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434" r:id="rId3"/>
    <p:sldId id="435" r:id="rId4"/>
    <p:sldId id="436" r:id="rId5"/>
    <p:sldId id="437" r:id="rId6"/>
    <p:sldId id="438" r:id="rId7"/>
    <p:sldId id="441" r:id="rId8"/>
    <p:sldId id="439" r:id="rId9"/>
    <p:sldId id="442" r:id="rId10"/>
    <p:sldId id="444" r:id="rId11"/>
    <p:sldId id="443" r:id="rId12"/>
    <p:sldId id="445" r:id="rId13"/>
    <p:sldId id="355" r:id="rId14"/>
    <p:sldId id="308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DDB07D-B686-4F29-88F8-6D64161B4F9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F8F956-C0F3-44B1-A19C-953B1E643515}">
      <dgm:prSet custT="1"/>
      <dgm:spPr/>
      <dgm:t>
        <a:bodyPr/>
        <a:lstStyle/>
        <a:p>
          <a:pPr algn="just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цифровой обработки космических и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азро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-снимков позволяют более эффективно решать вопро­сы рационального использования земельных ресурсов. Данные методы сейчас широко используются в различ­ных отраслях сельского хозяйства. Объясняется это как большими площадями сельскохозяйственных угодий, так и тем, что культурная растительность хорошо де­шифрируется по снимкам.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FDF155-4B5A-462F-9E89-4BC4CA74703B}" type="parTrans" cxnId="{4218C079-68DF-4F26-A734-0F95E641A623}">
      <dgm:prSet/>
      <dgm:spPr/>
      <dgm:t>
        <a:bodyPr/>
        <a:lstStyle/>
        <a:p>
          <a:endParaRPr lang="ru-RU"/>
        </a:p>
      </dgm:t>
    </dgm:pt>
    <dgm:pt modelId="{3DA08C82-E525-403C-A2FE-3DB0B439B7EC}" type="sibTrans" cxnId="{4218C079-68DF-4F26-A734-0F95E641A623}">
      <dgm:prSet/>
      <dgm:spPr/>
      <dgm:t>
        <a:bodyPr/>
        <a:lstStyle/>
        <a:p>
          <a:endParaRPr lang="ru-RU"/>
        </a:p>
      </dgm:t>
    </dgm:pt>
    <dgm:pt modelId="{24B4C460-92E3-4504-9090-6ED0FF99560C}">
      <dgm:prSet custT="1"/>
      <dgm:spPr/>
      <dgm:t>
        <a:bodyPr/>
        <a:lstStyle/>
        <a:p>
          <a:pPr algn="just" rtl="0"/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виды работ по </a:t>
          </a:r>
          <a:r>
            <a:rPr lang="ru-RU" sz="12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учету </a:t>
          </a: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 и </a:t>
          </a:r>
          <a:r>
            <a:rPr lang="ru-RU" sz="12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проведе­нию землеустроительных мероприятий </a:t>
          </a: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проводят по аэроснимкам масштабов 1:25000, 1:10000 и крупнее, дешифрирование которых позволяет получать данные о местоположении и характеристике контуров объек­тов, подлежащих учету.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65FDA0-A63D-41EC-AE82-640E5854352E}" type="parTrans" cxnId="{91B94AD7-BA32-47B2-AE93-D0CDD30D931F}">
      <dgm:prSet/>
      <dgm:spPr/>
      <dgm:t>
        <a:bodyPr/>
        <a:lstStyle/>
        <a:p>
          <a:endParaRPr lang="ru-RU"/>
        </a:p>
      </dgm:t>
    </dgm:pt>
    <dgm:pt modelId="{3610235E-3385-43FD-B109-62FABBAF1653}" type="sibTrans" cxnId="{91B94AD7-BA32-47B2-AE93-D0CDD30D931F}">
      <dgm:prSet/>
      <dgm:spPr/>
      <dgm:t>
        <a:bodyPr/>
        <a:lstStyle/>
        <a:p>
          <a:endParaRPr lang="ru-RU"/>
        </a:p>
      </dgm:t>
    </dgm:pt>
    <dgm:pt modelId="{C9714505-0BF0-47F4-B878-43ABD1A5287A}">
      <dgm:prSet custT="1"/>
      <dgm:spPr/>
      <dgm:t>
        <a:bodyPr/>
        <a:lstStyle/>
        <a:p>
          <a:pPr algn="just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Контурами и объектами сельскохозяйственного дешифрирования являются: границы землепользования; пашни; залежи, сенокосы; пастбища; сады; виноградни­ки; земли, непригодные или малопригодные для исполь­зования в сельском хозяйстве; резкие формы рельефа; некоторые объекты топографического дешифрирова­ния. Распознавание отдельных видов культур в данном случае не производится. При дешифрировании пока­зывают фактическое состояние сельскохозяйственных угодий в момент съемки.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A4F5D-D210-477B-AC11-91DFDDB871C3}" type="parTrans" cxnId="{FB6C06A7-CE51-4156-89B9-1E23268D3A28}">
      <dgm:prSet/>
      <dgm:spPr/>
      <dgm:t>
        <a:bodyPr/>
        <a:lstStyle/>
        <a:p>
          <a:endParaRPr lang="ru-RU"/>
        </a:p>
      </dgm:t>
    </dgm:pt>
    <dgm:pt modelId="{1020ED13-0996-43B8-9A12-C0F324AFC3E9}" type="sibTrans" cxnId="{FB6C06A7-CE51-4156-89B9-1E23268D3A28}">
      <dgm:prSet/>
      <dgm:spPr/>
      <dgm:t>
        <a:bodyPr/>
        <a:lstStyle/>
        <a:p>
          <a:endParaRPr lang="ru-RU"/>
        </a:p>
      </dgm:t>
    </dgm:pt>
    <dgm:pt modelId="{6CAF6E0A-28A4-40D6-A5DA-013575D2CF61}" type="pres">
      <dgm:prSet presAssocID="{22DDB07D-B686-4F29-88F8-6D64161B4F9B}" presName="CompostProcess" presStyleCnt="0">
        <dgm:presLayoutVars>
          <dgm:dir/>
          <dgm:resizeHandles val="exact"/>
        </dgm:presLayoutVars>
      </dgm:prSet>
      <dgm:spPr/>
    </dgm:pt>
    <dgm:pt modelId="{C5B8AAAE-4676-446A-948C-1BE783C58FC8}" type="pres">
      <dgm:prSet presAssocID="{22DDB07D-B686-4F29-88F8-6D64161B4F9B}" presName="arrow" presStyleLbl="bgShp" presStyleIdx="0" presStyleCnt="1" custLinFactNeighborX="-199" custLinFactNeighborY="-1147"/>
      <dgm:spPr/>
    </dgm:pt>
    <dgm:pt modelId="{C57B7D4F-57B2-4895-8291-4616D0316D44}" type="pres">
      <dgm:prSet presAssocID="{22DDB07D-B686-4F29-88F8-6D64161B4F9B}" presName="linearProcess" presStyleCnt="0"/>
      <dgm:spPr/>
    </dgm:pt>
    <dgm:pt modelId="{4800D51B-045B-40FC-975A-8B7A7CF4E9CB}" type="pres">
      <dgm:prSet presAssocID="{E4F8F956-C0F3-44B1-A19C-953B1E643515}" presName="textNode" presStyleLbl="node1" presStyleIdx="0" presStyleCnt="3" custScaleY="116077">
        <dgm:presLayoutVars>
          <dgm:bulletEnabled val="1"/>
        </dgm:presLayoutVars>
      </dgm:prSet>
      <dgm:spPr/>
    </dgm:pt>
    <dgm:pt modelId="{B3D221B0-E9DC-42B1-B0D0-497A0243E4C2}" type="pres">
      <dgm:prSet presAssocID="{3DA08C82-E525-403C-A2FE-3DB0B439B7EC}" presName="sibTrans" presStyleCnt="0"/>
      <dgm:spPr/>
    </dgm:pt>
    <dgm:pt modelId="{F5CB224C-A992-41EA-89EC-1C69B743581D}" type="pres">
      <dgm:prSet presAssocID="{24B4C460-92E3-4504-9090-6ED0FF99560C}" presName="textNode" presStyleLbl="node1" presStyleIdx="1" presStyleCnt="3" custScaleY="117225">
        <dgm:presLayoutVars>
          <dgm:bulletEnabled val="1"/>
        </dgm:presLayoutVars>
      </dgm:prSet>
      <dgm:spPr/>
    </dgm:pt>
    <dgm:pt modelId="{55028025-3ADD-41F0-8171-89CFEF677E17}" type="pres">
      <dgm:prSet presAssocID="{3610235E-3385-43FD-B109-62FABBAF1653}" presName="sibTrans" presStyleCnt="0"/>
      <dgm:spPr/>
    </dgm:pt>
    <dgm:pt modelId="{FBDB021B-E87A-43A7-8325-CE691CD926F2}" type="pres">
      <dgm:prSet presAssocID="{C9714505-0BF0-47F4-B878-43ABD1A5287A}" presName="textNode" presStyleLbl="node1" presStyleIdx="2" presStyleCnt="3" custScaleY="122961">
        <dgm:presLayoutVars>
          <dgm:bulletEnabled val="1"/>
        </dgm:presLayoutVars>
      </dgm:prSet>
      <dgm:spPr/>
    </dgm:pt>
  </dgm:ptLst>
  <dgm:cxnLst>
    <dgm:cxn modelId="{D3B2DA2F-B056-4159-BEEE-14D95D145DAF}" type="presOf" srcId="{E4F8F956-C0F3-44B1-A19C-953B1E643515}" destId="{4800D51B-045B-40FC-975A-8B7A7CF4E9CB}" srcOrd="0" destOrd="0" presId="urn:microsoft.com/office/officeart/2005/8/layout/hProcess9"/>
    <dgm:cxn modelId="{19C5DE41-D12D-4944-8EF6-304B34096DAB}" type="presOf" srcId="{22DDB07D-B686-4F29-88F8-6D64161B4F9B}" destId="{6CAF6E0A-28A4-40D6-A5DA-013575D2CF61}" srcOrd="0" destOrd="0" presId="urn:microsoft.com/office/officeart/2005/8/layout/hProcess9"/>
    <dgm:cxn modelId="{91B94AD7-BA32-47B2-AE93-D0CDD30D931F}" srcId="{22DDB07D-B686-4F29-88F8-6D64161B4F9B}" destId="{24B4C460-92E3-4504-9090-6ED0FF99560C}" srcOrd="1" destOrd="0" parTransId="{E465FDA0-A63D-41EC-AE82-640E5854352E}" sibTransId="{3610235E-3385-43FD-B109-62FABBAF1653}"/>
    <dgm:cxn modelId="{4218C079-68DF-4F26-A734-0F95E641A623}" srcId="{22DDB07D-B686-4F29-88F8-6D64161B4F9B}" destId="{E4F8F956-C0F3-44B1-A19C-953B1E643515}" srcOrd="0" destOrd="0" parTransId="{FDFDF155-4B5A-462F-9E89-4BC4CA74703B}" sibTransId="{3DA08C82-E525-403C-A2FE-3DB0B439B7EC}"/>
    <dgm:cxn modelId="{2B53F06D-5FDE-41D4-B560-A14C36E13198}" type="presOf" srcId="{C9714505-0BF0-47F4-B878-43ABD1A5287A}" destId="{FBDB021B-E87A-43A7-8325-CE691CD926F2}" srcOrd="0" destOrd="0" presId="urn:microsoft.com/office/officeart/2005/8/layout/hProcess9"/>
    <dgm:cxn modelId="{62313A01-24DE-477D-BA8F-E595B2FBF42F}" type="presOf" srcId="{24B4C460-92E3-4504-9090-6ED0FF99560C}" destId="{F5CB224C-A992-41EA-89EC-1C69B743581D}" srcOrd="0" destOrd="0" presId="urn:microsoft.com/office/officeart/2005/8/layout/hProcess9"/>
    <dgm:cxn modelId="{FB6C06A7-CE51-4156-89B9-1E23268D3A28}" srcId="{22DDB07D-B686-4F29-88F8-6D64161B4F9B}" destId="{C9714505-0BF0-47F4-B878-43ABD1A5287A}" srcOrd="2" destOrd="0" parTransId="{393A4F5D-D210-477B-AC11-91DFDDB871C3}" sibTransId="{1020ED13-0996-43B8-9A12-C0F324AFC3E9}"/>
    <dgm:cxn modelId="{DC68D395-7038-40CA-8ABB-A303616CA3F3}" type="presParOf" srcId="{6CAF6E0A-28A4-40D6-A5DA-013575D2CF61}" destId="{C5B8AAAE-4676-446A-948C-1BE783C58FC8}" srcOrd="0" destOrd="0" presId="urn:microsoft.com/office/officeart/2005/8/layout/hProcess9"/>
    <dgm:cxn modelId="{CCB7C898-B84D-4160-98B3-673CE7826D5A}" type="presParOf" srcId="{6CAF6E0A-28A4-40D6-A5DA-013575D2CF61}" destId="{C57B7D4F-57B2-4895-8291-4616D0316D44}" srcOrd="1" destOrd="0" presId="urn:microsoft.com/office/officeart/2005/8/layout/hProcess9"/>
    <dgm:cxn modelId="{58610333-8F54-4B9B-A323-FA53BC80939A}" type="presParOf" srcId="{C57B7D4F-57B2-4895-8291-4616D0316D44}" destId="{4800D51B-045B-40FC-975A-8B7A7CF4E9CB}" srcOrd="0" destOrd="0" presId="urn:microsoft.com/office/officeart/2005/8/layout/hProcess9"/>
    <dgm:cxn modelId="{F7F97455-EF32-4D40-8BAA-BA2B8D9642AF}" type="presParOf" srcId="{C57B7D4F-57B2-4895-8291-4616D0316D44}" destId="{B3D221B0-E9DC-42B1-B0D0-497A0243E4C2}" srcOrd="1" destOrd="0" presId="urn:microsoft.com/office/officeart/2005/8/layout/hProcess9"/>
    <dgm:cxn modelId="{5EE1C6D5-B697-48F7-90DC-5839D25F1D78}" type="presParOf" srcId="{C57B7D4F-57B2-4895-8291-4616D0316D44}" destId="{F5CB224C-A992-41EA-89EC-1C69B743581D}" srcOrd="2" destOrd="0" presId="urn:microsoft.com/office/officeart/2005/8/layout/hProcess9"/>
    <dgm:cxn modelId="{69304EDB-D238-4598-9A73-2F11838D30B9}" type="presParOf" srcId="{C57B7D4F-57B2-4895-8291-4616D0316D44}" destId="{55028025-3ADD-41F0-8171-89CFEF677E17}" srcOrd="3" destOrd="0" presId="urn:microsoft.com/office/officeart/2005/8/layout/hProcess9"/>
    <dgm:cxn modelId="{9E4A4C38-BACF-468D-8B18-8CC10FD00664}" type="presParOf" srcId="{C57B7D4F-57B2-4895-8291-4616D0316D44}" destId="{FBDB021B-E87A-43A7-8325-CE691CD926F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71C7A-623B-4771-9799-9139ECD3D92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C6D57E4-7C05-44FD-BEC1-6DA4BC5036DA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Здесь обобщена информация о данных ДЗЗ, которая позволяет сделать следующие выводы о применении космических снимков в разработке внутрихозяйственных и межхозяйственных проектов землеустройства:</a:t>
          </a:r>
        </a:p>
      </dgm:t>
    </dgm:pt>
    <dgm:pt modelId="{8D7D50A9-1406-4E52-AE53-FE1987B604F0}" type="parTrans" cxnId="{6B031896-BCDF-4D76-BA5C-77896ABF9011}">
      <dgm:prSet/>
      <dgm:spPr/>
      <dgm:t>
        <a:bodyPr/>
        <a:lstStyle/>
        <a:p>
          <a:endParaRPr lang="ru-RU"/>
        </a:p>
      </dgm:t>
    </dgm:pt>
    <dgm:pt modelId="{2A3B21CB-5C6A-494C-B780-8674613BE5AE}" type="sibTrans" cxnId="{6B031896-BCDF-4D76-BA5C-77896ABF9011}">
      <dgm:prSet/>
      <dgm:spPr/>
      <dgm:t>
        <a:bodyPr/>
        <a:lstStyle/>
        <a:p>
          <a:endParaRPr lang="ru-RU"/>
        </a:p>
      </dgm:t>
    </dgm:pt>
    <dgm:pt modelId="{E03BA052-C3EB-451D-ADE0-933CA8B127F2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космическая съемка является неотъемлемой частью для создания картографического материала на начальном этапе разработки проектов землеустройства; </a:t>
          </a:r>
        </a:p>
      </dgm:t>
    </dgm:pt>
    <dgm:pt modelId="{00D9D125-ED5C-4A2E-881C-07BE3D3EE5E3}" type="parTrans" cxnId="{8F14EC8E-B4F7-4779-95FD-6D40FFC94D42}">
      <dgm:prSet/>
      <dgm:spPr/>
      <dgm:t>
        <a:bodyPr/>
        <a:lstStyle/>
        <a:p>
          <a:endParaRPr lang="ru-RU"/>
        </a:p>
      </dgm:t>
    </dgm:pt>
    <dgm:pt modelId="{2C3881B5-04A1-44C3-A2E4-DA1962AFBCE6}" type="sibTrans" cxnId="{8F14EC8E-B4F7-4779-95FD-6D40FFC94D42}">
      <dgm:prSet/>
      <dgm:spPr/>
      <dgm:t>
        <a:bodyPr/>
        <a:lstStyle/>
        <a:p>
          <a:endParaRPr lang="ru-RU"/>
        </a:p>
      </dgm:t>
    </dgm:pt>
    <dgm:pt modelId="{C3F82825-6E8E-41AA-9961-79D81BD4EFCA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данные дистанционного зондирования Земли содержат информацию, которая является достоверной и показывает реальную картину состояния земель на исследуемой территории; </a:t>
          </a:r>
        </a:p>
      </dgm:t>
    </dgm:pt>
    <dgm:pt modelId="{E7E19DA6-A89E-4038-9538-F9D536C8BA4E}" type="parTrans" cxnId="{5228E613-955C-44AD-8515-1CD5AE709DCD}">
      <dgm:prSet/>
      <dgm:spPr/>
      <dgm:t>
        <a:bodyPr/>
        <a:lstStyle/>
        <a:p>
          <a:endParaRPr lang="ru-RU"/>
        </a:p>
      </dgm:t>
    </dgm:pt>
    <dgm:pt modelId="{9721560F-E331-429F-B2AD-20AA5C244F44}" type="sibTrans" cxnId="{5228E613-955C-44AD-8515-1CD5AE709DCD}">
      <dgm:prSet/>
      <dgm:spPr/>
      <dgm:t>
        <a:bodyPr/>
        <a:lstStyle/>
        <a:p>
          <a:endParaRPr lang="ru-RU"/>
        </a:p>
      </dgm:t>
    </dgm:pt>
    <dgm:pt modelId="{8178AE61-7A86-49FF-9754-10C71FD3CDF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выбор используемых материалов космической съемки в основном зависит от поставленных задач и условной сметы на выполнение инженерных изысканий, которая предусматривает, либо не предусматривает приобретение материалов ДЗЗ; </a:t>
          </a:r>
        </a:p>
      </dgm:t>
    </dgm:pt>
    <dgm:pt modelId="{F1D3B0B8-F481-414A-A749-5FA71ACDB5FF}" type="parTrans" cxnId="{48EEEE09-F79F-41FB-BBF6-E75B8041289C}">
      <dgm:prSet/>
      <dgm:spPr/>
      <dgm:t>
        <a:bodyPr/>
        <a:lstStyle/>
        <a:p>
          <a:endParaRPr lang="ru-RU"/>
        </a:p>
      </dgm:t>
    </dgm:pt>
    <dgm:pt modelId="{B8CE7977-9712-4622-8E1D-B3F9636EC8B6}" type="sibTrans" cxnId="{48EEEE09-F79F-41FB-BBF6-E75B8041289C}">
      <dgm:prSet/>
      <dgm:spPr/>
      <dgm:t>
        <a:bodyPr/>
        <a:lstStyle/>
        <a:p>
          <a:endParaRPr lang="ru-RU"/>
        </a:p>
      </dgm:t>
    </dgm:pt>
    <dgm:pt modelId="{294D31AD-862A-41FB-B846-7284E71CF87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целом применение материалов космической съемки позволяет минимизировать затраты на полевые изыскания путем выявления ключевых участков за счет создания качественного картографического материала для интерполяции данных на местность; </a:t>
          </a:r>
        </a:p>
      </dgm:t>
    </dgm:pt>
    <dgm:pt modelId="{9525BC68-1C0B-4DBC-B113-1ED8AC9094A7}" type="parTrans" cxnId="{B8360E0F-D2B9-4700-9E51-9ABBF9320A69}">
      <dgm:prSet/>
      <dgm:spPr/>
      <dgm:t>
        <a:bodyPr/>
        <a:lstStyle/>
        <a:p>
          <a:endParaRPr lang="ru-RU"/>
        </a:p>
      </dgm:t>
    </dgm:pt>
    <dgm:pt modelId="{AB82A7A7-3634-4CA0-90C2-81D688B7F21A}" type="sibTrans" cxnId="{B8360E0F-D2B9-4700-9E51-9ABBF9320A69}">
      <dgm:prSet/>
      <dgm:spPr/>
      <dgm:t>
        <a:bodyPr/>
        <a:lstStyle/>
        <a:p>
          <a:endParaRPr lang="ru-RU"/>
        </a:p>
      </dgm:t>
    </dgm:pt>
    <dgm:pt modelId="{94B4B678-C179-476D-8C45-2542DAC4DC5C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качественно созданный картографический материал позволяет рационально использовать имеющиеся земельные ресурсы, с извлечением максимальной выгоды из естественного плодородия земли.</a:t>
          </a:r>
        </a:p>
      </dgm:t>
    </dgm:pt>
    <dgm:pt modelId="{CDDC9BD3-448A-4F97-ABC7-4841228A92B4}" type="parTrans" cxnId="{1C7D576A-2182-4EC4-8B60-C1A963E4C981}">
      <dgm:prSet/>
      <dgm:spPr/>
      <dgm:t>
        <a:bodyPr/>
        <a:lstStyle/>
        <a:p>
          <a:endParaRPr lang="ru-RU"/>
        </a:p>
      </dgm:t>
    </dgm:pt>
    <dgm:pt modelId="{D5D726BC-D27E-4842-A809-737325DBB7A2}" type="sibTrans" cxnId="{1C7D576A-2182-4EC4-8B60-C1A963E4C981}">
      <dgm:prSet/>
      <dgm:spPr/>
      <dgm:t>
        <a:bodyPr/>
        <a:lstStyle/>
        <a:p>
          <a:endParaRPr lang="ru-RU"/>
        </a:p>
      </dgm:t>
    </dgm:pt>
    <dgm:pt modelId="{FE42E36F-609C-4F0C-9376-BFF2F59A5F34}" type="pres">
      <dgm:prSet presAssocID="{E3271C7A-623B-4771-9799-9139ECD3D9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767053-419E-4147-8743-18FC77F09D54}" type="pres">
      <dgm:prSet presAssocID="{0C6D57E4-7C05-44FD-BEC1-6DA4BC5036D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4B3CA-A7A6-4F2A-81F6-6579BD442C40}" type="pres">
      <dgm:prSet presAssocID="{2A3B21CB-5C6A-494C-B780-8674613BE5AE}" presName="spacer" presStyleCnt="0"/>
      <dgm:spPr/>
    </dgm:pt>
    <dgm:pt modelId="{20807F03-AA9F-487F-B8FA-5690EBF30790}" type="pres">
      <dgm:prSet presAssocID="{E03BA052-C3EB-451D-ADE0-933CA8B127F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C1447-05DE-4BD1-B6D5-8CA82FA6A9BF}" type="pres">
      <dgm:prSet presAssocID="{2C3881B5-04A1-44C3-A2E4-DA1962AFBCE6}" presName="spacer" presStyleCnt="0"/>
      <dgm:spPr/>
    </dgm:pt>
    <dgm:pt modelId="{66CD86E4-57DA-482F-B9E0-6B6C52CAB677}" type="pres">
      <dgm:prSet presAssocID="{C3F82825-6E8E-41AA-9961-79D81BD4EFC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2D9594-B784-4CE3-B0F2-410800D49287}" type="pres">
      <dgm:prSet presAssocID="{9721560F-E331-429F-B2AD-20AA5C244F44}" presName="spacer" presStyleCnt="0"/>
      <dgm:spPr/>
    </dgm:pt>
    <dgm:pt modelId="{98B9C090-3AEE-4A0A-B534-7098B1C626AE}" type="pres">
      <dgm:prSet presAssocID="{8178AE61-7A86-49FF-9754-10C71FD3CD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99E3F-0C0B-4BD3-AD65-FEDDD94B7BC7}" type="pres">
      <dgm:prSet presAssocID="{B8CE7977-9712-4622-8E1D-B3F9636EC8B6}" presName="spacer" presStyleCnt="0"/>
      <dgm:spPr/>
    </dgm:pt>
    <dgm:pt modelId="{3E6C4F38-E8DB-40F5-B111-7AA443CE40BD}" type="pres">
      <dgm:prSet presAssocID="{294D31AD-862A-41FB-B846-7284E71CF87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C2612C-3225-4036-84D4-AE0D8B6FAE17}" type="pres">
      <dgm:prSet presAssocID="{AB82A7A7-3634-4CA0-90C2-81D688B7F21A}" presName="spacer" presStyleCnt="0"/>
      <dgm:spPr/>
    </dgm:pt>
    <dgm:pt modelId="{ABA3732A-6F0F-4981-AE73-DE70E6F714B7}" type="pres">
      <dgm:prSet presAssocID="{94B4B678-C179-476D-8C45-2542DAC4DC5C}" presName="parentText" presStyleLbl="node1" presStyleIdx="5" presStyleCnt="6" custLinFactNeighborX="1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F8FCB6-2765-46BE-B07A-E262211D0530}" type="presOf" srcId="{94B4B678-C179-476D-8C45-2542DAC4DC5C}" destId="{ABA3732A-6F0F-4981-AE73-DE70E6F714B7}" srcOrd="0" destOrd="0" presId="urn:microsoft.com/office/officeart/2005/8/layout/vList2"/>
    <dgm:cxn modelId="{8B7A90E1-3BAF-44D1-AC3F-5AD99E8AE3EC}" type="presOf" srcId="{8178AE61-7A86-49FF-9754-10C71FD3CDFD}" destId="{98B9C090-3AEE-4A0A-B534-7098B1C626AE}" srcOrd="0" destOrd="0" presId="urn:microsoft.com/office/officeart/2005/8/layout/vList2"/>
    <dgm:cxn modelId="{FEAA1EA7-DE55-4FD9-9115-CED62A19B892}" type="presOf" srcId="{E03BA052-C3EB-451D-ADE0-933CA8B127F2}" destId="{20807F03-AA9F-487F-B8FA-5690EBF30790}" srcOrd="0" destOrd="0" presId="urn:microsoft.com/office/officeart/2005/8/layout/vList2"/>
    <dgm:cxn modelId="{98AA421D-135F-4A76-BF0F-08C47A446526}" type="presOf" srcId="{294D31AD-862A-41FB-B846-7284E71CF87E}" destId="{3E6C4F38-E8DB-40F5-B111-7AA443CE40BD}" srcOrd="0" destOrd="0" presId="urn:microsoft.com/office/officeart/2005/8/layout/vList2"/>
    <dgm:cxn modelId="{5228E613-955C-44AD-8515-1CD5AE709DCD}" srcId="{E3271C7A-623B-4771-9799-9139ECD3D920}" destId="{C3F82825-6E8E-41AA-9961-79D81BD4EFCA}" srcOrd="2" destOrd="0" parTransId="{E7E19DA6-A89E-4038-9538-F9D536C8BA4E}" sibTransId="{9721560F-E331-429F-B2AD-20AA5C244F44}"/>
    <dgm:cxn modelId="{071DC759-C344-4A66-AD6E-764899C6ADE8}" type="presOf" srcId="{C3F82825-6E8E-41AA-9961-79D81BD4EFCA}" destId="{66CD86E4-57DA-482F-B9E0-6B6C52CAB677}" srcOrd="0" destOrd="0" presId="urn:microsoft.com/office/officeart/2005/8/layout/vList2"/>
    <dgm:cxn modelId="{F8C2E85A-F47D-45FA-ACAE-05F8A45A8B8B}" type="presOf" srcId="{0C6D57E4-7C05-44FD-BEC1-6DA4BC5036DA}" destId="{55767053-419E-4147-8743-18FC77F09D54}" srcOrd="0" destOrd="0" presId="urn:microsoft.com/office/officeart/2005/8/layout/vList2"/>
    <dgm:cxn modelId="{D3FA7F3A-2D3B-485F-97C1-62D7E06B7DFF}" type="presOf" srcId="{E3271C7A-623B-4771-9799-9139ECD3D920}" destId="{FE42E36F-609C-4F0C-9376-BFF2F59A5F34}" srcOrd="0" destOrd="0" presId="urn:microsoft.com/office/officeart/2005/8/layout/vList2"/>
    <dgm:cxn modelId="{B8360E0F-D2B9-4700-9E51-9ABBF9320A69}" srcId="{E3271C7A-623B-4771-9799-9139ECD3D920}" destId="{294D31AD-862A-41FB-B846-7284E71CF87E}" srcOrd="4" destOrd="0" parTransId="{9525BC68-1C0B-4DBC-B113-1ED8AC9094A7}" sibTransId="{AB82A7A7-3634-4CA0-90C2-81D688B7F21A}"/>
    <dgm:cxn modelId="{8F14EC8E-B4F7-4779-95FD-6D40FFC94D42}" srcId="{E3271C7A-623B-4771-9799-9139ECD3D920}" destId="{E03BA052-C3EB-451D-ADE0-933CA8B127F2}" srcOrd="1" destOrd="0" parTransId="{00D9D125-ED5C-4A2E-881C-07BE3D3EE5E3}" sibTransId="{2C3881B5-04A1-44C3-A2E4-DA1962AFBCE6}"/>
    <dgm:cxn modelId="{6B031896-BCDF-4D76-BA5C-77896ABF9011}" srcId="{E3271C7A-623B-4771-9799-9139ECD3D920}" destId="{0C6D57E4-7C05-44FD-BEC1-6DA4BC5036DA}" srcOrd="0" destOrd="0" parTransId="{8D7D50A9-1406-4E52-AE53-FE1987B604F0}" sibTransId="{2A3B21CB-5C6A-494C-B780-8674613BE5AE}"/>
    <dgm:cxn modelId="{1C7D576A-2182-4EC4-8B60-C1A963E4C981}" srcId="{E3271C7A-623B-4771-9799-9139ECD3D920}" destId="{94B4B678-C179-476D-8C45-2542DAC4DC5C}" srcOrd="5" destOrd="0" parTransId="{CDDC9BD3-448A-4F97-ABC7-4841228A92B4}" sibTransId="{D5D726BC-D27E-4842-A809-737325DBB7A2}"/>
    <dgm:cxn modelId="{48EEEE09-F79F-41FB-BBF6-E75B8041289C}" srcId="{E3271C7A-623B-4771-9799-9139ECD3D920}" destId="{8178AE61-7A86-49FF-9754-10C71FD3CDFD}" srcOrd="3" destOrd="0" parTransId="{F1D3B0B8-F481-414A-A749-5FA71ACDB5FF}" sibTransId="{B8CE7977-9712-4622-8E1D-B3F9636EC8B6}"/>
    <dgm:cxn modelId="{FE6AA270-2EE3-4EEE-878C-9251BADAB8F0}" type="presParOf" srcId="{FE42E36F-609C-4F0C-9376-BFF2F59A5F34}" destId="{55767053-419E-4147-8743-18FC77F09D54}" srcOrd="0" destOrd="0" presId="urn:microsoft.com/office/officeart/2005/8/layout/vList2"/>
    <dgm:cxn modelId="{0A21CED6-0938-4535-8BB4-6C33C10D2935}" type="presParOf" srcId="{FE42E36F-609C-4F0C-9376-BFF2F59A5F34}" destId="{2E04B3CA-A7A6-4F2A-81F6-6579BD442C40}" srcOrd="1" destOrd="0" presId="urn:microsoft.com/office/officeart/2005/8/layout/vList2"/>
    <dgm:cxn modelId="{212047E9-5A91-4C0F-BB75-58BB49F740D8}" type="presParOf" srcId="{FE42E36F-609C-4F0C-9376-BFF2F59A5F34}" destId="{20807F03-AA9F-487F-B8FA-5690EBF30790}" srcOrd="2" destOrd="0" presId="urn:microsoft.com/office/officeart/2005/8/layout/vList2"/>
    <dgm:cxn modelId="{69ED76AC-AF30-42CF-936B-7A8A5466BA60}" type="presParOf" srcId="{FE42E36F-609C-4F0C-9376-BFF2F59A5F34}" destId="{576C1447-05DE-4BD1-B6D5-8CA82FA6A9BF}" srcOrd="3" destOrd="0" presId="urn:microsoft.com/office/officeart/2005/8/layout/vList2"/>
    <dgm:cxn modelId="{AC2BFBF0-0C43-49B7-8872-745C4142C630}" type="presParOf" srcId="{FE42E36F-609C-4F0C-9376-BFF2F59A5F34}" destId="{66CD86E4-57DA-482F-B9E0-6B6C52CAB677}" srcOrd="4" destOrd="0" presId="urn:microsoft.com/office/officeart/2005/8/layout/vList2"/>
    <dgm:cxn modelId="{F47D9D00-DAE8-4ACF-94DD-D40AC6709EC5}" type="presParOf" srcId="{FE42E36F-609C-4F0C-9376-BFF2F59A5F34}" destId="{A32D9594-B784-4CE3-B0F2-410800D49287}" srcOrd="5" destOrd="0" presId="urn:microsoft.com/office/officeart/2005/8/layout/vList2"/>
    <dgm:cxn modelId="{F5C3D00B-5283-41B8-A759-65AF27D587D7}" type="presParOf" srcId="{FE42E36F-609C-4F0C-9376-BFF2F59A5F34}" destId="{98B9C090-3AEE-4A0A-B534-7098B1C626AE}" srcOrd="6" destOrd="0" presId="urn:microsoft.com/office/officeart/2005/8/layout/vList2"/>
    <dgm:cxn modelId="{9A4916C2-50A9-4AC9-A6A0-93A0701C1096}" type="presParOf" srcId="{FE42E36F-609C-4F0C-9376-BFF2F59A5F34}" destId="{52999E3F-0C0B-4BD3-AD65-FEDDD94B7BC7}" srcOrd="7" destOrd="0" presId="urn:microsoft.com/office/officeart/2005/8/layout/vList2"/>
    <dgm:cxn modelId="{B1626887-9456-4548-A51E-B89A255C4483}" type="presParOf" srcId="{FE42E36F-609C-4F0C-9376-BFF2F59A5F34}" destId="{3E6C4F38-E8DB-40F5-B111-7AA443CE40BD}" srcOrd="8" destOrd="0" presId="urn:microsoft.com/office/officeart/2005/8/layout/vList2"/>
    <dgm:cxn modelId="{FF164B1A-F08B-4018-9993-F2D8BB379D68}" type="presParOf" srcId="{FE42E36F-609C-4F0C-9376-BFF2F59A5F34}" destId="{77C2612C-3225-4036-84D4-AE0D8B6FAE17}" srcOrd="9" destOrd="0" presId="urn:microsoft.com/office/officeart/2005/8/layout/vList2"/>
    <dgm:cxn modelId="{474FC9EE-32EC-4D6C-96A2-2D1109C591BE}" type="presParOf" srcId="{FE42E36F-609C-4F0C-9376-BFF2F59A5F34}" destId="{ABA3732A-6F0F-4981-AE73-DE70E6F714B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8AAAE-4676-446A-948C-1BE783C58FC8}">
      <dsp:nvSpPr>
        <dsp:cNvPr id="0" name=""/>
        <dsp:cNvSpPr/>
      </dsp:nvSpPr>
      <dsp:spPr>
        <a:xfrm>
          <a:off x="825302" y="0"/>
          <a:ext cx="9569244" cy="41512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0D51B-045B-40FC-975A-8B7A7CF4E9CB}">
      <dsp:nvSpPr>
        <dsp:cNvPr id="0" name=""/>
        <dsp:cNvSpPr/>
      </dsp:nvSpPr>
      <dsp:spPr>
        <a:xfrm>
          <a:off x="5197" y="1111882"/>
          <a:ext cx="3417158" cy="1927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Методы цифровой обработки космических и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азро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-снимков позволяют более эффективно решать вопро­сы рационального использования земельных ресурсов. Данные методы сейчас широко используются в различ­ных отраслях сельского хозяйства. Объясняется это как большими площадями сельскохозяйственных угодий, так и тем, что культурная растительность хорошо де­шифрируется по снимкам.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287" y="1205972"/>
        <a:ext cx="3228978" cy="1739255"/>
      </dsp:txXfrm>
    </dsp:sp>
    <dsp:sp modelId="{F5CB224C-A992-41EA-89EC-1C69B743581D}">
      <dsp:nvSpPr>
        <dsp:cNvPr id="0" name=""/>
        <dsp:cNvSpPr/>
      </dsp:nvSpPr>
      <dsp:spPr>
        <a:xfrm>
          <a:off x="3920388" y="1102351"/>
          <a:ext cx="3417158" cy="1946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виды работ по </a:t>
          </a:r>
          <a:r>
            <a:rPr lang="ru-RU" sz="12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учету </a:t>
          </a: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земель и </a:t>
          </a:r>
          <a:r>
            <a:rPr lang="ru-RU" sz="12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проведе­нию землеустроительных мероприятий </a:t>
          </a: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проводят по аэроснимкам масштабов 1:25000, 1:10000 и крупнее, дешифрирование которых позволяет получать данные о местоположении и характеристике контуров объек­тов, подлежащих учету.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5408" y="1197371"/>
        <a:ext cx="3227118" cy="1756458"/>
      </dsp:txXfrm>
    </dsp:sp>
    <dsp:sp modelId="{FBDB021B-E87A-43A7-8325-CE691CD926F2}">
      <dsp:nvSpPr>
        <dsp:cNvPr id="0" name=""/>
        <dsp:cNvSpPr/>
      </dsp:nvSpPr>
      <dsp:spPr>
        <a:xfrm>
          <a:off x="7835578" y="1054728"/>
          <a:ext cx="3417158" cy="20417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Контурами и объектами сельскохозяйственного дешифрирования являются: границы землепользования; пашни; залежи, сенокосы; пастбища; сады; виноградни­ки; земли, непригодные или малопригодные для исполь­зования в сельском хозяйстве; резкие формы рельефа; некоторые объекты топографического дешифрирова­ния. Распознавание отдельных видов культур в данном случае не производится. При дешифрировании пока­зывают фактическое состояние сельскохозяйственных угодий в момент съемки.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35248" y="1154398"/>
        <a:ext cx="3217818" cy="18424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67053-419E-4147-8743-18FC77F09D54}">
      <dsp:nvSpPr>
        <dsp:cNvPr id="0" name=""/>
        <dsp:cNvSpPr/>
      </dsp:nvSpPr>
      <dsp:spPr>
        <a:xfrm>
          <a:off x="0" y="741059"/>
          <a:ext cx="11562734" cy="5791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Здесь обобщена информация о данных ДЗЗ, которая позволяет сделать следующие выводы о применении космических снимков в разработке внутрихозяйственных и межхозяйственных проектов землеустройства:</a:t>
          </a:r>
        </a:p>
      </dsp:txBody>
      <dsp:txXfrm>
        <a:off x="28272" y="769331"/>
        <a:ext cx="11506190" cy="522605"/>
      </dsp:txXfrm>
    </dsp:sp>
    <dsp:sp modelId="{20807F03-AA9F-487F-B8FA-5690EBF30790}">
      <dsp:nvSpPr>
        <dsp:cNvPr id="0" name=""/>
        <dsp:cNvSpPr/>
      </dsp:nvSpPr>
      <dsp:spPr>
        <a:xfrm>
          <a:off x="0" y="1363409"/>
          <a:ext cx="11562734" cy="579149"/>
        </a:xfrm>
        <a:prstGeom prst="roundRect">
          <a:avLst/>
        </a:prstGeom>
        <a:solidFill>
          <a:schemeClr val="accent4">
            <a:hueOff val="1960178"/>
            <a:satOff val="-8155"/>
            <a:lumOff val="1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космическая съемка является неотъемлемой частью для создания картографического материала на начальном этапе разработки проектов землеустройства; </a:t>
          </a:r>
        </a:p>
      </dsp:txBody>
      <dsp:txXfrm>
        <a:off x="28272" y="1391681"/>
        <a:ext cx="11506190" cy="522605"/>
      </dsp:txXfrm>
    </dsp:sp>
    <dsp:sp modelId="{66CD86E4-57DA-482F-B9E0-6B6C52CAB677}">
      <dsp:nvSpPr>
        <dsp:cNvPr id="0" name=""/>
        <dsp:cNvSpPr/>
      </dsp:nvSpPr>
      <dsp:spPr>
        <a:xfrm>
          <a:off x="0" y="1985759"/>
          <a:ext cx="11562734" cy="579149"/>
        </a:xfrm>
        <a:prstGeom prst="roundRect">
          <a:avLst/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данные дистанционного зондирования Земли содержат информацию, которая является достоверной и показывает реальную картину состояния земель на исследуемой территории; </a:t>
          </a:r>
        </a:p>
      </dsp:txBody>
      <dsp:txXfrm>
        <a:off x="28272" y="2014031"/>
        <a:ext cx="11506190" cy="522605"/>
      </dsp:txXfrm>
    </dsp:sp>
    <dsp:sp modelId="{98B9C090-3AEE-4A0A-B534-7098B1C626AE}">
      <dsp:nvSpPr>
        <dsp:cNvPr id="0" name=""/>
        <dsp:cNvSpPr/>
      </dsp:nvSpPr>
      <dsp:spPr>
        <a:xfrm>
          <a:off x="0" y="2608109"/>
          <a:ext cx="11562734" cy="579149"/>
        </a:xfrm>
        <a:prstGeom prst="roundRect">
          <a:avLst/>
        </a:prstGeom>
        <a:solidFill>
          <a:schemeClr val="accent4">
            <a:hueOff val="5880535"/>
            <a:satOff val="-24466"/>
            <a:lumOff val="5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выбор используемых материалов космической съемки в основном зависит от поставленных задач и условной сметы на выполнение инженерных изысканий, которая предусматривает, либо не предусматривает приобретение материалов ДЗЗ; </a:t>
          </a:r>
        </a:p>
      </dsp:txBody>
      <dsp:txXfrm>
        <a:off x="28272" y="2636381"/>
        <a:ext cx="11506190" cy="522605"/>
      </dsp:txXfrm>
    </dsp:sp>
    <dsp:sp modelId="{3E6C4F38-E8DB-40F5-B111-7AA443CE40BD}">
      <dsp:nvSpPr>
        <dsp:cNvPr id="0" name=""/>
        <dsp:cNvSpPr/>
      </dsp:nvSpPr>
      <dsp:spPr>
        <a:xfrm>
          <a:off x="0" y="3230459"/>
          <a:ext cx="11562734" cy="579149"/>
        </a:xfrm>
        <a:prstGeom prst="roundRect">
          <a:avLst/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целом применение материалов космической съемки позволяет минимизировать затраты на полевые изыскания путем выявления ключевых участков за счет создания качественного картографического материала для интерполяции данных на местность; </a:t>
          </a:r>
        </a:p>
      </dsp:txBody>
      <dsp:txXfrm>
        <a:off x="28272" y="3258731"/>
        <a:ext cx="11506190" cy="522605"/>
      </dsp:txXfrm>
    </dsp:sp>
    <dsp:sp modelId="{ABA3732A-6F0F-4981-AE73-DE70E6F714B7}">
      <dsp:nvSpPr>
        <dsp:cNvPr id="0" name=""/>
        <dsp:cNvSpPr/>
      </dsp:nvSpPr>
      <dsp:spPr>
        <a:xfrm>
          <a:off x="0" y="3852809"/>
          <a:ext cx="11562734" cy="579149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rPr>
            <a:t></a:t>
          </a:r>
          <a:r>
            <a:rPr lang="ru-RU" sz="15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качественно созданный картографический материал позволяет рационально использовать имеющиеся земельные ресурсы, с извлечением максимальной выгоды из естественного плодородия земли.</a:t>
          </a:r>
        </a:p>
      </dsp:txBody>
      <dsp:txXfrm>
        <a:off x="28272" y="3881081"/>
        <a:ext cx="11506190" cy="522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8969-2F95-47B5-BD13-71FD47B0819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AE55-C1E7-406D-829F-9A8AA54A2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6C5-BDB3-48F5-B9A3-62DBCCAB827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C98-F683-4F33-AAA7-C660D1063D0E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F4F-39DF-41FA-B0B3-77983797FCFB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CF94-A9DC-4A33-BAAA-68B9CBBFFCB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D33-E86C-47BA-804D-379D23724C4C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8F1-9CE7-4678-AF23-41B84C95A4D4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FA11-BB69-4D08-B47D-A2B7DB68D244}" type="datetime1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127-F093-4730-B399-EDF21B2D48BD}" type="datetime1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0A88-7D44-4A33-B3BE-32317F28B321}" type="datetime1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9DE7-580A-4FCD-A260-076696DF4232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547D-18EF-493E-91B8-A966505973AD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B1B6-0F6C-4A9B-9819-7C20D7DDC36F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339515" y="2185697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 13</a:t>
            </a: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Использование ДДЗ для изучения структуры землепользования</a:t>
            </a: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052FCD-88DE-5E6B-D057-96A5D228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69207" y="4696128"/>
            <a:ext cx="2386487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индекса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TVI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604" y="914400"/>
            <a:ext cx="4477797" cy="2952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631" y="2531268"/>
            <a:ext cx="4007644" cy="40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90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052FCD-88DE-5E6B-D057-96A5D228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566737"/>
            <a:ext cx="7617253" cy="22907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7" y="3475677"/>
            <a:ext cx="3662363" cy="2880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63674" y="4357034"/>
            <a:ext cx="274972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индекса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GNDVI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6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052FCD-88DE-5E6B-D057-96A5D228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63674" y="4357034"/>
            <a:ext cx="274972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индекса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MSAVI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576262"/>
            <a:ext cx="5687534" cy="28527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883" y="3552171"/>
            <a:ext cx="5002917" cy="263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6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08540" y="1287013"/>
            <a:ext cx="7395634" cy="4520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 основы получения снимков.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Спектр электромагнитных излучений.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классифицируются материалы дистанционного зондирования по спектральному диапазону? 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чем заключаются преимущества сканерной съемки перед фотографической?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Физические основы и природные условия получения снимков.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FEC8E5-272C-989B-52BA-32D8F2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1225845"/>
            <a:ext cx="10258425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Трифонова Т. А., Мищенко Н. В., Краснощеков А. Н. Геоинформационные системы и дистанционное зондирование в экологических исследованиях. — Академический Проект, 2005. — 352 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Краснощёков А.Н., Трифонова Т.А., Мищенко Н.В. Геоинформационные системы в экологии: Учеб. пособие /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ун-т. Владимир, 2004. – 152с.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Токарева О.С. Обработка и интерпретация данных дистанционного зондирования Земли: учебное пособие / О.С. Токарева; Национальный исследовательский Томский политехнический университет. - Томск: Изд-во ТПУ, 2010. - 148 с.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Н. Шихов, А. П. Герасимов, А. И. Пономарчук, Е. С. Перминова Тематическое дешифрирование и интерпретация космических снимков среднего и высокого пространственного разрешения. Пермь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 – 191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(http://www.psu.ru/files/docs/science/book s/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uchebn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posobiya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hov-gerasimov-ponoma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rchukpe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-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pr e t ac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 -kosmicheskih-snimkov.pdf.)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Савиных В.П., Малинников, В.А., Сладкопевцев С.А., Цыпина Э.М. География из космоса. – М.:, Изд-во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ун-та геодезии и картографии´, 2000. – 224 с.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6A8B-F490-0B77-39EE-4EF8BB13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6EFD42-25E9-1739-FCAF-2FC953CA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584" y="1352302"/>
            <a:ext cx="5948831" cy="43346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структуры землепользования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Карты видов использования земель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3919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560EB4-47BF-4799-0CD7-3B064B0B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94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5E583D-DB76-859F-2037-35032712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FCFBA0-10E7-0F60-D9DD-F97CC427496A}"/>
              </a:ext>
            </a:extLst>
          </p:cNvPr>
          <p:cNvSpPr txBox="1"/>
          <p:nvPr/>
        </p:nvSpPr>
        <p:spPr>
          <a:xfrm>
            <a:off x="457201" y="902036"/>
            <a:ext cx="7086599" cy="5454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Спутниковый мониторинг играет важную роль в оценке динамики землепользования и состояния растительного покрова. Данные дистанционного зондирования могут служить источником для соответствующих детальных карт изменения сельскохозяйственного землепользования. Использование этих материалов особенно актуально в связи с высокой динамичностью изменений характера землепользования и необходимостью оперативного получения актуальной информации об их пространственных изменениях за определенные интервалы времени.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Данные разработки и достижения науки и техники необходимо внедрять в процесс разработки внутрихозяйственных и межхозяйственных проектов землеустройства. Материалы ДЗЗ помогут прийти к формированию рационального землепользования, которое позволит усилить экологические аспекты в использовании земли, перейти на адаптивно-ландшафтное земледелие, а в перспективе – ввести налоги и штрафы землепользователям за снижение почвенного плодородия. Учитывая данные положения, важно выяснить, какие же космические снимки рентабельней и актуальней применять для обеспечения достоверной исходной информацией, получаемой на этапе разработки внутрихозяйственных и межхозяйственных проектов землеустройства.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537" y="1004887"/>
            <a:ext cx="4234441" cy="22907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60" y="3667124"/>
            <a:ext cx="4154418" cy="26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7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F8B76E8-E63B-A2D7-1914-CFAC003D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69066402"/>
              </p:ext>
            </p:extLst>
          </p:nvPr>
        </p:nvGraphicFramePr>
        <p:xfrm>
          <a:off x="619432" y="535946"/>
          <a:ext cx="11257935" cy="415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Проведение землеустроительных работ узнать цену в Алматы на сайте G Global  Project">
            <a:extLst>
              <a:ext uri="{FF2B5EF4-FFF2-40B4-BE49-F238E27FC236}">
                <a16:creationId xmlns:a16="http://schemas.microsoft.com/office/drawing/2014/main" id="{618FAC0C-32F9-9B71-A69B-576CB582E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4233862"/>
            <a:ext cx="5715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91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61AA10F-359C-68AC-78A9-AE7B4A38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CBCD28-0485-DB9E-2D0C-2EBC7D1E11D4}"/>
              </a:ext>
            </a:extLst>
          </p:cNvPr>
          <p:cNvSpPr txBox="1"/>
          <p:nvPr/>
        </p:nvSpPr>
        <p:spPr>
          <a:xfrm>
            <a:off x="648928" y="583149"/>
            <a:ext cx="6256697" cy="52883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крупномасштабного дешифрирования проводятся работы по составлению земельного 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кадас­тра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России. В процессе этой работы на разные виды землепользования создаются планы различных масштабов, начиная с 1:500 и мельче. Зе­мельный кадастр должен обеспечить учет и оценку земель в масштабе всей страны, а также юридическую основу землепользования.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последнее время для изучения структуры земле­пользования активно привлекаются и космические снимки. Виды использования земель на них дешифри­руются с разной степенью детальности.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США</a:t>
            </a:r>
            <a:r>
              <a:rPr lang="ru-RU" sz="1400" cap="small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разработана единая для всего мира класси­фикация 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земельных 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угодий на основе </a:t>
            </a:r>
            <a:r>
              <a:rPr lang="ru-RU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аэро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космосним</a:t>
            </a:r>
            <a:r>
              <a:rPr lang="kk-KZ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Она имеет 4 уровня. Первый уровень детальности подразумевает выделение 9 категорий угодий: 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городские и застроенные земли; сельскохозяй­ственные земли; естественные пастбища; леса; водные поверхности; незаселенные заболоченные земли; тер­ритории, лишенные растительного покрова; тундры; снега и льды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данном уровне используются снимки с разрешением на местности 70—100 м. Во второй уровень входят 35 категорий, которые выделяются по снимкам с более высоким разрешением. На третьем и четвертом уровнях происходит еще более детальное деление по категориям, кроме космических снимков привлекаются другие дополнительные источники.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3987" y="695324"/>
            <a:ext cx="4207963" cy="2646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587" y="3867150"/>
            <a:ext cx="4463143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2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5298B06-2475-0654-0EDF-B0AA7B23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2EB35-D687-2D1E-FA51-E055FC7D2472}"/>
              </a:ext>
            </a:extLst>
          </p:cNvPr>
          <p:cNvSpPr txBox="1"/>
          <p:nvPr/>
        </p:nvSpPr>
        <p:spPr>
          <a:xfrm>
            <a:off x="462116" y="439623"/>
            <a:ext cx="6424460" cy="55360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Карты видов использования земель,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составлен­ные на основе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космоснимков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 качеству не уступа­ют аналогичным картам, выполненным по крупномас­штабным планам землепользования и характеризуются высокой детальностью, точностью и оперативностью. Достоверность дешифрирования видов земель со­ставляет 80 — 90%. Составленные по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космоснимкам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карты видов использования земель обычно имеют масштаб в 2 —4 раза крупнее исходного съемочного материала. Наиболее распространенными масштаба­ми карт являются 1:50 000— 1:2 500 000. Карты масш­табов крупнее 1:1 000 000 предназначены для изуче­ния земельных ресурсов на уровне области, а карты более мелких масштабов — на уровне крупных реги­онов и страны.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 выявления видов использования земель по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космоснимкам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настоящее время является наибо­лее разработанной и активно применяется на практи­ке. Но наряду с этим постоянно появляются новые направления использования космических снимков.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осмоснимки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позволяют увидеть озимые культуры в различном состоянии; определить площадь и проек­тивное покрытие растительности; дать прогноз о буду­щем урожае, определить вегетационный индекс рас­тительности (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NDVI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который характеризует состояние сельхозкультур. Кроме того, используя более ранние снимки, можно определить площадь и качество расти­тельности, погибшей в результате чрезвычайных ситу­аций (ЧС) как в площадных единицах, так и в процен­тах.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74" y="1319212"/>
            <a:ext cx="4849699" cy="31575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12233" y="4566584"/>
            <a:ext cx="2179379" cy="3575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 индекса </a:t>
            </a:r>
            <a:r>
              <a:rPr 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NDVI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9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1725146-05F0-FF11-3E5A-1EF2783A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7</a:t>
            </a:fld>
            <a:endParaRPr lang="ru-RU"/>
          </a:p>
        </p:txBody>
      </p:sp>
      <p:pic>
        <p:nvPicPr>
          <p:cNvPr id="3074" name="Picture 2" descr="Правила землепользования и застройки: описание, характеристика">
            <a:extLst>
              <a:ext uri="{FF2B5EF4-FFF2-40B4-BE49-F238E27FC236}">
                <a16:creationId xmlns:a16="http://schemas.microsoft.com/office/drawing/2014/main" id="{65CD0EDD-19C7-33AC-F0CF-675315D7A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72" y="438149"/>
            <a:ext cx="11446570" cy="553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2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052FCD-88DE-5E6B-D057-96A5D228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4182B923-EF61-CD03-B9BA-B980DA6F8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626790"/>
              </p:ext>
            </p:extLst>
          </p:nvPr>
        </p:nvGraphicFramePr>
        <p:xfrm>
          <a:off x="294967" y="479280"/>
          <a:ext cx="11562735" cy="5173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996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7052FCD-88DE-5E6B-D057-96A5D228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14" y="413077"/>
            <a:ext cx="5349386" cy="3033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7" y="3614737"/>
            <a:ext cx="4329113" cy="25736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05055" y="4696128"/>
            <a:ext cx="2514791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kk-KZ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индекса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SAVI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692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5924</TotalTime>
  <Words>920</Words>
  <Application>Microsoft Office PowerPoint</Application>
  <PresentationFormat>Широкоэкранный</PresentationFormat>
  <Paragraphs>59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Обзорные вопросы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202</cp:revision>
  <dcterms:created xsi:type="dcterms:W3CDTF">2021-11-16T03:16:23Z</dcterms:created>
  <dcterms:modified xsi:type="dcterms:W3CDTF">2023-11-05T15:53:13Z</dcterms:modified>
</cp:coreProperties>
</file>