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57" r:id="rId4"/>
    <p:sldId id="258" r:id="rId5"/>
    <p:sldId id="263" r:id="rId6"/>
    <p:sldId id="265" r:id="rId7"/>
    <p:sldId id="275" r:id="rId8"/>
    <p:sldId id="267" r:id="rId9"/>
    <p:sldId id="259" r:id="rId10"/>
    <p:sldId id="260" r:id="rId11"/>
    <p:sldId id="270" r:id="rId12"/>
    <p:sldId id="274" r:id="rId13"/>
    <p:sldId id="27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5" autoAdjust="0"/>
    <p:restoredTop sz="94660"/>
  </p:normalViewPr>
  <p:slideViewPr>
    <p:cSldViewPr>
      <p:cViewPr>
        <p:scale>
          <a:sx n="72" d="100"/>
          <a:sy n="72" d="100"/>
        </p:scale>
        <p:origin x="-1100"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07.11.2025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07.11.2025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07.11.2025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07.11.2025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07.11.2025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07.11.2025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07.11.2025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07.11.2025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xmlns="" id="{73B3C25F-C099-6FA7-BC81-0ECB81AFF7E0}"/>
              </a:ext>
            </a:extLst>
          </p:cNvPr>
          <p:cNvSpPr>
            <a:spLocks noGrp="1"/>
          </p:cNvSpPr>
          <p:nvPr>
            <p:ph type="title"/>
          </p:nvPr>
        </p:nvSpPr>
        <p:spPr>
          <a:xfrm>
            <a:off x="457200" y="274638"/>
            <a:ext cx="8229600" cy="1143000"/>
          </a:xfrm>
          <a:ln w="76200">
            <a:solidFill>
              <a:schemeClr val="tx1"/>
            </a:solidFill>
          </a:ln>
        </p:spPr>
        <p:txBody>
          <a:bodyPr/>
          <a:lstStyle/>
          <a:p>
            <a:r>
              <a:rPr lang="ru-RU" dirty="0">
                <a:solidFill>
                  <a:schemeClr val="tx1"/>
                </a:solidFill>
              </a:rPr>
              <a:t>3 ДӘРІС</a:t>
            </a:r>
            <a:endParaRPr lang="en-US" dirty="0">
              <a:solidFill>
                <a:schemeClr val="tx1"/>
              </a:solidFill>
            </a:endParaRPr>
          </a:p>
        </p:txBody>
      </p:sp>
      <p:sp>
        <p:nvSpPr>
          <p:cNvPr id="3" name="Объект 2"/>
          <p:cNvSpPr>
            <a:spLocks noGrp="1"/>
          </p:cNvSpPr>
          <p:nvPr>
            <p:ph sz="half" idx="1"/>
          </p:nvPr>
        </p:nvSpPr>
        <p:spPr>
          <a:xfrm>
            <a:off x="457200" y="1600200"/>
            <a:ext cx="4038600" cy="4525963"/>
          </a:xfrm>
          <a:ln w="57150">
            <a:solidFill>
              <a:schemeClr val="tx1"/>
            </a:solidFill>
          </a:ln>
        </p:spPr>
        <p:txBody>
          <a:bodyPr>
            <a:normAutofit fontScale="85000" lnSpcReduction="20000"/>
          </a:bodyPr>
          <a:lstStyle/>
          <a:p>
            <a:pPr>
              <a:lnSpc>
                <a:spcPct val="90000"/>
              </a:lnSpc>
            </a:pPr>
            <a:endParaRPr lang="ru-RU" sz="2400" dirty="0"/>
          </a:p>
          <a:p>
            <a:pPr marL="0" indent="0">
              <a:lnSpc>
                <a:spcPct val="90000"/>
              </a:lnSpc>
              <a:buNone/>
            </a:pPr>
            <a:endParaRPr lang="ru-RU" sz="2400" dirty="0"/>
          </a:p>
          <a:p>
            <a:pPr marL="0" indent="0">
              <a:lnSpc>
                <a:spcPct val="90000"/>
              </a:lnSpc>
              <a:buNone/>
            </a:pPr>
            <a:r>
              <a:rPr lang="ru-RU" sz="2400" dirty="0"/>
              <a:t>			</a:t>
            </a:r>
          </a:p>
          <a:p>
            <a:pPr marL="0" indent="0">
              <a:lnSpc>
                <a:spcPct val="90000"/>
              </a:lnSpc>
              <a:buNone/>
            </a:pPr>
            <a:endParaRPr lang="ru-RU" sz="2400" dirty="0"/>
          </a:p>
          <a:p>
            <a:pPr marL="0" indent="0">
              <a:lnSpc>
                <a:spcPct val="90000"/>
              </a:lnSpc>
              <a:buNone/>
            </a:pPr>
            <a:endParaRPr lang="ru-RU" sz="2400" dirty="0"/>
          </a:p>
          <a:p>
            <a:pPr marL="0" indent="0">
              <a:lnSpc>
                <a:spcPct val="90000"/>
              </a:lnSpc>
              <a:buNone/>
            </a:pPr>
            <a:r>
              <a:rPr lang="ru-RU" sz="4000" b="1" dirty="0"/>
              <a:t>ТАҚЫРЫБЫ</a:t>
            </a:r>
            <a:r>
              <a:rPr lang="ru-RU" sz="4000" b="1" dirty="0" smtClean="0"/>
              <a:t>:</a:t>
            </a:r>
          </a:p>
          <a:p>
            <a:pPr marL="0" indent="0">
              <a:lnSpc>
                <a:spcPct val="90000"/>
              </a:lnSpc>
              <a:buNone/>
            </a:pPr>
            <a:r>
              <a:rPr lang="ru-RU" sz="4000" b="1" smtClean="0"/>
              <a:t> </a:t>
            </a:r>
            <a:r>
              <a:rPr lang="ru-RU" sz="4000" b="1" dirty="0"/>
              <a:t>ҚАЗАҚ </a:t>
            </a:r>
            <a:r>
              <a:rPr lang="ru-RU" sz="4000" b="1"/>
              <a:t>ӨЛКЕСІНДЕГІ </a:t>
            </a:r>
            <a:endParaRPr lang="ru-RU" sz="4000" b="1" smtClean="0"/>
          </a:p>
          <a:p>
            <a:pPr marL="0" indent="0">
              <a:lnSpc>
                <a:spcPct val="90000"/>
              </a:lnSpc>
              <a:buNone/>
            </a:pPr>
            <a:r>
              <a:rPr lang="ru-RU" sz="4000" b="1" smtClean="0"/>
              <a:t>ҰЛТТЫҚ </a:t>
            </a:r>
            <a:r>
              <a:rPr lang="ru-RU" sz="4000" b="1" dirty="0"/>
              <a:t>–ДЕМОКРАТИЯЛЫҚ ҚОЗҒАЛЫС</a:t>
            </a:r>
          </a:p>
          <a:p>
            <a:pPr marL="0" indent="0">
              <a:lnSpc>
                <a:spcPct val="90000"/>
              </a:lnSpc>
              <a:buNone/>
            </a:pPr>
            <a:r>
              <a:rPr lang="ru-RU" sz="2400"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9894" r="23069" b="1"/>
          <a:stretch>
            <a:fillRect/>
          </a:stretch>
        </p:blipFill>
        <p:spPr bwMode="auto">
          <a:xfrm>
            <a:off x="4648200" y="1600200"/>
            <a:ext cx="4038600" cy="4525963"/>
          </a:xfrm>
          <a:prstGeom prst="rect">
            <a:avLst/>
          </a:prstGeom>
          <a:solidFill>
            <a:schemeClr val="accent1"/>
          </a:solidFill>
          <a:ln w="57150">
            <a:solidFill>
              <a:srgbClr val="007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473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712"/>
            <a:ext cx="8229600" cy="5472648"/>
          </a:xfrm>
          <a:ln w="76200">
            <a:solidFill>
              <a:schemeClr val="tx1"/>
            </a:solidFill>
          </a:ln>
        </p:spPr>
        <p:txBody>
          <a:bodyPr/>
          <a:lstStyle/>
          <a:p>
            <a:endParaRPr lang="ru-RU" dirty="0"/>
          </a:p>
          <a:p>
            <a:endParaRPr lang="ru-RU" dirty="0"/>
          </a:p>
        </p:txBody>
      </p:sp>
      <p:sp>
        <p:nvSpPr>
          <p:cNvPr id="4" name="Стрелка вправо 3"/>
          <p:cNvSpPr/>
          <p:nvPr/>
        </p:nvSpPr>
        <p:spPr>
          <a:xfrm>
            <a:off x="827584" y="10527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a:extLst>
              <a:ext uri="{FF2B5EF4-FFF2-40B4-BE49-F238E27FC236}">
                <a16:creationId xmlns:a16="http://schemas.microsoft.com/office/drawing/2014/main" xmlns="" id="{6D305340-B56F-A6B1-4AFF-BA989812E940}"/>
              </a:ext>
            </a:extLst>
          </p:cNvPr>
          <p:cNvPicPr>
            <a:picLocks noChangeAspect="1"/>
          </p:cNvPicPr>
          <p:nvPr/>
        </p:nvPicPr>
        <p:blipFill>
          <a:blip r:embed="rId2"/>
          <a:stretch>
            <a:fillRect/>
          </a:stretch>
        </p:blipFill>
        <p:spPr>
          <a:xfrm>
            <a:off x="2176376" y="1196752"/>
            <a:ext cx="5924016" cy="4320480"/>
          </a:xfrm>
          <a:prstGeom prst="rect">
            <a:avLst/>
          </a:prstGeom>
          <a:ln w="76200">
            <a:solidFill>
              <a:schemeClr val="bg2"/>
            </a:solidFill>
          </a:ln>
        </p:spPr>
      </p:pic>
    </p:spTree>
    <p:extLst>
      <p:ext uri="{BB962C8B-B14F-4D97-AF65-F5344CB8AC3E}">
        <p14:creationId xmlns:p14="http://schemas.microsoft.com/office/powerpoint/2010/main" val="3069528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D6956E1-9C5B-738E-5C5D-BF15A11754ED}"/>
              </a:ext>
            </a:extLst>
          </p:cNvPr>
          <p:cNvSpPr>
            <a:spLocks noGrp="1"/>
          </p:cNvSpPr>
          <p:nvPr>
            <p:ph type="title"/>
          </p:nvPr>
        </p:nvSpPr>
        <p:spPr>
          <a:xfrm>
            <a:off x="457200" y="274638"/>
            <a:ext cx="8229600" cy="1143000"/>
          </a:xfrm>
          <a:ln w="76200">
            <a:solidFill>
              <a:schemeClr val="tx1"/>
            </a:solidFill>
          </a:ln>
        </p:spPr>
        <p:txBody>
          <a:bodyPr>
            <a:noAutofit/>
          </a:bodyPr>
          <a:lstStyle/>
          <a:p>
            <a:r>
              <a:rPr lang="ru-RU" sz="2000" b="0" dirty="0">
                <a:solidFill>
                  <a:schemeClr val="tx1"/>
                </a:solidFill>
                <a:latin typeface="+mn-lt"/>
              </a:rPr>
              <a:t>Ресейдегі 1917 </a:t>
            </a:r>
            <a:r>
              <a:rPr lang="ru-RU" sz="2000" b="0" dirty="0" err="1">
                <a:solidFill>
                  <a:schemeClr val="tx1"/>
                </a:solidFill>
                <a:latin typeface="+mn-lt"/>
              </a:rPr>
              <a:t>жылғы</a:t>
            </a:r>
            <a:r>
              <a:rPr lang="ru-RU" sz="2000" b="0" dirty="0">
                <a:solidFill>
                  <a:schemeClr val="tx1"/>
                </a:solidFill>
                <a:latin typeface="+mn-lt"/>
              </a:rPr>
              <a:t> Ақпан </a:t>
            </a:r>
            <a:r>
              <a:rPr lang="ru-RU" sz="2000" b="0" dirty="0" err="1">
                <a:solidFill>
                  <a:schemeClr val="tx1"/>
                </a:solidFill>
                <a:latin typeface="+mn-lt"/>
              </a:rPr>
              <a:t>буржуазиялық-демократиялық</a:t>
            </a:r>
            <a:r>
              <a:rPr lang="ru-RU" sz="2000" b="0" dirty="0">
                <a:solidFill>
                  <a:schemeClr val="tx1"/>
                </a:solidFill>
                <a:latin typeface="+mn-lt"/>
              </a:rPr>
              <a:t> </a:t>
            </a:r>
            <a:r>
              <a:rPr lang="ru-RU" sz="2000" b="0" dirty="0" err="1">
                <a:solidFill>
                  <a:schemeClr val="tx1"/>
                </a:solidFill>
                <a:latin typeface="+mn-lt"/>
              </a:rPr>
              <a:t>революциясы</a:t>
            </a:r>
            <a:r>
              <a:rPr lang="ru-RU" sz="2000" b="0" dirty="0">
                <a:solidFill>
                  <a:schemeClr val="tx1"/>
                </a:solidFill>
                <a:latin typeface="+mn-lt"/>
              </a:rPr>
              <a:t> </a:t>
            </a:r>
            <a:r>
              <a:rPr lang="ru-RU" sz="2000" b="0" dirty="0" err="1">
                <a:solidFill>
                  <a:schemeClr val="tx1"/>
                </a:solidFill>
                <a:latin typeface="+mn-lt"/>
              </a:rPr>
              <a:t>және</a:t>
            </a:r>
            <a:r>
              <a:rPr lang="ru-RU" sz="2000" b="0" dirty="0">
                <a:solidFill>
                  <a:schemeClr val="tx1"/>
                </a:solidFill>
                <a:latin typeface="+mn-lt"/>
              </a:rPr>
              <a:t> </a:t>
            </a:r>
            <a:r>
              <a:rPr lang="ru-RU" sz="2000" b="0" dirty="0" err="1">
                <a:solidFill>
                  <a:schemeClr val="tx1"/>
                </a:solidFill>
                <a:latin typeface="+mn-lt"/>
              </a:rPr>
              <a:t>оның</a:t>
            </a:r>
            <a:r>
              <a:rPr lang="ru-RU" sz="2000" b="0" dirty="0">
                <a:solidFill>
                  <a:schemeClr val="tx1"/>
                </a:solidFill>
                <a:latin typeface="+mn-lt"/>
              </a:rPr>
              <a:t> </a:t>
            </a:r>
            <a:r>
              <a:rPr lang="ru-RU" sz="2000" b="0" dirty="0" err="1">
                <a:solidFill>
                  <a:schemeClr val="tx1"/>
                </a:solidFill>
                <a:latin typeface="+mn-lt"/>
              </a:rPr>
              <a:t>Қазақстандағы</a:t>
            </a:r>
            <a:r>
              <a:rPr lang="ru-RU" sz="2000" b="0" dirty="0">
                <a:solidFill>
                  <a:schemeClr val="tx1"/>
                </a:solidFill>
                <a:latin typeface="+mn-lt"/>
              </a:rPr>
              <a:t> </a:t>
            </a:r>
            <a:r>
              <a:rPr lang="ru-RU" sz="2000" b="0" dirty="0" err="1">
                <a:solidFill>
                  <a:schemeClr val="tx1"/>
                </a:solidFill>
                <a:latin typeface="+mn-lt"/>
              </a:rPr>
              <a:t>қоғамдық-саяси</a:t>
            </a:r>
            <a:r>
              <a:rPr lang="ru-RU" sz="2000" b="0" dirty="0">
                <a:solidFill>
                  <a:schemeClr val="tx1"/>
                </a:solidFill>
                <a:latin typeface="+mn-lt"/>
              </a:rPr>
              <a:t> </a:t>
            </a:r>
            <a:r>
              <a:rPr lang="ru-RU" sz="2000" b="0" dirty="0" err="1">
                <a:solidFill>
                  <a:schemeClr val="tx1"/>
                </a:solidFill>
                <a:latin typeface="+mn-lt"/>
              </a:rPr>
              <a:t>өмірге</a:t>
            </a:r>
            <a:r>
              <a:rPr lang="ru-RU" sz="2000" b="0" dirty="0">
                <a:solidFill>
                  <a:schemeClr val="tx1"/>
                </a:solidFill>
                <a:latin typeface="+mn-lt"/>
              </a:rPr>
              <a:t> </a:t>
            </a:r>
            <a:r>
              <a:rPr lang="ru-RU" sz="2000" b="0" dirty="0" err="1">
                <a:solidFill>
                  <a:schemeClr val="tx1"/>
                </a:solidFill>
                <a:latin typeface="+mn-lt"/>
              </a:rPr>
              <a:t>әсері</a:t>
            </a:r>
            <a:r>
              <a:rPr lang="ru-RU" sz="2000" b="0" dirty="0">
                <a:solidFill>
                  <a:schemeClr val="tx1"/>
                </a:solidFill>
                <a:latin typeface="+mn-lt"/>
              </a:rPr>
              <a:t>.</a:t>
            </a:r>
            <a:br>
              <a:rPr lang="ru-RU" sz="2000" b="0" dirty="0">
                <a:solidFill>
                  <a:schemeClr val="tx1"/>
                </a:solidFill>
                <a:latin typeface="+mn-lt"/>
              </a:rPr>
            </a:br>
            <a:endParaRPr lang="en-US" sz="2000" b="0" dirty="0">
              <a:solidFill>
                <a:schemeClr val="tx1"/>
              </a:solidFill>
              <a:latin typeface="+mn-lt"/>
            </a:endParaRPr>
          </a:p>
        </p:txBody>
      </p:sp>
      <p:pic>
        <p:nvPicPr>
          <p:cNvPr id="2" name="Рисунок 1">
            <a:extLst>
              <a:ext uri="{FF2B5EF4-FFF2-40B4-BE49-F238E27FC236}">
                <a16:creationId xmlns:a16="http://schemas.microsoft.com/office/drawing/2014/main" xmlns="" id="{FABA6FFA-554A-910E-DB12-E0F1A91549D4}"/>
              </a:ext>
            </a:extLst>
          </p:cNvPr>
          <p:cNvPicPr>
            <a:picLocks noChangeAspect="1"/>
          </p:cNvPicPr>
          <p:nvPr/>
        </p:nvPicPr>
        <p:blipFill>
          <a:blip r:embed="rId2"/>
          <a:srcRect l="8600" r="5495" b="1"/>
          <a:stretch>
            <a:fillRect/>
          </a:stretch>
        </p:blipFill>
        <p:spPr>
          <a:xfrm>
            <a:off x="457200" y="1600200"/>
            <a:ext cx="4038600" cy="4525963"/>
          </a:xfrm>
          <a:prstGeom prst="rect">
            <a:avLst/>
          </a:prstGeom>
          <a:noFill/>
          <a:ln w="76200">
            <a:solidFill>
              <a:schemeClr val="bg2"/>
            </a:solidFill>
          </a:ln>
        </p:spPr>
      </p:pic>
      <p:sp>
        <p:nvSpPr>
          <p:cNvPr id="3" name="Объект 2"/>
          <p:cNvSpPr>
            <a:spLocks noGrp="1"/>
          </p:cNvSpPr>
          <p:nvPr>
            <p:ph sz="half" idx="2"/>
          </p:nvPr>
        </p:nvSpPr>
        <p:spPr>
          <a:xfrm>
            <a:off x="4648200" y="1600200"/>
            <a:ext cx="4038600" cy="4525963"/>
          </a:xfrm>
          <a:ln w="76200">
            <a:solidFill>
              <a:schemeClr val="tx1"/>
            </a:solidFill>
          </a:ln>
        </p:spPr>
        <p:txBody>
          <a:bodyPr>
            <a:normAutofit/>
          </a:bodyPr>
          <a:lstStyle/>
          <a:p>
            <a:pPr>
              <a:lnSpc>
                <a:spcPct val="90000"/>
              </a:lnSpc>
            </a:pPr>
            <a:r>
              <a:rPr lang="ru-RU" sz="2000" dirty="0"/>
              <a:t>Ақпан </a:t>
            </a:r>
            <a:r>
              <a:rPr lang="ru-RU" sz="2000" dirty="0" err="1"/>
              <a:t>төңкерісінің</a:t>
            </a:r>
            <a:r>
              <a:rPr lang="ru-RU" sz="2000" dirty="0"/>
              <a:t> </a:t>
            </a:r>
            <a:r>
              <a:rPr lang="ru-RU" sz="2000" dirty="0" err="1"/>
              <a:t>қазақтар</a:t>
            </a:r>
            <a:r>
              <a:rPr lang="ru-RU" sz="2000" dirty="0"/>
              <a:t> </a:t>
            </a:r>
            <a:r>
              <a:rPr lang="ru-RU" sz="2000" dirty="0" err="1"/>
              <a:t>үшін</a:t>
            </a:r>
            <a:r>
              <a:rPr lang="ru-RU" sz="2000" dirty="0"/>
              <a:t> </a:t>
            </a:r>
            <a:r>
              <a:rPr lang="ru-RU" sz="2000" dirty="0" err="1"/>
              <a:t>қаншалықтымаңызды</a:t>
            </a:r>
            <a:r>
              <a:rPr lang="ru-RU" sz="2000" dirty="0"/>
              <a:t> </a:t>
            </a:r>
            <a:r>
              <a:rPr lang="ru-RU" sz="2000" dirty="0" err="1"/>
              <a:t>болғанын</a:t>
            </a:r>
            <a:r>
              <a:rPr lang="ru-RU" sz="2000" dirty="0"/>
              <a:t> </a:t>
            </a:r>
            <a:r>
              <a:rPr lang="ru-RU" sz="2000" dirty="0" err="1"/>
              <a:t>А.Байтұрсынов</a:t>
            </a:r>
            <a:r>
              <a:rPr lang="ru-RU" sz="2000" dirty="0"/>
              <a:t>: “</a:t>
            </a:r>
            <a:r>
              <a:rPr lang="ru-RU" sz="2000" dirty="0" err="1"/>
              <a:t>Алғашқы</a:t>
            </a:r>
            <a:r>
              <a:rPr lang="ru-RU" sz="2000" dirty="0"/>
              <a:t> </a:t>
            </a:r>
            <a:r>
              <a:rPr lang="ru-RU" sz="2000" dirty="0" err="1"/>
              <a:t>революцияны</a:t>
            </a:r>
            <a:r>
              <a:rPr lang="ru-RU" sz="2000" dirty="0"/>
              <a:t> </a:t>
            </a:r>
            <a:r>
              <a:rPr lang="ru-RU" sz="2000" dirty="0" err="1"/>
              <a:t>қазақтар</a:t>
            </a:r>
            <a:r>
              <a:rPr lang="ru-RU" sz="2000" dirty="0"/>
              <a:t> тура </a:t>
            </a:r>
            <a:r>
              <a:rPr lang="ru-RU" sz="2000" dirty="0" err="1"/>
              <a:t>түсініп,қуанышпен</a:t>
            </a:r>
            <a:r>
              <a:rPr lang="ru-RU" sz="2000" dirty="0"/>
              <a:t> </a:t>
            </a:r>
            <a:r>
              <a:rPr lang="ru-RU" sz="2000" dirty="0" err="1"/>
              <a:t>қарсы</a:t>
            </a:r>
            <a:r>
              <a:rPr lang="ru-RU" sz="2000" dirty="0"/>
              <a:t> </a:t>
            </a:r>
            <a:r>
              <a:rPr lang="ru-RU" sz="2000" dirty="0" err="1"/>
              <a:t>алса</a:t>
            </a:r>
            <a:r>
              <a:rPr lang="ru-RU" sz="2000" dirty="0"/>
              <a:t>, </a:t>
            </a:r>
            <a:r>
              <a:rPr lang="ru-RU" sz="2000" dirty="0" err="1"/>
              <a:t>ол</a:t>
            </a:r>
            <a:r>
              <a:rPr lang="ru-RU" sz="2000" dirty="0"/>
              <a:t>, </a:t>
            </a:r>
            <a:r>
              <a:rPr lang="ru-RU" sz="2000" dirty="0" err="1"/>
              <a:t>біріншіден</a:t>
            </a:r>
            <a:r>
              <a:rPr lang="ru-RU" sz="2000" dirty="0"/>
              <a:t>, </a:t>
            </a:r>
            <a:r>
              <a:rPr lang="ru-RU" sz="2000" dirty="0" err="1"/>
              <a:t>бұл</a:t>
            </a:r>
            <a:r>
              <a:rPr lang="ru-RU" sz="2000" dirty="0"/>
              <a:t> </a:t>
            </a:r>
            <a:r>
              <a:rPr lang="ru-RU" sz="2000" dirty="0" err="1"/>
              <a:t>революцияның</a:t>
            </a:r>
            <a:r>
              <a:rPr lang="ru-RU" sz="2000" dirty="0"/>
              <a:t> </a:t>
            </a:r>
            <a:r>
              <a:rPr lang="ru-RU" sz="2000" dirty="0" err="1"/>
              <a:t>оларды</a:t>
            </a:r>
            <a:r>
              <a:rPr lang="ru-RU" sz="2000" dirty="0"/>
              <a:t> </a:t>
            </a:r>
            <a:r>
              <a:rPr lang="ru-RU" sz="2000" dirty="0" err="1"/>
              <a:t>патша</a:t>
            </a:r>
            <a:r>
              <a:rPr lang="ru-RU" sz="2000" dirty="0"/>
              <a:t> </a:t>
            </a:r>
            <a:r>
              <a:rPr lang="ru-RU" sz="2000" dirty="0" err="1"/>
              <a:t>өкіметініңқанауы</a:t>
            </a:r>
            <a:r>
              <a:rPr lang="ru-RU" sz="2000" dirty="0"/>
              <a:t> мен </a:t>
            </a:r>
            <a:r>
              <a:rPr lang="ru-RU" sz="2000" dirty="0" err="1"/>
              <a:t>зорлығынан</a:t>
            </a:r>
            <a:r>
              <a:rPr lang="ru-RU" sz="2000" dirty="0"/>
              <a:t> </a:t>
            </a:r>
            <a:r>
              <a:rPr lang="ru-RU" sz="2000" dirty="0" err="1"/>
              <a:t>құтқаруында</a:t>
            </a:r>
            <a:r>
              <a:rPr lang="ru-RU" sz="2000" dirty="0"/>
              <a:t> </a:t>
            </a:r>
            <a:r>
              <a:rPr lang="ru-RU" sz="2000" dirty="0" err="1"/>
              <a:t>және</a:t>
            </a:r>
            <a:r>
              <a:rPr lang="ru-RU" sz="2000" dirty="0"/>
              <a:t>, </a:t>
            </a:r>
            <a:r>
              <a:rPr lang="ru-RU" sz="2000" dirty="0" err="1"/>
              <a:t>екіншіден</a:t>
            </a:r>
            <a:r>
              <a:rPr lang="ru-RU" sz="2000" dirty="0"/>
              <a:t>, </a:t>
            </a:r>
            <a:r>
              <a:rPr lang="ru-RU" sz="2000" dirty="0" err="1"/>
              <a:t>оларды</a:t>
            </a:r>
            <a:r>
              <a:rPr lang="ru-RU" sz="2000" dirty="0"/>
              <a:t> </a:t>
            </a:r>
            <a:r>
              <a:rPr lang="ru-RU" sz="2000" dirty="0" err="1"/>
              <a:t>өзімізді</a:t>
            </a:r>
            <a:r>
              <a:rPr lang="ru-RU" sz="2000" dirty="0"/>
              <a:t> </a:t>
            </a:r>
            <a:r>
              <a:rPr lang="ru-RU" sz="2000" dirty="0" err="1"/>
              <a:t>басқарсақдеген</a:t>
            </a:r>
            <a:r>
              <a:rPr lang="ru-RU" sz="2000" dirty="0"/>
              <a:t> </a:t>
            </a:r>
            <a:r>
              <a:rPr lang="ru-RU" sz="2000" dirty="0" err="1"/>
              <a:t>ескі</a:t>
            </a:r>
            <a:r>
              <a:rPr lang="ru-RU" sz="2000" dirty="0"/>
              <a:t> </a:t>
            </a:r>
            <a:r>
              <a:rPr lang="ru-RU" sz="2000" dirty="0" err="1"/>
              <a:t>үмітінің</a:t>
            </a:r>
            <a:r>
              <a:rPr lang="ru-RU" sz="2000" dirty="0"/>
              <a:t> </a:t>
            </a:r>
            <a:r>
              <a:rPr lang="ru-RU" sz="2000" dirty="0" err="1"/>
              <a:t>нығая</a:t>
            </a:r>
            <a:r>
              <a:rPr lang="ru-RU" sz="2000" dirty="0"/>
              <a:t> </a:t>
            </a:r>
            <a:r>
              <a:rPr lang="ru-RU" sz="2000" dirty="0" err="1"/>
              <a:t>түскенінде</a:t>
            </a:r>
            <a:r>
              <a:rPr lang="ru-RU" sz="2000" dirty="0"/>
              <a:t> </a:t>
            </a:r>
            <a:r>
              <a:rPr lang="ru-RU" sz="2000" dirty="0" err="1"/>
              <a:t>еді</a:t>
            </a:r>
            <a:r>
              <a:rPr lang="ru-RU" sz="2000" dirty="0"/>
              <a:t>”, - </a:t>
            </a:r>
            <a:r>
              <a:rPr lang="ru-RU" sz="2000" dirty="0" err="1"/>
              <a:t>деп</a:t>
            </a:r>
            <a:r>
              <a:rPr lang="ru-RU" sz="2000" dirty="0"/>
              <a:t> </a:t>
            </a:r>
            <a:r>
              <a:rPr lang="ru-RU" sz="2000" dirty="0" err="1"/>
              <a:t>түсіндіреді</a:t>
            </a:r>
            <a:r>
              <a:rPr lang="ru-RU" sz="2000" dirty="0"/>
              <a:t>.</a:t>
            </a:r>
          </a:p>
        </p:txBody>
      </p:sp>
    </p:spTree>
    <p:extLst>
      <p:ext uri="{BB962C8B-B14F-4D97-AF65-F5344CB8AC3E}">
        <p14:creationId xmlns:p14="http://schemas.microsoft.com/office/powerpoint/2010/main" val="3946897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5760640"/>
          </a:xfrm>
          <a:ln w="76200">
            <a:solidFill>
              <a:schemeClr val="bg2"/>
            </a:solidFill>
          </a:ln>
        </p:spPr>
        <p:txBody>
          <a:bodyPr>
            <a:normAutofit/>
          </a:bodyPr>
          <a:lstStyle/>
          <a:p>
            <a:r>
              <a:rPr lang="ru-RU" dirty="0"/>
              <a:t/>
            </a:r>
            <a:br>
              <a:rPr lang="ru-RU" dirty="0"/>
            </a:br>
            <a:endParaRPr lang="ru-RU" dirty="0"/>
          </a:p>
        </p:txBody>
      </p:sp>
      <p:sp>
        <p:nvSpPr>
          <p:cNvPr id="10" name="TextBox 9">
            <a:extLst>
              <a:ext uri="{FF2B5EF4-FFF2-40B4-BE49-F238E27FC236}">
                <a16:creationId xmlns:a16="http://schemas.microsoft.com/office/drawing/2014/main" xmlns="" id="{EF767BE5-D245-2B0E-C75D-C68076B1DD88}"/>
              </a:ext>
            </a:extLst>
          </p:cNvPr>
          <p:cNvSpPr txBox="1"/>
          <p:nvPr/>
        </p:nvSpPr>
        <p:spPr>
          <a:xfrm>
            <a:off x="971600" y="548680"/>
            <a:ext cx="7560840" cy="4401205"/>
          </a:xfrm>
          <a:prstGeom prst="rect">
            <a:avLst/>
          </a:prstGeom>
          <a:noFill/>
          <a:ln w="76200">
            <a:solidFill>
              <a:schemeClr val="bg2"/>
            </a:solidFill>
          </a:ln>
        </p:spPr>
        <p:txBody>
          <a:bodyPr wrap="square">
            <a:spAutoFit/>
          </a:bodyPr>
          <a:lstStyle/>
          <a:p>
            <a:r>
              <a:rPr lang="ru-RU" sz="2000" b="1" dirty="0"/>
              <a:t>	</a:t>
            </a:r>
            <a:r>
              <a:rPr lang="ru-RU" sz="2000" b="1" dirty="0" err="1"/>
              <a:t>Қорыта</a:t>
            </a:r>
            <a:r>
              <a:rPr lang="ru-RU" sz="2000" b="1" dirty="0"/>
              <a:t> </a:t>
            </a:r>
            <a:r>
              <a:rPr lang="ru-RU" sz="2000" b="1" dirty="0" err="1"/>
              <a:t>айтқанда</a:t>
            </a:r>
            <a:r>
              <a:rPr lang="ru-RU" sz="2000" b="1" dirty="0"/>
              <a:t>, </a:t>
            </a:r>
            <a:r>
              <a:rPr lang="ru-RU" sz="2000" dirty="0" err="1"/>
              <a:t>Кеңестік</a:t>
            </a:r>
            <a:r>
              <a:rPr lang="ru-RU" sz="2000" dirty="0"/>
              <a:t> </a:t>
            </a:r>
            <a:r>
              <a:rPr lang="ru-RU" sz="2000" dirty="0" err="1"/>
              <a:t>дәуірдегі</a:t>
            </a:r>
            <a:r>
              <a:rPr lang="ru-RU" sz="2000" dirty="0"/>
              <a:t> </a:t>
            </a:r>
            <a:r>
              <a:rPr lang="ru-RU" sz="2000" dirty="0" err="1"/>
              <a:t>Коммунистік</a:t>
            </a:r>
            <a:r>
              <a:rPr lang="ru-RU" sz="2000" dirty="0"/>
              <a:t> </a:t>
            </a:r>
            <a:r>
              <a:rPr lang="ru-RU" sz="2000" dirty="0" err="1"/>
              <a:t>партияның</a:t>
            </a:r>
            <a:r>
              <a:rPr lang="ru-RU" sz="2000" dirty="0"/>
              <a:t> </a:t>
            </a:r>
            <a:r>
              <a:rPr lang="ru-RU" sz="2000" dirty="0" err="1"/>
              <a:t>идеологтары</a:t>
            </a:r>
            <a:r>
              <a:rPr lang="ru-RU" sz="2000" dirty="0"/>
              <a:t> Алаш </a:t>
            </a:r>
            <a:r>
              <a:rPr lang="ru-RU" sz="2000" dirty="0" err="1"/>
              <a:t>партиясы</a:t>
            </a:r>
            <a:r>
              <a:rPr lang="ru-RU" sz="2000" dirty="0"/>
              <a:t> мен </a:t>
            </a:r>
            <a:r>
              <a:rPr lang="ru-RU" sz="2000" dirty="0" err="1"/>
              <a:t>Алашорда</a:t>
            </a:r>
            <a:r>
              <a:rPr lang="ru-RU" sz="2000" dirty="0"/>
              <a:t> </a:t>
            </a:r>
            <a:r>
              <a:rPr lang="ru-RU" sz="2000" dirty="0" err="1"/>
              <a:t>үкіметін</a:t>
            </a:r>
            <a:r>
              <a:rPr lang="ru-RU" sz="2000" dirty="0"/>
              <a:t> </a:t>
            </a:r>
            <a:r>
              <a:rPr lang="ru-RU" sz="2000" dirty="0" err="1"/>
              <a:t>буржуазиялық</a:t>
            </a:r>
            <a:r>
              <a:rPr lang="ru-RU" sz="2000" dirty="0"/>
              <a:t> </a:t>
            </a:r>
            <a:r>
              <a:rPr lang="ru-RU" sz="2000" dirty="0" err="1"/>
              <a:t>ұлтшылдық</a:t>
            </a:r>
            <a:r>
              <a:rPr lang="ru-RU" sz="2000" dirty="0"/>
              <a:t> </a:t>
            </a:r>
            <a:r>
              <a:rPr lang="ru-RU" sz="2000" dirty="0" err="1"/>
              <a:t>қозғалысының</a:t>
            </a:r>
            <a:r>
              <a:rPr lang="ru-RU" sz="2000" dirty="0"/>
              <a:t> </a:t>
            </a:r>
            <a:r>
              <a:rPr lang="ru-RU" sz="2000" dirty="0" err="1"/>
              <a:t>көрінісі</a:t>
            </a:r>
            <a:r>
              <a:rPr lang="ru-RU" sz="2000" dirty="0"/>
              <a:t> </a:t>
            </a:r>
            <a:r>
              <a:rPr lang="ru-RU" sz="2000" dirty="0" err="1"/>
              <a:t>деп</a:t>
            </a:r>
            <a:r>
              <a:rPr lang="ru-RU" sz="2000" dirty="0"/>
              <a:t> </a:t>
            </a:r>
            <a:r>
              <a:rPr lang="ru-RU" sz="2000" dirty="0" err="1"/>
              <a:t>бағалап</a:t>
            </a:r>
            <a:r>
              <a:rPr lang="ru-RU" sz="2000" dirty="0"/>
              <a:t> </a:t>
            </a:r>
            <a:r>
              <a:rPr lang="ru-RU" sz="2000" dirty="0" err="1"/>
              <a:t>келді</a:t>
            </a:r>
            <a:r>
              <a:rPr lang="ru-RU" sz="2000" dirty="0"/>
              <a:t>. </a:t>
            </a:r>
          </a:p>
          <a:p>
            <a:r>
              <a:rPr lang="ru-RU" sz="2000" dirty="0"/>
              <a:t>	</a:t>
            </a:r>
            <a:r>
              <a:rPr lang="ru-RU" sz="2000" dirty="0" err="1"/>
              <a:t>Алайда</a:t>
            </a:r>
            <a:r>
              <a:rPr lang="ru-RU" sz="2000" dirty="0"/>
              <a:t>, </a:t>
            </a:r>
            <a:r>
              <a:rPr lang="ru-RU" sz="2000" dirty="0" err="1"/>
              <a:t>біздің</a:t>
            </a:r>
            <a:r>
              <a:rPr lang="ru-RU" sz="2000" dirty="0"/>
              <a:t> </a:t>
            </a:r>
            <a:r>
              <a:rPr lang="ru-RU" sz="2000" dirty="0" err="1"/>
              <a:t>жоғарыда</a:t>
            </a:r>
            <a:r>
              <a:rPr lang="ru-RU" sz="2000" dirty="0"/>
              <a:t> </a:t>
            </a:r>
            <a:r>
              <a:rPr lang="ru-RU" sz="2000" dirty="0" err="1"/>
              <a:t>атап</a:t>
            </a:r>
            <a:r>
              <a:rPr lang="ru-RU" sz="2000" dirty="0"/>
              <a:t> </a:t>
            </a:r>
            <a:r>
              <a:rPr lang="ru-RU" sz="2000" dirty="0" err="1"/>
              <a:t>көрсеткеніміздей</a:t>
            </a:r>
            <a:r>
              <a:rPr lang="ru-RU" sz="2000" dirty="0"/>
              <a:t>, </a:t>
            </a:r>
            <a:r>
              <a:rPr lang="ru-RU" sz="2000" dirty="0" err="1"/>
              <a:t>жалпы</a:t>
            </a:r>
            <a:r>
              <a:rPr lang="ru-RU" sz="2000" dirty="0"/>
              <a:t> Алаш </a:t>
            </a:r>
            <a:r>
              <a:rPr lang="ru-RU" sz="2000" dirty="0" err="1"/>
              <a:t>қозғалысы</a:t>
            </a:r>
            <a:r>
              <a:rPr lang="ru-RU" sz="2000" dirty="0"/>
              <a:t>, </a:t>
            </a:r>
            <a:r>
              <a:rPr lang="ru-RU" sz="2000" dirty="0" err="1"/>
              <a:t>соған</a:t>
            </a:r>
            <a:r>
              <a:rPr lang="ru-RU" sz="2000" dirty="0"/>
              <a:t> </a:t>
            </a:r>
            <a:r>
              <a:rPr lang="ru-RU" sz="2000" dirty="0" err="1"/>
              <a:t>байланысты</a:t>
            </a:r>
            <a:r>
              <a:rPr lang="ru-RU" sz="2000" dirty="0"/>
              <a:t> </a:t>
            </a:r>
            <a:r>
              <a:rPr lang="en-US" sz="2000" dirty="0"/>
              <a:t>XX </a:t>
            </a:r>
            <a:r>
              <a:rPr lang="ru-RU" sz="2000" dirty="0" err="1"/>
              <a:t>ғасыр</a:t>
            </a:r>
            <a:r>
              <a:rPr lang="ru-RU" sz="2000" dirty="0"/>
              <a:t> </a:t>
            </a:r>
            <a:r>
              <a:rPr lang="ru-RU" sz="2000" dirty="0" err="1"/>
              <a:t>басындағы</a:t>
            </a:r>
            <a:r>
              <a:rPr lang="ru-RU" sz="2000" dirty="0"/>
              <a:t> </a:t>
            </a:r>
            <a:r>
              <a:rPr lang="ru-RU" sz="2000" dirty="0" err="1"/>
              <a:t>қазақ</a:t>
            </a:r>
            <a:r>
              <a:rPr lang="ru-RU" sz="2000" dirty="0"/>
              <a:t> </a:t>
            </a:r>
            <a:r>
              <a:rPr lang="ru-RU" sz="2000" dirty="0" err="1"/>
              <a:t>ұлт</a:t>
            </a:r>
            <a:r>
              <a:rPr lang="ru-RU" sz="2000" dirty="0"/>
              <a:t> </a:t>
            </a:r>
            <a:r>
              <a:rPr lang="ru-RU" sz="2000" dirty="0" err="1"/>
              <a:t>зиялыларының</a:t>
            </a:r>
            <a:r>
              <a:rPr lang="ru-RU" sz="2000" dirty="0"/>
              <a:t> </a:t>
            </a:r>
            <a:r>
              <a:rPr lang="ru-RU" sz="2000" dirty="0" err="1"/>
              <a:t>қоғамдық-саяси</a:t>
            </a:r>
            <a:r>
              <a:rPr lang="ru-RU" sz="2000" dirty="0"/>
              <a:t> </a:t>
            </a:r>
            <a:r>
              <a:rPr lang="ru-RU" sz="2000" dirty="0" err="1"/>
              <a:t>қызметінде</a:t>
            </a:r>
            <a:r>
              <a:rPr lang="ru-RU" sz="2000" dirty="0"/>
              <a:t> "</a:t>
            </a:r>
            <a:r>
              <a:rPr lang="ru-RU" sz="2000" dirty="0" err="1"/>
              <a:t>ұлтшылдықтың</a:t>
            </a:r>
            <a:r>
              <a:rPr lang="ru-RU" sz="2000" dirty="0"/>
              <a:t>", "</a:t>
            </a:r>
            <a:r>
              <a:rPr lang="ru-RU" sz="2000" dirty="0" err="1"/>
              <a:t>буржуазияшылдықтың</a:t>
            </a:r>
            <a:r>
              <a:rPr lang="ru-RU" sz="2000" dirty="0"/>
              <a:t>" </a:t>
            </a:r>
            <a:r>
              <a:rPr lang="ru-RU" sz="2000" dirty="0" err="1"/>
              <a:t>ешқандай</a:t>
            </a:r>
            <a:r>
              <a:rPr lang="ru-RU" sz="2000" dirty="0"/>
              <a:t> да </a:t>
            </a:r>
            <a:r>
              <a:rPr lang="ru-RU" sz="2000" dirty="0" err="1"/>
              <a:t>белгісі</a:t>
            </a:r>
            <a:r>
              <a:rPr lang="ru-RU" sz="2000" dirty="0"/>
              <a:t> </a:t>
            </a:r>
            <a:r>
              <a:rPr lang="ru-RU" sz="2000" dirty="0" err="1"/>
              <a:t>болған</a:t>
            </a:r>
            <a:r>
              <a:rPr lang="ru-RU" sz="2000" dirty="0"/>
              <a:t> </a:t>
            </a:r>
            <a:r>
              <a:rPr lang="ru-RU" sz="2000" dirty="0" err="1"/>
              <a:t>емес</a:t>
            </a:r>
            <a:r>
              <a:rPr lang="ru-RU" sz="2000" dirty="0"/>
              <a:t>. 				"Алаш" </a:t>
            </a:r>
            <a:r>
              <a:rPr lang="ru-RU" sz="2000" dirty="0" err="1"/>
              <a:t>қазақ</a:t>
            </a:r>
            <a:r>
              <a:rPr lang="ru-RU" sz="2000" dirty="0"/>
              <a:t> </a:t>
            </a:r>
            <a:r>
              <a:rPr lang="ru-RU" sz="2000" dirty="0" err="1"/>
              <a:t>халқының</a:t>
            </a:r>
            <a:r>
              <a:rPr lang="ru-RU" sz="2000" dirty="0"/>
              <a:t> </a:t>
            </a:r>
            <a:r>
              <a:rPr lang="ru-RU" sz="2000" dirty="0" err="1"/>
              <a:t>нағыз</a:t>
            </a:r>
            <a:r>
              <a:rPr lang="ru-RU" sz="2000" dirty="0"/>
              <a:t> </a:t>
            </a:r>
            <a:r>
              <a:rPr lang="ru-RU" sz="2000" dirty="0" err="1"/>
              <a:t>ұлттық</a:t>
            </a:r>
            <a:r>
              <a:rPr lang="ru-RU" sz="2000" dirty="0"/>
              <a:t> </a:t>
            </a:r>
            <a:r>
              <a:rPr lang="ru-RU" sz="2000" dirty="0" err="1"/>
              <a:t>демократиялық</a:t>
            </a:r>
            <a:r>
              <a:rPr lang="ru-RU" sz="2000" dirty="0"/>
              <a:t> </a:t>
            </a:r>
            <a:r>
              <a:rPr lang="ru-RU" sz="2000" dirty="0" err="1"/>
              <a:t>партиясы</a:t>
            </a:r>
            <a:r>
              <a:rPr lang="ru-RU" sz="2000" dirty="0"/>
              <a:t> </a:t>
            </a:r>
            <a:r>
              <a:rPr lang="ru-RU" sz="2000" dirty="0" err="1"/>
              <a:t>болды</a:t>
            </a:r>
            <a:r>
              <a:rPr lang="ru-RU" sz="2000" dirty="0"/>
              <a:t>. </a:t>
            </a:r>
            <a:r>
              <a:rPr lang="ru-RU" sz="2000" dirty="0" err="1"/>
              <a:t>Сондықтан</a:t>
            </a:r>
            <a:r>
              <a:rPr lang="ru-RU" sz="2000" dirty="0"/>
              <a:t>, </a:t>
            </a:r>
            <a:r>
              <a:rPr lang="ru-RU" sz="2000" dirty="0" err="1"/>
              <a:t>қазіргі</a:t>
            </a:r>
            <a:r>
              <a:rPr lang="ru-RU" sz="2000" dirty="0"/>
              <a:t> де, </a:t>
            </a:r>
            <a:r>
              <a:rPr lang="ru-RU" sz="2000" dirty="0" err="1"/>
              <a:t>болашақ</a:t>
            </a:r>
            <a:r>
              <a:rPr lang="ru-RU" sz="2000" dirty="0"/>
              <a:t> </a:t>
            </a:r>
            <a:r>
              <a:rPr lang="ru-RU" sz="2000" dirty="0" err="1"/>
              <a:t>ұрпақтың</a:t>
            </a:r>
            <a:r>
              <a:rPr lang="ru-RU" sz="2000" dirty="0"/>
              <a:t> да </a:t>
            </a:r>
            <a:r>
              <a:rPr lang="ru-RU" sz="2000" dirty="0" err="1"/>
              <a:t>санасында</a:t>
            </a:r>
            <a:r>
              <a:rPr lang="ru-RU" sz="2000" dirty="0"/>
              <a:t> </a:t>
            </a:r>
            <a:r>
              <a:rPr lang="ru-RU" sz="2000" dirty="0" err="1"/>
              <a:t>оның</a:t>
            </a:r>
            <a:r>
              <a:rPr lang="ru-RU" sz="2000" dirty="0"/>
              <a:t> </a:t>
            </a:r>
            <a:r>
              <a:rPr lang="ru-RU" sz="2000" dirty="0" err="1"/>
              <a:t>өмір</a:t>
            </a:r>
            <a:r>
              <a:rPr lang="ru-RU" sz="2000" dirty="0"/>
              <a:t> </a:t>
            </a:r>
            <a:r>
              <a:rPr lang="ru-RU" sz="2000" dirty="0" err="1"/>
              <a:t>сүрген</a:t>
            </a:r>
            <a:r>
              <a:rPr lang="ru-RU" sz="2000" dirty="0"/>
              <a:t> </a:t>
            </a:r>
            <a:r>
              <a:rPr lang="ru-RU" sz="2000" dirty="0" err="1"/>
              <a:t>уақыты</a:t>
            </a:r>
            <a:r>
              <a:rPr lang="ru-RU" sz="2000" dirty="0"/>
              <a:t> </a:t>
            </a:r>
            <a:r>
              <a:rPr lang="ru-RU" sz="2000" dirty="0" err="1"/>
              <a:t>қазақ</a:t>
            </a:r>
            <a:r>
              <a:rPr lang="ru-RU" sz="2000" dirty="0"/>
              <a:t> </a:t>
            </a:r>
            <a:r>
              <a:rPr lang="ru-RU" sz="2000" dirty="0" err="1"/>
              <a:t>халқының</a:t>
            </a:r>
            <a:r>
              <a:rPr lang="ru-RU" sz="2000" dirty="0"/>
              <a:t> </a:t>
            </a:r>
            <a:r>
              <a:rPr lang="ru-RU" sz="2000" dirty="0" err="1"/>
              <a:t>ғасырлар</a:t>
            </a:r>
            <a:r>
              <a:rPr lang="ru-RU" sz="2000" dirty="0"/>
              <a:t> </a:t>
            </a:r>
            <a:r>
              <a:rPr lang="ru-RU" sz="2000" dirty="0" err="1"/>
              <a:t>бойы</a:t>
            </a:r>
            <a:r>
              <a:rPr lang="ru-RU" sz="2000" dirty="0"/>
              <a:t> </a:t>
            </a:r>
            <a:r>
              <a:rPr lang="ru-RU" sz="2000" dirty="0" err="1"/>
              <a:t>армандаған</a:t>
            </a:r>
            <a:r>
              <a:rPr lang="ru-RU" sz="2000" dirty="0"/>
              <a:t> </a:t>
            </a:r>
            <a:r>
              <a:rPr lang="ru-RU" sz="2000" dirty="0" err="1"/>
              <a:t>өзінің</a:t>
            </a:r>
            <a:r>
              <a:rPr lang="ru-RU" sz="2000" dirty="0"/>
              <a:t> </a:t>
            </a:r>
            <a:r>
              <a:rPr lang="ru-RU" sz="2000" dirty="0" err="1"/>
              <a:t>толық</a:t>
            </a:r>
            <a:r>
              <a:rPr lang="ru-RU" sz="2000" dirty="0"/>
              <a:t> </a:t>
            </a:r>
            <a:r>
              <a:rPr lang="ru-RU" sz="2000" dirty="0" err="1"/>
              <a:t>тәуелсіздігін</a:t>
            </a:r>
            <a:r>
              <a:rPr lang="ru-RU" sz="2000" dirty="0"/>
              <a:t> </a:t>
            </a:r>
            <a:r>
              <a:rPr lang="ru-RU" sz="2000" dirty="0" err="1"/>
              <a:t>қалпына</a:t>
            </a:r>
            <a:r>
              <a:rPr lang="ru-RU" sz="2000" dirty="0"/>
              <a:t> </a:t>
            </a:r>
            <a:r>
              <a:rPr lang="ru-RU" sz="2000" dirty="0" err="1"/>
              <a:t>келтіру</a:t>
            </a:r>
            <a:r>
              <a:rPr lang="ru-RU" sz="2000" dirty="0"/>
              <a:t> </a:t>
            </a:r>
            <a:r>
              <a:rPr lang="ru-RU" sz="2000" dirty="0" err="1"/>
              <a:t>жолындағы</a:t>
            </a:r>
            <a:r>
              <a:rPr lang="ru-RU" sz="2000" dirty="0"/>
              <a:t> </a:t>
            </a:r>
            <a:r>
              <a:rPr lang="ru-RU" sz="2000" dirty="0" err="1"/>
              <a:t>күресінің</a:t>
            </a:r>
            <a:r>
              <a:rPr lang="ru-RU" sz="2000" dirty="0"/>
              <a:t> </a:t>
            </a:r>
            <a:r>
              <a:rPr lang="ru-RU" sz="2000" dirty="0" err="1"/>
              <a:t>ең</a:t>
            </a:r>
            <a:r>
              <a:rPr lang="ru-RU" sz="2000" dirty="0"/>
              <a:t> </a:t>
            </a:r>
            <a:r>
              <a:rPr lang="ru-RU" sz="2000" dirty="0" err="1"/>
              <a:t>маңызды</a:t>
            </a:r>
            <a:r>
              <a:rPr lang="ru-RU" sz="2000" dirty="0"/>
              <a:t> </a:t>
            </a:r>
            <a:r>
              <a:rPr lang="ru-RU" sz="2000" dirty="0" err="1"/>
              <a:t>бір</a:t>
            </a:r>
            <a:r>
              <a:rPr lang="ru-RU" sz="2000" dirty="0"/>
              <a:t> </a:t>
            </a:r>
            <a:r>
              <a:rPr lang="ru-RU" sz="2000" dirty="0" err="1"/>
              <a:t>кезеңі</a:t>
            </a:r>
            <a:r>
              <a:rPr lang="ru-RU" sz="2000" dirty="0"/>
              <a:t> </a:t>
            </a:r>
            <a:r>
              <a:rPr lang="ru-RU" sz="2000" dirty="0" err="1"/>
              <a:t>деп</a:t>
            </a:r>
            <a:r>
              <a:rPr lang="ru-RU" sz="2000" dirty="0"/>
              <a:t> </a:t>
            </a:r>
            <a:r>
              <a:rPr lang="ru-RU" sz="2000" dirty="0" err="1"/>
              <a:t>бағалануы</a:t>
            </a:r>
            <a:r>
              <a:rPr lang="ru-RU" sz="2000" dirty="0"/>
              <a:t> керек.</a:t>
            </a:r>
            <a:endParaRPr lang="ru-KZ" sz="2000" dirty="0"/>
          </a:p>
        </p:txBody>
      </p:sp>
      <p:sp>
        <p:nvSpPr>
          <p:cNvPr id="11" name="Стрелка: вправо 10">
            <a:extLst>
              <a:ext uri="{FF2B5EF4-FFF2-40B4-BE49-F238E27FC236}">
                <a16:creationId xmlns:a16="http://schemas.microsoft.com/office/drawing/2014/main" xmlns="" id="{04B35EBF-6A2E-A304-B52F-54DF8B4FA9FA}"/>
              </a:ext>
            </a:extLst>
          </p:cNvPr>
          <p:cNvSpPr/>
          <p:nvPr/>
        </p:nvSpPr>
        <p:spPr>
          <a:xfrm>
            <a:off x="1187624" y="568144"/>
            <a:ext cx="720080"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pic>
        <p:nvPicPr>
          <p:cNvPr id="12" name="Рисунок 11">
            <a:extLst>
              <a:ext uri="{FF2B5EF4-FFF2-40B4-BE49-F238E27FC236}">
                <a16:creationId xmlns:a16="http://schemas.microsoft.com/office/drawing/2014/main" xmlns="" id="{0D59CF54-9D63-462A-35BC-73201E7C1FBB}"/>
              </a:ext>
            </a:extLst>
          </p:cNvPr>
          <p:cNvPicPr>
            <a:picLocks noChangeAspect="1"/>
          </p:cNvPicPr>
          <p:nvPr/>
        </p:nvPicPr>
        <p:blipFill>
          <a:blip r:embed="rId2"/>
          <a:stretch>
            <a:fillRect/>
          </a:stretch>
        </p:blipFill>
        <p:spPr>
          <a:xfrm>
            <a:off x="1233344" y="1700808"/>
            <a:ext cx="749873" cy="548688"/>
          </a:xfrm>
          <a:prstGeom prst="rect">
            <a:avLst/>
          </a:prstGeom>
        </p:spPr>
      </p:pic>
      <p:pic>
        <p:nvPicPr>
          <p:cNvPr id="13" name="Рисунок 12">
            <a:extLst>
              <a:ext uri="{FF2B5EF4-FFF2-40B4-BE49-F238E27FC236}">
                <a16:creationId xmlns:a16="http://schemas.microsoft.com/office/drawing/2014/main" xmlns="" id="{8E9D4E96-5D94-A57A-E33F-5727CF49CA6D}"/>
              </a:ext>
            </a:extLst>
          </p:cNvPr>
          <p:cNvPicPr>
            <a:picLocks noChangeAspect="1"/>
          </p:cNvPicPr>
          <p:nvPr/>
        </p:nvPicPr>
        <p:blipFill>
          <a:blip r:embed="rId2"/>
          <a:stretch>
            <a:fillRect/>
          </a:stretch>
        </p:blipFill>
        <p:spPr>
          <a:xfrm>
            <a:off x="1244776" y="3284984"/>
            <a:ext cx="749873" cy="548688"/>
          </a:xfrm>
          <a:prstGeom prst="rect">
            <a:avLst/>
          </a:prstGeom>
        </p:spPr>
      </p:pic>
    </p:spTree>
    <p:extLst>
      <p:ext uri="{BB962C8B-B14F-4D97-AF65-F5344CB8AC3E}">
        <p14:creationId xmlns:p14="http://schemas.microsoft.com/office/powerpoint/2010/main" val="224085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F356C7F-533B-5AAE-823E-F22FDAAE028F}"/>
              </a:ext>
            </a:extLst>
          </p:cNvPr>
          <p:cNvSpPr>
            <a:spLocks noGrp="1"/>
          </p:cNvSpPr>
          <p:nvPr>
            <p:ph type="title"/>
          </p:nvPr>
        </p:nvSpPr>
        <p:spPr>
          <a:ln w="76200">
            <a:solidFill>
              <a:schemeClr val="tx1"/>
            </a:solidFill>
          </a:ln>
        </p:spPr>
        <p:txBody>
          <a:bodyPr/>
          <a:lstStyle/>
          <a:p>
            <a:r>
              <a:rPr lang="kk-KZ" dirty="0">
                <a:solidFill>
                  <a:schemeClr val="tx1"/>
                </a:solidFill>
              </a:rPr>
              <a:t>Әдебиеттер тізімі</a:t>
            </a:r>
            <a:endParaRPr lang="ru-KZ" dirty="0">
              <a:solidFill>
                <a:schemeClr val="tx1"/>
              </a:solidFill>
            </a:endParaRPr>
          </a:p>
        </p:txBody>
      </p:sp>
      <p:graphicFrame>
        <p:nvGraphicFramePr>
          <p:cNvPr id="4" name="Объект 3">
            <a:extLst>
              <a:ext uri="{FF2B5EF4-FFF2-40B4-BE49-F238E27FC236}">
                <a16:creationId xmlns:a16="http://schemas.microsoft.com/office/drawing/2014/main" xmlns="" id="{1E8EDEF8-4209-B5A2-4AEC-73FFB10B409D}"/>
              </a:ext>
            </a:extLst>
          </p:cNvPr>
          <p:cNvGraphicFramePr>
            <a:graphicFrameLocks noGrp="1"/>
          </p:cNvGraphicFramePr>
          <p:nvPr>
            <p:ph idx="1"/>
            <p:extLst>
              <p:ext uri="{D42A27DB-BD31-4B8C-83A1-F6EECF244321}">
                <p14:modId xmlns:p14="http://schemas.microsoft.com/office/powerpoint/2010/main" val="3692920369"/>
              </p:ext>
            </p:extLst>
          </p:nvPr>
        </p:nvGraphicFramePr>
        <p:xfrm>
          <a:off x="1259632" y="1700808"/>
          <a:ext cx="6840760" cy="1800200"/>
        </p:xfrm>
        <a:graphic>
          <a:graphicData uri="http://schemas.openxmlformats.org/drawingml/2006/table">
            <a:tbl>
              <a:tblPr firstRow="1" firstCol="1" lastRow="1" lastCol="1" bandRow="1" bandCol="1">
                <a:tableStyleId>{5C22544A-7EE6-4342-B048-85BDC9FD1C3A}</a:tableStyleId>
              </a:tblPr>
              <a:tblGrid>
                <a:gridCol w="6840760">
                  <a:extLst>
                    <a:ext uri="{9D8B030D-6E8A-4147-A177-3AD203B41FA5}">
                      <a16:colId xmlns:a16="http://schemas.microsoft.com/office/drawing/2014/main" xmlns="" val="3790671086"/>
                    </a:ext>
                  </a:extLst>
                </a:gridCol>
              </a:tblGrid>
              <a:tr h="771514">
                <a:tc>
                  <a:txBody>
                    <a:bodyPr/>
                    <a:lstStyle/>
                    <a:p>
                      <a:pPr>
                        <a:buNone/>
                      </a:pPr>
                      <a:r>
                        <a:rPr lang="kk-KZ" sz="1200" dirty="0">
                          <a:effectLst/>
                        </a:rPr>
                        <a:t>Махат Д.</a:t>
                      </a:r>
                      <a:endParaRPr lang="ru-KZ" sz="1100" dirty="0">
                        <a:effectLst/>
                      </a:endParaRPr>
                    </a:p>
                    <a:p>
                      <a:pPr>
                        <a:buNone/>
                      </a:pPr>
                      <a:r>
                        <a:rPr lang="kk-KZ" sz="1200" dirty="0">
                          <a:effectLst/>
                        </a:rPr>
                        <a:t>Тәуелсіз тарихи таным : зерттеулер жинағы / Д. Махат. - Алматы : Орхон, 2014. - 239 б. - ISBN 978-601-80242-8-3.</a:t>
                      </a:r>
                      <a:endParaRPr lang="ru-KZ" sz="11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xmlns="" val="2629767315"/>
                  </a:ext>
                </a:extLst>
              </a:tr>
              <a:tr h="1028686">
                <a:tc>
                  <a:txBody>
                    <a:bodyPr/>
                    <a:lstStyle/>
                    <a:p>
                      <a:pPr>
                        <a:buNone/>
                      </a:pPr>
                      <a:r>
                        <a:rPr lang="kk-KZ" sz="1200" dirty="0">
                          <a:effectLst/>
                        </a:rPr>
                        <a:t>Қойгелдиев М.</a:t>
                      </a:r>
                      <a:endParaRPr lang="ru-KZ" sz="1100" dirty="0">
                        <a:effectLst/>
                      </a:endParaRPr>
                    </a:p>
                    <a:p>
                      <a:pPr>
                        <a:buNone/>
                      </a:pPr>
                      <a:r>
                        <a:rPr lang="kk-KZ" sz="1200" dirty="0">
                          <a:effectLst/>
                        </a:rPr>
                        <a:t>Алаш қозғалысы : екі томдық монография / М. Қойгелдиев. - Алматы : Мектеп, 2021. - Текст : непосредственный.</a:t>
                      </a:r>
                      <a:endParaRPr lang="ru-KZ" sz="1100" dirty="0">
                        <a:effectLst/>
                      </a:endParaRPr>
                    </a:p>
                    <a:p>
                      <a:pPr>
                        <a:buNone/>
                      </a:pPr>
                      <a:r>
                        <a:rPr lang="kk-KZ" sz="1200" dirty="0">
                          <a:effectLst/>
                        </a:rPr>
                        <a:t>1-том. - 2-бас., өңд., толықт. – 474 б, - ISBN 978-601-07-1592-9.</a:t>
                      </a:r>
                      <a:endParaRPr lang="ru-KZ" sz="11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xmlns="" val="1879741085"/>
                  </a:ext>
                </a:extLst>
              </a:tr>
            </a:tbl>
          </a:graphicData>
        </a:graphic>
      </p:graphicFrame>
      <p:graphicFrame>
        <p:nvGraphicFramePr>
          <p:cNvPr id="6" name="Таблица 5">
            <a:extLst>
              <a:ext uri="{FF2B5EF4-FFF2-40B4-BE49-F238E27FC236}">
                <a16:creationId xmlns:a16="http://schemas.microsoft.com/office/drawing/2014/main" xmlns="" id="{321DE115-055D-64F9-0A9F-B2BEB8606F6C}"/>
              </a:ext>
            </a:extLst>
          </p:cNvPr>
          <p:cNvGraphicFramePr>
            <a:graphicFrameLocks noGrp="1"/>
          </p:cNvGraphicFramePr>
          <p:nvPr>
            <p:extLst>
              <p:ext uri="{D42A27DB-BD31-4B8C-83A1-F6EECF244321}">
                <p14:modId xmlns:p14="http://schemas.microsoft.com/office/powerpoint/2010/main" val="2654633363"/>
              </p:ext>
            </p:extLst>
          </p:nvPr>
        </p:nvGraphicFramePr>
        <p:xfrm>
          <a:off x="1115616" y="4005065"/>
          <a:ext cx="7056784" cy="1656184"/>
        </p:xfrm>
        <a:graphic>
          <a:graphicData uri="http://schemas.openxmlformats.org/drawingml/2006/table">
            <a:tbl>
              <a:tblPr firstRow="1" firstCol="1" lastRow="1" lastCol="1" bandRow="1" bandCol="1">
                <a:tableStyleId>{5C22544A-7EE6-4342-B048-85BDC9FD1C3A}</a:tableStyleId>
              </a:tblPr>
              <a:tblGrid>
                <a:gridCol w="7056784">
                  <a:extLst>
                    <a:ext uri="{9D8B030D-6E8A-4147-A177-3AD203B41FA5}">
                      <a16:colId xmlns:a16="http://schemas.microsoft.com/office/drawing/2014/main" xmlns="" val="1909848751"/>
                    </a:ext>
                  </a:extLst>
                </a:gridCol>
              </a:tblGrid>
              <a:tr h="414046">
                <a:tc>
                  <a:txBody>
                    <a:bodyPr/>
                    <a:lstStyle/>
                    <a:p>
                      <a:pPr>
                        <a:buNone/>
                      </a:pPr>
                      <a:r>
                        <a:rPr lang="kk-KZ" sz="1200">
                          <a:effectLst/>
                        </a:rPr>
                        <a:t>Құспан А.</a:t>
                      </a:r>
                      <a:endParaRPr lang="ru-KZ" sz="1100">
                        <a:effectLst/>
                      </a:endParaRPr>
                    </a:p>
                    <a:p>
                      <a:pPr>
                        <a:buNone/>
                      </a:pPr>
                      <a:r>
                        <a:rPr lang="kk-KZ" sz="1200">
                          <a:effectLst/>
                        </a:rPr>
                        <a:t>Алаш заңгерлері / А. Құспан. - Алматы : Отбасы, 2023. - 375, ISBN 978-601-06-6619-1. - </a:t>
                      </a:r>
                      <a:endParaRPr lang="ru-KZ"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xmlns="" val="917778995"/>
                  </a:ext>
                </a:extLst>
              </a:tr>
              <a:tr h="1242138">
                <a:tc>
                  <a:txBody>
                    <a:bodyPr/>
                    <a:lstStyle/>
                    <a:p>
                      <a:pPr>
                        <a:buNone/>
                      </a:pPr>
                      <a:r>
                        <a:rPr lang="kk-KZ" sz="1200" dirty="0">
                          <a:effectLst/>
                        </a:rPr>
                        <a:t>"Сарыарқа" газеті, 1917-1919 жж. / құрастырғандар: Ғ. Әнес, Т. Замзаева, А. Мырзағали ; жауапты редакторы С.Х. Аққұлы ; Қазақстан Республикасының Ғылым және жоғары білім министрлігі, Л.Н. Гумилев атындағы Еуразия ұлттық университеті ; "Алаш" мәдениет және рухани даму институты. - Алматы : Алашорда, 2023. – 806 б, ISBN 978-601-7627-49-2. </a:t>
                      </a:r>
                      <a:endParaRPr lang="ru-KZ" sz="11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xmlns="" val="3678502799"/>
                  </a:ext>
                </a:extLst>
              </a:tr>
            </a:tbl>
          </a:graphicData>
        </a:graphic>
      </p:graphicFrame>
    </p:spTree>
    <p:extLst>
      <p:ext uri="{BB962C8B-B14F-4D97-AF65-F5344CB8AC3E}">
        <p14:creationId xmlns:p14="http://schemas.microsoft.com/office/powerpoint/2010/main" val="70971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760680"/>
          </a:xfrm>
          <a:ln w="76200">
            <a:solidFill>
              <a:schemeClr val="bg2"/>
            </a:solidFill>
          </a:ln>
        </p:spPr>
        <p:txBody>
          <a:bodyPr>
            <a:normAutofit fontScale="92500" lnSpcReduction="10000"/>
          </a:bodyPr>
          <a:lstStyle/>
          <a:p>
            <a:endParaRPr lang="ru-RU" dirty="0"/>
          </a:p>
          <a:p>
            <a:endParaRPr lang="ru-RU" dirty="0"/>
          </a:p>
          <a:p>
            <a:endParaRPr lang="ru-RU" dirty="0"/>
          </a:p>
          <a:p>
            <a:pPr algn="just"/>
            <a:r>
              <a:rPr lang="ru-RU" dirty="0" err="1"/>
              <a:t>Бірінші</a:t>
            </a:r>
            <a:r>
              <a:rPr lang="ru-RU" dirty="0"/>
              <a:t> </a:t>
            </a:r>
            <a:r>
              <a:rPr lang="ru-RU" dirty="0" err="1"/>
              <a:t>орыс</a:t>
            </a:r>
            <a:r>
              <a:rPr lang="ru-RU" dirty="0"/>
              <a:t> </a:t>
            </a:r>
            <a:r>
              <a:rPr lang="ru-RU" dirty="0" err="1"/>
              <a:t>революциясы</a:t>
            </a:r>
            <a:r>
              <a:rPr lang="ru-RU" dirty="0"/>
              <a:t> </a:t>
            </a:r>
            <a:r>
              <a:rPr lang="ru-RU" dirty="0" err="1"/>
              <a:t>жеңіліс</a:t>
            </a:r>
            <a:r>
              <a:rPr lang="ru-RU" dirty="0"/>
              <a:t> </a:t>
            </a:r>
            <a:r>
              <a:rPr lang="ru-RU" dirty="0" err="1"/>
              <a:t>тапқаннан</a:t>
            </a:r>
            <a:r>
              <a:rPr lang="ru-RU" dirty="0"/>
              <a:t> </a:t>
            </a:r>
            <a:r>
              <a:rPr lang="ru-RU" dirty="0" err="1"/>
              <a:t>кейін</a:t>
            </a:r>
            <a:r>
              <a:rPr lang="ru-RU" dirty="0"/>
              <a:t> </a:t>
            </a:r>
            <a:r>
              <a:rPr lang="ru-RU" dirty="0" err="1"/>
              <a:t>Қазақстанда</a:t>
            </a:r>
            <a:r>
              <a:rPr lang="ru-RU" dirty="0"/>
              <a:t> да реакция </a:t>
            </a:r>
            <a:r>
              <a:rPr lang="ru-RU" dirty="0" err="1"/>
              <a:t>кезеңі</a:t>
            </a:r>
            <a:r>
              <a:rPr lang="ru-RU" dirty="0"/>
              <a:t> </a:t>
            </a:r>
            <a:r>
              <a:rPr lang="ru-RU" dirty="0" err="1"/>
              <a:t>басталды</a:t>
            </a:r>
            <a:r>
              <a:rPr lang="ru-RU" dirty="0"/>
              <a:t>. </a:t>
            </a:r>
          </a:p>
          <a:p>
            <a:pPr algn="just"/>
            <a:r>
              <a:rPr lang="ru-RU" dirty="0"/>
              <a:t>Ол </a:t>
            </a:r>
            <a:r>
              <a:rPr lang="ru-RU" dirty="0" err="1"/>
              <a:t>Қазақстанға</a:t>
            </a:r>
            <a:r>
              <a:rPr lang="ru-RU" dirty="0"/>
              <a:t> </a:t>
            </a:r>
            <a:r>
              <a:rPr lang="ru-RU" dirty="0" err="1"/>
              <a:t>қоныс</a:t>
            </a:r>
            <a:r>
              <a:rPr lang="ru-RU" dirty="0"/>
              <a:t> </a:t>
            </a:r>
            <a:r>
              <a:rPr lang="ru-RU" dirty="0" err="1"/>
              <a:t>аударған</a:t>
            </a:r>
            <a:r>
              <a:rPr lang="ru-RU" dirty="0"/>
              <a:t> </a:t>
            </a:r>
            <a:r>
              <a:rPr lang="ru-RU" dirty="0" err="1"/>
              <a:t>шаруалар</a:t>
            </a:r>
            <a:r>
              <a:rPr lang="ru-RU" dirty="0"/>
              <a:t> </a:t>
            </a:r>
            <a:r>
              <a:rPr lang="ru-RU" dirty="0" err="1"/>
              <a:t>тасқынының</a:t>
            </a:r>
            <a:r>
              <a:rPr lang="ru-RU" dirty="0"/>
              <a:t> </a:t>
            </a:r>
            <a:r>
              <a:rPr lang="ru-RU" dirty="0" err="1"/>
              <a:t>санының</a:t>
            </a:r>
            <a:r>
              <a:rPr lang="ru-RU" dirty="0"/>
              <a:t> арта </a:t>
            </a:r>
            <a:r>
              <a:rPr lang="ru-RU" dirty="0" err="1"/>
              <a:t>түсуінен</a:t>
            </a:r>
            <a:r>
              <a:rPr lang="ru-RU" dirty="0"/>
              <a:t>, </a:t>
            </a:r>
            <a:r>
              <a:rPr lang="ru-RU" dirty="0" err="1"/>
              <a:t>қаражүздіктер</a:t>
            </a:r>
            <a:r>
              <a:rPr lang="ru-RU" dirty="0"/>
              <a:t> </a:t>
            </a:r>
            <a:r>
              <a:rPr lang="ru-RU" dirty="0" err="1"/>
              <a:t>ұйымдарының</a:t>
            </a:r>
            <a:r>
              <a:rPr lang="ru-RU" dirty="0"/>
              <a:t> </a:t>
            </a:r>
            <a:r>
              <a:rPr lang="ru-RU" dirty="0" err="1"/>
              <a:t>озбырлық</a:t>
            </a:r>
            <a:r>
              <a:rPr lang="ru-RU" dirty="0"/>
              <a:t> </a:t>
            </a:r>
            <a:r>
              <a:rPr lang="ru-RU" dirty="0" err="1"/>
              <a:t>іс-әрекеттерінен</a:t>
            </a:r>
            <a:r>
              <a:rPr lang="ru-RU" dirty="0"/>
              <a:t> </a:t>
            </a:r>
            <a:r>
              <a:rPr lang="ru-RU" dirty="0" err="1"/>
              <a:t>айқын</a:t>
            </a:r>
            <a:r>
              <a:rPr lang="ru-RU" dirty="0"/>
              <a:t> </a:t>
            </a:r>
            <a:r>
              <a:rPr lang="ru-RU" dirty="0" err="1"/>
              <a:t>көрінді</a:t>
            </a:r>
            <a:r>
              <a:rPr lang="ru-RU" dirty="0"/>
              <a:t>. </a:t>
            </a:r>
          </a:p>
          <a:p>
            <a:pPr algn="just"/>
            <a:r>
              <a:rPr lang="ru-RU" dirty="0" err="1"/>
              <a:t>Қазақтың</a:t>
            </a:r>
            <a:r>
              <a:rPr lang="ru-RU" dirty="0"/>
              <a:t> </a:t>
            </a:r>
            <a:r>
              <a:rPr lang="ru-RU" dirty="0" err="1"/>
              <a:t>дәстүрлі</a:t>
            </a:r>
            <a:r>
              <a:rPr lang="ru-RU" dirty="0"/>
              <a:t> мал </a:t>
            </a:r>
            <a:r>
              <a:rPr lang="ru-RU" dirty="0" err="1"/>
              <a:t>шаруашылығы</a:t>
            </a:r>
            <a:r>
              <a:rPr lang="ru-RU" dirty="0"/>
              <a:t> </a:t>
            </a:r>
            <a:r>
              <a:rPr lang="ru-RU" dirty="0" err="1"/>
              <a:t>күйзеліске</a:t>
            </a:r>
            <a:r>
              <a:rPr lang="ru-RU" dirty="0"/>
              <a:t> </a:t>
            </a:r>
            <a:r>
              <a:rPr lang="ru-RU" dirty="0" err="1"/>
              <a:t>ұшырады</a:t>
            </a:r>
            <a:r>
              <a:rPr lang="ru-RU" dirty="0"/>
              <a:t>. </a:t>
            </a:r>
          </a:p>
          <a:p>
            <a:pPr algn="just"/>
            <a:r>
              <a:rPr lang="ru-RU" dirty="0" err="1"/>
              <a:t>Міне</a:t>
            </a:r>
            <a:r>
              <a:rPr lang="ru-RU" dirty="0"/>
              <a:t>, осы </a:t>
            </a:r>
            <a:r>
              <a:rPr lang="ru-RU" dirty="0" err="1"/>
              <a:t>жағдайда</a:t>
            </a:r>
            <a:r>
              <a:rPr lang="ru-RU" dirty="0"/>
              <a:t> </a:t>
            </a:r>
            <a:r>
              <a:rPr lang="ru-RU" dirty="0" err="1"/>
              <a:t>қазақ</a:t>
            </a:r>
            <a:r>
              <a:rPr lang="ru-RU" dirty="0"/>
              <a:t> </a:t>
            </a:r>
            <a:r>
              <a:rPr lang="ru-RU" dirty="0" err="1"/>
              <a:t>зиялылары</a:t>
            </a:r>
            <a:r>
              <a:rPr lang="ru-RU" dirty="0"/>
              <a:t> </a:t>
            </a:r>
            <a:r>
              <a:rPr lang="ru-RU" dirty="0" err="1"/>
              <a:t>ұлттың</a:t>
            </a:r>
            <a:r>
              <a:rPr lang="ru-RU" dirty="0"/>
              <a:t> сана-</a:t>
            </a:r>
            <a:r>
              <a:rPr lang="ru-RU" dirty="0" err="1"/>
              <a:t>сезімін</a:t>
            </a:r>
            <a:r>
              <a:rPr lang="ru-RU" dirty="0"/>
              <a:t> </a:t>
            </a:r>
            <a:r>
              <a:rPr lang="ru-RU" dirty="0" err="1"/>
              <a:t>жаңғыртуға</a:t>
            </a:r>
            <a:r>
              <a:rPr lang="ru-RU" dirty="0"/>
              <a:t> </a:t>
            </a:r>
            <a:r>
              <a:rPr lang="ru-RU" dirty="0" err="1"/>
              <a:t>бағытталган</a:t>
            </a:r>
            <a:r>
              <a:rPr lang="ru-RU" dirty="0"/>
              <a:t> </a:t>
            </a:r>
            <a:r>
              <a:rPr lang="ru-RU" dirty="0" err="1"/>
              <a:t>қызметін</a:t>
            </a:r>
            <a:r>
              <a:rPr lang="ru-RU" dirty="0"/>
              <a:t> </a:t>
            </a:r>
            <a:r>
              <a:rPr lang="ru-RU" dirty="0" err="1"/>
              <a:t>күшейте</a:t>
            </a:r>
            <a:r>
              <a:rPr lang="ru-RU" dirty="0"/>
              <a:t> </a:t>
            </a:r>
            <a:r>
              <a:rPr lang="ru-RU" dirty="0" err="1"/>
              <a:t>түсті</a:t>
            </a:r>
            <a:r>
              <a:rPr lang="ru-RU" dirty="0"/>
              <a:t>.</a:t>
            </a:r>
          </a:p>
        </p:txBody>
      </p:sp>
      <p:cxnSp>
        <p:nvCxnSpPr>
          <p:cNvPr id="5" name="Прямая соединительная линия 4"/>
          <p:cNvCxnSpPr/>
          <p:nvPr/>
        </p:nvCxnSpPr>
        <p:spPr>
          <a:xfrm>
            <a:off x="1115616" y="1844824"/>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Соединительная линия уступом 6"/>
          <p:cNvCxnSpPr/>
          <p:nvPr/>
        </p:nvCxnSpPr>
        <p:spPr>
          <a:xfrm>
            <a:off x="971600" y="836712"/>
            <a:ext cx="914400" cy="914400"/>
          </a:xfrm>
          <a:prstGeom prst="bentConnector3">
            <a:avLst/>
          </a:prstGeom>
          <a:ln w="762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48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FBA80A2E-D725-FE02-74AB-CF521066DE58}"/>
              </a:ext>
            </a:extLst>
          </p:cNvPr>
          <p:cNvSpPr>
            <a:spLocks noGrp="1"/>
          </p:cNvSpPr>
          <p:nvPr>
            <p:ph type="title"/>
          </p:nvPr>
        </p:nvSpPr>
        <p:spPr>
          <a:xfrm>
            <a:off x="457200" y="274638"/>
            <a:ext cx="8229600" cy="1143000"/>
          </a:xfrm>
          <a:ln w="76200">
            <a:solidFill>
              <a:schemeClr val="tx1"/>
            </a:solidFill>
          </a:ln>
        </p:spPr>
        <p:txBody>
          <a:bodyPr/>
          <a:lstStyle/>
          <a:p>
            <a:r>
              <a:rPr lang="ru-RU" dirty="0"/>
              <a:t>Алаш </a:t>
            </a:r>
            <a:r>
              <a:rPr lang="ru-RU" dirty="0" err="1"/>
              <a:t>қозғалысы</a:t>
            </a:r>
            <a:r>
              <a:rPr lang="ru-RU" dirty="0"/>
              <a:t> </a:t>
            </a:r>
            <a:endParaRPr lang="en-US" dirty="0"/>
          </a:p>
        </p:txBody>
      </p:sp>
      <p:sp>
        <p:nvSpPr>
          <p:cNvPr id="3" name="Объект 2"/>
          <p:cNvSpPr>
            <a:spLocks noGrp="1"/>
          </p:cNvSpPr>
          <p:nvPr>
            <p:ph sz="half" idx="1"/>
          </p:nvPr>
        </p:nvSpPr>
        <p:spPr>
          <a:xfrm>
            <a:off x="457200" y="1600200"/>
            <a:ext cx="4038600" cy="4525963"/>
          </a:xfrm>
          <a:ln w="76200">
            <a:solidFill>
              <a:schemeClr val="tx1"/>
            </a:solidFill>
          </a:ln>
        </p:spPr>
        <p:txBody>
          <a:bodyPr>
            <a:normAutofit/>
          </a:bodyPr>
          <a:lstStyle/>
          <a:p>
            <a:pPr marL="137160" indent="0">
              <a:buNone/>
            </a:pPr>
            <a:r>
              <a:rPr lang="ru-RU" dirty="0"/>
              <a:t>Алаш </a:t>
            </a:r>
            <a:r>
              <a:rPr lang="ru-RU" dirty="0" err="1"/>
              <a:t>қозғалысы</a:t>
            </a:r>
            <a:r>
              <a:rPr lang="ru-RU" dirty="0"/>
              <a:t> — ХХ </a:t>
            </a:r>
            <a:r>
              <a:rPr lang="ru-RU" dirty="0" err="1"/>
              <a:t>ғасырдың</a:t>
            </a:r>
            <a:r>
              <a:rPr lang="ru-RU" dirty="0"/>
              <a:t> </a:t>
            </a:r>
            <a:r>
              <a:rPr lang="ru-RU" dirty="0" err="1"/>
              <a:t>алғашқы</a:t>
            </a:r>
            <a:r>
              <a:rPr lang="ru-RU" dirty="0"/>
              <a:t> </a:t>
            </a:r>
            <a:r>
              <a:rPr lang="ru-RU" dirty="0" err="1"/>
              <a:t>ширегінде</a:t>
            </a:r>
            <a:r>
              <a:rPr lang="ru-RU" dirty="0"/>
              <a:t> </a:t>
            </a:r>
            <a:r>
              <a:rPr lang="ru-RU" dirty="0" err="1"/>
              <a:t>Ресей</a:t>
            </a:r>
            <a:r>
              <a:rPr lang="ru-RU" dirty="0"/>
              <a:t> </a:t>
            </a:r>
            <a:r>
              <a:rPr lang="ru-RU" dirty="0" err="1"/>
              <a:t>империясының</a:t>
            </a:r>
            <a:r>
              <a:rPr lang="ru-RU" dirty="0"/>
              <a:t> </a:t>
            </a:r>
            <a:r>
              <a:rPr lang="ru-RU" dirty="0" err="1"/>
              <a:t>отарлық</a:t>
            </a:r>
            <a:r>
              <a:rPr lang="ru-RU" dirty="0"/>
              <a:t> </a:t>
            </a:r>
            <a:r>
              <a:rPr lang="ru-RU" dirty="0" err="1"/>
              <a:t>билік</a:t>
            </a:r>
            <a:r>
              <a:rPr lang="ru-RU" dirty="0"/>
              <a:t> </a:t>
            </a:r>
            <a:r>
              <a:rPr lang="ru-RU" dirty="0" err="1"/>
              <a:t>жүйесіне</a:t>
            </a:r>
            <a:r>
              <a:rPr lang="ru-RU" dirty="0"/>
              <a:t> </a:t>
            </a:r>
            <a:r>
              <a:rPr lang="ru-RU" dirty="0" err="1"/>
              <a:t>қарсы</a:t>
            </a:r>
            <a:r>
              <a:rPr lang="ru-RU" dirty="0"/>
              <a:t> </a:t>
            </a:r>
            <a:r>
              <a:rPr lang="ru-RU" dirty="0" err="1"/>
              <a:t>бағытталған</a:t>
            </a:r>
            <a:r>
              <a:rPr lang="ru-RU" dirty="0"/>
              <a:t> </a:t>
            </a:r>
            <a:r>
              <a:rPr lang="ru-RU" dirty="0" err="1"/>
              <a:t>ұлт-азаттық</a:t>
            </a:r>
            <a:r>
              <a:rPr lang="ru-RU" dirty="0"/>
              <a:t> </a:t>
            </a:r>
            <a:r>
              <a:rPr lang="ru-RU" dirty="0" err="1"/>
              <a:t>қозғалыс</a:t>
            </a:r>
            <a:r>
              <a:rPr lang="ru-RU" dirty="0"/>
              <a:t>. </a:t>
            </a:r>
          </a:p>
        </p:txBody>
      </p:sp>
      <p:pic>
        <p:nvPicPr>
          <p:cNvPr id="2" name="Picture 2" descr="Изображение выглядит как зарисовка, человек, Человеческое лицо, рисунок&#10;&#10;Содержимое, созданное искусственным интеллектом, может быть неверным."/>
          <p:cNvPicPr>
            <a:picLocks noChangeAspect="1" noChangeArrowheads="1"/>
          </p:cNvPicPr>
          <p:nvPr/>
        </p:nvPicPr>
        <p:blipFill>
          <a:blip r:embed="rId2">
            <a:extLst>
              <a:ext uri="{28A0092B-C50C-407E-A947-70E740481C1C}">
                <a14:useLocalDpi xmlns:a14="http://schemas.microsoft.com/office/drawing/2010/main" val="0"/>
              </a:ext>
            </a:extLst>
          </a:blip>
          <a:srcRect l="27515" r="23573" b="1"/>
          <a:stretch>
            <a:fillRect/>
          </a:stretch>
        </p:blipFill>
        <p:spPr bwMode="auto">
          <a:xfrm>
            <a:off x="4648200" y="1600200"/>
            <a:ext cx="4038600" cy="4525963"/>
          </a:xfrm>
          <a:prstGeom prst="rect">
            <a:avLst/>
          </a:prstGeom>
          <a:solidFill>
            <a:schemeClr val="accent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658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09F4F938-5037-54C2-4462-FEEDE744E33C}"/>
              </a:ext>
            </a:extLst>
          </p:cNvPr>
          <p:cNvSpPr>
            <a:spLocks noGrp="1"/>
          </p:cNvSpPr>
          <p:nvPr>
            <p:ph type="title"/>
          </p:nvPr>
        </p:nvSpPr>
        <p:spPr>
          <a:xfrm>
            <a:off x="457200" y="274638"/>
            <a:ext cx="8229600" cy="1143000"/>
          </a:xfrm>
          <a:ln w="76200">
            <a:solidFill>
              <a:schemeClr val="tx1"/>
            </a:solidFill>
          </a:ln>
        </p:spPr>
        <p:txBody>
          <a:bodyPr>
            <a:normAutofit/>
          </a:bodyPr>
          <a:lstStyle/>
          <a:p>
            <a:r>
              <a:rPr lang="kk-KZ" sz="3600" dirty="0">
                <a:solidFill>
                  <a:schemeClr val="tx1"/>
                </a:solidFill>
                <a:latin typeface="+mn-lt"/>
              </a:rPr>
              <a:t>Қазақ</a:t>
            </a:r>
            <a:r>
              <a:rPr lang="kk-KZ" sz="3600" dirty="0">
                <a:latin typeface="+mn-lt"/>
              </a:rPr>
              <a:t> </a:t>
            </a:r>
            <a:r>
              <a:rPr lang="kk-KZ" sz="3600" dirty="0">
                <a:solidFill>
                  <a:schemeClr val="tx1"/>
                </a:solidFill>
                <a:latin typeface="+mn-lt"/>
              </a:rPr>
              <a:t>өлкесінде туындаған мәселелер </a:t>
            </a:r>
            <a:endParaRPr lang="en-US" sz="3600" dirty="0">
              <a:solidFill>
                <a:schemeClr val="tx1"/>
              </a:solidFill>
              <a:latin typeface="+mn-lt"/>
            </a:endParaRPr>
          </a:p>
        </p:txBody>
      </p:sp>
      <p:sp>
        <p:nvSpPr>
          <p:cNvPr id="3" name="Объект 2"/>
          <p:cNvSpPr>
            <a:spLocks noGrp="1"/>
          </p:cNvSpPr>
          <p:nvPr>
            <p:ph sz="half" idx="1"/>
          </p:nvPr>
        </p:nvSpPr>
        <p:spPr>
          <a:xfrm>
            <a:off x="457200" y="1600200"/>
            <a:ext cx="4038600" cy="4525963"/>
          </a:xfrm>
        </p:spPr>
        <p:txBody>
          <a:bodyPr>
            <a:normAutofit fontScale="85000" lnSpcReduction="20000"/>
          </a:bodyPr>
          <a:lstStyle/>
          <a:p>
            <a:pPr>
              <a:lnSpc>
                <a:spcPct val="90000"/>
              </a:lnSpc>
            </a:pPr>
            <a:endParaRPr lang="ru-RU" sz="1400" dirty="0"/>
          </a:p>
          <a:p>
            <a:pPr>
              <a:lnSpc>
                <a:spcPct val="90000"/>
              </a:lnSpc>
            </a:pPr>
            <a:endParaRPr lang="ru-RU" sz="1400" dirty="0"/>
          </a:p>
          <a:p>
            <a:pPr>
              <a:lnSpc>
                <a:spcPct val="90000"/>
              </a:lnSpc>
            </a:pPr>
            <a:endParaRPr lang="ru-RU" sz="1400" dirty="0"/>
          </a:p>
        </p:txBody>
      </p:sp>
      <p:sp>
        <p:nvSpPr>
          <p:cNvPr id="10" name="Content Placeholder 3">
            <a:extLst>
              <a:ext uri="{FF2B5EF4-FFF2-40B4-BE49-F238E27FC236}">
                <a16:creationId xmlns:a16="http://schemas.microsoft.com/office/drawing/2014/main" xmlns="" id="{B32535AB-6485-8E0A-B070-6E0F4D3A02CF}"/>
              </a:ext>
            </a:extLst>
          </p:cNvPr>
          <p:cNvSpPr>
            <a:spLocks noGrp="1"/>
          </p:cNvSpPr>
          <p:nvPr>
            <p:ph sz="half" idx="2"/>
          </p:nvPr>
        </p:nvSpPr>
        <p:spPr>
          <a:xfrm>
            <a:off x="683568" y="1600200"/>
            <a:ext cx="8003232" cy="4525963"/>
          </a:xfrm>
          <a:ln w="57150">
            <a:solidFill>
              <a:schemeClr val="tx1"/>
            </a:solidFill>
          </a:ln>
        </p:spPr>
        <p:txBody>
          <a:bodyPr>
            <a:normAutofit fontScale="85000" lnSpcReduction="20000"/>
          </a:bodyPr>
          <a:lstStyle/>
          <a:p>
            <a:r>
              <a:rPr lang="ru-RU" dirty="0"/>
              <a:t>1907 </a:t>
            </a:r>
            <a:r>
              <a:rPr lang="ru-RU" dirty="0" err="1"/>
              <a:t>жылы</a:t>
            </a:r>
            <a:r>
              <a:rPr lang="ru-RU" dirty="0"/>
              <a:t> </a:t>
            </a:r>
            <a:r>
              <a:rPr lang="ru-RU" dirty="0" err="1"/>
              <a:t>қазақтар</a:t>
            </a:r>
            <a:r>
              <a:rPr lang="ru-RU" dirty="0"/>
              <a:t> </a:t>
            </a:r>
            <a:r>
              <a:rPr lang="ru-RU" dirty="0" err="1"/>
              <a:t>сайлау</a:t>
            </a:r>
            <a:r>
              <a:rPr lang="ru-RU" dirty="0"/>
              <a:t> </a:t>
            </a:r>
            <a:r>
              <a:rPr lang="ru-RU" dirty="0" err="1"/>
              <a:t>құқығынан</a:t>
            </a:r>
            <a:r>
              <a:rPr lang="ru-RU" dirty="0"/>
              <a:t> </a:t>
            </a:r>
            <a:r>
              <a:rPr lang="ru-RU" dirty="0" err="1"/>
              <a:t>айырылды</a:t>
            </a:r>
            <a:r>
              <a:rPr lang="ru-RU" dirty="0"/>
              <a:t>. </a:t>
            </a:r>
            <a:r>
              <a:rPr lang="ru-RU" dirty="0" err="1"/>
              <a:t>Қазақстанда</a:t>
            </a:r>
            <a:r>
              <a:rPr lang="ru-RU" dirty="0"/>
              <a:t> </a:t>
            </a:r>
            <a:r>
              <a:rPr lang="ru-RU" dirty="0" err="1"/>
              <a:t>шерулер</a:t>
            </a:r>
            <a:r>
              <a:rPr lang="ru-RU" dirty="0"/>
              <a:t>, </a:t>
            </a:r>
            <a:r>
              <a:rPr lang="ru-RU" dirty="0" err="1"/>
              <a:t>митингілер</a:t>
            </a:r>
            <a:r>
              <a:rPr lang="ru-RU" dirty="0"/>
              <a:t> </a:t>
            </a:r>
            <a:r>
              <a:rPr lang="ru-RU" dirty="0" err="1"/>
              <a:t>және</a:t>
            </a:r>
            <a:r>
              <a:rPr lang="ru-RU" dirty="0"/>
              <a:t> </a:t>
            </a:r>
            <a:r>
              <a:rPr lang="ru-RU" dirty="0" err="1"/>
              <a:t>жиналыстар</a:t>
            </a:r>
            <a:r>
              <a:rPr lang="ru-RU" dirty="0"/>
              <a:t> </a:t>
            </a:r>
            <a:r>
              <a:rPr lang="ru-RU" dirty="0" err="1"/>
              <a:t>өткізуге</a:t>
            </a:r>
            <a:r>
              <a:rPr lang="ru-RU" dirty="0"/>
              <a:t> </a:t>
            </a:r>
            <a:r>
              <a:rPr lang="ru-RU" dirty="0" err="1"/>
              <a:t>тыйым</a:t>
            </a:r>
            <a:r>
              <a:rPr lang="ru-RU" dirty="0"/>
              <a:t> </a:t>
            </a:r>
            <a:r>
              <a:rPr lang="ru-RU" dirty="0" err="1"/>
              <a:t>салынды</a:t>
            </a:r>
            <a:r>
              <a:rPr lang="ru-RU" dirty="0"/>
              <a:t>. </a:t>
            </a:r>
          </a:p>
          <a:p>
            <a:r>
              <a:rPr lang="ru-RU" dirty="0" err="1"/>
              <a:t>Өлкедегі</a:t>
            </a:r>
            <a:r>
              <a:rPr lang="ru-RU" dirty="0"/>
              <a:t> социал-</a:t>
            </a:r>
            <a:r>
              <a:rPr lang="ru-RU" dirty="0" err="1"/>
              <a:t>демократиялық</a:t>
            </a:r>
            <a:r>
              <a:rPr lang="ru-RU" dirty="0"/>
              <a:t> </a:t>
            </a:r>
            <a:r>
              <a:rPr lang="ru-RU" dirty="0" err="1"/>
              <a:t>және</a:t>
            </a:r>
            <a:r>
              <a:rPr lang="ru-RU" dirty="0"/>
              <a:t> </a:t>
            </a:r>
            <a:r>
              <a:rPr lang="ru-RU" dirty="0" err="1"/>
              <a:t>кәсіподақ</a:t>
            </a:r>
            <a:r>
              <a:rPr lang="ru-RU" dirty="0"/>
              <a:t> </a:t>
            </a:r>
            <a:r>
              <a:rPr lang="ru-RU" dirty="0" err="1"/>
              <a:t>ұйымдары</a:t>
            </a:r>
            <a:r>
              <a:rPr lang="ru-RU" dirty="0"/>
              <a:t> </a:t>
            </a:r>
            <a:r>
              <a:rPr lang="ru-RU" dirty="0" err="1"/>
              <a:t>талқандалды</a:t>
            </a:r>
            <a:r>
              <a:rPr lang="ru-RU" dirty="0"/>
              <a:t>. </a:t>
            </a:r>
          </a:p>
          <a:p>
            <a:r>
              <a:rPr lang="ru-RU" dirty="0" err="1"/>
              <a:t>Саяси</a:t>
            </a:r>
            <a:r>
              <a:rPr lang="ru-RU" dirty="0"/>
              <a:t> </a:t>
            </a:r>
            <a:r>
              <a:rPr lang="ru-RU" dirty="0" err="1"/>
              <a:t>сенімсіз</a:t>
            </a:r>
            <a:r>
              <a:rPr lang="ru-RU" dirty="0"/>
              <a:t> </a:t>
            </a:r>
            <a:r>
              <a:rPr lang="ru-RU" dirty="0" err="1"/>
              <a:t>жандарға</a:t>
            </a:r>
            <a:r>
              <a:rPr lang="ru-RU" dirty="0"/>
              <a:t> </a:t>
            </a:r>
            <a:r>
              <a:rPr lang="ru-RU" dirty="0" err="1"/>
              <a:t>полициялық</a:t>
            </a:r>
            <a:r>
              <a:rPr lang="ru-RU" dirty="0"/>
              <a:t> </a:t>
            </a:r>
            <a:r>
              <a:rPr lang="ru-RU" dirty="0" err="1"/>
              <a:t>аңду</a:t>
            </a:r>
            <a:r>
              <a:rPr lang="ru-RU" dirty="0"/>
              <a:t> </a:t>
            </a:r>
            <a:r>
              <a:rPr lang="ru-RU" dirty="0" err="1"/>
              <a:t>қойылды</a:t>
            </a:r>
            <a:r>
              <a:rPr lang="ru-RU" dirty="0"/>
              <a:t>. </a:t>
            </a:r>
            <a:r>
              <a:rPr lang="ru-RU" dirty="0" err="1"/>
              <a:t>Кәсіпорындарда</a:t>
            </a:r>
            <a:r>
              <a:rPr lang="ru-RU" dirty="0"/>
              <a:t> </a:t>
            </a:r>
            <a:r>
              <a:rPr lang="ru-RU" dirty="0" err="1"/>
              <a:t>жұмысшылар</a:t>
            </a:r>
            <a:r>
              <a:rPr lang="ru-RU" dirty="0"/>
              <a:t> мен бой </a:t>
            </a:r>
            <a:r>
              <a:rPr lang="ru-RU" dirty="0" err="1"/>
              <a:t>көрсетулердің</a:t>
            </a:r>
            <a:r>
              <a:rPr lang="ru-RU" dirty="0"/>
              <a:t> </a:t>
            </a:r>
            <a:r>
              <a:rPr lang="ru-RU" dirty="0" err="1"/>
              <a:t>белсенділері</a:t>
            </a:r>
            <a:r>
              <a:rPr lang="ru-RU" dirty="0"/>
              <a:t> </a:t>
            </a:r>
            <a:r>
              <a:rPr lang="ru-RU" dirty="0" err="1"/>
              <a:t>қара</a:t>
            </a:r>
            <a:r>
              <a:rPr lang="ru-RU" dirty="0"/>
              <a:t> «</a:t>
            </a:r>
            <a:r>
              <a:rPr lang="ru-RU" dirty="0" err="1"/>
              <a:t>сенімсіз</a:t>
            </a:r>
            <a:r>
              <a:rPr lang="ru-RU" dirty="0"/>
              <a:t>» </a:t>
            </a:r>
            <a:r>
              <a:rPr lang="ru-RU" dirty="0" err="1"/>
              <a:t>тізімге</a:t>
            </a:r>
            <a:r>
              <a:rPr lang="ru-RU" dirty="0"/>
              <a:t> </a:t>
            </a:r>
            <a:r>
              <a:rPr lang="ru-RU" dirty="0" err="1"/>
              <a:t>енгізілді</a:t>
            </a:r>
            <a:r>
              <a:rPr lang="ru-RU" dirty="0"/>
              <a:t>, </a:t>
            </a:r>
            <a:r>
              <a:rPr lang="ru-RU" dirty="0" err="1"/>
              <a:t>алдын</a:t>
            </a:r>
            <a:r>
              <a:rPr lang="ru-RU" dirty="0"/>
              <a:t> ала </a:t>
            </a:r>
            <a:r>
              <a:rPr lang="ru-RU" dirty="0" err="1"/>
              <a:t>ескерту</a:t>
            </a:r>
            <a:r>
              <a:rPr lang="ru-RU" dirty="0"/>
              <a:t> </a:t>
            </a:r>
            <a:r>
              <a:rPr lang="ru-RU" dirty="0" err="1"/>
              <a:t>жасалмай</a:t>
            </a:r>
            <a:r>
              <a:rPr lang="ru-RU" dirty="0"/>
              <a:t> </a:t>
            </a:r>
            <a:r>
              <a:rPr lang="ru-RU" dirty="0" err="1"/>
              <a:t>жұмыстан</a:t>
            </a:r>
            <a:r>
              <a:rPr lang="ru-RU" dirty="0"/>
              <a:t> </a:t>
            </a:r>
            <a:r>
              <a:rPr lang="ru-RU" dirty="0" err="1"/>
              <a:t>қуылып</a:t>
            </a:r>
            <a:r>
              <a:rPr lang="ru-RU" dirty="0"/>
              <a:t> </a:t>
            </a:r>
            <a:r>
              <a:rPr lang="ru-RU" dirty="0" err="1"/>
              <a:t>жатты</a:t>
            </a:r>
            <a:r>
              <a:rPr lang="ru-RU" dirty="0"/>
              <a:t>. </a:t>
            </a:r>
          </a:p>
          <a:p>
            <a:r>
              <a:rPr lang="ru-RU" dirty="0" err="1"/>
              <a:t>Кәсіпорындардағы</a:t>
            </a:r>
            <a:r>
              <a:rPr lang="ru-RU" dirty="0"/>
              <a:t> </a:t>
            </a:r>
            <a:r>
              <a:rPr lang="ru-RU" dirty="0" err="1"/>
              <a:t>жұмыс</a:t>
            </a:r>
            <a:r>
              <a:rPr lang="ru-RU" dirty="0"/>
              <a:t> </a:t>
            </a:r>
            <a:r>
              <a:rPr lang="ru-RU" dirty="0" err="1"/>
              <a:t>нормалары</a:t>
            </a:r>
            <a:r>
              <a:rPr lang="ru-RU" dirty="0"/>
              <a:t>, </a:t>
            </a:r>
            <a:r>
              <a:rPr lang="ru-RU" dirty="0" err="1"/>
              <a:t>жұмыс</a:t>
            </a:r>
            <a:r>
              <a:rPr lang="ru-RU" dirty="0"/>
              <a:t> </a:t>
            </a:r>
            <a:r>
              <a:rPr lang="ru-RU" dirty="0" err="1"/>
              <a:t>күнінің</a:t>
            </a:r>
            <a:r>
              <a:rPr lang="ru-RU" dirty="0"/>
              <a:t> </a:t>
            </a:r>
            <a:r>
              <a:rPr lang="ru-RU" dirty="0" err="1"/>
              <a:t>ұзақтағы</a:t>
            </a:r>
            <a:r>
              <a:rPr lang="ru-RU" dirty="0"/>
              <a:t> </a:t>
            </a:r>
            <a:r>
              <a:rPr lang="ru-RU" dirty="0" err="1"/>
              <a:t>ұлғайтылды</a:t>
            </a:r>
            <a:r>
              <a:rPr lang="ru-RU" dirty="0"/>
              <a:t>. </a:t>
            </a:r>
          </a:p>
          <a:p>
            <a:r>
              <a:rPr lang="ru-RU" dirty="0" err="1"/>
              <a:t>Азық-түлік</a:t>
            </a:r>
            <a:r>
              <a:rPr lang="ru-RU" dirty="0"/>
              <a:t> </a:t>
            </a:r>
            <a:r>
              <a:rPr lang="ru-RU" dirty="0" err="1"/>
              <a:t>бағасы</a:t>
            </a:r>
            <a:r>
              <a:rPr lang="ru-RU" dirty="0"/>
              <a:t> </a:t>
            </a:r>
            <a:r>
              <a:rPr lang="ru-RU" dirty="0" err="1"/>
              <a:t>қымбаттады</a:t>
            </a:r>
            <a:r>
              <a:rPr lang="ru-RU" dirty="0"/>
              <a:t>, </a:t>
            </a:r>
            <a:r>
              <a:rPr lang="ru-RU" dirty="0" err="1"/>
              <a:t>айыппұл</a:t>
            </a:r>
            <a:r>
              <a:rPr lang="ru-RU" dirty="0"/>
              <a:t> салу </a:t>
            </a:r>
            <a:r>
              <a:rPr lang="ru-RU" dirty="0" err="1"/>
              <a:t>кең</a:t>
            </a:r>
            <a:r>
              <a:rPr lang="ru-RU" dirty="0"/>
              <a:t> </a:t>
            </a:r>
            <a:r>
              <a:rPr lang="ru-RU" dirty="0" err="1"/>
              <a:t>өріс</a:t>
            </a:r>
            <a:r>
              <a:rPr lang="ru-RU" dirty="0"/>
              <a:t> </a:t>
            </a:r>
            <a:r>
              <a:rPr lang="ru-RU" dirty="0" err="1"/>
              <a:t>алды</a:t>
            </a:r>
            <a:r>
              <a:rPr lang="ru-RU" dirty="0"/>
              <a:t>. </a:t>
            </a:r>
          </a:p>
          <a:p>
            <a:r>
              <a:rPr lang="ru-RU" dirty="0" err="1"/>
              <a:t>Қазақтар</a:t>
            </a:r>
            <a:r>
              <a:rPr lang="ru-RU" dirty="0"/>
              <a:t> мен </a:t>
            </a:r>
            <a:r>
              <a:rPr lang="ru-RU" dirty="0" err="1"/>
              <a:t>орыс</a:t>
            </a:r>
            <a:r>
              <a:rPr lang="ru-RU" dirty="0"/>
              <a:t> </a:t>
            </a:r>
            <a:r>
              <a:rPr lang="ru-RU" dirty="0" err="1"/>
              <a:t>шаруаларының</a:t>
            </a:r>
            <a:r>
              <a:rPr lang="ru-RU" dirty="0"/>
              <a:t> </a:t>
            </a:r>
            <a:r>
              <a:rPr lang="ru-RU" dirty="0" err="1"/>
              <a:t>бірлесе</a:t>
            </a:r>
            <a:r>
              <a:rPr lang="ru-RU" dirty="0"/>
              <a:t> </a:t>
            </a:r>
            <a:r>
              <a:rPr lang="ru-RU" dirty="0" err="1"/>
              <a:t>қимыл</a:t>
            </a:r>
            <a:r>
              <a:rPr lang="ru-RU" dirty="0"/>
              <a:t> </a:t>
            </a:r>
            <a:r>
              <a:rPr lang="ru-RU" dirty="0" err="1"/>
              <a:t>көрсетуінің</a:t>
            </a:r>
            <a:r>
              <a:rPr lang="ru-RU" dirty="0"/>
              <a:t> </a:t>
            </a:r>
            <a:r>
              <a:rPr lang="ru-RU" dirty="0" err="1"/>
              <a:t>жолын</a:t>
            </a:r>
            <a:r>
              <a:rPr lang="ru-RU" dirty="0"/>
              <a:t> </a:t>
            </a:r>
            <a:r>
              <a:rPr lang="ru-RU" dirty="0" err="1"/>
              <a:t>кесуге</a:t>
            </a:r>
            <a:r>
              <a:rPr lang="ru-RU" dirty="0"/>
              <a:t> </a:t>
            </a:r>
            <a:r>
              <a:rPr lang="ru-RU" dirty="0" err="1"/>
              <a:t>әскер</a:t>
            </a:r>
            <a:r>
              <a:rPr lang="ru-RU" dirty="0"/>
              <a:t> </a:t>
            </a:r>
            <a:r>
              <a:rPr lang="ru-RU" dirty="0" err="1"/>
              <a:t>күші</a:t>
            </a:r>
            <a:r>
              <a:rPr lang="ru-RU" dirty="0"/>
              <a:t> </a:t>
            </a:r>
            <a:r>
              <a:rPr lang="ru-RU" dirty="0" err="1"/>
              <a:t>қолданылды</a:t>
            </a:r>
            <a:r>
              <a:rPr lang="ru-RU" dirty="0"/>
              <a:t>.</a:t>
            </a:r>
          </a:p>
          <a:p>
            <a:endParaRPr lang="en-US" dirty="0"/>
          </a:p>
        </p:txBody>
      </p:sp>
    </p:spTree>
    <p:extLst>
      <p:ext uri="{BB962C8B-B14F-4D97-AF65-F5344CB8AC3E}">
        <p14:creationId xmlns:p14="http://schemas.microsoft.com/office/powerpoint/2010/main" val="1121891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Text Placeholder 3">
            <a:extLst>
              <a:ext uri="{FF2B5EF4-FFF2-40B4-BE49-F238E27FC236}">
                <a16:creationId xmlns:a16="http://schemas.microsoft.com/office/drawing/2014/main" xmlns="" id="{3D29B70B-F6A9-E9C0-359C-D2836C660A97}"/>
              </a:ext>
            </a:extLst>
          </p:cNvPr>
          <p:cNvSpPr>
            <a:spLocks noGrp="1"/>
          </p:cNvSpPr>
          <p:nvPr>
            <p:ph type="body" sz="half" idx="3"/>
          </p:nvPr>
        </p:nvSpPr>
        <p:spPr>
          <a:xfrm>
            <a:off x="899593" y="836713"/>
            <a:ext cx="7787208" cy="1080120"/>
          </a:xfrm>
          <a:ln w="76200">
            <a:solidFill>
              <a:schemeClr val="tx1"/>
            </a:solidFill>
          </a:ln>
        </p:spPr>
        <p:txBody>
          <a:bodyPr>
            <a:normAutofit/>
          </a:bodyPr>
          <a:lstStyle/>
          <a:p>
            <a:r>
              <a:rPr lang="ru-RU" dirty="0"/>
              <a:t>Қазақ </a:t>
            </a:r>
            <a:r>
              <a:rPr lang="ru-RU" dirty="0" err="1"/>
              <a:t>халқының</a:t>
            </a:r>
            <a:r>
              <a:rPr lang="ru-RU" dirty="0"/>
              <a:t> </a:t>
            </a:r>
            <a:r>
              <a:rPr lang="ru-RU" dirty="0" err="1"/>
              <a:t>отарлық</a:t>
            </a:r>
            <a:r>
              <a:rPr lang="ru-RU" dirty="0"/>
              <a:t> </a:t>
            </a:r>
            <a:r>
              <a:rPr lang="ru-RU" dirty="0" err="1"/>
              <a:t>езгіге</a:t>
            </a:r>
            <a:r>
              <a:rPr lang="ru-RU" dirty="0"/>
              <a:t> </a:t>
            </a:r>
            <a:r>
              <a:rPr lang="ru-RU" dirty="0" err="1"/>
              <a:t>қарсы</a:t>
            </a:r>
            <a:r>
              <a:rPr lang="ru-RU" dirty="0"/>
              <a:t> </a:t>
            </a:r>
            <a:r>
              <a:rPr lang="ru-RU" dirty="0" err="1"/>
              <a:t>белсенді</a:t>
            </a:r>
            <a:r>
              <a:rPr lang="ru-RU" dirty="0"/>
              <a:t> </a:t>
            </a:r>
            <a:r>
              <a:rPr lang="ru-RU" dirty="0" err="1"/>
              <a:t>әрекеттері</a:t>
            </a:r>
            <a:r>
              <a:rPr lang="ru-RU" dirty="0"/>
              <a:t> </a:t>
            </a:r>
            <a:r>
              <a:rPr lang="ru-RU" dirty="0" err="1"/>
              <a:t>күшейе</a:t>
            </a:r>
            <a:r>
              <a:rPr lang="ru-RU" dirty="0"/>
              <a:t> </a:t>
            </a:r>
            <a:r>
              <a:rPr lang="ru-RU" dirty="0" err="1"/>
              <a:t>түсті</a:t>
            </a:r>
            <a:r>
              <a:rPr lang="ru-RU" dirty="0"/>
              <a:t>.</a:t>
            </a:r>
            <a:endParaRPr lang="en-US" dirty="0"/>
          </a:p>
        </p:txBody>
      </p:sp>
      <p:sp>
        <p:nvSpPr>
          <p:cNvPr id="3" name="Объект 2"/>
          <p:cNvSpPr>
            <a:spLocks noGrp="1"/>
          </p:cNvSpPr>
          <p:nvPr>
            <p:ph sz="quarter" idx="2"/>
          </p:nvPr>
        </p:nvSpPr>
        <p:spPr>
          <a:xfrm>
            <a:off x="457200" y="2362200"/>
            <a:ext cx="4040188" cy="3763963"/>
          </a:xfrm>
          <a:ln w="76200">
            <a:solidFill>
              <a:schemeClr val="tx1"/>
            </a:solidFill>
          </a:ln>
        </p:spPr>
        <p:txBody>
          <a:bodyPr>
            <a:normAutofit lnSpcReduction="10000"/>
          </a:bodyPr>
          <a:lstStyle/>
          <a:p>
            <a:pPr>
              <a:lnSpc>
                <a:spcPct val="90000"/>
              </a:lnSpc>
            </a:pPr>
            <a:endParaRPr lang="ru-RU" sz="1700" dirty="0"/>
          </a:p>
          <a:p>
            <a:pPr marL="137160" indent="0">
              <a:lnSpc>
                <a:spcPct val="90000"/>
              </a:lnSpc>
              <a:buNone/>
            </a:pPr>
            <a:r>
              <a:rPr lang="ru-RU" dirty="0"/>
              <a:t>Ұлттық-отаршылдық </a:t>
            </a:r>
            <a:r>
              <a:rPr lang="ru-RU" dirty="0" err="1"/>
              <a:t>езгінің</a:t>
            </a:r>
            <a:r>
              <a:rPr lang="ru-RU" dirty="0"/>
              <a:t> </a:t>
            </a:r>
            <a:r>
              <a:rPr lang="ru-RU" dirty="0" err="1"/>
              <a:t>күшеюі</a:t>
            </a:r>
            <a:r>
              <a:rPr lang="ru-RU" dirty="0"/>
              <a:t>, </a:t>
            </a:r>
            <a:r>
              <a:rPr lang="ru-RU" dirty="0" err="1"/>
              <a:t>өлкеге</a:t>
            </a:r>
            <a:r>
              <a:rPr lang="ru-RU" dirty="0"/>
              <a:t> </a:t>
            </a:r>
            <a:r>
              <a:rPr lang="ru-RU" dirty="0" err="1"/>
              <a:t>капиталистік</a:t>
            </a:r>
            <a:r>
              <a:rPr lang="ru-RU" dirty="0"/>
              <a:t> </a:t>
            </a:r>
            <a:r>
              <a:rPr lang="ru-RU" dirty="0" err="1"/>
              <a:t>қатынастардың</a:t>
            </a:r>
            <a:r>
              <a:rPr lang="ru-RU" dirty="0"/>
              <a:t> </a:t>
            </a:r>
            <a:r>
              <a:rPr lang="ru-RU" dirty="0" err="1"/>
              <a:t>енуі</a:t>
            </a:r>
            <a:r>
              <a:rPr lang="ru-RU" dirty="0"/>
              <a:t>, </a:t>
            </a:r>
          </a:p>
          <a:p>
            <a:pPr marL="137160" indent="0">
              <a:lnSpc>
                <a:spcPct val="90000"/>
              </a:lnSpc>
              <a:buNone/>
            </a:pPr>
            <a:r>
              <a:rPr lang="ru-RU" dirty="0" err="1"/>
              <a:t>патша</a:t>
            </a:r>
            <a:r>
              <a:rPr lang="ru-RU" dirty="0"/>
              <a:t> </a:t>
            </a:r>
            <a:r>
              <a:rPr lang="ru-RU" dirty="0" err="1"/>
              <a:t>өкіметінің</a:t>
            </a:r>
            <a:r>
              <a:rPr lang="ru-RU" dirty="0"/>
              <a:t> </a:t>
            </a:r>
            <a:r>
              <a:rPr lang="ru-RU" dirty="0" err="1"/>
              <a:t>қоныстандыру</a:t>
            </a:r>
            <a:r>
              <a:rPr lang="ru-RU" dirty="0"/>
              <a:t> </a:t>
            </a:r>
            <a:r>
              <a:rPr lang="ru-RU" dirty="0" err="1"/>
              <a:t>саясаты</a:t>
            </a:r>
            <a:r>
              <a:rPr lang="ru-RU" dirty="0"/>
              <a:t> </a:t>
            </a:r>
            <a:r>
              <a:rPr lang="ru-RU" dirty="0" err="1"/>
              <a:t>қазақ</a:t>
            </a:r>
            <a:r>
              <a:rPr lang="ru-RU" dirty="0"/>
              <a:t> </a:t>
            </a:r>
            <a:r>
              <a:rPr lang="ru-RU" dirty="0" err="1"/>
              <a:t>халқының</a:t>
            </a:r>
            <a:r>
              <a:rPr lang="ru-RU" dirty="0"/>
              <a:t> </a:t>
            </a:r>
            <a:r>
              <a:rPr lang="ru-RU" dirty="0" err="1"/>
              <a:t>ұлттық</a:t>
            </a:r>
            <a:r>
              <a:rPr lang="ru-RU" dirty="0"/>
              <a:t> сана-</a:t>
            </a:r>
            <a:r>
              <a:rPr lang="ru-RU" dirty="0" err="1"/>
              <a:t>сезімін</a:t>
            </a:r>
            <a:r>
              <a:rPr lang="ru-RU" dirty="0"/>
              <a:t> </a:t>
            </a:r>
            <a:r>
              <a:rPr lang="ru-RU" dirty="0" err="1"/>
              <a:t>өсірді</a:t>
            </a:r>
            <a:r>
              <a:rPr lang="ru-RU" dirty="0"/>
              <a:t>. </a:t>
            </a:r>
          </a:p>
          <a:p>
            <a:pPr marL="137160" indent="0">
              <a:lnSpc>
                <a:spcPct val="90000"/>
              </a:lnSpc>
              <a:buNone/>
            </a:pPr>
            <a:r>
              <a:rPr lang="ru-RU" dirty="0"/>
              <a:t>Қазақ </a:t>
            </a:r>
            <a:r>
              <a:rPr lang="ru-RU" dirty="0" err="1"/>
              <a:t>халқының</a:t>
            </a:r>
            <a:r>
              <a:rPr lang="ru-RU" dirty="0"/>
              <a:t> </a:t>
            </a:r>
            <a:r>
              <a:rPr lang="ru-RU" dirty="0" err="1"/>
              <a:t>отарлық</a:t>
            </a:r>
            <a:r>
              <a:rPr lang="ru-RU" dirty="0"/>
              <a:t> </a:t>
            </a:r>
            <a:r>
              <a:rPr lang="ru-RU" dirty="0" err="1"/>
              <a:t>езгіге</a:t>
            </a:r>
            <a:r>
              <a:rPr lang="ru-RU" dirty="0"/>
              <a:t> </a:t>
            </a:r>
            <a:r>
              <a:rPr lang="ru-RU" dirty="0" err="1"/>
              <a:t>қарсы</a:t>
            </a:r>
            <a:r>
              <a:rPr lang="ru-RU" dirty="0"/>
              <a:t> </a:t>
            </a:r>
            <a:r>
              <a:rPr lang="ru-RU" dirty="0" err="1"/>
              <a:t>белсенді</a:t>
            </a:r>
            <a:r>
              <a:rPr lang="ru-RU" dirty="0"/>
              <a:t> </a:t>
            </a:r>
            <a:r>
              <a:rPr lang="ru-RU" dirty="0" err="1"/>
              <a:t>әрекеттері</a:t>
            </a:r>
            <a:r>
              <a:rPr lang="ru-RU" dirty="0"/>
              <a:t> </a:t>
            </a:r>
            <a:r>
              <a:rPr lang="ru-RU" dirty="0" err="1"/>
              <a:t>күшейе</a:t>
            </a:r>
            <a:r>
              <a:rPr lang="ru-RU" dirty="0"/>
              <a:t> </a:t>
            </a:r>
            <a:r>
              <a:rPr lang="ru-RU" dirty="0" err="1"/>
              <a:t>түсті</a:t>
            </a:r>
            <a:r>
              <a:rPr lang="ru-RU" dirty="0"/>
              <a:t>.</a:t>
            </a:r>
          </a:p>
        </p:txBody>
      </p:sp>
      <p:pic>
        <p:nvPicPr>
          <p:cNvPr id="1027" name="Picture 3" descr="Изображение выглядит как одежда, человек, Человеческое лицо, улыбка&#10;&#10;Содержимое, созданное искусственным интеллектом, может быть неверным."/>
          <p:cNvPicPr>
            <a:picLocks noChangeAspect="1" noChangeArrowheads="1"/>
          </p:cNvPicPr>
          <p:nvPr/>
        </p:nvPicPr>
        <p:blipFill>
          <a:blip r:embed="rId2">
            <a:extLst>
              <a:ext uri="{28A0092B-C50C-407E-A947-70E740481C1C}">
                <a14:useLocalDpi xmlns:a14="http://schemas.microsoft.com/office/drawing/2010/main" val="0"/>
              </a:ext>
            </a:extLst>
          </a:blip>
          <a:srcRect l="15532" r="19600" b="-1"/>
          <a:stretch>
            <a:fillRect/>
          </a:stretch>
        </p:blipFill>
        <p:spPr bwMode="auto">
          <a:xfrm>
            <a:off x="4645025" y="2362200"/>
            <a:ext cx="4041775" cy="3763963"/>
          </a:xfrm>
          <a:prstGeom prst="rect">
            <a:avLst/>
          </a:prstGeom>
          <a:solidFill>
            <a:schemeClr val="accent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72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6106690"/>
          </a:xfrm>
          <a:ln w="76200">
            <a:solidFill>
              <a:schemeClr val="bg2"/>
            </a:solidFill>
          </a:ln>
        </p:spPr>
        <p:txBody>
          <a:bodyPr>
            <a:normAutofit fontScale="90000"/>
          </a:bodyPr>
          <a:lstStyle/>
          <a:p>
            <a:pPr algn="l"/>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kk-KZ" sz="2000" dirty="0">
                <a:solidFill>
                  <a:schemeClr val="tx1"/>
                </a:solidFill>
                <a:latin typeface="Times New Roman" panose="02020603050405020304" pitchFamily="18" charset="0"/>
                <a:cs typeface="Times New Roman" panose="02020603050405020304" pitchFamily="18" charset="0"/>
              </a:rPr>
              <a:t>	</a:t>
            </a:r>
            <a:r>
              <a:rPr lang="ru-RU" sz="2700" dirty="0">
                <a:solidFill>
                  <a:schemeClr val="tx1"/>
                </a:solidFill>
                <a:latin typeface="Times New Roman" panose="02020603050405020304" pitchFamily="18" charset="0"/>
                <a:cs typeface="Times New Roman" panose="02020603050405020304" pitchFamily="18" charset="0"/>
              </a:rPr>
              <a:t>Қазақ </a:t>
            </a:r>
            <a:r>
              <a:rPr lang="ru-RU" sz="2700" dirty="0" err="1">
                <a:solidFill>
                  <a:schemeClr val="tx1"/>
                </a:solidFill>
                <a:latin typeface="Times New Roman" panose="02020603050405020304" pitchFamily="18" charset="0"/>
                <a:cs typeface="Times New Roman" panose="02020603050405020304" pitchFamily="18" charset="0"/>
              </a:rPr>
              <a:t>зиялылары</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қазақ</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халқының</a:t>
            </a:r>
            <a:r>
              <a:rPr lang="ru-RU" sz="2700" dirty="0">
                <a:solidFill>
                  <a:schemeClr val="tx1"/>
                </a:solidFill>
                <a:latin typeface="Times New Roman" panose="02020603050405020304" pitchFamily="18" charset="0"/>
                <a:cs typeface="Times New Roman" panose="02020603050405020304" pitchFamily="18" charset="0"/>
              </a:rPr>
              <a:t> империя </a:t>
            </a:r>
            <a:r>
              <a:rPr lang="ru-RU" sz="2700" dirty="0" err="1">
                <a:solidFill>
                  <a:schemeClr val="tx1"/>
                </a:solidFill>
                <a:latin typeface="Times New Roman" panose="02020603050405020304" pitchFamily="18" charset="0"/>
                <a:cs typeface="Times New Roman" panose="02020603050405020304" pitchFamily="18" charset="0"/>
              </a:rPr>
              <a:t>құрамында</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өзгелермен</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тең</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құқықты</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болуына</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қол</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жеткізу</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жолында</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күресті</a:t>
            </a:r>
            <a:r>
              <a:rPr lang="ru-RU" sz="2700" dirty="0">
                <a:solidFill>
                  <a:schemeClr val="tx1"/>
                </a:solidFill>
                <a:latin typeface="Times New Roman" panose="02020603050405020304" pitchFamily="18" charset="0"/>
                <a:cs typeface="Times New Roman" panose="02020603050405020304" pitchFamily="18" charset="0"/>
              </a:rPr>
              <a:t>. </a:t>
            </a:r>
            <a:br>
              <a:rPr lang="ru-RU" sz="2700" dirty="0">
                <a:solidFill>
                  <a:schemeClr val="tx1"/>
                </a:solidFill>
                <a:latin typeface="Times New Roman" panose="02020603050405020304" pitchFamily="18" charset="0"/>
                <a:cs typeface="Times New Roman" panose="02020603050405020304" pitchFamily="18" charset="0"/>
              </a:rPr>
            </a:b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Олар</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қазақ</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мемлекеттілігін</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қалпына</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келтірудің</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әдіс-амалдарын</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қарастырды</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өз</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халқының</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отаршылдық</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езгіден</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азаттық</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алу</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жолындағы</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күресіне</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көмектесуге</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ұмтылды</a:t>
            </a:r>
            <a:r>
              <a:rPr lang="ru-RU" sz="2700" dirty="0">
                <a:solidFill>
                  <a:schemeClr val="tx1"/>
                </a:solidFill>
                <a:latin typeface="Times New Roman" panose="02020603050405020304" pitchFamily="18" charset="0"/>
                <a:cs typeface="Times New Roman" panose="02020603050405020304" pitchFamily="18" charset="0"/>
              </a:rPr>
              <a:t>. </a:t>
            </a:r>
            <a:r>
              <a:rPr lang="ru-KZ" sz="2700" dirty="0">
                <a:solidFill>
                  <a:schemeClr val="tx1"/>
                </a:solidFill>
                <a:latin typeface="Times New Roman" panose="02020603050405020304" pitchFamily="18" charset="0"/>
                <a:cs typeface="Times New Roman" panose="02020603050405020304" pitchFamily="18" charset="0"/>
              </a:rPr>
              <a:t>		 			</a:t>
            </a:r>
            <a:r>
              <a:rPr lang="kk-KZ" sz="2700" dirty="0">
                <a:solidFill>
                  <a:schemeClr val="tx1"/>
                </a:solidFill>
                <a:latin typeface="Times New Roman" panose="02020603050405020304" pitchFamily="18" charset="0"/>
                <a:cs typeface="Times New Roman" panose="02020603050405020304" pitchFamily="18" charset="0"/>
              </a:rPr>
              <a:t>			</a:t>
            </a:r>
            <a:r>
              <a:rPr lang="en-US" sz="2700" dirty="0">
                <a:solidFill>
                  <a:schemeClr val="tx1"/>
                </a:solidFill>
                <a:latin typeface="Times New Roman" panose="02020603050405020304" pitchFamily="18" charset="0"/>
                <a:cs typeface="Times New Roman" panose="02020603050405020304" pitchFamily="18" charset="0"/>
              </a:rPr>
              <a:t>XX </a:t>
            </a:r>
            <a:r>
              <a:rPr lang="ru-RU" sz="2700" dirty="0" err="1">
                <a:solidFill>
                  <a:schemeClr val="tx1"/>
                </a:solidFill>
                <a:latin typeface="Times New Roman" panose="02020603050405020304" pitchFamily="18" charset="0"/>
                <a:cs typeface="Times New Roman" panose="02020603050405020304" pitchFamily="18" charset="0"/>
              </a:rPr>
              <a:t>ғасырдың</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басындағы</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қазақ</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зиялылары</a:t>
            </a:r>
            <a:r>
              <a:rPr lang="ru-RU" sz="2700" dirty="0">
                <a:solidFill>
                  <a:schemeClr val="tx1"/>
                </a:solidFill>
                <a:latin typeface="Times New Roman" panose="02020603050405020304" pitchFamily="18" charset="0"/>
                <a:cs typeface="Times New Roman" panose="02020603050405020304" pitchFamily="18" charset="0"/>
              </a:rPr>
              <a:t> Ә. </a:t>
            </a:r>
            <a:r>
              <a:rPr lang="ru-RU" sz="2700" dirty="0" err="1">
                <a:solidFill>
                  <a:schemeClr val="tx1"/>
                </a:solidFill>
                <a:latin typeface="Times New Roman" panose="02020603050405020304" pitchFamily="18" charset="0"/>
                <a:cs typeface="Times New Roman" panose="02020603050405020304" pitchFamily="18" charset="0"/>
              </a:rPr>
              <a:t>Бөкейханов</a:t>
            </a:r>
            <a:r>
              <a:rPr lang="ru-RU" sz="2700" dirty="0">
                <a:solidFill>
                  <a:schemeClr val="tx1"/>
                </a:solidFill>
                <a:latin typeface="Times New Roman" panose="02020603050405020304" pitchFamily="18" charset="0"/>
                <a:cs typeface="Times New Roman" panose="02020603050405020304" pitchFamily="18" charset="0"/>
              </a:rPr>
              <a:t>, А. </a:t>
            </a:r>
            <a:r>
              <a:rPr lang="ru-RU" sz="2700" dirty="0" err="1">
                <a:solidFill>
                  <a:schemeClr val="tx1"/>
                </a:solidFill>
                <a:latin typeface="Times New Roman" panose="02020603050405020304" pitchFamily="18" charset="0"/>
                <a:cs typeface="Times New Roman" panose="02020603050405020304" pitchFamily="18" charset="0"/>
              </a:rPr>
              <a:t>Байтұрсынов</a:t>
            </a:r>
            <a:r>
              <a:rPr lang="ru-RU" sz="2700" dirty="0">
                <a:solidFill>
                  <a:schemeClr val="tx1"/>
                </a:solidFill>
                <a:latin typeface="Times New Roman" panose="02020603050405020304" pitchFamily="18" charset="0"/>
                <a:cs typeface="Times New Roman" panose="02020603050405020304" pitchFamily="18" charset="0"/>
              </a:rPr>
              <a:t>, М. </a:t>
            </a:r>
            <a:r>
              <a:rPr lang="ru-RU" sz="2700" dirty="0" err="1">
                <a:solidFill>
                  <a:schemeClr val="tx1"/>
                </a:solidFill>
                <a:latin typeface="Times New Roman" panose="02020603050405020304" pitchFamily="18" charset="0"/>
                <a:cs typeface="Times New Roman" panose="02020603050405020304" pitchFamily="18" charset="0"/>
              </a:rPr>
              <a:t>Дулатов</a:t>
            </a:r>
            <a:r>
              <a:rPr lang="ru-RU" sz="2700" dirty="0">
                <a:solidFill>
                  <a:schemeClr val="tx1"/>
                </a:solidFill>
                <a:latin typeface="Times New Roman" panose="02020603050405020304" pitchFamily="18" charset="0"/>
                <a:cs typeface="Times New Roman" panose="02020603050405020304" pitchFamily="18" charset="0"/>
              </a:rPr>
              <a:t>, М. </a:t>
            </a:r>
            <a:r>
              <a:rPr lang="ru-RU" sz="2700" dirty="0" err="1">
                <a:solidFill>
                  <a:schemeClr val="tx1"/>
                </a:solidFill>
                <a:latin typeface="Times New Roman" panose="02020603050405020304" pitchFamily="18" charset="0"/>
                <a:cs typeface="Times New Roman" panose="02020603050405020304" pitchFamily="18" charset="0"/>
              </a:rPr>
              <a:t>Тынышбаев</a:t>
            </a:r>
            <a:r>
              <a:rPr lang="ru-RU" sz="2700" dirty="0">
                <a:solidFill>
                  <a:schemeClr val="tx1"/>
                </a:solidFill>
                <a:latin typeface="Times New Roman" panose="02020603050405020304" pitchFamily="18" charset="0"/>
                <a:cs typeface="Times New Roman" panose="02020603050405020304" pitchFamily="18" charset="0"/>
              </a:rPr>
              <a:t>, М. </a:t>
            </a:r>
            <a:r>
              <a:rPr lang="ru-RU" sz="2700" dirty="0" err="1">
                <a:solidFill>
                  <a:schemeClr val="tx1"/>
                </a:solidFill>
                <a:latin typeface="Times New Roman" panose="02020603050405020304" pitchFamily="18" charset="0"/>
                <a:cs typeface="Times New Roman" panose="02020603050405020304" pitchFamily="18" charset="0"/>
              </a:rPr>
              <a:t>Шоқай</a:t>
            </a:r>
            <a:r>
              <a:rPr lang="ru-RU" sz="2700" dirty="0">
                <a:solidFill>
                  <a:schemeClr val="tx1"/>
                </a:solidFill>
                <a:latin typeface="Times New Roman" panose="02020603050405020304" pitchFamily="18" charset="0"/>
                <a:cs typeface="Times New Roman" panose="02020603050405020304" pitchFamily="18" charset="0"/>
              </a:rPr>
              <a:t>, </a:t>
            </a:r>
            <a:r>
              <a:rPr lang="en-US" sz="2700" dirty="0">
                <a:solidFill>
                  <a:schemeClr val="tx1"/>
                </a:solidFill>
                <a:latin typeface="Times New Roman" panose="02020603050405020304" pitchFamily="18" charset="0"/>
                <a:cs typeface="Times New Roman" panose="02020603050405020304" pitchFamily="18" charset="0"/>
              </a:rPr>
              <a:t>X. </a:t>
            </a:r>
            <a:r>
              <a:rPr lang="ru-RU" sz="2700" dirty="0" err="1">
                <a:solidFill>
                  <a:schemeClr val="tx1"/>
                </a:solidFill>
                <a:latin typeface="Times New Roman" panose="02020603050405020304" pitchFamily="18" charset="0"/>
                <a:cs typeface="Times New Roman" panose="02020603050405020304" pitchFamily="18" charset="0"/>
              </a:rPr>
              <a:t>Досмұхамедов</a:t>
            </a:r>
            <a:r>
              <a:rPr lang="ru-RU" sz="2700" dirty="0">
                <a:solidFill>
                  <a:schemeClr val="tx1"/>
                </a:solidFill>
                <a:latin typeface="Times New Roman" panose="02020603050405020304" pitchFamily="18" charset="0"/>
                <a:cs typeface="Times New Roman" panose="02020603050405020304" pitchFamily="18" charset="0"/>
              </a:rPr>
              <a:t>, Ж. </a:t>
            </a:r>
            <a:r>
              <a:rPr lang="ru-RU" sz="2700" dirty="0" err="1">
                <a:solidFill>
                  <a:schemeClr val="tx1"/>
                </a:solidFill>
                <a:latin typeface="Times New Roman" panose="02020603050405020304" pitchFamily="18" charset="0"/>
                <a:cs typeface="Times New Roman" panose="02020603050405020304" pitchFamily="18" charset="0"/>
              </a:rPr>
              <a:t>Досмұхамедов</a:t>
            </a:r>
            <a:r>
              <a:rPr lang="ru-RU" sz="2700" dirty="0">
                <a:solidFill>
                  <a:schemeClr val="tx1"/>
                </a:solidFill>
                <a:latin typeface="Times New Roman" panose="02020603050405020304" pitchFamily="18" charset="0"/>
                <a:cs typeface="Times New Roman" panose="02020603050405020304" pitchFamily="18" charset="0"/>
              </a:rPr>
              <a:t>, Ә. Ермеков, Ж. </a:t>
            </a:r>
            <a:r>
              <a:rPr lang="ru-RU" sz="2700" dirty="0" err="1">
                <a:solidFill>
                  <a:schemeClr val="tx1"/>
                </a:solidFill>
                <a:latin typeface="Times New Roman" panose="02020603050405020304" pitchFamily="18" charset="0"/>
                <a:cs typeface="Times New Roman" panose="02020603050405020304" pitchFamily="18" charset="0"/>
              </a:rPr>
              <a:t>Ақбаев</a:t>
            </a:r>
            <a:r>
              <a:rPr lang="ru-RU" sz="2700" dirty="0">
                <a:solidFill>
                  <a:schemeClr val="tx1"/>
                </a:solidFill>
                <a:latin typeface="Times New Roman" panose="02020603050405020304" pitchFamily="18" charset="0"/>
                <a:cs typeface="Times New Roman" panose="02020603050405020304" pitchFamily="18" charset="0"/>
              </a:rPr>
              <a:t>, О. </a:t>
            </a:r>
            <a:r>
              <a:rPr lang="ru-RU" sz="2700" dirty="0" err="1">
                <a:solidFill>
                  <a:schemeClr val="tx1"/>
                </a:solidFill>
                <a:latin typeface="Times New Roman" panose="02020603050405020304" pitchFamily="18" charset="0"/>
                <a:cs typeface="Times New Roman" panose="02020603050405020304" pitchFamily="18" charset="0"/>
              </a:rPr>
              <a:t>Әлжанов</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т.б</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танымал</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тұлғалар</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ұлтты</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басқа</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халықтармен</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терезесі</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тең</a:t>
            </a:r>
            <a:r>
              <a:rPr lang="ru-RU" sz="2700" dirty="0">
                <a:solidFill>
                  <a:schemeClr val="tx1"/>
                </a:solidFill>
                <a:latin typeface="Times New Roman" panose="02020603050405020304" pitchFamily="18" charset="0"/>
                <a:cs typeface="Times New Roman" panose="02020603050405020304" pitchFamily="18" charset="0"/>
              </a:rPr>
              <a:t> даму </a:t>
            </a:r>
            <a:r>
              <a:rPr lang="ru-RU" sz="2700" dirty="0" err="1">
                <a:solidFill>
                  <a:schemeClr val="tx1"/>
                </a:solidFill>
                <a:latin typeface="Times New Roman" panose="02020603050405020304" pitchFamily="18" charset="0"/>
                <a:cs typeface="Times New Roman" panose="02020603050405020304" pitchFamily="18" charset="0"/>
              </a:rPr>
              <a:t>жолына</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бастай</a:t>
            </a:r>
            <a:r>
              <a:rPr lang="ru-RU" sz="2700" dirty="0">
                <a:solidFill>
                  <a:schemeClr val="tx1"/>
                </a:solidFill>
                <a:latin typeface="Times New Roman" panose="02020603050405020304" pitchFamily="18" charset="0"/>
                <a:cs typeface="Times New Roman" panose="02020603050405020304" pitchFamily="18" charset="0"/>
              </a:rPr>
              <a:t> </a:t>
            </a:r>
            <a:r>
              <a:rPr lang="ru-RU" sz="2700" dirty="0" err="1">
                <a:solidFill>
                  <a:schemeClr val="tx1"/>
                </a:solidFill>
                <a:latin typeface="Times New Roman" panose="02020603050405020304" pitchFamily="18" charset="0"/>
                <a:cs typeface="Times New Roman" panose="02020603050405020304" pitchFamily="18" charset="0"/>
              </a:rPr>
              <a:t>білді</a:t>
            </a:r>
            <a:r>
              <a:rPr lang="ru-RU" sz="2700" dirty="0">
                <a:solidFill>
                  <a:schemeClr val="tx1"/>
                </a:solidFill>
                <a:latin typeface="Times New Roman" panose="02020603050405020304" pitchFamily="18" charset="0"/>
                <a:cs typeface="Times New Roman" panose="02020603050405020304" pitchFamily="18" charset="0"/>
              </a:rPr>
              <a:t>. </a:t>
            </a:r>
            <a:br>
              <a:rPr lang="ru-RU" sz="2700" dirty="0">
                <a:solidFill>
                  <a:schemeClr val="tx1"/>
                </a:solidFill>
                <a:latin typeface="Times New Roman" panose="02020603050405020304" pitchFamily="18" charset="0"/>
                <a:cs typeface="Times New Roman" panose="02020603050405020304" pitchFamily="18" charset="0"/>
              </a:rPr>
            </a:br>
            <a:r>
              <a:rPr lang="ru-RU" sz="2700" dirty="0">
                <a:solidFill>
                  <a:schemeClr val="tx1"/>
                </a:solidFill>
                <a:latin typeface="Times New Roman" panose="02020603050405020304" pitchFamily="18" charset="0"/>
                <a:cs typeface="Times New Roman" panose="02020603050405020304" pitchFamily="18" charset="0"/>
              </a:rPr>
              <a:t/>
            </a:r>
            <a:br>
              <a:rPr lang="ru-RU" sz="27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822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32C518C-0BD8-0C9C-B018-562D6D4F6E6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AEBA1E2-8D87-EFB8-97E8-7C953B4E4C0E}"/>
              </a:ext>
            </a:extLst>
          </p:cNvPr>
          <p:cNvSpPr>
            <a:spLocks noGrp="1"/>
          </p:cNvSpPr>
          <p:nvPr>
            <p:ph type="title"/>
          </p:nvPr>
        </p:nvSpPr>
        <p:spPr>
          <a:xfrm>
            <a:off x="457200" y="548680"/>
            <a:ext cx="8229600" cy="6106690"/>
          </a:xfrm>
          <a:ln w="76200">
            <a:solidFill>
              <a:schemeClr val="tx1"/>
            </a:solidFill>
          </a:ln>
        </p:spPr>
        <p:txBody>
          <a:bodyPr>
            <a:normAutofit fontScale="90000"/>
          </a:bodyPr>
          <a:lstStyle/>
          <a:p>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Ұлт </a:t>
            </a:r>
            <a:r>
              <a:rPr lang="ru-RU" sz="2000" dirty="0" err="1">
                <a:solidFill>
                  <a:schemeClr val="tx1"/>
                </a:solidFill>
                <a:latin typeface="Times New Roman" panose="02020603050405020304" pitchFamily="18" charset="0"/>
                <a:cs typeface="Times New Roman" panose="02020603050405020304" pitchFamily="18" charset="0"/>
              </a:rPr>
              <a:t>зиялылары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қазақ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қоғамының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оянуына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жәрдемдесіп</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халықтың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құкықтық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эстетикалық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санасы</a:t>
            </a:r>
            <a:r>
              <a:rPr lang="ru-RU" sz="2000" dirty="0">
                <a:solidFill>
                  <a:schemeClr val="tx1"/>
                </a:solidFill>
                <a:latin typeface="Times New Roman" panose="02020603050405020304" pitchFamily="18" charset="0"/>
                <a:cs typeface="Times New Roman" panose="02020603050405020304" pitchFamily="18" charset="0"/>
              </a:rPr>
              <a:t> мен </a:t>
            </a:r>
            <a:r>
              <a:rPr lang="ru-RU" sz="2000" dirty="0" err="1">
                <a:solidFill>
                  <a:schemeClr val="tx1"/>
                </a:solidFill>
                <a:latin typeface="Times New Roman" panose="02020603050405020304" pitchFamily="18" charset="0"/>
                <a:cs typeface="Times New Roman" panose="02020603050405020304" pitchFamily="18" charset="0"/>
              </a:rPr>
              <a:t>өнегелі</a:t>
            </a:r>
            <a:r>
              <a:rPr lang="ru-RU" sz="2000" dirty="0">
                <a:solidFill>
                  <a:schemeClr val="tx1"/>
                </a:solidFill>
                <a:latin typeface="Times New Roman" panose="02020603050405020304" pitchFamily="18" charset="0"/>
                <a:cs typeface="Times New Roman" panose="02020603050405020304" pitchFamily="18" charset="0"/>
              </a:rPr>
              <a:t> ой-</a:t>
            </a:r>
            <a:r>
              <a:rPr lang="ru-RU" sz="2000" dirty="0" err="1">
                <a:solidFill>
                  <a:schemeClr val="tx1"/>
                </a:solidFill>
                <a:latin typeface="Times New Roman" panose="02020603050405020304" pitchFamily="18" charset="0"/>
                <a:cs typeface="Times New Roman" panose="02020603050405020304" pitchFamily="18" charset="0"/>
              </a:rPr>
              <a:t>өрісіне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зор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ықпал</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етті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Олар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өз</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үлгі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өнегесімен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қазақтың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болашақ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қоғам</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қайраткерлері</a:t>
            </a:r>
            <a:r>
              <a:rPr lang="ru-RU" sz="2000" dirty="0">
                <a:solidFill>
                  <a:schemeClr val="tx1"/>
                </a:solidFill>
                <a:latin typeface="Times New Roman" panose="02020603050405020304" pitchFamily="18" charset="0"/>
                <a:cs typeface="Times New Roman" panose="02020603050405020304" pitchFamily="18" charset="0"/>
              </a:rPr>
              <a:t> М. </a:t>
            </a:r>
            <a:r>
              <a:rPr lang="ru-RU" sz="2000" dirty="0" err="1">
                <a:solidFill>
                  <a:schemeClr val="tx1"/>
                </a:solidFill>
                <a:latin typeface="Times New Roman" panose="02020603050405020304" pitchFamily="18" charset="0"/>
                <a:cs typeface="Times New Roman" panose="02020603050405020304" pitchFamily="18" charset="0"/>
              </a:rPr>
              <a:t>Жұмабаев</a:t>
            </a:r>
            <a:r>
              <a:rPr lang="ru-RU" sz="2000" dirty="0">
                <a:solidFill>
                  <a:schemeClr val="tx1"/>
                </a:solidFill>
                <a:latin typeface="Times New Roman" panose="02020603050405020304" pitchFamily="18" charset="0"/>
                <a:cs typeface="Times New Roman" panose="02020603050405020304" pitchFamily="18" charset="0"/>
              </a:rPr>
              <a:t>, С. </a:t>
            </a:r>
            <a:r>
              <a:rPr lang="ru-RU" sz="2000" dirty="0" err="1">
                <a:solidFill>
                  <a:schemeClr val="tx1"/>
                </a:solidFill>
                <a:latin typeface="Times New Roman" panose="02020603050405020304" pitchFamily="18" charset="0"/>
                <a:cs typeface="Times New Roman" panose="02020603050405020304" pitchFamily="18" charset="0"/>
              </a:rPr>
              <a:t>Сәдуақасов</a:t>
            </a:r>
            <a:r>
              <a:rPr lang="ru-RU" sz="2000" dirty="0">
                <a:solidFill>
                  <a:schemeClr val="tx1"/>
                </a:solidFill>
                <a:latin typeface="Times New Roman" panose="02020603050405020304" pitchFamily="18" charset="0"/>
                <a:cs typeface="Times New Roman" panose="02020603050405020304" pitchFamily="18" charset="0"/>
              </a:rPr>
              <a:t>, Қ. </a:t>
            </a:r>
            <a:r>
              <a:rPr lang="ru-RU" sz="2000" dirty="0" err="1">
                <a:solidFill>
                  <a:schemeClr val="tx1"/>
                </a:solidFill>
                <a:latin typeface="Times New Roman" panose="02020603050405020304" pitchFamily="18" charset="0"/>
                <a:cs typeface="Times New Roman" panose="02020603050405020304" pitchFamily="18" charset="0"/>
              </a:rPr>
              <a:t>Кемеңгеров</a:t>
            </a:r>
            <a:r>
              <a:rPr lang="ru-RU" sz="2000" dirty="0">
                <a:solidFill>
                  <a:schemeClr val="tx1"/>
                </a:solidFill>
                <a:latin typeface="Times New Roman" panose="02020603050405020304" pitchFamily="18" charset="0"/>
                <a:cs typeface="Times New Roman" panose="02020603050405020304" pitchFamily="18" charset="0"/>
              </a:rPr>
              <a:t>, Ж. </a:t>
            </a:r>
            <a:r>
              <a:rPr lang="ru-RU" sz="2000" dirty="0" err="1">
                <a:solidFill>
                  <a:schemeClr val="tx1"/>
                </a:solidFill>
                <a:latin typeface="Times New Roman" panose="02020603050405020304" pitchFamily="18" charset="0"/>
                <a:cs typeface="Times New Roman" panose="02020603050405020304" pitchFamily="18" charset="0"/>
              </a:rPr>
              <a:t>Аймауытов</a:t>
            </a:r>
            <a:r>
              <a:rPr lang="ru-RU" sz="2000" dirty="0">
                <a:solidFill>
                  <a:schemeClr val="tx1"/>
                </a:solidFill>
                <a:latin typeface="Times New Roman" panose="02020603050405020304" pitchFamily="18" charset="0"/>
                <a:cs typeface="Times New Roman" panose="02020603050405020304" pitchFamily="18" charset="0"/>
              </a:rPr>
              <a:t>, М. </a:t>
            </a:r>
            <a:r>
              <a:rPr lang="ru-RU" sz="2000" dirty="0" err="1">
                <a:solidFill>
                  <a:schemeClr val="tx1"/>
                </a:solidFill>
                <a:latin typeface="Times New Roman" panose="02020603050405020304" pitchFamily="18" charset="0"/>
                <a:cs typeface="Times New Roman" panose="02020603050405020304" pitchFamily="18" charset="0"/>
              </a:rPr>
              <a:t>Әуезов</a:t>
            </a:r>
            <a:r>
              <a:rPr lang="ru-RU" sz="2000" dirty="0">
                <a:solidFill>
                  <a:schemeClr val="tx1"/>
                </a:solidFill>
                <a:latin typeface="Times New Roman" panose="02020603050405020304" pitchFamily="18" charset="0"/>
                <a:cs typeface="Times New Roman" panose="02020603050405020304" pitchFamily="18" charset="0"/>
              </a:rPr>
              <a:t>, А. </a:t>
            </a:r>
            <a:r>
              <a:rPr lang="ru-RU" sz="2000" dirty="0" err="1">
                <a:solidFill>
                  <a:schemeClr val="tx1"/>
                </a:solidFill>
                <a:latin typeface="Times New Roman" panose="02020603050405020304" pitchFamily="18" charset="0"/>
                <a:cs typeface="Times New Roman" panose="02020603050405020304" pitchFamily="18" charset="0"/>
              </a:rPr>
              <a:t>Сейітов</a:t>
            </a:r>
            <a:r>
              <a:rPr lang="ru-RU"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X. </a:t>
            </a:r>
            <a:r>
              <a:rPr lang="ru-RU" sz="2000" dirty="0" err="1">
                <a:solidFill>
                  <a:schemeClr val="tx1"/>
                </a:solidFill>
                <a:latin typeface="Times New Roman" panose="02020603050405020304" pitchFamily="18" charset="0"/>
                <a:cs typeface="Times New Roman" panose="02020603050405020304" pitchFamily="18" charset="0"/>
              </a:rPr>
              <a:t>Болғанбаев</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сияқты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көптеген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жас</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ұрпақты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тәрбиелеп</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өсірді</a:t>
            </a:r>
            <a:r>
              <a:rPr lang="ru-RU" sz="2000" dirty="0">
                <a:solidFill>
                  <a:schemeClr val="tx1"/>
                </a:solidFill>
                <a:latin typeface="Times New Roman" panose="02020603050405020304" pitchFamily="18" charset="0"/>
                <a:cs typeface="Times New Roman" panose="02020603050405020304" pitchFamily="18" charset="0"/>
              </a:rPr>
              <a:t>.</a:t>
            </a: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1F52717B-E43F-BC9A-0069-0F16DB653710}"/>
              </a:ext>
            </a:extLst>
          </p:cNvPr>
          <p:cNvPicPr>
            <a:picLocks noChangeAspect="1"/>
          </p:cNvPicPr>
          <p:nvPr/>
        </p:nvPicPr>
        <p:blipFill>
          <a:blip r:embed="rId2"/>
          <a:stretch>
            <a:fillRect/>
          </a:stretch>
        </p:blipFill>
        <p:spPr>
          <a:xfrm>
            <a:off x="1619672" y="908720"/>
            <a:ext cx="4824536" cy="2880320"/>
          </a:xfrm>
          <a:prstGeom prst="rect">
            <a:avLst/>
          </a:prstGeom>
          <a:ln w="76200">
            <a:solidFill>
              <a:schemeClr val="bg2"/>
            </a:solidFill>
          </a:ln>
        </p:spPr>
      </p:pic>
    </p:spTree>
    <p:extLst>
      <p:ext uri="{BB962C8B-B14F-4D97-AF65-F5344CB8AC3E}">
        <p14:creationId xmlns:p14="http://schemas.microsoft.com/office/powerpoint/2010/main" val="1326984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46650"/>
          </a:xfrm>
          <a:ln w="76200">
            <a:solidFill>
              <a:schemeClr val="bg2"/>
            </a:solidFill>
          </a:ln>
        </p:spPr>
        <p:txBody>
          <a:bodyPr>
            <a:normAutofit/>
          </a:bodyPr>
          <a:lstStyle/>
          <a:p>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
            </a:r>
            <a:br>
              <a:rPr lang="ru-RU" sz="2800" dirty="0">
                <a:solidFill>
                  <a:schemeClr val="tx1"/>
                </a:solidFill>
                <a:latin typeface="Times New Roman" panose="02020603050405020304" pitchFamily="18" charset="0"/>
                <a:cs typeface="Times New Roman" panose="02020603050405020304" pitchFamily="18" charset="0"/>
              </a:rPr>
            </a:b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2520280" cy="3096344"/>
          </a:xfrm>
          <a:prstGeom prst="rect">
            <a:avLst/>
          </a:prstGeom>
          <a:noFill/>
          <a:ln w="762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83768" y="4077072"/>
            <a:ext cx="5400600" cy="1384995"/>
          </a:xfrm>
          <a:prstGeom prst="rect">
            <a:avLst/>
          </a:prstGeom>
          <a:ln w="76200">
            <a:solidFill>
              <a:schemeClr val="bg2"/>
            </a:solidFill>
          </a:ln>
        </p:spPr>
        <p:txBody>
          <a:bodyPr wrap="square">
            <a:spAutoFit/>
          </a:bodyPr>
          <a:lstStyle/>
          <a:p>
            <a:r>
              <a:rPr lang="ru-RU" sz="2800" dirty="0" err="1"/>
              <a:t>Жалпыұлттық</a:t>
            </a:r>
            <a:r>
              <a:rPr lang="ru-RU" sz="2800" dirty="0"/>
              <a:t> </a:t>
            </a:r>
            <a:r>
              <a:rPr lang="ru-RU" sz="2800" dirty="0" err="1"/>
              <a:t>демократиялық</a:t>
            </a:r>
            <a:r>
              <a:rPr lang="ru-RU" sz="2800" dirty="0"/>
              <a:t> </a:t>
            </a:r>
            <a:r>
              <a:rPr lang="ru-RU" sz="2800" dirty="0" err="1"/>
              <a:t>қозғалыстың</a:t>
            </a:r>
            <a:r>
              <a:rPr lang="ru-RU" sz="2800" dirty="0"/>
              <a:t> </a:t>
            </a:r>
            <a:r>
              <a:rPr lang="ru-RU" sz="2800" dirty="0" err="1"/>
              <a:t>көш</a:t>
            </a:r>
            <a:r>
              <a:rPr lang="ru-RU" sz="2800" dirty="0"/>
              <a:t> </a:t>
            </a:r>
            <a:r>
              <a:rPr lang="ru-RU" sz="2800" dirty="0" err="1"/>
              <a:t>басшысы</a:t>
            </a:r>
            <a:r>
              <a:rPr lang="ru-RU" sz="2800" dirty="0"/>
              <a:t> </a:t>
            </a:r>
            <a:r>
              <a:rPr lang="ru-RU" sz="2800" dirty="0" err="1"/>
              <a:t>Әлихан</a:t>
            </a:r>
            <a:r>
              <a:rPr lang="ru-RU" sz="2800" dirty="0"/>
              <a:t> </a:t>
            </a:r>
            <a:r>
              <a:rPr lang="ru-RU" sz="2800" dirty="0" err="1"/>
              <a:t>Бөкейхан</a:t>
            </a:r>
            <a:r>
              <a:rPr lang="ru-RU" sz="2800" dirty="0"/>
              <a:t>.</a:t>
            </a:r>
          </a:p>
        </p:txBody>
      </p:sp>
    </p:spTree>
    <p:extLst>
      <p:ext uri="{BB962C8B-B14F-4D97-AF65-F5344CB8AC3E}">
        <p14:creationId xmlns:p14="http://schemas.microsoft.com/office/powerpoint/2010/main" val="27232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832688"/>
          </a:xfrm>
          <a:ln w="76200">
            <a:solidFill>
              <a:schemeClr val="bg2"/>
            </a:solidFill>
          </a:ln>
        </p:spPr>
        <p:txBody>
          <a:bodyPr>
            <a:normAutofit lnSpcReduction="10000"/>
          </a:bodyPr>
          <a:lstStyle/>
          <a:p>
            <a:pPr marL="137160" indent="0">
              <a:buNone/>
            </a:pPr>
            <a:r>
              <a:rPr lang="ru-RU" sz="4000"/>
              <a:t>Әлихан Бөкейхан, Ахмет Байтұрсынұлы, Міржақып Дұлатұлы  бастаған алаш қайраткерлерінің қызметі </a:t>
            </a:r>
          </a:p>
          <a:p>
            <a:r>
              <a:rPr lang="ru-RU" sz="4000"/>
              <a:t>қоғамдық</a:t>
            </a:r>
          </a:p>
          <a:p>
            <a:r>
              <a:rPr lang="en-US" sz="4000"/>
              <a:t>c</a:t>
            </a:r>
            <a:r>
              <a:rPr lang="ru-RU" sz="4000"/>
              <a:t>аяси</a:t>
            </a:r>
            <a:endParaRPr lang="kk-KZ" sz="4000"/>
          </a:p>
          <a:p>
            <a:r>
              <a:rPr lang="kk-KZ" sz="4000"/>
              <a:t>ағартушылық</a:t>
            </a:r>
          </a:p>
          <a:p>
            <a:r>
              <a:rPr lang="kk-KZ" sz="4000"/>
              <a:t> шығармашылық</a:t>
            </a:r>
          </a:p>
          <a:p>
            <a:r>
              <a:rPr lang="kk-KZ" sz="4000"/>
              <a:t> қазақ баспасөзі</a:t>
            </a:r>
            <a:endParaRPr lang="ru-RU" sz="4000" dirty="0"/>
          </a:p>
        </p:txBody>
      </p:sp>
    </p:spTree>
    <p:extLst>
      <p:ext uri="{BB962C8B-B14F-4D97-AF65-F5344CB8AC3E}">
        <p14:creationId xmlns:p14="http://schemas.microsoft.com/office/powerpoint/2010/main" val="4284205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103</TotalTime>
  <Words>452</Words>
  <Application>Microsoft Office PowerPoint</Application>
  <PresentationFormat>Экран (4:3)</PresentationFormat>
  <Paragraphs>56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Апекс</vt:lpstr>
      <vt:lpstr>3 ДӘРІС</vt:lpstr>
      <vt:lpstr>Презентация PowerPoint</vt:lpstr>
      <vt:lpstr>Алаш қозғалысы </vt:lpstr>
      <vt:lpstr>Қазақ өлкесінде туындаған мәселелер </vt:lpstr>
      <vt:lpstr>Презентация PowerPoint</vt:lpstr>
      <vt:lpstr>          Қазақ зиялылары қазақ халқының империя құрамында өзгелермен тең құқықты болуына қол жеткізу жолында күресті.   Олар қазақ мемлекеттілігін қалпына келтірудің әдіс-амалдарын қарастырды, өз халқының отаршылдық езгіден азаттық алу жолындағы күресіне көмектесуге ұмтылды.          XX ғасырдың басындағы қазақ зиялылары Ә. Бөкейханов, А. Байтұрсынов, М. Дулатов, М. Тынышбаев, М. Шоқай, X. Досмұхамедов, Ж. Досмұхамедов, Ә. Ермеков, Ж. Ақбаев, О. Әлжанов, т.б. танымал тұлғалар ұлтты басқа халықтармен терезесі тең даму жолына бастай білді.          </vt:lpstr>
      <vt:lpstr>                    Ұлт зиялылары қазақ қоғамының оянуына жәрдемдесіп, халықтың құкықтық, эстетикалық санасы мен өнегелі ой-өрісіне зор ықпал етті.  Олар өз үлгі өнегесімен қазақтың болашақ қоғам қайраткерлері М. Жұмабаев, С. Сәдуақасов, Қ. Кемеңгеров, Ж. Аймауытов, М. Әуезов, А. Сейітов, X. Болғанбаев сияқты көптеген жас ұрпақты тәрбиелеп өсірді.          </vt:lpstr>
      <vt:lpstr>       </vt:lpstr>
      <vt:lpstr>Презентация PowerPoint</vt:lpstr>
      <vt:lpstr>Презентация PowerPoint</vt:lpstr>
      <vt:lpstr>Ресейдегі 1917 жылғы Ақпан буржуазиялық-демократиялық революциясы және оның Қазақстандағы қоғамдық-саяси өмірге әсері. </vt:lpstr>
      <vt:lpstr> </vt:lpstr>
      <vt:lpstr>Әдебиеттер тізімі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2025</dc:creator>
  <cp:lastModifiedBy>2025</cp:lastModifiedBy>
  <cp:revision>13</cp:revision>
  <dcterms:created xsi:type="dcterms:W3CDTF">2025-11-05T20:00:04Z</dcterms:created>
  <dcterms:modified xsi:type="dcterms:W3CDTF">2025-11-07T03:25:53Z</dcterms:modified>
</cp:coreProperties>
</file>