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602382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6523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2102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0949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63651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4729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1486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1708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9761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3057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4728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5298AC8-AD68-4891-9F38-F6DB084AE65B}" type="datetimeFigureOut">
              <a:rPr lang="ru-KZ" smtClean="0"/>
              <a:t>30.10.2020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5C10A4D1-914A-47FB-B4B4-157F880893F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992084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rus/docs/Z1500000434#z4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C4927-8113-46C6-9AEF-FE153E77A3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бухгалтерского баланса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E9A53B1-5F2E-4820-A624-92029B40A1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52318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34BA3-6404-4FA9-8711-E1AC6A3AB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 проведении аудита наличия и сохранности запасов государственный аудитор изучает: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376E38-989A-41D7-8C39-305691ED50F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фактическое наличие;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первоначальное признание;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целесообразность перевода долгосрочных активов в состав запасов и запасов в долгосрочные активы;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полноту и правильность оформления первичных документов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03334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0C4B92-DB2D-49C4-A3BD-64D770B30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выбытии запасов государственный аудитор выполняет следующие аналитические процедуры: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3A4224-F01E-4671-9BBF-A76B8A43070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запрашивает акт приема-передачи;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проверяет наличие соответствующего разрешения на передачу запасов и их документальное оформление;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анализирует правильность списания запасов;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изучает бухгалтерские регистры.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58941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923E4B-E041-4A54-88E3-FB4CE016D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Правильность списания стоимости запасов на расходы в течение отчетного периода проверяется путем сопоставления данных представленных документов на списание запасов с данными бухгалтерского учета.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960B0D-D585-4A8F-8119-4F88B07DC63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Списанные горюче-смазочные материалы на расходы отчетного периода проверяются с утвержденными нормами списания.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Проверяется полнота и правильность документального оформления актов на списание запасов. Результаты работы оформляются в рабочем документе "РД – Списание запасов (РД-ЗС)" по форме согласно приложению 29 к настоящему Стандарту.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15774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20B43-E51E-4FA7-9C21-772A4465D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Проверка обеспечения сохранности запасов осуществляется путем проведения инвентаризации с привлечением первичных документов (инвентаризационных описей, протоколов заседаний инвентаризационных комиссий, решений инвентаризационной комиссии).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B76BD4-3AA4-4931-9D33-43B15A8C763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выясняет как анализируются результаты инвентаризации руководством объекта аудита.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окончании инвентаризации государственный аудитор при необходимости проводит контрольную инвентаризацию путем выборочного физического подсчета запасов, чтобы убедиться в том, что данные подсчета правильно отражены в инвентаризационных описях. Выборочная проверка осуществляется от даты инвентаризации до отчетной даты.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Сверяются данные проведенных подсчетов с данными, отраженными в бухгалтерском учете и описываются любые отклонения.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Результаты работы оформляются рабочим документом "РД – Инвентаризация запасов (РД-ИЗ)"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06942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D0FC6-F256-4EC0-BB2A-886EEE80F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B6BFFD-A394-4912-BC71-95933406D99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i="1" dirty="0">
                <a:solidFill>
                  <a:schemeClr val="bg1"/>
                </a:solidFill>
                <a:latin typeface="Cormorant Infant Medium" panose="00000600000000000000" pitchFamily="2" charset="-52"/>
              </a:rPr>
              <a:t>Обобщая результаты проверки, государственному аудитору необходимо систематизировать собранные в рабочих документах доказательства. </a:t>
            </a:r>
            <a:endParaRPr lang="en-US" i="1" dirty="0">
              <a:solidFill>
                <a:schemeClr val="bg1"/>
              </a:solidFill>
              <a:latin typeface="Cormorant Infant Medium" panose="00000600000000000000" pitchFamily="2" charset="-52"/>
            </a:endParaRPr>
          </a:p>
          <a:p>
            <a:r>
              <a:rPr lang="ru-RU" i="1" dirty="0">
                <a:solidFill>
                  <a:schemeClr val="bg1"/>
                </a:solidFill>
                <a:latin typeface="Cormorant Infant Medium" panose="00000600000000000000" pitchFamily="2" charset="-52"/>
              </a:rPr>
              <a:t>По нарушениям, имеющим системный характер, выявленные ошибки следует распространить на всю проверяемую совокупность. Существенность выявленных отклонений определяется с учетом размера выборки и системного характера ошибок.</a:t>
            </a:r>
          </a:p>
          <a:p>
            <a:r>
              <a:rPr lang="ru-RU" i="1" dirty="0">
                <a:solidFill>
                  <a:schemeClr val="bg1"/>
                </a:solidFill>
                <a:latin typeface="Cormorant Infant Medium" panose="00000600000000000000" pitchFamily="2" charset="-52"/>
              </a:rPr>
              <a:t>       Выявленные отклонения фиксируются в рабочем документе "РД – Свод ошибок запасов (РД-ОЗ)" по форме согласно приложению 31 к настоящему Стандарту.</a:t>
            </a:r>
          </a:p>
          <a:p>
            <a:r>
              <a:rPr lang="ru-RU" i="1" dirty="0">
                <a:solidFill>
                  <a:schemeClr val="bg1"/>
                </a:solidFill>
                <a:latin typeface="Cormorant Infant Medium" panose="00000600000000000000" pitchFamily="2" charset="-52"/>
              </a:rPr>
              <a:t>      На основании данных отчетного документа государственный аудитор анализирует искажения, оказывающие влияние на формирование финансовой отчетности.</a:t>
            </a:r>
          </a:p>
          <a:p>
            <a:pPr algn="just"/>
            <a:endParaRPr lang="ru-KZ" i="1" dirty="0">
              <a:solidFill>
                <a:schemeClr val="bg1"/>
              </a:solidFill>
              <a:latin typeface="Cormorant Infant Medium" panose="000006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79738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E3CEB-212B-4A49-9946-CF5F030EE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842B82-E628-4BC1-9782-F6D8EE04AF8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Государственный аудитор рассматривает каждое отдельное искажение, чтобы оценить его влияние на соответствующие классы операций, сальдо счетов или раскрытия.</a:t>
            </a:r>
          </a:p>
          <a:p>
            <a:r>
              <a:rPr lang="ru-RU" dirty="0">
                <a:solidFill>
                  <a:schemeClr val="bg1"/>
                </a:solidFill>
              </a:rPr>
              <a:t>      В случае, если имеется большое количество отдельных несущественных искажений, государственный аудитор представляет информацию о количестве и общем эффекте искажений в денежном выражении.</a:t>
            </a:r>
          </a:p>
          <a:p>
            <a:r>
              <a:rPr lang="ru-RU" dirty="0">
                <a:solidFill>
                  <a:schemeClr val="bg1"/>
                </a:solidFill>
              </a:rPr>
              <a:t>      Процедура завершения аудита запасов включает:</a:t>
            </a:r>
          </a:p>
          <a:p>
            <a:r>
              <a:rPr lang="ru-RU" dirty="0">
                <a:solidFill>
                  <a:schemeClr val="bg1"/>
                </a:solidFill>
              </a:rPr>
              <a:t>      обобщение и оценку результатов аудита;</a:t>
            </a:r>
          </a:p>
          <a:p>
            <a:r>
              <a:rPr lang="ru-RU" dirty="0">
                <a:solidFill>
                  <a:schemeClr val="bg1"/>
                </a:solidFill>
              </a:rPr>
              <a:t>      анализ ошибок, выявленных в ходе проведения аудита, и их влияние на достоверность финансовой отчетности за проверяемый период.</a:t>
            </a:r>
          </a:p>
          <a:p>
            <a:r>
              <a:rPr lang="ru-RU" dirty="0">
                <a:solidFill>
                  <a:schemeClr val="bg1"/>
                </a:solidFill>
              </a:rPr>
              <a:t>       Результаты работы оформляются рабочим документом "РД – Запасы – выводы(РД-Запасы-выводы)" </a:t>
            </a:r>
            <a:endParaRPr lang="ru-K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953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1A4E81-25D6-4314-A5CD-C83F215E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Процесс государственных закупок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8F9B27-C7A9-4F0C-A253-D93846432FA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1) разработку и утверждение годового плана государственных закупок (предварительного годового плана государственных закупок);</a:t>
            </a:r>
          </a:p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2) выбор поставщика и заключение с ним договора о государственных закупках;</a:t>
            </a:r>
          </a:p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3) исполнение договора о государственных закупках.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79496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B669E-B156-4BF1-90CF-E85E7A415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Годовой план государственных закупок (предварительный годовой план государственных закупок) должен содержать следующие сведения:</a:t>
            </a:r>
            <a:endParaRPr lang="ru-KZ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E9C63E-98AE-4452-9EE8-7BA96263DE0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 fontScale="92500" lnSpcReduction="20000"/>
          </a:bodyPr>
          <a:lstStyle/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1) идентификационный код государственной закупки;</a:t>
            </a:r>
          </a:p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  2) номенклатуру товаров, работ, услуг согласно справочнику, включая суммы, выделенные для осуществления государственных закупок, без учета налога на добавленную стоимость;</a:t>
            </a:r>
          </a:p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  3) способ и сроки осуществления государственных закупок;</a:t>
            </a:r>
          </a:p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  4) планируемые сроки и место поставки товаров, выполнения работ, оказания услуг;</a:t>
            </a:r>
          </a:p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  5) планируемые сроки поставки товаров, выполнения работ, оказания услуг в соответствии с графиком и разбивкой по годам в пределах выделенных и предусмотренных сумм на каждый финансовый год в случаях, предусмотренных </a:t>
            </a:r>
            <a:r>
              <a:rPr lang="ru-RU" b="0" dirty="0">
                <a:solidFill>
                  <a:srgbClr val="073A5E"/>
                </a:solidFill>
                <a:effectLst/>
                <a:latin typeface="Courier New" panose="02070309020205020404" pitchFamily="49" charset="0"/>
                <a:hlinkClick r:id="rId2"/>
              </a:rPr>
              <a:t>статьей 43</a:t>
            </a:r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настоящего Закона;</a:t>
            </a:r>
          </a:p>
          <a:p>
            <a:pPr algn="l" fontAlgn="base"/>
            <a:r>
              <a:rPr lang="ru-RU" b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  6) условия осуществления государственных закупок 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151709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8EA90-A873-4B0B-A12E-9BF233E0A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661536-E3DA-4C03-96EE-082B7FD8D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640" y="2011680"/>
            <a:ext cx="11043919" cy="4206240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Плановая себестоимость остатка готовой продукции на складе на начало месяца -784 000 у.е.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Сумма отклонений в остатке готовой продукции на складе -31 360 у.е.(экономия)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Плановая себестоимость выпущенной за отчетный месяц продукции – 1 321 </a:t>
            </a:r>
            <a:r>
              <a:rPr lang="en-US" dirty="0"/>
              <a:t>6</a:t>
            </a:r>
            <a:r>
              <a:rPr lang="ru-RU" dirty="0"/>
              <a:t>00 у.е.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Сумма отклонений продукции, выпущенной за отчетный месяц  - 52 304 у.е.(экономия 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Процент отклонения = сумму отклонений х 100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Остаток + поступление по плановой себестоимости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(___</a:t>
            </a:r>
            <a:r>
              <a:rPr lang="en-US" u="sng" dirty="0"/>
              <a:t>31360 </a:t>
            </a:r>
            <a:r>
              <a:rPr lang="ru-RU" dirty="0"/>
              <a:t>_</a:t>
            </a:r>
            <a:r>
              <a:rPr lang="en-US" dirty="0"/>
              <a:t>+</a:t>
            </a:r>
            <a:r>
              <a:rPr lang="ru-RU" dirty="0"/>
              <a:t>52 304 </a:t>
            </a:r>
            <a:r>
              <a:rPr lang="en-US" dirty="0"/>
              <a:t>=83664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784 000 + 1 321 600= 2 105 600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4 % 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(______________)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Реализовано за отчетный месяц готовой продукции по плановой себестоимости на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1 120 000у.е.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Сумма отклонений (экономия) по отгруженной продукции - </a:t>
            </a:r>
            <a:r>
              <a:rPr lang="en-US" dirty="0"/>
              <a:t> 1 120 000 * 4 % =44 800 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25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31BC47-E506-433F-AC7B-F5A4D1CA1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110521-5DA3-4901-908F-C0B76AB77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 основных статей бухгалтерского баланса. </a:t>
            </a:r>
          </a:p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краткосрочных и долгосрочных активов. </a:t>
            </a:r>
          </a:p>
          <a:p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Аудит краткосрочных и долгосрочных обязательств.</a:t>
            </a:r>
          </a:p>
        </p:txBody>
      </p:sp>
    </p:spTree>
    <p:extLst>
      <p:ext uri="{BB962C8B-B14F-4D97-AF65-F5344CB8AC3E}">
        <p14:creationId xmlns:p14="http://schemas.microsoft.com/office/powerpoint/2010/main" val="155566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A12A5-068A-4BC0-B4BC-3AF90891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Sitka Text" panose="02000505000000020004" pitchFamily="2" charset="0"/>
                <a:ea typeface="Times New Roman" panose="02020603050405020304" pitchFamily="18" charset="0"/>
              </a:rPr>
              <a:t>Аудит запасов</a:t>
            </a:r>
            <a:endParaRPr lang="ru-KZ" dirty="0">
              <a:latin typeface="Sitka Text" panose="02000505000000020004" pitchFamily="2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EBAC13-7876-43B5-BD05-DF352CA2C08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Задачами аудита запасов являются: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изучение состава запасов;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подтверждение первичной оценки системы внутреннего контроля и бухгалтерского учета;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проверка правильности отражения запасов при первоначальном признании в бухгалтерском учете и финансовой отчетности;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проверка правильности документального оформления и отражения в учете операций по движению запасов;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подтверждение достоверности входящего и исходящего сальдо;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подтверждение наличия и сохранности запасов.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98693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EA9E15-2EC2-4EA5-B8C4-35FFC01F1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при проведении аудита запасов руководствуется: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F86F8-0FB4-48B1-8498-0CE17D9DE19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Законом Республики Казахстан от 1 марта 2011 года "О государственном имуществе";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постановлениями Правительства Республики Казахстан: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11 августа 2009 года № 1210 "Об утверждении норм расходов горюче-смазочных материалов для государственных органов Республики Казахстан и расходов на содержание автотранспорта";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 1 июля 2011года № 615 "Об утверждении Правил оформления гибели и уничтожения отдельных видов государственного имущества, пришедшего в негодность вследствие физического и морального износа, в результате стихийных бедствий и аварий";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приказами Министерства финансов и национальной экономики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26760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F28F4C-EEA1-4F6D-B039-AFBB8500E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Источниками аудиторских доказательств являются: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85BE00-2BEB-478A-8DBC-8E9EE33E65B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индивидуальный план финансирования государственного учреждения;</a:t>
            </a: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договоры поставки запасов, счета-фактуры, накладные, акты, инвентаризационные описи;</a:t>
            </a: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путевой лист легкового автомобиля по форме АТ-3 согласно приложению 118 к Альбому форм бухгалтерской документации;</a:t>
            </a: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доверенность по форме М-2а согласно приложению 26 к Альбому форм бухгалтерской документации;</a:t>
            </a: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журнал учета выданных доверенностей по форме М-3 согласно приложению 27 к Альбому форм бухгалтерской документации;</a:t>
            </a: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личная карточка учета спецодежды и других предметов индивидуального пользования по форме МБ-6 согласно приложению 30 к Альбому форм бухгалтерской документации;</a:t>
            </a: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ведомость учета выдачи (возврата) спецодежды и других предметов индивидуального пользования по форме МБ-7 согласно приложению 31 к Альбому форм бухгалтерской документации;</a:t>
            </a: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книга складского учета запасов по форме М-17 согласно приложению 28 к Альбому форм бухгалтерской документации;</a:t>
            </a: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оборотная ведомость по счетам запасов по форме М-44 согласно приложению 29 к Альбому форм бухгалтерской документации;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1400" dirty="0"/>
          </a:p>
        </p:txBody>
      </p:sp>
    </p:spTree>
    <p:extLst>
      <p:ext uri="{BB962C8B-B14F-4D97-AF65-F5344CB8AC3E}">
        <p14:creationId xmlns:p14="http://schemas.microsoft.com/office/powerpoint/2010/main" val="2354365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A1D5F0-6393-45DA-8F9D-16DA17928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872AED-1CEE-4FBB-8979-C42090EC7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 запасов проводится на основании регистров бухгалтерского учета. При необходимости проводится запрос из внешних источников.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запрашивает документы, обеспечивающие информацию для осуществления оценки риска системы внутреннего контроля по запасам.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2674766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5A3088-95F3-4B66-91E4-851B61F6E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Сбор аудиторских доказательств производится путем проведения аудиторских процедур в соответствии с рабочим документом "РД – Программа проведения аудиторских процедур учета запасов (РД-ПЗ)" по форме согласно приложению 25 к настоящему Стандарту.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787ADA-98BD-4011-959B-48DCA8B6D6A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Достоверность аудита входящего и исходящего сальдо по запасам проверяется аудиторскими процедурами.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сопоставляет данные регистров бухгалтерского учета и финансовой отчетности на начало и конец проверяемого периода, чтобы убедиться в том, что сальдо по счетам учета запасов корректно отражены (соответствуют утверждениям) и не содержат искажений.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Надлежащее аудиторское доказательство о достоверности входящего сальдо запасов можно получить в результате запроса внешнего подтверждения.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Результаты аудита входящего сальдо по запасам оформляются рабочим документом "РД – Входящее сальдо запасов (РД-ВСЗ)" по форме согласно приложению 26 к настоящему Стандарту.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сверки оформляются в рабочем документе "РД – Исходящее сальдо запасов (РД-ИСЗ)" по форме согласно приложению 27 к настоящему Стандарту.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2000" i="1" dirty="0"/>
          </a:p>
        </p:txBody>
      </p:sp>
    </p:spTree>
    <p:extLst>
      <p:ext uri="{BB962C8B-B14F-4D97-AF65-F5344CB8AC3E}">
        <p14:creationId xmlns:p14="http://schemas.microsoft.com/office/powerpoint/2010/main" val="3266310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33B341-6448-463D-BE7B-8676CC930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изучает процедуры по приобретению, оприходованию, использованию и прекращению признания запасов.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61456-E68F-414D-97A5-A374BC5E966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проверке первичных документов государственный аудитор выясняет: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действительно ли операции относятся к проверяемому периоду;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соответствует ли отраженная на счетах бухгалтерского учета стоимость приобретения запасов данным первичных документов.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307346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5E52BD-1C4D-4F84-A110-60A3731BE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проверяет правильность признания себестоимости запасов, полученных от другого государственного учреждения:</a:t>
            </a:r>
            <a:br>
              <a:rPr lang="ru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F62C7E-A75D-476F-B34E-61FE255B75F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учет запасов в пути, оплаченные по иногородним поставкам;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запасы, поступившие по централизованному снабжению;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наличие актов инвентаризационной комиссии;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наличие фактов обесценения запасов с указанием причины обесценения;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списание запасов на нужды объекта аудита.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Документы по приобретению и передаче запасов сверяются с данными бухгалтерского учета. Путем инспектирования первичных документов проверяется порядок приобретения запасов, выполнения условий договоров поставки запасов.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68973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Окаймление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À bandes</Template>
  <TotalTime>612</TotalTime>
  <Words>1523</Words>
  <Application>Microsoft Office PowerPoint</Application>
  <PresentationFormat>Широкоэкранный</PresentationFormat>
  <Paragraphs>99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Corbel</vt:lpstr>
      <vt:lpstr>Cormorant Infant Medium</vt:lpstr>
      <vt:lpstr>Courier New</vt:lpstr>
      <vt:lpstr>Sitka Text</vt:lpstr>
      <vt:lpstr>Times New Roman</vt:lpstr>
      <vt:lpstr>Wingdings</vt:lpstr>
      <vt:lpstr>Окаймление</vt:lpstr>
      <vt:lpstr>Аудит бухгалтерского баланса</vt:lpstr>
      <vt:lpstr>Презентация PowerPoint</vt:lpstr>
      <vt:lpstr>Аудит запасов</vt:lpstr>
      <vt:lpstr>Государственный аудитор при проведении аудита запасов руководствуется: </vt:lpstr>
      <vt:lpstr>Источниками аудиторских доказательств являются: </vt:lpstr>
      <vt:lpstr>Презентация PowerPoint</vt:lpstr>
      <vt:lpstr>Сбор аудиторских доказательств производится путем проведения аудиторских процедур в соответствии с рабочим документом "РД – Программа проведения аудиторских процедур учета запасов (РД-ПЗ)" по форме согласно приложению 25 к настоящему Стандарту.</vt:lpstr>
      <vt:lpstr>Государственный аудитор изучает процедуры по приобретению, оприходованию, использованию и прекращению признания запасов.</vt:lpstr>
      <vt:lpstr>Государственный аудитор проверяет правильность признания себестоимости запасов, полученных от другого государственного учреждения: </vt:lpstr>
      <vt:lpstr>      При проведении аудита наличия и сохранности запасов государственный аудитор изучает: </vt:lpstr>
      <vt:lpstr>При выбытии запасов государственный аудитор выполняет следующие аналитические процедуры: </vt:lpstr>
      <vt:lpstr>Правильность списания стоимости запасов на расходы в течение отчетного периода проверяется путем сопоставления данных представленных документов на списание запасов с данными бухгалтерского учета. </vt:lpstr>
      <vt:lpstr>Проверка обеспечения сохранности запасов осуществляется путем проведения инвентаризации с привлечением первичных документов (инвентаризационных описей, протоколов заседаний инвентаризационных комиссий, решений инвентаризационной комиссии). </vt:lpstr>
      <vt:lpstr>Презентация PowerPoint</vt:lpstr>
      <vt:lpstr>Презентация PowerPoint</vt:lpstr>
      <vt:lpstr>Процесс государственных закупок</vt:lpstr>
      <vt:lpstr>Годовой план государственных закупок (предварительный годовой план государственных закупок) должен содержать следующие сведения: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Аудит бухгалтерского баланса</dc:title>
  <dc:creator>ASUS</dc:creator>
  <cp:lastModifiedBy>ASUS</cp:lastModifiedBy>
  <cp:revision>34</cp:revision>
  <dcterms:created xsi:type="dcterms:W3CDTF">2020-10-29T04:26:17Z</dcterms:created>
  <dcterms:modified xsi:type="dcterms:W3CDTF">2020-10-30T07:03:48Z</dcterms:modified>
</cp:coreProperties>
</file>