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2"/>
  </p:notesMasterIdLst>
  <p:sldIdLst>
    <p:sldId id="256" r:id="rId2"/>
    <p:sldId id="257" r:id="rId3"/>
    <p:sldId id="610" r:id="rId4"/>
    <p:sldId id="260" r:id="rId5"/>
    <p:sldId id="259" r:id="rId6"/>
    <p:sldId id="286" r:id="rId7"/>
    <p:sldId id="287" r:id="rId8"/>
    <p:sldId id="262" r:id="rId9"/>
    <p:sldId id="263" r:id="rId10"/>
    <p:sldId id="611" r:id="rId11"/>
    <p:sldId id="266" r:id="rId12"/>
    <p:sldId id="612" r:id="rId13"/>
    <p:sldId id="267" r:id="rId14"/>
    <p:sldId id="269" r:id="rId15"/>
    <p:sldId id="285" r:id="rId16"/>
    <p:sldId id="289" r:id="rId17"/>
    <p:sldId id="290" r:id="rId18"/>
    <p:sldId id="291" r:id="rId19"/>
    <p:sldId id="292" r:id="rId20"/>
    <p:sldId id="293" r:id="rId21"/>
    <p:sldId id="613" r:id="rId22"/>
    <p:sldId id="272" r:id="rId23"/>
    <p:sldId id="273" r:id="rId24"/>
    <p:sldId id="274" r:id="rId25"/>
    <p:sldId id="275" r:id="rId26"/>
    <p:sldId id="278" r:id="rId27"/>
    <p:sldId id="282" r:id="rId28"/>
    <p:sldId id="268" r:id="rId29"/>
    <p:sldId id="265" r:id="rId30"/>
    <p:sldId id="270" r:id="rId31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3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145-CC57-4EAD-840A-ECF3693057E0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B6A-95BF-40F4-82A0-6781791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2521-83B6-416E-88A5-49EE357728E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8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EC64-23B7-43FA-9D52-FF81CA35EA3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prezentaciya-socialniy-intellekt-metodika-dzh-gilford-2805624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SM_V80_D211_Edward_Lee_Thorndike.png?uselang=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llport.gif?uselang=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388" y="802298"/>
            <a:ext cx="10953946" cy="2541431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интеллект в деятельности руководителя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329" y="3840724"/>
            <a:ext cx="8244655" cy="866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14. 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Мамбеталина А.С.-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FE2206-F9BF-4431-9A92-45A1C1229C70}"/>
              </a:ext>
            </a:extLst>
          </p:cNvPr>
          <p:cNvSpPr/>
          <p:nvPr/>
        </p:nvSpPr>
        <p:spPr>
          <a:xfrm>
            <a:off x="2010034" y="296562"/>
            <a:ext cx="919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45060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346050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структуры интеллекта Г.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1664" y="620688"/>
            <a:ext cx="51845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http://coolreferat.com/ref-2_1071306604-3528.coolp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341" y="1952836"/>
            <a:ext cx="360040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327857" y="2034945"/>
            <a:ext cx="5808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Психометрический интеллект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своего рода связующее звено между биологическим интеллектом и социальным.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27858" y="3573017"/>
            <a:ext cx="5940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интеллект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интеллект индивида, формирующийся в ходе его социализации, под воздействием условий определенной социальной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465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346050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Модель структуры интеллекта Дж.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1664" y="620688"/>
            <a:ext cx="51845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Дифференциальная психология и психометрика: Psychology OnLine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8" b="18838"/>
          <a:stretch/>
        </p:blipFill>
        <p:spPr bwMode="auto">
          <a:xfrm>
            <a:off x="7559212" y="1827808"/>
            <a:ext cx="3000538" cy="40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559213" y="5855529"/>
            <a:ext cx="300053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Гилфорд</a:t>
            </a:r>
            <a:r>
              <a:rPr lang="ru-RU" b="1" dirty="0"/>
              <a:t>, Джо Пол</a:t>
            </a:r>
          </a:p>
          <a:p>
            <a:pPr algn="ctr"/>
            <a:r>
              <a:rPr lang="ru-RU" sz="1200" dirty="0"/>
              <a:t>(американский психолог)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9303" y="4402319"/>
            <a:ext cx="6655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 модель позволяет выделить 120 факторов интеллекта, которые могут быть классифицированы в соответствии с тремя независимыми переменными, характеризующими процесс переработки информации.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3512" y="1002471"/>
            <a:ext cx="8712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представил структуру интеллекта в виде кубической модели </a:t>
            </a:r>
          </a:p>
        </p:txBody>
      </p:sp>
      <p:pic>
        <p:nvPicPr>
          <p:cNvPr id="10" name="Picture 2" descr="КУБИК ГИЛФОР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31" y="1540465"/>
            <a:ext cx="5021138" cy="31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7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346050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структуры интеллекта Дж.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1664" y="620688"/>
            <a:ext cx="51845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41023" y="3188374"/>
            <a:ext cx="5581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выделил одну операцию –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 сосредоточил свои исследования на познании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</p:txBody>
      </p:sp>
      <p:pic>
        <p:nvPicPr>
          <p:cNvPr id="9" name="Рисунок 8" descr="http://coolreferat.com/ref-2_1071310132-22077.coolp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35" y="2715935"/>
            <a:ext cx="4067810" cy="3899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167060" y="5376649"/>
            <a:ext cx="216024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48128" y="3573016"/>
            <a:ext cx="72008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37" y="1790337"/>
            <a:ext cx="8514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концепции,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интеллект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систему интеллектуальных способностей, независимую от факторов общего интеллекта. </a:t>
            </a:r>
          </a:p>
        </p:txBody>
      </p:sp>
    </p:spTree>
    <p:extLst>
      <p:ext uri="{BB962C8B-B14F-4D97-AF65-F5344CB8AC3E}">
        <p14:creationId xmlns:p14="http://schemas.microsoft.com/office/powerpoint/2010/main" val="20040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346050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структуры интеллекта Дж.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1664" y="620688"/>
            <a:ext cx="51845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http://coolreferat.com/ref-2_1071310132-22077.coolp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8761"/>
            <a:ext cx="5112470" cy="48209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829999" y="1988840"/>
            <a:ext cx="4464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элементов поведения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классов поведения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отношений поведения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систем поведения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преобразований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результатов поведения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0340" y="914817"/>
            <a:ext cx="3195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 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 интеллекта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763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346050"/>
          </a:xfrm>
        </p:spPr>
        <p:txBody>
          <a:bodyPr>
            <a:normAutofit/>
          </a:bodyPr>
          <a:lstStyle/>
          <a:p>
            <a:pPr marL="457200" indent="-457200"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структуры интеллекта Дж.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1664" y="620688"/>
            <a:ext cx="51845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Дифференциальная психология и психометрика: Psychology OnLine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8" b="18838"/>
          <a:stretch/>
        </p:blipFill>
        <p:spPr bwMode="auto">
          <a:xfrm>
            <a:off x="8181382" y="1234821"/>
            <a:ext cx="3000538" cy="40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181383" y="5304249"/>
            <a:ext cx="300053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Гилфорд</a:t>
            </a:r>
            <a:r>
              <a:rPr lang="ru-RU" b="1" dirty="0"/>
              <a:t>, Джо Пол</a:t>
            </a:r>
          </a:p>
          <a:p>
            <a:pPr algn="ctr"/>
            <a:r>
              <a:rPr lang="ru-RU" sz="1200" dirty="0"/>
              <a:t>(американский психолог)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7901" y="2055046"/>
            <a:ext cx="71172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теории Дж.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интеллект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понимать намерения, чувства и эмоциональные состояния человека по вербальным (словесным) и невербальным проявлениям.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интеллект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это, также,  проявление дальновидности в межличностных отношениях.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интеллект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связывают со способностью высказывать быстрые, почти автоматические суждения о людях, прогнозировать наиболее вероятные реакции человека.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59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693" y="457200"/>
            <a:ext cx="10718276" cy="614346"/>
          </a:xfrm>
        </p:spPr>
        <p:txBody>
          <a:bodyPr>
            <a:normAutofit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4.Структура, уровни и диагностика социального интеллекта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8924" y="2262433"/>
            <a:ext cx="10039546" cy="38176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 обрел такие характеристики, как: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умение ладить с отдельными людьми и понимать настроение группы;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независимость от интеллектуального фактора;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формирование навыков в ходе социализации;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возможность видеть себя глазами других;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глобальные способности, развитые на фоне коммуникативных черт.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41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СИ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7267" y="2479249"/>
            <a:ext cx="10187588" cy="2987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средний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действия шаблонами, результативность в обыденных жизненных ситуациях;</a:t>
            </a: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низкий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деструктивное поведение, способное испортить даже самые благоприятные стечения обстоятельств;</a:t>
            </a: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высокий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мастерство общения, управления людьми, возможность взять контроль над любой проблемой.</a:t>
            </a:r>
            <a:br>
              <a:rPr lang="ru-RU" dirty="0"/>
            </a:br>
            <a:endParaRPr lang="ru-RU" dirty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058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743" y="2015732"/>
            <a:ext cx="10442112" cy="3450613"/>
          </a:xfrm>
        </p:spPr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1.Методика «Социальный интеллект»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2.Методика «Картинки» (дошкольники и младшие школьники)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«Социальный интеллект» (модификация методики Холла)</a:t>
            </a:r>
          </a:p>
          <a:p>
            <a:pPr>
              <a:buNone/>
            </a:pPr>
            <a:r>
              <a:rPr lang="en-US" dirty="0"/>
              <a:t>https://experimental-psychic.ru/test-na-ehmocionalnyj-intellekt-holla/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psycho-1024x5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73323">
            <a:off x="8463407" y="4601449"/>
            <a:ext cx="3089708" cy="15448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3F9A2F-39C9-4798-A6FE-F2E8AECCB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19" y="4318582"/>
            <a:ext cx="1990725" cy="2295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9CEE31-0496-4C24-AAE4-8B6216644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819" y="4200630"/>
            <a:ext cx="4327959" cy="27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5.Рекомендации по развитию СИ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1023" y="2015732"/>
            <a:ext cx="10413831" cy="34506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Высокий социальный интеллект — не врожденное качество, а умение контролировать себя и других. Развитые навыки увеличивают эффективность труда в организации, позволяют поддерживать дружеские отношения. </a:t>
            </a:r>
          </a:p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1.Невербальная коммуникация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Обращайте внимание на поведение людей, на исходящие невербальные сигналы. Прочитайте книгу Джо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Наварро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Марвина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Карлинса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«Я вижу, что вы думаете», а также издания Пола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Экмана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упускайте случаев потренироваться. </a:t>
            </a:r>
          </a:p>
        </p:txBody>
      </p:sp>
    </p:spTree>
    <p:extLst>
      <p:ext uri="{BB962C8B-B14F-4D97-AF65-F5344CB8AC3E}">
        <p14:creationId xmlns:p14="http://schemas.microsoft.com/office/powerpoint/2010/main" val="30236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839" y="2158738"/>
            <a:ext cx="10755984" cy="392138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2.Собственный язык тела.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Невербалика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позволяет интерпретировать и контролировать жесты. Обращайте внимание на позы, манеры общаться. Проводите тренировку перед зеркалом. Найдите то, что повысит самооценку до нормального уровня. Составьте свою характеристику социального интеллекта, в которую вносите изменения по мере развития. </a:t>
            </a:r>
          </a:p>
          <a:p>
            <a:pPr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3.Коммуникация.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Если у вас плохо развиты вербальные коммуникативные навыки, не упускайте возможность наладить отношения с теми, кто не против с вами общаться. Не будьте чрезмерно активны, если замечаете, что человек отстраняется.</a:t>
            </a:r>
          </a:p>
        </p:txBody>
      </p:sp>
    </p:spTree>
    <p:extLst>
      <p:ext uri="{BB962C8B-B14F-4D97-AF65-F5344CB8AC3E}">
        <p14:creationId xmlns:p14="http://schemas.microsoft.com/office/powerpoint/2010/main" val="166542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8667" y="1734532"/>
            <a:ext cx="10046187" cy="373181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понятий интеллект и  социальный интеллект.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структуры интеллекта Г.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структуры интеллекта Дж.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Структура, уровни и диагностика социального интеллекта.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развитию СИ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исследования социального интеллекта Дж.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М. 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Салливена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00484-DA34-4E71-8689-EE18887A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396" y="0"/>
            <a:ext cx="2078916" cy="20789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62970A-2099-484E-ADCB-2FB45DCF3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839" y="4779083"/>
            <a:ext cx="4145639" cy="20789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18F9A2-EE83-439B-832E-FAD17C364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902" y="4814611"/>
            <a:ext cx="3118376" cy="20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329" y="1998482"/>
            <a:ext cx="11368725" cy="585388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4.Особенности мышления.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связанных с формированием социального интеллекта аспектов выделяют умение отказывать в просьбах, делегировать задачи, способность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зацикливаться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неудачах. Сталкиваясь с проблемами, думайте, что исправить прошлое невозможно, но удастся добиться желаемого в будущем. Научитесь отказывать, если просьба кажется неуместной. Хороший результат дает работа с психологом или тренером. </a:t>
            </a:r>
          </a:p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5.Эмоции.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Научитесь управлять эмоциями. Наблюдайте за поведением, фиксируйте ситуации, которые заставляют вас испытывать позитив и негатив. Проанализируйте наблюдения, чтобы понять причину реакций. Полностью контролировать проявление чувств невозможно, но вы научитесь сдерживать нежелательные проявления, развивая социальный интеллект.</a:t>
            </a:r>
          </a:p>
        </p:txBody>
      </p:sp>
    </p:spTree>
    <p:extLst>
      <p:ext uri="{BB962C8B-B14F-4D97-AF65-F5344CB8AC3E}">
        <p14:creationId xmlns:p14="http://schemas.microsoft.com/office/powerpoint/2010/main" val="369422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695" y="332656"/>
            <a:ext cx="11745798" cy="346050"/>
          </a:xfrm>
        </p:spPr>
        <p:txBody>
          <a:bodyPr>
            <a:noAutofit/>
          </a:bodyPr>
          <a:lstStyle/>
          <a:p>
            <a:pPr marL="457200" indent="-457200" algn="ctr"/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Методика исследования социального интеллекта </a:t>
            </a:r>
            <a:b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sz="28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r>
              <a:rPr lang="ru-RU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М. </a:t>
            </a:r>
            <a:r>
              <a:rPr lang="ru-RU" sz="28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Салливена</a:t>
            </a:r>
            <a:endParaRPr lang="ru-RU" sz="2800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1664" y="764704"/>
            <a:ext cx="6480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Дифференциальная психология и психометрика: Psychology OnLine.N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8" b="18838"/>
          <a:stretch/>
        </p:blipFill>
        <p:spPr bwMode="auto">
          <a:xfrm>
            <a:off x="7851444" y="1973958"/>
            <a:ext cx="3000538" cy="402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851444" y="6001679"/>
            <a:ext cx="3000538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Гилфорд</a:t>
            </a:r>
            <a:r>
              <a:rPr lang="ru-RU" b="1" dirty="0"/>
              <a:t>, Джо Пол</a:t>
            </a:r>
          </a:p>
          <a:p>
            <a:pPr algn="ctr"/>
            <a:r>
              <a:rPr lang="ru-RU" sz="1200" dirty="0"/>
              <a:t>(американский психолог)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2803" y="1988841"/>
            <a:ext cx="85501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методика создана в 60-х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диагностирует 4 способности в структуре социального интеллекта: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классов,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преобразований,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поведения.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исследования социального интеллекта включает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с завершением»,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«Группы экспрессии»,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«Вербальная экспрессия»,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с дополнением».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12415101" cy="346050"/>
          </a:xfrm>
        </p:spPr>
        <p:txBody>
          <a:bodyPr>
            <a:noAutofit/>
          </a:bodyPr>
          <a:lstStyle/>
          <a:p>
            <a:pPr marL="457200" indent="-457200" algn="ctr"/>
            <a: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исследования социального интеллекта </a:t>
            </a:r>
            <a:b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sz="1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М. </a:t>
            </a:r>
            <a:r>
              <a:rPr lang="ru-RU" sz="1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Салливена</a:t>
            </a:r>
            <a: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62237" y="915533"/>
            <a:ext cx="6480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23592" y="105273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С ЗАВЕРШЕНИЕМ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050" name="Picture 2" descr="0x01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39" y="2348881"/>
            <a:ext cx="60579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791745" y="2215530"/>
            <a:ext cx="1704975" cy="160972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63552" y="4149080"/>
            <a:ext cx="8532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 фактор познания результатов поведения, т.е. способность предвидеть последствия поведения в определенной ситуации, предсказать то, что произойдет в дальнейшем. </a:t>
            </a:r>
          </a:p>
        </p:txBody>
      </p:sp>
    </p:spTree>
    <p:extLst>
      <p:ext uri="{BB962C8B-B14F-4D97-AF65-F5344CB8AC3E}">
        <p14:creationId xmlns:p14="http://schemas.microsoft.com/office/powerpoint/2010/main" val="123855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363272" cy="346050"/>
          </a:xfrm>
        </p:spPr>
        <p:txBody>
          <a:bodyPr>
            <a:noAutofit/>
          </a:bodyPr>
          <a:lstStyle/>
          <a:p>
            <a:pPr marL="457200" indent="-457200" algn="ctr"/>
            <a: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исследования социального интеллекта </a:t>
            </a:r>
            <a:b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sz="1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М. </a:t>
            </a:r>
            <a:r>
              <a:rPr lang="ru-RU" sz="16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Салливена</a:t>
            </a:r>
            <a:r>
              <a:rPr lang="ru-RU" sz="1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1664" y="764704"/>
            <a:ext cx="6480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23592" y="105273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2.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ЭКСПРЕССИИ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3074" name="Picture 2" descr="t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741533"/>
            <a:ext cx="8304109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6744072" y="1772816"/>
            <a:ext cx="1080120" cy="136815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19536" y="386104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 фактор познания классов поведения, а именно, способность к логическому обобщению, выделению общих существенных признаков в различных невербальных реакциях человека. </a:t>
            </a:r>
          </a:p>
        </p:txBody>
      </p:sp>
    </p:spTree>
    <p:extLst>
      <p:ext uri="{BB962C8B-B14F-4D97-AF65-F5344CB8AC3E}">
        <p14:creationId xmlns:p14="http://schemas.microsoft.com/office/powerpoint/2010/main" val="178029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814" y="332656"/>
            <a:ext cx="10821972" cy="346050"/>
          </a:xfrm>
        </p:spPr>
        <p:txBody>
          <a:bodyPr>
            <a:noAutofit/>
          </a:bodyPr>
          <a:lstStyle/>
          <a:p>
            <a:pPr marL="457200" indent="-457200" algn="ctr"/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исследования социального интеллекта </a:t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sz="24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М. </a:t>
            </a:r>
            <a:r>
              <a:rPr lang="ru-RU" sz="24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Салливена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1664" y="764704"/>
            <a:ext cx="6480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23592" y="105273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ВЕРБАЛЬНАЯ ЭКСПРЕССИЯ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094512"/>
              </p:ext>
            </p:extLst>
          </p:nvPr>
        </p:nvGraphicFramePr>
        <p:xfrm>
          <a:off x="2051820" y="1844824"/>
          <a:ext cx="8261102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0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0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04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Человек - своему товарищу: "Вы великолепны".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 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Довольный служащий - своему начальнику.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Благодарный ученик - своему преподавателю.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Недовольный человек - своему знакомому. 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5663952" y="2708920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40360" y="385175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 фактор познания преобразований поведения, а именно, способность понимать изменение значения сходных вербальных реакций человека в зависимости от контекста вызвавшей их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1837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363272" cy="346050"/>
          </a:xfrm>
        </p:spPr>
        <p:txBody>
          <a:bodyPr>
            <a:noAutofit/>
          </a:bodyPr>
          <a:lstStyle/>
          <a:p>
            <a:pPr marL="457200" indent="-457200" algn="ctr"/>
            <a: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исследования социального интеллекта </a:t>
            </a:r>
            <a:b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sz="20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М. </a:t>
            </a:r>
            <a:r>
              <a:rPr lang="ru-RU" sz="20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Салливена</a:t>
            </a:r>
            <a:r>
              <a:rPr lang="ru-RU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90518" y="1025588"/>
            <a:ext cx="6480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423592" y="105273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4.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с дополнением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097" name="Picture 1" descr="t920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27" y="1676245"/>
            <a:ext cx="58007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6630277" y="3243107"/>
            <a:ext cx="1704975" cy="1609725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8276" y="5013176"/>
            <a:ext cx="7638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измеряет фактор познания систем поведения, т.е. способность понимать логику развития ситуаций взаимодействия, значение поведения людей в этих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22197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32656"/>
            <a:ext cx="8363272" cy="346050"/>
          </a:xfrm>
        </p:spPr>
        <p:txBody>
          <a:bodyPr>
            <a:noAutofit/>
          </a:bodyPr>
          <a:lstStyle/>
          <a:p>
            <a:pPr marL="457200" indent="-457200" algn="ctr"/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«Методика исследования социального интеллекта </a:t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sz="24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М. </a:t>
            </a:r>
            <a:r>
              <a:rPr lang="ru-RU" sz="24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Салливена</a:t>
            </a:r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930262" y="1052737"/>
            <a:ext cx="64807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50070" y="1052737"/>
            <a:ext cx="1009610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с высоким социальным интеллектом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 извлечь максимум информации о поведении людей, понимать язык невербального общения, высказывать быстрые и точные суждения о людях, успешно прогнозировать их реакции в заданных обстоятельствах, проявлять дальновидность в отношениях с другими, что способствует их успешной социальной адаптации.</a:t>
            </a:r>
          </a:p>
        </p:txBody>
      </p:sp>
    </p:spTree>
    <p:extLst>
      <p:ext uri="{BB962C8B-B14F-4D97-AF65-F5344CB8AC3E}">
        <p14:creationId xmlns:p14="http://schemas.microsoft.com/office/powerpoint/2010/main" val="127867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332656"/>
            <a:ext cx="8928992" cy="346050"/>
          </a:xfrm>
        </p:spPr>
        <p:txBody>
          <a:bodyPr>
            <a:noAutofit/>
          </a:bodyPr>
          <a:lstStyle/>
          <a:p>
            <a:pPr marL="457200" indent="-457200" algn="ctr"/>
            <a: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интеллект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991544" y="764704"/>
            <a:ext cx="82089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80389" y="1941470"/>
            <a:ext cx="10869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интеллект позволяет, точно оценив ситуацию и участвующих в ней людей, более адекватно выстроить стратегию поведения.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Основными факторами успеха в ситуациях, где требуется общение и взаимодействие с другими людьми, являются способности человека правильно понимать самих себя, поведение других людей, ситуации их взаимодействия и использовать это понимание для выстраивания плодотворных взаимоотношений.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интеллект является профессионально важным качеством для успешного руководителя и позволяет прогнозировать успешность деятельности педагогов, психологов, менеджеров, юристов, следователей, политиков, бизнесменов, врачей.</a:t>
            </a:r>
          </a:p>
        </p:txBody>
      </p:sp>
    </p:spTree>
    <p:extLst>
      <p:ext uri="{BB962C8B-B14F-4D97-AF65-F5344CB8AC3E}">
        <p14:creationId xmlns:p14="http://schemas.microsoft.com/office/powerpoint/2010/main" val="26243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Сущность понятия интеллект.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социального интеллекта.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Уровни социального интеллекта.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развитию СИ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исследования социального интеллекта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М.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Салливена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242CF-9577-4A0A-A88C-3621339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11" y="201573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0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925" y="1979629"/>
            <a:ext cx="11566689" cy="3986337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 Короткевич ЭУМК «Психология управления». Гомель, 2017, 173 с.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Урбанович А.А. Психология управления: Учебное пособие.— Мн.: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2007. — 640 с. 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Коноваленко, В. А. Психология управления персоналом: учебник для академического бакалавриата / В. А. Коноваленко, М. Ю. Коноваленко, А. А. Соломатин. — М. : Издательство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2015. — 477 с. — (Серия : Бакалавр. Академический курс).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Майерс Д.   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психология [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/ Д. Г. Майерс, Ж. М.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Туенж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ауд. Г. Қ.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Айқынбаева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.]. - 12-бас. - Астана : "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бюросы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ҚҚ, 2018. - 559, [1] б.: сур. - (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Андреева Г.М., Социальная психология: Учебник для высших учебных заведений / Андреева Г.М. - М. : Аспект Пресс, 2017. - 363 с. </a:t>
            </a:r>
          </a:p>
          <a:p>
            <a:r>
              <a:rPr lang="ru-RU" sz="5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Почебут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Л.Г. Социальная психология. Учебник для вузов. – Питер, 2017. – 400с.</a:t>
            </a:r>
          </a:p>
          <a:p>
            <a:r>
              <a:rPr lang="en-US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https://infourok.ru/prezentaciya-socialniy-intellekt-metodika-dzh-gilford-2805624.html</a:t>
            </a:r>
            <a:endParaRPr lang="ru-RU" sz="5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</a:t>
            </a:r>
            <a:r>
              <a:rPr lang="ru-RU" sz="5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интернета</a:t>
            </a:r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755" y="274638"/>
            <a:ext cx="10916239" cy="562074"/>
          </a:xfrm>
        </p:spPr>
        <p:txBody>
          <a:bodyPr>
            <a:no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понятий интеллект и  социальный интеллект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50774" y="931773"/>
            <a:ext cx="51845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63571" y="1875934"/>
            <a:ext cx="9364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общая умственная способность, которая включает возможность делать заключения, планировать, решать проблемы, абстрактно мыслить, понимать сложные идеи, быстро обучаться и учиться на основании опыта.</a:t>
            </a:r>
          </a:p>
          <a:p>
            <a:endParaRPr lang="ru-RU" dirty="0"/>
          </a:p>
        </p:txBody>
      </p:sp>
      <p:pic>
        <p:nvPicPr>
          <p:cNvPr id="2052" name="Picture 4" descr="Linda Gottfredson - Psychology 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75" y="2476098"/>
            <a:ext cx="2963019" cy="34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499974" y="5913200"/>
            <a:ext cx="2963019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Линда </a:t>
            </a:r>
            <a:r>
              <a:rPr lang="ru-RU" b="1" dirty="0" err="1"/>
              <a:t>Готтфредсон</a:t>
            </a:r>
            <a:endParaRPr lang="ru-RU" b="1" dirty="0"/>
          </a:p>
          <a:p>
            <a:pPr algn="ctr"/>
            <a:r>
              <a:rPr lang="ru-RU" sz="1200" dirty="0"/>
              <a:t>(американский социолог)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5546" y="3308808"/>
            <a:ext cx="67684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учёного,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отражает более широкую и глубокую способность познавать окружающий мир, понимать суть вещей и соображать, что делать в той или иной ситуации</a:t>
            </a:r>
            <a:r>
              <a:rPr lang="ru-R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2178F8-5113-4D42-A1F0-2EDC8E6F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6277" y="3429000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9996C6-40CC-4721-8B89-D440943ED45C}"/>
              </a:ext>
            </a:extLst>
          </p:cNvPr>
          <p:cNvSpPr/>
          <p:nvPr/>
        </p:nvSpPr>
        <p:spPr>
          <a:xfrm>
            <a:off x="1376165" y="2554665"/>
            <a:ext cx="92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Мамбеталина Алия Сактагановна </a:t>
            </a:r>
            <a:r>
              <a:rPr lang="ru-RU" sz="2400" dirty="0" err="1">
                <a:solidFill>
                  <a:srgbClr val="FF0000"/>
                </a:solidFill>
              </a:rPr>
              <a:t>к.пс.н</a:t>
            </a:r>
            <a:r>
              <a:rPr lang="ru-RU" sz="2400" dirty="0">
                <a:solidFill>
                  <a:srgbClr val="FF0000"/>
                </a:solidFill>
              </a:rPr>
              <a:t>.,  доцент ЕНУ им. Л. Гумилева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 err="1">
                <a:solidFill>
                  <a:srgbClr val="FF0000"/>
                </a:solidFill>
              </a:rPr>
              <a:t>mail</a:t>
            </a:r>
            <a:r>
              <a:rPr lang="ru-RU" sz="2400" dirty="0">
                <a:solidFill>
                  <a:srgbClr val="FF0000"/>
                </a:solidFill>
              </a:rPr>
              <a:t>:     mambetalina@mail.ru</a:t>
            </a:r>
          </a:p>
          <a:p>
            <a:r>
              <a:rPr lang="ru-RU" sz="2400" dirty="0">
                <a:solidFill>
                  <a:srgbClr val="FF0000"/>
                </a:solidFill>
              </a:rPr>
              <a:t>m. </a:t>
            </a:r>
            <a:r>
              <a:rPr lang="ru-RU" sz="2400" dirty="0" err="1">
                <a:solidFill>
                  <a:srgbClr val="FF0000"/>
                </a:solidFill>
              </a:rPr>
              <a:t>phone</a:t>
            </a:r>
            <a:r>
              <a:rPr lang="ru-RU" sz="2400" dirty="0">
                <a:solidFill>
                  <a:srgbClr val="FF0000"/>
                </a:solidFill>
              </a:rPr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208611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«социальный интеллект»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1664" y="620688"/>
            <a:ext cx="51845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SM V80 D211 Edward Lee Thorndik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06" y="2126044"/>
            <a:ext cx="2813298" cy="37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82518" y="5791850"/>
            <a:ext cx="2532873" cy="553998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/>
              <a:t>Эдвард Ли </a:t>
            </a:r>
            <a:r>
              <a:rPr lang="ru-RU" b="1" dirty="0" err="1"/>
              <a:t>Торндайк</a:t>
            </a:r>
            <a:endParaRPr lang="ru-RU" b="1" dirty="0"/>
          </a:p>
          <a:p>
            <a:r>
              <a:rPr lang="ru-RU" sz="1200" dirty="0"/>
              <a:t>(американский психолог и педагог)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3509" y="836712"/>
            <a:ext cx="10341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«социальный интеллект» впервые употребил в 1920 году Э.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Торндайк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обозначив им дальновидность в межличностных отношениях и приравняв его к способности мудро поступать в человеческих отношениях.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9303" y="2431116"/>
            <a:ext cx="67793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интеллекта :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абстрактный интеллект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способность понимать абстрактные вербальные и математические символы и производить с ними какие-либо действия;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 интеллект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способность понимать вещи и предметы материального мира и производить с ними какие-либо действия;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интеллект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способность понимать людей, и взаимодействовать с ними. </a:t>
            </a:r>
          </a:p>
        </p:txBody>
      </p:sp>
    </p:spTree>
    <p:extLst>
      <p:ext uri="{BB962C8B-B14F-4D97-AF65-F5344CB8AC3E}">
        <p14:creationId xmlns:p14="http://schemas.microsoft.com/office/powerpoint/2010/main" val="41609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«социальный интеллект»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1664" y="620688"/>
            <a:ext cx="51845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064690" y="5658273"/>
            <a:ext cx="293027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Гордон </a:t>
            </a:r>
            <a:r>
              <a:rPr lang="ru-RU" b="1" dirty="0" err="1"/>
              <a:t>Уиллард</a:t>
            </a:r>
            <a:r>
              <a:rPr lang="ru-RU" b="1" dirty="0"/>
              <a:t> </a:t>
            </a:r>
            <a:r>
              <a:rPr lang="ru-RU" b="1" dirty="0" err="1"/>
              <a:t>Олпорт</a:t>
            </a:r>
            <a:endParaRPr lang="ru-RU" b="1" dirty="0"/>
          </a:p>
          <a:p>
            <a:pPr algn="ctr"/>
            <a:r>
              <a:rPr lang="ru-RU" sz="1200" dirty="0"/>
              <a:t>(американский психолог)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3571" y="836712"/>
            <a:ext cx="93648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интеллект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особая способность верно судить о людях, прогнозировать их поведение и обеспечивать адекватное приспособление в межличностных взаимодействиях. (1937г.)</a:t>
            </a:r>
          </a:p>
        </p:txBody>
      </p:sp>
      <p:pic>
        <p:nvPicPr>
          <p:cNvPr id="3074" name="Picture 2" descr="Allport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103448"/>
            <a:ext cx="2726093" cy="35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4973" y="2526384"/>
            <a:ext cx="6749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ученого,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интеллект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,– особый «социальный дар», обеспечивающий гладкость в отношениях с людьми, продуктом которого является социальное приспособление, а не глубина понимания.</a:t>
            </a:r>
          </a:p>
        </p:txBody>
      </p:sp>
    </p:spTree>
    <p:extLst>
      <p:ext uri="{BB962C8B-B14F-4D97-AF65-F5344CB8AC3E}">
        <p14:creationId xmlns:p14="http://schemas.microsoft.com/office/powerpoint/2010/main" val="292707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449" y="1809946"/>
            <a:ext cx="11048215" cy="42701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оциальный интеллект как особое умение верно судить о людях, прогнозировать их поведение и обеспечивать адекватное приспособление в межличностных взаимодействиях.  Он выделяет восемь качеств, которые обеспечивают лучшее понимание окружающих:</a:t>
            </a:r>
          </a:p>
          <a:p>
            <a:pPr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Опыт.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хорошо разбираться в людях, прежде всего, необходим жизненный опыт.</a:t>
            </a:r>
          </a:p>
          <a:p>
            <a:pPr algn="just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Сходство.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требование того, чтобы человек, который пытается судить о людях, по своей природе был похож на того человека, которого он хочет понять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Интеллект.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понимать людей - это в значительной степени задача уяснения связей между прошлыми и нынешними поступками, между экспрессивным поведением и внутренними свойствами, между причиной и следствием.</a:t>
            </a: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BFE96C-112B-4AB8-9DBF-CB34B718C259}"/>
              </a:ext>
            </a:extLst>
          </p:cNvPr>
          <p:cNvSpPr/>
          <p:nvPr/>
        </p:nvSpPr>
        <p:spPr>
          <a:xfrm>
            <a:off x="2283815" y="408542"/>
            <a:ext cx="7624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 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Оллпорт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социальном интеллекте</a:t>
            </a:r>
          </a:p>
        </p:txBody>
      </p:sp>
    </p:spTree>
    <p:extLst>
      <p:ext uri="{BB962C8B-B14F-4D97-AF65-F5344CB8AC3E}">
        <p14:creationId xmlns:p14="http://schemas.microsoft.com/office/powerpoint/2010/main" val="139525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5035" y="527901"/>
            <a:ext cx="11434713" cy="59388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Глубокое понимание себя.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Слепота и ошибочность в понимании нашей собственной природы будет автоматически перенесена на наши суждения о других.</a:t>
            </a: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Сложность.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люди не могут глубоко понять тех, кто сложнее и тоньше их самих.</a:t>
            </a:r>
          </a:p>
          <a:p>
            <a:pPr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Отстраненность.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который остается в стороне от событий, но внимательно наблюдает за ними, сможет высказать более ценные суждения, чем участник событий.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Эстетические склонности.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высоком своем развитии эстетический склад ума может до определенной степени возместить ограниченность опыта, интеллекта, глубокого понимания себя, сходства и сложности.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Социальный интеллект.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мнению Г.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Оллпорта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социальный интеллект-это «социальный дар, необходимый для тонкого равновесия в поведении, обеспечивающего гладкость в отношениях с людьми. Для того чтобы тактично говорить и поступать, необходимо прогнозировать наиболее вероятные реакции другого человека. Поэтому социальный интеллект связан со способностью высказывать быстрые, почти автоматические, суждения о людях. </a:t>
            </a:r>
          </a:p>
          <a:p>
            <a:pPr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7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«социальный интеллект»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1664" y="620688"/>
            <a:ext cx="51845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63552" y="1052737"/>
            <a:ext cx="8701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социального интеллекта многие известные ученые раскрывали в структурах общего интеллекта.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76313" y="2494636"/>
            <a:ext cx="5593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интеллекта Г.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91944" y="3172326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интеллекта Дж.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Гилфорда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91744" y="1843954"/>
            <a:ext cx="1296144" cy="6184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663451" y="1843954"/>
            <a:ext cx="1440160" cy="14732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http://coolreferat.com/ref-2_1071306604-3528.coolp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6" y="3541658"/>
            <a:ext cx="2919095" cy="198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КУБИК ГИЛФОР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71" y="3717032"/>
            <a:ext cx="47434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4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199" y="274638"/>
            <a:ext cx="9444087" cy="346050"/>
          </a:xfrm>
        </p:spPr>
        <p:txBody>
          <a:bodyPr>
            <a:noAutofit/>
          </a:bodyPr>
          <a:lstStyle/>
          <a:p>
            <a:pPr marL="457200" indent="-457200" algn="ctr"/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Модель структуры интеллекта Г. </a:t>
            </a:r>
            <a:r>
              <a:rPr lang="ru-RU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Айзенка</a:t>
            </a:r>
            <a:endParaRPr lang="ru-RU" b="1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71664" y="950626"/>
            <a:ext cx="51845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http://coolreferat.com/ref-2_1071306604-3528.coolpi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135" y="2071860"/>
            <a:ext cx="360040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1117465" y="2071860"/>
            <a:ext cx="58728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Биологический интеллект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врожденные заданные способности к обработке информации, связанные со структурами и функциями коры головного мозга.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базовый, наиболее фундаментальный аспект интеллекта. </a:t>
            </a:r>
          </a:p>
        </p:txBody>
      </p:sp>
    </p:spTree>
    <p:extLst>
      <p:ext uri="{BB962C8B-B14F-4D97-AF65-F5344CB8AC3E}">
        <p14:creationId xmlns:p14="http://schemas.microsoft.com/office/powerpoint/2010/main" val="2171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1384</TotalTime>
  <Words>1625</Words>
  <Application>Microsoft Office PowerPoint</Application>
  <PresentationFormat>Широкоэкранный</PresentationFormat>
  <Paragraphs>195</Paragraphs>
  <Slides>30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Gill Sans MT</vt:lpstr>
      <vt:lpstr>Times New Roman</vt:lpstr>
      <vt:lpstr>Wingdings</vt:lpstr>
      <vt:lpstr>Галерея</vt:lpstr>
      <vt:lpstr>Социальный интеллект в деятельности руководителя</vt:lpstr>
      <vt:lpstr>План лекции </vt:lpstr>
      <vt:lpstr>Определение понятий интеллект и  социальный интеллект</vt:lpstr>
      <vt:lpstr>Понятие «социальный интеллект» </vt:lpstr>
      <vt:lpstr>Понятие «социальный интеллект» </vt:lpstr>
      <vt:lpstr>Презентация PowerPoint</vt:lpstr>
      <vt:lpstr>Презентация PowerPoint</vt:lpstr>
      <vt:lpstr>Понятие «социальный интеллект» </vt:lpstr>
      <vt:lpstr>2. Модель структуры интеллекта Г. Айзенка</vt:lpstr>
      <vt:lpstr>Модель структуры интеллекта Г. Айзенка</vt:lpstr>
      <vt:lpstr>3. Модель структуры интеллекта Дж. Гилфорда</vt:lpstr>
      <vt:lpstr>Модель структуры интеллекта Дж. Гилфорда</vt:lpstr>
      <vt:lpstr>Модель структуры интеллекта Дж. Гилфорда</vt:lpstr>
      <vt:lpstr>Модель структуры интеллекта Дж. Гилфорда</vt:lpstr>
      <vt:lpstr>4.Структура, уровни и диагностика социального интеллекта</vt:lpstr>
      <vt:lpstr>Уровни СИ</vt:lpstr>
      <vt:lpstr>Диагностика си</vt:lpstr>
      <vt:lpstr>5.Рекомендации по развитию СИ</vt:lpstr>
      <vt:lpstr>Презентация PowerPoint</vt:lpstr>
      <vt:lpstr>Презентация PowerPoint</vt:lpstr>
      <vt:lpstr>6. Методика исследования социального интеллекта  Дж. Гилфорда и М. Салливена</vt:lpstr>
      <vt:lpstr>«Методика исследования социального интеллекта  Дж. Гилфорда и М. Салливена»</vt:lpstr>
      <vt:lpstr>«Методика исследования социального интеллекта  Дж. Гилфорда и М. Салливена»</vt:lpstr>
      <vt:lpstr>«Методика исследования социального интеллекта  Дж. Гилфорда и М. Салливена»</vt:lpstr>
      <vt:lpstr>«Методика исследования социального интеллекта  Дж. Гилфорда и М. Салливена»</vt:lpstr>
      <vt:lpstr>«Методика исследования социального интеллекта  Дж. Гилфорда и М. Салливена»</vt:lpstr>
      <vt:lpstr>Социальный интеллект</vt:lpstr>
      <vt:lpstr>Контрольные вопросы лекции</vt:lpstr>
      <vt:lpstr>Источники и ссылки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User</dc:creator>
  <cp:lastModifiedBy>Мамбеталина Алия Сактагановна</cp:lastModifiedBy>
  <cp:revision>203</cp:revision>
  <dcterms:created xsi:type="dcterms:W3CDTF">2020-08-21T14:43:09Z</dcterms:created>
  <dcterms:modified xsi:type="dcterms:W3CDTF">2020-10-18T03:43:15Z</dcterms:modified>
</cp:coreProperties>
</file>