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  <p:sldId id="279" r:id="rId5"/>
    <p:sldId id="307" r:id="rId6"/>
    <p:sldId id="312" r:id="rId7"/>
    <p:sldId id="313" r:id="rId8"/>
    <p:sldId id="314" r:id="rId9"/>
    <p:sldId id="309" r:id="rId10"/>
    <p:sldId id="319" r:id="rId11"/>
    <p:sldId id="310" r:id="rId12"/>
    <p:sldId id="311" r:id="rId13"/>
    <p:sldId id="320" r:id="rId14"/>
    <p:sldId id="321" r:id="rId15"/>
    <p:sldId id="322" r:id="rId16"/>
    <p:sldId id="323" r:id="rId17"/>
    <p:sldId id="324" r:id="rId18"/>
    <p:sldId id="32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23-09-19T13:33:17.606"/>
    </inkml:context>
    <inkml:brush xml:id="br0">
      <inkml:brushProperty name="width" value="0.26667" units="cm"/>
      <inkml:brushProperty name="height" value="0.53333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53 26 0,'0'48'265,"0"1"-249,0 25-16,0-50 16,0 49-16,0-24 15,0 0-15,0 0 16,0-25-16,0 26 16,0 23-16,0-24 15,0 0-15,0-25 0,0 25 16,0 0-16,0 24 15,0-24-15,0 0 16,0 0-16,0 0 16,0 0-16,0 24 15,0-24-15,0 24 16,0 0-16,0-23 16,0 23-16,0-24 15,0 0-15,0 0 0,0-25 16,0 25-16,0-24 15,0-1 1,0 0-16,0 1 16,0-1-1,0 1 17,0-50 61,0-24-93,0 1 16,0-1-16,0 0 16,0 0-16,0 0 15,-25 0-15,25-24 16,-24 23-16,24 1 15,0-24-15,0 24 16,0-24-16,0 0 16,0 0-16,0 24 15,0-25-15,0 1 16,0 0-16,0 24 0,0 0 16,0-24-16,0 48 15,0 1-15,0-26 16,24 1-16,-24 25 15,0 0-15,25-25 16,-1 0-16,-24 24 16,24-23-16,1-1 15,-25 24-15,0 1 0,24 24 16,-24-25-16,24 1 16,0 0-16,1 24 15,-1-25 1,0 25-16,1 0 15,-1 0 1,1 0 31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1.xml"/><Relationship Id="rId9" Type="http://schemas.openxmlformats.org/officeDocument/2006/relationships/image" Target="../media/image1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683" y="26064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74039" y="1966775"/>
            <a:ext cx="7727595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АССИМЕТРИЯЛЫҚ КРИПТОЖҮЙЕЛЕР: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RSA </a:t>
            </a:r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 ЭЛЬ-ГАМАЛЬ ШИФРЛАУ ЖҮЙЕЛЕРІ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57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809" y="1196752"/>
            <a:ext cx="8609954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96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821" y="260648"/>
            <a:ext cx="7488832" cy="6063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56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57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8101" y="7115"/>
            <a:ext cx="6708275" cy="6843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18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57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444" y="476672"/>
            <a:ext cx="8154184" cy="5690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27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57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412" y="2420888"/>
            <a:ext cx="9051039" cy="56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89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57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345" y="1340768"/>
            <a:ext cx="8559299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55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57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908720"/>
            <a:ext cx="7955439" cy="4700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84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57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16" y="2132856"/>
            <a:ext cx="7760956" cy="188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59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57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3140968"/>
            <a:ext cx="7451291" cy="648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4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926" y="1772816"/>
            <a:ext cx="8905783" cy="23042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598" y="1484784"/>
            <a:ext cx="8617277" cy="36724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836712"/>
            <a:ext cx="8690563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06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1628800"/>
            <a:ext cx="8814601" cy="325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73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96022277"/>
                  </p:ext>
                </p:extLst>
              </p:nvPr>
            </p:nvGraphicFramePr>
            <p:xfrm>
              <a:off x="1475656" y="2276873"/>
              <a:ext cx="6696744" cy="273630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23224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3088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43361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32420"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kk-KZ" sz="2000">
                              <a:effectLst/>
                            </a:rPr>
                            <a:t>Абонент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kk-KZ" sz="2000">
                              <a:effectLst/>
                            </a:rPr>
                            <a:t>Құпия кілт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kk-KZ" sz="2000">
                              <a:effectLst/>
                            </a:rPr>
                            <a:t>Ашық кілт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57154"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kk-KZ" sz="2000">
                              <a:effectLst/>
                            </a:rPr>
                            <a:t>А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kk-KZ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𝒄</m:t>
                                    </m:r>
                                  </m:e>
                                  <m:sub>
                                    <m:r>
                                      <a:rPr lang="kk-KZ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𝑨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kk-KZ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𝒅</m:t>
                                    </m:r>
                                  </m:e>
                                  <m:sub>
                                    <m:r>
                                      <a:rPr lang="kk-KZ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𝑨</m:t>
                                    </m:r>
                                  </m:sub>
                                </m:sSub>
                                <m:r>
                                  <a:rPr lang="kk-KZ" sz="2000">
                                    <a:effectLst/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sSub>
                                  <m:sSubPr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kk-KZ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𝑵</m:t>
                                    </m:r>
                                  </m:e>
                                  <m:sub>
                                    <m:r>
                                      <a:rPr lang="kk-KZ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𝑨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57154"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B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kk-KZ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𝒄</m:t>
                                    </m:r>
                                  </m:e>
                                  <m:sub>
                                    <m:r>
                                      <a:rPr lang="kk-KZ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𝑩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kk-KZ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𝒅</m:t>
                                    </m:r>
                                  </m:e>
                                  <m:sub>
                                    <m:r>
                                      <a:rPr lang="kk-KZ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𝑩</m:t>
                                    </m:r>
                                  </m:sub>
                                </m:sSub>
                                <m:r>
                                  <a:rPr lang="kk-KZ" sz="2000">
                                    <a:effectLst/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sSub>
                                  <m:sSubPr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kk-KZ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𝑵</m:t>
                                    </m:r>
                                  </m:e>
                                  <m:sub>
                                    <m:r>
                                      <a:rPr lang="kk-KZ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𝑩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57154"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kk-KZ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𝒄</m:t>
                                    </m:r>
                                  </m:e>
                                  <m:sub>
                                    <m:r>
                                      <a:rPr lang="kk-KZ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𝑪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kk-KZ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𝒅</m:t>
                                    </m:r>
                                  </m:e>
                                  <m:sub>
                                    <m:r>
                                      <a:rPr lang="kk-KZ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𝑪</m:t>
                                    </m:r>
                                  </m:sub>
                                </m:sSub>
                                <m:r>
                                  <a:rPr lang="kk-KZ" sz="2000">
                                    <a:effectLst/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sSub>
                                  <m:sSubPr>
                                    <m:ctrlPr>
                                      <a:rPr lang="ru-RU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kk-KZ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𝑵</m:t>
                                    </m:r>
                                  </m:e>
                                  <m:sub>
                                    <m:r>
                                      <a:rPr lang="kk-KZ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𝑪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32420"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…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…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…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96022277"/>
                  </p:ext>
                </p:extLst>
              </p:nvPr>
            </p:nvGraphicFramePr>
            <p:xfrm>
              <a:off x="1475656" y="2276873"/>
              <a:ext cx="6696744" cy="273630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232248"/>
                    <a:gridCol w="2030880"/>
                    <a:gridCol w="2433616"/>
                  </a:tblGrid>
                  <a:tr h="532420"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kk-KZ" sz="2000">
                              <a:effectLst/>
                            </a:rPr>
                            <a:t>Абонент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kk-KZ" sz="2000">
                              <a:effectLst/>
                            </a:rPr>
                            <a:t>Құпия кілт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kk-KZ" sz="2000">
                              <a:effectLst/>
                            </a:rPr>
                            <a:t>Ашық кілт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  <a:tr h="557154"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kk-KZ" sz="2000">
                              <a:effectLst/>
                            </a:rPr>
                            <a:t>А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109880" t="-108791" r="-120659" b="-3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175689" t="-108791" r="-1003" b="-300000"/>
                          </a:stretch>
                        </a:blipFill>
                      </a:tcPr>
                    </a:tc>
                  </a:tr>
                  <a:tr h="557154"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B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109880" t="-206522" r="-120659" b="-1967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175689" t="-206522" r="-1003" b="-196739"/>
                          </a:stretch>
                        </a:blipFill>
                      </a:tcPr>
                    </a:tc>
                  </a:tr>
                  <a:tr h="557154"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C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109880" t="-309890" r="-120659" b="-989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68580" marR="68580" marT="0" marB="0">
                        <a:blipFill rotWithShape="0">
                          <a:blip r:embed="rId3"/>
                          <a:stretch>
                            <a:fillRect l="-175689" t="-309890" r="-1003" b="-98901"/>
                          </a:stretch>
                        </a:blipFill>
                      </a:tcPr>
                    </a:tc>
                  </a:tr>
                  <a:tr h="532420"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…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…</a:t>
                          </a:r>
                          <a:endParaRPr lang="ru-RU" sz="11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…</a:t>
                          </a:r>
                          <a:endParaRPr lang="ru-RU" sz="11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</a:tr>
                </a:tbl>
              </a:graphicData>
            </a:graphic>
          </p:graphicFrame>
        </mc:Fallback>
      </mc:AlternateContent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04963" y="28844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513547"/>
            <a:ext cx="7704856" cy="5472867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Рукописный ввод 5"/>
              <p14:cNvContentPartPr/>
              <p14:nvPr/>
            </p14:nvContentPartPr>
            <p14:xfrm>
              <a:off x="7287466" y="219378"/>
              <a:ext cx="124920" cy="669240"/>
            </p14:xfrm>
          </p:contentPart>
        </mc:Choice>
        <mc:Fallback xmlns="">
          <p:pic>
            <p:nvPicPr>
              <p:cNvPr id="6" name="Рукописный ввод 5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239226" y="123618"/>
                <a:ext cx="221040" cy="860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0058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340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002" y="2167649"/>
            <a:ext cx="8175995" cy="1017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20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808" y="836712"/>
            <a:ext cx="8614504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0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5097</TotalTime>
  <Words>19</Words>
  <Application>Microsoft Office PowerPoint</Application>
  <PresentationFormat>Экран (4:3)</PresentationFormat>
  <Paragraphs>16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nazgul ospanova</dc:creator>
  <cp:lastModifiedBy>Пользователь</cp:lastModifiedBy>
  <cp:revision>72</cp:revision>
  <dcterms:modified xsi:type="dcterms:W3CDTF">2024-11-09T20:44:06Z</dcterms:modified>
</cp:coreProperties>
</file>