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302" r:id="rId3"/>
    <p:sldId id="382" r:id="rId4"/>
    <p:sldId id="412" r:id="rId5"/>
    <p:sldId id="413" r:id="rId6"/>
    <p:sldId id="414" r:id="rId7"/>
    <p:sldId id="415" r:id="rId8"/>
    <p:sldId id="416" r:id="rId9"/>
    <p:sldId id="411" r:id="rId10"/>
    <p:sldId id="383" r:id="rId11"/>
    <p:sldId id="333" r:id="rId12"/>
    <p:sldId id="384" r:id="rId13"/>
    <p:sldId id="385" r:id="rId14"/>
    <p:sldId id="386" r:id="rId15"/>
    <p:sldId id="387" r:id="rId16"/>
    <p:sldId id="391" r:id="rId17"/>
    <p:sldId id="410" r:id="rId18"/>
    <p:sldId id="395" r:id="rId19"/>
    <p:sldId id="393" r:id="rId20"/>
    <p:sldId id="394" r:id="rId21"/>
    <p:sldId id="342" r:id="rId22"/>
    <p:sldId id="310" r:id="rId23"/>
    <p:sldId id="308" r:id="rId24"/>
    <p:sldId id="311" r:id="rId25"/>
    <p:sldId id="331" r:id="rId26"/>
    <p:sldId id="347" r:id="rId27"/>
    <p:sldId id="421" r:id="rId28"/>
    <p:sldId id="417" r:id="rId29"/>
    <p:sldId id="419" r:id="rId30"/>
    <p:sldId id="420" r:id="rId31"/>
    <p:sldId id="422" r:id="rId32"/>
    <p:sldId id="349" r:id="rId33"/>
    <p:sldId id="418" r:id="rId34"/>
    <p:sldId id="396" r:id="rId35"/>
    <p:sldId id="350" r:id="rId36"/>
    <p:sldId id="404" r:id="rId37"/>
    <p:sldId id="405" r:id="rId38"/>
    <p:sldId id="380" r:id="rId39"/>
    <p:sldId id="315" r:id="rId40"/>
    <p:sldId id="397" r:id="rId41"/>
    <p:sldId id="398" r:id="rId42"/>
    <p:sldId id="326" r:id="rId43"/>
    <p:sldId id="327" r:id="rId44"/>
    <p:sldId id="406" r:id="rId45"/>
    <p:sldId id="407" r:id="rId46"/>
    <p:sldId id="408" r:id="rId47"/>
    <p:sldId id="409" r:id="rId48"/>
    <p:sldId id="330" r:id="rId49"/>
    <p:sldId id="335" r:id="rId50"/>
    <p:sldId id="336" r:id="rId51"/>
    <p:sldId id="337" r:id="rId52"/>
    <p:sldId id="338" r:id="rId53"/>
    <p:sldId id="339" r:id="rId54"/>
    <p:sldId id="340" r:id="rId55"/>
    <p:sldId id="354" r:id="rId56"/>
    <p:sldId id="399" r:id="rId57"/>
    <p:sldId id="400" r:id="rId5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15C98-BF5A-4E7E-B6F2-1019EE85553D}" type="datetimeFigureOut">
              <a:rPr lang="ru-RU" smtClean="0"/>
              <a:pPr/>
              <a:t>20.04.2020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5A2121-0D48-4068-831E-B973A547BAC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20.04.2020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7813"/>
            <a:ext cx="82296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13"/>
          <p:cNvSpPr>
            <a:spLocks noGrp="1"/>
          </p:cNvSpPr>
          <p:nvPr>
            <p:ph type="dt" sz="half" idx="10"/>
          </p:nvPr>
        </p:nvSpPr>
        <p:spPr/>
        <p:txBody>
          <a:bodyPr/>
          <a:lstStyle>
            <a:lvl1pPr>
              <a:defRPr/>
            </a:lvl1pPr>
          </a:lstStyle>
          <a:p>
            <a:pPr>
              <a:defRPr/>
            </a:pPr>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FF5B7418-9F42-4023-86B5-D11D5AAFD05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20.04.2020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20.04.2020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20.04.2020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20.04.2020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20.04.2020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20.04.2020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enu.kz/enu-turaly/structura/departament-sotsialno-vospitatelnoy-raboty/otdel-po-rabote-so-studentami/" TargetMode="External"/><Relationship Id="rId2" Type="http://schemas.openxmlformats.org/officeDocument/2006/relationships/hyperlink" Target="http://www.enu.kz/contacts/akimshilik-bolimsheler/leumettik-zh-ne-azamatty-ty-damytu-departamenti/" TargetMode="External"/><Relationship Id="rId1" Type="http://schemas.openxmlformats.org/officeDocument/2006/relationships/slideLayout" Target="../slideLayouts/slideLayout2.xml"/><Relationship Id="rId4" Type="http://schemas.openxmlformats.org/officeDocument/2006/relationships/hyperlink" Target="http://www.enu.kz/enu-turaly/structura/departament-sotsialno-vospitatelnoy-raboty/otdel-socialno-kulturnoi-raboty/"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e.nug@mail.ru" TargetMode="External"/><Relationship Id="rId7" Type="http://schemas.openxmlformats.org/officeDocument/2006/relationships/hyperlink" Target="mailto:svr@enu.kz" TargetMode="External"/><Relationship Id="rId2" Type="http://schemas.openxmlformats.org/officeDocument/2006/relationships/hyperlink" Target="mailto:alkozha_ra@enu.kz" TargetMode="External"/><Relationship Id="rId1" Type="http://schemas.openxmlformats.org/officeDocument/2006/relationships/slideLayout" Target="../slideLayouts/slideLayout7.xml"/><Relationship Id="rId6" Type="http://schemas.openxmlformats.org/officeDocument/2006/relationships/hyperlink" Target="http://www.enu.kz/enu-turaly/structura/departament-sotsialno-vospitatelnoy-raboty/otdel-socialno-kulturnoi-raboty/" TargetMode="External"/><Relationship Id="rId5" Type="http://schemas.openxmlformats.org/officeDocument/2006/relationships/hyperlink" Target="mailto:ordabai_yek@enu.kz" TargetMode="External"/><Relationship Id="rId4" Type="http://schemas.openxmlformats.org/officeDocument/2006/relationships/hyperlink" Target="http://www.enu.kz/enu-turaly/structura/departament-sotsialno-vospitatelnoy-raboty/otdel-po-rabote-so-studentami/"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enu.kz/studenttik-omir/shabyt/studencheskiy-kv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enu.kz/studenttik-omir/shabyt/ansambl-euraziya/" TargetMode="External"/><Relationship Id="rId2" Type="http://schemas.openxmlformats.org/officeDocument/2006/relationships/hyperlink" Target="http://www.enu.kz/studenttik-omir/shabyt/euraziya-uenderi" TargetMode="External"/><Relationship Id="rId1" Type="http://schemas.openxmlformats.org/officeDocument/2006/relationships/slideLayout" Target="../slideLayouts/slideLayout2.xml"/><Relationship Id="rId5" Type="http://schemas.openxmlformats.org/officeDocument/2006/relationships/hyperlink" Target="http://www.enu.kz/studenttik-omir/shabyt/shou-balet-samuryk/" TargetMode="External"/><Relationship Id="rId4" Type="http://schemas.openxmlformats.org/officeDocument/2006/relationships/hyperlink" Target="http://www.enu.kz/studenttik-omir/shabyt/eurasia-arulary/"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www.enu.kz/studenttik-omir/shabyt/teatr/"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85861"/>
            <a:ext cx="7958166" cy="2296502"/>
          </a:xfrm>
        </p:spPr>
        <p:txBody>
          <a:bodyPr>
            <a:noAutofit/>
          </a:bodyPr>
          <a:lstStyle/>
          <a:p>
            <a:pPr algn="ctr"/>
            <a:r>
              <a:rPr lang="kk-KZ" sz="5400" smtClean="0">
                <a:solidFill>
                  <a:srgbClr val="0070C0"/>
                </a:solidFill>
                <a:latin typeface="Times New Roman" pitchFamily="18" charset="0"/>
                <a:cs typeface="Times New Roman" pitchFamily="18" charset="0"/>
              </a:rPr>
              <a:t>14-дәріс (3.2</a:t>
            </a:r>
            <a:r>
              <a:rPr lang="kk-KZ" sz="5400" dirty="0" smtClean="0">
                <a:solidFill>
                  <a:srgbClr val="0070C0"/>
                </a:solidFill>
                <a:latin typeface="Times New Roman" pitchFamily="18" charset="0"/>
                <a:cs typeface="Times New Roman" pitchFamily="18" charset="0"/>
              </a:rPr>
              <a:t>)</a:t>
            </a:r>
            <a:br>
              <a:rPr lang="kk-KZ" sz="5400" dirty="0" smtClean="0">
                <a:solidFill>
                  <a:srgbClr val="0070C0"/>
                </a:solidFill>
                <a:latin typeface="Times New Roman" pitchFamily="18" charset="0"/>
                <a:cs typeface="Times New Roman" pitchFamily="18" charset="0"/>
              </a:rPr>
            </a:br>
            <a:r>
              <a:rPr lang="kk-KZ" sz="5400" dirty="0" smtClean="0">
                <a:solidFill>
                  <a:srgbClr val="0070C0"/>
                </a:solidFill>
                <a:latin typeface="Times New Roman" pitchFamily="18" charset="0"/>
                <a:cs typeface="Times New Roman" pitchFamily="18" charset="0"/>
              </a:rPr>
              <a:t>ЖОО-ғы тәрбие жұмысының жүйесі </a:t>
            </a:r>
            <a:endParaRPr lang="ru-RU" sz="54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715436" cy="6072230"/>
          </a:xfrm>
        </p:spPr>
        <p:txBody>
          <a:bodyPr>
            <a:noAutofit/>
          </a:bodyPr>
          <a:lstStyle/>
          <a:p>
            <a:pPr marL="0" indent="0" algn="just">
              <a:spcBef>
                <a:spcPts val="0"/>
              </a:spcBef>
              <a:buNone/>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Қазакстан Республикасының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үздіксіз білім</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беру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жүйесіндегі тәрбие тұжырымдамасы</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3200" b="1" dirty="0" smtClean="0">
                <a:latin typeface="Times New Roman" pitchFamily="18" charset="0"/>
                <a:cs typeface="Times New Roman" pitchFamily="18" charset="0"/>
              </a:rPr>
              <a:t>16.11.2009ж., 22.04.2015ж</a:t>
            </a:r>
            <a:r>
              <a:rPr lang="ru-RU" sz="3200" b="1" dirty="0" smtClean="0">
                <a:latin typeface="Times New Roman" pitchFamily="18" charset="0"/>
                <a:cs typeface="Times New Roman" pitchFamily="18" charset="0"/>
              </a:rPr>
              <a:t>)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мақсаты</a:t>
            </a:r>
            <a:r>
              <a:rPr lang="ru-RU" sz="3200" dirty="0" smtClean="0">
                <a:solidFill>
                  <a:srgbClr val="FF0000"/>
                </a:solidFill>
                <a:latin typeface="Times New Roman" pitchFamily="18" charset="0"/>
                <a:cs typeface="Times New Roman" pitchFamily="18" charset="0"/>
              </a:rPr>
              <a:t>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мазмұнын жаңарту жағдайында балалар</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оқушы жастарды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тәрбиелеудің идеологиясы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мен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стратегиясын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анықтау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Міндеттері</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беру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ұйымдары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отбасы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және басқа әлеуметтік институттардың күшін біріктіру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қоғамның тәрбиенің басым</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рөлін түсінуіне көмектесу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беру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жүйесінің барлық деңгейлерінде тәрбиенің үздіксіздігі </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мен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сабақтастығын қамтамасыз ету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428604"/>
            <a:ext cx="8715436" cy="5578687"/>
          </a:xfrm>
        </p:spPr>
        <p:txBody>
          <a:bodyPr>
            <a:noAutofit/>
          </a:bodyPr>
          <a:lstStyle/>
          <a:p>
            <a:pPr marL="0" indent="714375" algn="just">
              <a:buNone/>
            </a:pP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 беру мазмұнындағы тәрбие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 бұл тұлғаның өзіндік сана – сезімі мен адамгершілік көзқарасының қалыптасуына және дамуына, ол қасиеттердің оның мінез-құлқына сіңуіне бағытталып арнайы мақсатта ұйымдастырылатын іс-әрекеттер. </a:t>
            </a:r>
            <a:endParaRPr lang="ru-RU" sz="40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428604"/>
            <a:ext cx="8715436" cy="6072230"/>
          </a:xfrm>
        </p:spPr>
        <p:txBody>
          <a:bodyPr>
            <a:noAutofit/>
          </a:bodyPr>
          <a:lstStyle/>
          <a:p>
            <a:pPr marL="0" indent="714375" algn="just">
              <a:buNone/>
            </a:pPr>
            <a:r>
              <a:rPr lang="kk-KZ" sz="4400" b="1" dirty="0" smtClean="0">
                <a:effectLst>
                  <a:outerShdw blurRad="38100" dist="38100" dir="2700000" algn="tl">
                    <a:srgbClr val="000000">
                      <a:alpha val="43137"/>
                    </a:srgbClr>
                  </a:outerShdw>
                </a:effectLst>
                <a:latin typeface="Times New Roman" pitchFamily="18" charset="0"/>
                <a:cs typeface="Times New Roman" pitchFamily="18" charset="0"/>
              </a:rPr>
              <a:t>Педагогикалық әдебиеттерде </a:t>
            </a:r>
            <a:r>
              <a:rPr lang="kk-KZ"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«тәрбие» </a:t>
            </a:r>
            <a:r>
              <a:rPr lang="kk-KZ" sz="4400" b="1" dirty="0" smtClean="0">
                <a:effectLst>
                  <a:outerShdw blurRad="38100" dist="38100" dir="2700000" algn="tl">
                    <a:srgbClr val="000000">
                      <a:alpha val="43137"/>
                    </a:srgbClr>
                  </a:outerShdw>
                </a:effectLst>
                <a:latin typeface="Times New Roman" pitchFamily="18" charset="0"/>
                <a:cs typeface="Times New Roman" pitchFamily="18" charset="0"/>
              </a:rPr>
              <a:t>ұғымына әдіснамалық тұғырлар мен тәрбие тұжырымдамасына сай анықтамалар көптеп берілген. Тәрбие теориясында </a:t>
            </a:r>
            <a:r>
              <a:rPr lang="kk-KZ"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«тәрбие» ұғымын </a:t>
            </a:r>
            <a:r>
              <a:rPr lang="kk-KZ" sz="4400" b="1" dirty="0" smtClean="0">
                <a:effectLst>
                  <a:outerShdw blurRad="38100" dist="38100" dir="2700000" algn="tl">
                    <a:srgbClr val="000000">
                      <a:alpha val="43137"/>
                    </a:srgbClr>
                  </a:outerShdw>
                </a:effectLst>
                <a:latin typeface="Times New Roman" pitchFamily="18" charset="0"/>
                <a:cs typeface="Times New Roman" pitchFamily="18" charset="0"/>
              </a:rPr>
              <a:t>анықтау</a:t>
            </a:r>
            <a:r>
              <a:rPr lang="kk-KZ"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екі бағытқа </a:t>
            </a:r>
            <a:r>
              <a:rPr lang="kk-KZ" sz="4400" b="1" dirty="0" smtClean="0">
                <a:effectLst>
                  <a:outerShdw blurRad="38100" dist="38100" dir="2700000" algn="tl">
                    <a:srgbClr val="000000">
                      <a:alpha val="43137"/>
                    </a:srgbClr>
                  </a:outerShdw>
                </a:effectLst>
                <a:latin typeface="Times New Roman" pitchFamily="18" charset="0"/>
                <a:cs typeface="Times New Roman" pitchFamily="18" charset="0"/>
              </a:rPr>
              <a:t>бөліп көрсетіледі.</a:t>
            </a:r>
            <a:endParaRPr lang="ru-RU" sz="4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0" algn="just">
              <a:spcBef>
                <a:spcPts val="0"/>
              </a:spcBef>
              <a:buNone/>
            </a:pPr>
            <a:r>
              <a:rPr lang="kk-KZ" sz="3200" b="1" u="sng" dirty="0" smtClean="0">
                <a:effectLst>
                  <a:outerShdw blurRad="38100" dist="38100" dir="2700000" algn="tl">
                    <a:srgbClr val="000000">
                      <a:alpha val="43137"/>
                    </a:srgbClr>
                  </a:outerShdw>
                </a:effectLst>
                <a:latin typeface="Times New Roman" pitchFamily="18" charset="0"/>
                <a:cs typeface="Times New Roman" pitchFamily="18" charset="0"/>
              </a:rPr>
              <a:t>Бірінші бағыт,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негізінен,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адамды педагогикалық үдерістің объектісі ретінде қарастырады, адамның дамуының маңызды факторы тұлғаны қалыптастыратын сыртқы ықпал</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деп санайды, бұл бағытқа келесі анықтамалар сәйкес келеді: </a:t>
            </a:r>
            <a:endParaRPr lang="ru-RU"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lvl="0" indent="0" algn="just">
              <a:spcBef>
                <a:spcPts val="0"/>
              </a:spcBef>
              <a:buNone/>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Тәрбие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қоғамның сұранысына сай тұлғаны,  оның жеке қасиеттерін қалыптастыру үдерісін мақсатты, жүйелі басқару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(Н.Е. Ковалев); </a:t>
            </a:r>
            <a:endPar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lvl="0" indent="0" algn="just">
              <a:spcBef>
                <a:spcPts val="0"/>
              </a:spcBef>
              <a:buFont typeface="Arial" pitchFamily="34" charset="0"/>
              <a:buChar char="•"/>
            </a:pP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арнайы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педагогикалық мәнде тәрбие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тұлғаның дамуына, қоғамдағы оның қатынасына,  қасиеттеріне, көзқарастарына, сеніміне, мінез-құлқына мақсатты бағытта әсер ету үдерісі және нәтижесі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(Ю.К. Бабанский);</a:t>
            </a:r>
            <a:endPar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0" lvl="0" indent="0" algn="just">
              <a:spcBef>
                <a:spcPts val="0"/>
              </a:spcBef>
              <a:buFont typeface="Arial" pitchFamily="34" charset="0"/>
              <a:buChar char="•"/>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тәрбие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тұлғаға қоғамның ықпал етуі, тұлғада қасиеттер жүйесін, сенімі мен көзқарастарын қалыптастыруға мақсаты бағытталған іс-әрекет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(А.В. Мудрик). </a:t>
            </a:r>
            <a:endPar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Font typeface="Arial" pitchFamily="34" charset="0"/>
              <a:buChar char="•"/>
            </a:pP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0" algn="just">
              <a:spcBef>
                <a:spcPts val="0"/>
              </a:spcBef>
              <a:buNone/>
            </a:pPr>
            <a:r>
              <a:rPr lang="kk-KZ" sz="3600" b="1" u="sng" dirty="0" smtClean="0">
                <a:effectLst>
                  <a:outerShdw blurRad="38100" dist="38100" dir="2700000" algn="tl">
                    <a:srgbClr val="000000">
                      <a:alpha val="43137"/>
                    </a:srgbClr>
                  </a:outerShdw>
                </a:effectLst>
                <a:latin typeface="Times New Roman" pitchFamily="18" charset="0"/>
                <a:cs typeface="Times New Roman" pitchFamily="18" charset="0"/>
              </a:rPr>
              <a:t>Екінші бағыт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адамды тәрбиенің субъектісі ретінде қарастыратын гуманистік идеяға негізделген. Адам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әлеуметтік ортада іс-әрекетке, қарым-қатынасқа қатысты өзінің тұлғалық ерекшеліктерін өзгертеді.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Психология ғылымында іс-әрекет субъектісі, таным субъектісі, қарым-қатынас субъектісі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(Б.Г.Ананьев, С.Л.Рубинштейн, т.б.); субъект-субъектілі қатынас (Б.Ф.Ломов); </a:t>
            </a:r>
          </a:p>
          <a:p>
            <a:pPr marL="0" indent="0" algn="just">
              <a:spcBef>
                <a:spcPts val="0"/>
              </a:spcBef>
              <a:buNone/>
            </a:pPr>
            <a:endParaRPr lang="kk-KZ"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buNone/>
            </a:pPr>
            <a:endParaRPr lang="kk-KZ" sz="36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0" algn="just">
              <a:spcBef>
                <a:spcPts val="0"/>
              </a:spcBef>
              <a:buNone/>
            </a:pP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Жас</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Отан</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жастар</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қанатының кезекті</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IV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Съезі</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басталды</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Астанада</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«Нұр Отан</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партиясы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Жас</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Отан</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жастар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қанатының кезекті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IV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Съезі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басталды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Төрт жыл</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сайын</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өткізілетін шараға еліміздің барлық өңірінен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1500-ден аса делегат пен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қонақтар келді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Жиынның алғашқы күнінде қатысушылар ғылым, білім</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инновация,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кәсіпкерлікті дамыту</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цифрландыру</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және саламатты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ұлт қалыптастыру ісіне</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қатысты өзекті мәселелер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мен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Елбасының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Болашаққа бағдар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рухани</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жаңғыру</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бағдарламалық мақаласындағы басым</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бағыттарды жүзеге асыру</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барысын</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кеңінен талқылады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Съездің ұраны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«Жаңа әлемге жол</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саламыз</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3600" dirty="0" smtClean="0"/>
              <a:t> </a:t>
            </a:r>
            <a:r>
              <a:rPr lang="ru-RU" sz="3600" dirty="0" smtClean="0">
                <a:solidFill>
                  <a:srgbClr val="FF0000"/>
                </a:solidFill>
                <a:latin typeface="Times New Roman" pitchFamily="18" charset="0"/>
                <a:cs typeface="Times New Roman" pitchFamily="18" charset="0"/>
              </a:rPr>
              <a:t>(</a:t>
            </a:r>
            <a:r>
              <a:rPr lang="ru-RU" sz="2800" b="1" dirty="0" smtClean="0">
                <a:solidFill>
                  <a:srgbClr val="FF0000"/>
                </a:solidFill>
                <a:latin typeface="Times New Roman" pitchFamily="18" charset="0"/>
                <a:cs typeface="Times New Roman" pitchFamily="18" charset="0"/>
              </a:rPr>
              <a:t>14 </a:t>
            </a:r>
            <a:r>
              <a:rPr lang="ru-RU" sz="2800" b="1" dirty="0" err="1" smtClean="0">
                <a:solidFill>
                  <a:srgbClr val="FF0000"/>
                </a:solidFill>
                <a:latin typeface="Times New Roman" pitchFamily="18" charset="0"/>
                <a:cs typeface="Times New Roman" pitchFamily="18" charset="0"/>
              </a:rPr>
              <a:t>мамыр</a:t>
            </a:r>
            <a:r>
              <a:rPr lang="ru-RU" sz="2800" b="1" dirty="0" smtClean="0">
                <a:solidFill>
                  <a:srgbClr val="FF0000"/>
                </a:solidFill>
                <a:latin typeface="Times New Roman" pitchFamily="18" charset="0"/>
                <a:cs typeface="Times New Roman" pitchFamily="18" charset="0"/>
              </a:rPr>
              <a:t> 2018 </a:t>
            </a:r>
            <a:r>
              <a:rPr lang="ru-RU" sz="2800" b="1" dirty="0" err="1" smtClean="0">
                <a:solidFill>
                  <a:srgbClr val="FF0000"/>
                </a:solidFill>
                <a:latin typeface="Times New Roman" pitchFamily="18" charset="0"/>
                <a:cs typeface="Times New Roman" pitchFamily="18" charset="0"/>
              </a:rPr>
              <a:t>жыл</a:t>
            </a:r>
            <a:r>
              <a:rPr lang="ru-RU" sz="2800" b="1" dirty="0" smtClean="0">
                <a:solidFill>
                  <a:srgbClr val="FF0000"/>
                </a:solidFill>
                <a:latin typeface="Times New Roman" pitchFamily="18" charset="0"/>
                <a:cs typeface="Times New Roman" pitchFamily="18" charset="0"/>
              </a:rPr>
              <a:t>)</a:t>
            </a:r>
            <a:r>
              <a:rPr lang="ru-RU" sz="3600" dirty="0" smtClean="0">
                <a:solidFill>
                  <a:srgbClr val="FF0000"/>
                </a:solidFill>
                <a:latin typeface="Times New Roman" pitchFamily="18" charset="0"/>
                <a:cs typeface="Times New Roman" pitchFamily="18" charset="0"/>
              </a:rPr>
              <a:t/>
            </a:r>
            <a:br>
              <a:rPr lang="ru-RU" sz="3600" dirty="0" smtClean="0">
                <a:solidFill>
                  <a:srgbClr val="FF0000"/>
                </a:solidFill>
                <a:latin typeface="Times New Roman" pitchFamily="18" charset="0"/>
                <a:cs typeface="Times New Roman" pitchFamily="18" charset="0"/>
              </a:rPr>
            </a:br>
            <a:endPar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0" algn="just">
              <a:spcBef>
                <a:spcPts val="0"/>
              </a:spcBef>
              <a:buNone/>
            </a:pP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Педагогикада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«субъект»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ұғымы екі мағынада: біріншеден, іс-әрекет субъектісі, екіншіден, өз өмірі мен әлемінің субъектісі ретінде қолданылады, тұлғаның «өз өмірінің стратегиясы мен тактикасын» жоспарлауға, өзінің әрекеті мен іс-қылықтарына сыни тұрғыдан қарауға,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өзін-өзі дамытуға қабілеттілігі.</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500042"/>
            <a:ext cx="8715436" cy="5715040"/>
          </a:xfrm>
        </p:spPr>
        <p:txBody>
          <a:bodyPr>
            <a:noAutofit/>
          </a:bodyPr>
          <a:lstStyle/>
          <a:p>
            <a:pPr marL="0" indent="363538" algn="just">
              <a:buNone/>
            </a:pP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Өзін-өзі дамыту </a:t>
            </a:r>
            <a:r>
              <a:rPr lang="kk-KZ" sz="3600" b="1" dirty="0" smtClean="0">
                <a:latin typeface="Times New Roman" pitchFamily="18" charset="0"/>
                <a:cs typeface="Times New Roman" pitchFamily="18" charset="0"/>
              </a:rPr>
              <a:t>- адамның бойындағы бар қабілетімен көзделген деңгейінің арасындағы қарама-қайшылықты шешуге бағытталған энергия, психологиялық механизм. Демек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субъектілік</a:t>
            </a:r>
            <a:r>
              <a:rPr lang="kk-KZ" sz="3600" b="1" dirty="0" smtClean="0">
                <a:latin typeface="Times New Roman" pitchFamily="18" charset="0"/>
                <a:cs typeface="Times New Roman" pitchFamily="18" charset="0"/>
              </a:rPr>
              <a:t> тұлғаның танымдық белсенділігін, құндылық бағдарын, субъектілік тәжірибесін интеграциялайтын аксиологиялық сипаттама.</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627063" algn="just">
              <a:spcBef>
                <a:spcPts val="0"/>
              </a:spcBef>
              <a:buNone/>
            </a:pP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Субъектілік тұлғаның кез келген белсенділік түрлерін жетілдіретін күрделі психологиялық құрылым,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тұлғаның іс-әрекетін, қарым-қатынасын дамыту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әлеуеті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ретінде анықталады, талаптарға сәйкес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өзін-өзі ұйымдастыруға, өзін-өзі дамытуға, өзін-өзі реттеуге қабілетті болуы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деп белгіленген (нормативті құжаттар).  </a:t>
            </a:r>
            <a:endPar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627063" algn="just">
              <a:spcBef>
                <a:spcPts val="0"/>
              </a:spcBef>
              <a:buNone/>
            </a:pPr>
            <a:endParaRPr lang="kk-KZ" sz="36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marL="0" indent="363538" algn="just">
              <a:buNone/>
            </a:pPr>
            <a:r>
              <a:rPr lang="kk-KZ" sz="3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1. </a:t>
            </a:r>
            <a:r>
              <a:rPr lang="ru-RU" sz="3600" b="1" dirty="0" err="1"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Қазақстан Республикасы</a:t>
            </a:r>
            <a:r>
              <a:rPr lang="ru-RU" sz="3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үздіксіз білім</a:t>
            </a:r>
            <a:r>
              <a:rPr lang="ru-RU" sz="3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беру </a:t>
            </a:r>
            <a:r>
              <a:rPr lang="ru-RU" sz="3600" b="1" dirty="0" err="1"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жүйесіндегі тәрбие тұжырымдамасы</a:t>
            </a:r>
            <a:r>
              <a:rPr lang="ru-RU" sz="3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t>
            </a:r>
          </a:p>
          <a:p>
            <a:pPr marL="0" indent="363538" algn="just">
              <a:buNone/>
            </a:pPr>
            <a:r>
              <a:rPr lang="kk-KZ" sz="3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2. Жоғарғы оқу орындарындағы қоғамдық ұйымдардың студент жастарды тәрбиелеудегі рөлі.</a:t>
            </a:r>
            <a:endParaRPr lang="ru-RU" sz="3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363538" algn="just">
              <a:buNone/>
            </a:pPr>
            <a:r>
              <a:rPr lang="kk-KZ" sz="3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3. Жоғарғы оқу орындарындағы  тәрбие жұмысының түрлері.</a:t>
            </a:r>
            <a:endParaRPr lang="ru-RU" sz="36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pPr algn="ctr"/>
            <a:r>
              <a:rPr lang="kk-KZ" sz="4400" dirty="0" smtClean="0">
                <a:solidFill>
                  <a:srgbClr val="0070C0"/>
                </a:solidFill>
                <a:latin typeface="Times New Roman" pitchFamily="18" charset="0"/>
                <a:cs typeface="Times New Roman" pitchFamily="18" charset="0"/>
              </a:rPr>
              <a:t>Жоспар:</a:t>
            </a:r>
            <a:endParaRPr lang="ru-RU" sz="4400" dirty="0">
              <a:solidFill>
                <a:srgbClr val="0070C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5857916"/>
          </a:xfrm>
        </p:spPr>
        <p:txBody>
          <a:bodyPr>
            <a:noAutofit/>
          </a:bodyPr>
          <a:lstStyle/>
          <a:p>
            <a:pPr marL="0" indent="627063" algn="just">
              <a:spcBef>
                <a:spcPts val="0"/>
              </a:spcBef>
              <a:buNone/>
            </a:pP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Субъектілік құрылымы:</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В.А.Петровский бойынша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мақсаттылыққа; өзін-өзі дамытуға; тұлғаны өзгертуге қабілеттілік</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Е.Н.Волкова бойынша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белсенділік; рефлексия; таңдау еркіндігі мен оған жауапкершілік; субъектінің бірегейлігі; басқаны түсіну және қабылдау; өзін-өзі дамыту.</a:t>
            </a:r>
            <a:endPar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428604"/>
            <a:ext cx="8715436" cy="5578687"/>
          </a:xfrm>
        </p:spPr>
        <p:txBody>
          <a:bodyPr>
            <a:noAutofit/>
          </a:bodyPr>
          <a:lstStyle/>
          <a:p>
            <a:pPr marL="0" indent="714375" algn="just">
              <a:buNone/>
            </a:pP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Сонымен</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тəрбие</a:t>
            </a:r>
            <a:r>
              <a:rPr lang="kk-KZ" sz="40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жалпыға ортақ міндеттерді іске асыру барысында оқытушы мен студенттің ықпалдастық іс-əрекеттерін қамтамасыз ететін арнайы ұйымдастырылған тəрбиелік жүйе жағдайында мақсаты тұлғаны қалыптастыру болып табылатын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әлеуметтік үдеріс. </a:t>
            </a:r>
            <a:endPar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714375">
              <a:buNone/>
            </a:pPr>
            <a:endParaRPr lang="ru-RU"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85728"/>
            <a:ext cx="8715436" cy="6215106"/>
          </a:xfrm>
        </p:spPr>
        <p:txBody>
          <a:bodyPr>
            <a:noAutofit/>
          </a:bodyPr>
          <a:lstStyle/>
          <a:p>
            <a:pPr marL="0" indent="0" algn="just">
              <a:spcBef>
                <a:spcPts val="0"/>
              </a:spcBef>
              <a:buNone/>
            </a:pP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Мұндай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тəрбие технологиялық икемділігімен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(адамның қабылдау жəне психологиялық даму заңдылықтарына сай),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көңіл-күйге сəйкестігімен және</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сұхбаттастығымен</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 (өз тəжірибесін құрастыру),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жағдайға сай орындалуымен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(тəрбиелік жағдаят),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болашаққа бағытталуымен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(тұлғалық даму) ерекшеленеді. </a:t>
            </a:r>
            <a:endParaRPr lang="ru-RU"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357982"/>
          </a:xfrm>
        </p:spPr>
        <p:txBody>
          <a:bodyPr>
            <a:noAutofit/>
          </a:bodyPr>
          <a:lstStyle/>
          <a:p>
            <a:pPr marL="0" indent="363538" algn="just">
              <a:buNone/>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Заманауи тәрбие адамның ізгілік тәжірибесін әлеуметтік құбылыс, үдеріс және іс-әрекет ретінде қарастырады</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63538" algn="just"/>
            <a:r>
              <a:rPr lang="kk-KZ" sz="3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әлеуметтік-мәдени</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3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аспектісі</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мәдени өмір салтын және соған сәйкес мінез-құлқын таңдау және оны жүзеге асыру; </a:t>
            </a:r>
            <a:endParaRPr lang="ru-RU"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63538" algn="just"/>
            <a:r>
              <a:rPr lang="kk-KZ" sz="3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жеке даралық аспектісі</a:t>
            </a:r>
            <a:r>
              <a:rPr lang="kk-KZ" sz="32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өздігінен мәдени үдерістің субъектісі болуы, яғни өзгеше қасиеттерімен ерекшеленуі, өзіндік ой-пікірі; </a:t>
            </a:r>
            <a:endParaRPr lang="ru-RU"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63538" algn="just"/>
            <a:r>
              <a:rPr lang="kk-KZ" sz="3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бірлесіп әрекет ету аспектісі </a:t>
            </a:r>
            <a:r>
              <a:rPr lang="kk-KZ" sz="3200" b="1"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жауапкершілік қатынасы, құндылықтары.</a:t>
            </a:r>
            <a:r>
              <a:rPr lang="kk-KZ"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000792"/>
          </a:xfrm>
        </p:spPr>
        <p:txBody>
          <a:bodyPr>
            <a:noAutofit/>
          </a:bodyPr>
          <a:lstStyle/>
          <a:p>
            <a:pPr marL="0" indent="714375" algn="just">
              <a:buNone/>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Тәрбиенің маңызды міндеті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тұлғаның азаматтық жауапкершілігін және ұлттық сана-сезімін, руханилығы мен мәдениетін, жігерлігін,  дербестігін, толеранттылығын, қоғамға табысты әлеуметтену және еңбек нарқына белсенді бейімделуі қабілеттерін қалыптастыру болып табылады. </a:t>
            </a:r>
          </a:p>
          <a:p>
            <a:pPr marL="0" indent="714375" algn="just">
              <a:buNone/>
            </a:pP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Осы міндеттерді шешуде жастардың әлеуметтік және кәсіптік өзін-өзі анықтауы, қызығушылықтары мен қабілеттерін дамытудың тиімді формалары маңызды болып саналады.  </a:t>
            </a:r>
            <a:endParaRPr lang="ru-RU"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357982"/>
          </a:xfrm>
        </p:spPr>
        <p:txBody>
          <a:bodyPr>
            <a:normAutofit fontScale="25000" lnSpcReduction="20000"/>
          </a:bodyPr>
          <a:lstStyle/>
          <a:p>
            <a:pPr marL="0" indent="714375" algn="just">
              <a:buNone/>
            </a:pPr>
            <a:r>
              <a:rPr lang="kk-KZ" sz="12800" b="1" dirty="0" smtClean="0">
                <a:effectLst>
                  <a:outerShdw blurRad="38100" dist="38100" dir="2700000" algn="tl">
                    <a:srgbClr val="000000">
                      <a:alpha val="43137"/>
                    </a:srgbClr>
                  </a:outerShdw>
                </a:effectLst>
                <a:latin typeface="Times New Roman" pitchFamily="18" charset="0"/>
                <a:cs typeface="Times New Roman" pitchFamily="18" charset="0"/>
              </a:rPr>
              <a:t>Жоғары оқу орнының </a:t>
            </a:r>
            <a:r>
              <a:rPr lang="kk-KZ" sz="1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тәрбиелік іс-әрекеттерін бағалаудың </a:t>
            </a:r>
            <a:r>
              <a:rPr lang="kk-KZ" sz="12800" b="1" dirty="0" smtClean="0">
                <a:effectLst>
                  <a:outerShdw blurRad="38100" dist="38100" dir="2700000" algn="tl">
                    <a:srgbClr val="000000">
                      <a:alpha val="43137"/>
                    </a:srgbClr>
                  </a:outerShdw>
                </a:effectLst>
                <a:latin typeface="Times New Roman" pitchFamily="18" charset="0"/>
                <a:cs typeface="Times New Roman" pitchFamily="18" charset="0"/>
              </a:rPr>
              <a:t>заманауи тұрғысының ерекшелігі тәрбие үдерісін жүйелі ұйымдастыру, оның тиімділігін қамтамасыз ететін қажетті </a:t>
            </a:r>
            <a:r>
              <a:rPr lang="kk-KZ" sz="1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факторлардың</a:t>
            </a:r>
            <a:r>
              <a:rPr lang="kk-KZ" sz="12800" b="1" dirty="0" smtClean="0">
                <a:effectLst>
                  <a:outerShdw blurRad="38100" dist="38100" dir="2700000" algn="tl">
                    <a:srgbClr val="000000">
                      <a:alpha val="43137"/>
                    </a:srgbClr>
                  </a:outerShdw>
                </a:effectLst>
                <a:latin typeface="Times New Roman" pitchFamily="18" charset="0"/>
                <a:cs typeface="Times New Roman" pitchFamily="18" charset="0"/>
              </a:rPr>
              <a:t> тұтас кешенін бөліп көрсету болып табылады:  </a:t>
            </a:r>
            <a:r>
              <a:rPr lang="kk-KZ" sz="1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студенттердің өзін-өзі басқаруы; студенттердің әлеуметтік-тұлғалық құзыреттіліктерін дамыту; студенттердің волонтерлік қозғалысын ұйымдастыру; студенттік ғылыми қауымдастық жұмысын жандандыру (жыл сайын дәстүрлі өтілетін ғылыми-практикалық конференция); студенттерге қолдау көрсету (әлеуметтік, психологиялық, т.б.)</a:t>
            </a:r>
            <a:endParaRPr lang="ru-RU" sz="1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714375"/>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714375" algn="just" fontAlgn="base">
              <a:buNone/>
            </a:pPr>
            <a:r>
              <a:rPr lang="ru-RU" sz="2800" b="1" dirty="0" err="1" smtClean="0">
                <a:latin typeface="Times New Roman" pitchFamily="18" charset="0"/>
                <a:cs typeface="Times New Roman" pitchFamily="18" charset="0"/>
              </a:rPr>
              <a:t>Оқу үдерісінен тыс</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жұмыстардың іске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асуына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ықпал </a:t>
            </a:r>
            <a:r>
              <a:rPr lang="ru-RU" sz="2800" b="1" dirty="0" err="1" smtClean="0">
                <a:latin typeface="Times New Roman" pitchFamily="18" charset="0"/>
                <a:cs typeface="Times New Roman" pitchFamily="18" charset="0"/>
              </a:rPr>
              <a:t>ететін</a:t>
            </a:r>
            <a:r>
              <a:rPr lang="ru-RU" sz="2800" b="1" dirty="0" smtClean="0">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Әлеуметтік-мәдени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даму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жөніндегі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проректор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Дихан</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Қамзабекұлы</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010008</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Қазақстан Республикасы</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Нұр-Сұлтан қ., Сәтпаев көшесі,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 бас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ғимарат</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243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каб</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8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(7172) 709500,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ішкі</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31236</a:t>
            </a:r>
          </a:p>
          <a:p>
            <a:pPr marL="0" indent="714375" algn="just" fontAlgn="base">
              <a:buNone/>
            </a:pP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E-Studio»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продюсерлік</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орталығы </a:t>
            </a:r>
            <a:r>
              <a:rPr lang="ru-RU" sz="2800" b="1" dirty="0" err="1" smtClean="0">
                <a:solidFill>
                  <a:srgbClr val="FF0000"/>
                </a:solidFill>
                <a:latin typeface="Times New Roman" pitchFamily="18" charset="0"/>
                <a:cs typeface="Times New Roman" pitchFamily="18" charset="0"/>
              </a:rPr>
              <a:t>жұмыс істейді</a:t>
            </a:r>
            <a:r>
              <a:rPr lang="ru-RU" sz="2800" b="1" dirty="0" smtClean="0">
                <a:solidFill>
                  <a:srgbClr val="FF0000"/>
                </a:solidFill>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мақсаты</a:t>
            </a:r>
            <a:r>
              <a:rPr lang="ru-RU" sz="2800" b="1" dirty="0" err="1"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студенттердің шығармашылық қабілеттерін дамыту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шығармашылық ұжымдарды сапалы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жаңаша етіп</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құру, музыкалық мұраны насихаттау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мерекелік</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іс-шараларды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ұйымдастырудың сапасын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арттыру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өз елінің нағыз, шынайы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патриоттарын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тәрбиелеп шығару.</a:t>
            </a:r>
            <a:endParaRPr lang="ru-RU" sz="2800" b="1" dirty="0">
              <a:solidFill>
                <a:srgbClr val="FF0000"/>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fontAlgn="base"/>
            <a:r>
              <a:rPr lang="ru-RU" sz="2800" b="1" u="sng" dirty="0" err="1" smtClean="0">
                <a:hlinkClick r:id="rId2"/>
              </a:rPr>
              <a:t>Әлеуметтік және азаматтықты дамыту</a:t>
            </a:r>
            <a:r>
              <a:rPr lang="ru-RU" sz="2800" b="1" u="sng" dirty="0" smtClean="0">
                <a:hlinkClick r:id="rId2"/>
              </a:rPr>
              <a:t> </a:t>
            </a:r>
            <a:r>
              <a:rPr lang="ru-RU" sz="2800" b="1" u="sng" dirty="0" err="1" smtClean="0">
                <a:hlinkClick r:id="rId2"/>
              </a:rPr>
              <a:t>департаменті</a:t>
            </a:r>
            <a:endParaRPr lang="ru-RU" sz="2800" dirty="0" smtClean="0"/>
          </a:p>
          <a:p>
            <a:pPr fontAlgn="base"/>
            <a:r>
              <a:rPr lang="ru-RU" sz="2800" dirty="0" smtClean="0"/>
              <a:t>ӘЛҚОЖА РҮСТЕМ ӘБДІОҚАПҰЛЫ</a:t>
            </a:r>
          </a:p>
          <a:p>
            <a:pPr fontAlgn="base"/>
            <a:r>
              <a:rPr lang="ru-RU" sz="2800" dirty="0" smtClean="0"/>
              <a:t>директор</a:t>
            </a:r>
          </a:p>
          <a:p>
            <a:pPr fontAlgn="base"/>
            <a:r>
              <a:rPr lang="ru-RU" sz="2800" dirty="0" err="1" smtClean="0"/>
              <a:t>Департаменттің </a:t>
            </a:r>
            <a:r>
              <a:rPr lang="ru-RU" sz="2800" dirty="0" err="1" smtClean="0"/>
              <a:t>басты</a:t>
            </a:r>
            <a:r>
              <a:rPr lang="ru-RU" sz="2800" dirty="0" smtClean="0"/>
              <a:t> </a:t>
            </a:r>
            <a:r>
              <a:rPr lang="ru-RU" sz="2800" dirty="0" err="1" smtClean="0"/>
              <a:t>міндеті</a:t>
            </a:r>
            <a:r>
              <a:rPr lang="ru-RU" sz="2800" dirty="0" smtClean="0"/>
              <a:t> білім </a:t>
            </a:r>
            <a:r>
              <a:rPr lang="ru-RU" sz="2800" dirty="0" err="1" smtClean="0"/>
              <a:t>алушылардың азаматтық</a:t>
            </a:r>
            <a:r>
              <a:rPr lang="ru-RU" sz="2800" dirty="0" smtClean="0"/>
              <a:t>, </a:t>
            </a:r>
            <a:r>
              <a:rPr lang="ru-RU" sz="2800" dirty="0" err="1" smtClean="0"/>
              <a:t>тұлғалық</a:t>
            </a:r>
            <a:r>
              <a:rPr lang="ru-RU" sz="2800" dirty="0" smtClean="0"/>
              <a:t>, </a:t>
            </a:r>
            <a:r>
              <a:rPr lang="ru-RU" sz="2800" dirty="0" err="1" smtClean="0"/>
              <a:t>жан-жақты түрде қалыптасуына жағдай жасау</a:t>
            </a:r>
            <a:r>
              <a:rPr lang="ru-RU" sz="2800" dirty="0" smtClean="0"/>
              <a:t>, бос </a:t>
            </a:r>
            <a:r>
              <a:rPr lang="ru-RU" sz="2800" dirty="0" err="1" smtClean="0"/>
              <a:t>уақыттарын тиімді</a:t>
            </a:r>
            <a:r>
              <a:rPr lang="ru-RU" sz="2800" dirty="0" smtClean="0"/>
              <a:t> </a:t>
            </a:r>
            <a:r>
              <a:rPr lang="ru-RU" sz="2800" dirty="0" err="1" smtClean="0"/>
              <a:t>пайдалануды</a:t>
            </a:r>
            <a:r>
              <a:rPr lang="ru-RU" sz="2800" dirty="0" smtClean="0"/>
              <a:t> ұйымдастыру.</a:t>
            </a:r>
          </a:p>
          <a:p>
            <a:pPr fontAlgn="base"/>
            <a:r>
              <a:rPr lang="ru-RU" sz="2800" dirty="0" err="1" smtClean="0"/>
              <a:t>Алға қойылған міндетті</a:t>
            </a:r>
            <a:r>
              <a:rPr lang="ru-RU" sz="2800" dirty="0" smtClean="0"/>
              <a:t> </a:t>
            </a:r>
            <a:r>
              <a:rPr lang="ru-RU" sz="2800" dirty="0" err="1" smtClean="0"/>
              <a:t>атқарады:</a:t>
            </a:r>
            <a:endParaRPr lang="ru-RU" sz="2800" dirty="0" smtClean="0"/>
          </a:p>
          <a:p>
            <a:pPr fontAlgn="base"/>
            <a:r>
              <a:rPr lang="ru-RU" sz="2800" dirty="0" smtClean="0"/>
              <a:t>· </a:t>
            </a:r>
            <a:r>
              <a:rPr lang="ru-RU" sz="2800" dirty="0" err="1" smtClean="0">
                <a:hlinkClick r:id="rId3"/>
              </a:rPr>
              <a:t>Жастар</a:t>
            </a:r>
            <a:r>
              <a:rPr lang="ru-RU" sz="2800" dirty="0" smtClean="0">
                <a:hlinkClick r:id="rId3"/>
              </a:rPr>
              <a:t> </a:t>
            </a:r>
            <a:r>
              <a:rPr lang="ru-RU" sz="2800" dirty="0" err="1" smtClean="0">
                <a:hlinkClick r:id="rId3"/>
              </a:rPr>
              <a:t>саясаты</a:t>
            </a:r>
            <a:r>
              <a:rPr lang="ru-RU" sz="2800" dirty="0" smtClean="0">
                <a:hlinkClick r:id="rId3"/>
              </a:rPr>
              <a:t> </a:t>
            </a:r>
            <a:r>
              <a:rPr lang="ru-RU" sz="2800" dirty="0" err="1" smtClean="0">
                <a:hlinkClick r:id="rId3"/>
              </a:rPr>
              <a:t>бөлімі;</a:t>
            </a:r>
            <a:endParaRPr lang="ru-RU" sz="2800" dirty="0" smtClean="0"/>
          </a:p>
          <a:p>
            <a:pPr fontAlgn="base"/>
            <a:r>
              <a:rPr lang="ru-RU" sz="2800" dirty="0" smtClean="0"/>
              <a:t>· </a:t>
            </a:r>
            <a:r>
              <a:rPr lang="ru-RU" sz="2800" dirty="0" err="1" smtClean="0">
                <a:hlinkClick r:id="rId4"/>
              </a:rPr>
              <a:t>Әлеуметтік қолдау бөлімі;</a:t>
            </a:r>
            <a:endParaRPr lang="ru-RU" sz="2800" dirty="0" smtClean="0"/>
          </a:p>
          <a:p>
            <a:pPr fontAlgn="base"/>
            <a:r>
              <a:rPr lang="ru-RU" sz="2800" dirty="0" smtClean="0"/>
              <a:t>· </a:t>
            </a:r>
            <a:r>
              <a:rPr lang="ru-RU" sz="2800" dirty="0" err="1" smtClean="0"/>
              <a:t>«Өнер» орталығы.</a:t>
            </a:r>
            <a:endParaRPr lang="ru-RU"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3" y="1142984"/>
          <a:ext cx="7858182" cy="5000658"/>
        </p:xfrm>
        <a:graphic>
          <a:graphicData uri="http://schemas.openxmlformats.org/drawingml/2006/table">
            <a:tbl>
              <a:tblPr/>
              <a:tblGrid>
                <a:gridCol w="2619394"/>
                <a:gridCol w="2619394"/>
                <a:gridCol w="2619394"/>
              </a:tblGrid>
              <a:tr h="1026451">
                <a:tc>
                  <a:txBody>
                    <a:bodyPr/>
                    <a:lstStyle/>
                    <a:p>
                      <a:pPr marL="76200" marR="76200" fontAlgn="base">
                        <a:lnSpc>
                          <a:spcPts val="1080"/>
                        </a:lnSpc>
                        <a:spcAft>
                          <a:spcPts val="0"/>
                        </a:spcAft>
                      </a:pPr>
                      <a:r>
                        <a:rPr lang="kk-KZ" sz="1800" dirty="0">
                          <a:solidFill>
                            <a:schemeClr val="tx1"/>
                          </a:solidFill>
                          <a:latin typeface="Times New Roman" pitchFamily="18" charset="0"/>
                          <a:ea typeface="Times New Roman"/>
                          <a:cs typeface="Times New Roman" pitchFamily="18" charset="0"/>
                        </a:rPr>
                        <a:t>Ә</a:t>
                      </a:r>
                      <a:r>
                        <a:rPr lang="ru-RU" sz="1800" dirty="0" err="1">
                          <a:solidFill>
                            <a:schemeClr val="tx1"/>
                          </a:solidFill>
                          <a:latin typeface="Times New Roman" pitchFamily="18" charset="0"/>
                          <a:ea typeface="Times New Roman"/>
                          <a:cs typeface="Times New Roman" pitchFamily="18" charset="0"/>
                        </a:rPr>
                        <a:t>лқожа Рүстем Әбдіоқапұлы,</a:t>
                      </a:r>
                      <a:r>
                        <a:rPr lang="ru-RU" sz="1800" dirty="0">
                          <a:solidFill>
                            <a:schemeClr val="tx1"/>
                          </a:solidFill>
                          <a:latin typeface="Times New Roman" pitchFamily="18" charset="0"/>
                          <a:ea typeface="Times New Roman"/>
                          <a:cs typeface="Times New Roman" pitchFamily="18" charset="0"/>
                        </a:rPr>
                        <a:t/>
                      </a:r>
                      <a:br>
                        <a:rPr lang="ru-RU" sz="1800" dirty="0">
                          <a:solidFill>
                            <a:schemeClr val="tx1"/>
                          </a:solidFill>
                          <a:latin typeface="Times New Roman" pitchFamily="18" charset="0"/>
                          <a:ea typeface="Times New Roman"/>
                          <a:cs typeface="Times New Roman" pitchFamily="18" charset="0"/>
                        </a:rPr>
                      </a:br>
                      <a:r>
                        <a:rPr lang="ru-RU" sz="1800" dirty="0">
                          <a:solidFill>
                            <a:schemeClr val="tx1"/>
                          </a:solidFill>
                          <a:latin typeface="Times New Roman" pitchFamily="18" charset="0"/>
                          <a:ea typeface="Times New Roman"/>
                          <a:cs typeface="Times New Roman" pitchFamily="18" charset="0"/>
                        </a:rPr>
                        <a:t>директор</a:t>
                      </a: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76200" marR="76200" fontAlgn="base">
                        <a:lnSpc>
                          <a:spcPts val="1080"/>
                        </a:lnSpc>
                        <a:spcAft>
                          <a:spcPts val="0"/>
                        </a:spcAft>
                      </a:pPr>
                      <a:r>
                        <a:rPr lang="ru-RU" sz="1800">
                          <a:solidFill>
                            <a:schemeClr val="tx1"/>
                          </a:solidFill>
                          <a:latin typeface="Times New Roman" pitchFamily="18" charset="0"/>
                          <a:ea typeface="Times New Roman"/>
                          <a:cs typeface="Times New Roman" pitchFamily="18" charset="0"/>
                        </a:rPr>
                        <a:t>010008 Нұр-Сұлтан қ., Сәтпаев көшесі, 2, оқу-әкімшілік ғимарат, 323 каб.</a:t>
                      </a: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76200" marR="76200" fontAlgn="base">
                        <a:lnSpc>
                          <a:spcPts val="1080"/>
                        </a:lnSpc>
                        <a:spcAft>
                          <a:spcPts val="0"/>
                        </a:spcAft>
                      </a:pPr>
                      <a:r>
                        <a:rPr lang="ru-RU" sz="1800">
                          <a:solidFill>
                            <a:schemeClr val="tx1"/>
                          </a:solidFill>
                          <a:latin typeface="Times New Roman" pitchFamily="18" charset="0"/>
                          <a:ea typeface="Times New Roman"/>
                          <a:cs typeface="Times New Roman" pitchFamily="18" charset="0"/>
                        </a:rPr>
                        <a:t>+7 (7172) 709463</a:t>
                      </a:r>
                      <a:br>
                        <a:rPr lang="ru-RU" sz="1800">
                          <a:solidFill>
                            <a:schemeClr val="tx1"/>
                          </a:solidFill>
                          <a:latin typeface="Times New Roman" pitchFamily="18" charset="0"/>
                          <a:ea typeface="Times New Roman"/>
                          <a:cs typeface="Times New Roman" pitchFamily="18" charset="0"/>
                        </a:rPr>
                      </a:br>
                      <a:r>
                        <a:rPr lang="ru-RU" sz="1800">
                          <a:solidFill>
                            <a:schemeClr val="tx1"/>
                          </a:solidFill>
                          <a:latin typeface="Times New Roman" pitchFamily="18" charset="0"/>
                          <a:ea typeface="Times New Roman"/>
                          <a:cs typeface="Times New Roman" pitchFamily="18" charset="0"/>
                        </a:rPr>
                        <a:t>ішкі: 31104 </a:t>
                      </a:r>
                      <a:br>
                        <a:rPr lang="ru-RU" sz="1800">
                          <a:solidFill>
                            <a:schemeClr val="tx1"/>
                          </a:solidFill>
                          <a:latin typeface="Times New Roman" pitchFamily="18" charset="0"/>
                          <a:ea typeface="Times New Roman"/>
                          <a:cs typeface="Times New Roman" pitchFamily="18" charset="0"/>
                        </a:rPr>
                      </a:br>
                      <a:r>
                        <a:rPr lang="ru-RU" sz="1800" u="none" strike="noStrike">
                          <a:solidFill>
                            <a:schemeClr val="tx1"/>
                          </a:solidFill>
                          <a:latin typeface="Times New Roman" pitchFamily="18" charset="0"/>
                          <a:ea typeface="Times New Roman"/>
                          <a:cs typeface="Times New Roman" pitchFamily="18" charset="0"/>
                          <a:hlinkClick r:id="rId2"/>
                        </a:rPr>
                        <a:t>alkozha_ra@enu.kz</a:t>
                      </a:r>
                      <a:endParaRPr lang="ru-RU" sz="1800">
                        <a:solidFill>
                          <a:schemeClr val="tx1"/>
                        </a:solidFill>
                        <a:latin typeface="Times New Roman" pitchFamily="18" charset="0"/>
                        <a:ea typeface="Times New Roman"/>
                        <a:cs typeface="Times New Roman" pitchFamily="18" charset="0"/>
                      </a:endParaRP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r>
              <a:tr h="1026451">
                <a:tc>
                  <a:txBody>
                    <a:bodyPr/>
                    <a:lstStyle/>
                    <a:p>
                      <a:pPr marL="76200" marR="76200" fontAlgn="base">
                        <a:lnSpc>
                          <a:spcPts val="1080"/>
                        </a:lnSpc>
                        <a:spcAft>
                          <a:spcPts val="0"/>
                        </a:spcAft>
                      </a:pPr>
                      <a:r>
                        <a:rPr lang="ru-RU" sz="1800">
                          <a:solidFill>
                            <a:schemeClr val="tx1"/>
                          </a:solidFill>
                          <a:latin typeface="Times New Roman" pitchFamily="18" charset="0"/>
                          <a:ea typeface="Times New Roman"/>
                          <a:cs typeface="Times New Roman" pitchFamily="18" charset="0"/>
                        </a:rPr>
                        <a:t>Нұгыманов Еркебұлан Еркінұлы,</a:t>
                      </a:r>
                      <a:br>
                        <a:rPr lang="ru-RU" sz="1800">
                          <a:solidFill>
                            <a:schemeClr val="tx1"/>
                          </a:solidFill>
                          <a:latin typeface="Times New Roman" pitchFamily="18" charset="0"/>
                          <a:ea typeface="Times New Roman"/>
                          <a:cs typeface="Times New Roman" pitchFamily="18" charset="0"/>
                        </a:rPr>
                      </a:br>
                      <a:r>
                        <a:rPr lang="ru-RU" sz="1800">
                          <a:solidFill>
                            <a:schemeClr val="tx1"/>
                          </a:solidFill>
                          <a:latin typeface="Times New Roman" pitchFamily="18" charset="0"/>
                          <a:ea typeface="Times New Roman"/>
                          <a:cs typeface="Times New Roman" pitchFamily="18" charset="0"/>
                        </a:rPr>
                        <a:t>директордың орынбасары</a:t>
                      </a: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76200" marR="76200" fontAlgn="base">
                        <a:lnSpc>
                          <a:spcPts val="1080"/>
                        </a:lnSpc>
                        <a:spcAft>
                          <a:spcPts val="0"/>
                        </a:spcAft>
                      </a:pPr>
                      <a:r>
                        <a:rPr lang="ru-RU" sz="1800" dirty="0">
                          <a:solidFill>
                            <a:schemeClr val="tx1"/>
                          </a:solidFill>
                          <a:latin typeface="Times New Roman" pitchFamily="18" charset="0"/>
                          <a:ea typeface="Times New Roman"/>
                          <a:cs typeface="Times New Roman" pitchFamily="18" charset="0"/>
                        </a:rPr>
                        <a:t>010008 </a:t>
                      </a:r>
                      <a:r>
                        <a:rPr lang="ru-RU" sz="1800" dirty="0" err="1">
                          <a:solidFill>
                            <a:schemeClr val="tx1"/>
                          </a:solidFill>
                          <a:latin typeface="Times New Roman" pitchFamily="18" charset="0"/>
                          <a:ea typeface="Times New Roman"/>
                          <a:cs typeface="Times New Roman" pitchFamily="18" charset="0"/>
                        </a:rPr>
                        <a:t>Нұр-Сұлтан</a:t>
                      </a:r>
                      <a:r>
                        <a:rPr lang="ru-RU" sz="1800" dirty="0">
                          <a:solidFill>
                            <a:schemeClr val="tx1"/>
                          </a:solidFill>
                          <a:latin typeface="Times New Roman" pitchFamily="18" charset="0"/>
                          <a:ea typeface="Times New Roman"/>
                          <a:cs typeface="Times New Roman" pitchFamily="18" charset="0"/>
                        </a:rPr>
                        <a:t> </a:t>
                      </a:r>
                      <a:r>
                        <a:rPr lang="ru-RU" sz="1800" dirty="0" err="1">
                          <a:solidFill>
                            <a:schemeClr val="tx1"/>
                          </a:solidFill>
                          <a:latin typeface="Times New Roman" pitchFamily="18" charset="0"/>
                          <a:ea typeface="Times New Roman"/>
                          <a:cs typeface="Times New Roman" pitchFamily="18" charset="0"/>
                        </a:rPr>
                        <a:t>қ</a:t>
                      </a:r>
                      <a:r>
                        <a:rPr lang="ru-RU" sz="1800" dirty="0">
                          <a:solidFill>
                            <a:schemeClr val="tx1"/>
                          </a:solidFill>
                          <a:latin typeface="Times New Roman" pitchFamily="18" charset="0"/>
                          <a:ea typeface="Times New Roman"/>
                          <a:cs typeface="Times New Roman" pitchFamily="18" charset="0"/>
                        </a:rPr>
                        <a:t>., </a:t>
                      </a:r>
                      <a:r>
                        <a:rPr lang="ru-RU" sz="1800" dirty="0" err="1">
                          <a:solidFill>
                            <a:schemeClr val="tx1"/>
                          </a:solidFill>
                          <a:latin typeface="Times New Roman" pitchFamily="18" charset="0"/>
                          <a:ea typeface="Times New Roman"/>
                          <a:cs typeface="Times New Roman" pitchFamily="18" charset="0"/>
                        </a:rPr>
                        <a:t>Сәтпаев көшесі</a:t>
                      </a:r>
                      <a:r>
                        <a:rPr lang="ru-RU" sz="1800" dirty="0">
                          <a:solidFill>
                            <a:schemeClr val="tx1"/>
                          </a:solidFill>
                          <a:latin typeface="Times New Roman" pitchFamily="18" charset="0"/>
                          <a:ea typeface="Times New Roman"/>
                          <a:cs typeface="Times New Roman" pitchFamily="18" charset="0"/>
                        </a:rPr>
                        <a:t>, 2, </a:t>
                      </a:r>
                      <a:r>
                        <a:rPr lang="ru-RU" sz="1800" dirty="0" err="1">
                          <a:solidFill>
                            <a:schemeClr val="tx1"/>
                          </a:solidFill>
                          <a:latin typeface="Times New Roman" pitchFamily="18" charset="0"/>
                          <a:ea typeface="Times New Roman"/>
                          <a:cs typeface="Times New Roman" pitchFamily="18" charset="0"/>
                        </a:rPr>
                        <a:t>оқу-әкімшілік ғимарат, </a:t>
                      </a:r>
                      <a:r>
                        <a:rPr lang="ru-RU" sz="1800" dirty="0">
                          <a:solidFill>
                            <a:schemeClr val="tx1"/>
                          </a:solidFill>
                          <a:latin typeface="Times New Roman" pitchFamily="18" charset="0"/>
                          <a:ea typeface="Times New Roman"/>
                          <a:cs typeface="Times New Roman" pitchFamily="18" charset="0"/>
                        </a:rPr>
                        <a:t>107 </a:t>
                      </a:r>
                      <a:r>
                        <a:rPr lang="ru-RU" sz="1800" dirty="0" err="1">
                          <a:solidFill>
                            <a:schemeClr val="tx1"/>
                          </a:solidFill>
                          <a:latin typeface="Times New Roman" pitchFamily="18" charset="0"/>
                          <a:ea typeface="Times New Roman"/>
                          <a:cs typeface="Times New Roman" pitchFamily="18" charset="0"/>
                        </a:rPr>
                        <a:t>каб</a:t>
                      </a:r>
                      <a:r>
                        <a:rPr lang="ru-RU" sz="1800" dirty="0">
                          <a:solidFill>
                            <a:schemeClr val="tx1"/>
                          </a:solidFill>
                          <a:latin typeface="Times New Roman" pitchFamily="18" charset="0"/>
                          <a:ea typeface="Times New Roman"/>
                          <a:cs typeface="Times New Roman" pitchFamily="18" charset="0"/>
                        </a:rPr>
                        <a:t>.</a:t>
                      </a: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76200" marR="76200" fontAlgn="base">
                        <a:lnSpc>
                          <a:spcPts val="1080"/>
                        </a:lnSpc>
                        <a:spcAft>
                          <a:spcPts val="0"/>
                        </a:spcAft>
                      </a:pPr>
                      <a:r>
                        <a:rPr lang="ru-RU" sz="1800" dirty="0">
                          <a:solidFill>
                            <a:schemeClr val="tx1"/>
                          </a:solidFill>
                          <a:latin typeface="Times New Roman" pitchFamily="18" charset="0"/>
                          <a:ea typeface="Times New Roman"/>
                          <a:cs typeface="Times New Roman" pitchFamily="18" charset="0"/>
                        </a:rPr>
                        <a:t>+7 (7172) 709462</a:t>
                      </a:r>
                      <a:br>
                        <a:rPr lang="ru-RU" sz="1800" dirty="0">
                          <a:solidFill>
                            <a:schemeClr val="tx1"/>
                          </a:solidFill>
                          <a:latin typeface="Times New Roman" pitchFamily="18" charset="0"/>
                          <a:ea typeface="Times New Roman"/>
                          <a:cs typeface="Times New Roman" pitchFamily="18" charset="0"/>
                        </a:rPr>
                      </a:br>
                      <a:r>
                        <a:rPr lang="ru-RU" sz="1800" dirty="0" err="1">
                          <a:solidFill>
                            <a:schemeClr val="tx1"/>
                          </a:solidFill>
                          <a:latin typeface="Times New Roman" pitchFamily="18" charset="0"/>
                          <a:ea typeface="Times New Roman"/>
                          <a:cs typeface="Times New Roman" pitchFamily="18" charset="0"/>
                        </a:rPr>
                        <a:t>ішкі</a:t>
                      </a:r>
                      <a:r>
                        <a:rPr lang="ru-RU" sz="1800" dirty="0">
                          <a:solidFill>
                            <a:schemeClr val="tx1"/>
                          </a:solidFill>
                          <a:latin typeface="Times New Roman" pitchFamily="18" charset="0"/>
                          <a:ea typeface="Times New Roman"/>
                          <a:cs typeface="Times New Roman" pitchFamily="18" charset="0"/>
                        </a:rPr>
                        <a:t>: 31140 </a:t>
                      </a:r>
                      <a:br>
                        <a:rPr lang="ru-RU" sz="1800" dirty="0">
                          <a:solidFill>
                            <a:schemeClr val="tx1"/>
                          </a:solidFill>
                          <a:latin typeface="Times New Roman" pitchFamily="18" charset="0"/>
                          <a:ea typeface="Times New Roman"/>
                          <a:cs typeface="Times New Roman" pitchFamily="18" charset="0"/>
                        </a:rPr>
                      </a:br>
                      <a:r>
                        <a:rPr lang="ru-RU" sz="1800" u="none" strike="noStrike" dirty="0" err="1">
                          <a:solidFill>
                            <a:schemeClr val="tx1"/>
                          </a:solidFill>
                          <a:latin typeface="Times New Roman" pitchFamily="18" charset="0"/>
                          <a:ea typeface="Times New Roman"/>
                          <a:cs typeface="Times New Roman" pitchFamily="18" charset="0"/>
                          <a:hlinkClick r:id="rId3"/>
                        </a:rPr>
                        <a:t>e.nug@mail.ru</a:t>
                      </a:r>
                      <a:endParaRPr lang="ru-RU" sz="1800" dirty="0">
                        <a:solidFill>
                          <a:schemeClr val="tx1"/>
                        </a:solidFill>
                        <a:latin typeface="Times New Roman" pitchFamily="18" charset="0"/>
                        <a:ea typeface="Times New Roman"/>
                        <a:cs typeface="Times New Roman" pitchFamily="18" charset="0"/>
                      </a:endParaRP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r>
              <a:tr h="447427">
                <a:tc gridSpan="3">
                  <a:txBody>
                    <a:bodyPr/>
                    <a:lstStyle/>
                    <a:p>
                      <a:pPr marL="76200" marR="76200" algn="ctr" fontAlgn="base">
                        <a:lnSpc>
                          <a:spcPts val="1080"/>
                        </a:lnSpc>
                        <a:spcAft>
                          <a:spcPts val="0"/>
                        </a:spcAft>
                      </a:pPr>
                      <a:r>
                        <a:rPr lang="ru-RU" sz="1800" u="none" strike="noStrike" dirty="0" err="1">
                          <a:solidFill>
                            <a:schemeClr val="tx1"/>
                          </a:solidFill>
                          <a:latin typeface="Times New Roman" pitchFamily="18" charset="0"/>
                          <a:ea typeface="Times New Roman"/>
                          <a:cs typeface="Times New Roman" pitchFamily="18" charset="0"/>
                          <a:hlinkClick r:id="rId4"/>
                        </a:rPr>
                        <a:t>Жастар</a:t>
                      </a:r>
                      <a:r>
                        <a:rPr lang="ru-RU" sz="1800" u="none" strike="noStrike" dirty="0">
                          <a:solidFill>
                            <a:schemeClr val="tx1"/>
                          </a:solidFill>
                          <a:latin typeface="Times New Roman" pitchFamily="18" charset="0"/>
                          <a:ea typeface="Times New Roman"/>
                          <a:cs typeface="Times New Roman" pitchFamily="18" charset="0"/>
                          <a:hlinkClick r:id="rId4"/>
                        </a:rPr>
                        <a:t> </a:t>
                      </a:r>
                      <a:r>
                        <a:rPr lang="ru-RU" sz="1800" u="none" strike="noStrike" dirty="0" err="1">
                          <a:solidFill>
                            <a:schemeClr val="tx1"/>
                          </a:solidFill>
                          <a:latin typeface="Times New Roman" pitchFamily="18" charset="0"/>
                          <a:ea typeface="Times New Roman"/>
                          <a:cs typeface="Times New Roman" pitchFamily="18" charset="0"/>
                          <a:hlinkClick r:id="rId4"/>
                        </a:rPr>
                        <a:t>саясаты</a:t>
                      </a:r>
                      <a:r>
                        <a:rPr lang="ru-RU" sz="1800" u="none" strike="noStrike" dirty="0">
                          <a:solidFill>
                            <a:schemeClr val="tx1"/>
                          </a:solidFill>
                          <a:latin typeface="Times New Roman" pitchFamily="18" charset="0"/>
                          <a:ea typeface="Times New Roman"/>
                          <a:cs typeface="Times New Roman" pitchFamily="18" charset="0"/>
                          <a:hlinkClick r:id="rId4"/>
                        </a:rPr>
                        <a:t> </a:t>
                      </a:r>
                      <a:r>
                        <a:rPr lang="ru-RU" sz="1800" u="none" strike="noStrike" dirty="0" err="1">
                          <a:solidFill>
                            <a:schemeClr val="tx1"/>
                          </a:solidFill>
                          <a:latin typeface="Times New Roman" pitchFamily="18" charset="0"/>
                          <a:ea typeface="Times New Roman"/>
                          <a:cs typeface="Times New Roman" pitchFamily="18" charset="0"/>
                          <a:hlinkClick r:id="rId4"/>
                        </a:rPr>
                        <a:t>бөлімі</a:t>
                      </a:r>
                      <a:endParaRPr lang="ru-RU" sz="1800" dirty="0">
                        <a:solidFill>
                          <a:schemeClr val="tx1"/>
                        </a:solidFill>
                        <a:latin typeface="Times New Roman" pitchFamily="18" charset="0"/>
                        <a:ea typeface="Times New Roman"/>
                        <a:cs typeface="Times New Roman" pitchFamily="18" charset="0"/>
                      </a:endParaRP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26451">
                <a:tc>
                  <a:txBody>
                    <a:bodyPr/>
                    <a:lstStyle/>
                    <a:p>
                      <a:pPr marL="76200" marR="76200" fontAlgn="base">
                        <a:lnSpc>
                          <a:spcPts val="1080"/>
                        </a:lnSpc>
                        <a:spcAft>
                          <a:spcPts val="0"/>
                        </a:spcAft>
                      </a:pPr>
                      <a:r>
                        <a:rPr lang="ru-RU" sz="1800">
                          <a:solidFill>
                            <a:schemeClr val="tx1"/>
                          </a:solidFill>
                          <a:latin typeface="Times New Roman" pitchFamily="18" charset="0"/>
                          <a:ea typeface="Times New Roman"/>
                          <a:cs typeface="Times New Roman" pitchFamily="18" charset="0"/>
                        </a:rPr>
                        <a:t>Ордабай Ерхан Қайыржанұлы,</a:t>
                      </a:r>
                      <a:br>
                        <a:rPr lang="ru-RU" sz="1800">
                          <a:solidFill>
                            <a:schemeClr val="tx1"/>
                          </a:solidFill>
                          <a:latin typeface="Times New Roman" pitchFamily="18" charset="0"/>
                          <a:ea typeface="Times New Roman"/>
                          <a:cs typeface="Times New Roman" pitchFamily="18" charset="0"/>
                        </a:rPr>
                      </a:br>
                      <a:r>
                        <a:rPr lang="ru-RU" sz="1800">
                          <a:solidFill>
                            <a:schemeClr val="tx1"/>
                          </a:solidFill>
                          <a:latin typeface="Times New Roman" pitchFamily="18" charset="0"/>
                          <a:ea typeface="Times New Roman"/>
                          <a:cs typeface="Times New Roman" pitchFamily="18" charset="0"/>
                        </a:rPr>
                        <a:t>бөлім бастығы</a:t>
                      </a: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76200" marR="76200" fontAlgn="base">
                        <a:lnSpc>
                          <a:spcPts val="1080"/>
                        </a:lnSpc>
                        <a:spcAft>
                          <a:spcPts val="0"/>
                        </a:spcAft>
                      </a:pPr>
                      <a:r>
                        <a:rPr lang="ru-RU" sz="1800">
                          <a:solidFill>
                            <a:schemeClr val="tx1"/>
                          </a:solidFill>
                          <a:latin typeface="Times New Roman" pitchFamily="18" charset="0"/>
                          <a:ea typeface="Times New Roman"/>
                          <a:cs typeface="Times New Roman" pitchFamily="18" charset="0"/>
                        </a:rPr>
                        <a:t>010008 Нұр-Сұлтан қ., Сәтпаев көшесі, 2, оқу-әкімшілік ғимарат, 126 каб.</a:t>
                      </a: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76200" marR="76200" fontAlgn="base">
                        <a:lnSpc>
                          <a:spcPts val="1080"/>
                        </a:lnSpc>
                        <a:spcAft>
                          <a:spcPts val="0"/>
                        </a:spcAft>
                      </a:pPr>
                      <a:r>
                        <a:rPr lang="ru-RU" sz="1800" dirty="0">
                          <a:solidFill>
                            <a:schemeClr val="tx1"/>
                          </a:solidFill>
                          <a:latin typeface="Times New Roman" pitchFamily="18" charset="0"/>
                          <a:ea typeface="Times New Roman"/>
                          <a:cs typeface="Times New Roman" pitchFamily="18" charset="0"/>
                        </a:rPr>
                        <a:t>+7 7172 709462</a:t>
                      </a:r>
                      <a:br>
                        <a:rPr lang="ru-RU" sz="1800" dirty="0">
                          <a:solidFill>
                            <a:schemeClr val="tx1"/>
                          </a:solidFill>
                          <a:latin typeface="Times New Roman" pitchFamily="18" charset="0"/>
                          <a:ea typeface="Times New Roman"/>
                          <a:cs typeface="Times New Roman" pitchFamily="18" charset="0"/>
                        </a:rPr>
                      </a:br>
                      <a:r>
                        <a:rPr lang="ru-RU" sz="1800" dirty="0" err="1">
                          <a:solidFill>
                            <a:schemeClr val="tx1"/>
                          </a:solidFill>
                          <a:latin typeface="Times New Roman" pitchFamily="18" charset="0"/>
                          <a:ea typeface="Times New Roman"/>
                          <a:cs typeface="Times New Roman" pitchFamily="18" charset="0"/>
                        </a:rPr>
                        <a:t>ішкі</a:t>
                      </a:r>
                      <a:r>
                        <a:rPr lang="ru-RU" sz="1800" dirty="0">
                          <a:solidFill>
                            <a:schemeClr val="tx1"/>
                          </a:solidFill>
                          <a:latin typeface="Times New Roman" pitchFamily="18" charset="0"/>
                          <a:ea typeface="Times New Roman"/>
                          <a:cs typeface="Times New Roman" pitchFamily="18" charset="0"/>
                        </a:rPr>
                        <a:t>: 31189 </a:t>
                      </a:r>
                      <a:br>
                        <a:rPr lang="ru-RU" sz="1800" dirty="0">
                          <a:solidFill>
                            <a:schemeClr val="tx1"/>
                          </a:solidFill>
                          <a:latin typeface="Times New Roman" pitchFamily="18" charset="0"/>
                          <a:ea typeface="Times New Roman"/>
                          <a:cs typeface="Times New Roman" pitchFamily="18" charset="0"/>
                        </a:rPr>
                      </a:br>
                      <a:r>
                        <a:rPr lang="ru-RU" sz="1800" u="none" strike="noStrike" dirty="0" err="1">
                          <a:solidFill>
                            <a:schemeClr val="tx1"/>
                          </a:solidFill>
                          <a:latin typeface="Times New Roman" pitchFamily="18" charset="0"/>
                          <a:ea typeface="Times New Roman"/>
                          <a:cs typeface="Times New Roman" pitchFamily="18" charset="0"/>
                          <a:hlinkClick r:id="rId5"/>
                        </a:rPr>
                        <a:t>ordabai_yek@enu.kz</a:t>
                      </a:r>
                      <a:endParaRPr lang="ru-RU" sz="1800" dirty="0">
                        <a:solidFill>
                          <a:schemeClr val="tx1"/>
                        </a:solidFill>
                        <a:latin typeface="Times New Roman" pitchFamily="18" charset="0"/>
                        <a:ea typeface="Times New Roman"/>
                        <a:cs typeface="Times New Roman" pitchFamily="18" charset="0"/>
                      </a:endParaRP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r>
              <a:tr h="447427">
                <a:tc gridSpan="3">
                  <a:txBody>
                    <a:bodyPr/>
                    <a:lstStyle/>
                    <a:p>
                      <a:pPr marL="76200" marR="76200" algn="ctr" fontAlgn="base">
                        <a:lnSpc>
                          <a:spcPts val="1080"/>
                        </a:lnSpc>
                        <a:spcAft>
                          <a:spcPts val="0"/>
                        </a:spcAft>
                      </a:pPr>
                      <a:r>
                        <a:rPr lang="ru-RU" sz="1800" u="none" strike="noStrike" dirty="0" err="1">
                          <a:solidFill>
                            <a:schemeClr val="tx1"/>
                          </a:solidFill>
                          <a:latin typeface="Times New Roman" pitchFamily="18" charset="0"/>
                          <a:ea typeface="Times New Roman"/>
                          <a:cs typeface="Times New Roman" pitchFamily="18" charset="0"/>
                          <a:hlinkClick r:id="rId6"/>
                        </a:rPr>
                        <a:t>Әлеуметтік қолдау бөлімі</a:t>
                      </a:r>
                      <a:endParaRPr lang="ru-RU" sz="1800" dirty="0">
                        <a:solidFill>
                          <a:schemeClr val="tx1"/>
                        </a:solidFill>
                        <a:latin typeface="Times New Roman" pitchFamily="18" charset="0"/>
                        <a:ea typeface="Times New Roman"/>
                        <a:cs typeface="Times New Roman" pitchFamily="18" charset="0"/>
                      </a:endParaRP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026451">
                <a:tc>
                  <a:txBody>
                    <a:bodyPr/>
                    <a:lstStyle/>
                    <a:p>
                      <a:pPr marL="76200" marR="76200" fontAlgn="base">
                        <a:lnSpc>
                          <a:spcPts val="1080"/>
                        </a:lnSpc>
                        <a:spcAft>
                          <a:spcPts val="0"/>
                        </a:spcAft>
                      </a:pPr>
                      <a:r>
                        <a:rPr lang="ru-RU" sz="1800">
                          <a:solidFill>
                            <a:schemeClr val="tx1"/>
                          </a:solidFill>
                          <a:latin typeface="Times New Roman" pitchFamily="18" charset="0"/>
                          <a:ea typeface="Times New Roman"/>
                          <a:cs typeface="Times New Roman" pitchFamily="18" charset="0"/>
                        </a:rPr>
                        <a:t>Өмірзақова Қалдыгүл Ташайқызы,</a:t>
                      </a:r>
                      <a:br>
                        <a:rPr lang="ru-RU" sz="1800">
                          <a:solidFill>
                            <a:schemeClr val="tx1"/>
                          </a:solidFill>
                          <a:latin typeface="Times New Roman" pitchFamily="18" charset="0"/>
                          <a:ea typeface="Times New Roman"/>
                          <a:cs typeface="Times New Roman" pitchFamily="18" charset="0"/>
                        </a:rPr>
                      </a:br>
                      <a:r>
                        <a:rPr lang="ru-RU" sz="1800">
                          <a:solidFill>
                            <a:schemeClr val="tx1"/>
                          </a:solidFill>
                          <a:latin typeface="Times New Roman" pitchFamily="18" charset="0"/>
                          <a:ea typeface="Times New Roman"/>
                          <a:cs typeface="Times New Roman" pitchFamily="18" charset="0"/>
                        </a:rPr>
                        <a:t>бөлім бастығы</a:t>
                      </a: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76200" marR="76200" fontAlgn="base">
                        <a:lnSpc>
                          <a:spcPts val="1080"/>
                        </a:lnSpc>
                        <a:spcAft>
                          <a:spcPts val="0"/>
                        </a:spcAft>
                      </a:pPr>
                      <a:r>
                        <a:rPr lang="ru-RU" sz="1800">
                          <a:solidFill>
                            <a:schemeClr val="tx1"/>
                          </a:solidFill>
                          <a:latin typeface="Times New Roman" pitchFamily="18" charset="0"/>
                          <a:ea typeface="Times New Roman"/>
                          <a:cs typeface="Times New Roman" pitchFamily="18" charset="0"/>
                        </a:rPr>
                        <a:t>010008 Нұр-Сұлтан қ., Сәтпаев көшесі, 2, оқу-әкімшілік ғимарат, 304 каб.</a:t>
                      </a: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76200" marR="76200" fontAlgn="base">
                        <a:lnSpc>
                          <a:spcPts val="1080"/>
                        </a:lnSpc>
                        <a:spcAft>
                          <a:spcPts val="0"/>
                        </a:spcAft>
                      </a:pPr>
                      <a:r>
                        <a:rPr lang="ru-RU" sz="1800" dirty="0">
                          <a:solidFill>
                            <a:schemeClr val="tx1"/>
                          </a:solidFill>
                          <a:latin typeface="Times New Roman" pitchFamily="18" charset="0"/>
                          <a:ea typeface="Times New Roman"/>
                          <a:cs typeface="Times New Roman" pitchFamily="18" charset="0"/>
                        </a:rPr>
                        <a:t>+7 7172 709462</a:t>
                      </a:r>
                      <a:br>
                        <a:rPr lang="ru-RU" sz="1800" dirty="0">
                          <a:solidFill>
                            <a:schemeClr val="tx1"/>
                          </a:solidFill>
                          <a:latin typeface="Times New Roman" pitchFamily="18" charset="0"/>
                          <a:ea typeface="Times New Roman"/>
                          <a:cs typeface="Times New Roman" pitchFamily="18" charset="0"/>
                        </a:rPr>
                      </a:br>
                      <a:r>
                        <a:rPr lang="ru-RU" sz="1800" dirty="0" err="1">
                          <a:solidFill>
                            <a:schemeClr val="tx1"/>
                          </a:solidFill>
                          <a:latin typeface="Times New Roman" pitchFamily="18" charset="0"/>
                          <a:ea typeface="Times New Roman"/>
                          <a:cs typeface="Times New Roman" pitchFamily="18" charset="0"/>
                        </a:rPr>
                        <a:t>ішкі</a:t>
                      </a:r>
                      <a:r>
                        <a:rPr lang="ru-RU" sz="1800" dirty="0">
                          <a:solidFill>
                            <a:schemeClr val="tx1"/>
                          </a:solidFill>
                          <a:latin typeface="Times New Roman" pitchFamily="18" charset="0"/>
                          <a:ea typeface="Times New Roman"/>
                          <a:cs typeface="Times New Roman" pitchFamily="18" charset="0"/>
                        </a:rPr>
                        <a:t>: 31115</a:t>
                      </a:r>
                      <a:br>
                        <a:rPr lang="ru-RU" sz="1800" dirty="0">
                          <a:solidFill>
                            <a:schemeClr val="tx1"/>
                          </a:solidFill>
                          <a:latin typeface="Times New Roman" pitchFamily="18" charset="0"/>
                          <a:ea typeface="Times New Roman"/>
                          <a:cs typeface="Times New Roman" pitchFamily="18" charset="0"/>
                        </a:rPr>
                      </a:br>
                      <a:r>
                        <a:rPr lang="ru-RU" sz="1800" u="none" strike="noStrike" dirty="0" err="1">
                          <a:solidFill>
                            <a:schemeClr val="tx1"/>
                          </a:solidFill>
                          <a:latin typeface="Times New Roman" pitchFamily="18" charset="0"/>
                          <a:ea typeface="Times New Roman"/>
                          <a:cs typeface="Times New Roman" pitchFamily="18" charset="0"/>
                          <a:hlinkClick r:id="rId7"/>
                        </a:rPr>
                        <a:t>svr@enu.kz</a:t>
                      </a:r>
                      <a:endParaRPr lang="ru-RU" sz="1800" dirty="0">
                        <a:solidFill>
                          <a:schemeClr val="tx1"/>
                        </a:solidFill>
                        <a:latin typeface="Times New Roman" pitchFamily="18" charset="0"/>
                        <a:ea typeface="Times New Roman"/>
                        <a:cs typeface="Times New Roman" pitchFamily="18" charset="0"/>
                      </a:endParaRPr>
                    </a:p>
                  </a:txBody>
                  <a:tcPr marL="38100" marR="38100" marT="38100" marB="38100" anchor="b">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076459"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Әлеуметтікті және азаматтықты дамыту департаменті</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642910" y="571480"/>
            <a:ext cx="7715304" cy="584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r>
              <a:rPr kumimoji="0" lang="ru-RU"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Өнер» орталығы</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шығармашыл жастардың басын</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бір</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арнаға тоғыстырып, өнерлі жастардың қабілетін ұштайтын ұжым.</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Орталықта:</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«Кәусар» мәдени-танымдық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клубы;</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Жігер</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мәдени-танымдық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клубы;</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«E-STUDIO»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әншілер орталығы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«Шаңырақ» студенттік</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театры;</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«Самұрық»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би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мектебі</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«Дала сазы»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халық аспаптар</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оркестрі</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Жайдарман-КВН</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ойындары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«ENULIFE»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орталығы жұмыс жасайды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Университет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деңгейінде</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Еуразия</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дауысы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«Ер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жігіт</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Қыз Жібек</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және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Сенім&amp;сезім</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байқаулары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дәстүрлі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«ENUVISION»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ән байқауы</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т.б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іс-шаралар</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өтеді</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642918"/>
            <a:ext cx="8715436" cy="5072098"/>
          </a:xfrm>
        </p:spPr>
        <p:txBody>
          <a:bodyPr>
            <a:noAutofit/>
          </a:bodyPr>
          <a:lstStyle/>
          <a:p>
            <a:pPr marL="0" indent="714375" algn="just">
              <a:buNone/>
            </a:pP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13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ақпан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2019 Л.Н.Гумилев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атындағы Еуразия</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ұлттық университетінде</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Жастар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жылының салтанатты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ашылу</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рәсімі болып</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өтті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Ғылым және халықаралық қатынастар саласында</a:t>
            </a:r>
            <a:r>
              <a:rPr lang="ru-RU" sz="2800" b="1" dirty="0" smtClean="0">
                <a:latin typeface="Times New Roman" pitchFamily="18" charset="0"/>
                <a:cs typeface="Times New Roman" pitchFamily="18" charset="0"/>
              </a:rPr>
              <a:t> да </a:t>
            </a:r>
            <a:r>
              <a:rPr lang="ru-RU" sz="2800" b="1" dirty="0" err="1" smtClean="0">
                <a:latin typeface="Times New Roman" pitchFamily="18" charset="0"/>
                <a:cs typeface="Times New Roman" pitchFamily="18" charset="0"/>
              </a:rPr>
              <a:t>ауқымды шаралар</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жүзеге аспақ</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Атап</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айтқанда, жас</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ғалымдар арасындағы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«Үздік ғылыми жоба</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«Ғылым және білім</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 2019»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атты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ХІ</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V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халықаралық ғылыми конференциясы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Жасыл</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ғалам» экологиялық жобасы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республикалық Жас</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 кеңес-семинары, Қазақстан халқы бірлігі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күніне арналаған «Достық» фестивалі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«Туған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жер»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туристік-танымдық жобасы</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642910" y="285728"/>
            <a:ext cx="814393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ru-RU" sz="2000" b="1" dirty="0" err="1" smtClean="0">
                <a:latin typeface="Times New Roman" pitchFamily="18" charset="0"/>
                <a:cs typeface="Times New Roman" pitchFamily="18" charset="0"/>
              </a:rPr>
              <a:t>Әлеуметтік қолдау бөлімі</a:t>
            </a:r>
            <a:r>
              <a:rPr lang="ru-RU" sz="2000" dirty="0" err="1"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университеттегі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әлеуметтік тұрғыдан  </a:t>
            </a:r>
            <a:r>
              <a:rPr lang="ru-RU" sz="2000" dirty="0" smtClean="0">
                <a:latin typeface="Times New Roman" pitchFamily="18" charset="0"/>
                <a:cs typeface="Times New Roman" pitchFamily="18" charset="0"/>
              </a:rPr>
              <a:t>аз </a:t>
            </a:r>
            <a:r>
              <a:rPr lang="ru-RU" sz="2000" dirty="0" err="1" smtClean="0">
                <a:latin typeface="Times New Roman" pitchFamily="18" charset="0"/>
                <a:cs typeface="Times New Roman" pitchFamily="18" charset="0"/>
              </a:rPr>
              <a:t>қамтылған </a:t>
            </a:r>
            <a:r>
              <a:rPr lang="ru-RU" sz="2000" dirty="0" smtClean="0">
                <a:latin typeface="Times New Roman" pitchFamily="18" charset="0"/>
                <a:cs typeface="Times New Roman" pitchFamily="18" charset="0"/>
              </a:rPr>
              <a:t>білім </a:t>
            </a:r>
            <a:r>
              <a:rPr lang="ru-RU" sz="2000" dirty="0" err="1" smtClean="0">
                <a:latin typeface="Times New Roman" pitchFamily="18" charset="0"/>
                <a:cs typeface="Times New Roman" pitchFamily="18" charset="0"/>
              </a:rPr>
              <a:t>алушыларды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қолдауға және олардың оқуына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алуына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жағдай жасауға бағытталған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Барлығы </a:t>
            </a:r>
            <a:r>
              <a:rPr lang="ru-RU" sz="2000" dirty="0" smtClean="0">
                <a:latin typeface="Times New Roman" pitchFamily="18" charset="0"/>
                <a:cs typeface="Times New Roman" pitchFamily="18" charset="0"/>
              </a:rPr>
              <a:t>студенттер </a:t>
            </a:r>
            <a:r>
              <a:rPr lang="ru-RU" sz="2000" dirty="0" err="1" smtClean="0">
                <a:latin typeface="Times New Roman" pitchFamily="18" charset="0"/>
                <a:cs typeface="Times New Roman" pitchFamily="18" charset="0"/>
              </a:rPr>
              <a:t>үйін бағдарламасы аясында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университетте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жұмыс жасайды</a:t>
            </a:r>
            <a:r>
              <a:rPr lang="ru-RU" sz="2000" dirty="0" smtClean="0">
                <a:latin typeface="Times New Roman" pitchFamily="18" charset="0"/>
                <a:cs typeface="Times New Roman" pitchFamily="18" charset="0"/>
              </a:rPr>
              <a:t>:</a:t>
            </a:r>
          </a:p>
          <a:p>
            <a:pPr fontAlgn="base"/>
            <a:r>
              <a:rPr lang="ru-RU" sz="2000" dirty="0" smtClean="0">
                <a:latin typeface="Times New Roman" pitchFamily="18" charset="0"/>
                <a:cs typeface="Times New Roman" pitchFamily="18" charset="0"/>
              </a:rPr>
              <a:t>· Медицина </a:t>
            </a:r>
            <a:r>
              <a:rPr lang="ru-RU" sz="2000" dirty="0" err="1" smtClean="0">
                <a:latin typeface="Times New Roman" pitchFamily="18" charset="0"/>
                <a:cs typeface="Times New Roman" pitchFamily="18" charset="0"/>
              </a:rPr>
              <a:t>орталық</a:t>
            </a:r>
            <a:r>
              <a:rPr lang="ru-RU" sz="2000" dirty="0" smtClean="0">
                <a:latin typeface="Times New Roman" pitchFamily="18" charset="0"/>
                <a:cs typeface="Times New Roman" pitchFamily="18" charset="0"/>
              </a:rPr>
              <a:t>;</a:t>
            </a:r>
          </a:p>
          <a:p>
            <a:pPr fontAlgn="base"/>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«Дәрігер Абдугалимова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емханасы</a:t>
            </a:r>
            <a:r>
              <a:rPr lang="ru-RU" sz="2000" dirty="0" smtClean="0">
                <a:latin typeface="Times New Roman" pitchFamily="18" charset="0"/>
                <a:cs typeface="Times New Roman" pitchFamily="18" charset="0"/>
              </a:rPr>
              <a:t>;</a:t>
            </a:r>
          </a:p>
          <a:p>
            <a:pPr fontAlgn="base"/>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Студенттік</a:t>
            </a:r>
            <a:r>
              <a:rPr lang="ru-RU" sz="2000" dirty="0" smtClean="0">
                <a:latin typeface="Times New Roman" pitchFamily="18" charset="0"/>
                <a:cs typeface="Times New Roman" pitchFamily="18" charset="0"/>
              </a:rPr>
              <a:t> кинотеатр (№5 СҮ);</a:t>
            </a:r>
          </a:p>
          <a:p>
            <a:pPr fontAlgn="base"/>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Асханалар</a:t>
            </a:r>
            <a:r>
              <a:rPr lang="ru-RU" sz="2000" dirty="0" smtClean="0">
                <a:latin typeface="Times New Roman" pitchFamily="18" charset="0"/>
                <a:cs typeface="Times New Roman" pitchFamily="18" charset="0"/>
              </a:rPr>
              <a:t>;</a:t>
            </a:r>
          </a:p>
          <a:p>
            <a:pPr fontAlgn="base"/>
            <a:r>
              <a:rPr lang="ru-RU" sz="2000" dirty="0" smtClean="0">
                <a:latin typeface="Times New Roman" pitchFamily="18" charset="0"/>
                <a:cs typeface="Times New Roman" pitchFamily="18" charset="0"/>
              </a:rPr>
              <a:t>· Спорт </a:t>
            </a:r>
            <a:r>
              <a:rPr lang="ru-RU" sz="2000" dirty="0" err="1" smtClean="0">
                <a:latin typeface="Times New Roman" pitchFamily="18" charset="0"/>
                <a:cs typeface="Times New Roman" pitchFamily="18" charset="0"/>
              </a:rPr>
              <a:t>залдар</a:t>
            </a:r>
            <a:r>
              <a:rPr lang="ru-RU" sz="2000" dirty="0" smtClean="0">
                <a:latin typeface="Times New Roman" pitchFamily="18" charset="0"/>
                <a:cs typeface="Times New Roman" pitchFamily="18" charset="0"/>
              </a:rPr>
              <a:t>;</a:t>
            </a:r>
          </a:p>
          <a:p>
            <a:pPr fontAlgn="base"/>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Студенттік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үйлер </a:t>
            </a:r>
            <a:r>
              <a:rPr lang="ru-RU" sz="2000" dirty="0" smtClean="0">
                <a:latin typeface="Times New Roman" pitchFamily="18" charset="0"/>
                <a:cs typeface="Times New Roman" pitchFamily="18" charset="0"/>
              </a:rPr>
              <a:t>(саны – 7);</a:t>
            </a:r>
          </a:p>
          <a:p>
            <a:pPr fontAlgn="base"/>
            <a:r>
              <a:rPr lang="ru-RU" sz="2000" dirty="0" smtClean="0">
                <a:latin typeface="Times New Roman" pitchFamily="18" charset="0"/>
                <a:cs typeface="Times New Roman" pitchFamily="18" charset="0"/>
              </a:rPr>
              <a:t>· Студенттер мен </a:t>
            </a:r>
            <a:r>
              <a:rPr lang="ru-RU" sz="2000" dirty="0" err="1" smtClean="0">
                <a:latin typeface="Times New Roman" pitchFamily="18" charset="0"/>
                <a:cs typeface="Times New Roman" pitchFamily="18" charset="0"/>
              </a:rPr>
              <a:t>магистранттардың кәсіподақ ұйымы</a:t>
            </a:r>
            <a:r>
              <a:rPr lang="ru-RU" sz="2000" dirty="0" smtClean="0">
                <a:latin typeface="Times New Roman" pitchFamily="18" charset="0"/>
                <a:cs typeface="Times New Roman" pitchFamily="18" charset="0"/>
              </a:rPr>
              <a:t>.</a:t>
            </a:r>
          </a:p>
          <a:p>
            <a:pPr fontAlgn="base"/>
            <a:r>
              <a:rPr lang="ru-RU" sz="2000" dirty="0" err="1" smtClean="0">
                <a:latin typeface="Times New Roman" pitchFamily="18" charset="0"/>
                <a:cs typeface="Times New Roman" pitchFamily="18" charset="0"/>
              </a:rPr>
              <a:t>Әлеуметтік қолдау көрсету бойынша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шаралар</a:t>
            </a:r>
            <a:r>
              <a:rPr lang="ru-RU" sz="2000" dirty="0" smtClean="0">
                <a:latin typeface="Times New Roman" pitchFamily="18" charset="0"/>
                <a:cs typeface="Times New Roman" pitchFamily="18" charset="0"/>
              </a:rPr>
              <a:t>: білім </a:t>
            </a:r>
            <a:r>
              <a:rPr lang="ru-RU" sz="2000" dirty="0" err="1" smtClean="0">
                <a:latin typeface="Times New Roman" pitchFamily="18" charset="0"/>
                <a:cs typeface="Times New Roman" pitchFamily="18" charset="0"/>
              </a:rPr>
              <a:t>алуға жеңілдіктер ұсыну және ішкі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гранттар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бөлу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мұқтаж жандарға Студенттік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үйлерде тұруға жеңілдіктер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білім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алушылардың келесідей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сатыларына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жетімдерге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мүгедектерге ақысыз төсек-орнын бөлу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сонымен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қатар жетім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балалар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ата-анасының қамқорлығынан айырылғандар қатарындағы студенттерге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материалдық көмек көрсету</a:t>
            </a:r>
            <a:r>
              <a:rPr lang="ru-RU" sz="2000" dirty="0" smtClean="0">
                <a:latin typeface="Times New Roman" pitchFamily="18" charset="0"/>
                <a:cs typeface="Times New Roman" pitchFamily="18" charset="0"/>
              </a:rPr>
              <a:t>.</a:t>
            </a:r>
          </a:p>
          <a:p>
            <a:pPr fontAlgn="base"/>
            <a:r>
              <a:rPr lang="ru-RU" sz="2000" dirty="0" err="1" smtClean="0">
                <a:latin typeface="Times New Roman" pitchFamily="18" charset="0"/>
                <a:cs typeface="Times New Roman" pitchFamily="18" charset="0"/>
              </a:rPr>
              <a:t>Көпбалалы отбасынан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шыққан студенттерге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Нұр-Сұлтан қаласы әкімдігімен бірлесіп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қоғамдық көлікте </a:t>
            </a:r>
            <a:r>
              <a:rPr lang="ru-RU" sz="2000" dirty="0" smtClean="0">
                <a:latin typeface="Times New Roman" pitchFamily="18" charset="0"/>
                <a:cs typeface="Times New Roman" pitchFamily="18" charset="0"/>
              </a:rPr>
              <a:t>50% </a:t>
            </a:r>
            <a:r>
              <a:rPr lang="ru-RU" sz="2000" dirty="0" err="1" smtClean="0">
                <a:latin typeface="Times New Roman" pitchFamily="18" charset="0"/>
                <a:cs typeface="Times New Roman" pitchFamily="18" charset="0"/>
              </a:rPr>
              <a:t>жеңілдікпен жол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жүру қарастырылған</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642910" y="357166"/>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ru-RU" sz="2000" b="1" dirty="0" err="1" smtClean="0">
                <a:latin typeface="Times New Roman" pitchFamily="18" charset="0"/>
                <a:cs typeface="Times New Roman" pitchFamily="18" charset="0"/>
              </a:rPr>
              <a:t>Жастар</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саясаты</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бөлімі</a:t>
            </a:r>
            <a:r>
              <a:rPr lang="ru-RU" sz="2000" dirty="0" err="1"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білім </a:t>
            </a:r>
            <a:r>
              <a:rPr lang="ru-RU" sz="2000" dirty="0" err="1" smtClean="0">
                <a:latin typeface="Times New Roman" pitchFamily="18" charset="0"/>
                <a:cs typeface="Times New Roman" pitchFamily="18" charset="0"/>
              </a:rPr>
              <a:t>алушылардың оқудан тыс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уақыттарын танымды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әрі пайдалы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өткізуге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студенттің жан-жақты тұлға </a:t>
            </a:r>
            <a:r>
              <a:rPr lang="ru-RU" sz="2000" dirty="0" smtClean="0">
                <a:latin typeface="Times New Roman" pitchFamily="18" charset="0"/>
                <a:cs typeface="Times New Roman" pitchFamily="18" charset="0"/>
              </a:rPr>
              <a:t>ретінде </a:t>
            </a:r>
            <a:r>
              <a:rPr lang="ru-RU" sz="2000" dirty="0" err="1" smtClean="0">
                <a:latin typeface="Times New Roman" pitchFamily="18" charset="0"/>
                <a:cs typeface="Times New Roman" pitchFamily="18" charset="0"/>
              </a:rPr>
              <a:t>қалыптасуына мүмкіндік жасайды</a:t>
            </a:r>
            <a:r>
              <a:rPr lang="ru-RU" sz="2000" dirty="0" smtClean="0">
                <a:latin typeface="Times New Roman" pitchFamily="18" charset="0"/>
                <a:cs typeface="Times New Roman" pitchFamily="18" charset="0"/>
              </a:rPr>
              <a:t>.</a:t>
            </a:r>
          </a:p>
          <a:p>
            <a:pPr fontAlgn="base"/>
            <a:r>
              <a:rPr lang="ru-RU" sz="2000" dirty="0" err="1" smtClean="0">
                <a:latin typeface="Times New Roman" pitchFamily="18" charset="0"/>
                <a:cs typeface="Times New Roman" pitchFamily="18" charset="0"/>
              </a:rPr>
              <a:t>Бізде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жұмыс істейді</a:t>
            </a:r>
            <a:r>
              <a:rPr lang="ru-RU" sz="2000" dirty="0" smtClean="0">
                <a:latin typeface="Times New Roman" pitchFamily="18" charset="0"/>
                <a:cs typeface="Times New Roman" pitchFamily="18" charset="0"/>
              </a:rPr>
              <a:t>:</a:t>
            </a:r>
          </a:p>
          <a:p>
            <a:pPr fontAlgn="base"/>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Жастар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саясаты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орталығы;</a:t>
            </a:r>
            <a:endParaRPr lang="ru-RU" sz="2000" dirty="0" smtClean="0">
              <a:latin typeface="Times New Roman" pitchFamily="18" charset="0"/>
              <a:cs typeface="Times New Roman" pitchFamily="18" charset="0"/>
            </a:endParaRPr>
          </a:p>
          <a:p>
            <a:pPr fontAlgn="base"/>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«Нұр Отан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қалалық «Нұр» филиалының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Жас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Отан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жастар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қанаты;</a:t>
            </a:r>
            <a:endParaRPr lang="ru-RU" sz="2000" dirty="0" smtClean="0">
              <a:latin typeface="Times New Roman" pitchFamily="18" charset="0"/>
              <a:cs typeface="Times New Roman" pitchFamily="18" charset="0"/>
            </a:endParaRPr>
          </a:p>
          <a:p>
            <a:pPr fontAlgn="base"/>
            <a:r>
              <a:rPr lang="ru-RU" sz="2000" dirty="0" smtClean="0">
                <a:latin typeface="Times New Roman" pitchFamily="18" charset="0"/>
                <a:cs typeface="Times New Roman" pitchFamily="18" charset="0"/>
              </a:rPr>
              <a:t>· «Оратор», «</a:t>
            </a:r>
            <a:r>
              <a:rPr lang="ru-RU" sz="2000" dirty="0" err="1" smtClean="0">
                <a:latin typeface="Times New Roman" pitchFamily="18" charset="0"/>
                <a:cs typeface="Times New Roman" pitchFamily="18" charset="0"/>
              </a:rPr>
              <a:t>Парасат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Жеті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жарғы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интеллектуалды-пікірсайыс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клубтары</a:t>
            </a:r>
            <a:r>
              <a:rPr lang="ru-RU" sz="2000" dirty="0" smtClean="0">
                <a:latin typeface="Times New Roman" pitchFamily="18" charset="0"/>
                <a:cs typeface="Times New Roman" pitchFamily="18" charset="0"/>
              </a:rPr>
              <a:t>;</a:t>
            </a:r>
          </a:p>
          <a:p>
            <a:pPr fontAlgn="base"/>
            <a:r>
              <a:rPr lang="ru-RU" sz="2000"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Студенттердің қызығушылығы бойынша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факультеттік</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клубтар</a:t>
            </a:r>
            <a:r>
              <a:rPr lang="ru-RU" sz="2000" b="1" dirty="0" smtClean="0">
                <a:latin typeface="Times New Roman" pitchFamily="18" charset="0"/>
                <a:cs typeface="Times New Roman" pitchFamily="18" charset="0"/>
              </a:rPr>
              <a:t> мен </a:t>
            </a:r>
            <a:r>
              <a:rPr lang="ru-RU" sz="2000" b="1" dirty="0" err="1" smtClean="0">
                <a:latin typeface="Times New Roman" pitchFamily="18" charset="0"/>
                <a:cs typeface="Times New Roman" pitchFamily="18" charset="0"/>
              </a:rPr>
              <a:t>ұйымдар </a:t>
            </a:r>
            <a:r>
              <a:rPr lang="ru-RU" sz="2000" b="1" dirty="0" smtClean="0">
                <a:latin typeface="Times New Roman" pitchFamily="18" charset="0"/>
                <a:cs typeface="Times New Roman" pitchFamily="18" charset="0"/>
              </a:rPr>
              <a:t>(</a:t>
            </a:r>
            <a:r>
              <a:rPr lang="ru-RU" sz="2000" b="1" dirty="0" err="1" smtClean="0">
                <a:latin typeface="Times New Roman" pitchFamily="18" charset="0"/>
                <a:cs typeface="Times New Roman" pitchFamily="18" charset="0"/>
              </a:rPr>
              <a:t>жалпы</a:t>
            </a:r>
            <a:r>
              <a:rPr lang="ru-RU" sz="2000" b="1" dirty="0" smtClean="0">
                <a:latin typeface="Times New Roman" pitchFamily="18" charset="0"/>
                <a:cs typeface="Times New Roman" pitchFamily="18" charset="0"/>
              </a:rPr>
              <a:t> саны 70-тен </a:t>
            </a:r>
            <a:r>
              <a:rPr lang="ru-RU" sz="2000" b="1" dirty="0" err="1" smtClean="0">
                <a:latin typeface="Times New Roman" pitchFamily="18" charset="0"/>
                <a:cs typeface="Times New Roman" pitchFamily="18" charset="0"/>
              </a:rPr>
              <a:t>астам</a:t>
            </a:r>
            <a:r>
              <a:rPr lang="ru-RU" sz="2000" b="1" dirty="0" smtClean="0">
                <a:latin typeface="Times New Roman" pitchFamily="18" charset="0"/>
                <a:cs typeface="Times New Roman" pitchFamily="18" charset="0"/>
              </a:rPr>
              <a:t>).</a:t>
            </a:r>
          </a:p>
          <a:p>
            <a:pPr fontAlgn="base"/>
            <a:r>
              <a:rPr lang="ru-RU" sz="2000" dirty="0" smtClean="0">
                <a:latin typeface="Times New Roman" pitchFamily="18" charset="0"/>
                <a:cs typeface="Times New Roman" pitchFamily="18" charset="0"/>
              </a:rPr>
              <a:t>Университет </a:t>
            </a:r>
            <a:r>
              <a:rPr lang="ru-RU" sz="2000" dirty="0" err="1" smtClean="0">
                <a:latin typeface="Times New Roman" pitchFamily="18" charset="0"/>
                <a:cs typeface="Times New Roman" pitchFamily="18" charset="0"/>
              </a:rPr>
              <a:t>деңгейінде көптеген іс-шаралар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бірінші</a:t>
            </a:r>
            <a:r>
              <a:rPr lang="ru-RU" sz="2000" dirty="0" smtClean="0">
                <a:latin typeface="Times New Roman" pitchFamily="18" charset="0"/>
                <a:cs typeface="Times New Roman" pitchFamily="18" charset="0"/>
              </a:rPr>
              <a:t> курс </a:t>
            </a:r>
            <a:r>
              <a:rPr lang="ru-RU" sz="2000" dirty="0" err="1" smtClean="0">
                <a:latin typeface="Times New Roman" pitchFamily="18" charset="0"/>
                <a:cs typeface="Times New Roman" pitchFamily="18" charset="0"/>
              </a:rPr>
              <a:t>студенттеріне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арналған </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BELES» </a:t>
            </a:r>
            <a:r>
              <a:rPr lang="ru-RU" sz="2000" dirty="0" err="1" smtClean="0">
                <a:latin typeface="Times New Roman" pitchFamily="18" charset="0"/>
                <a:cs typeface="Times New Roman" pitchFamily="18" charset="0"/>
              </a:rPr>
              <a:t>салтанатты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кеші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дәстүрлі </a:t>
            </a:r>
            <a:r>
              <a:rPr lang="ru-RU"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Parasat</a:t>
            </a:r>
            <a:r>
              <a:rPr lang="en-US" sz="2000" dirty="0" smtClean="0">
                <a:latin typeface="Times New Roman" pitchFamily="18" charset="0"/>
                <a:cs typeface="Times New Roman" pitchFamily="18" charset="0"/>
              </a:rPr>
              <a:t> CUP», «ENU CUP» </a:t>
            </a:r>
            <a:r>
              <a:rPr lang="ru-RU" sz="2000" dirty="0" err="1" smtClean="0">
                <a:latin typeface="Times New Roman" pitchFamily="18" charset="0"/>
                <a:cs typeface="Times New Roman" pitchFamily="18" charset="0"/>
              </a:rPr>
              <a:t>және «Күлтегін» республикалық дебат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турнирлері</a:t>
            </a:r>
            <a:r>
              <a:rPr lang="ru-RU" sz="2000" dirty="0" smtClean="0">
                <a:latin typeface="Times New Roman" pitchFamily="18" charset="0"/>
                <a:cs typeface="Times New Roman" pitchFamily="18" charset="0"/>
              </a:rPr>
              <a:t>; студенттер </a:t>
            </a:r>
            <a:r>
              <a:rPr lang="ru-RU" sz="2000" dirty="0" err="1" smtClean="0">
                <a:latin typeface="Times New Roman" pitchFamily="18" charset="0"/>
                <a:cs typeface="Times New Roman" pitchFamily="18" charset="0"/>
              </a:rPr>
              <a:t>күніне арналған </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ENU Students Day» </a:t>
            </a:r>
            <a:r>
              <a:rPr lang="ru-RU" sz="2000" dirty="0" err="1" smtClean="0">
                <a:latin typeface="Times New Roman" pitchFamily="18" charset="0"/>
                <a:cs typeface="Times New Roman" pitchFamily="18" charset="0"/>
              </a:rPr>
              <a:t>кеші</a:t>
            </a:r>
            <a:r>
              <a:rPr lang="ru-RU" sz="2000" dirty="0" smtClean="0">
                <a:latin typeface="Times New Roman" pitchFamily="18" charset="0"/>
                <a:cs typeface="Times New Roman" pitchFamily="18" charset="0"/>
              </a:rPr>
              <a:t>, 1 </a:t>
            </a:r>
            <a:r>
              <a:rPr lang="ru-RU" sz="2000" dirty="0" err="1" smtClean="0">
                <a:latin typeface="Times New Roman" pitchFamily="18" charset="0"/>
                <a:cs typeface="Times New Roman" pitchFamily="18" charset="0"/>
              </a:rPr>
              <a:t>желтоқсан </a:t>
            </a:r>
            <a:r>
              <a:rPr lang="ru-RU" sz="2000" dirty="0" smtClean="0">
                <a:latin typeface="Times New Roman" pitchFamily="18" charset="0"/>
                <a:cs typeface="Times New Roman" pitchFamily="18" charset="0"/>
              </a:rPr>
              <a:t>– ҚР </a:t>
            </a:r>
            <a:r>
              <a:rPr lang="ru-RU" sz="2000" dirty="0" err="1" smtClean="0">
                <a:latin typeface="Times New Roman" pitchFamily="18" charset="0"/>
                <a:cs typeface="Times New Roman" pitchFamily="18" charset="0"/>
              </a:rPr>
              <a:t>Тұңғыш </a:t>
            </a:r>
            <a:r>
              <a:rPr lang="ru-RU" sz="2000" dirty="0" smtClean="0">
                <a:latin typeface="Times New Roman" pitchFamily="18" charset="0"/>
                <a:cs typeface="Times New Roman" pitchFamily="18" charset="0"/>
              </a:rPr>
              <a:t>Президент </a:t>
            </a:r>
            <a:r>
              <a:rPr lang="ru-RU" sz="2000" dirty="0" err="1" smtClean="0">
                <a:latin typeface="Times New Roman" pitchFamily="18" charset="0"/>
                <a:cs typeface="Times New Roman" pitchFamily="18" charset="0"/>
              </a:rPr>
              <a:t>күніне арналған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Елдік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дәрістер</a:t>
            </a:r>
            <a:r>
              <a:rPr lang="ru-RU" sz="2000" dirty="0" smtClean="0">
                <a:latin typeface="Times New Roman" pitchFamily="18" charset="0"/>
                <a:cs typeface="Times New Roman" pitchFamily="18" charset="0"/>
              </a:rPr>
              <a:t>», «Астана </a:t>
            </a:r>
            <a:r>
              <a:rPr lang="ru-RU" sz="2000" dirty="0" err="1" smtClean="0">
                <a:latin typeface="Times New Roman" pitchFamily="18" charset="0"/>
                <a:cs typeface="Times New Roman" pitchFamily="18" charset="0"/>
              </a:rPr>
              <a:t>көктемі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a:t>
            </a:r>
            <a:r>
              <a:rPr lang="ru-RU" sz="2000" dirty="0" smtClean="0">
                <a:latin typeface="Times New Roman" pitchFamily="18" charset="0"/>
                <a:cs typeface="Times New Roman" pitchFamily="18" charset="0"/>
              </a:rPr>
              <a:t>т.б.</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357982"/>
          </a:xfrm>
        </p:spPr>
        <p:txBody>
          <a:bodyPr>
            <a:noAutofit/>
          </a:bodyPr>
          <a:lstStyle/>
          <a:p>
            <a:pPr marL="0" indent="363538" algn="just" fontAlgn="base">
              <a:buNone/>
            </a:pP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«E-Studio»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продюсерлік</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орталығы</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 келесі</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бағыттар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жұмыс жасауда</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63538" algn="just" fontAlgn="base">
              <a:buFontTx/>
              <a:buChar char="-"/>
            </a:pP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халық аспаптары</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арқасында </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фольклор</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яғни халқымыздың музыкалық мұрасын дамыту</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танымал</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жаңа шығармаларды орындау</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«Дала сазы»</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халық аспаптары</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оркестрі</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363538" algn="just" fontAlgn="base">
              <a:buFontTx/>
              <a:buChar char="-"/>
            </a:pP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көңілді тапқырлар </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клубы - </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КҮЛтегін</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 -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қазақ тілінде</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 «Вне закона» -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орыс</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тілінде</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 КТК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hlinkClick r:id="rId2"/>
              </a:rPr>
              <a:t>командалары</a:t>
            </a:r>
            <a:endPar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500042"/>
            <a:ext cx="8715436" cy="5500726"/>
          </a:xfrm>
        </p:spPr>
        <p:txBody>
          <a:bodyPr>
            <a:noAutofit/>
          </a:bodyPr>
          <a:lstStyle/>
          <a:p>
            <a:pPr marL="0" indent="714375" algn="just" fontAlgn="base">
              <a:buNone/>
            </a:pP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вокалдық өнер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(жаңа әншілер тобын</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құру, олардың кәсіби шеберліктерінің өсулеріне қолдау көрсету</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hlinkClick r:id="rId2"/>
              </a:rPr>
              <a:t>Вокалдық студиясы</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hlinkClick r:id="rId3"/>
              </a:rPr>
              <a:t>«</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hlinkClick r:id="rId3"/>
              </a:rPr>
              <a:t>Еуразия</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hlinkClick r:id="rId3"/>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hlinkClick r:id="rId3"/>
              </a:rPr>
              <a:t>ансамблі</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«ЕҰУ»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студенттік</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ансамблі</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a:p>
            <a:pPr marL="0" indent="714375" algn="just" fontAlgn="base">
              <a:buFontTx/>
              <a:buChar char="-"/>
            </a:pP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hlinkClick r:id="rId4"/>
              </a:rPr>
              <a:t>«</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hlinkClick r:id="rId4"/>
              </a:rPr>
              <a:t>Еуразия</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hlinkClick r:id="rId4"/>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hlinkClick r:id="rId4"/>
              </a:rPr>
              <a:t>арулары</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hlinkClick r:id="rId4"/>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hlinkClick r:id="rId4"/>
              </a:rPr>
              <a:t>қыздар лигасы</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714375" algn="just" fontAlgn="base">
              <a:buFontTx/>
              <a:buChar char="-"/>
            </a:pP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би (хореография)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өнері </a:t>
            </a:r>
            <a:r>
              <a:rPr lang="ru-RU" sz="3600" b="1" dirty="0" smtClean="0">
                <a:latin typeface="Times New Roman" pitchFamily="18" charset="0"/>
                <a:cs typeface="Times New Roman" pitchFamily="18" charset="0"/>
              </a:rPr>
              <a:t>(</a:t>
            </a:r>
            <a:r>
              <a:rPr lang="ru-RU" sz="3600" b="1" dirty="0" err="1" smtClean="0">
                <a:latin typeface="Times New Roman" pitchFamily="18" charset="0"/>
                <a:cs typeface="Times New Roman" pitchFamily="18" charset="0"/>
              </a:rPr>
              <a:t>сахнаға халық билерін</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қою</a:t>
            </a:r>
            <a:r>
              <a:rPr lang="ru-RU" sz="3600" b="1" dirty="0" smtClean="0">
                <a:latin typeface="Times New Roman" pitchFamily="18" charset="0"/>
                <a:cs typeface="Times New Roman" pitchFamily="18" charset="0"/>
              </a:rPr>
              <a:t>)</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hlinkClick r:id="rId5"/>
              </a:rPr>
              <a:t> -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hlinkClick r:id="rId5"/>
              </a:rPr>
              <a:t>Самұрық</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hlinkClick r:id="rId5"/>
              </a:rPr>
              <a:t>» шоу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hlinkClick r:id="rId5"/>
              </a:rPr>
              <a:t>балеті</a:t>
            </a:r>
            <a:r>
              <a:rPr lang="ru-RU" sz="3600" b="1" dirty="0" smtClean="0">
                <a:latin typeface="Times New Roman" pitchFamily="18" charset="0"/>
                <a:cs typeface="Times New Roman" pitchFamily="18" charset="0"/>
              </a:rPr>
              <a:t>;</a:t>
            </a: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714375" algn="just" fontAlgn="base">
              <a:buNone/>
            </a:pP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715436" cy="6215106"/>
          </a:xfrm>
        </p:spPr>
        <p:txBody>
          <a:bodyPr>
            <a:noAutofit/>
          </a:bodyPr>
          <a:lstStyle/>
          <a:p>
            <a:pPr marL="0" indent="627063" algn="just" fontAlgn="base">
              <a:buNone/>
            </a:pP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театр </a:t>
            </a:r>
            <a:r>
              <a:rPr lang="ru-RU"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өнері </a:t>
            </a:r>
            <a:r>
              <a:rPr lang="ru-RU" sz="4000" b="1" dirty="0" smtClean="0">
                <a:latin typeface="Times New Roman" pitchFamily="18" charset="0"/>
                <a:cs typeface="Times New Roman" pitchFamily="18" charset="0"/>
              </a:rPr>
              <a:t>(</a:t>
            </a:r>
            <a:r>
              <a:rPr lang="ru-RU" sz="4000" b="1" dirty="0" err="1" smtClean="0">
                <a:latin typeface="Times New Roman" pitchFamily="18" charset="0"/>
                <a:cs typeface="Times New Roman" pitchFamily="18" charset="0"/>
              </a:rPr>
              <a:t>театралдық </a:t>
            </a:r>
            <a:r>
              <a:rPr lang="ru-RU" sz="4000" b="1" dirty="0" smtClean="0">
                <a:latin typeface="Times New Roman" pitchFamily="18" charset="0"/>
                <a:cs typeface="Times New Roman" pitchFamily="18" charset="0"/>
              </a:rPr>
              <a:t>пьеса </a:t>
            </a:r>
            <a:r>
              <a:rPr lang="ru-RU" sz="4000" b="1" dirty="0" err="1" smtClean="0">
                <a:latin typeface="Times New Roman" pitchFamily="18" charset="0"/>
                <a:cs typeface="Times New Roman" pitchFamily="18" charset="0"/>
              </a:rPr>
              <a:t>қойылымдары</a:t>
            </a:r>
            <a:r>
              <a:rPr lang="ru-RU" sz="4000" b="1" dirty="0" smtClean="0">
                <a:latin typeface="Times New Roman" pitchFamily="18" charset="0"/>
                <a:cs typeface="Times New Roman" pitchFamily="18" charset="0"/>
              </a:rPr>
              <a:t>, </a:t>
            </a:r>
            <a:r>
              <a:rPr lang="ru-RU" sz="4000" b="1" dirty="0" err="1" smtClean="0">
                <a:latin typeface="Times New Roman" pitchFamily="18" charset="0"/>
                <a:cs typeface="Times New Roman" pitchFamily="18" charset="0"/>
              </a:rPr>
              <a:t>әртістік өнерді зерттеп</a:t>
            </a:r>
            <a:r>
              <a:rPr lang="ru-RU" sz="4000" b="1" dirty="0" smtClean="0">
                <a:latin typeface="Times New Roman" pitchFamily="18" charset="0"/>
                <a:cs typeface="Times New Roman" pitchFamily="18" charset="0"/>
              </a:rPr>
              <a:t>, </a:t>
            </a:r>
            <a:r>
              <a:rPr lang="ru-RU" sz="4000" b="1" dirty="0" err="1" smtClean="0">
                <a:latin typeface="Times New Roman" pitchFamily="18" charset="0"/>
                <a:cs typeface="Times New Roman" pitchFamily="18" charset="0"/>
              </a:rPr>
              <a:t>үйрену</a:t>
            </a:r>
            <a:r>
              <a:rPr lang="ru-RU" sz="4000" b="1" dirty="0" smtClean="0">
                <a:latin typeface="Times New Roman" pitchFamily="18" charset="0"/>
                <a:cs typeface="Times New Roman" pitchFamily="18" charset="0"/>
              </a:rPr>
              <a:t>) - </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ru-RU"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Шаңырақ</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студенттер</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театры,  </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hlinkClick r:id="rId2"/>
              </a:rPr>
              <a:t>«Аттракцион» театры</a:t>
            </a:r>
            <a:r>
              <a:rPr lang="ru-RU" sz="4000" b="1" dirty="0" smtClean="0">
                <a:latin typeface="Times New Roman" pitchFamily="18" charset="0"/>
                <a:cs typeface="Times New Roman" pitchFamily="18" charset="0"/>
              </a:rPr>
              <a:t>;</a:t>
            </a:r>
          </a:p>
          <a:p>
            <a:pPr marL="0" indent="627063" algn="just" fontAlgn="base">
              <a:buNone/>
            </a:pP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университетте</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жүргізушілер </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конферансье)</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сценаристтер</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тобын</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құру</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ақындық өнерлері </a:t>
            </a:r>
            <a:r>
              <a:rPr lang="ru-RU" sz="4000" b="1" dirty="0" smtClean="0">
                <a:latin typeface="Times New Roman" pitchFamily="18" charset="0"/>
                <a:cs typeface="Times New Roman" pitchFamily="18" charset="0"/>
              </a:rPr>
              <a:t>бар </a:t>
            </a:r>
            <a:r>
              <a:rPr lang="ru-RU" sz="4000" b="1" dirty="0" err="1" smtClean="0">
                <a:latin typeface="Times New Roman" pitchFamily="18" charset="0"/>
                <a:cs typeface="Times New Roman" pitchFamily="18" charset="0"/>
              </a:rPr>
              <a:t>студенттерге</a:t>
            </a:r>
            <a:r>
              <a:rPr lang="ru-RU" sz="4000" b="1" dirty="0" smtClean="0">
                <a:latin typeface="Times New Roman" pitchFamily="18" charset="0"/>
                <a:cs typeface="Times New Roman" pitchFamily="18" charset="0"/>
              </a:rPr>
              <a:t> </a:t>
            </a:r>
            <a:r>
              <a:rPr lang="ru-RU" sz="4000" b="1" dirty="0" err="1" smtClean="0">
                <a:latin typeface="Times New Roman" pitchFamily="18" charset="0"/>
                <a:cs typeface="Times New Roman" pitchFamily="18" charset="0"/>
              </a:rPr>
              <a:t>қолдау көрсету</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7813"/>
            <a:ext cx="8229600" cy="6294460"/>
          </a:xfrm>
        </p:spPr>
        <p:txBody>
          <a:bodyPr>
            <a:noAutofit/>
          </a:bodyPr>
          <a:lstStyle/>
          <a:p>
            <a:pPr marL="0" indent="801688" algn="just">
              <a:buNone/>
            </a:pPr>
            <a:r>
              <a:rPr lang="en-US" sz="4000" b="1" i="1" dirty="0" smtClean="0"/>
              <a:t>I</a:t>
            </a:r>
            <a:r>
              <a:rPr lang="kk-KZ" sz="4000" b="1" i="1" dirty="0" smtClean="0"/>
              <a:t>.Ұйымдастырушылық-әдістемелік жұмыс</a:t>
            </a:r>
          </a:p>
          <a:p>
            <a:pPr marL="0" indent="801688" algn="just">
              <a:buNone/>
            </a:pPr>
            <a:r>
              <a:rPr lang="en-US" sz="4000" b="1" i="1" dirty="0" smtClean="0"/>
              <a:t>II</a:t>
            </a:r>
            <a:r>
              <a:rPr lang="kk-KZ" sz="4000" b="1" i="1" dirty="0" smtClean="0"/>
              <a:t>.Зияткерлік мәдениетті дамыту</a:t>
            </a:r>
          </a:p>
          <a:p>
            <a:pPr marL="0" indent="801688" algn="just">
              <a:buNone/>
            </a:pPr>
            <a:r>
              <a:rPr lang="en-US" sz="4000" b="1" i="1" dirty="0" smtClean="0"/>
              <a:t>III</a:t>
            </a:r>
            <a:r>
              <a:rPr lang="kk-KZ" sz="4000" b="1" i="1" dirty="0" smtClean="0"/>
              <a:t>.Азаматтық</a:t>
            </a:r>
            <a:r>
              <a:rPr lang="ru-RU" sz="4000" b="1" i="1" dirty="0" smtClean="0"/>
              <a:t> – </a:t>
            </a:r>
            <a:r>
              <a:rPr lang="kk-KZ" sz="4000" b="1" i="1" dirty="0" smtClean="0"/>
              <a:t>патриоттық тәрбиелеу</a:t>
            </a:r>
          </a:p>
          <a:p>
            <a:pPr marL="0" indent="801688" algn="just">
              <a:buNone/>
            </a:pPr>
            <a:r>
              <a:rPr lang="en-US" sz="4000" b="1" i="1" dirty="0" smtClean="0"/>
              <a:t>IV</a:t>
            </a:r>
            <a:r>
              <a:rPr lang="kk-KZ" sz="4000" b="1" i="1" dirty="0" smtClean="0"/>
              <a:t>.Құқықтық мәдениетті қалыптастыру</a:t>
            </a:r>
          </a:p>
          <a:p>
            <a:pPr marL="0" indent="801688" algn="just">
              <a:buNone/>
            </a:pPr>
            <a:r>
              <a:rPr lang="kk-KZ" sz="4000" b="1" i="1" dirty="0" smtClean="0"/>
              <a:t>VI. Рухани-адамгершілік мәдениетті қалыптастыру</a:t>
            </a:r>
          </a:p>
          <a:p>
            <a:pPr marL="0" indent="801688" algn="just">
              <a:buNone/>
            </a:pPr>
            <a:endParaRPr lang="ru-RU" sz="4000" b="1"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7813"/>
            <a:ext cx="8229600" cy="6294460"/>
          </a:xfrm>
        </p:spPr>
        <p:txBody>
          <a:bodyPr>
            <a:noAutofit/>
          </a:bodyPr>
          <a:lstStyle/>
          <a:p>
            <a:pPr marL="0" indent="801688" algn="just">
              <a:buNone/>
            </a:pPr>
            <a:r>
              <a:rPr lang="kk-KZ" sz="4000" b="1" i="1" dirty="0" smtClean="0"/>
              <a:t>VII. Толеранттылық пен этносаралық келісімді қалыптастыру</a:t>
            </a:r>
          </a:p>
          <a:p>
            <a:pPr marL="0" indent="801688" algn="just">
              <a:buNone/>
            </a:pPr>
            <a:r>
              <a:rPr lang="kk-KZ" sz="4000" b="1" i="1" dirty="0" smtClean="0"/>
              <a:t>VIII. Кәсіптік-қызметтік және экономикалық тәрбиелеу</a:t>
            </a:r>
          </a:p>
          <a:p>
            <a:pPr marL="0" indent="801688" algn="just">
              <a:buNone/>
            </a:pPr>
            <a:r>
              <a:rPr lang="en-US" sz="4000" b="1" i="1" dirty="0" smtClean="0"/>
              <a:t>IX</a:t>
            </a:r>
            <a:r>
              <a:rPr lang="kk-KZ" sz="4000" b="1" i="1" dirty="0" smtClean="0"/>
              <a:t>. Дене тәрбиесі және салауатты өмір салтын қалыптастыру</a:t>
            </a:r>
          </a:p>
          <a:p>
            <a:pPr marL="0" indent="801688" algn="just">
              <a:buNone/>
            </a:pPr>
            <a:r>
              <a:rPr lang="kk-KZ" sz="4000" b="1" i="1" dirty="0" smtClean="0"/>
              <a:t>X. Эстетикалық мәдениетті қалыптастыру</a:t>
            </a:r>
            <a:endParaRPr lang="ru-RU" sz="4000" b="1"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715436" cy="5857916"/>
          </a:xfrm>
        </p:spPr>
        <p:txBody>
          <a:bodyPr>
            <a:noAutofit/>
          </a:bodyPr>
          <a:lstStyle/>
          <a:p>
            <a:pPr marL="0" indent="714375" algn="just">
              <a:buNone/>
            </a:pP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Тәрбие немесе тәрбиелік орта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адамның  қазіргі заманғы мәдениетке енуіне ықпал ететін және тұлғалық дамуына әсер ететін, оны қоршаған әлеуметтік-құнды жағдайлар жиынтығы.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Ортаның мазмұнын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тұлғаның әлеуметтік дамуының факторы ретінде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заттық-кеңістіктік, әлеуметтік-мінез-құлықтық, оқиғалық, ақпараттық компоненттер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құрайды. </a:t>
            </a:r>
          </a:p>
          <a:p>
            <a:pPr marL="0" indent="714375" algn="just">
              <a:buNone/>
            </a:pP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450850" algn="just">
              <a:buNone/>
            </a:pP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Тәрбие кеңістігі </a:t>
            </a:r>
            <a:r>
              <a:rPr lang="kk-KZ" sz="40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компоненттер</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і: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іс-әрекеттік  компонент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(тұлғаның тікелей өзін-өзі жүзеге асыруы, өзін-өзі танытуы);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коммуникативтік компонент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(тікелей қарым-қатынас кеңістігі);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компаративті компонент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(салыстырмалы әлеуметтік фон (аясы) ретінде қатысатын кеңістік);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ақпараттық компонент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(ақпараттық кеңістік); </a:t>
            </a:r>
            <a:endParaRPr lang="ru-RU"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642918"/>
            <a:ext cx="8715436" cy="5072098"/>
          </a:xfrm>
        </p:spPr>
        <p:txBody>
          <a:bodyPr>
            <a:noAutofit/>
          </a:bodyPr>
          <a:lstStyle/>
          <a:p>
            <a:pPr algn="just" fontAlgn="base"/>
            <a:r>
              <a:rPr lang="ru-RU" sz="2800" b="1" dirty="0" err="1" smtClean="0">
                <a:latin typeface="Times New Roman" pitchFamily="18" charset="0"/>
                <a:cs typeface="Times New Roman" pitchFamily="18" charset="0"/>
              </a:rPr>
              <a:t>Студентер</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үйінің құрылысын бастау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оқу ғимараттарында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Коворкинг</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және шығармашыл жастардың «Өнер» орталығын</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ың</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ашылуы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ғылым саласында</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Жалынды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жастар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жобасы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Ұлы даланың жеті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қыры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еңбегі аясында</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ардагер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 мен</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студенттердің кездесуі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акдемиялық топтар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арасында</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Үздік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топ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басшы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байқауы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ЖОО студенттер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көшбасшыларының слеті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ЕҰУ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студенттерінің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Еуразия</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жастары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атты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жинағы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бітірушілердің ұйым</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мекеме</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кәсіпорын өкілдерімен түрлі форматтағы кездесулер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0" algn="just">
              <a:buNone/>
            </a:pP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эмоционалды компонент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(студенттердің көңіл-күйі, іс-әрекетке қабілеттілігі, қатынасқа түсуге дайындығы);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әлеуметтік-заттық компонент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(адамның өзінің мінез-құлқы мен іс-әрекетін құрайтын маңызды заттық ортасы);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экологиялық компонент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(студентке қызмет көрсету жүйесі, оған тұрмыстық, көлік және басқа да қызметтер)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(Сокольников Ю.Л.).</a:t>
            </a:r>
            <a:endParaRPr lang="ru-RU"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0" algn="just">
              <a:spcBef>
                <a:spcPts val="0"/>
              </a:spcBef>
              <a:buNone/>
            </a:pPr>
            <a:r>
              <a:rPr lang="kk-KZ" sz="3200" dirty="0" smtClean="0"/>
              <a:t> </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Студенттердің өзін-өзі басқаруы мүмкіндік береді:</a:t>
            </a:r>
            <a:endPar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0" lvl="0" algn="just">
              <a:spcBef>
                <a:spcPts val="0"/>
              </a:spcBef>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азаматтық қоғамда өмір сүру дағдысын меңгеруге;</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lvl="0" algn="just">
              <a:spcBef>
                <a:spcPts val="0"/>
              </a:spcBef>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жоғары оқу орнының әкімшілігімен тиімді қарым- қатынас жасау тәжірибесін жинақтауға;</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lvl="0" algn="just">
              <a:spcBef>
                <a:spcPts val="0"/>
              </a:spcBef>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жоғары оқу орнының қоғамдық  жұмыстарына  араластыруға;</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lvl="0" algn="just">
              <a:spcBef>
                <a:spcPts val="0"/>
              </a:spcBef>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оқу үдерісін жетілдіру үшін байланыстарға ие болуға;</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lvl="0" algn="just">
              <a:spcBef>
                <a:spcPts val="0"/>
              </a:spcBef>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ғылыми-зерттеу жұмыстарының түрлі формаларын пайдалануға;</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lvl="0" algn="just">
              <a:spcBef>
                <a:spcPts val="0"/>
              </a:spcBef>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басқарушылық қызмет тәжірибесін алуға;</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lvl="0" algn="just">
              <a:spcBef>
                <a:spcPts val="0"/>
              </a:spcBef>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мәдени сұраныстарын қанағаттандыруға;</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lvl="0" algn="just">
              <a:spcBef>
                <a:spcPts val="0"/>
              </a:spcBef>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бос уақыттарын ұйымдастырып, тұрмыстық әлеуметтік мәселелерді шешуге.</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pP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pP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85728"/>
            <a:ext cx="8715436" cy="6215106"/>
          </a:xfrm>
        </p:spPr>
        <p:txBody>
          <a:bodyPr>
            <a:noAutofit/>
          </a:bodyPr>
          <a:lstStyle/>
          <a:p>
            <a:pPr marL="0" indent="0" algn="just">
              <a:spcBef>
                <a:spcPts val="0"/>
              </a:spcBef>
              <a:buNone/>
            </a:pPr>
            <a:r>
              <a:rPr lang="kk-KZ" sz="3200" dirty="0" smtClean="0">
                <a:solidFill>
                  <a:srgbClr val="FF0000"/>
                </a:solidFill>
                <a:latin typeface="Times New Roman" pitchFamily="18" charset="0"/>
                <a:cs typeface="Times New Roman" pitchFamily="18" charset="0"/>
              </a:rPr>
              <a:t>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Студенттік өзін-өзі басқару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іс-әрекеті негізінен мәдени-шығармашылық, патриоттық, спорттық - сауықтыру, ғылыми - зерттеушілік, ақпараттық тәрбие бағыттары бойынша жұмыстарды ұйымдастырады, сол арқылы заманауи әлеуметтік маңызды тұлғаны және оның кәсіптік-еңбек, рухани-адамгершілік және азаматтық мәдениетін қалыптастыруға әсер етуге мүмкіндік береді. </a:t>
            </a: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pP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85728"/>
            <a:ext cx="8715436" cy="6143668"/>
          </a:xfrm>
        </p:spPr>
        <p:txBody>
          <a:bodyPr>
            <a:noAutofit/>
          </a:bodyPr>
          <a:lstStyle/>
          <a:p>
            <a:pPr marL="0" indent="0" algn="just">
              <a:spcBef>
                <a:spcPts val="0"/>
              </a:spcBef>
              <a:buNone/>
            </a:pPr>
            <a:r>
              <a:rPr lang="kk-KZ" sz="3200" dirty="0" smtClean="0"/>
              <a:t>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Студенттердің өзін-өзі басқаруы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бұл студенттің өзін-өзі тұлға ретінде жүзеге асыру механизмі болып табылатын, студенттік шығармашылық әлеуетін ашатын қоғамдық бірлестік, өзін-өзі ұйымдастыру тәсілі. Қазіргі студенттердің өзін-өзі басқаруы студенттік демократияның нақты формасы және студенттердің әлеуметтік-құқықтық өзін қорғау құралы болуы тиіс. </a:t>
            </a: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buNone/>
            </a:pP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pP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429420"/>
          </a:xfrm>
        </p:spPr>
        <p:txBody>
          <a:bodyPr>
            <a:noAutofit/>
          </a:bodyPr>
          <a:lstStyle/>
          <a:p>
            <a:pPr marL="0" indent="363538" algn="just">
              <a:spcBef>
                <a:spcPts val="0"/>
              </a:spcBef>
              <a:buNone/>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Тарихқа көз жіберсек,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ізгілік қасиет пен қарым-қатынас адамзат қоғамы дамуы мен жалпыадамзаттық құндылықтың ең негізгі бастауы ретінде адаммен бірге дамып келеді.</a:t>
            </a:r>
          </a:p>
          <a:p>
            <a:pPr marL="0" indent="363538" algn="just">
              <a:spcBef>
                <a:spcPts val="0"/>
              </a:spcBef>
              <a:buNone/>
            </a:pP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Құндылық</a:t>
            </a:r>
            <a:r>
              <a:rPr lang="ru-RU" sz="3200" b="1" i="1" dirty="0" err="1"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көпшілік адамдар</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мақұлдайтын және ортақтасатын жақсылық, әділетттілік, </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патриотизм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бағалайтын жеке</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тұлға үшін қоғамдық-мәнді әлеуметтік бірлік</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қоғам</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тұтас материалдық</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әлеуметтік</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объектілер</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барлық адамдарға </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эталон, идеал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қызмет етеді</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оларды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құруға педгогикалық үдеріс бағытталған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363538" algn="just">
              <a:spcBef>
                <a:spcPts val="0"/>
              </a:spcBef>
              <a:buNone/>
            </a:pP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pP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p:nvPr>
        </p:nvSpPr>
        <p:spPr/>
        <p:txBody>
          <a:bodyPr>
            <a:normAutofit fontScale="62500" lnSpcReduction="20000"/>
          </a:bodyPr>
          <a:lstStyle/>
          <a:p>
            <a:pPr marL="0" indent="538163" algn="just">
              <a:buNone/>
            </a:pPr>
            <a:r>
              <a:rPr lang="kk-KZ" sz="4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Құндылық бағдар тұлғаның әлеуетін, ішкі мотивтері мен ұмтылыстарын толығымен ашу арқылы көрінетін өмірлік талпынысы. </a:t>
            </a:r>
            <a:r>
              <a:rPr lang="kk-KZ" sz="4600" b="1" dirty="0" smtClean="0">
                <a:latin typeface="Times New Roman" pitchFamily="18" charset="0"/>
                <a:cs typeface="Times New Roman" pitchFamily="18" charset="0"/>
              </a:rPr>
              <a:t>Ол адамның тұлғалық ерекшеліктеріне ғана емес, оның əлеуметтік жағдайларда өзін-өзі көрсетуі мен өзін-өзі анықтауы кезіндегі іс-əрекетін саналы ұйымдастыруына да ерекше əсер ететін құбылыс. </a:t>
            </a:r>
            <a:endParaRPr lang="ru-RU" sz="4600" b="1" dirty="0" smtClean="0">
              <a:latin typeface="Times New Roman" pitchFamily="18" charset="0"/>
              <a:cs typeface="Times New Roman" pitchFamily="18" charset="0"/>
            </a:endParaRPr>
          </a:p>
          <a:p>
            <a:pPr marL="0" indent="538163" algn="just">
              <a:buNone/>
            </a:pPr>
            <a:r>
              <a:rPr lang="kk-KZ" sz="4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Құндылық бағдар жүйесі </a:t>
            </a:r>
            <a:r>
              <a:rPr lang="kk-KZ" sz="4600" b="1" dirty="0" smtClean="0">
                <a:latin typeface="Times New Roman" pitchFamily="18" charset="0"/>
                <a:cs typeface="Times New Roman" pitchFamily="18" charset="0"/>
              </a:rPr>
              <a:t>тұлға бағытының мазмұндық жағын анықтайды және оның қоршаған әлемге, басқа адамдарға, өзіне қарым-қатынасының негізін, дүниетанымын және өмір сүру мотивациясының өзегін, өмірлік тұжырымын және </a:t>
            </a:r>
            <a:r>
              <a:rPr lang="kk-KZ" sz="4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«өмір философиясын» </a:t>
            </a:r>
            <a:r>
              <a:rPr lang="kk-KZ" sz="4600" b="1" dirty="0" smtClean="0">
                <a:latin typeface="Times New Roman" pitchFamily="18" charset="0"/>
                <a:cs typeface="Times New Roman" pitchFamily="18" charset="0"/>
              </a:rPr>
              <a:t>құрайды.  </a:t>
            </a:r>
            <a:endParaRPr lang="ru-RU" sz="4600" b="1" dirty="0" smtClean="0">
              <a:latin typeface="Times New Roman" pitchFamily="18" charset="0"/>
              <a:cs typeface="Times New Roman" pitchFamily="18" charset="0"/>
            </a:endParaRPr>
          </a:p>
          <a:p>
            <a:pPr marL="0" indent="538163"/>
            <a:endParaRPr lang="ru-RU" sz="4000" b="1"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p:nvPr>
        </p:nvSpPr>
        <p:spPr/>
        <p:txBody>
          <a:bodyPr>
            <a:normAutofit fontScale="85000" lnSpcReduction="20000"/>
          </a:bodyPr>
          <a:lstStyle/>
          <a:p>
            <a:pPr marL="0" indent="714375" algn="just">
              <a:buNone/>
            </a:pPr>
            <a:r>
              <a:rPr lang="kk-KZ" sz="3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Құндылық бағдардың негізгі мазмұны </a:t>
            </a:r>
            <a:r>
              <a:rPr lang="kk-KZ" sz="3000" b="1" dirty="0" smtClean="0">
                <a:latin typeface="Times New Roman" pitchFamily="18" charset="0"/>
                <a:cs typeface="Times New Roman" pitchFamily="18" charset="0"/>
              </a:rPr>
              <a:t>- адамның саяси, дүниетанымдық, адамгершілік наным-сенімдері, терең әpi тұрақты бейімділіктері, іс-әрекеттері мен мінез-құлық ұстанымдары. Қалыптасқан тұрақты құндылық бағдарының жиынтығы тұлғаның тұрақтылығын, қажеттіліктері мен  мүдделерін, ic-әрекет типтерін өзара байланыста қамтамасыз етеді. </a:t>
            </a:r>
            <a:endParaRPr lang="ru-RU" sz="3000" b="1" dirty="0" smtClean="0">
              <a:latin typeface="Times New Roman" pitchFamily="18" charset="0"/>
              <a:cs typeface="Times New Roman" pitchFamily="18" charset="0"/>
            </a:endParaRPr>
          </a:p>
          <a:p>
            <a:pPr marL="0" indent="714375" algn="just">
              <a:buNone/>
            </a:pPr>
            <a:r>
              <a:rPr lang="kk-KZ" sz="3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Студенттің құндылық бағдарын дамыту </a:t>
            </a:r>
            <a:r>
              <a:rPr lang="kk-KZ" sz="3000" b="1" dirty="0" smtClean="0">
                <a:latin typeface="Times New Roman" pitchFamily="18" charset="0"/>
                <a:cs typeface="Times New Roman" pitchFamily="18" charset="0"/>
              </a:rPr>
              <a:t>тұлға кемелінің белгісі, оның әлеуметтенуінің көрсеткіші, ұлттық  санасының  дамып, орнығуына себепші болады. Тұлғаның ұлттық санасының қалыптасуы, олардың қоғамға деген көзқарасы, зейіні мен  ой-өpici құндылық бағдары арқылы анықталады. Оның құндылықтарды меңгеруге бағыттылығы күрделі әлеуметтік-психологиялық феномен, ол адамның тұлғалық ұстанымына, мінез-құлқына, іс-әрекетіне мән беретін әлемге қатынасын көрсетеді. </a:t>
            </a:r>
            <a:endParaRPr lang="ru-RU" sz="3000" b="1"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1357298"/>
            <a:ext cx="6929486" cy="1323439"/>
          </a:xfrm>
          <a:prstGeom prst="rect">
            <a:avLst/>
          </a:prstGeom>
        </p:spPr>
        <p:txBody>
          <a:bodyPr wrap="square">
            <a:spAutoFit/>
          </a:bodyPr>
          <a:lstStyle/>
          <a:p>
            <a:pPr algn="just"/>
            <a:r>
              <a:rPr lang="kk-KZ" sz="4000" b="1" dirty="0" smtClean="0">
                <a:solidFill>
                  <a:prstClr val="black"/>
                </a:solidFill>
                <a:effectLst>
                  <a:outerShdw blurRad="50000" dist="30000" dir="5400000" algn="tl" rotWithShape="0">
                    <a:srgbClr val="000000">
                      <a:alpha val="30000"/>
                    </a:srgbClr>
                  </a:outerShdw>
                </a:effectLst>
                <a:latin typeface="Times New Roman" pitchFamily="18" charset="0"/>
                <a:cs typeface="Times New Roman" pitchFamily="18" charset="0"/>
              </a:rPr>
              <a:t>М. Рокичтің құндылық бағдарды анықтау әдістемесі</a:t>
            </a:r>
            <a:endParaRPr lang="ru-RU" sz="4000" b="1"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472518" cy="5650125"/>
          </a:xfrm>
        </p:spPr>
        <p:txBody>
          <a:bodyPr>
            <a:noAutofit/>
          </a:bodyPr>
          <a:lstStyle/>
          <a:p>
            <a:pPr algn="just">
              <a:buNone/>
            </a:pPr>
            <a:r>
              <a:rPr lang="kk-KZ"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Тәрбие жұмысының негізгі бағыттары: </a:t>
            </a:r>
            <a:endParaRPr lang="ru-RU"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қазақстандық патриотизм және азаматтық тәрбие;</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танымдық-интеллектуалдық тәрбие;</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құқықтық тәрбие;</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рухани-адамгершілік тәрбие;</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эстетикалық тәрбие;</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дене тәрбиесі және салауатты өмір салтын қалыптастыру;</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экономикалық тәрбие;</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экологиялық тәрбие;</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ұлтаралық келісім және толеранттық тәрбие, ұлтаралық қарым-қатынас мәдениетін қалыптастыру;</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гуманистік дүниетанымдық көзқарасын қалыптастыру және т.б.</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643998" cy="6072230"/>
          </a:xfrm>
        </p:spPr>
        <p:txBody>
          <a:bodyPr>
            <a:noAutofit/>
          </a:bodyPr>
          <a:lstStyle/>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Азаматтық-патриоттық, құқықтық және көпмәдениеттік тәрбие</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гуманизмге, қазақ халқының тарихы мен салтын, тілін сүю және құрметтеуге, оның таңдаулы дәстүрлерін сақтауға және оны дамытуға, Қазақстанның басқа халықтарының мәдениетін зерттеу және игеруге негізделген азаматтық ұстанымды және патриоттық сананы, құқықтық және көпмәдениетті, қалыптасқан ұлттық өзіндік сананы, ұлтаралық мәдени қарым-қатынасты, әлеуметтік және діни толеранттылықты қалыптастыруы тиіс. </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 Рухани-адамгершілік тәрбиесі</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өзіндік сананы дамытуға жағдай жасауды, жеке тұлғаның әдеп ұстанымын, оның қоғам өмірінің нор-малары мен дәстүрлерімен келістірілетін моральдік қасиеттерін және құндылық бағдарларын қалыптастыруды болжайды. </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642918"/>
            <a:ext cx="8715436" cy="5072098"/>
          </a:xfrm>
        </p:spPr>
        <p:txBody>
          <a:bodyPr>
            <a:noAutofit/>
          </a:bodyPr>
          <a:lstStyle/>
          <a:p>
            <a:pPr algn="just" fontAlgn="base"/>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Жастар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бағдарламасының жоспарында</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рухани</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патриоттық шаралар</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және білік</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ғылым және халықаралық қатынастар, әлеуметтік бағыт, саламатты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өмір салты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бойынша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жыл</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бойы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іс-шаралар</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өтеді.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Оның ішінде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рухани</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салада</a:t>
            </a:r>
            <a:r>
              <a:rPr lang="ru-RU" sz="2800" b="1" dirty="0" smtClean="0">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республикалық ән байқауы, пікірсайыс</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турнирі</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жас</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ақындар айтысы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мүшәйра, жайдарман</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ойындары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сурет</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көрмесі, шығармашылық концерттер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«Президент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және жастар</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атты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жас</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мен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саясаткерлердің арнайы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дәрістері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бар.</a:t>
            </a:r>
          </a:p>
          <a:p>
            <a:pPr marL="0" indent="714375" algn="just">
              <a:buNone/>
            </a:pP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643998" cy="6072230"/>
          </a:xfrm>
        </p:spPr>
        <p:txBody>
          <a:bodyPr>
            <a:noAutofit/>
          </a:bodyPr>
          <a:lstStyle/>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Отбасы тәрбиесі</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адамдар арасындағы эмоционалды көңіл-күй қарым-қатынасы арқылы адамгершілік, рухани және гуманитарлық құндылықтарға басымдық беруде әлеуметтік-тарихи тәжірибені  тарату-дың анықтаушы құрамдас бөлігі  болып саналады. </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Өзін-өзі тану мен өзін-өзі дамыту қажеттілігін қалыптастыру</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Өзін-өзі тану жастарға қоршаған ортаны түсінуге, оған өзінің қатыс-тылығын саналы сезінуге, қоршаған ортаға өзінің көзқарасын жалпы адамзаттық құндылық ұстанымында жүйелеу, өзінің өмірлік ұстанымын анықтауға көмек беру үшін қажет. Өзін-өзі тану өзін дамытудың, жеке тұлғаның дербес белсенділік көрсетуінің, өзінің қабілеті мен әлеуеттік мүмкіндігін ашудың қажетті шарты болып табылады. </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643998" cy="6072230"/>
          </a:xfrm>
        </p:spPr>
        <p:txBody>
          <a:bodyPr>
            <a:noAutofit/>
          </a:bodyPr>
          <a:lstStyle/>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Әлеуметтік-мәнді және жеке қасиеттерін қалыптастыру</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тұл-ғалық қасиет (әлеуметтік бейімділік, әлеуметтік белсенділік, әлеуметтік тұрақтылық) әлеуметтік қарым-қатынас жүйесінде өзіне тән тәртіп стилі, шығармашылық пен дербестікті дамытуға, қоғамдағы өзгеріс-терден дереу және тең әсер алу,  белсенді өмір ұстанымында болуға ықпал жасайды.</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Коммуникативті мәдениетті қалыптастыру</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тәртіп қағидасын анықтайды, құндылықтар жүйесін, идеалдарды, нормаларды айшықтай-ды және шығармашылық қызметте өзінің дербестігін көрсетуде  қарым-қатынасты ұйымдастыруға байланысты орнатуға, оларды дамытуға, келісуге, тәртіпке келтіруге және  түзетуге көмек береді.</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643998" cy="6357982"/>
          </a:xfrm>
        </p:spPr>
        <p:txBody>
          <a:bodyPr>
            <a:noAutofit/>
          </a:bodyPr>
          <a:lstStyle/>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Экологиялық тәрбие</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адамның бойына табиғатқа әдепті көзқарас-тың және оған қарым-қатынастың қалыптасуы мен дамуын, табиғи ресурстардың жағдайына жеке жауапкершілік сезімін және  адамдардың олармен парасатты іс-әркеттерін болжайды. </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Эстетикалық тәрбие</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рухани – адамгершілік құндылықтарды әсемдік арқылы, көркем мәдениет арқылы, халықтар мен дәуірдің   әлемдік көркем құндылықтары арқылы, ұлттық және жалпыадамзаттық құндылықтарын зерделеу арқылы қалыптастыруды көздейді. </a:t>
            </a:r>
          </a:p>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Дене тәрбиесі мен салауатты өмір салтын және денсаулық қорғаушы орта қалыптастыру</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жастардың бойына психикалық тұрақ-тылықты және тиімді кәсіби қызмет қажеттілігін қамтамасыз ететін салауатты өмір салтын дарыту мен жеке тұлғалық сапаны қалыптастыру мақсатын қояды. </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643998" cy="6072230"/>
          </a:xfrm>
        </p:spPr>
        <p:txBody>
          <a:bodyPr>
            <a:noAutofit/>
          </a:bodyPr>
          <a:lstStyle/>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Еңбек және экономикалық тәрбие</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балалардың, жасөспірімдердің, және жастардың өзіне-өзі қызмет көрсету шеберлігін және дағдыларын, еңбек қызметінің сан алуан түрлеріне адалдықпен, шығармашылық және жауапкершілікпен қарап, ұжымда, топта жұмыс істей білу икемді-гін қалыптастырады;  адамның жеке шеберлік, белсенді және болмысы-мен беріліп іс-әрекет жасау, қажетті ресурстарды жұмылдырып, істің мәнісін дұрыс бағалап, өз іс-әрекетінің қажетсіз қалмауына мән беріп, олардың түпкілікті тиімділігін тиянақтап жаңа өндіріс және қоғам жасауды көздейді. Жастардың бойында еңбекті  ең басты өмірлік қажет-тілік, өмірлік табыстарға жетудің негізгі тәсілі мен жоғары құндылық ретінде қалыптастыру.</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357166"/>
            <a:ext cx="8643998" cy="6072230"/>
          </a:xfrm>
        </p:spPr>
        <p:txBody>
          <a:bodyPr>
            <a:noAutofit/>
          </a:bodyPr>
          <a:lstStyle/>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Кәсіби-шығармашылық тәрбие</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кәсіби және жеке құзыреттілік көзі-нің мәнін қалыптастыруды (арнайы, бағдарлы, коммуникативті, әлеуметтік, интеллектуалды, ақпараттық, дербес) және т.б. қосымшаларын білуін, білім алушылардың дәстүрді және кәсіби қауымдастық құнды-лықтарын игеруін, ұжымдық мәдениет пен кәсіби әдеп нормаларын сақтауын болжайды.  </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Интеллектуальды мәдениетті дамыту</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білім алушылардың белсен-ді  ойлау қызметінің дамуын, негізгі құндылықтарды және осы заманғы ғылыми  дүниетанымды қалыптастыру; олардың сана-сезімінің сенімді және қажетті біліммен толығуын, ақыл-ой қабілеті мен білімге құмарлығын  дамыту.</a:t>
            </a:r>
            <a:endParaRPr lang="ru-RU"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p:nvPr>
        </p:nvSpPr>
        <p:spPr/>
        <p:txBody>
          <a:bodyPr>
            <a:normAutofit fontScale="85000" lnSpcReduction="20000"/>
          </a:bodyPr>
          <a:lstStyle/>
          <a:p>
            <a:pPr marL="0" indent="801688" algn="just">
              <a:buNone/>
            </a:pPr>
            <a:r>
              <a:rPr lang="kk-KZ" sz="3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Ұлттық  тәрбие</a:t>
            </a:r>
            <a:r>
              <a:rPr lang="kk-KZ" sz="3000" dirty="0" smtClean="0">
                <a:solidFill>
                  <a:srgbClr val="FF0000"/>
                </a:solidFill>
                <a:latin typeface="Times New Roman" pitchFamily="18" charset="0"/>
                <a:cs typeface="Times New Roman" pitchFamily="18" charset="0"/>
              </a:rPr>
              <a:t> </a:t>
            </a:r>
            <a:r>
              <a:rPr lang="kk-KZ" sz="3000" dirty="0" smtClean="0">
                <a:latin typeface="Times New Roman" pitchFamily="18" charset="0"/>
                <a:cs typeface="Times New Roman" pitchFamily="18" charset="0"/>
              </a:rPr>
              <a:t>– жеке  тұлғаның  ана  тілін,  ата  тарихын,  салт – дәстүрін,  төл  мәдениетін  меңгерген,  ұлттық  сана – сезімі  қалыптасқан  және  осы  ұлттық құндылықтарды  жалпыадамзаттық  құндылықтармен  ұштастыра  алатын  Қазақстан  Республикасының  ұлтжанды  азаматын  тәрбиелеу және қалыптастыру. Ұлттық тәрбие беру жүйесін басқарудың теориялық үлгісі және оның мазмұнының үш </a:t>
            </a:r>
            <a:r>
              <a:rPr lang="kk-KZ" sz="3000" b="1" dirty="0" smtClean="0">
                <a:effectLst>
                  <a:outerShdw blurRad="38100" dist="38100" dir="2700000" algn="tl">
                    <a:srgbClr val="000000">
                      <a:alpha val="43137"/>
                    </a:srgbClr>
                  </a:outerShdw>
                </a:effectLst>
                <a:latin typeface="Times New Roman" pitchFamily="18" charset="0"/>
                <a:cs typeface="Times New Roman" pitchFamily="18" charset="0"/>
              </a:rPr>
              <a:t>триадасы</a:t>
            </a:r>
            <a:r>
              <a:rPr lang="kk-KZ" sz="3000" dirty="0" smtClean="0">
                <a:latin typeface="Times New Roman" pitchFamily="18" charset="0"/>
                <a:cs typeface="Times New Roman" pitchFamily="18" charset="0"/>
              </a:rPr>
              <a:t>:</a:t>
            </a:r>
            <a:endParaRPr lang="ru-RU" sz="3000" dirty="0" smtClean="0">
              <a:latin typeface="Times New Roman" pitchFamily="18" charset="0"/>
              <a:cs typeface="Times New Roman" pitchFamily="18" charset="0"/>
            </a:endParaRPr>
          </a:p>
          <a:p>
            <a:pPr marL="0" indent="801688" algn="just">
              <a:buNone/>
            </a:pPr>
            <a:r>
              <a:rPr lang="kk-KZ" sz="3000" dirty="0" smtClean="0">
                <a:latin typeface="Times New Roman" pitchFamily="18" charset="0"/>
                <a:cs typeface="Times New Roman" pitchFamily="18" charset="0"/>
              </a:rPr>
              <a:t>• </a:t>
            </a:r>
            <a:r>
              <a:rPr lang="kk-KZ" sz="3000" b="1" i="1" dirty="0" smtClean="0">
                <a:latin typeface="Times New Roman" pitchFamily="18" charset="0"/>
                <a:cs typeface="Times New Roman" pitchFamily="18" charset="0"/>
              </a:rPr>
              <a:t>азамат</a:t>
            </a:r>
            <a:r>
              <a:rPr lang="kk-KZ" sz="3000" i="1" dirty="0" smtClean="0">
                <a:latin typeface="Times New Roman" pitchFamily="18" charset="0"/>
                <a:cs typeface="Times New Roman" pitchFamily="18" charset="0"/>
              </a:rPr>
              <a:t> </a:t>
            </a:r>
            <a:r>
              <a:rPr lang="kk-KZ" sz="3000" dirty="0" smtClean="0">
                <a:latin typeface="Times New Roman" pitchFamily="18" charset="0"/>
                <a:cs typeface="Times New Roman" pitchFamily="18" charset="0"/>
              </a:rPr>
              <a:t>(азаматтық жауапкершілік, міндеттілік, саналылық, бірлік, т.б. );</a:t>
            </a:r>
            <a:endParaRPr lang="ru-RU" sz="3000" dirty="0" smtClean="0">
              <a:latin typeface="Times New Roman" pitchFamily="18" charset="0"/>
              <a:cs typeface="Times New Roman" pitchFamily="18" charset="0"/>
            </a:endParaRPr>
          </a:p>
          <a:p>
            <a:pPr marL="0" indent="801688" algn="just">
              <a:buNone/>
            </a:pPr>
            <a:r>
              <a:rPr lang="kk-KZ" sz="3000" dirty="0" smtClean="0">
                <a:latin typeface="Times New Roman" pitchFamily="18" charset="0"/>
                <a:cs typeface="Times New Roman" pitchFamily="18" charset="0"/>
              </a:rPr>
              <a:t>• </a:t>
            </a:r>
            <a:r>
              <a:rPr lang="kk-KZ" sz="3000" b="1" i="1" dirty="0" smtClean="0">
                <a:latin typeface="Times New Roman" pitchFamily="18" charset="0"/>
                <a:cs typeface="Times New Roman" pitchFamily="18" charset="0"/>
              </a:rPr>
              <a:t>патриот</a:t>
            </a:r>
            <a:r>
              <a:rPr lang="kk-KZ" sz="3000" i="1" dirty="0" smtClean="0">
                <a:latin typeface="Times New Roman" pitchFamily="18" charset="0"/>
                <a:cs typeface="Times New Roman" pitchFamily="18" charset="0"/>
              </a:rPr>
              <a:t> </a:t>
            </a:r>
            <a:r>
              <a:rPr lang="kk-KZ" sz="3000" dirty="0" smtClean="0">
                <a:latin typeface="Times New Roman" pitchFamily="18" charset="0"/>
                <a:cs typeface="Times New Roman" pitchFamily="18" charset="0"/>
              </a:rPr>
              <a:t>(қазақстандық идеяны түсіну және қабылдау, “Мәңгілік ел”-дің дамуына ықпал ету, өз Отанын қорғауға дайындық, қазақ халқының тарихын құрметтеу, т.б.); </a:t>
            </a:r>
            <a:endParaRPr lang="ru-RU" sz="3000" dirty="0" smtClean="0">
              <a:latin typeface="Times New Roman" pitchFamily="18" charset="0"/>
              <a:cs typeface="Times New Roman" pitchFamily="18" charset="0"/>
            </a:endParaRPr>
          </a:p>
          <a:p>
            <a:pPr marL="0" indent="801688" algn="just">
              <a:buNone/>
            </a:pPr>
            <a:r>
              <a:rPr lang="kk-KZ" sz="3000" dirty="0" smtClean="0">
                <a:latin typeface="Times New Roman" pitchFamily="18" charset="0"/>
                <a:cs typeface="Times New Roman" pitchFamily="18" charset="0"/>
              </a:rPr>
              <a:t>• </a:t>
            </a:r>
            <a:r>
              <a:rPr lang="kk-KZ" sz="3000" b="1" i="1" dirty="0" smtClean="0">
                <a:latin typeface="Times New Roman" pitchFamily="18" charset="0"/>
                <a:cs typeface="Times New Roman" pitchFamily="18" charset="0"/>
              </a:rPr>
              <a:t>гуманист</a:t>
            </a:r>
            <a:r>
              <a:rPr lang="kk-KZ" sz="3000" dirty="0" smtClean="0">
                <a:latin typeface="Times New Roman" pitchFamily="18" charset="0"/>
                <a:cs typeface="Times New Roman" pitchFamily="18" charset="0"/>
              </a:rPr>
              <a:t> (қайырымдылық, кішіпейілділік, өзара сыйластық, адалдық, толеранттылық, екі жүзділікке, шектен шыққан арсыздыққа  төзбеушілік, т.б.). </a:t>
            </a:r>
            <a:endParaRPr lang="ru-RU" sz="3000"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7812"/>
            <a:ext cx="8229600" cy="6437335"/>
          </a:xfrm>
        </p:spPr>
        <p:txBody>
          <a:bodyPr>
            <a:noAutofit/>
          </a:bodyPr>
          <a:lstStyle/>
          <a:p>
            <a:pPr marL="0" indent="801688" algn="just">
              <a:buNone/>
            </a:pP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Энциклопедиялық сөздікте тәлімгер сөзі екі мағынада анықталады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(лат. curator – қамқоршы): белгілі бір жұмыстың орындалуын бақылау тапсырылған адам; кейбір оқу орындарында – студенттердің оқуын бақылайтын оқытушы, тәрбиеші. </a:t>
            </a:r>
            <a:r>
              <a:rPr lang="kk-KZ" sz="3600" b="1" dirty="0" smtClean="0">
                <a:latin typeface="Times New Roman" pitchFamily="18" charset="0"/>
                <a:cs typeface="Times New Roman" pitchFamily="18" charset="0"/>
              </a:rPr>
              <a:t>Орыс тілінің түсіндірме сөздігінде: </a:t>
            </a:r>
            <a:r>
              <a:rPr lang="kk-KZ" sz="3600" b="1" dirty="0" smtClean="0">
                <a:solidFill>
                  <a:srgbClr val="FF0000"/>
                </a:solidFill>
                <a:latin typeface="Times New Roman" pitchFamily="18" charset="0"/>
                <a:cs typeface="Times New Roman" pitchFamily="18" charset="0"/>
              </a:rPr>
              <a:t>куратор – біреуге, бір нәрсеге жетекшілік ететін адам. </a:t>
            </a:r>
            <a:endParaRPr lang="ru-RU" sz="3600" b="1" dirty="0">
              <a:solidFill>
                <a:srgbClr val="FF0000"/>
              </a:solidFill>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7813"/>
            <a:ext cx="8229600" cy="6294460"/>
          </a:xfrm>
        </p:spPr>
        <p:txBody>
          <a:bodyPr>
            <a:noAutofit/>
          </a:bodyPr>
          <a:lstStyle/>
          <a:p>
            <a:pPr marL="0" indent="801688" algn="just">
              <a:buNone/>
            </a:pPr>
            <a:r>
              <a:rPr lang="kk-KZ" sz="4000" b="1" dirty="0" smtClean="0">
                <a:latin typeface="Times New Roman" pitchFamily="18" charset="0"/>
                <a:cs typeface="Times New Roman" pitchFamily="18" charset="0"/>
              </a:rPr>
              <a:t>Сонымен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тәлімгер» (куратор) </a:t>
            </a:r>
            <a:r>
              <a:rPr lang="kk-KZ" sz="4000" b="1" dirty="0" smtClean="0">
                <a:latin typeface="Times New Roman" pitchFamily="18" charset="0"/>
                <a:cs typeface="Times New Roman" pitchFamily="18" charset="0"/>
              </a:rPr>
              <a:t>түсінігі қандай да бір жұмыстың, не болмаса оқу үрдісінің қалай жүріп жатқанын бақылау. Академиялық студенттік топтардың дәстүрлі тәлімгер жұмысы жоғары оқу орнындағы оқу үрдісімен, оқудан тыс әрекетпен байланысты мәселелерді шешуді қамтиды. </a:t>
            </a:r>
            <a:endParaRPr lang="ru-RU" sz="40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642918"/>
            <a:ext cx="8715436" cy="5072098"/>
          </a:xfrm>
        </p:spPr>
        <p:txBody>
          <a:bodyPr>
            <a:noAutofit/>
          </a:bodyPr>
          <a:lstStyle/>
          <a:p>
            <a:pPr algn="just" fontAlgn="base"/>
            <a:r>
              <a:rPr lang="ru-RU" sz="2400" b="1" dirty="0" err="1" smtClean="0">
                <a:latin typeface="Times New Roman" pitchFamily="18" charset="0"/>
                <a:cs typeface="Times New Roman" pitchFamily="18" charset="0"/>
              </a:rPr>
              <a:t>Мемлекеттік</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ауқымдағы іс-шараны</a:t>
            </a:r>
            <a:r>
              <a:rPr lang="ru-RU" sz="2400" b="1" dirty="0" smtClean="0">
                <a:latin typeface="Times New Roman" pitchFamily="18" charset="0"/>
                <a:cs typeface="Times New Roman" pitchFamily="18" charset="0"/>
              </a:rPr>
              <a:t> Л.Н.Гумилев </a:t>
            </a:r>
            <a:r>
              <a:rPr lang="ru-RU" sz="2400" b="1" dirty="0" err="1" smtClean="0">
                <a:latin typeface="Times New Roman" pitchFamily="18" charset="0"/>
                <a:cs typeface="Times New Roman" pitchFamily="18" charset="0"/>
              </a:rPr>
              <a:t>атындағы Еуразия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ұлттық университетінің ұжымы ЕҰУ-дың Ғылыми кеңес залында</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теледидар</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арқылы тікелей</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эфирден</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көріп</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университеттің Ғылыми кеңесі Жастар</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жылына</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арналған жол</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картасы</a:t>
            </a:r>
            <a:r>
              <a:rPr lang="ru-RU" sz="2400" b="1" dirty="0" smtClean="0">
                <a:latin typeface="Times New Roman" pitchFamily="18" charset="0"/>
                <a:cs typeface="Times New Roman" pitchFamily="18" charset="0"/>
              </a:rPr>
              <a:t> мен </a:t>
            </a:r>
            <a:r>
              <a:rPr lang="ru-RU" sz="2400" b="1" dirty="0" err="1" smtClean="0">
                <a:latin typeface="Times New Roman" pitchFamily="18" charset="0"/>
                <a:cs typeface="Times New Roman" pitchFamily="18" charset="0"/>
              </a:rPr>
              <a:t>бағдарламаны талқылап</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бекітті</a:t>
            </a:r>
            <a:r>
              <a:rPr lang="ru-RU" sz="2400" b="1" dirty="0" smtClean="0">
                <a:latin typeface="Times New Roman" pitchFamily="18" charset="0"/>
                <a:cs typeface="Times New Roman" pitchFamily="18" charset="0"/>
              </a:rPr>
              <a:t>.</a:t>
            </a:r>
          </a:p>
          <a:p>
            <a:pPr algn="just" fontAlgn="base"/>
            <a:r>
              <a:rPr lang="ru-RU" sz="2400" b="1" dirty="0" err="1" smtClean="0">
                <a:latin typeface="Times New Roman" pitchFamily="18" charset="0"/>
                <a:cs typeface="Times New Roman" pitchFamily="18" charset="0"/>
              </a:rPr>
              <a:t>Елбасы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Н.Ә.Назарбаев</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жастардың бүгіні </a:t>
            </a:r>
            <a:r>
              <a:rPr lang="ru-RU" sz="2400" b="1" dirty="0" smtClean="0">
                <a:latin typeface="Times New Roman" pitchFamily="18" charset="0"/>
                <a:cs typeface="Times New Roman" pitchFamily="18" charset="0"/>
              </a:rPr>
              <a:t>мен </a:t>
            </a:r>
            <a:r>
              <a:rPr lang="ru-RU" sz="2400" b="1" dirty="0" err="1" smtClean="0">
                <a:latin typeface="Times New Roman" pitchFamily="18" charset="0"/>
                <a:cs typeface="Times New Roman" pitchFamily="18" charset="0"/>
              </a:rPr>
              <a:t>болашағына қамқорлық жасауды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өз саясатының </a:t>
            </a:r>
            <a:r>
              <a:rPr lang="ru-RU" sz="2400" b="1" dirty="0" smtClean="0">
                <a:latin typeface="Times New Roman" pitchFamily="18" charset="0"/>
                <a:cs typeface="Times New Roman" pitchFamily="18" charset="0"/>
              </a:rPr>
              <a:t>негізгі </a:t>
            </a:r>
            <a:r>
              <a:rPr lang="ru-RU" sz="2400" b="1" dirty="0" err="1" smtClean="0">
                <a:latin typeface="Times New Roman" pitchFamily="18" charset="0"/>
                <a:cs typeface="Times New Roman" pitchFamily="18" charset="0"/>
              </a:rPr>
              <a:t>мәні деп</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санайды</a:t>
            </a:r>
            <a:r>
              <a:rPr lang="ru-RU" sz="2400" b="1" dirty="0" smtClean="0">
                <a:latin typeface="Times New Roman" pitchFamily="18" charset="0"/>
                <a:cs typeface="Times New Roman" pitchFamily="18" charset="0"/>
              </a:rPr>
              <a:t>. Президент </a:t>
            </a:r>
            <a:r>
              <a:rPr lang="ru-RU" sz="2400" b="1" dirty="0" err="1" smtClean="0">
                <a:latin typeface="Times New Roman" pitchFamily="18" charset="0"/>
                <a:cs typeface="Times New Roman" pitchFamily="18" charset="0"/>
              </a:rPr>
              <a:t>жыл</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сайынғы дәстүрлі Жолдауларында</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жастар</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саясатын</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жетілдіру</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бойынша</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іргелі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тапсырмалар</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беріп</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келеді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өйткені жастар</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қоғамның бір</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бөлігі </a:t>
            </a:r>
            <a:r>
              <a:rPr lang="ru-RU" sz="2400" b="1" dirty="0" smtClean="0">
                <a:latin typeface="Times New Roman" pitchFamily="18" charset="0"/>
                <a:cs typeface="Times New Roman" pitchFamily="18" charset="0"/>
              </a:rPr>
              <a:t>ретінде </a:t>
            </a:r>
            <a:r>
              <a:rPr lang="ru-RU" sz="2400" b="1" dirty="0" err="1" smtClean="0">
                <a:latin typeface="Times New Roman" pitchFamily="18" charset="0"/>
                <a:cs typeface="Times New Roman" pitchFamily="18" charset="0"/>
              </a:rPr>
              <a:t>мемлекетте</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маңызды рөл атқарады</a:t>
            </a:r>
            <a:r>
              <a:rPr lang="ru-RU" sz="2400" b="1" dirty="0" smtClean="0">
                <a:latin typeface="Times New Roman" pitchFamily="18" charset="0"/>
                <a:cs typeface="Times New Roman" pitchFamily="18" charset="0"/>
              </a:rPr>
              <a:t>.</a:t>
            </a:r>
          </a:p>
          <a:p>
            <a:pPr marL="0" indent="714375" algn="just">
              <a:buNone/>
            </a:pPr>
            <a:endParaRPr lang="ru-RU"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642918"/>
            <a:ext cx="8715436" cy="5072098"/>
          </a:xfrm>
        </p:spPr>
        <p:txBody>
          <a:bodyPr>
            <a:noAutofit/>
          </a:bodyPr>
          <a:lstStyle/>
          <a:p>
            <a:pPr algn="just" fontAlgn="base"/>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Қазақстан Республикасының Президенті</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Нұрсұлтан </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Назарбаев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биылғы </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2019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жылды</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Жастар</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жылы</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жариялап</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қаңтар айының </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23-інде Астана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қаласындағы </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Нұр әлем</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павильонында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Тәуелсіздіктің ұрпақтары</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атауымен</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Жастар</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жылын</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салтанатты</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cs typeface="Times New Roman" pitchFamily="18" charset="0"/>
              </a:rPr>
              <a:t>түрде ашқан болатын</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Жиында</a:t>
            </a:r>
            <a:r>
              <a:rPr lang="ru-RU" sz="2400" b="1" dirty="0" smtClean="0">
                <a:latin typeface="Times New Roman" pitchFamily="18" charset="0"/>
                <a:cs typeface="Times New Roman" pitchFamily="18" charset="0"/>
              </a:rPr>
              <a:t> Л.Н.Гумилев </a:t>
            </a:r>
            <a:r>
              <a:rPr lang="ru-RU" sz="2400" b="1" dirty="0" err="1" smtClean="0">
                <a:latin typeface="Times New Roman" pitchFamily="18" charset="0"/>
                <a:cs typeface="Times New Roman" pitchFamily="18" charset="0"/>
              </a:rPr>
              <a:t>атындағы </a:t>
            </a:r>
            <a:r>
              <a:rPr lang="ru-RU" sz="2400" b="1" dirty="0" smtClean="0">
                <a:latin typeface="Times New Roman" pitchFamily="18" charset="0"/>
                <a:cs typeface="Times New Roman" pitchFamily="18" charset="0"/>
              </a:rPr>
              <a:t>ЕҰУ ректоры, ҚР ҰҒА </a:t>
            </a:r>
            <a:r>
              <a:rPr lang="ru-RU" sz="2400" b="1" dirty="0" err="1" smtClean="0">
                <a:latin typeface="Times New Roman" pitchFamily="18" charset="0"/>
                <a:cs typeface="Times New Roman" pitchFamily="18" charset="0"/>
              </a:rPr>
              <a:t>академигі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Сыдықов Ерлан</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Бәтташұлының дәл жанынан</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жастар</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көшбасшысы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Әлеуметтік және азаматтық </a:t>
            </a:r>
            <a:r>
              <a:rPr lang="ru-RU" sz="2400" b="1" dirty="0" smtClean="0">
                <a:latin typeface="Times New Roman" pitchFamily="18" charset="0"/>
                <a:cs typeface="Times New Roman" pitchFamily="18" charset="0"/>
              </a:rPr>
              <a:t>даму </a:t>
            </a:r>
            <a:r>
              <a:rPr lang="ru-RU" sz="2400" b="1" dirty="0" err="1" smtClean="0">
                <a:latin typeface="Times New Roman" pitchFamily="18" charset="0"/>
                <a:cs typeface="Times New Roman" pitchFamily="18" charset="0"/>
              </a:rPr>
              <a:t>департаментінің </a:t>
            </a:r>
            <a:r>
              <a:rPr lang="ru-RU" sz="2400" b="1" dirty="0" smtClean="0">
                <a:latin typeface="Times New Roman" pitchFamily="18" charset="0"/>
                <a:cs typeface="Times New Roman" pitchFamily="18" charset="0"/>
              </a:rPr>
              <a:t>директоры </a:t>
            </a:r>
            <a:r>
              <a:rPr lang="ru-RU" sz="2400" b="1" dirty="0" err="1" smtClean="0">
                <a:latin typeface="Times New Roman" pitchFamily="18" charset="0"/>
                <a:cs typeface="Times New Roman" pitchFamily="18" charset="0"/>
              </a:rPr>
              <a:t>Мәдібеков Әлібек Серғазыұлы </a:t>
            </a:r>
            <a:r>
              <a:rPr lang="ru-RU" sz="2400" b="1" dirty="0" smtClean="0">
                <a:latin typeface="Times New Roman" pitchFamily="18" charset="0"/>
                <a:cs typeface="Times New Roman" pitchFamily="18" charset="0"/>
              </a:rPr>
              <a:t>мен ЕҰУ </a:t>
            </a:r>
            <a:r>
              <a:rPr lang="ru-RU" sz="2400" b="1" dirty="0" err="1" smtClean="0">
                <a:latin typeface="Times New Roman" pitchFamily="18" charset="0"/>
                <a:cs typeface="Times New Roman" pitchFamily="18" charset="0"/>
              </a:rPr>
              <a:t>Жас</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ғалымдар кеңесінің төрайымы</a:t>
            </a:r>
            <a:r>
              <a:rPr lang="ru-RU"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Ph </a:t>
            </a:r>
            <a:r>
              <a:rPr lang="ru-RU" sz="2400" b="1" dirty="0" err="1" smtClean="0">
                <a:latin typeface="Times New Roman" pitchFamily="18" charset="0"/>
                <a:cs typeface="Times New Roman" pitchFamily="18" charset="0"/>
              </a:rPr>
              <a:t>докторы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республикалық «Үздік жас</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ғалым» байқауының жеңімпазы Әлжанова Әлия Ермекқызының орын</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алуы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жиналған жастарды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бір</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қуантып тастады</a:t>
            </a:r>
            <a:r>
              <a:rPr lang="ru-RU" sz="2400" b="1" dirty="0" smtClean="0">
                <a:latin typeface="Times New Roman" pitchFamily="18" charset="0"/>
                <a:cs typeface="Times New Roman" pitchFamily="18" charset="0"/>
              </a:rPr>
              <a:t>.</a:t>
            </a:r>
            <a:endParaRPr lang="ru-RU"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642918"/>
            <a:ext cx="8715436" cy="5072098"/>
          </a:xfrm>
        </p:spPr>
        <p:txBody>
          <a:bodyPr>
            <a:noAutofit/>
          </a:bodyPr>
          <a:lstStyle/>
          <a:p>
            <a:pPr algn="just" fontAlgn="base"/>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Волонтерлықты дамыту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мақсатында қаулы етемін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2020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жыл</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Волонтер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жылы</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жариялансын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Қазақстан Республикасының Үкіметі </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Волонтер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жылын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өткізу бойынша</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қажет шаралар</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қабылдасын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Осы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жарлықтың орындалуын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бақылау Қазақстан Республикасы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Президентінің Әкімшілігіне жүктелсін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делінген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Президент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Қасым-Жомарт Тоқаевтың жарлығында</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642918"/>
            <a:ext cx="8715436" cy="5072098"/>
          </a:xfrm>
        </p:spPr>
        <p:txBody>
          <a:bodyPr>
            <a:noAutofit/>
          </a:bodyPr>
          <a:lstStyle/>
          <a:p>
            <a:pPr marL="0" indent="714375" algn="just">
              <a:buNone/>
            </a:pP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Тәрбие теориясы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тәрбиенің мәнін, заңдылығын, қозғаушы күштерін, оның негізгі құрылымдық элементтерін, сонымен бірге тәрбие мен тәрбиелік жүйенің тұжырымдамасын ашып көрсететін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педагогика ғылымының бөлімі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болып табылады.</a:t>
            </a:r>
            <a:endParaRPr lang="ru-RU"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831</TotalTime>
  <Words>2844</Words>
  <PresentationFormat>Экран (4:3)</PresentationFormat>
  <Paragraphs>157</Paragraphs>
  <Slides>57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57</vt:i4>
      </vt:variant>
    </vt:vector>
  </HeadingPairs>
  <TitlesOfParts>
    <vt:vector size="58" baseType="lpstr">
      <vt:lpstr>Открытая</vt:lpstr>
      <vt:lpstr>14-дәріс (3.2) ЖОО-ғы тәрбие жұмысының жүйесі </vt:lpstr>
      <vt:lpstr>Жоспар:</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Шет елдерде білім беру жүйесі</dc:title>
  <cp:lastModifiedBy>Фараби</cp:lastModifiedBy>
  <cp:revision>168</cp:revision>
  <dcterms:modified xsi:type="dcterms:W3CDTF">2020-04-20T08:53:16Z</dcterms:modified>
</cp:coreProperties>
</file>