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301" r:id="rId3"/>
    <p:sldId id="302" r:id="rId4"/>
    <p:sldId id="261" r:id="rId5"/>
    <p:sldId id="334" r:id="rId6"/>
    <p:sldId id="306" r:id="rId7"/>
    <p:sldId id="307" r:id="rId8"/>
    <p:sldId id="308" r:id="rId9"/>
    <p:sldId id="299" r:id="rId10"/>
    <p:sldId id="321" r:id="rId11"/>
    <p:sldId id="332" r:id="rId12"/>
    <p:sldId id="323" r:id="rId13"/>
    <p:sldId id="326" r:id="rId14"/>
    <p:sldId id="325" r:id="rId15"/>
    <p:sldId id="324" r:id="rId16"/>
    <p:sldId id="328" r:id="rId17"/>
    <p:sldId id="327" r:id="rId18"/>
    <p:sldId id="329" r:id="rId19"/>
    <p:sldId id="331" r:id="rId20"/>
    <p:sldId id="330" r:id="rId21"/>
    <p:sldId id="343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22"/>
  </p:normalViewPr>
  <p:slideViewPr>
    <p:cSldViewPr snapToGrid="0" snapToObjects="1">
      <p:cViewPr varScale="1">
        <p:scale>
          <a:sx n="118" d="100"/>
          <a:sy n="118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CBB71-E535-8D45-92AA-B1FC3128B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4E82593-4BA9-4545-907F-4E6AC90A2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D62505-6C65-4D45-8661-246EA352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FDD772-6CE5-E14B-B6FC-DA5B2E431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E034E5-0563-E749-B801-982D9B23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40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56A23-00EC-FD44-8E9D-30ACE668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0F26E3-5CAB-D44D-A5D4-BF67C0D84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DED0C8-ABD9-B54B-B36A-388A38BC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EB8BCD-EB05-B441-A602-01DEE646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0692FC-5703-1140-802A-EFAE5CBE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7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2EA632-38A0-BB49-B484-5450FAABF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3351B1-7401-714D-867E-4539CEB0F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3DD633-B589-D743-A111-5572E70C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FA2C26-3195-D74B-B2D8-A6CA4CE8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27448E-7F25-9A42-A3BC-0134B95EA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59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C9E63-8DF5-E449-9E59-E14614275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17BC8D-8951-FB4A-A707-949233928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EDD966-CED7-494B-833F-DD17E8C91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924245-0EF6-7C48-8848-FADA5C25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E841CD-E557-4340-89D3-65180883D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92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C2FA2-3C19-2A48-A4F7-767CB8C4E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E873F4-E609-C84A-BB29-C40B13C7A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3E90BE-AEEC-934B-8A5A-646CDE5F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5ADA6C-4FD3-454C-BE99-AE2F48F70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D285D1-CB14-FE4E-BD2C-58FB385A3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9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A6BCB-DA6A-F342-823B-33FED72A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9F6FFD-1958-554A-986D-BCB5100FA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59A558-7D28-7E4B-AAF9-762AC563D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9295C5-CD6F-0541-BDD0-5CFB72853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7AFCD9-74DD-DD45-AE41-3EC4A01B5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512CD0-B92A-774D-ACC4-2A1B6756B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4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89013-AA09-9D44-9081-0CD0D9B9F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EF0943-6E77-FA4F-BB0A-1F11C9A8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1FB80CD-3591-404A-AF84-EB5EBA80E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6841E5-857B-5C49-993F-F52EE8C88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E6F4B37-97E9-CC40-889A-EDC2605A8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5EC7CC5-C3E8-9C4A-97CC-129E68230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D77340C-21A5-A248-81CA-6ECFE16D9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9C33B05-6F09-6A4C-8AE6-C107CCC1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4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5DC080-8F31-4B43-9901-7FBAC7036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33BC08-4156-394C-A3D3-625E63897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3A497F-5897-9742-873C-CD557F43A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F84C16-4970-004C-9AF7-82ABFD7D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049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2517B52-969A-1147-BC7B-363591725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6739324-FE2F-6144-A0DD-90459D62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B6910E-5812-7F42-BB6D-BDF2B71F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00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C2B49-5E45-E04D-AB56-67A6FBAC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967523-9CA9-DB42-88B8-B9C9B867B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5D302A-6323-4145-BFFC-AC94D9CA1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D065E3-8CCD-FC4C-86CD-911D14A0B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BD0C01-042E-FD46-BD78-A1CE953AD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B61BD1-6D4B-5E42-B633-58A702E03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61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CE329-DF16-ED4B-9B16-C9F87152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8A8CB09-6840-9D4B-8B19-064998DF4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460D0E4-A5BF-D24C-92B4-DC79683CD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35F989-0567-DF41-B68F-7C93922A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476AB9-23EE-424F-8F35-30F2E2EA3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280708-4F2F-D74F-B9BB-7031AA2B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12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4AB71-1B4F-0744-A2D3-7DE61A253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B6105F-BABA-EF4C-8072-5BE4D025A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45B565-77DD-BA44-8B77-F73E9B6E98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79DDC-500F-0349-A507-FD0D1AF1777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F138B1-2A98-A840-A468-FF7A777BC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5180B9-50CD-A941-90A8-BC159509F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1310A-0BB6-AD43-B61F-A81D3465D6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6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2C621E-3C16-4649-8738-C09F36D23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Лекция 14. О статистических выводах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91E4A9-265A-504F-BA63-517848655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Содержательная и статистическая значимость результатов.</a:t>
            </a:r>
          </a:p>
          <a:p>
            <a:pPr marL="514350" indent="-514350">
              <a:buAutoNum type="arabicPeriod"/>
            </a:pPr>
            <a:r>
              <a:rPr lang="ru-RU" dirty="0"/>
              <a:t>Расчет объема выборок для подтверждающего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3271914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>
            <a:extLst>
              <a:ext uri="{FF2B5EF4-FFF2-40B4-BE49-F238E27FC236}">
                <a16:creationId xmlns:a16="http://schemas.microsoft.com/office/drawing/2014/main" id="{440C576A-D2C0-614B-A3B8-D9597CC21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Методы анализа номинативных переменных</a:t>
            </a:r>
          </a:p>
        </p:txBody>
      </p:sp>
      <p:sp>
        <p:nvSpPr>
          <p:cNvPr id="33795" name="Содержимое 2">
            <a:extLst>
              <a:ext uri="{FF2B5EF4-FFF2-40B4-BE49-F238E27FC236}">
                <a16:creationId xmlns:a16="http://schemas.microsoft.com/office/drawing/2014/main" id="{28A67963-13F0-1749-9950-C823D5BA42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000" b="1"/>
              <a:t>Анализ таблиц сопряженности.</a:t>
            </a:r>
            <a:endParaRPr lang="ru-RU" altLang="ru-RU" sz="200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Условие применения</a:t>
            </a:r>
            <a:r>
              <a:rPr lang="ru-RU" altLang="ru-RU" sz="2000"/>
              <a:t>: для каждого объекта (испытуемого) выборки определена его принадлежность к одной из категорий (градаций) </a:t>
            </a:r>
            <a:r>
              <a:rPr lang="en-US" altLang="ru-RU" sz="2000" i="1"/>
              <a:t>X</a:t>
            </a:r>
            <a:r>
              <a:rPr lang="ru-RU" altLang="ru-RU" sz="2000"/>
              <a:t> и к одной из категорий (градаций) </a:t>
            </a:r>
            <a:r>
              <a:rPr lang="en-US" altLang="ru-RU" sz="2000" i="1"/>
              <a:t>Y</a:t>
            </a:r>
            <a:r>
              <a:rPr lang="ru-RU" altLang="ru-RU" sz="2000"/>
              <a:t> (получена перекрестная классификация объектов по двум основаниям </a:t>
            </a:r>
            <a:r>
              <a:rPr lang="en-US" altLang="ru-RU" sz="2000" i="1"/>
              <a:t>X</a:t>
            </a:r>
            <a:r>
              <a:rPr lang="en-US" altLang="ru-RU" sz="2000"/>
              <a:t> </a:t>
            </a:r>
            <a:r>
              <a:rPr lang="ru-RU" altLang="ru-RU" sz="2000"/>
              <a:t>и </a:t>
            </a:r>
            <a:r>
              <a:rPr lang="en-US" altLang="ru-RU" sz="2000" i="1"/>
              <a:t>Y</a:t>
            </a:r>
            <a:r>
              <a:rPr lang="ru-RU" altLang="ru-RU" sz="2000"/>
              <a:t>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/>
              <a:t>Следует различать три ситуации – в зависимости от числа градаций и соотношения </a:t>
            </a:r>
            <a:r>
              <a:rPr lang="en-US" altLang="ru-RU" sz="2000" i="1"/>
              <a:t>X</a:t>
            </a:r>
            <a:r>
              <a:rPr lang="en-US" altLang="ru-RU" sz="2000"/>
              <a:t> </a:t>
            </a:r>
            <a:r>
              <a:rPr lang="ru-RU" altLang="ru-RU" sz="2000"/>
              <a:t>и </a:t>
            </a:r>
            <a:r>
              <a:rPr lang="en-US" altLang="ru-RU" sz="2000" i="1"/>
              <a:t>Y</a:t>
            </a:r>
            <a:r>
              <a:rPr lang="ru-RU" altLang="ru-RU" sz="2000"/>
              <a:t>:</a:t>
            </a:r>
          </a:p>
          <a:p>
            <a:pPr eaLnBrk="1" hangingPunct="1"/>
            <a:r>
              <a:rPr lang="ru-RU" altLang="ru-RU" sz="2000"/>
              <a:t>число градаций </a:t>
            </a:r>
            <a:r>
              <a:rPr lang="en-US" altLang="ru-RU" sz="2000" i="1"/>
              <a:t>X</a:t>
            </a:r>
            <a:r>
              <a:rPr lang="en-US" altLang="ru-RU" sz="2000"/>
              <a:t> </a:t>
            </a:r>
            <a:r>
              <a:rPr lang="ru-RU" altLang="ru-RU" sz="2000"/>
              <a:t>и (или) </a:t>
            </a:r>
            <a:r>
              <a:rPr lang="en-US" altLang="ru-RU" sz="2000" i="1"/>
              <a:t>Y</a:t>
            </a:r>
            <a:r>
              <a:rPr lang="ru-RU" altLang="ru-RU" sz="2000"/>
              <a:t> больше двух (общий случай);</a:t>
            </a:r>
          </a:p>
          <a:p>
            <a:pPr eaLnBrk="1" hangingPunct="1"/>
            <a:r>
              <a:rPr lang="ru-RU" altLang="ru-RU" sz="2000"/>
              <a:t>таблицы сопряженности 2х2 с независимыми выборками;</a:t>
            </a:r>
          </a:p>
          <a:p>
            <a:pPr eaLnBrk="1" hangingPunct="1"/>
            <a:r>
              <a:rPr lang="ru-RU" altLang="ru-RU" sz="2000"/>
              <a:t>таблицы сопряженности 2х2 с повторными измерениями. 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7118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>
            <a:extLst>
              <a:ext uri="{FF2B5EF4-FFF2-40B4-BE49-F238E27FC236}">
                <a16:creationId xmlns:a16="http://schemas.microsoft.com/office/drawing/2014/main" id="{F9C101D3-88B4-4340-93F4-C372660CA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Методы анализа номинативных переменных</a:t>
            </a:r>
          </a:p>
        </p:txBody>
      </p:sp>
      <p:sp>
        <p:nvSpPr>
          <p:cNvPr id="34819" name="Содержимое 2">
            <a:extLst>
              <a:ext uri="{FF2B5EF4-FFF2-40B4-BE49-F238E27FC236}">
                <a16:creationId xmlns:a16="http://schemas.microsoft.com/office/drawing/2014/main" id="{C58FEB02-621F-8B40-81AC-C6053257E94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400" b="1"/>
              <a:t>Анализ последовательностей (серий)</a:t>
            </a:r>
            <a:endParaRPr lang="ru-RU" altLang="ru-RU" sz="240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/>
              <a:t>Условие применения</a:t>
            </a:r>
            <a:r>
              <a:rPr lang="ru-RU" altLang="ru-RU" sz="2400"/>
              <a:t>: объекты упорядочены (по времени или по уровню выраженности признака); каждый объект отнесен к одной из двух категорий (</a:t>
            </a:r>
            <a:r>
              <a:rPr lang="en-US" altLang="ru-RU" sz="2400"/>
              <a:t>X </a:t>
            </a:r>
            <a:r>
              <a:rPr lang="ru-RU" altLang="ru-RU" sz="2400"/>
              <a:t>или </a:t>
            </a:r>
            <a:r>
              <a:rPr lang="en-US" altLang="ru-RU" sz="2400"/>
              <a:t>Y</a:t>
            </a:r>
            <a:r>
              <a:rPr lang="ru-RU" altLang="ru-RU" sz="2400"/>
              <a:t>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/>
              <a:t>Проверяемые </a:t>
            </a:r>
            <a:r>
              <a:rPr lang="en-US" altLang="ru-RU" sz="2400" i="1"/>
              <a:t>H</a:t>
            </a:r>
            <a:r>
              <a:rPr lang="ru-RU" altLang="ru-RU" sz="2400" i="1" baseline="-25000"/>
              <a:t>0</a:t>
            </a:r>
            <a:r>
              <a:rPr lang="ru-RU" altLang="ru-RU" sz="2400"/>
              <a:t>: события </a:t>
            </a:r>
            <a:r>
              <a:rPr lang="en-US" altLang="ru-RU" sz="2400"/>
              <a:t>X</a:t>
            </a:r>
            <a:r>
              <a:rPr lang="ru-RU" altLang="ru-RU" sz="2400"/>
              <a:t> распределены среди событий </a:t>
            </a:r>
            <a:r>
              <a:rPr lang="en-US" altLang="ru-RU" sz="2400"/>
              <a:t>Y</a:t>
            </a:r>
            <a:r>
              <a:rPr lang="ru-RU" altLang="ru-RU" sz="2400"/>
              <a:t> случайно (случай 1); выборки </a:t>
            </a:r>
            <a:r>
              <a:rPr lang="en-US" altLang="ru-RU" sz="2400"/>
              <a:t>X </a:t>
            </a:r>
            <a:r>
              <a:rPr lang="ru-RU" altLang="ru-RU" sz="2400"/>
              <a:t>и </a:t>
            </a:r>
            <a:r>
              <a:rPr lang="en-US" altLang="ru-RU" sz="2400"/>
              <a:t>Y</a:t>
            </a:r>
            <a:r>
              <a:rPr lang="ru-RU" altLang="ru-RU" sz="2400"/>
              <a:t> не различаются по распределению значений количественного признака (случай 2).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/>
              <a:t>Метод</a:t>
            </a:r>
            <a:r>
              <a:rPr lang="ru-RU" altLang="ru-RU" sz="2400"/>
              <a:t>: критерий серий.</a:t>
            </a: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2727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2AFB56FA-280D-6E4B-B56E-55F754D9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Методы сравнения выборок по уровню выраженности признака</a:t>
            </a:r>
          </a:p>
        </p:txBody>
      </p:sp>
      <p:sp>
        <p:nvSpPr>
          <p:cNvPr id="35843" name="Содержимое 2">
            <a:extLst>
              <a:ext uri="{FF2B5EF4-FFF2-40B4-BE49-F238E27FC236}">
                <a16:creationId xmlns:a16="http://schemas.microsoft.com/office/drawing/2014/main" id="{48013CF1-A847-B54E-9337-C6D6CF563E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8010" y="1795346"/>
            <a:ext cx="8292790" cy="436098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 altLang="ru-RU" sz="2400" dirty="0"/>
              <a:t>В зависимости от решаемых задач методы внутри этой группы классифицируются по трем основаниям: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dirty="0"/>
              <a:t>► Количество градаций </a:t>
            </a:r>
            <a:r>
              <a:rPr lang="en-US" altLang="ru-RU" sz="2400" i="1" dirty="0"/>
              <a:t>X</a:t>
            </a:r>
            <a:r>
              <a:rPr lang="ru-RU" altLang="ru-RU" sz="2400" dirty="0"/>
              <a:t>:</a:t>
            </a:r>
          </a:p>
          <a:p>
            <a:pPr eaLnBrk="1" hangingPunct="1"/>
            <a:r>
              <a:rPr lang="ru-RU" altLang="ru-RU" sz="2400" dirty="0"/>
              <a:t>а) сравниваются 2 выборки;</a:t>
            </a:r>
          </a:p>
          <a:p>
            <a:pPr eaLnBrk="1" hangingPunct="1"/>
            <a:r>
              <a:rPr lang="ru-RU" altLang="ru-RU" sz="2400" dirty="0"/>
              <a:t>б) сравниваются больше двух выборок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dirty="0"/>
              <a:t>► Зависимость выборок: </a:t>
            </a:r>
          </a:p>
          <a:p>
            <a:pPr eaLnBrk="1" hangingPunct="1"/>
            <a:r>
              <a:rPr lang="ru-RU" altLang="ru-RU" sz="2400" dirty="0"/>
              <a:t>а) сравниваемые выборки независимы;</a:t>
            </a:r>
          </a:p>
          <a:p>
            <a:pPr eaLnBrk="1" hangingPunct="1"/>
            <a:r>
              <a:rPr lang="ru-RU" altLang="ru-RU" sz="2400" dirty="0"/>
              <a:t>б) сравниваемые выборки зависимы.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dirty="0"/>
              <a:t>► Шкала </a:t>
            </a:r>
            <a:r>
              <a:rPr lang="en-US" altLang="ru-RU" sz="2400" i="1" dirty="0"/>
              <a:t>Y</a:t>
            </a:r>
            <a:r>
              <a:rPr lang="ru-RU" altLang="ru-RU" sz="2400" dirty="0"/>
              <a:t>:</a:t>
            </a:r>
          </a:p>
          <a:p>
            <a:pPr eaLnBrk="1" hangingPunct="1"/>
            <a:r>
              <a:rPr lang="ru-RU" altLang="ru-RU" sz="2400" dirty="0"/>
              <a:t>а) </a:t>
            </a:r>
            <a:r>
              <a:rPr lang="en-US" altLang="ru-RU" sz="2400" i="1" dirty="0"/>
              <a:t>Y </a:t>
            </a:r>
            <a:r>
              <a:rPr lang="ru-RU" altLang="ru-RU" sz="2400" dirty="0"/>
              <a:t>– ранговая переменная;</a:t>
            </a:r>
          </a:p>
          <a:p>
            <a:pPr eaLnBrk="1" hangingPunct="1"/>
            <a:r>
              <a:rPr lang="ru-RU" altLang="ru-RU" sz="2400" dirty="0"/>
              <a:t>б) </a:t>
            </a:r>
            <a:r>
              <a:rPr lang="en-US" altLang="ru-RU" sz="2400" i="1" dirty="0"/>
              <a:t>Y</a:t>
            </a:r>
            <a:r>
              <a:rPr lang="en-US" altLang="ru-RU" sz="2400" dirty="0"/>
              <a:t> </a:t>
            </a:r>
            <a:r>
              <a:rPr lang="ru-RU" altLang="ru-RU" sz="2400" dirty="0"/>
              <a:t>– метрическая переменная.</a:t>
            </a:r>
          </a:p>
          <a:p>
            <a:pPr eaLnBrk="1" hangingPunct="1"/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86417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>
            <a:extLst>
              <a:ext uri="{FF2B5EF4-FFF2-40B4-BE49-F238E27FC236}">
                <a16:creationId xmlns:a16="http://schemas.microsoft.com/office/drawing/2014/main" id="{3FAC864B-305A-094C-B658-F19ACC9A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Сравнение двух независимых выборок</a:t>
            </a:r>
          </a:p>
        </p:txBody>
      </p:sp>
      <p:sp>
        <p:nvSpPr>
          <p:cNvPr id="36867" name="Содержимое 2">
            <a:extLst>
              <a:ext uri="{FF2B5EF4-FFF2-40B4-BE49-F238E27FC236}">
                <a16:creationId xmlns:a16="http://schemas.microsoft.com/office/drawing/2014/main" id="{2D477684-068D-0B48-9EE5-C42D68F6CC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1800"/>
              <a:t>Условия применения: признак измерен у объектов (испытуемых), каждый из которых принадлежит к одной из двух независимых выборок.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1800" b="1"/>
              <a:t>Методы</a:t>
            </a:r>
            <a:r>
              <a:rPr lang="ru-RU" altLang="ru-RU" sz="180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1800" b="1" i="1"/>
              <a:t>Y</a:t>
            </a:r>
            <a:r>
              <a:rPr lang="en-US" altLang="ru-RU" sz="1800" b="1"/>
              <a:t> </a:t>
            </a:r>
            <a:r>
              <a:rPr lang="ru-RU" altLang="ru-RU" sz="1800" b="1"/>
              <a:t>– метрическая переменная: </a:t>
            </a:r>
            <a:r>
              <a:rPr lang="ru-RU" altLang="ru-RU" sz="1800"/>
              <a:t>сравнений двух средних значений (параметрический критерий </a:t>
            </a:r>
            <a:r>
              <a:rPr lang="en-US" altLang="ru-RU" sz="1800" i="1"/>
              <a:t>t</a:t>
            </a:r>
            <a:r>
              <a:rPr lang="ru-RU" altLang="ru-RU" sz="1800"/>
              <a:t>-Стьюдента для независимых выборок).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1800" i="1"/>
              <a:t>Условия применения:</a:t>
            </a:r>
            <a:r>
              <a:rPr lang="ru-RU" altLang="ru-RU" sz="1800"/>
              <a:t> признак измерен в а) метрической шкале; б) дисперсии двух выборок гомогенны (статистически достоверно не различаются). Если не выполняется хотя бы одно из этих условий то применяется непараметрический критерий </a:t>
            </a:r>
            <a:r>
              <a:rPr lang="en-US" altLang="ru-RU" sz="1800" i="1"/>
              <a:t>U</a:t>
            </a:r>
            <a:r>
              <a:rPr lang="ru-RU" altLang="ru-RU" sz="1800"/>
              <a:t>-Манна-Уитни.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1800" i="1"/>
              <a:t>Дополнительно</a:t>
            </a:r>
            <a:r>
              <a:rPr lang="ru-RU" altLang="ru-RU" sz="1800"/>
              <a:t>: возможно сравнений двух дисперсий (параметрический критерий </a:t>
            </a:r>
            <a:r>
              <a:rPr lang="en-US" altLang="ru-RU" sz="1800" i="1"/>
              <a:t>F</a:t>
            </a:r>
            <a:r>
              <a:rPr lang="ru-RU" altLang="ru-RU" sz="1800"/>
              <a:t>-Фишера).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1800" b="1" i="1"/>
              <a:t>Y</a:t>
            </a:r>
            <a:r>
              <a:rPr lang="en-US" altLang="ru-RU" sz="1800" b="1"/>
              <a:t> </a:t>
            </a:r>
            <a:r>
              <a:rPr lang="ru-RU" altLang="ru-RU" sz="1800" b="1"/>
              <a:t>– ранговая (порядковая) переменная:</a:t>
            </a:r>
            <a:r>
              <a:rPr lang="ru-RU" altLang="ru-RU" sz="1800"/>
              <a:t> сравнение двух независимых выборок по уровню выраженности порядковой и бинарной переменной (критерий </a:t>
            </a:r>
            <a:r>
              <a:rPr lang="en-US" altLang="ru-RU" sz="1800" i="1"/>
              <a:t>U</a:t>
            </a:r>
            <a:r>
              <a:rPr lang="ru-RU" altLang="ru-RU" sz="1800"/>
              <a:t>-Манна-Уитни, критерий серий).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6435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>
            <a:extLst>
              <a:ext uri="{FF2B5EF4-FFF2-40B4-BE49-F238E27FC236}">
                <a16:creationId xmlns:a16="http://schemas.microsoft.com/office/drawing/2014/main" id="{C0D2D1F3-4AF6-8245-BC99-45A79BE52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800" dirty="0"/>
              <a:t>Сравнение двух зависимых выборок </a:t>
            </a:r>
          </a:p>
        </p:txBody>
      </p:sp>
      <p:sp>
        <p:nvSpPr>
          <p:cNvPr id="37891" name="Содержимое 2">
            <a:extLst>
              <a:ext uri="{FF2B5EF4-FFF2-40B4-BE49-F238E27FC236}">
                <a16:creationId xmlns:a16="http://schemas.microsoft.com/office/drawing/2014/main" id="{E3DA6277-2699-2446-9FEE-1FF1A4FB4B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/>
            <a:r>
              <a:rPr lang="ru-RU" altLang="ru-RU" sz="1800" i="1"/>
              <a:t>Условия применения</a:t>
            </a:r>
            <a:r>
              <a:rPr lang="ru-RU" altLang="ru-RU" sz="1800"/>
              <a:t>: а) признак измерен у объектов (испытуемых), каждый из которых принадлежит к одной из двух зависимых выборок: либо признак измерен дважды на одной и той же выборке, либо каждому испытуемому из одной выборки поставлен в соответствие по определенному критерию испытуемый из другой выборки; б) измерения положительно коррелируют. Если эти условия не выполняются, то выборки следуют признать независимыми.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1800" b="1"/>
              <a:t>Методы:</a:t>
            </a:r>
            <a:endParaRPr lang="ru-RU" altLang="ru-RU" sz="1800"/>
          </a:p>
          <a:p>
            <a:pPr eaLnBrk="1" hangingPunct="1">
              <a:buFont typeface="Wingdings" pitchFamily="2" charset="2"/>
              <a:buNone/>
            </a:pPr>
            <a:r>
              <a:rPr lang="en-US" altLang="ru-RU" sz="1800" b="1" i="1"/>
              <a:t>Y</a:t>
            </a:r>
            <a:r>
              <a:rPr lang="en-US" altLang="ru-RU" sz="1800" b="1"/>
              <a:t> </a:t>
            </a:r>
            <a:r>
              <a:rPr lang="ru-RU" altLang="ru-RU" sz="1800" b="1"/>
              <a:t>– метрическая переменная:</a:t>
            </a:r>
            <a:r>
              <a:rPr lang="ru-RU" altLang="ru-RU" sz="1800"/>
              <a:t> сравнений двух средних значений (параметрический критерий </a:t>
            </a:r>
            <a:r>
              <a:rPr lang="en-US" altLang="ru-RU" sz="1800" i="1"/>
              <a:t>t</a:t>
            </a:r>
            <a:r>
              <a:rPr lang="ru-RU" altLang="ru-RU" sz="1800"/>
              <a:t>-Стьюдента для зависимых выборок).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1800" i="1"/>
              <a:t>Условия применения</a:t>
            </a:r>
            <a:r>
              <a:rPr lang="ru-RU" altLang="ru-RU" sz="1800"/>
              <a:t>: признак измерен в метрической шкале. Если не выполняется хотя бы одно из этих условий то применяется непараметрический критерий </a:t>
            </a:r>
            <a:r>
              <a:rPr lang="en-US" altLang="ru-RU" sz="1800"/>
              <a:t>T</a:t>
            </a:r>
            <a:r>
              <a:rPr lang="ru-RU" altLang="ru-RU" sz="1800"/>
              <a:t>- Вилкоксона.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1800" b="1" i="1"/>
              <a:t>Y</a:t>
            </a:r>
            <a:r>
              <a:rPr lang="en-US" altLang="ru-RU" sz="1800" b="1"/>
              <a:t> </a:t>
            </a:r>
            <a:r>
              <a:rPr lang="ru-RU" altLang="ru-RU" sz="1800" b="1"/>
              <a:t>– ранговая (порядковая) переменная: </a:t>
            </a:r>
            <a:r>
              <a:rPr lang="ru-RU" altLang="ru-RU" sz="1800"/>
              <a:t>сравнение двух зависимых выборок по уровню выраженности порядковой и бинарной переменной (критерий </a:t>
            </a:r>
            <a:r>
              <a:rPr lang="en-US" altLang="ru-RU" sz="1800"/>
              <a:t>T</a:t>
            </a:r>
            <a:r>
              <a:rPr lang="ru-RU" altLang="ru-RU" sz="1800"/>
              <a:t>- Вилкоксона, критерий знаков).</a:t>
            </a:r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8070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>
            <a:extLst>
              <a:ext uri="{FF2B5EF4-FFF2-40B4-BE49-F238E27FC236}">
                <a16:creationId xmlns:a16="http://schemas.microsoft.com/office/drawing/2014/main" id="{308794B3-2E4F-664C-9084-C93ECC624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Сравнение более двух выборок</a:t>
            </a:r>
          </a:p>
        </p:txBody>
      </p:sp>
      <p:sp>
        <p:nvSpPr>
          <p:cNvPr id="38915" name="Содержимое 2">
            <a:extLst>
              <a:ext uri="{FF2B5EF4-FFF2-40B4-BE49-F238E27FC236}">
                <a16:creationId xmlns:a16="http://schemas.microsoft.com/office/drawing/2014/main" id="{21FD9D0B-95F6-3F4E-AD29-2AE66BDFD1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/>
              <a:t>Проверяемая </a:t>
            </a:r>
            <a:r>
              <a:rPr lang="en-US" altLang="ru-RU"/>
              <a:t>H</a:t>
            </a:r>
            <a:r>
              <a:rPr lang="ru-RU" altLang="ru-RU" baseline="-25000"/>
              <a:t>0</a:t>
            </a:r>
            <a:r>
              <a:rPr lang="ru-RU" altLang="ru-RU"/>
              <a:t>: несколько совокупностей (которым соответствуют выборки) не отличаются по уровню выраженности измеренного признака.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6702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>
            <a:extLst>
              <a:ext uri="{FF2B5EF4-FFF2-40B4-BE49-F238E27FC236}">
                <a16:creationId xmlns:a16="http://schemas.microsoft.com/office/drawing/2014/main" id="{F0A77BC1-223F-F24E-8562-0A92A0912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Сравнение более двух независимых выборок</a:t>
            </a:r>
          </a:p>
        </p:txBody>
      </p:sp>
      <p:sp>
        <p:nvSpPr>
          <p:cNvPr id="39939" name="Содержимое 2">
            <a:extLst>
              <a:ext uri="{FF2B5EF4-FFF2-40B4-BE49-F238E27FC236}">
                <a16:creationId xmlns:a16="http://schemas.microsoft.com/office/drawing/2014/main" id="{D6EFBF16-9A14-4E4D-AFF5-66047B380A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Условия применения</a:t>
            </a:r>
            <a:r>
              <a:rPr lang="ru-RU" altLang="ru-RU" sz="2000"/>
              <a:t>: признак должен быть измерен у объектов (испытуемых), каждый из которых принадлежит к одной из </a:t>
            </a:r>
            <a:r>
              <a:rPr lang="en-US" altLang="ru-RU" sz="2000"/>
              <a:t>k</a:t>
            </a:r>
            <a:r>
              <a:rPr lang="ru-RU" altLang="ru-RU" sz="2000"/>
              <a:t> независимых выборок (</a:t>
            </a:r>
            <a:r>
              <a:rPr lang="en-US" altLang="ru-RU" sz="2000"/>
              <a:t>k</a:t>
            </a:r>
            <a:r>
              <a:rPr lang="ru-RU" altLang="ru-RU" sz="2000"/>
              <a:t>&gt;2).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b="1"/>
              <a:t>Методы</a:t>
            </a:r>
            <a:r>
              <a:rPr lang="ru-RU" altLang="ru-RU" sz="200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000" b="1"/>
              <a:t>Y </a:t>
            </a:r>
            <a:r>
              <a:rPr lang="ru-RU" altLang="ru-RU" sz="2000" b="1"/>
              <a:t>– метрическая переменная</a:t>
            </a:r>
            <a:r>
              <a:rPr lang="ru-RU" altLang="ru-RU" sz="2000"/>
              <a:t>: дисперсионный анализ (</a:t>
            </a:r>
            <a:r>
              <a:rPr lang="en-US" altLang="ru-RU" sz="2000"/>
              <a:t>ANOVA</a:t>
            </a:r>
            <a:r>
              <a:rPr lang="ru-RU" altLang="ru-RU" sz="2000"/>
              <a:t>) для независимых выборок (параметрический метод).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Дополнение</a:t>
            </a:r>
            <a:r>
              <a:rPr lang="ru-RU" altLang="ru-RU" sz="2000"/>
              <a:t>: метод допускает сравнение выборок более чем по одному основанию – когда деление на выборки производится по нескольким номинативным переменным, каждая из которых имеет 2 и более градаций.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Условия применения</a:t>
            </a:r>
            <a:r>
              <a:rPr lang="ru-RU" altLang="ru-RU" sz="2000"/>
              <a:t>: признак </a:t>
            </a:r>
            <a:r>
              <a:rPr lang="en-US" altLang="ru-RU" sz="2000"/>
              <a:t>Y</a:t>
            </a:r>
            <a:r>
              <a:rPr lang="ru-RU" altLang="ru-RU" sz="2000"/>
              <a:t> измерен в а) метрической шкале, б) дисперсии выборок гомогенны (статистически достоверно не различаются). Если не выполняется хотя бы одно из этих условий, то:</a:t>
            </a:r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1030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>
            <a:extLst>
              <a:ext uri="{FF2B5EF4-FFF2-40B4-BE49-F238E27FC236}">
                <a16:creationId xmlns:a16="http://schemas.microsoft.com/office/drawing/2014/main" id="{98BB250C-1197-B841-8C3A-C1257546A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Сравнение более двух независимых выборок</a:t>
            </a:r>
          </a:p>
        </p:txBody>
      </p:sp>
      <p:sp>
        <p:nvSpPr>
          <p:cNvPr id="40963" name="Содержимое 2">
            <a:extLst>
              <a:ext uri="{FF2B5EF4-FFF2-40B4-BE49-F238E27FC236}">
                <a16:creationId xmlns:a16="http://schemas.microsoft.com/office/drawing/2014/main" id="{A8C0469A-CC1F-B747-B2C2-3ADB4F5935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ru-RU" b="1"/>
              <a:t>Y</a:t>
            </a:r>
            <a:r>
              <a:rPr lang="ru-RU" altLang="ru-RU" b="1"/>
              <a:t>- ранговая (порядковая) переменная</a:t>
            </a:r>
            <a:r>
              <a:rPr lang="ru-RU" altLang="ru-RU"/>
              <a:t>: сравнение более двух независимых выборок по уровню выраженности ранговой переменной (непараметрический критерий </a:t>
            </a:r>
            <a:r>
              <a:rPr lang="en-US" altLang="ru-RU"/>
              <a:t>H</a:t>
            </a:r>
            <a:r>
              <a:rPr lang="ru-RU" altLang="ru-RU"/>
              <a:t>-Краскала-Уоллеса).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i="1"/>
              <a:t>Ограничение</a:t>
            </a:r>
            <a:r>
              <a:rPr lang="ru-RU" altLang="ru-RU"/>
              <a:t>: методы позволяет сравнивать выборки только по одному основанию, когда деление на группы производится по одной номинативной переменной, имеющей более 2-х градаций. </a:t>
            </a:r>
          </a:p>
        </p:txBody>
      </p:sp>
    </p:spTree>
    <p:extLst>
      <p:ext uri="{BB962C8B-B14F-4D97-AF65-F5344CB8AC3E}">
        <p14:creationId xmlns:p14="http://schemas.microsoft.com/office/powerpoint/2010/main" val="3668554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>
            <a:extLst>
              <a:ext uri="{FF2B5EF4-FFF2-40B4-BE49-F238E27FC236}">
                <a16:creationId xmlns:a16="http://schemas.microsoft.com/office/drawing/2014/main" id="{66A35522-1D16-4045-8765-9DEEB2A6B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Сравнение более двух зависимых выборок</a:t>
            </a:r>
          </a:p>
        </p:txBody>
      </p:sp>
      <p:sp>
        <p:nvSpPr>
          <p:cNvPr id="41987" name="Содержимое 2">
            <a:extLst>
              <a:ext uri="{FF2B5EF4-FFF2-40B4-BE49-F238E27FC236}">
                <a16:creationId xmlns:a16="http://schemas.microsoft.com/office/drawing/2014/main" id="{065DC99B-8F58-684B-A5C0-D7693B215B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i="1"/>
              <a:t>Условия применения</a:t>
            </a:r>
            <a:r>
              <a:rPr lang="ru-RU" altLang="ru-RU"/>
              <a:t>: а) признак измерен у объектов (испытуемых), каждый из которых принадлежит к одной из </a:t>
            </a:r>
            <a:r>
              <a:rPr lang="en-US" altLang="ru-RU"/>
              <a:t>k</a:t>
            </a:r>
            <a:r>
              <a:rPr lang="ru-RU" altLang="ru-RU"/>
              <a:t> зависимых выборок (</a:t>
            </a:r>
            <a:r>
              <a:rPr lang="en-US" altLang="ru-RU"/>
              <a:t>k</a:t>
            </a:r>
            <a:r>
              <a:rPr lang="ru-RU" altLang="ru-RU"/>
              <a:t>&gt;2): как правило, признак измерен несколько раз на одной и той же выборке; б) измерения положительно коррелируют.</a:t>
            </a:r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8713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>
            <a:extLst>
              <a:ext uri="{FF2B5EF4-FFF2-40B4-BE49-F238E27FC236}">
                <a16:creationId xmlns:a16="http://schemas.microsoft.com/office/drawing/2014/main" id="{3DB69798-0C4F-A84A-832B-100F04439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Сравнение более двух зависимых выборок</a:t>
            </a:r>
          </a:p>
        </p:txBody>
      </p:sp>
      <p:sp>
        <p:nvSpPr>
          <p:cNvPr id="43011" name="Содержимое 2">
            <a:extLst>
              <a:ext uri="{FF2B5EF4-FFF2-40B4-BE49-F238E27FC236}">
                <a16:creationId xmlns:a16="http://schemas.microsoft.com/office/drawing/2014/main" id="{B86BB20A-DCE5-174E-A27C-DDDC1931D9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000"/>
              <a:t>Методы: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000" b="1"/>
              <a:t>Y</a:t>
            </a:r>
            <a:r>
              <a:rPr lang="ru-RU" altLang="ru-RU" sz="2000" b="1"/>
              <a:t>- метрическая переменная</a:t>
            </a:r>
            <a:r>
              <a:rPr lang="ru-RU" altLang="ru-RU" sz="2000"/>
              <a:t>: дисперсионный анализ (</a:t>
            </a:r>
            <a:r>
              <a:rPr lang="en-US" altLang="ru-RU" sz="2000"/>
              <a:t>ANOVA</a:t>
            </a:r>
            <a:r>
              <a:rPr lang="ru-RU" altLang="ru-RU" sz="2000"/>
              <a:t>) с повторными измерениями (параметрический метод).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Дополнение</a:t>
            </a:r>
            <a:r>
              <a:rPr lang="ru-RU" altLang="ru-RU" sz="2000"/>
              <a:t>: метод допускает сравнение выборок более чем по одному основанию – когда помимо деления на зависимые выборки, вводятся номинативные переменные, которые имеют 2 и более градаций и делят испытуемых на независимые выборки.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Условия применения</a:t>
            </a:r>
            <a:r>
              <a:rPr lang="ru-RU" altLang="ru-RU" sz="2000"/>
              <a:t>: а) признак </a:t>
            </a:r>
            <a:r>
              <a:rPr lang="en-US" altLang="ru-RU" sz="2000"/>
              <a:t>Y </a:t>
            </a:r>
            <a:r>
              <a:rPr lang="ru-RU" altLang="ru-RU" sz="2000"/>
              <a:t>измерен в метрической шкале; б) дисперсии сравниваемых выборок гомогенны (статистически достоверно не различаются). Если не выполняется хотя бы одно из этих условий, то:</a:t>
            </a:r>
          </a:p>
        </p:txBody>
      </p:sp>
    </p:spTree>
    <p:extLst>
      <p:ext uri="{BB962C8B-B14F-4D97-AF65-F5344CB8AC3E}">
        <p14:creationId xmlns:p14="http://schemas.microsoft.com/office/powerpoint/2010/main" val="76362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8217657F-D833-824F-BD4E-20B3AA8B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Классификация методов статистического вывода</a:t>
            </a:r>
          </a:p>
        </p:txBody>
      </p:sp>
      <p:sp>
        <p:nvSpPr>
          <p:cNvPr id="25603" name="Содержимое 2">
            <a:extLst>
              <a:ext uri="{FF2B5EF4-FFF2-40B4-BE49-F238E27FC236}">
                <a16:creationId xmlns:a16="http://schemas.microsoft.com/office/drawing/2014/main" id="{1D199541-0784-3042-AA34-E376AFDC0E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84556" y="2553629"/>
            <a:ext cx="8326244" cy="360269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400" dirty="0"/>
              <a:t>Основания для классификации:</a:t>
            </a:r>
          </a:p>
          <a:p>
            <a:pPr eaLnBrk="1" hangingPunct="1"/>
            <a:r>
              <a:rPr lang="ru-RU" altLang="ru-RU" sz="2400" dirty="0"/>
              <a:t>типы шкал, в которых измерены признаки </a:t>
            </a:r>
            <a:r>
              <a:rPr lang="en-US" altLang="ru-RU" sz="2400" i="1" dirty="0"/>
              <a:t>X</a:t>
            </a:r>
            <a:r>
              <a:rPr lang="ru-RU" altLang="ru-RU" sz="2400" dirty="0"/>
              <a:t> и </a:t>
            </a:r>
            <a:r>
              <a:rPr lang="en-US" altLang="ru-RU" sz="2400" i="1" dirty="0"/>
              <a:t>Y</a:t>
            </a:r>
            <a:r>
              <a:rPr lang="ru-RU" altLang="ru-RU" sz="2400" dirty="0"/>
              <a:t>: качественная шкала (номинативная), количественная шкала (порядковая, метрическая)</a:t>
            </a:r>
          </a:p>
          <a:p>
            <a:pPr eaLnBrk="1" hangingPunct="1"/>
            <a:r>
              <a:rPr lang="ru-RU" altLang="ru-RU" sz="2400" dirty="0"/>
              <a:t>количество сравниваемых групп – две и более двух</a:t>
            </a:r>
          </a:p>
          <a:p>
            <a:pPr eaLnBrk="1" hangingPunct="1"/>
            <a:r>
              <a:rPr lang="ru-RU" altLang="ru-RU" sz="2400" dirty="0"/>
              <a:t>соотношение сравниваемых групп: зависимые выборки или независимые выборки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614173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>
            <a:extLst>
              <a:ext uri="{FF2B5EF4-FFF2-40B4-BE49-F238E27FC236}">
                <a16:creationId xmlns:a16="http://schemas.microsoft.com/office/drawing/2014/main" id="{0BAB45C2-4556-9541-9A7C-21277E0B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Сравнение более двух зависимых выборок</a:t>
            </a:r>
          </a:p>
        </p:txBody>
      </p:sp>
      <p:sp>
        <p:nvSpPr>
          <p:cNvPr id="44035" name="Содержимое 2">
            <a:extLst>
              <a:ext uri="{FF2B5EF4-FFF2-40B4-BE49-F238E27FC236}">
                <a16:creationId xmlns:a16="http://schemas.microsoft.com/office/drawing/2014/main" id="{7690B53F-0195-0E42-AE61-75593E8079D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ru-RU" b="1"/>
              <a:t>Y</a:t>
            </a:r>
            <a:r>
              <a:rPr lang="ru-RU" altLang="ru-RU" b="1"/>
              <a:t>- ранговая (порядковая) переменная</a:t>
            </a:r>
            <a:r>
              <a:rPr lang="ru-RU" altLang="ru-RU"/>
              <a:t>: сравнение более двух зависимых выборок по уровню выраженности ранговой переменной (непараметрический критерий χ</a:t>
            </a:r>
            <a:r>
              <a:rPr lang="ru-RU" altLang="ru-RU" baseline="30000"/>
              <a:t>2</a:t>
            </a:r>
            <a:r>
              <a:rPr lang="ru-RU" altLang="ru-RU"/>
              <a:t>-Фридмана).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i="1"/>
              <a:t>Ограничение</a:t>
            </a:r>
            <a:r>
              <a:rPr lang="ru-RU" altLang="ru-RU"/>
              <a:t>: метод позволяет сравнивать зависимые выборки только по одному основанию – повторным измерениям.</a:t>
            </a:r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3552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>
            <a:extLst>
              <a:ext uri="{FF2B5EF4-FFF2-40B4-BE49-F238E27FC236}">
                <a16:creationId xmlns:a16="http://schemas.microsoft.com/office/drawing/2014/main" id="{D1E83497-4504-CB45-AAA8-24832C6A6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2800" dirty="0"/>
              <a:t>Проблема множественной проверки гипотез</a:t>
            </a:r>
          </a:p>
        </p:txBody>
      </p:sp>
      <p:sp>
        <p:nvSpPr>
          <p:cNvPr id="45059" name="Содержимое 2">
            <a:extLst>
              <a:ext uri="{FF2B5EF4-FFF2-40B4-BE49-F238E27FC236}">
                <a16:creationId xmlns:a16="http://schemas.microsoft.com/office/drawing/2014/main" id="{BFC6C8F4-E3FE-FA44-99EA-718AA91F6C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66938" y="1428751"/>
            <a:ext cx="8229600" cy="4937125"/>
          </a:xfrm>
        </p:spPr>
        <p:txBody>
          <a:bodyPr/>
          <a:lstStyle/>
          <a:p>
            <a:pPr eaLnBrk="1" hangingPunct="1"/>
            <a:r>
              <a:rPr lang="ru-RU" altLang="ru-RU"/>
              <a:t>Если один и тот же метод применяется многократно, то увеличивается вероятность получить результат чисто случайно.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/>
              <a:t>Поправка </a:t>
            </a:r>
            <a:r>
              <a:rPr lang="en-US" altLang="ru-RU" sz="2400"/>
              <a:t>Benjamini &amp; Hochberg</a:t>
            </a:r>
            <a:r>
              <a:rPr lang="ru-RU" altLang="ru-RU" sz="2400"/>
              <a:t> (1995) для семейства гипотез: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/>
              <a:t>1) Упорядочиваем все </a:t>
            </a:r>
            <a:r>
              <a:rPr lang="en-US" altLang="ru-RU" sz="2400" i="1"/>
              <a:t>p</a:t>
            </a:r>
            <a:r>
              <a:rPr lang="ru-RU" altLang="ru-RU" sz="2400"/>
              <a:t> от </a:t>
            </a:r>
            <a:r>
              <a:rPr lang="en-US" altLang="ru-RU" sz="2400"/>
              <a:t>min </a:t>
            </a:r>
            <a:r>
              <a:rPr lang="ru-RU" altLang="ru-RU" sz="2400"/>
              <a:t>до </a:t>
            </a:r>
            <a:r>
              <a:rPr lang="en-US" altLang="ru-RU" sz="2400"/>
              <a:t>max</a:t>
            </a:r>
            <a:r>
              <a:rPr lang="ru-RU" altLang="ru-RU" sz="2400"/>
              <a:t> (</a:t>
            </a:r>
            <a:r>
              <a:rPr lang="en-US" altLang="ru-RU" sz="2400" i="1"/>
              <a:t>i</a:t>
            </a:r>
            <a:r>
              <a:rPr lang="ru-RU" altLang="ru-RU" sz="2400"/>
              <a:t> – текущий номер </a:t>
            </a:r>
            <a:r>
              <a:rPr lang="en-US" altLang="ru-RU" sz="2400" i="1"/>
              <a:t>p</a:t>
            </a:r>
            <a:r>
              <a:rPr lang="en-US" altLang="ru-RU" sz="2400"/>
              <a:t> </a:t>
            </a:r>
            <a:r>
              <a:rPr lang="ru-RU" altLang="ru-RU" sz="2400"/>
              <a:t>в ряду);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/>
              <a:t>2) Для каждого вычисляем: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400"/>
          </a:p>
          <a:p>
            <a:pPr eaLnBrk="1" hangingPunct="1">
              <a:buFont typeface="Wingdings" pitchFamily="2" charset="2"/>
              <a:buNone/>
            </a:pPr>
            <a:endParaRPr lang="ru-RU" altLang="ru-RU" sz="2400"/>
          </a:p>
          <a:p>
            <a:pPr eaLnBrk="1" hangingPunct="1">
              <a:buFont typeface="Wingdings" pitchFamily="2" charset="2"/>
              <a:buNone/>
            </a:pPr>
            <a:endParaRPr lang="ru-RU" altLang="ru-RU" sz="240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/>
              <a:t>3) Если                        - результат статистически достоверен.</a:t>
            </a:r>
          </a:p>
          <a:p>
            <a:pPr eaLnBrk="1" hangingPunct="1"/>
            <a:endParaRPr lang="ru-RU" altLang="ru-RU"/>
          </a:p>
        </p:txBody>
      </p:sp>
      <p:pic>
        <p:nvPicPr>
          <p:cNvPr id="45060" name="Picture 1">
            <a:extLst>
              <a:ext uri="{FF2B5EF4-FFF2-40B4-BE49-F238E27FC236}">
                <a16:creationId xmlns:a16="http://schemas.microsoft.com/office/drawing/2014/main" id="{EA3C9E50-3C66-9743-B3DB-43C2D6131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314" y="4357688"/>
            <a:ext cx="2714625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4">
            <a:extLst>
              <a:ext uri="{FF2B5EF4-FFF2-40B4-BE49-F238E27FC236}">
                <a16:creationId xmlns:a16="http://schemas.microsoft.com/office/drawing/2014/main" id="{C3699243-7FCC-5C4E-81AE-A8EBB94AF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5715001"/>
            <a:ext cx="1373188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9191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ECCA1EEA-0A4A-BC4F-B339-54DDB306F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/>
              <a:t>Классификация методов статистического вывода</a:t>
            </a: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0D1157FA-2415-6E43-A5CD-F35E1C115C2F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738313" y="1643063"/>
          <a:ext cx="8229600" cy="422140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071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88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8615">
                <a:tc>
                  <a:txBody>
                    <a:bodyPr/>
                    <a:lstStyle/>
                    <a:p>
                      <a:r>
                        <a:rPr lang="ru-RU" sz="1700" kern="1200" baseline="0" dirty="0"/>
                        <a:t>Типы шкал</a:t>
                      </a:r>
                      <a:endParaRPr lang="ru-RU" sz="1700" baseline="0" dirty="0">
                        <a:solidFill>
                          <a:schemeClr val="accent4"/>
                        </a:solidFill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700" kern="1200" baseline="0" dirty="0"/>
                        <a:t>l</a:t>
                      </a:r>
                      <a:r>
                        <a:rPr lang="ru-RU" sz="1700" kern="1200" baseline="0" dirty="0"/>
                        <a:t>. </a:t>
                      </a:r>
                      <a:r>
                        <a:rPr lang="en-US" sz="1700" kern="1200" baseline="0" dirty="0"/>
                        <a:t>X</a:t>
                      </a:r>
                      <a:r>
                        <a:rPr lang="ru-RU" sz="1700" kern="1200" baseline="0" dirty="0"/>
                        <a:t>,</a:t>
                      </a:r>
                      <a:r>
                        <a:rPr lang="en-US" sz="1700" kern="1200" baseline="0" dirty="0"/>
                        <a:t> Y</a:t>
                      </a:r>
                      <a:r>
                        <a:rPr lang="ru-RU" sz="1700" kern="1200" baseline="0" dirty="0"/>
                        <a:t> – количественные</a:t>
                      </a:r>
                      <a:endParaRPr lang="ru-RU" sz="1700" baseline="0" dirty="0">
                        <a:solidFill>
                          <a:schemeClr val="accent4"/>
                        </a:solidFill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700" kern="1200" baseline="0" dirty="0"/>
                        <a:t>ll. X</a:t>
                      </a:r>
                      <a:r>
                        <a:rPr lang="ru-RU" sz="1700" kern="1200" baseline="0" dirty="0"/>
                        <a:t>,</a:t>
                      </a:r>
                      <a:r>
                        <a:rPr lang="en-US" sz="1700" kern="1200" baseline="0" dirty="0"/>
                        <a:t> Y</a:t>
                      </a:r>
                      <a:r>
                        <a:rPr lang="ru-RU" sz="1700" kern="1200" baseline="0" dirty="0"/>
                        <a:t> – качественные </a:t>
                      </a:r>
                      <a:endParaRPr lang="ru-RU" sz="1700" baseline="0" dirty="0">
                        <a:solidFill>
                          <a:schemeClr val="accent4"/>
                        </a:solidFill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700" kern="1200" baseline="0" dirty="0" err="1"/>
                        <a:t>lll</a:t>
                      </a:r>
                      <a:r>
                        <a:rPr lang="en-US" sz="1700" kern="1200" baseline="0" dirty="0"/>
                        <a:t>.  X</a:t>
                      </a:r>
                      <a:r>
                        <a:rPr lang="ru-RU" sz="1700" kern="1200" baseline="0" dirty="0"/>
                        <a:t> – качественный, </a:t>
                      </a:r>
                      <a:r>
                        <a:rPr lang="en-US" sz="1700" kern="1200" baseline="0" dirty="0"/>
                        <a:t>Y</a:t>
                      </a:r>
                      <a:r>
                        <a:rPr lang="ru-RU" sz="1700" kern="1200" baseline="0" dirty="0"/>
                        <a:t> – количественный</a:t>
                      </a:r>
                      <a:endParaRPr lang="ru-RU" sz="1700" baseline="0" dirty="0">
                        <a:solidFill>
                          <a:schemeClr val="accent4"/>
                        </a:solidFill>
                      </a:endParaRP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541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kern="1200" dirty="0"/>
                        <a:t>Задачи:</a:t>
                      </a:r>
                      <a:endParaRPr lang="ru-RU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/>
                        <a:t>Корреляционный анализ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200" dirty="0"/>
                        <a:t>Анализ номинативных данных: классификаций, таблиц сопряженности, последовательностей (серий)</a:t>
                      </a:r>
                      <a:endParaRPr lang="ru-RU" sz="16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ru-RU" sz="1800" kern="1200" dirty="0"/>
                        <a:t>Сравнения выборок по уровню выраженности признака</a:t>
                      </a:r>
                      <a:endParaRPr lang="ru-RU" sz="1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2006">
                <a:tc>
                  <a:txBody>
                    <a:bodyPr/>
                    <a:lstStyle/>
                    <a:p>
                      <a:r>
                        <a:rPr lang="ru-RU" sz="1700" kern="1200" dirty="0"/>
                        <a:t>Методы:</a:t>
                      </a:r>
                      <a:endParaRPr lang="ru-RU" sz="17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ru-RU" sz="1600" kern="1200" dirty="0"/>
                        <a:t>а) </a:t>
                      </a:r>
                      <a:r>
                        <a:rPr lang="en-US" sz="1600" kern="1200" dirty="0"/>
                        <a:t>r</a:t>
                      </a:r>
                      <a:r>
                        <a:rPr lang="ru-RU" sz="1600" kern="1200" dirty="0"/>
                        <a:t>-Пирсона – для метрических </a:t>
                      </a:r>
                      <a:r>
                        <a:rPr lang="en-US" sz="1600" kern="1200" dirty="0"/>
                        <a:t>X</a:t>
                      </a:r>
                      <a:r>
                        <a:rPr lang="ru-RU" sz="1600" kern="1200" dirty="0"/>
                        <a:t> и </a:t>
                      </a:r>
                      <a:r>
                        <a:rPr lang="en-US" sz="1600" kern="1200" dirty="0"/>
                        <a:t>Y</a:t>
                      </a:r>
                      <a:r>
                        <a:rPr lang="ru-RU" sz="1600" kern="1200" dirty="0"/>
                        <a:t>;</a:t>
                      </a:r>
                    </a:p>
                    <a:p>
                      <a:r>
                        <a:rPr lang="ru-RU" sz="1600" kern="1200" dirty="0"/>
                        <a:t>б) частная корреляция и сравнение корреляций;</a:t>
                      </a:r>
                    </a:p>
                    <a:p>
                      <a:r>
                        <a:rPr lang="ru-RU" sz="1600" kern="1200" dirty="0"/>
                        <a:t>в) </a:t>
                      </a:r>
                      <a:r>
                        <a:rPr lang="en-US" sz="1600" kern="1200" dirty="0"/>
                        <a:t>r</a:t>
                      </a:r>
                      <a:r>
                        <a:rPr lang="ru-RU" sz="1600" kern="1200" dirty="0"/>
                        <a:t>-</a:t>
                      </a:r>
                      <a:r>
                        <a:rPr lang="ru-RU" sz="1600" kern="1200" dirty="0" err="1"/>
                        <a:t>Спирмена</a:t>
                      </a:r>
                      <a:r>
                        <a:rPr lang="ru-RU" sz="1600" kern="1200" dirty="0"/>
                        <a:t>,  </a:t>
                      </a:r>
                      <a:r>
                        <a:rPr lang="ru-RU" sz="1600" kern="1200" dirty="0" err="1"/>
                        <a:t>τ-Кендалла </a:t>
                      </a:r>
                      <a:r>
                        <a:rPr lang="ru-RU" sz="1600" kern="1200" dirty="0"/>
                        <a:t>– для ранговых </a:t>
                      </a:r>
                      <a:r>
                        <a:rPr lang="en-US" sz="1600" kern="1200" dirty="0"/>
                        <a:t>X </a:t>
                      </a:r>
                      <a:r>
                        <a:rPr lang="ru-RU" sz="1600" kern="1200" dirty="0"/>
                        <a:t>и </a:t>
                      </a:r>
                      <a:r>
                        <a:rPr lang="en-US" sz="1600" kern="1200" dirty="0"/>
                        <a:t>Y</a:t>
                      </a:r>
                      <a:r>
                        <a:rPr lang="ru-RU" sz="1600" kern="1200" dirty="0"/>
                        <a:t>.</a:t>
                      </a:r>
                      <a:endParaRPr lang="ru-RU" sz="16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ru-RU" sz="1600" kern="1200" dirty="0"/>
                        <a:t>Критерий χ</a:t>
                      </a:r>
                      <a:r>
                        <a:rPr lang="ru-RU" sz="1600" kern="1200" baseline="30000" dirty="0"/>
                        <a:t>2</a:t>
                      </a:r>
                      <a:r>
                        <a:rPr lang="ru-RU" sz="1600" kern="1200" dirty="0"/>
                        <a:t>-Пирсона (для классификаций и таблиц сопряженности), критерий </a:t>
                      </a:r>
                      <a:r>
                        <a:rPr lang="ru-RU" sz="1600" kern="1200" dirty="0" err="1"/>
                        <a:t>Мак-Намара</a:t>
                      </a:r>
                      <a:r>
                        <a:rPr lang="ru-RU" sz="1600" kern="1200" dirty="0"/>
                        <a:t> (для таблиц 2</a:t>
                      </a:r>
                      <a:r>
                        <a:rPr lang="en-US" sz="1600" kern="1200" dirty="0"/>
                        <a:t>x</a:t>
                      </a:r>
                      <a:r>
                        <a:rPr lang="ru-RU" sz="1600" kern="1200" dirty="0"/>
                        <a:t>2 с повторными измерениями), </a:t>
                      </a:r>
                      <a:endParaRPr lang="en-US" sz="1600" kern="1200" dirty="0"/>
                    </a:p>
                    <a:p>
                      <a:r>
                        <a:rPr lang="ru-RU" sz="1600" kern="1200" dirty="0"/>
                        <a:t>критерий серий (для последовательностей)</a:t>
                      </a:r>
                      <a:endParaRPr lang="ru-RU" sz="16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ru-RU" sz="1800" kern="1200" dirty="0"/>
                        <a:t>(методы сравнения) – </a:t>
                      </a:r>
                    </a:p>
                    <a:p>
                      <a:r>
                        <a:rPr lang="ru-RU" sz="1800" kern="1200" dirty="0"/>
                        <a:t>следующий слайд</a:t>
                      </a:r>
                      <a:endParaRPr lang="ru-RU" sz="1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234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99654D1-1B65-7E47-9288-09F04D62BE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Классификация методов статистического вывода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817ACEA-8B58-254C-B520-5D903F6EF83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altLang="ru-RU" sz="240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595FA5-F622-7C4C-BAB8-ADB5F6972A21}"/>
              </a:ext>
            </a:extLst>
          </p:cNvPr>
          <p:cNvGraphicFramePr>
            <a:graphicFrameLocks noGrp="1"/>
          </p:cNvGraphicFramePr>
          <p:nvPr/>
        </p:nvGraphicFramePr>
        <p:xfrm>
          <a:off x="2024064" y="1643063"/>
          <a:ext cx="8286751" cy="50911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00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9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1442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kern="1200" dirty="0"/>
                        <a:t>Количество выборок (градаций </a:t>
                      </a:r>
                      <a:r>
                        <a:rPr lang="en-US" sz="1800" kern="1200" dirty="0"/>
                        <a:t>X</a:t>
                      </a:r>
                      <a:r>
                        <a:rPr lang="ru-RU" sz="1800" kern="1200" dirty="0"/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1" marB="457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kern="1200" dirty="0"/>
                        <a:t>Две выборки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1" marB="4572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kern="1200" dirty="0"/>
                        <a:t>Больше двух выборок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1" marB="457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1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kern="1200" dirty="0"/>
                        <a:t>Зависимость выборок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kern="1200" dirty="0"/>
                        <a:t>Независимые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kern="1200" dirty="0"/>
                        <a:t>Зависимые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kern="1200" dirty="0"/>
                        <a:t>Независимые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kern="1200" dirty="0"/>
                        <a:t>Зависимые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23">
                <a:tc rowSpan="4">
                  <a:txBody>
                    <a:bodyPr/>
                    <a:lstStyle/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endParaRPr lang="en-US" sz="1800" kern="1200" dirty="0"/>
                    </a:p>
                    <a:p>
                      <a:r>
                        <a:rPr lang="ru-RU" sz="1400" kern="1200" dirty="0"/>
                        <a:t>Признак </a:t>
                      </a:r>
                      <a:r>
                        <a:rPr lang="en-US" sz="1400" kern="1200" dirty="0"/>
                        <a:t>Y</a:t>
                      </a:r>
                      <a:endParaRPr lang="ru-RU" sz="1400" b="1" dirty="0"/>
                    </a:p>
                  </a:txBody>
                  <a:tcPr marL="91439" marR="91439" marT="45721" marB="45721"/>
                </a:tc>
                <a:tc rowSpan="2">
                  <a:txBody>
                    <a:bodyPr/>
                    <a:lstStyle/>
                    <a:p>
                      <a:r>
                        <a:rPr lang="ru-RU" sz="1700" kern="1200" dirty="0"/>
                        <a:t>Метрический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 gridSpan="4">
                  <a:txBody>
                    <a:bodyPr/>
                    <a:lstStyle/>
                    <a:p>
                      <a:r>
                        <a:rPr lang="ru-RU" sz="1700" kern="1200" dirty="0"/>
                        <a:t>Параметрические методы сравнения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0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kern="1200" dirty="0"/>
                        <a:t>t</a:t>
                      </a:r>
                      <a:r>
                        <a:rPr lang="ru-RU" sz="1700" kern="1200" dirty="0"/>
                        <a:t>-Стьюдента для независимых выборок</a:t>
                      </a:r>
                      <a:endParaRPr lang="ru-RU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700" kern="1200" dirty="0"/>
                        <a:t>t</a:t>
                      </a:r>
                      <a:r>
                        <a:rPr lang="ru-RU" sz="1700" kern="1200" dirty="0"/>
                        <a:t>-Стьюдента для зависимых выборок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en-US" sz="1700" kern="1200" dirty="0"/>
                        <a:t>ANOVA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en-US" sz="1700" kern="1200" dirty="0"/>
                        <a:t>ANOVA </a:t>
                      </a:r>
                      <a:r>
                        <a:rPr lang="ru-RU" sz="1700" kern="1200" dirty="0"/>
                        <a:t> </a:t>
                      </a:r>
                      <a:r>
                        <a:rPr lang="en-US" sz="1700" kern="1200" dirty="0"/>
                        <a:t>c </a:t>
                      </a:r>
                      <a:r>
                        <a:rPr lang="ru-RU" sz="1700" kern="1200" dirty="0"/>
                        <a:t>повторными измерениями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02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700" kern="1200" dirty="0"/>
                        <a:t>Ранговый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 gridSpan="4">
                  <a:txBody>
                    <a:bodyPr/>
                    <a:lstStyle/>
                    <a:p>
                      <a:r>
                        <a:rPr lang="ru-RU" sz="1700" kern="1200" dirty="0"/>
                        <a:t>Непараметрические методы сравнения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496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kern="1200" dirty="0"/>
                        <a:t>U</a:t>
                      </a:r>
                      <a:r>
                        <a:rPr lang="ru-RU" sz="1700" kern="1200" dirty="0"/>
                        <a:t>-Манна-Уитни, критерий серий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en-US" sz="1700" kern="1200" dirty="0"/>
                        <a:t>T</a:t>
                      </a:r>
                      <a:r>
                        <a:rPr lang="ru-RU" sz="1700" kern="1200" dirty="0"/>
                        <a:t>-</a:t>
                      </a:r>
                      <a:r>
                        <a:rPr lang="ru-RU" sz="1700" kern="1200" dirty="0" err="1"/>
                        <a:t>Вилкоксона</a:t>
                      </a:r>
                      <a:r>
                        <a:rPr lang="ru-RU" sz="1700" kern="1200" dirty="0"/>
                        <a:t>, критерий знаков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en-US" sz="1700" kern="1200" dirty="0"/>
                        <a:t>H</a:t>
                      </a:r>
                      <a:r>
                        <a:rPr lang="ru-RU" sz="1700" kern="1200" dirty="0"/>
                        <a:t>-</a:t>
                      </a:r>
                      <a:r>
                        <a:rPr lang="ru-RU" sz="1700" kern="1200" dirty="0" err="1"/>
                        <a:t>Краскала-Уоллеса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ru-RU" sz="1700" kern="1200" dirty="0"/>
                        <a:t>χ</a:t>
                      </a:r>
                      <a:r>
                        <a:rPr lang="ru-RU" sz="1700" kern="1200" baseline="30000" dirty="0"/>
                        <a:t>2</a:t>
                      </a:r>
                      <a:r>
                        <a:rPr lang="ru-RU" sz="1700" kern="1200" dirty="0"/>
                        <a:t>-Фридмана</a:t>
                      </a:r>
                      <a:endParaRPr lang="ru-RU" sz="1700" dirty="0"/>
                    </a:p>
                  </a:txBody>
                  <a:tcPr marL="91439" marR="91439" marT="45721" marB="4572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60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>
            <a:extLst>
              <a:ext uri="{FF2B5EF4-FFF2-40B4-BE49-F238E27FC236}">
                <a16:creationId xmlns:a16="http://schemas.microsoft.com/office/drawing/2014/main" id="{9185684A-FDFD-D04C-A230-8F8CBE1CD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Выбор методов статистического вывода </a:t>
            </a:r>
          </a:p>
        </p:txBody>
      </p:sp>
      <p:pic>
        <p:nvPicPr>
          <p:cNvPr id="28675" name="Содержимое 3" descr="Выбор метода (3).jpeg">
            <a:extLst>
              <a:ext uri="{FF2B5EF4-FFF2-40B4-BE49-F238E27FC236}">
                <a16:creationId xmlns:a16="http://schemas.microsoft.com/office/drawing/2014/main" id="{7311AB20-9FF6-164D-9362-51A84AA0915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55825" y="1219201"/>
            <a:ext cx="7880350" cy="4937125"/>
          </a:xfrm>
        </p:spPr>
      </p:pic>
    </p:spTree>
    <p:extLst>
      <p:ext uri="{BB962C8B-B14F-4D97-AF65-F5344CB8AC3E}">
        <p14:creationId xmlns:p14="http://schemas.microsoft.com/office/powerpoint/2010/main" val="592487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>
            <a:extLst>
              <a:ext uri="{FF2B5EF4-FFF2-40B4-BE49-F238E27FC236}">
                <a16:creationId xmlns:a16="http://schemas.microsoft.com/office/drawing/2014/main" id="{0FAD7340-6444-B043-83D4-EE2A4AE9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Методы корреляционного анализа</a:t>
            </a:r>
          </a:p>
        </p:txBody>
      </p:sp>
      <p:sp>
        <p:nvSpPr>
          <p:cNvPr id="29699" name="Содержимое 2">
            <a:extLst>
              <a:ext uri="{FF2B5EF4-FFF2-40B4-BE49-F238E27FC236}">
                <a16:creationId xmlns:a16="http://schemas.microsoft.com/office/drawing/2014/main" id="{7B62A51D-F218-5242-9461-CBE741F305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200" i="1"/>
              <a:t>Проверяемая </a:t>
            </a:r>
            <a:r>
              <a:rPr lang="en-US" altLang="ru-RU" sz="2200" i="1"/>
              <a:t>H</a:t>
            </a:r>
            <a:r>
              <a:rPr lang="ru-RU" altLang="ru-RU" sz="2200" i="1" baseline="-25000"/>
              <a:t>0</a:t>
            </a:r>
            <a:r>
              <a:rPr lang="ru-RU" altLang="ru-RU" sz="2200"/>
              <a:t>: коэффициент корреляции равен нулю.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200" i="1"/>
              <a:t>Условие применения</a:t>
            </a:r>
            <a:r>
              <a:rPr lang="ru-RU" altLang="ru-RU" sz="2200"/>
              <a:t>: а) два признака измерены в ранговой или метрической шкале на одной и той же выборке; б) связь между признаками является монотонной (не меняет направления по мере увеличения значений одного из признаков).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200"/>
              <a:t>Обычно изучается корреляция между множеством </a:t>
            </a:r>
            <a:r>
              <a:rPr lang="en-US" altLang="ru-RU" sz="2200" i="1"/>
              <a:t>P</a:t>
            </a:r>
            <a:r>
              <a:rPr lang="ru-RU" altLang="ru-RU" sz="2200"/>
              <a:t> переменных. В таком случае вычисляются корреляции между всеми возможными парами этих переменных. Результатом является корреляционная матрица, включающая </a:t>
            </a:r>
            <a:r>
              <a:rPr lang="en-US" altLang="ru-RU" sz="2200" i="1"/>
              <a:t>P</a:t>
            </a:r>
            <a:r>
              <a:rPr lang="ru-RU" altLang="ru-RU" sz="2200"/>
              <a:t>(</a:t>
            </a:r>
            <a:r>
              <a:rPr lang="en-US" altLang="ru-RU" sz="2200" i="1"/>
              <a:t>P</a:t>
            </a:r>
            <a:r>
              <a:rPr lang="ru-RU" altLang="ru-RU" sz="2200"/>
              <a:t>-1)/2 значений коэффициентов парной корреляции. Под корреляционным анализом обычно и понимают изучение связей по корреляционной матрице.</a:t>
            </a:r>
          </a:p>
        </p:txBody>
      </p:sp>
    </p:spTree>
    <p:extLst>
      <p:ext uri="{BB962C8B-B14F-4D97-AF65-F5344CB8AC3E}">
        <p14:creationId xmlns:p14="http://schemas.microsoft.com/office/powerpoint/2010/main" val="3064121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>
            <a:extLst>
              <a:ext uri="{FF2B5EF4-FFF2-40B4-BE49-F238E27FC236}">
                <a16:creationId xmlns:a16="http://schemas.microsoft.com/office/drawing/2014/main" id="{07B28951-D6E2-1340-9257-EBAECEE6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Методы корреляционного анализа</a:t>
            </a:r>
          </a:p>
        </p:txBody>
      </p:sp>
      <p:sp>
        <p:nvSpPr>
          <p:cNvPr id="30723" name="Содержимое 2">
            <a:extLst>
              <a:ext uri="{FF2B5EF4-FFF2-40B4-BE49-F238E27FC236}">
                <a16:creationId xmlns:a16="http://schemas.microsoft.com/office/drawing/2014/main" id="{40236F85-F6A4-B04B-A09F-D6919095BB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400" b="1"/>
              <a:t>Методы</a:t>
            </a:r>
            <a:r>
              <a:rPr lang="ru-RU" altLang="ru-RU" sz="240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b="1"/>
              <a:t>Корреляция </a:t>
            </a:r>
            <a:r>
              <a:rPr lang="en-US" altLang="ru-RU" sz="2400" b="1" i="1"/>
              <a:t>r</a:t>
            </a:r>
            <a:r>
              <a:rPr lang="ru-RU" altLang="ru-RU" sz="2400" b="1"/>
              <a:t>-Пирсона</a:t>
            </a:r>
            <a:r>
              <a:rPr lang="ru-RU" altLang="ru-RU" sz="2400"/>
              <a:t> – для метрических переменных.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/>
              <a:t>Условие применения</a:t>
            </a:r>
            <a:r>
              <a:rPr lang="ru-RU" altLang="ru-RU" sz="2400"/>
              <a:t>: а) распределения </a:t>
            </a:r>
            <a:r>
              <a:rPr lang="en-US" altLang="ru-RU" sz="2400" i="1"/>
              <a:t>X</a:t>
            </a:r>
            <a:r>
              <a:rPr lang="en-US" altLang="ru-RU" sz="2400"/>
              <a:t> </a:t>
            </a:r>
            <a:r>
              <a:rPr lang="ru-RU" altLang="ru-RU" sz="2400"/>
              <a:t>и </a:t>
            </a:r>
            <a:r>
              <a:rPr lang="en-US" altLang="ru-RU" sz="2400" i="1"/>
              <a:t>Y</a:t>
            </a:r>
            <a:r>
              <a:rPr lang="ru-RU" altLang="ru-RU" sz="2400"/>
              <a:t> существенно не отличаются от нормального.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/>
              <a:t>Дополнительно</a:t>
            </a:r>
            <a:r>
              <a:rPr lang="ru-RU" altLang="ru-RU" sz="2400"/>
              <a:t>: частная корреляция для изучения зависимости корреляции </a:t>
            </a:r>
            <a:r>
              <a:rPr lang="en-US" altLang="ru-RU" sz="2400" i="1"/>
              <a:t>X</a:t>
            </a:r>
            <a:r>
              <a:rPr lang="en-US" altLang="ru-RU" sz="2400"/>
              <a:t> </a:t>
            </a:r>
            <a:r>
              <a:rPr lang="ru-RU" altLang="ru-RU" sz="2400"/>
              <a:t>и </a:t>
            </a:r>
            <a:r>
              <a:rPr lang="en-US" altLang="ru-RU" sz="2400" i="1"/>
              <a:t>Y</a:t>
            </a:r>
            <a:r>
              <a:rPr lang="ru-RU" altLang="ru-RU" sz="2400"/>
              <a:t> от влияния переменной </a:t>
            </a:r>
            <a:r>
              <a:rPr lang="en-US" altLang="ru-RU" sz="2400" i="1"/>
              <a:t>Z</a:t>
            </a:r>
            <a:r>
              <a:rPr lang="ru-RU" altLang="ru-RU" sz="2400"/>
              <a:t>; сравнение корреляций – для независимых и зависимых выборок.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b="1"/>
              <a:t>Корреляции </a:t>
            </a:r>
            <a:r>
              <a:rPr lang="en-US" altLang="ru-RU" sz="2400" b="1" i="1"/>
              <a:t>r</a:t>
            </a:r>
            <a:r>
              <a:rPr lang="ru-RU" altLang="ru-RU" sz="2400" b="1"/>
              <a:t>-Спирмена, τ-Кендалла</a:t>
            </a:r>
            <a:r>
              <a:rPr lang="ru-RU" altLang="ru-RU" sz="2400"/>
              <a:t> – для порядковых переменных.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5998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D70CF77E-30FD-8E4D-8B73-445AC4C26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Методы анализа номинативных переменных</a:t>
            </a:r>
          </a:p>
        </p:txBody>
      </p:sp>
      <p:sp>
        <p:nvSpPr>
          <p:cNvPr id="31747" name="Содержимое 2">
            <a:extLst>
              <a:ext uri="{FF2B5EF4-FFF2-40B4-BE49-F238E27FC236}">
                <a16:creationId xmlns:a16="http://schemas.microsoft.com/office/drawing/2014/main" id="{7C89A81B-6A40-5C42-BEF1-2137371867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/>
              <a:t>В зависимости от цели исследования и структуры исходных данных выделяются три группы методов, соответствующих решаемым задачам:</a:t>
            </a:r>
          </a:p>
          <a:p>
            <a:pPr eaLnBrk="1" hangingPunct="1"/>
            <a:r>
              <a:rPr lang="ru-RU" altLang="ru-RU"/>
              <a:t>анализ классификаций;</a:t>
            </a:r>
          </a:p>
          <a:p>
            <a:pPr eaLnBrk="1" hangingPunct="1"/>
            <a:r>
              <a:rPr lang="ru-RU" altLang="ru-RU"/>
              <a:t>анализ таблиц сопряженности;</a:t>
            </a:r>
          </a:p>
          <a:p>
            <a:pPr eaLnBrk="1" hangingPunct="1"/>
            <a:r>
              <a:rPr lang="ru-RU" altLang="ru-RU"/>
              <a:t>анализ последовательностей (серий).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3965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BED07BD3-8880-014D-B4B4-FAD4D3BE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Методы анализа номинативных переменных</a:t>
            </a:r>
          </a:p>
        </p:txBody>
      </p:sp>
      <p:sp>
        <p:nvSpPr>
          <p:cNvPr id="32771" name="Содержимое 2">
            <a:extLst>
              <a:ext uri="{FF2B5EF4-FFF2-40B4-BE49-F238E27FC236}">
                <a16:creationId xmlns:a16="http://schemas.microsoft.com/office/drawing/2014/main" id="{B783A96E-AE66-1B4F-9F99-5DADC6C9E98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000" b="1"/>
              <a:t>Анализ классификаций.</a:t>
            </a:r>
            <a:endParaRPr lang="ru-RU" altLang="ru-RU" sz="200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Условие применения</a:t>
            </a:r>
            <a:r>
              <a:rPr lang="ru-RU" altLang="ru-RU" sz="2000"/>
              <a:t>: для каждого объекта (испытуемого) выборки определена его принадлежность к одной из категорий (градаций) </a:t>
            </a:r>
            <a:r>
              <a:rPr lang="en-US" altLang="ru-RU" sz="2000" i="1"/>
              <a:t>X</a:t>
            </a:r>
            <a:r>
              <a:rPr lang="ru-RU" altLang="ru-RU" sz="2000"/>
              <a:t> (получено эмпирическое распределение объектов по </a:t>
            </a:r>
            <a:r>
              <a:rPr lang="en-US" altLang="ru-RU" sz="2000" i="1"/>
              <a:t>X</a:t>
            </a:r>
            <a:r>
              <a:rPr lang="ru-RU" altLang="ru-RU" sz="2000"/>
              <a:t>); известно теоретическое (ожидаемое) распределение по </a:t>
            </a:r>
            <a:r>
              <a:rPr lang="en-US" altLang="ru-RU" sz="2000" i="1"/>
              <a:t>X</a:t>
            </a:r>
            <a:r>
              <a:rPr lang="ru-RU" altLang="ru-RU" sz="2000"/>
              <a:t> (обычно – равномерное).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Проверяемая </a:t>
            </a:r>
            <a:r>
              <a:rPr lang="en-US" altLang="ru-RU" sz="2000" i="1"/>
              <a:t>H</a:t>
            </a:r>
            <a:r>
              <a:rPr lang="ru-RU" altLang="ru-RU" sz="2000" i="1" baseline="-25000"/>
              <a:t>0</a:t>
            </a:r>
            <a:r>
              <a:rPr lang="ru-RU" altLang="ru-RU" sz="2000" i="1"/>
              <a:t>: </a:t>
            </a:r>
            <a:r>
              <a:rPr lang="ru-RU" altLang="ru-RU" sz="2000"/>
              <a:t>эмпирическое (наблюдаемое) распределение предпочтений не отличается от теоретического (ожидаемого).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/>
              <a:t>Метод</a:t>
            </a:r>
            <a:r>
              <a:rPr lang="ru-RU" altLang="ru-RU" sz="2000"/>
              <a:t>: критерий χ</a:t>
            </a:r>
            <a:r>
              <a:rPr lang="ru-RU" altLang="ru-RU" sz="2000" baseline="30000"/>
              <a:t>2</a:t>
            </a:r>
            <a:r>
              <a:rPr lang="ru-RU" altLang="ru-RU" sz="2000"/>
              <a:t>-Пирсона.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000"/>
          </a:p>
          <a:p>
            <a:pPr eaLnBrk="1" hangingPunct="1">
              <a:buFont typeface="Wingdings" pitchFamily="2" charset="2"/>
              <a:buNone/>
            </a:pP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22503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1478</Words>
  <Application>Microsoft Macintosh PowerPoint</Application>
  <PresentationFormat>Широкоэкранный</PresentationFormat>
  <Paragraphs>145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Тема Office</vt:lpstr>
      <vt:lpstr>Лекция 14. О статистических выводах</vt:lpstr>
      <vt:lpstr>Классификация методов статистического вывода</vt:lpstr>
      <vt:lpstr>Классификация методов статистического вывода</vt:lpstr>
      <vt:lpstr>Классификация методов статистического вывода</vt:lpstr>
      <vt:lpstr>Выбор методов статистического вывода </vt:lpstr>
      <vt:lpstr>Методы корреляционного анализа</vt:lpstr>
      <vt:lpstr>Методы корреляционного анализа</vt:lpstr>
      <vt:lpstr>Методы анализа номинативных переменных</vt:lpstr>
      <vt:lpstr>Методы анализа номинативных переменных</vt:lpstr>
      <vt:lpstr>Методы анализа номинативных переменных</vt:lpstr>
      <vt:lpstr>Методы анализа номинативных переменных</vt:lpstr>
      <vt:lpstr>Методы сравнения выборок по уровню выраженности признака</vt:lpstr>
      <vt:lpstr>Сравнение двух независимых выборок</vt:lpstr>
      <vt:lpstr>Сравнение двух зависимых выборок </vt:lpstr>
      <vt:lpstr>Сравнение более двух выборок</vt:lpstr>
      <vt:lpstr>Сравнение более двух независимых выборок</vt:lpstr>
      <vt:lpstr>Сравнение более двух независимых выборок</vt:lpstr>
      <vt:lpstr>Сравнение более двух зависимых выборок</vt:lpstr>
      <vt:lpstr>Сравнение более двух зависимых выборок</vt:lpstr>
      <vt:lpstr>Сравнение более двух зависимых выборок</vt:lpstr>
      <vt:lpstr>Проблема множественной проверки гипотез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3</cp:revision>
  <dcterms:created xsi:type="dcterms:W3CDTF">2023-11-01T18:07:44Z</dcterms:created>
  <dcterms:modified xsi:type="dcterms:W3CDTF">2023-11-05T06:51:24Z</dcterms:modified>
</cp:coreProperties>
</file>