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8"/>
  </p:notesMasterIdLst>
  <p:sldIdLst>
    <p:sldId id="266" r:id="rId2"/>
    <p:sldId id="267" r:id="rId3"/>
    <p:sldId id="268" r:id="rId4"/>
    <p:sldId id="257" r:id="rId5"/>
    <p:sldId id="269" r:id="rId6"/>
    <p:sldId id="258" r:id="rId7"/>
    <p:sldId id="270" r:id="rId8"/>
    <p:sldId id="259" r:id="rId9"/>
    <p:sldId id="262" r:id="rId10"/>
    <p:sldId id="276" r:id="rId11"/>
    <p:sldId id="274" r:id="rId12"/>
    <p:sldId id="277" r:id="rId13"/>
    <p:sldId id="278" r:id="rId14"/>
    <p:sldId id="273" r:id="rId15"/>
    <p:sldId id="272" r:id="rId16"/>
    <p:sldId id="271" r:id="rId17"/>
  </p:sldIdLst>
  <p:sldSz cx="14630400" cy="8229600"/>
  <p:notesSz cx="8229600" cy="14630400"/>
  <p:embeddedFontLst>
    <p:embeddedFont>
      <p:font typeface="Calibri Light" panose="020F0302020204030204" pitchFamily="34" charset="0"/>
      <p:regular r:id="rId19"/>
      <p:italic r:id="rId20"/>
    </p:embeddedFont>
    <p:embeddedFont>
      <p:font typeface="Calibri" panose="020F0502020204030204" pitchFamily="34" charset="0"/>
      <p:regular r:id="rId21"/>
      <p:bold r:id="rId22"/>
      <p:italic r:id="rId23"/>
      <p:boldItalic r:id="rId24"/>
    </p:embeddedFont>
    <p:embeddedFont>
      <p:font typeface="Tahoma" panose="020B0604030504040204" pitchFamily="34" charset="0"/>
      <p:regular r:id="rId25"/>
      <p:bold r:id="rId26"/>
    </p:embeddedFont>
  </p:embeddedFontLst>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92">
          <p15:clr>
            <a:srgbClr val="A4A3A4"/>
          </p15:clr>
        </p15:guide>
        <p15:guide id="2" pos="460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72" d="100"/>
          <a:sy n="72" d="100"/>
        </p:scale>
        <p:origin x="523" y="62"/>
      </p:cViewPr>
      <p:guideLst>
        <p:guide orient="horz" pos="2592"/>
        <p:guide pos="460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69BD5C7-F725-4672-98E2-C206E22D122B}"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ru-RU"/>
        </a:p>
      </dgm:t>
    </dgm:pt>
    <dgm:pt modelId="{FCE26FFB-555C-487B-8FD5-4C26BC607528}">
      <dgm:prSet phldrT="[Текст]" custT="1"/>
      <dgm:spPr/>
      <dgm:t>
        <a:bodyPr/>
        <a:lstStyle/>
        <a:p>
          <a:r>
            <a:rPr lang="ru-RU" sz="1100" b="1" dirty="0"/>
            <a:t>1-саты. </a:t>
          </a:r>
          <a:r>
            <a:rPr lang="ru-RU" sz="1100" b="1" dirty="0" err="1"/>
            <a:t>Хромосомалық жыныс</a:t>
          </a:r>
          <a:r>
            <a:rPr lang="ru-RU" sz="1100" b="1" dirty="0"/>
            <a:t> </a:t>
          </a:r>
          <a:r>
            <a:rPr lang="ru-RU" sz="1100" b="1" dirty="0" err="1"/>
            <a:t>(генетикалық жыныс</a:t>
          </a:r>
          <a:r>
            <a:rPr lang="ru-RU" sz="1100" b="1" dirty="0"/>
            <a:t>)</a:t>
          </a:r>
          <a:endParaRPr lang="ru-RU" sz="1100" dirty="0"/>
        </a:p>
      </dgm:t>
    </dgm:pt>
    <dgm:pt modelId="{17F95F08-2EBA-4382-BB64-6F4CCB16F161}" type="parTrans" cxnId="{5040FEA1-D998-40BD-BCBC-052BE45BFA36}">
      <dgm:prSet/>
      <dgm:spPr/>
      <dgm:t>
        <a:bodyPr/>
        <a:lstStyle/>
        <a:p>
          <a:endParaRPr lang="ru-RU"/>
        </a:p>
      </dgm:t>
    </dgm:pt>
    <dgm:pt modelId="{28F2063B-E6AF-438E-B32C-461354F73454}" type="sibTrans" cxnId="{5040FEA1-D998-40BD-BCBC-052BE45BFA36}">
      <dgm:prSet/>
      <dgm:spPr/>
      <dgm:t>
        <a:bodyPr/>
        <a:lstStyle/>
        <a:p>
          <a:endParaRPr lang="ru-RU"/>
        </a:p>
      </dgm:t>
    </dgm:pt>
    <dgm:pt modelId="{8240727F-B4CA-465B-A79C-1412986662DE}">
      <dgm:prSet custT="1"/>
      <dgm:spPr/>
      <dgm:t>
        <a:bodyPr/>
        <a:lstStyle/>
        <a:p>
          <a:r>
            <a:rPr lang="ru-RU" sz="1100" b="1" dirty="0" err="1"/>
            <a:t>Мәні:</a:t>
          </a:r>
          <a:r>
            <a:rPr lang="ru-RU" sz="1100" dirty="0" err="1"/>
            <a:t> Баланың жынысы</a:t>
          </a:r>
          <a:r>
            <a:rPr lang="ru-RU" sz="1100" dirty="0"/>
            <a:t> </a:t>
          </a:r>
          <a:r>
            <a:rPr lang="ru-RU" sz="1100" dirty="0" err="1"/>
            <a:t>сперматозоидтағы жыныс</a:t>
          </a:r>
          <a:r>
            <a:rPr lang="ru-RU" sz="1100" dirty="0"/>
            <a:t> </a:t>
          </a:r>
          <a:r>
            <a:rPr lang="ru-RU" sz="1100" dirty="0" err="1"/>
            <a:t>хромосомасына</a:t>
          </a:r>
          <a:r>
            <a:rPr lang="ru-RU" sz="1100" dirty="0"/>
            <a:t> </a:t>
          </a:r>
          <a:r>
            <a:rPr lang="ru-RU" sz="1100" dirty="0" err="1"/>
            <a:t>байланысты</a:t>
          </a:r>
          <a:r>
            <a:rPr lang="ru-RU" sz="1100" dirty="0"/>
            <a:t> (</a:t>
          </a:r>
          <a:r>
            <a:rPr lang="en-US" sz="1100" dirty="0"/>
            <a:t>XX — </a:t>
          </a:r>
          <a:r>
            <a:rPr lang="ru-RU" sz="1100" dirty="0" err="1"/>
            <a:t>әйел,</a:t>
          </a:r>
          <a:r>
            <a:rPr lang="ru-RU" sz="1100" dirty="0"/>
            <a:t> </a:t>
          </a:r>
          <a:r>
            <a:rPr lang="en-US" sz="1100" dirty="0"/>
            <a:t>XY — </a:t>
          </a:r>
          <a:r>
            <a:rPr lang="ru-RU" sz="1100" dirty="0"/>
            <a:t>ер).</a:t>
          </a:r>
        </a:p>
      </dgm:t>
    </dgm:pt>
    <dgm:pt modelId="{8EA51AAF-9653-49E3-8782-592F1499BD33}" type="parTrans" cxnId="{A05014EF-2AB6-4825-8227-A9456F3F4CBB}">
      <dgm:prSet/>
      <dgm:spPr/>
      <dgm:t>
        <a:bodyPr/>
        <a:lstStyle/>
        <a:p>
          <a:endParaRPr lang="ru-RU"/>
        </a:p>
      </dgm:t>
    </dgm:pt>
    <dgm:pt modelId="{B71DA90A-64C0-446A-988D-894467230124}" type="sibTrans" cxnId="{A05014EF-2AB6-4825-8227-A9456F3F4CBB}">
      <dgm:prSet/>
      <dgm:spPr/>
      <dgm:t>
        <a:bodyPr/>
        <a:lstStyle/>
        <a:p>
          <a:endParaRPr lang="ru-RU"/>
        </a:p>
      </dgm:t>
    </dgm:pt>
    <dgm:pt modelId="{9D6CF7A1-9F38-42BA-8635-D6526F9CAE35}">
      <dgm:prSet custT="1"/>
      <dgm:spPr/>
      <dgm:t>
        <a:bodyPr/>
        <a:lstStyle/>
        <a:p>
          <a:r>
            <a:rPr lang="ru-RU" sz="1100" b="1" dirty="0" err="1"/>
            <a:t>Негізгі</a:t>
          </a:r>
          <a:r>
            <a:rPr lang="ru-RU" sz="1100" b="1" dirty="0"/>
            <a:t> фактор:</a:t>
          </a:r>
          <a:r>
            <a:rPr lang="ru-RU" sz="1100" dirty="0"/>
            <a:t> </a:t>
          </a:r>
          <a:r>
            <a:rPr lang="ru-RU" sz="1100" dirty="0" err="1"/>
            <a:t>Хромосомалық жиынтық </a:t>
          </a:r>
          <a:r>
            <a:rPr lang="ru-RU" sz="1100" dirty="0"/>
            <a:t>(кариотип).</a:t>
          </a:r>
        </a:p>
      </dgm:t>
    </dgm:pt>
    <dgm:pt modelId="{D0C1536C-9D35-4BB0-AE40-7B96B0EFECC0}" type="parTrans" cxnId="{A2D8049D-EF5B-4E70-83A2-B63CE4DC81DD}">
      <dgm:prSet/>
      <dgm:spPr/>
      <dgm:t>
        <a:bodyPr/>
        <a:lstStyle/>
        <a:p>
          <a:endParaRPr lang="ru-RU"/>
        </a:p>
      </dgm:t>
    </dgm:pt>
    <dgm:pt modelId="{FB035EAE-4FB4-4190-9F94-12C0844315F5}" type="sibTrans" cxnId="{A2D8049D-EF5B-4E70-83A2-B63CE4DC81DD}">
      <dgm:prSet/>
      <dgm:spPr/>
      <dgm:t>
        <a:bodyPr/>
        <a:lstStyle/>
        <a:p>
          <a:endParaRPr lang="ru-RU"/>
        </a:p>
      </dgm:t>
    </dgm:pt>
    <dgm:pt modelId="{424B15DD-AF06-4A1E-A5D1-4ABD83C60D61}">
      <dgm:prSet custT="1"/>
      <dgm:spPr/>
      <dgm:t>
        <a:bodyPr/>
        <a:lstStyle/>
        <a:p>
          <a:r>
            <a:rPr lang="ru-RU" sz="1100" b="1"/>
            <a:t>2-саты. Гонадалық жыныс (жыныс бездерінің дамуы)</a:t>
          </a:r>
        </a:p>
      </dgm:t>
    </dgm:pt>
    <dgm:pt modelId="{A35897BF-815E-400D-B3F5-ACC3FD041E18}" type="parTrans" cxnId="{2B4D56B1-3F67-4045-9A95-FEF0FD73C38F}">
      <dgm:prSet/>
      <dgm:spPr/>
      <dgm:t>
        <a:bodyPr/>
        <a:lstStyle/>
        <a:p>
          <a:endParaRPr lang="ru-RU"/>
        </a:p>
      </dgm:t>
    </dgm:pt>
    <dgm:pt modelId="{58188100-E15A-47D8-8744-11446B3887F8}" type="sibTrans" cxnId="{2B4D56B1-3F67-4045-9A95-FEF0FD73C38F}">
      <dgm:prSet/>
      <dgm:spPr/>
      <dgm:t>
        <a:bodyPr/>
        <a:lstStyle/>
        <a:p>
          <a:endParaRPr lang="ru-RU"/>
        </a:p>
      </dgm:t>
    </dgm:pt>
    <dgm:pt modelId="{89CA6144-EE91-4DC1-83F4-B665BDC908AC}">
      <dgm:prSet custT="1"/>
      <dgm:spPr/>
      <dgm:t>
        <a:bodyPr/>
        <a:lstStyle/>
        <a:p>
          <a:r>
            <a:rPr lang="ru-RU" sz="1100" b="1" dirty="0" err="1"/>
            <a:t>Уақыт:</a:t>
          </a:r>
          <a:r>
            <a:rPr lang="ru-RU" sz="1100" dirty="0" err="1"/>
            <a:t> Жүктіліктің </a:t>
          </a:r>
          <a:r>
            <a:rPr lang="ru-RU" sz="1100" dirty="0"/>
            <a:t>6–8 </a:t>
          </a:r>
          <a:r>
            <a:rPr lang="ru-RU" sz="1100" dirty="0" err="1"/>
            <a:t>аптасында</a:t>
          </a:r>
          <a:r>
            <a:rPr lang="ru-RU" sz="1100" dirty="0"/>
            <a:t>.</a:t>
          </a:r>
        </a:p>
      </dgm:t>
    </dgm:pt>
    <dgm:pt modelId="{305B2441-30A3-44D7-AE66-D30903B295F3}" type="parTrans" cxnId="{C1CD84C0-ADFC-48DF-9B15-C3586ACB6560}">
      <dgm:prSet/>
      <dgm:spPr/>
      <dgm:t>
        <a:bodyPr/>
        <a:lstStyle/>
        <a:p>
          <a:endParaRPr lang="ru-RU"/>
        </a:p>
      </dgm:t>
    </dgm:pt>
    <dgm:pt modelId="{8A3337FF-8C1E-4EB6-A1C6-16E0A14B3FFD}" type="sibTrans" cxnId="{C1CD84C0-ADFC-48DF-9B15-C3586ACB6560}">
      <dgm:prSet/>
      <dgm:spPr/>
      <dgm:t>
        <a:bodyPr/>
        <a:lstStyle/>
        <a:p>
          <a:endParaRPr lang="ru-RU"/>
        </a:p>
      </dgm:t>
    </dgm:pt>
    <dgm:pt modelId="{8A8038EE-6FD0-47E7-99C5-E5ED7BE977E3}">
      <dgm:prSet custT="1"/>
      <dgm:spPr/>
      <dgm:t>
        <a:bodyPr/>
        <a:lstStyle/>
        <a:p>
          <a:r>
            <a:rPr lang="ru-RU" sz="1100" b="1" dirty="0" err="1"/>
            <a:t>Мәні:</a:t>
          </a:r>
          <a:r>
            <a:rPr lang="ru-RU" sz="1100" dirty="0" err="1"/>
            <a:t> Хромосомалық жынысқа сәйкес жыныс</a:t>
          </a:r>
          <a:r>
            <a:rPr lang="ru-RU" sz="1100" dirty="0"/>
            <a:t> </a:t>
          </a:r>
          <a:r>
            <a:rPr lang="ru-RU" sz="1100" dirty="0" err="1"/>
            <a:t>бездерінің (аталық немесе</a:t>
          </a:r>
          <a:r>
            <a:rPr lang="ru-RU" sz="1100" dirty="0"/>
            <a:t> </a:t>
          </a:r>
          <a:r>
            <a:rPr lang="ru-RU" sz="1100" dirty="0" err="1"/>
            <a:t>аналық</a:t>
          </a:r>
          <a:r>
            <a:rPr lang="ru-RU" sz="1100" dirty="0"/>
            <a:t>) </a:t>
          </a:r>
          <a:r>
            <a:rPr lang="ru-RU" sz="1100" dirty="0" err="1"/>
            <a:t>дамуы</a:t>
          </a:r>
          <a:r>
            <a:rPr lang="ru-RU" sz="1100" dirty="0"/>
            <a:t>.</a:t>
          </a:r>
        </a:p>
      </dgm:t>
    </dgm:pt>
    <dgm:pt modelId="{10F96E3B-9EA7-4F8D-A9D7-135B5A80CF4D}" type="parTrans" cxnId="{B5AE6CAC-B501-45A5-A803-5B1A4313AC33}">
      <dgm:prSet/>
      <dgm:spPr/>
      <dgm:t>
        <a:bodyPr/>
        <a:lstStyle/>
        <a:p>
          <a:endParaRPr lang="ru-RU"/>
        </a:p>
      </dgm:t>
    </dgm:pt>
    <dgm:pt modelId="{A5FB7094-3EFD-4EF1-BFC7-EC4EBA9389A4}" type="sibTrans" cxnId="{B5AE6CAC-B501-45A5-A803-5B1A4313AC33}">
      <dgm:prSet/>
      <dgm:spPr/>
      <dgm:t>
        <a:bodyPr/>
        <a:lstStyle/>
        <a:p>
          <a:endParaRPr lang="ru-RU"/>
        </a:p>
      </dgm:t>
    </dgm:pt>
    <dgm:pt modelId="{61CC183F-C3E2-4797-B862-C82A8F00EBB8}">
      <dgm:prSet custT="1"/>
      <dgm:spPr/>
      <dgm:t>
        <a:bodyPr/>
        <a:lstStyle/>
        <a:p>
          <a:r>
            <a:rPr lang="ru-RU" sz="1100" b="1" dirty="0"/>
            <a:t>Ер </a:t>
          </a:r>
          <a:r>
            <a:rPr lang="ru-RU" sz="1100" b="1" dirty="0" err="1"/>
            <a:t>балада</a:t>
          </a:r>
          <a:r>
            <a:rPr lang="ru-RU" sz="1100" b="1" dirty="0"/>
            <a:t>:</a:t>
          </a:r>
          <a:r>
            <a:rPr lang="ru-RU" sz="1100" dirty="0"/>
            <a:t> </a:t>
          </a:r>
          <a:r>
            <a:rPr lang="en-US" sz="1100" dirty="0"/>
            <a:t>SRY </a:t>
          </a:r>
          <a:r>
            <a:rPr lang="ru-RU" sz="1100" dirty="0" err="1"/>
            <a:t>генінің әсерінен ұрық безі</a:t>
          </a:r>
          <a:r>
            <a:rPr lang="ru-RU" sz="1100" dirty="0"/>
            <a:t> (</a:t>
          </a:r>
          <a:r>
            <a:rPr lang="ru-RU" sz="1100" dirty="0" err="1"/>
            <a:t>тестис</a:t>
          </a:r>
          <a:r>
            <a:rPr lang="ru-RU" sz="1100" dirty="0"/>
            <a:t>) </a:t>
          </a:r>
          <a:r>
            <a:rPr lang="ru-RU" sz="1100" dirty="0" err="1"/>
            <a:t>қалыптасады.</a:t>
          </a:r>
          <a:endParaRPr lang="ru-RU" sz="1100" dirty="0"/>
        </a:p>
      </dgm:t>
    </dgm:pt>
    <dgm:pt modelId="{9DF9485E-B346-4336-90B9-CE8D3ABE49DE}" type="parTrans" cxnId="{803EB5BF-01B6-47AD-B365-751F091E6FC1}">
      <dgm:prSet/>
      <dgm:spPr/>
      <dgm:t>
        <a:bodyPr/>
        <a:lstStyle/>
        <a:p>
          <a:endParaRPr lang="ru-RU"/>
        </a:p>
      </dgm:t>
    </dgm:pt>
    <dgm:pt modelId="{14A01B75-08FF-4DA9-BC7F-4BEB72EC4340}" type="sibTrans" cxnId="{803EB5BF-01B6-47AD-B365-751F091E6FC1}">
      <dgm:prSet/>
      <dgm:spPr/>
      <dgm:t>
        <a:bodyPr/>
        <a:lstStyle/>
        <a:p>
          <a:endParaRPr lang="ru-RU"/>
        </a:p>
      </dgm:t>
    </dgm:pt>
    <dgm:pt modelId="{2A45C716-8AE9-43E5-8A37-599CEFED03EF}">
      <dgm:prSet custT="1"/>
      <dgm:spPr/>
      <dgm:t>
        <a:bodyPr/>
        <a:lstStyle/>
        <a:p>
          <a:r>
            <a:rPr lang="ru-RU" sz="1100" b="1" dirty="0" err="1"/>
            <a:t>Қыз балада</a:t>
          </a:r>
          <a:r>
            <a:rPr lang="ru-RU" sz="1100" b="1" dirty="0"/>
            <a:t>:</a:t>
          </a:r>
          <a:r>
            <a:rPr lang="ru-RU" sz="1100" dirty="0"/>
            <a:t> </a:t>
          </a:r>
          <a:r>
            <a:rPr lang="en-US" sz="1100" dirty="0"/>
            <a:t>SRY </a:t>
          </a:r>
          <a:r>
            <a:rPr lang="ru-RU" sz="1100" dirty="0" err="1"/>
            <a:t>гені</a:t>
          </a:r>
          <a:r>
            <a:rPr lang="ru-RU" sz="1100" dirty="0"/>
            <a:t> </a:t>
          </a:r>
          <a:r>
            <a:rPr lang="ru-RU" sz="1100" dirty="0" err="1"/>
            <a:t>болмағандықтан, аналық </a:t>
          </a:r>
          <a:r>
            <a:rPr lang="ru-RU" sz="1100" dirty="0"/>
            <a:t>без (</a:t>
          </a:r>
          <a:r>
            <a:rPr lang="ru-RU" sz="1100" dirty="0" err="1"/>
            <a:t>овариум</a:t>
          </a:r>
          <a:r>
            <a:rPr lang="ru-RU" sz="1100" dirty="0"/>
            <a:t>) </a:t>
          </a:r>
          <a:r>
            <a:rPr lang="ru-RU" sz="1100" dirty="0" err="1"/>
            <a:t>дамиды</a:t>
          </a:r>
          <a:r>
            <a:rPr lang="ru-RU" sz="1100" dirty="0"/>
            <a:t>.</a:t>
          </a:r>
        </a:p>
      </dgm:t>
    </dgm:pt>
    <dgm:pt modelId="{BE70FB68-D73A-4146-B031-60C680C018E8}" type="parTrans" cxnId="{00F81167-56F7-4529-86D1-698D3044C63D}">
      <dgm:prSet/>
      <dgm:spPr/>
      <dgm:t>
        <a:bodyPr/>
        <a:lstStyle/>
        <a:p>
          <a:endParaRPr lang="ru-RU"/>
        </a:p>
      </dgm:t>
    </dgm:pt>
    <dgm:pt modelId="{9A68167E-BE07-40C1-B673-E4C20546090D}" type="sibTrans" cxnId="{00F81167-56F7-4529-86D1-698D3044C63D}">
      <dgm:prSet/>
      <dgm:spPr/>
      <dgm:t>
        <a:bodyPr/>
        <a:lstStyle/>
        <a:p>
          <a:endParaRPr lang="ru-RU"/>
        </a:p>
      </dgm:t>
    </dgm:pt>
    <dgm:pt modelId="{44A6BBCC-84D4-4F77-9B19-5DB2C4D2630A}">
      <dgm:prSet custT="1"/>
      <dgm:spPr/>
      <dgm:t>
        <a:bodyPr/>
        <a:lstStyle/>
        <a:p>
          <a:r>
            <a:rPr lang="ru-RU" sz="1100" b="1"/>
            <a:t>3-саты. Гормондық жыныс (эндокриндік кезең)</a:t>
          </a:r>
        </a:p>
      </dgm:t>
    </dgm:pt>
    <dgm:pt modelId="{3C50997B-53FF-433F-88A2-2993CAEF44FA}" type="parTrans" cxnId="{9E3DC9AE-48D7-4540-99B6-568ED00056DA}">
      <dgm:prSet/>
      <dgm:spPr/>
      <dgm:t>
        <a:bodyPr/>
        <a:lstStyle/>
        <a:p>
          <a:endParaRPr lang="ru-RU"/>
        </a:p>
      </dgm:t>
    </dgm:pt>
    <dgm:pt modelId="{FD3A29C4-EB6B-420C-B683-28E6CDC3DC9A}" type="sibTrans" cxnId="{9E3DC9AE-48D7-4540-99B6-568ED00056DA}">
      <dgm:prSet/>
      <dgm:spPr/>
      <dgm:t>
        <a:bodyPr/>
        <a:lstStyle/>
        <a:p>
          <a:endParaRPr lang="ru-RU"/>
        </a:p>
      </dgm:t>
    </dgm:pt>
    <dgm:pt modelId="{D329917C-91EE-4D82-A278-76AE0E08A0F6}">
      <dgm:prSet custT="1"/>
      <dgm:spPr/>
      <dgm:t>
        <a:bodyPr/>
        <a:lstStyle/>
        <a:p>
          <a:r>
            <a:rPr lang="ru-RU" sz="1100" b="1" dirty="0" err="1"/>
            <a:t>Уақыт:</a:t>
          </a:r>
          <a:r>
            <a:rPr lang="ru-RU" sz="1100" dirty="0" err="1"/>
            <a:t> Ұрықтың </a:t>
          </a:r>
          <a:r>
            <a:rPr lang="ru-RU" sz="1100" dirty="0"/>
            <a:t>8–12 </a:t>
          </a:r>
          <a:r>
            <a:rPr lang="ru-RU" sz="1100" dirty="0" err="1"/>
            <a:t>аптасында</a:t>
          </a:r>
          <a:r>
            <a:rPr lang="ru-RU" sz="1100" dirty="0"/>
            <a:t>.</a:t>
          </a:r>
        </a:p>
      </dgm:t>
    </dgm:pt>
    <dgm:pt modelId="{61E66BAF-A99D-4D6D-842F-EB9BF4D465EC}" type="parTrans" cxnId="{029E59B2-0757-440B-9B44-D24698F3916E}">
      <dgm:prSet/>
      <dgm:spPr/>
      <dgm:t>
        <a:bodyPr/>
        <a:lstStyle/>
        <a:p>
          <a:endParaRPr lang="ru-RU"/>
        </a:p>
      </dgm:t>
    </dgm:pt>
    <dgm:pt modelId="{1415938A-4390-4A94-902F-FF76BF747E32}" type="sibTrans" cxnId="{029E59B2-0757-440B-9B44-D24698F3916E}">
      <dgm:prSet/>
      <dgm:spPr/>
      <dgm:t>
        <a:bodyPr/>
        <a:lstStyle/>
        <a:p>
          <a:endParaRPr lang="ru-RU"/>
        </a:p>
      </dgm:t>
    </dgm:pt>
    <dgm:pt modelId="{EA47615C-0EA4-4D6D-9DBC-E99D991AAA34}">
      <dgm:prSet custT="1"/>
      <dgm:spPr/>
      <dgm:t>
        <a:bodyPr/>
        <a:lstStyle/>
        <a:p>
          <a:r>
            <a:rPr lang="ru-RU" sz="1100" b="1" dirty="0" err="1"/>
            <a:t>Мәні:</a:t>
          </a:r>
          <a:r>
            <a:rPr lang="ru-RU" sz="1100" dirty="0" err="1"/>
            <a:t> Жыныс</a:t>
          </a:r>
          <a:r>
            <a:rPr lang="ru-RU" sz="1100" dirty="0"/>
            <a:t> </a:t>
          </a:r>
          <a:r>
            <a:rPr lang="ru-RU" sz="1100" dirty="0" err="1"/>
            <a:t>бездерінен</a:t>
          </a:r>
          <a:r>
            <a:rPr lang="ru-RU" sz="1100" dirty="0"/>
            <a:t> </a:t>
          </a:r>
          <a:r>
            <a:rPr lang="ru-RU" sz="1100" dirty="0" err="1"/>
            <a:t>бөлінетін гормондар</a:t>
          </a:r>
          <a:r>
            <a:rPr lang="ru-RU" sz="1100" dirty="0"/>
            <a:t> (тестостерон, эстроген, т.б.) </a:t>
          </a:r>
          <a:r>
            <a:rPr lang="ru-RU" sz="1100" dirty="0" err="1"/>
            <a:t>жыныстық мүшелер </a:t>
          </a:r>
          <a:r>
            <a:rPr lang="ru-RU" sz="1100" dirty="0"/>
            <a:t>мен ми </a:t>
          </a:r>
          <a:r>
            <a:rPr lang="ru-RU" sz="1100" dirty="0" err="1"/>
            <a:t>құрылымына әсер етеді</a:t>
          </a:r>
          <a:r>
            <a:rPr lang="ru-RU" sz="1100" dirty="0"/>
            <a:t>.</a:t>
          </a:r>
        </a:p>
      </dgm:t>
    </dgm:pt>
    <dgm:pt modelId="{A6576F8D-2998-492E-A340-BE22845BBFD7}" type="parTrans" cxnId="{2031FC32-5308-4D8D-80AC-0F56522AEAFD}">
      <dgm:prSet/>
      <dgm:spPr/>
      <dgm:t>
        <a:bodyPr/>
        <a:lstStyle/>
        <a:p>
          <a:endParaRPr lang="ru-RU"/>
        </a:p>
      </dgm:t>
    </dgm:pt>
    <dgm:pt modelId="{6948D7EB-A0D8-4BEE-9BB1-654EF72C1738}" type="sibTrans" cxnId="{2031FC32-5308-4D8D-80AC-0F56522AEAFD}">
      <dgm:prSet/>
      <dgm:spPr/>
      <dgm:t>
        <a:bodyPr/>
        <a:lstStyle/>
        <a:p>
          <a:endParaRPr lang="ru-RU"/>
        </a:p>
      </dgm:t>
    </dgm:pt>
    <dgm:pt modelId="{C7A93B25-EFAE-4DF4-B463-8AFEF7392C12}">
      <dgm:prSet custT="1"/>
      <dgm:spPr/>
      <dgm:t>
        <a:bodyPr/>
        <a:lstStyle/>
        <a:p>
          <a:r>
            <a:rPr lang="ru-RU" sz="1100" b="1" dirty="0" err="1"/>
            <a:t>Нәтиже:</a:t>
          </a:r>
          <a:r>
            <a:rPr lang="ru-RU" sz="1100" dirty="0" err="1"/>
            <a:t> </a:t>
          </a:r>
          <a:r>
            <a:rPr lang="ru-RU" sz="1100" dirty="0"/>
            <a:t>Ер </a:t>
          </a:r>
          <a:r>
            <a:rPr lang="ru-RU" sz="1100" dirty="0" err="1"/>
            <a:t>немесе</a:t>
          </a:r>
          <a:r>
            <a:rPr lang="ru-RU" sz="1100" dirty="0"/>
            <a:t> </a:t>
          </a:r>
          <a:r>
            <a:rPr lang="ru-RU" sz="1100" dirty="0" err="1"/>
            <a:t>әйел типіндегі</a:t>
          </a:r>
          <a:r>
            <a:rPr lang="ru-RU" sz="1100" dirty="0"/>
            <a:t> </a:t>
          </a:r>
          <a:r>
            <a:rPr lang="ru-RU" sz="1100" dirty="0" err="1"/>
            <a:t>жыныстық құрылымдар қалыптасады</a:t>
          </a:r>
          <a:r>
            <a:rPr lang="ru-RU" sz="1100" dirty="0"/>
            <a:t>.</a:t>
          </a:r>
        </a:p>
      </dgm:t>
    </dgm:pt>
    <dgm:pt modelId="{8E7C3DFF-1797-471D-BD72-3B1675EE02BD}" type="parTrans" cxnId="{4D304336-A3B7-4970-95A1-6144EDA54071}">
      <dgm:prSet/>
      <dgm:spPr/>
      <dgm:t>
        <a:bodyPr/>
        <a:lstStyle/>
        <a:p>
          <a:endParaRPr lang="ru-RU"/>
        </a:p>
      </dgm:t>
    </dgm:pt>
    <dgm:pt modelId="{C4A25DE5-C4CD-4ED6-91EF-4CBCA281ED8D}" type="sibTrans" cxnId="{4D304336-A3B7-4970-95A1-6144EDA54071}">
      <dgm:prSet/>
      <dgm:spPr/>
      <dgm:t>
        <a:bodyPr/>
        <a:lstStyle/>
        <a:p>
          <a:endParaRPr lang="ru-RU"/>
        </a:p>
      </dgm:t>
    </dgm:pt>
    <dgm:pt modelId="{C2439366-2879-445F-9404-178480B57B9D}">
      <dgm:prSet custT="1"/>
      <dgm:spPr/>
      <dgm:t>
        <a:bodyPr/>
        <a:lstStyle/>
        <a:p>
          <a:r>
            <a:rPr lang="ru-RU" sz="1100" b="1"/>
            <a:t>4-саты. Морфологиялық (анатомиялық) жыныс</a:t>
          </a:r>
        </a:p>
      </dgm:t>
    </dgm:pt>
    <dgm:pt modelId="{1D976774-08B1-4FC7-9298-F3471A379C06}" type="parTrans" cxnId="{372E17CB-D584-4884-A607-77891C077BEF}">
      <dgm:prSet/>
      <dgm:spPr/>
      <dgm:t>
        <a:bodyPr/>
        <a:lstStyle/>
        <a:p>
          <a:endParaRPr lang="ru-RU"/>
        </a:p>
      </dgm:t>
    </dgm:pt>
    <dgm:pt modelId="{05723633-3A11-429D-9F8A-4A51102AA490}" type="sibTrans" cxnId="{372E17CB-D584-4884-A607-77891C077BEF}">
      <dgm:prSet/>
      <dgm:spPr/>
      <dgm:t>
        <a:bodyPr/>
        <a:lstStyle/>
        <a:p>
          <a:endParaRPr lang="ru-RU"/>
        </a:p>
      </dgm:t>
    </dgm:pt>
    <dgm:pt modelId="{553FA9A0-DB26-4247-AD80-EB71DA49CC48}">
      <dgm:prSet custT="1"/>
      <dgm:spPr/>
      <dgm:t>
        <a:bodyPr/>
        <a:lstStyle/>
        <a:p>
          <a:r>
            <a:rPr lang="ru-RU" sz="1100" b="1" dirty="0" err="1"/>
            <a:t>Мәні:</a:t>
          </a:r>
          <a:r>
            <a:rPr lang="ru-RU" sz="1100" dirty="0" err="1"/>
            <a:t> Сыртқы және ішкі</a:t>
          </a:r>
          <a:r>
            <a:rPr lang="ru-RU" sz="1100" dirty="0"/>
            <a:t> </a:t>
          </a:r>
          <a:r>
            <a:rPr lang="ru-RU" sz="1100" dirty="0" err="1"/>
            <a:t>жыныс</a:t>
          </a:r>
          <a:r>
            <a:rPr lang="ru-RU" sz="1100" dirty="0"/>
            <a:t> </a:t>
          </a:r>
          <a:r>
            <a:rPr lang="ru-RU" sz="1100" dirty="0" err="1"/>
            <a:t>мүшелерінің қалыптасуы.</a:t>
          </a:r>
          <a:endParaRPr lang="ru-RU" sz="1100" dirty="0"/>
        </a:p>
      </dgm:t>
    </dgm:pt>
    <dgm:pt modelId="{ADE7825A-2BF6-4A1B-897C-E30B3C6F1311}" type="parTrans" cxnId="{A332D343-F2B5-4FB8-ABC3-26C3D1B79D7D}">
      <dgm:prSet/>
      <dgm:spPr/>
      <dgm:t>
        <a:bodyPr/>
        <a:lstStyle/>
        <a:p>
          <a:endParaRPr lang="ru-RU"/>
        </a:p>
      </dgm:t>
    </dgm:pt>
    <dgm:pt modelId="{50138F45-D580-41DA-824A-CED86C1C1646}" type="sibTrans" cxnId="{A332D343-F2B5-4FB8-ABC3-26C3D1B79D7D}">
      <dgm:prSet/>
      <dgm:spPr/>
      <dgm:t>
        <a:bodyPr/>
        <a:lstStyle/>
        <a:p>
          <a:endParaRPr lang="ru-RU"/>
        </a:p>
      </dgm:t>
    </dgm:pt>
    <dgm:pt modelId="{A81A510D-5C4C-43E9-B5F1-9D4888794CBE}">
      <dgm:prSet custT="1"/>
      <dgm:spPr/>
      <dgm:t>
        <a:bodyPr/>
        <a:lstStyle/>
        <a:p>
          <a:r>
            <a:rPr lang="ru-RU" sz="1100" b="1" dirty="0"/>
            <a:t>Ер </a:t>
          </a:r>
          <a:r>
            <a:rPr lang="ru-RU" sz="1100" b="1" dirty="0" err="1"/>
            <a:t>балада</a:t>
          </a:r>
          <a:r>
            <a:rPr lang="ru-RU" sz="1100" b="1" dirty="0"/>
            <a:t>:</a:t>
          </a:r>
          <a:r>
            <a:rPr lang="ru-RU" sz="1100" dirty="0"/>
            <a:t> пенис пен </a:t>
          </a:r>
          <a:r>
            <a:rPr lang="ru-RU" sz="1100" dirty="0" err="1"/>
            <a:t>скротум</a:t>
          </a:r>
          <a:r>
            <a:rPr lang="ru-RU" sz="1100" dirty="0"/>
            <a:t> </a:t>
          </a:r>
          <a:r>
            <a:rPr lang="ru-RU" sz="1100" dirty="0" err="1"/>
            <a:t>дамиды</a:t>
          </a:r>
          <a:r>
            <a:rPr lang="ru-RU" sz="1100" dirty="0"/>
            <a:t>.</a:t>
          </a:r>
        </a:p>
      </dgm:t>
    </dgm:pt>
    <dgm:pt modelId="{F60987F7-7AF6-4451-B7FF-7387AC3A9169}" type="parTrans" cxnId="{5166F83B-924D-411C-87AA-62BBD87D0D4D}">
      <dgm:prSet/>
      <dgm:spPr/>
      <dgm:t>
        <a:bodyPr/>
        <a:lstStyle/>
        <a:p>
          <a:endParaRPr lang="ru-RU"/>
        </a:p>
      </dgm:t>
    </dgm:pt>
    <dgm:pt modelId="{82703D51-BCF3-41C0-82C6-4F1FF5F96BF1}" type="sibTrans" cxnId="{5166F83B-924D-411C-87AA-62BBD87D0D4D}">
      <dgm:prSet/>
      <dgm:spPr/>
      <dgm:t>
        <a:bodyPr/>
        <a:lstStyle/>
        <a:p>
          <a:endParaRPr lang="ru-RU"/>
        </a:p>
      </dgm:t>
    </dgm:pt>
    <dgm:pt modelId="{36E5AFF4-B3CF-459F-8452-094337209F9C}">
      <dgm:prSet custT="1"/>
      <dgm:spPr/>
      <dgm:t>
        <a:bodyPr/>
        <a:lstStyle/>
        <a:p>
          <a:r>
            <a:rPr lang="ru-RU" sz="1100" b="1" dirty="0" err="1"/>
            <a:t>Қыз балада</a:t>
          </a:r>
          <a:r>
            <a:rPr lang="ru-RU" sz="1100" b="1" dirty="0"/>
            <a:t>:</a:t>
          </a:r>
          <a:r>
            <a:rPr lang="ru-RU" sz="1100" dirty="0"/>
            <a:t> вульва </a:t>
          </a:r>
          <a:r>
            <a:rPr lang="ru-RU" sz="1100" dirty="0" err="1"/>
            <a:t>және қынап қалыптасады</a:t>
          </a:r>
          <a:r>
            <a:rPr lang="ru-RU" sz="1100" dirty="0"/>
            <a:t>.</a:t>
          </a:r>
        </a:p>
      </dgm:t>
    </dgm:pt>
    <dgm:pt modelId="{83C5E79D-0D5F-48B3-923D-F04B3420A997}" type="parTrans" cxnId="{5DDBBE05-022B-40BB-9951-2CAFDFA2A1F9}">
      <dgm:prSet/>
      <dgm:spPr/>
      <dgm:t>
        <a:bodyPr/>
        <a:lstStyle/>
        <a:p>
          <a:endParaRPr lang="ru-RU"/>
        </a:p>
      </dgm:t>
    </dgm:pt>
    <dgm:pt modelId="{1110B7E0-3B6E-49CA-8B75-9F47DC32CEE6}" type="sibTrans" cxnId="{5DDBBE05-022B-40BB-9951-2CAFDFA2A1F9}">
      <dgm:prSet/>
      <dgm:spPr/>
      <dgm:t>
        <a:bodyPr/>
        <a:lstStyle/>
        <a:p>
          <a:endParaRPr lang="ru-RU"/>
        </a:p>
      </dgm:t>
    </dgm:pt>
    <dgm:pt modelId="{281E984F-41D3-4ABA-BF5D-35D8FB3AC924}">
      <dgm:prSet custT="1"/>
      <dgm:spPr/>
      <dgm:t>
        <a:bodyPr/>
        <a:lstStyle/>
        <a:p>
          <a:r>
            <a:rPr lang="ru-RU" sz="1100" dirty="0" err="1"/>
            <a:t>Бұл сатыда</a:t>
          </a:r>
          <a:r>
            <a:rPr lang="ru-RU" sz="1100" dirty="0"/>
            <a:t> </a:t>
          </a:r>
          <a:r>
            <a:rPr lang="ru-RU" sz="1100" dirty="0" err="1"/>
            <a:t>гормондық әсер бұзылса, </a:t>
          </a:r>
          <a:r>
            <a:rPr lang="ru-RU" sz="1100" i="1" dirty="0" err="1"/>
            <a:t>интерсексуалдық</a:t>
          </a:r>
          <a:r>
            <a:rPr lang="ru-RU" sz="1100" dirty="0" err="1"/>
            <a:t> жағдайлар пайда</a:t>
          </a:r>
          <a:r>
            <a:rPr lang="ru-RU" sz="1100" dirty="0"/>
            <a:t> </a:t>
          </a:r>
          <a:r>
            <a:rPr lang="ru-RU" sz="1100" dirty="0" err="1"/>
            <a:t>болуы</a:t>
          </a:r>
          <a:r>
            <a:rPr lang="ru-RU" sz="1100" dirty="0"/>
            <a:t> </a:t>
          </a:r>
          <a:r>
            <a:rPr lang="ru-RU" sz="1100" dirty="0" err="1"/>
            <a:t>мүмкін.</a:t>
          </a:r>
          <a:endParaRPr lang="ru-RU" sz="1100" dirty="0"/>
        </a:p>
      </dgm:t>
    </dgm:pt>
    <dgm:pt modelId="{84DF4BCC-231F-4F1F-B082-DF367155AD21}" type="parTrans" cxnId="{01CB13E3-E8EC-4F4E-A684-97158BEF94FA}">
      <dgm:prSet/>
      <dgm:spPr/>
      <dgm:t>
        <a:bodyPr/>
        <a:lstStyle/>
        <a:p>
          <a:endParaRPr lang="ru-RU"/>
        </a:p>
      </dgm:t>
    </dgm:pt>
    <dgm:pt modelId="{662751B5-1913-47BC-AC43-83E58A48E196}" type="sibTrans" cxnId="{01CB13E3-E8EC-4F4E-A684-97158BEF94FA}">
      <dgm:prSet/>
      <dgm:spPr/>
      <dgm:t>
        <a:bodyPr/>
        <a:lstStyle/>
        <a:p>
          <a:endParaRPr lang="ru-RU"/>
        </a:p>
      </dgm:t>
    </dgm:pt>
    <dgm:pt modelId="{DC6A3D5E-B491-496D-8A01-B8A69ABBF3F3}">
      <dgm:prSet custT="1"/>
      <dgm:spPr/>
      <dgm:t>
        <a:bodyPr/>
        <a:lstStyle/>
        <a:p>
          <a:r>
            <a:rPr lang="ru-RU" sz="1100" b="1"/>
            <a:t>5-саты. Азаматтық (азаматтық құжаттардағы) жыныс</a:t>
          </a:r>
        </a:p>
      </dgm:t>
    </dgm:pt>
    <dgm:pt modelId="{473FFF63-C24F-4EFD-8EE4-2F30632D7D7C}" type="parTrans" cxnId="{6D3EDA0B-C981-409B-ADEA-6F71467CA41A}">
      <dgm:prSet/>
      <dgm:spPr/>
      <dgm:t>
        <a:bodyPr/>
        <a:lstStyle/>
        <a:p>
          <a:endParaRPr lang="ru-RU"/>
        </a:p>
      </dgm:t>
    </dgm:pt>
    <dgm:pt modelId="{9E3AF4D7-998A-4DB4-AE56-E1911A884024}" type="sibTrans" cxnId="{6D3EDA0B-C981-409B-ADEA-6F71467CA41A}">
      <dgm:prSet/>
      <dgm:spPr/>
      <dgm:t>
        <a:bodyPr/>
        <a:lstStyle/>
        <a:p>
          <a:endParaRPr lang="ru-RU"/>
        </a:p>
      </dgm:t>
    </dgm:pt>
    <dgm:pt modelId="{5F3B2EB5-9694-4996-8552-F95955584424}">
      <dgm:prSet custT="1"/>
      <dgm:spPr/>
      <dgm:t>
        <a:bodyPr/>
        <a:lstStyle/>
        <a:p>
          <a:r>
            <a:rPr lang="ru-RU" sz="1100" b="1" dirty="0" err="1"/>
            <a:t>Мәні:</a:t>
          </a:r>
          <a:r>
            <a:rPr lang="ru-RU" sz="1100" dirty="0" err="1"/>
            <a:t> Туған кезде</a:t>
          </a:r>
          <a:r>
            <a:rPr lang="ru-RU" sz="1100" dirty="0"/>
            <a:t> </a:t>
          </a:r>
          <a:r>
            <a:rPr lang="ru-RU" sz="1100" dirty="0" err="1"/>
            <a:t>сыртқы белгілерге</a:t>
          </a:r>
          <a:r>
            <a:rPr lang="ru-RU" sz="1100" dirty="0"/>
            <a:t> </a:t>
          </a:r>
          <a:r>
            <a:rPr lang="ru-RU" sz="1100" dirty="0" err="1"/>
            <a:t>қарай дәрігер </a:t>
          </a:r>
          <a:r>
            <a:rPr lang="ru-RU" sz="1100" dirty="0"/>
            <a:t>мен </a:t>
          </a:r>
          <a:r>
            <a:rPr lang="ru-RU" sz="1100" dirty="0" err="1"/>
            <a:t>ата-аналар</a:t>
          </a:r>
          <a:r>
            <a:rPr lang="ru-RU" sz="1100" dirty="0"/>
            <a:t> </a:t>
          </a:r>
          <a:r>
            <a:rPr lang="ru-RU" sz="1100" dirty="0" err="1"/>
            <a:t>шешетін</a:t>
          </a:r>
          <a:r>
            <a:rPr lang="ru-RU" sz="1100" dirty="0"/>
            <a:t> </a:t>
          </a:r>
          <a:r>
            <a:rPr lang="ru-RU" sz="1100" dirty="0" err="1"/>
            <a:t>жыныстық </a:t>
          </a:r>
          <a:r>
            <a:rPr lang="ru-RU" sz="1100" dirty="0"/>
            <a:t>идентификация.</a:t>
          </a:r>
        </a:p>
      </dgm:t>
    </dgm:pt>
    <dgm:pt modelId="{C70955ED-4080-4A5B-97CA-F340D62799A4}" type="parTrans" cxnId="{32DB6039-B06D-46A9-A4BB-A3F10510F52F}">
      <dgm:prSet/>
      <dgm:spPr/>
      <dgm:t>
        <a:bodyPr/>
        <a:lstStyle/>
        <a:p>
          <a:endParaRPr lang="ru-RU"/>
        </a:p>
      </dgm:t>
    </dgm:pt>
    <dgm:pt modelId="{AE16D665-9B0B-4F9C-902F-4D7AC8884187}" type="sibTrans" cxnId="{32DB6039-B06D-46A9-A4BB-A3F10510F52F}">
      <dgm:prSet/>
      <dgm:spPr/>
      <dgm:t>
        <a:bodyPr/>
        <a:lstStyle/>
        <a:p>
          <a:endParaRPr lang="ru-RU"/>
        </a:p>
      </dgm:t>
    </dgm:pt>
    <dgm:pt modelId="{57181AC0-C4F6-477A-B92B-5F301CDF0B65}">
      <dgm:prSet custT="1"/>
      <dgm:spPr/>
      <dgm:t>
        <a:bodyPr/>
        <a:lstStyle/>
        <a:p>
          <a:r>
            <a:rPr lang="ru-RU" sz="1100" b="1" dirty="0" err="1"/>
            <a:t>Ерекшелігі</a:t>
          </a:r>
          <a:r>
            <a:rPr lang="ru-RU" sz="1100" b="1" dirty="0"/>
            <a:t>:</a:t>
          </a:r>
          <a:r>
            <a:rPr lang="ru-RU" sz="1100" dirty="0"/>
            <a:t> </a:t>
          </a:r>
          <a:r>
            <a:rPr lang="ru-RU" sz="1100" dirty="0" err="1"/>
            <a:t>Бұл сатыда</a:t>
          </a:r>
          <a:r>
            <a:rPr lang="ru-RU" sz="1100" dirty="0"/>
            <a:t> </a:t>
          </a:r>
          <a:r>
            <a:rPr lang="ru-RU" sz="1100" dirty="0" err="1"/>
            <a:t>әлеуметтік және заңдық жыныс</a:t>
          </a:r>
          <a:r>
            <a:rPr lang="ru-RU" sz="1100" dirty="0"/>
            <a:t> </a:t>
          </a:r>
          <a:r>
            <a:rPr lang="ru-RU" sz="1100" dirty="0" err="1"/>
            <a:t>бекітіледі</a:t>
          </a:r>
          <a:r>
            <a:rPr lang="ru-RU" sz="1100" dirty="0"/>
            <a:t>.</a:t>
          </a:r>
        </a:p>
      </dgm:t>
    </dgm:pt>
    <dgm:pt modelId="{0056FEEC-0E13-4237-8708-02A832720D9F}" type="parTrans" cxnId="{F7FEB3FC-1D9D-4D13-B477-5A2279079EAB}">
      <dgm:prSet/>
      <dgm:spPr/>
      <dgm:t>
        <a:bodyPr/>
        <a:lstStyle/>
        <a:p>
          <a:endParaRPr lang="ru-RU"/>
        </a:p>
      </dgm:t>
    </dgm:pt>
    <dgm:pt modelId="{9C47D4B4-50F3-4AA6-BF70-2A53DFBDA89F}" type="sibTrans" cxnId="{F7FEB3FC-1D9D-4D13-B477-5A2279079EAB}">
      <dgm:prSet/>
      <dgm:spPr/>
      <dgm:t>
        <a:bodyPr/>
        <a:lstStyle/>
        <a:p>
          <a:endParaRPr lang="ru-RU"/>
        </a:p>
      </dgm:t>
    </dgm:pt>
    <dgm:pt modelId="{7F04EA7B-6E1C-4857-B9BE-C4FAE25A2DD2}">
      <dgm:prSet custT="1"/>
      <dgm:spPr/>
      <dgm:t>
        <a:bodyPr/>
        <a:lstStyle/>
        <a:p>
          <a:r>
            <a:rPr lang="ru-RU" sz="1100" b="1"/>
            <a:t>6-саты. Психологиялық жыныс (жыныстық идентификация)</a:t>
          </a:r>
        </a:p>
      </dgm:t>
    </dgm:pt>
    <dgm:pt modelId="{7643009D-F156-4363-8BB8-4D8141DFD1FC}" type="parTrans" cxnId="{B3BD3F97-B461-4968-83C8-9E6E0CF640EF}">
      <dgm:prSet/>
      <dgm:spPr/>
      <dgm:t>
        <a:bodyPr/>
        <a:lstStyle/>
        <a:p>
          <a:endParaRPr lang="ru-RU"/>
        </a:p>
      </dgm:t>
    </dgm:pt>
    <dgm:pt modelId="{7EF3130A-0636-4EAB-A914-D846C54DC382}" type="sibTrans" cxnId="{B3BD3F97-B461-4968-83C8-9E6E0CF640EF}">
      <dgm:prSet/>
      <dgm:spPr/>
      <dgm:t>
        <a:bodyPr/>
        <a:lstStyle/>
        <a:p>
          <a:endParaRPr lang="ru-RU"/>
        </a:p>
      </dgm:t>
    </dgm:pt>
    <dgm:pt modelId="{F7DAA170-C60B-4DA1-A186-0A70BF52A973}">
      <dgm:prSet custT="1"/>
      <dgm:spPr/>
      <dgm:t>
        <a:bodyPr/>
        <a:lstStyle/>
        <a:p>
          <a:r>
            <a:rPr lang="ru-RU" sz="1100" b="1" dirty="0" err="1"/>
            <a:t>Уақыт:</a:t>
          </a:r>
          <a:r>
            <a:rPr lang="ru-RU" sz="1100" dirty="0" err="1"/>
            <a:t> Балалық шақта қалыптасады </a:t>
          </a:r>
          <a:r>
            <a:rPr lang="ru-RU" sz="1100" dirty="0"/>
            <a:t>(2–5 </a:t>
          </a:r>
          <a:r>
            <a:rPr lang="ru-RU" sz="1100" dirty="0" err="1"/>
            <a:t>жас</a:t>
          </a:r>
          <a:r>
            <a:rPr lang="ru-RU" sz="1100" dirty="0"/>
            <a:t>).</a:t>
          </a:r>
        </a:p>
      </dgm:t>
    </dgm:pt>
    <dgm:pt modelId="{3ACF0990-4C4F-4093-9F8F-9D6B8E554A34}" type="parTrans" cxnId="{0A999280-28AA-4313-A43B-C790A02B2AFF}">
      <dgm:prSet/>
      <dgm:spPr/>
      <dgm:t>
        <a:bodyPr/>
        <a:lstStyle/>
        <a:p>
          <a:endParaRPr lang="ru-RU"/>
        </a:p>
      </dgm:t>
    </dgm:pt>
    <dgm:pt modelId="{B52F083A-E148-4E27-ACA7-4BF396A42A0F}" type="sibTrans" cxnId="{0A999280-28AA-4313-A43B-C790A02B2AFF}">
      <dgm:prSet/>
      <dgm:spPr/>
      <dgm:t>
        <a:bodyPr/>
        <a:lstStyle/>
        <a:p>
          <a:endParaRPr lang="ru-RU"/>
        </a:p>
      </dgm:t>
    </dgm:pt>
    <dgm:pt modelId="{AA7EC745-B662-4CDD-9171-17B3CE122377}">
      <dgm:prSet custT="1"/>
      <dgm:spPr/>
      <dgm:t>
        <a:bodyPr/>
        <a:lstStyle/>
        <a:p>
          <a:r>
            <a:rPr lang="ru-RU" sz="1100" b="1" dirty="0" err="1"/>
            <a:t>Мәні:</a:t>
          </a:r>
          <a:r>
            <a:rPr lang="ru-RU" sz="1100" dirty="0" err="1"/>
            <a:t> Тұлғаның өзін белгілі</a:t>
          </a:r>
          <a:r>
            <a:rPr lang="ru-RU" sz="1100" dirty="0"/>
            <a:t> </a:t>
          </a:r>
          <a:r>
            <a:rPr lang="ru-RU" sz="1100" dirty="0" err="1"/>
            <a:t>бір</a:t>
          </a:r>
          <a:r>
            <a:rPr lang="ru-RU" sz="1100" dirty="0"/>
            <a:t> </a:t>
          </a:r>
          <a:r>
            <a:rPr lang="ru-RU" sz="1100" dirty="0" err="1"/>
            <a:t>жыныс</a:t>
          </a:r>
          <a:r>
            <a:rPr lang="ru-RU" sz="1100" dirty="0"/>
            <a:t> </a:t>
          </a:r>
          <a:r>
            <a:rPr lang="ru-RU" sz="1100" dirty="0" err="1"/>
            <a:t>өкілі ретінде</a:t>
          </a:r>
          <a:r>
            <a:rPr lang="ru-RU" sz="1100" dirty="0"/>
            <a:t> </a:t>
          </a:r>
          <a:r>
            <a:rPr lang="ru-RU" sz="1100" dirty="0" err="1"/>
            <a:t>қабылдауы </a:t>
          </a:r>
          <a:r>
            <a:rPr lang="ru-RU" sz="1100" dirty="0"/>
            <a:t>(«Мен </a:t>
          </a:r>
          <a:r>
            <a:rPr lang="ru-RU" sz="1100" dirty="0" err="1"/>
            <a:t>ермін</a:t>
          </a:r>
          <a:r>
            <a:rPr lang="ru-RU" sz="1100" dirty="0"/>
            <a:t>», «Мен </a:t>
          </a:r>
          <a:r>
            <a:rPr lang="ru-RU" sz="1100" dirty="0" err="1"/>
            <a:t>әйелмін</a:t>
          </a:r>
          <a:r>
            <a:rPr lang="ru-RU" sz="1100" dirty="0"/>
            <a:t>»).</a:t>
          </a:r>
        </a:p>
      </dgm:t>
    </dgm:pt>
    <dgm:pt modelId="{3695728A-AEFC-42F8-9983-88C639EFE805}" type="parTrans" cxnId="{0D37A003-C10A-4A98-98E2-67F45A271D27}">
      <dgm:prSet/>
      <dgm:spPr/>
      <dgm:t>
        <a:bodyPr/>
        <a:lstStyle/>
        <a:p>
          <a:endParaRPr lang="ru-RU"/>
        </a:p>
      </dgm:t>
    </dgm:pt>
    <dgm:pt modelId="{862CB590-FE32-420E-A34A-69F7D310A1E4}" type="sibTrans" cxnId="{0D37A003-C10A-4A98-98E2-67F45A271D27}">
      <dgm:prSet/>
      <dgm:spPr/>
      <dgm:t>
        <a:bodyPr/>
        <a:lstStyle/>
        <a:p>
          <a:endParaRPr lang="ru-RU"/>
        </a:p>
      </dgm:t>
    </dgm:pt>
    <dgm:pt modelId="{592DEE3C-7E51-4297-A332-B50A09CD23AF}">
      <dgm:prSet custT="1"/>
      <dgm:spPr/>
      <dgm:t>
        <a:bodyPr/>
        <a:lstStyle/>
        <a:p>
          <a:r>
            <a:rPr lang="ru-RU" sz="1100" b="1" dirty="0" err="1"/>
            <a:t>Дерек</a:t>
          </a:r>
          <a:r>
            <a:rPr lang="ru-RU" sz="1100" b="1" dirty="0"/>
            <a:t> </a:t>
          </a:r>
          <a:r>
            <a:rPr lang="ru-RU" sz="1100" b="1" dirty="0" err="1"/>
            <a:t>көзі:</a:t>
          </a:r>
          <a:r>
            <a:rPr lang="ru-RU" sz="1100" dirty="0" err="1"/>
            <a:t> Ата-ана</a:t>
          </a:r>
          <a:r>
            <a:rPr lang="ru-RU" sz="1100" dirty="0"/>
            <a:t> </a:t>
          </a:r>
          <a:r>
            <a:rPr lang="ru-RU" sz="1100" dirty="0" err="1"/>
            <a:t>үлгісі, әлеуметтік рөлдер, тәрбиелік ықпал.</a:t>
          </a:r>
          <a:endParaRPr lang="ru-RU" sz="1100" dirty="0"/>
        </a:p>
      </dgm:t>
    </dgm:pt>
    <dgm:pt modelId="{A70C2301-A1C2-43F9-8327-7F3F65686DAA}" type="parTrans" cxnId="{7333AFD3-DACF-4599-9118-5EC809A22735}">
      <dgm:prSet/>
      <dgm:spPr/>
      <dgm:t>
        <a:bodyPr/>
        <a:lstStyle/>
        <a:p>
          <a:endParaRPr lang="ru-RU"/>
        </a:p>
      </dgm:t>
    </dgm:pt>
    <dgm:pt modelId="{1DBC6383-1678-4285-985C-1A67146E529F}" type="sibTrans" cxnId="{7333AFD3-DACF-4599-9118-5EC809A22735}">
      <dgm:prSet/>
      <dgm:spPr/>
      <dgm:t>
        <a:bodyPr/>
        <a:lstStyle/>
        <a:p>
          <a:endParaRPr lang="ru-RU"/>
        </a:p>
      </dgm:t>
    </dgm:pt>
    <dgm:pt modelId="{8DDE9CC6-75FE-4028-AD09-99EF47284A6C}">
      <dgm:prSet custT="1"/>
      <dgm:spPr/>
      <dgm:t>
        <a:bodyPr/>
        <a:lstStyle/>
        <a:p>
          <a:r>
            <a:rPr lang="ru-RU" sz="1100" b="1"/>
            <a:t>7-саты. Әлеуметтік және мінез-құлықтық жыныс (жыныстық рөл)</a:t>
          </a:r>
        </a:p>
      </dgm:t>
    </dgm:pt>
    <dgm:pt modelId="{4BCFDE9D-919C-4134-8990-2990CC3B999F}" type="parTrans" cxnId="{E53B759C-47DD-4492-96FF-A7FC7802A5BD}">
      <dgm:prSet/>
      <dgm:spPr/>
      <dgm:t>
        <a:bodyPr/>
        <a:lstStyle/>
        <a:p>
          <a:endParaRPr lang="ru-RU"/>
        </a:p>
      </dgm:t>
    </dgm:pt>
    <dgm:pt modelId="{3717F2E0-915C-41DA-9F67-05403DF5884D}" type="sibTrans" cxnId="{E53B759C-47DD-4492-96FF-A7FC7802A5BD}">
      <dgm:prSet/>
      <dgm:spPr/>
      <dgm:t>
        <a:bodyPr/>
        <a:lstStyle/>
        <a:p>
          <a:endParaRPr lang="ru-RU"/>
        </a:p>
      </dgm:t>
    </dgm:pt>
    <dgm:pt modelId="{D6666BDA-F353-4890-A161-CCE0D54B916E}">
      <dgm:prSet custT="1"/>
      <dgm:spPr/>
      <dgm:t>
        <a:bodyPr/>
        <a:lstStyle/>
        <a:p>
          <a:r>
            <a:rPr lang="ru-RU" sz="1100" b="1" dirty="0" err="1"/>
            <a:t>Уақыт:</a:t>
          </a:r>
          <a:r>
            <a:rPr lang="ru-RU" sz="1100" dirty="0" err="1"/>
            <a:t> Мектеп</a:t>
          </a:r>
          <a:r>
            <a:rPr lang="ru-RU" sz="1100" dirty="0"/>
            <a:t> </a:t>
          </a:r>
          <a:r>
            <a:rPr lang="ru-RU" sz="1100" dirty="0" err="1"/>
            <a:t>жасынан</a:t>
          </a:r>
          <a:r>
            <a:rPr lang="ru-RU" sz="1100" dirty="0"/>
            <a:t> </a:t>
          </a:r>
          <a:r>
            <a:rPr lang="ru-RU" sz="1100" dirty="0" err="1"/>
            <a:t>ересектікке</a:t>
          </a:r>
          <a:r>
            <a:rPr lang="ru-RU" sz="1100" dirty="0"/>
            <a:t> </a:t>
          </a:r>
          <a:r>
            <a:rPr lang="ru-RU" sz="1100" dirty="0" err="1"/>
            <a:t>дейін</a:t>
          </a:r>
          <a:r>
            <a:rPr lang="ru-RU" sz="1100" dirty="0"/>
            <a:t>.</a:t>
          </a:r>
        </a:p>
      </dgm:t>
    </dgm:pt>
    <dgm:pt modelId="{8DFA97EB-9A60-47F2-BA7B-5104C47A8231}" type="parTrans" cxnId="{DA480AF8-B638-4D9E-9CF8-ED8DFDF57786}">
      <dgm:prSet/>
      <dgm:spPr/>
      <dgm:t>
        <a:bodyPr/>
        <a:lstStyle/>
        <a:p>
          <a:endParaRPr lang="ru-RU"/>
        </a:p>
      </dgm:t>
    </dgm:pt>
    <dgm:pt modelId="{69D608F4-9A94-4E8F-BEA8-464FC844C423}" type="sibTrans" cxnId="{DA480AF8-B638-4D9E-9CF8-ED8DFDF57786}">
      <dgm:prSet/>
      <dgm:spPr/>
      <dgm:t>
        <a:bodyPr/>
        <a:lstStyle/>
        <a:p>
          <a:endParaRPr lang="ru-RU"/>
        </a:p>
      </dgm:t>
    </dgm:pt>
    <dgm:pt modelId="{E120837F-F484-4CBC-A520-2A92C6C9F818}">
      <dgm:prSet custT="1"/>
      <dgm:spPr/>
      <dgm:t>
        <a:bodyPr/>
        <a:lstStyle/>
        <a:p>
          <a:r>
            <a:rPr lang="ru-RU" sz="1100" b="1" dirty="0" err="1"/>
            <a:t>Мәні:</a:t>
          </a:r>
          <a:r>
            <a:rPr lang="ru-RU" sz="1100" dirty="0" err="1"/>
            <a:t> Қоғамдағы </a:t>
          </a:r>
          <a:r>
            <a:rPr lang="ru-RU" sz="1100" dirty="0"/>
            <a:t>ер мен </a:t>
          </a:r>
          <a:r>
            <a:rPr lang="ru-RU" sz="1100" dirty="0" err="1"/>
            <a:t>әйелге тән мінез-құлық үлгілерін меңгеру</a:t>
          </a:r>
          <a:r>
            <a:rPr lang="ru-RU" sz="1100" dirty="0"/>
            <a:t>.</a:t>
          </a:r>
        </a:p>
      </dgm:t>
    </dgm:pt>
    <dgm:pt modelId="{FE1B4CBD-C85D-412C-902D-5FD7FCE9678D}" type="parTrans" cxnId="{88CBCBBB-4C7E-430F-8C00-4AEDC54AD6CE}">
      <dgm:prSet/>
      <dgm:spPr/>
      <dgm:t>
        <a:bodyPr/>
        <a:lstStyle/>
        <a:p>
          <a:endParaRPr lang="ru-RU"/>
        </a:p>
      </dgm:t>
    </dgm:pt>
    <dgm:pt modelId="{341E2BCC-B586-431E-B20E-84708738D3F9}" type="sibTrans" cxnId="{88CBCBBB-4C7E-430F-8C00-4AEDC54AD6CE}">
      <dgm:prSet/>
      <dgm:spPr/>
      <dgm:t>
        <a:bodyPr/>
        <a:lstStyle/>
        <a:p>
          <a:endParaRPr lang="ru-RU"/>
        </a:p>
      </dgm:t>
    </dgm:pt>
    <dgm:pt modelId="{0B42B79D-6D12-46A6-A801-D2E850E3BDA4}">
      <dgm:prSet custT="1"/>
      <dgm:spPr/>
      <dgm:t>
        <a:bodyPr/>
        <a:lstStyle/>
        <a:p>
          <a:r>
            <a:rPr lang="ru-RU" sz="1100" b="1" dirty="0" err="1"/>
            <a:t>Құрал:</a:t>
          </a:r>
          <a:r>
            <a:rPr lang="ru-RU" sz="1100" dirty="0" err="1"/>
            <a:t> Мәдениет, дін</a:t>
          </a:r>
          <a:r>
            <a:rPr lang="ru-RU" sz="1100" dirty="0"/>
            <a:t>, </a:t>
          </a:r>
          <a:r>
            <a:rPr lang="ru-RU" sz="1100" dirty="0" err="1"/>
            <a:t>дәстүр, </a:t>
          </a:r>
          <a:r>
            <a:rPr lang="ru-RU" sz="1100" dirty="0"/>
            <a:t>БАҚ.</a:t>
          </a:r>
        </a:p>
      </dgm:t>
    </dgm:pt>
    <dgm:pt modelId="{6052FFDB-6D85-4345-9D30-1DDD03E8DFAC}" type="parTrans" cxnId="{F037558B-F3A9-4721-AE2F-E4514B963CE4}">
      <dgm:prSet/>
      <dgm:spPr/>
      <dgm:t>
        <a:bodyPr/>
        <a:lstStyle/>
        <a:p>
          <a:endParaRPr lang="ru-RU"/>
        </a:p>
      </dgm:t>
    </dgm:pt>
    <dgm:pt modelId="{06CA3039-439B-4EE0-A500-D490823F85AA}" type="sibTrans" cxnId="{F037558B-F3A9-4721-AE2F-E4514B963CE4}">
      <dgm:prSet/>
      <dgm:spPr/>
      <dgm:t>
        <a:bodyPr/>
        <a:lstStyle/>
        <a:p>
          <a:endParaRPr lang="ru-RU"/>
        </a:p>
      </dgm:t>
    </dgm:pt>
    <dgm:pt modelId="{C4CB4F57-3CB5-49FF-AFF7-24FE0516FB0D}">
      <dgm:prSet custT="1"/>
      <dgm:spPr/>
      <dgm:t>
        <a:bodyPr/>
        <a:lstStyle/>
        <a:p>
          <a:r>
            <a:rPr lang="ru-RU" sz="1100" b="1" dirty="0" err="1"/>
            <a:t>Нәтиже:</a:t>
          </a:r>
          <a:r>
            <a:rPr lang="ru-RU" sz="1100" dirty="0" err="1"/>
            <a:t> Маскулиндік</a:t>
          </a:r>
          <a:r>
            <a:rPr lang="ru-RU" sz="1100" dirty="0"/>
            <a:t> </a:t>
          </a:r>
          <a:r>
            <a:rPr lang="ru-RU" sz="1100" dirty="0" err="1"/>
            <a:t>немесе</a:t>
          </a:r>
          <a:r>
            <a:rPr lang="ru-RU" sz="1100" dirty="0"/>
            <a:t> </a:t>
          </a:r>
          <a:r>
            <a:rPr lang="ru-RU" sz="1100" dirty="0" err="1"/>
            <a:t>фемининдік</a:t>
          </a:r>
          <a:r>
            <a:rPr lang="ru-RU" sz="1100" dirty="0"/>
            <a:t> </a:t>
          </a:r>
          <a:r>
            <a:rPr lang="ru-RU" sz="1100" dirty="0" err="1"/>
            <a:t>мінез-құлық қалыптасады.</a:t>
          </a:r>
          <a:endParaRPr lang="ru-RU" sz="1100" dirty="0"/>
        </a:p>
      </dgm:t>
    </dgm:pt>
    <dgm:pt modelId="{4B6F2A06-54C1-4069-8529-BAFBBB3CD852}" type="parTrans" cxnId="{21938B8B-D52C-4DCB-B814-911F46D6B495}">
      <dgm:prSet/>
      <dgm:spPr/>
      <dgm:t>
        <a:bodyPr/>
        <a:lstStyle/>
        <a:p>
          <a:endParaRPr lang="ru-RU"/>
        </a:p>
      </dgm:t>
    </dgm:pt>
    <dgm:pt modelId="{E9CE4DB8-EE3B-475F-8C58-994D64D598FE}" type="sibTrans" cxnId="{21938B8B-D52C-4DCB-B814-911F46D6B495}">
      <dgm:prSet/>
      <dgm:spPr/>
      <dgm:t>
        <a:bodyPr/>
        <a:lstStyle/>
        <a:p>
          <a:endParaRPr lang="ru-RU"/>
        </a:p>
      </dgm:t>
    </dgm:pt>
    <dgm:pt modelId="{3B5EB7BC-05F8-4580-BE97-C86D6286DC32}">
      <dgm:prSet custT="1"/>
      <dgm:spPr/>
      <dgm:t>
        <a:bodyPr/>
        <a:lstStyle/>
        <a:p>
          <a:r>
            <a:rPr lang="ru-RU" sz="1100" b="1"/>
            <a:t>8-саты. Сексуалдық бағдар (ересектік шақ)</a:t>
          </a:r>
        </a:p>
      </dgm:t>
    </dgm:pt>
    <dgm:pt modelId="{E469AA45-F5C6-4FB0-8A56-6C9B1DA991F5}" type="parTrans" cxnId="{75CD0B72-55C8-4ABC-8CC9-EADB60755F68}">
      <dgm:prSet/>
      <dgm:spPr/>
      <dgm:t>
        <a:bodyPr/>
        <a:lstStyle/>
        <a:p>
          <a:endParaRPr lang="ru-RU"/>
        </a:p>
      </dgm:t>
    </dgm:pt>
    <dgm:pt modelId="{06CEF9BF-DA63-4A90-8C85-27B90BA036E2}" type="sibTrans" cxnId="{75CD0B72-55C8-4ABC-8CC9-EADB60755F68}">
      <dgm:prSet/>
      <dgm:spPr/>
      <dgm:t>
        <a:bodyPr/>
        <a:lstStyle/>
        <a:p>
          <a:endParaRPr lang="ru-RU"/>
        </a:p>
      </dgm:t>
    </dgm:pt>
    <dgm:pt modelId="{78E26320-4801-4D55-A63F-DAA40C67F9FE}">
      <dgm:prSet custT="1"/>
      <dgm:spPr/>
      <dgm:t>
        <a:bodyPr/>
        <a:lstStyle/>
        <a:p>
          <a:r>
            <a:rPr lang="ru-RU" sz="1100" b="1" dirty="0" err="1"/>
            <a:t>Мәні:</a:t>
          </a:r>
          <a:r>
            <a:rPr lang="ru-RU" sz="1100" dirty="0" err="1"/>
            <a:t> Адамның жыныстық серікке</a:t>
          </a:r>
          <a:r>
            <a:rPr lang="ru-RU" sz="1100" dirty="0"/>
            <a:t> </a:t>
          </a:r>
          <a:r>
            <a:rPr lang="ru-RU" sz="1100" dirty="0" err="1"/>
            <a:t>деген</a:t>
          </a:r>
          <a:r>
            <a:rPr lang="ru-RU" sz="1100" dirty="0"/>
            <a:t> </a:t>
          </a:r>
          <a:r>
            <a:rPr lang="ru-RU" sz="1100" dirty="0" err="1"/>
            <a:t>бағыттылығы </a:t>
          </a:r>
          <a:r>
            <a:rPr lang="ru-RU" sz="1100" dirty="0"/>
            <a:t>(</a:t>
          </a:r>
          <a:r>
            <a:rPr lang="ru-RU" sz="1100" dirty="0" err="1"/>
            <a:t>гетеросексуалды</a:t>
          </a:r>
          <a:r>
            <a:rPr lang="ru-RU" sz="1100" dirty="0"/>
            <a:t>, </a:t>
          </a:r>
          <a:r>
            <a:rPr lang="ru-RU" sz="1100" dirty="0" err="1"/>
            <a:t>гомосексуалды</a:t>
          </a:r>
          <a:r>
            <a:rPr lang="ru-RU" sz="1100" dirty="0"/>
            <a:t>, </a:t>
          </a:r>
          <a:r>
            <a:rPr lang="ru-RU" sz="1100" dirty="0" err="1"/>
            <a:t>бисексуалды</a:t>
          </a:r>
          <a:r>
            <a:rPr lang="ru-RU" sz="1100" dirty="0"/>
            <a:t> т.б.).</a:t>
          </a:r>
        </a:p>
      </dgm:t>
    </dgm:pt>
    <dgm:pt modelId="{A1D85777-62EF-485B-8AA3-1C2EFC536450}" type="parTrans" cxnId="{CE3C21D9-DDA4-4D93-911B-FF429F399C5A}">
      <dgm:prSet/>
      <dgm:spPr/>
      <dgm:t>
        <a:bodyPr/>
        <a:lstStyle/>
        <a:p>
          <a:endParaRPr lang="ru-RU"/>
        </a:p>
      </dgm:t>
    </dgm:pt>
    <dgm:pt modelId="{7AFE0061-4F11-4C9F-9A93-A82008884326}" type="sibTrans" cxnId="{CE3C21D9-DDA4-4D93-911B-FF429F399C5A}">
      <dgm:prSet/>
      <dgm:spPr/>
      <dgm:t>
        <a:bodyPr/>
        <a:lstStyle/>
        <a:p>
          <a:endParaRPr lang="ru-RU"/>
        </a:p>
      </dgm:t>
    </dgm:pt>
    <dgm:pt modelId="{E4F7C7C7-3208-4755-9EF6-231864D64DFD}">
      <dgm:prSet custT="1"/>
      <dgm:spPr/>
      <dgm:t>
        <a:bodyPr/>
        <a:lstStyle/>
        <a:p>
          <a:r>
            <a:rPr lang="ru-RU" sz="1100" b="1" dirty="0" err="1"/>
            <a:t>Бұл кезең</a:t>
          </a:r>
          <a:r>
            <a:rPr lang="ru-RU" sz="1100" dirty="0" err="1"/>
            <a:t> тұлғаның жеке</a:t>
          </a:r>
          <a:r>
            <a:rPr lang="ru-RU" sz="1100" dirty="0"/>
            <a:t> </a:t>
          </a:r>
          <a:r>
            <a:rPr lang="ru-RU" sz="1100" dirty="0" err="1"/>
            <a:t>психосексуалдық дамуының соңғы сатысы</a:t>
          </a:r>
          <a:r>
            <a:rPr lang="ru-RU" sz="1100" dirty="0"/>
            <a:t> </a:t>
          </a:r>
          <a:r>
            <a:rPr lang="ru-RU" sz="1100" dirty="0" err="1"/>
            <a:t>ретінде</a:t>
          </a:r>
          <a:r>
            <a:rPr lang="ru-RU" sz="1100" dirty="0"/>
            <a:t> </a:t>
          </a:r>
          <a:r>
            <a:rPr lang="ru-RU" sz="1100" dirty="0" err="1"/>
            <a:t>қаралады.</a:t>
          </a:r>
          <a:endParaRPr lang="ru-RU" sz="1100" dirty="0"/>
        </a:p>
      </dgm:t>
    </dgm:pt>
    <dgm:pt modelId="{5CA4D367-0B8D-4541-8F78-2723810689FB}" type="parTrans" cxnId="{E82DEF79-C3CD-4652-A258-336C8066EFBA}">
      <dgm:prSet/>
      <dgm:spPr/>
      <dgm:t>
        <a:bodyPr/>
        <a:lstStyle/>
        <a:p>
          <a:endParaRPr lang="ru-RU"/>
        </a:p>
      </dgm:t>
    </dgm:pt>
    <dgm:pt modelId="{4EBCD45F-6D57-462A-B31B-E850022B98F4}" type="sibTrans" cxnId="{E82DEF79-C3CD-4652-A258-336C8066EFBA}">
      <dgm:prSet/>
      <dgm:spPr/>
      <dgm:t>
        <a:bodyPr/>
        <a:lstStyle/>
        <a:p>
          <a:endParaRPr lang="ru-RU"/>
        </a:p>
      </dgm:t>
    </dgm:pt>
    <dgm:pt modelId="{FD52F8C4-A9EB-435B-A81C-CE212799D377}">
      <dgm:prSet phldrT="[Текст]" custT="1"/>
      <dgm:spPr/>
      <dgm:t>
        <a:bodyPr/>
        <a:lstStyle/>
        <a:p>
          <a:r>
            <a:rPr lang="ru-RU" sz="1100" b="1" dirty="0" err="1"/>
            <a:t>Уақыт:</a:t>
          </a:r>
          <a:r>
            <a:rPr lang="ru-RU" sz="1100" dirty="0" err="1"/>
            <a:t> Ұрықтану сәтінен бастап</a:t>
          </a:r>
          <a:r>
            <a:rPr lang="ru-RU" sz="1100" dirty="0"/>
            <a:t> </a:t>
          </a:r>
          <a:r>
            <a:rPr lang="ru-RU" sz="1100" dirty="0" err="1"/>
            <a:t>анықталады.</a:t>
          </a:r>
          <a:endParaRPr lang="ru-RU" sz="1100" dirty="0"/>
        </a:p>
      </dgm:t>
    </dgm:pt>
    <dgm:pt modelId="{898997F5-88CB-421A-BBC4-6C652A2D2EA1}" type="parTrans" cxnId="{A39B8BD2-D1D4-4108-A26F-EA0F79E2C110}">
      <dgm:prSet/>
      <dgm:spPr/>
      <dgm:t>
        <a:bodyPr/>
        <a:lstStyle/>
        <a:p>
          <a:endParaRPr lang="ru-RU"/>
        </a:p>
      </dgm:t>
    </dgm:pt>
    <dgm:pt modelId="{4784096C-D952-42AA-AB02-FD187EC889EF}" type="sibTrans" cxnId="{A39B8BD2-D1D4-4108-A26F-EA0F79E2C110}">
      <dgm:prSet/>
      <dgm:spPr/>
      <dgm:t>
        <a:bodyPr/>
        <a:lstStyle/>
        <a:p>
          <a:endParaRPr lang="ru-RU"/>
        </a:p>
      </dgm:t>
    </dgm:pt>
    <dgm:pt modelId="{331E4A2F-EA41-4E13-91B1-38FD2FE4611C}" type="pres">
      <dgm:prSet presAssocID="{969BD5C7-F725-4672-98E2-C206E22D122B}" presName="Name0" presStyleCnt="0">
        <dgm:presLayoutVars>
          <dgm:dir/>
          <dgm:animLvl val="lvl"/>
          <dgm:resizeHandles val="exact"/>
        </dgm:presLayoutVars>
      </dgm:prSet>
      <dgm:spPr/>
      <dgm:t>
        <a:bodyPr/>
        <a:lstStyle/>
        <a:p>
          <a:endParaRPr lang="ru-RU"/>
        </a:p>
      </dgm:t>
    </dgm:pt>
    <dgm:pt modelId="{651EFAE9-AA13-44B8-B388-D40CA83ECCD9}" type="pres">
      <dgm:prSet presAssocID="{FCE26FFB-555C-487B-8FD5-4C26BC607528}" presName="composite" presStyleCnt="0"/>
      <dgm:spPr/>
    </dgm:pt>
    <dgm:pt modelId="{5006F607-70FD-447A-A38E-36ABF7007040}" type="pres">
      <dgm:prSet presAssocID="{FCE26FFB-555C-487B-8FD5-4C26BC607528}" presName="parTx" presStyleLbl="alignNode1" presStyleIdx="0" presStyleCnt="8" custScaleY="126890" custLinFactNeighborY="-45917">
        <dgm:presLayoutVars>
          <dgm:chMax val="0"/>
          <dgm:chPref val="0"/>
          <dgm:bulletEnabled val="1"/>
        </dgm:presLayoutVars>
      </dgm:prSet>
      <dgm:spPr/>
      <dgm:t>
        <a:bodyPr/>
        <a:lstStyle/>
        <a:p>
          <a:endParaRPr lang="ru-RU"/>
        </a:p>
      </dgm:t>
    </dgm:pt>
    <dgm:pt modelId="{D1BE69E7-8FA6-4BA7-8CDE-D9763BB5ED95}" type="pres">
      <dgm:prSet presAssocID="{FCE26FFB-555C-487B-8FD5-4C26BC607528}" presName="desTx" presStyleLbl="alignAccFollowNode1" presStyleIdx="0" presStyleCnt="8" custScaleY="126890" custLinFactNeighborY="9347">
        <dgm:presLayoutVars>
          <dgm:bulletEnabled val="1"/>
        </dgm:presLayoutVars>
      </dgm:prSet>
      <dgm:spPr/>
      <dgm:t>
        <a:bodyPr/>
        <a:lstStyle/>
        <a:p>
          <a:endParaRPr lang="ru-RU"/>
        </a:p>
      </dgm:t>
    </dgm:pt>
    <dgm:pt modelId="{FF392227-E9A7-4D5C-947A-E9B5D12B1890}" type="pres">
      <dgm:prSet presAssocID="{28F2063B-E6AF-438E-B32C-461354F73454}" presName="space" presStyleCnt="0"/>
      <dgm:spPr/>
    </dgm:pt>
    <dgm:pt modelId="{4B36FE41-FC8B-4504-BDF9-7E52AB57FB6C}" type="pres">
      <dgm:prSet presAssocID="{424B15DD-AF06-4A1E-A5D1-4ABD83C60D61}" presName="composite" presStyleCnt="0"/>
      <dgm:spPr/>
    </dgm:pt>
    <dgm:pt modelId="{C9F4ECC9-82BD-430A-B2B8-AD63C165EC3D}" type="pres">
      <dgm:prSet presAssocID="{424B15DD-AF06-4A1E-A5D1-4ABD83C60D61}" presName="parTx" presStyleLbl="alignNode1" presStyleIdx="1" presStyleCnt="8" custScaleY="126890" custLinFactNeighborY="-45917">
        <dgm:presLayoutVars>
          <dgm:chMax val="0"/>
          <dgm:chPref val="0"/>
          <dgm:bulletEnabled val="1"/>
        </dgm:presLayoutVars>
      </dgm:prSet>
      <dgm:spPr/>
      <dgm:t>
        <a:bodyPr/>
        <a:lstStyle/>
        <a:p>
          <a:endParaRPr lang="ru-RU"/>
        </a:p>
      </dgm:t>
    </dgm:pt>
    <dgm:pt modelId="{918C4D7F-29C6-48B8-9BFC-74CB5ED0662A}" type="pres">
      <dgm:prSet presAssocID="{424B15DD-AF06-4A1E-A5D1-4ABD83C60D61}" presName="desTx" presStyleLbl="alignAccFollowNode1" presStyleIdx="1" presStyleCnt="8" custScaleY="126890" custLinFactNeighborY="9347">
        <dgm:presLayoutVars>
          <dgm:bulletEnabled val="1"/>
        </dgm:presLayoutVars>
      </dgm:prSet>
      <dgm:spPr/>
      <dgm:t>
        <a:bodyPr/>
        <a:lstStyle/>
        <a:p>
          <a:endParaRPr lang="ru-RU"/>
        </a:p>
      </dgm:t>
    </dgm:pt>
    <dgm:pt modelId="{088575D1-496F-46D1-9CF4-8A1B43AFF48C}" type="pres">
      <dgm:prSet presAssocID="{58188100-E15A-47D8-8744-11446B3887F8}" presName="space" presStyleCnt="0"/>
      <dgm:spPr/>
    </dgm:pt>
    <dgm:pt modelId="{D227B00E-0079-4F77-B3A3-5E9EF4F868CF}" type="pres">
      <dgm:prSet presAssocID="{44A6BBCC-84D4-4F77-9B19-5DB2C4D2630A}" presName="composite" presStyleCnt="0"/>
      <dgm:spPr/>
    </dgm:pt>
    <dgm:pt modelId="{1861785C-A277-4A76-86C8-1BAC41C5495B}" type="pres">
      <dgm:prSet presAssocID="{44A6BBCC-84D4-4F77-9B19-5DB2C4D2630A}" presName="parTx" presStyleLbl="alignNode1" presStyleIdx="2" presStyleCnt="8" custScaleY="126890" custLinFactNeighborY="-45917">
        <dgm:presLayoutVars>
          <dgm:chMax val="0"/>
          <dgm:chPref val="0"/>
          <dgm:bulletEnabled val="1"/>
        </dgm:presLayoutVars>
      </dgm:prSet>
      <dgm:spPr/>
      <dgm:t>
        <a:bodyPr/>
        <a:lstStyle/>
        <a:p>
          <a:endParaRPr lang="ru-RU"/>
        </a:p>
      </dgm:t>
    </dgm:pt>
    <dgm:pt modelId="{B1313261-E532-4B90-B661-C3EEE27785BF}" type="pres">
      <dgm:prSet presAssocID="{44A6BBCC-84D4-4F77-9B19-5DB2C4D2630A}" presName="desTx" presStyleLbl="alignAccFollowNode1" presStyleIdx="2" presStyleCnt="8" custScaleY="126890" custLinFactNeighborY="9821">
        <dgm:presLayoutVars>
          <dgm:bulletEnabled val="1"/>
        </dgm:presLayoutVars>
      </dgm:prSet>
      <dgm:spPr/>
      <dgm:t>
        <a:bodyPr/>
        <a:lstStyle/>
        <a:p>
          <a:endParaRPr lang="ru-RU"/>
        </a:p>
      </dgm:t>
    </dgm:pt>
    <dgm:pt modelId="{B083C390-1361-42F3-8AC8-3A550E328D25}" type="pres">
      <dgm:prSet presAssocID="{FD3A29C4-EB6B-420C-B683-28E6CDC3DC9A}" presName="space" presStyleCnt="0"/>
      <dgm:spPr/>
    </dgm:pt>
    <dgm:pt modelId="{03735F01-70A5-4E00-9E79-7BD7BAD3D545}" type="pres">
      <dgm:prSet presAssocID="{C2439366-2879-445F-9404-178480B57B9D}" presName="composite" presStyleCnt="0"/>
      <dgm:spPr/>
    </dgm:pt>
    <dgm:pt modelId="{D7D2DB34-924D-4853-8936-92B8ACD15C30}" type="pres">
      <dgm:prSet presAssocID="{C2439366-2879-445F-9404-178480B57B9D}" presName="parTx" presStyleLbl="alignNode1" presStyleIdx="3" presStyleCnt="8" custScaleY="126890" custLinFactNeighborY="-45917">
        <dgm:presLayoutVars>
          <dgm:chMax val="0"/>
          <dgm:chPref val="0"/>
          <dgm:bulletEnabled val="1"/>
        </dgm:presLayoutVars>
      </dgm:prSet>
      <dgm:spPr/>
      <dgm:t>
        <a:bodyPr/>
        <a:lstStyle/>
        <a:p>
          <a:endParaRPr lang="ru-RU"/>
        </a:p>
      </dgm:t>
    </dgm:pt>
    <dgm:pt modelId="{342F7749-9E21-4439-A518-E6074D756274}" type="pres">
      <dgm:prSet presAssocID="{C2439366-2879-445F-9404-178480B57B9D}" presName="desTx" presStyleLbl="alignAccFollowNode1" presStyleIdx="3" presStyleCnt="8" custScaleY="126890" custLinFactNeighborY="9347">
        <dgm:presLayoutVars>
          <dgm:bulletEnabled val="1"/>
        </dgm:presLayoutVars>
      </dgm:prSet>
      <dgm:spPr/>
      <dgm:t>
        <a:bodyPr/>
        <a:lstStyle/>
        <a:p>
          <a:endParaRPr lang="ru-RU"/>
        </a:p>
      </dgm:t>
    </dgm:pt>
    <dgm:pt modelId="{8E6DD412-67B1-408C-AF8C-488D1794E6BF}" type="pres">
      <dgm:prSet presAssocID="{05723633-3A11-429D-9F8A-4A51102AA490}" presName="space" presStyleCnt="0"/>
      <dgm:spPr/>
    </dgm:pt>
    <dgm:pt modelId="{61542F5D-99BB-4F49-891A-080405947D9C}" type="pres">
      <dgm:prSet presAssocID="{DC6A3D5E-B491-496D-8A01-B8A69ABBF3F3}" presName="composite" presStyleCnt="0"/>
      <dgm:spPr/>
    </dgm:pt>
    <dgm:pt modelId="{39995A01-5764-42CD-898B-B938482FE141}" type="pres">
      <dgm:prSet presAssocID="{DC6A3D5E-B491-496D-8A01-B8A69ABBF3F3}" presName="parTx" presStyleLbl="alignNode1" presStyleIdx="4" presStyleCnt="8" custScaleY="126890" custLinFactNeighborY="-45917">
        <dgm:presLayoutVars>
          <dgm:chMax val="0"/>
          <dgm:chPref val="0"/>
          <dgm:bulletEnabled val="1"/>
        </dgm:presLayoutVars>
      </dgm:prSet>
      <dgm:spPr/>
      <dgm:t>
        <a:bodyPr/>
        <a:lstStyle/>
        <a:p>
          <a:endParaRPr lang="ru-RU"/>
        </a:p>
      </dgm:t>
    </dgm:pt>
    <dgm:pt modelId="{405DAC17-391B-419C-ABCC-8FD445BFF8C1}" type="pres">
      <dgm:prSet presAssocID="{DC6A3D5E-B491-496D-8A01-B8A69ABBF3F3}" presName="desTx" presStyleLbl="alignAccFollowNode1" presStyleIdx="4" presStyleCnt="8" custScaleY="126890" custLinFactNeighborY="9347">
        <dgm:presLayoutVars>
          <dgm:bulletEnabled val="1"/>
        </dgm:presLayoutVars>
      </dgm:prSet>
      <dgm:spPr/>
      <dgm:t>
        <a:bodyPr/>
        <a:lstStyle/>
        <a:p>
          <a:endParaRPr lang="ru-RU"/>
        </a:p>
      </dgm:t>
    </dgm:pt>
    <dgm:pt modelId="{6CA3D890-B598-47C2-B8B4-CDD830109681}" type="pres">
      <dgm:prSet presAssocID="{9E3AF4D7-998A-4DB4-AE56-E1911A884024}" presName="space" presStyleCnt="0"/>
      <dgm:spPr/>
    </dgm:pt>
    <dgm:pt modelId="{51DED7BA-10CF-4433-8748-5C263D181EA9}" type="pres">
      <dgm:prSet presAssocID="{7F04EA7B-6E1C-4857-B9BE-C4FAE25A2DD2}" presName="composite" presStyleCnt="0"/>
      <dgm:spPr/>
    </dgm:pt>
    <dgm:pt modelId="{EDA97019-7796-434B-92E1-43B65E965D3C}" type="pres">
      <dgm:prSet presAssocID="{7F04EA7B-6E1C-4857-B9BE-C4FAE25A2DD2}" presName="parTx" presStyleLbl="alignNode1" presStyleIdx="5" presStyleCnt="8" custScaleY="126890" custLinFactNeighborY="-45917">
        <dgm:presLayoutVars>
          <dgm:chMax val="0"/>
          <dgm:chPref val="0"/>
          <dgm:bulletEnabled val="1"/>
        </dgm:presLayoutVars>
      </dgm:prSet>
      <dgm:spPr/>
      <dgm:t>
        <a:bodyPr/>
        <a:lstStyle/>
        <a:p>
          <a:endParaRPr lang="ru-RU"/>
        </a:p>
      </dgm:t>
    </dgm:pt>
    <dgm:pt modelId="{7A04ED2B-91E3-4D56-A36A-98C50533493C}" type="pres">
      <dgm:prSet presAssocID="{7F04EA7B-6E1C-4857-B9BE-C4FAE25A2DD2}" presName="desTx" presStyleLbl="alignAccFollowNode1" presStyleIdx="5" presStyleCnt="8" custScaleY="126890" custLinFactNeighborY="9347">
        <dgm:presLayoutVars>
          <dgm:bulletEnabled val="1"/>
        </dgm:presLayoutVars>
      </dgm:prSet>
      <dgm:spPr/>
      <dgm:t>
        <a:bodyPr/>
        <a:lstStyle/>
        <a:p>
          <a:endParaRPr lang="ru-RU"/>
        </a:p>
      </dgm:t>
    </dgm:pt>
    <dgm:pt modelId="{638BCF2A-8AE2-49DF-B768-8C6EC5041346}" type="pres">
      <dgm:prSet presAssocID="{7EF3130A-0636-4EAB-A914-D846C54DC382}" presName="space" presStyleCnt="0"/>
      <dgm:spPr/>
    </dgm:pt>
    <dgm:pt modelId="{B1D80A76-DA07-4CBB-B821-98EF4EEBD73B}" type="pres">
      <dgm:prSet presAssocID="{8DDE9CC6-75FE-4028-AD09-99EF47284A6C}" presName="composite" presStyleCnt="0"/>
      <dgm:spPr/>
    </dgm:pt>
    <dgm:pt modelId="{BCBE3265-DB27-46AC-99CC-21A80C5D50A1}" type="pres">
      <dgm:prSet presAssocID="{8DDE9CC6-75FE-4028-AD09-99EF47284A6C}" presName="parTx" presStyleLbl="alignNode1" presStyleIdx="6" presStyleCnt="8" custScaleY="126890" custLinFactNeighborY="-45917">
        <dgm:presLayoutVars>
          <dgm:chMax val="0"/>
          <dgm:chPref val="0"/>
          <dgm:bulletEnabled val="1"/>
        </dgm:presLayoutVars>
      </dgm:prSet>
      <dgm:spPr/>
      <dgm:t>
        <a:bodyPr/>
        <a:lstStyle/>
        <a:p>
          <a:endParaRPr lang="ru-RU"/>
        </a:p>
      </dgm:t>
    </dgm:pt>
    <dgm:pt modelId="{06B452AA-0E16-4251-92BA-052E4A2F96D5}" type="pres">
      <dgm:prSet presAssocID="{8DDE9CC6-75FE-4028-AD09-99EF47284A6C}" presName="desTx" presStyleLbl="alignAccFollowNode1" presStyleIdx="6" presStyleCnt="8" custScaleY="126890" custLinFactNeighborY="9821">
        <dgm:presLayoutVars>
          <dgm:bulletEnabled val="1"/>
        </dgm:presLayoutVars>
      </dgm:prSet>
      <dgm:spPr/>
      <dgm:t>
        <a:bodyPr/>
        <a:lstStyle/>
        <a:p>
          <a:endParaRPr lang="ru-RU"/>
        </a:p>
      </dgm:t>
    </dgm:pt>
    <dgm:pt modelId="{04F4CBBD-B2F1-4858-81B8-BE257F0E6A34}" type="pres">
      <dgm:prSet presAssocID="{3717F2E0-915C-41DA-9F67-05403DF5884D}" presName="space" presStyleCnt="0"/>
      <dgm:spPr/>
    </dgm:pt>
    <dgm:pt modelId="{1E0F9E10-FE4A-4E1D-898B-53BEA4AFA518}" type="pres">
      <dgm:prSet presAssocID="{3B5EB7BC-05F8-4580-BE97-C86D6286DC32}" presName="composite" presStyleCnt="0"/>
      <dgm:spPr/>
    </dgm:pt>
    <dgm:pt modelId="{EC9EEC10-E0E1-4A28-B9B1-6A1491AD4BD3}" type="pres">
      <dgm:prSet presAssocID="{3B5EB7BC-05F8-4580-BE97-C86D6286DC32}" presName="parTx" presStyleLbl="alignNode1" presStyleIdx="7" presStyleCnt="8" custScaleY="126890" custLinFactNeighborY="-45917">
        <dgm:presLayoutVars>
          <dgm:chMax val="0"/>
          <dgm:chPref val="0"/>
          <dgm:bulletEnabled val="1"/>
        </dgm:presLayoutVars>
      </dgm:prSet>
      <dgm:spPr/>
      <dgm:t>
        <a:bodyPr/>
        <a:lstStyle/>
        <a:p>
          <a:endParaRPr lang="ru-RU"/>
        </a:p>
      </dgm:t>
    </dgm:pt>
    <dgm:pt modelId="{8B871688-842C-4038-9FDF-F0B4C6575FA0}" type="pres">
      <dgm:prSet presAssocID="{3B5EB7BC-05F8-4580-BE97-C86D6286DC32}" presName="desTx" presStyleLbl="alignAccFollowNode1" presStyleIdx="7" presStyleCnt="8" custScaleY="126890" custLinFactNeighborY="10769">
        <dgm:presLayoutVars>
          <dgm:bulletEnabled val="1"/>
        </dgm:presLayoutVars>
      </dgm:prSet>
      <dgm:spPr/>
      <dgm:t>
        <a:bodyPr/>
        <a:lstStyle/>
        <a:p>
          <a:endParaRPr lang="ru-RU"/>
        </a:p>
      </dgm:t>
    </dgm:pt>
  </dgm:ptLst>
  <dgm:cxnLst>
    <dgm:cxn modelId="{20B3D0E1-3990-4A81-A2F1-E14F5320A8EB}" type="presOf" srcId="{D6666BDA-F353-4890-A161-CCE0D54B916E}" destId="{06B452AA-0E16-4251-92BA-052E4A2F96D5}" srcOrd="0" destOrd="0" presId="urn:microsoft.com/office/officeart/2005/8/layout/hList1"/>
    <dgm:cxn modelId="{F7FEB3FC-1D9D-4D13-B477-5A2279079EAB}" srcId="{DC6A3D5E-B491-496D-8A01-B8A69ABBF3F3}" destId="{57181AC0-C4F6-477A-B92B-5F301CDF0B65}" srcOrd="1" destOrd="0" parTransId="{0056FEEC-0E13-4237-8708-02A832720D9F}" sibTransId="{9C47D4B4-50F3-4AA6-BF70-2A53DFBDA89F}"/>
    <dgm:cxn modelId="{F83AC2DB-A3ED-4DB4-A0FB-075C9AD72D51}" type="presOf" srcId="{E4F7C7C7-3208-4755-9EF6-231864D64DFD}" destId="{8B871688-842C-4038-9FDF-F0B4C6575FA0}" srcOrd="0" destOrd="1" presId="urn:microsoft.com/office/officeart/2005/8/layout/hList1"/>
    <dgm:cxn modelId="{21A61BAF-A0AC-44B9-B9DF-B4C7DFBF018E}" type="presOf" srcId="{3B5EB7BC-05F8-4580-BE97-C86D6286DC32}" destId="{EC9EEC10-E0E1-4A28-B9B1-6A1491AD4BD3}" srcOrd="0" destOrd="0" presId="urn:microsoft.com/office/officeart/2005/8/layout/hList1"/>
    <dgm:cxn modelId="{A05014EF-2AB6-4825-8227-A9456F3F4CBB}" srcId="{FCE26FFB-555C-487B-8FD5-4C26BC607528}" destId="{8240727F-B4CA-465B-A79C-1412986662DE}" srcOrd="1" destOrd="0" parTransId="{8EA51AAF-9653-49E3-8782-592F1499BD33}" sibTransId="{B71DA90A-64C0-446A-988D-894467230124}"/>
    <dgm:cxn modelId="{6D3EDA0B-C981-409B-ADEA-6F71467CA41A}" srcId="{969BD5C7-F725-4672-98E2-C206E22D122B}" destId="{DC6A3D5E-B491-496D-8A01-B8A69ABBF3F3}" srcOrd="4" destOrd="0" parTransId="{473FFF63-C24F-4EFD-8EE4-2F30632D7D7C}" sibTransId="{9E3AF4D7-998A-4DB4-AE56-E1911A884024}"/>
    <dgm:cxn modelId="{50B5565E-E112-4CF5-A235-7E45700DA278}" type="presOf" srcId="{592DEE3C-7E51-4297-A332-B50A09CD23AF}" destId="{7A04ED2B-91E3-4D56-A36A-98C50533493C}" srcOrd="0" destOrd="2" presId="urn:microsoft.com/office/officeart/2005/8/layout/hList1"/>
    <dgm:cxn modelId="{3D0BB231-D476-4BDE-BD22-D608B7CF85A4}" type="presOf" srcId="{553FA9A0-DB26-4247-AD80-EB71DA49CC48}" destId="{342F7749-9E21-4439-A518-E6074D756274}" srcOrd="0" destOrd="0" presId="urn:microsoft.com/office/officeart/2005/8/layout/hList1"/>
    <dgm:cxn modelId="{0D37A003-C10A-4A98-98E2-67F45A271D27}" srcId="{7F04EA7B-6E1C-4857-B9BE-C4FAE25A2DD2}" destId="{AA7EC745-B662-4CDD-9171-17B3CE122377}" srcOrd="1" destOrd="0" parTransId="{3695728A-AEFC-42F8-9983-88C639EFE805}" sibTransId="{862CB590-FE32-420E-A34A-69F7D310A1E4}"/>
    <dgm:cxn modelId="{59E2DF29-66DC-4FAD-8C8F-FE082C2ACEB2}" type="presOf" srcId="{8240727F-B4CA-465B-A79C-1412986662DE}" destId="{D1BE69E7-8FA6-4BA7-8CDE-D9763BB5ED95}" srcOrd="0" destOrd="1" presId="urn:microsoft.com/office/officeart/2005/8/layout/hList1"/>
    <dgm:cxn modelId="{74D07144-E3B7-4843-9456-C8839DC5D343}" type="presOf" srcId="{424B15DD-AF06-4A1E-A5D1-4ABD83C60D61}" destId="{C9F4ECC9-82BD-430A-B2B8-AD63C165EC3D}" srcOrd="0" destOrd="0" presId="urn:microsoft.com/office/officeart/2005/8/layout/hList1"/>
    <dgm:cxn modelId="{6E1DACAF-3FAC-40ED-AEDF-2BA5466FBA48}" type="presOf" srcId="{36E5AFF4-B3CF-459F-8452-094337209F9C}" destId="{342F7749-9E21-4439-A518-E6074D756274}" srcOrd="0" destOrd="2" presId="urn:microsoft.com/office/officeart/2005/8/layout/hList1"/>
    <dgm:cxn modelId="{BF12EC1A-7935-4B18-B8D9-FF5A06E6E043}" type="presOf" srcId="{969BD5C7-F725-4672-98E2-C206E22D122B}" destId="{331E4A2F-EA41-4E13-91B1-38FD2FE4611C}" srcOrd="0" destOrd="0" presId="urn:microsoft.com/office/officeart/2005/8/layout/hList1"/>
    <dgm:cxn modelId="{DDC2481A-8F5D-4DD4-93E2-27189041944B}" type="presOf" srcId="{A81A510D-5C4C-43E9-B5F1-9D4888794CBE}" destId="{342F7749-9E21-4439-A518-E6074D756274}" srcOrd="0" destOrd="1" presId="urn:microsoft.com/office/officeart/2005/8/layout/hList1"/>
    <dgm:cxn modelId="{C1CD84C0-ADFC-48DF-9B15-C3586ACB6560}" srcId="{424B15DD-AF06-4A1E-A5D1-4ABD83C60D61}" destId="{89CA6144-EE91-4DC1-83F4-B665BDC908AC}" srcOrd="0" destOrd="0" parTransId="{305B2441-30A3-44D7-AE66-D30903B295F3}" sibTransId="{8A3337FF-8C1E-4EB6-A1C6-16E0A14B3FFD}"/>
    <dgm:cxn modelId="{05E00903-47F0-465E-8D2C-716DE0EBCE69}" type="presOf" srcId="{C2439366-2879-445F-9404-178480B57B9D}" destId="{D7D2DB34-924D-4853-8936-92B8ACD15C30}" srcOrd="0" destOrd="0" presId="urn:microsoft.com/office/officeart/2005/8/layout/hList1"/>
    <dgm:cxn modelId="{88B32C0F-DC2F-476E-95E1-D00D745F236B}" type="presOf" srcId="{7F04EA7B-6E1C-4857-B9BE-C4FAE25A2DD2}" destId="{EDA97019-7796-434B-92E1-43B65E965D3C}" srcOrd="0" destOrd="0" presId="urn:microsoft.com/office/officeart/2005/8/layout/hList1"/>
    <dgm:cxn modelId="{88CBCBBB-4C7E-430F-8C00-4AEDC54AD6CE}" srcId="{8DDE9CC6-75FE-4028-AD09-99EF47284A6C}" destId="{E120837F-F484-4CBC-A520-2A92C6C9F818}" srcOrd="1" destOrd="0" parTransId="{FE1B4CBD-C85D-412C-902D-5FD7FCE9678D}" sibTransId="{341E2BCC-B586-431E-B20E-84708738D3F9}"/>
    <dgm:cxn modelId="{E82DEF79-C3CD-4652-A258-336C8066EFBA}" srcId="{3B5EB7BC-05F8-4580-BE97-C86D6286DC32}" destId="{E4F7C7C7-3208-4755-9EF6-231864D64DFD}" srcOrd="1" destOrd="0" parTransId="{5CA4D367-0B8D-4541-8F78-2723810689FB}" sibTransId="{4EBCD45F-6D57-462A-B31B-E850022B98F4}"/>
    <dgm:cxn modelId="{B3BD3F97-B461-4968-83C8-9E6E0CF640EF}" srcId="{969BD5C7-F725-4672-98E2-C206E22D122B}" destId="{7F04EA7B-6E1C-4857-B9BE-C4FAE25A2DD2}" srcOrd="5" destOrd="0" parTransId="{7643009D-F156-4363-8BB8-4D8141DFD1FC}" sibTransId="{7EF3130A-0636-4EAB-A914-D846C54DC382}"/>
    <dgm:cxn modelId="{B5AE6CAC-B501-45A5-A803-5B1A4313AC33}" srcId="{424B15DD-AF06-4A1E-A5D1-4ABD83C60D61}" destId="{8A8038EE-6FD0-47E7-99C5-E5ED7BE977E3}" srcOrd="1" destOrd="0" parTransId="{10F96E3B-9EA7-4F8D-A9D7-135B5A80CF4D}" sibTransId="{A5FB7094-3EFD-4EF1-BFC7-EC4EBA9389A4}"/>
    <dgm:cxn modelId="{DE8DAF96-13BD-4B29-8A21-78A8ECE2610C}" type="presOf" srcId="{AA7EC745-B662-4CDD-9171-17B3CE122377}" destId="{7A04ED2B-91E3-4D56-A36A-98C50533493C}" srcOrd="0" destOrd="1" presId="urn:microsoft.com/office/officeart/2005/8/layout/hList1"/>
    <dgm:cxn modelId="{6C1961C7-F6F1-4FED-BC43-3377E2626243}" type="presOf" srcId="{78E26320-4801-4D55-A63F-DAA40C67F9FE}" destId="{8B871688-842C-4038-9FDF-F0B4C6575FA0}" srcOrd="0" destOrd="0" presId="urn:microsoft.com/office/officeart/2005/8/layout/hList1"/>
    <dgm:cxn modelId="{0A999280-28AA-4313-A43B-C790A02B2AFF}" srcId="{7F04EA7B-6E1C-4857-B9BE-C4FAE25A2DD2}" destId="{F7DAA170-C60B-4DA1-A186-0A70BF52A973}" srcOrd="0" destOrd="0" parTransId="{3ACF0990-4C4F-4093-9F8F-9D6B8E554A34}" sibTransId="{B52F083A-E148-4E27-ACA7-4BF396A42A0F}"/>
    <dgm:cxn modelId="{2BEBF2A9-0EF3-4A40-BB16-3811C446E5A1}" type="presOf" srcId="{8DDE9CC6-75FE-4028-AD09-99EF47284A6C}" destId="{BCBE3265-DB27-46AC-99CC-21A80C5D50A1}" srcOrd="0" destOrd="0" presId="urn:microsoft.com/office/officeart/2005/8/layout/hList1"/>
    <dgm:cxn modelId="{A4677422-C215-4A77-B03E-BF5D8AB2B533}" type="presOf" srcId="{57181AC0-C4F6-477A-B92B-5F301CDF0B65}" destId="{405DAC17-391B-419C-ABCC-8FD445BFF8C1}" srcOrd="0" destOrd="1" presId="urn:microsoft.com/office/officeart/2005/8/layout/hList1"/>
    <dgm:cxn modelId="{5DDBBE05-022B-40BB-9951-2CAFDFA2A1F9}" srcId="{C2439366-2879-445F-9404-178480B57B9D}" destId="{36E5AFF4-B3CF-459F-8452-094337209F9C}" srcOrd="2" destOrd="0" parTransId="{83C5E79D-0D5F-48B3-923D-F04B3420A997}" sibTransId="{1110B7E0-3B6E-49CA-8B75-9F47DC32CEE6}"/>
    <dgm:cxn modelId="{21938B8B-D52C-4DCB-B814-911F46D6B495}" srcId="{8DDE9CC6-75FE-4028-AD09-99EF47284A6C}" destId="{C4CB4F57-3CB5-49FF-AFF7-24FE0516FB0D}" srcOrd="3" destOrd="0" parTransId="{4B6F2A06-54C1-4069-8529-BAFBBB3CD852}" sibTransId="{E9CE4DB8-EE3B-475F-8C58-994D64D598FE}"/>
    <dgm:cxn modelId="{92214C10-BF03-4D76-86F6-BED2A269A862}" type="presOf" srcId="{5F3B2EB5-9694-4996-8552-F95955584424}" destId="{405DAC17-391B-419C-ABCC-8FD445BFF8C1}" srcOrd="0" destOrd="0" presId="urn:microsoft.com/office/officeart/2005/8/layout/hList1"/>
    <dgm:cxn modelId="{372E17CB-D584-4884-A607-77891C077BEF}" srcId="{969BD5C7-F725-4672-98E2-C206E22D122B}" destId="{C2439366-2879-445F-9404-178480B57B9D}" srcOrd="3" destOrd="0" parTransId="{1D976774-08B1-4FC7-9298-F3471A379C06}" sibTransId="{05723633-3A11-429D-9F8A-4A51102AA490}"/>
    <dgm:cxn modelId="{9E3DC9AE-48D7-4540-99B6-568ED00056DA}" srcId="{969BD5C7-F725-4672-98E2-C206E22D122B}" destId="{44A6BBCC-84D4-4F77-9B19-5DB2C4D2630A}" srcOrd="2" destOrd="0" parTransId="{3C50997B-53FF-433F-88A2-2993CAEF44FA}" sibTransId="{FD3A29C4-EB6B-420C-B683-28E6CDC3DC9A}"/>
    <dgm:cxn modelId="{AEA71144-60AA-43F7-9589-AC90AA1C32E4}" type="presOf" srcId="{44A6BBCC-84D4-4F77-9B19-5DB2C4D2630A}" destId="{1861785C-A277-4A76-86C8-1BAC41C5495B}" srcOrd="0" destOrd="0" presId="urn:microsoft.com/office/officeart/2005/8/layout/hList1"/>
    <dgm:cxn modelId="{64680680-E9EB-4DCF-942F-60BC30A93DDF}" type="presOf" srcId="{2A45C716-8AE9-43E5-8A37-599CEFED03EF}" destId="{918C4D7F-29C6-48B8-9BFC-74CB5ED0662A}" srcOrd="0" destOrd="3" presId="urn:microsoft.com/office/officeart/2005/8/layout/hList1"/>
    <dgm:cxn modelId="{7A9CAC18-0C71-4E9B-83AA-6D8D80C76F49}" type="presOf" srcId="{C4CB4F57-3CB5-49FF-AFF7-24FE0516FB0D}" destId="{06B452AA-0E16-4251-92BA-052E4A2F96D5}" srcOrd="0" destOrd="3" presId="urn:microsoft.com/office/officeart/2005/8/layout/hList1"/>
    <dgm:cxn modelId="{B7A196ED-DDD8-4DB4-81CE-05B70BA36220}" type="presOf" srcId="{61CC183F-C3E2-4797-B862-C82A8F00EBB8}" destId="{918C4D7F-29C6-48B8-9BFC-74CB5ED0662A}" srcOrd="0" destOrd="2" presId="urn:microsoft.com/office/officeart/2005/8/layout/hList1"/>
    <dgm:cxn modelId="{A332D343-F2B5-4FB8-ABC3-26C3D1B79D7D}" srcId="{C2439366-2879-445F-9404-178480B57B9D}" destId="{553FA9A0-DB26-4247-AD80-EB71DA49CC48}" srcOrd="0" destOrd="0" parTransId="{ADE7825A-2BF6-4A1B-897C-E30B3C6F1311}" sibTransId="{50138F45-D580-41DA-824A-CED86C1C1646}"/>
    <dgm:cxn modelId="{F037558B-F3A9-4721-AE2F-E4514B963CE4}" srcId="{8DDE9CC6-75FE-4028-AD09-99EF47284A6C}" destId="{0B42B79D-6D12-46A6-A801-D2E850E3BDA4}" srcOrd="2" destOrd="0" parTransId="{6052FFDB-6D85-4345-9D30-1DDD03E8DFAC}" sibTransId="{06CA3039-439B-4EE0-A500-D490823F85AA}"/>
    <dgm:cxn modelId="{AE7DF25F-8F04-4DBF-A8D5-172BD7C09C1D}" type="presOf" srcId="{E120837F-F484-4CBC-A520-2A92C6C9F818}" destId="{06B452AA-0E16-4251-92BA-052E4A2F96D5}" srcOrd="0" destOrd="1" presId="urn:microsoft.com/office/officeart/2005/8/layout/hList1"/>
    <dgm:cxn modelId="{32DB6039-B06D-46A9-A4BB-A3F10510F52F}" srcId="{DC6A3D5E-B491-496D-8A01-B8A69ABBF3F3}" destId="{5F3B2EB5-9694-4996-8552-F95955584424}" srcOrd="0" destOrd="0" parTransId="{C70955ED-4080-4A5B-97CA-F340D62799A4}" sibTransId="{AE16D665-9B0B-4F9C-902F-4D7AC8884187}"/>
    <dgm:cxn modelId="{06134D49-9925-4E91-B190-598A1F513B6F}" type="presOf" srcId="{DC6A3D5E-B491-496D-8A01-B8A69ABBF3F3}" destId="{39995A01-5764-42CD-898B-B938482FE141}" srcOrd="0" destOrd="0" presId="urn:microsoft.com/office/officeart/2005/8/layout/hList1"/>
    <dgm:cxn modelId="{E53B759C-47DD-4492-96FF-A7FC7802A5BD}" srcId="{969BD5C7-F725-4672-98E2-C206E22D122B}" destId="{8DDE9CC6-75FE-4028-AD09-99EF47284A6C}" srcOrd="6" destOrd="0" parTransId="{4BCFDE9D-919C-4134-8990-2990CC3B999F}" sibTransId="{3717F2E0-915C-41DA-9F67-05403DF5884D}"/>
    <dgm:cxn modelId="{CE3C21D9-DDA4-4D93-911B-FF429F399C5A}" srcId="{3B5EB7BC-05F8-4580-BE97-C86D6286DC32}" destId="{78E26320-4801-4D55-A63F-DAA40C67F9FE}" srcOrd="0" destOrd="0" parTransId="{A1D85777-62EF-485B-8AA3-1C2EFC536450}" sibTransId="{7AFE0061-4F11-4C9F-9A93-A82008884326}"/>
    <dgm:cxn modelId="{4D304336-A3B7-4970-95A1-6144EDA54071}" srcId="{44A6BBCC-84D4-4F77-9B19-5DB2C4D2630A}" destId="{C7A93B25-EFAE-4DF4-B463-8AFEF7392C12}" srcOrd="2" destOrd="0" parTransId="{8E7C3DFF-1797-471D-BD72-3B1675EE02BD}" sibTransId="{C4A25DE5-C4CD-4ED6-91EF-4CBCA281ED8D}"/>
    <dgm:cxn modelId="{C8E609BB-9B89-4D7D-A5C1-AAB82A28160D}" type="presOf" srcId="{FCE26FFB-555C-487B-8FD5-4C26BC607528}" destId="{5006F607-70FD-447A-A38E-36ABF7007040}" srcOrd="0" destOrd="0" presId="urn:microsoft.com/office/officeart/2005/8/layout/hList1"/>
    <dgm:cxn modelId="{7333AFD3-DACF-4599-9118-5EC809A22735}" srcId="{7F04EA7B-6E1C-4857-B9BE-C4FAE25A2DD2}" destId="{592DEE3C-7E51-4297-A332-B50A09CD23AF}" srcOrd="2" destOrd="0" parTransId="{A70C2301-A1C2-43F9-8327-7F3F65686DAA}" sibTransId="{1DBC6383-1678-4285-985C-1A67146E529F}"/>
    <dgm:cxn modelId="{B5F74604-A4E0-4F48-931E-9414FE5D7547}" type="presOf" srcId="{F7DAA170-C60B-4DA1-A186-0A70BF52A973}" destId="{7A04ED2B-91E3-4D56-A36A-98C50533493C}" srcOrd="0" destOrd="0" presId="urn:microsoft.com/office/officeart/2005/8/layout/hList1"/>
    <dgm:cxn modelId="{2031FC32-5308-4D8D-80AC-0F56522AEAFD}" srcId="{44A6BBCC-84D4-4F77-9B19-5DB2C4D2630A}" destId="{EA47615C-0EA4-4D6D-9DBC-E99D991AAA34}" srcOrd="1" destOrd="0" parTransId="{A6576F8D-2998-492E-A340-BE22845BBFD7}" sibTransId="{6948D7EB-A0D8-4BEE-9BB1-654EF72C1738}"/>
    <dgm:cxn modelId="{4AD4D910-9EC1-4258-B29E-CEA0FE6A7D34}" type="presOf" srcId="{FD52F8C4-A9EB-435B-A81C-CE212799D377}" destId="{D1BE69E7-8FA6-4BA7-8CDE-D9763BB5ED95}" srcOrd="0" destOrd="0" presId="urn:microsoft.com/office/officeart/2005/8/layout/hList1"/>
    <dgm:cxn modelId="{DA480AF8-B638-4D9E-9CF8-ED8DFDF57786}" srcId="{8DDE9CC6-75FE-4028-AD09-99EF47284A6C}" destId="{D6666BDA-F353-4890-A161-CCE0D54B916E}" srcOrd="0" destOrd="0" parTransId="{8DFA97EB-9A60-47F2-BA7B-5104C47A8231}" sibTransId="{69D608F4-9A94-4E8F-BEA8-464FC844C423}"/>
    <dgm:cxn modelId="{21758159-A765-4039-9AA6-D6936308390A}" type="presOf" srcId="{C7A93B25-EFAE-4DF4-B463-8AFEF7392C12}" destId="{B1313261-E532-4B90-B661-C3EEE27785BF}" srcOrd="0" destOrd="2" presId="urn:microsoft.com/office/officeart/2005/8/layout/hList1"/>
    <dgm:cxn modelId="{00F81167-56F7-4529-86D1-698D3044C63D}" srcId="{424B15DD-AF06-4A1E-A5D1-4ABD83C60D61}" destId="{2A45C716-8AE9-43E5-8A37-599CEFED03EF}" srcOrd="3" destOrd="0" parTransId="{BE70FB68-D73A-4146-B031-60C680C018E8}" sibTransId="{9A68167E-BE07-40C1-B673-E4C20546090D}"/>
    <dgm:cxn modelId="{A39B8BD2-D1D4-4108-A26F-EA0F79E2C110}" srcId="{FCE26FFB-555C-487B-8FD5-4C26BC607528}" destId="{FD52F8C4-A9EB-435B-A81C-CE212799D377}" srcOrd="0" destOrd="0" parTransId="{898997F5-88CB-421A-BBC4-6C652A2D2EA1}" sibTransId="{4784096C-D952-42AA-AB02-FD187EC889EF}"/>
    <dgm:cxn modelId="{C1E044AA-2B6F-43DC-B803-CAE7B330B9A5}" type="presOf" srcId="{89CA6144-EE91-4DC1-83F4-B665BDC908AC}" destId="{918C4D7F-29C6-48B8-9BFC-74CB5ED0662A}" srcOrd="0" destOrd="0" presId="urn:microsoft.com/office/officeart/2005/8/layout/hList1"/>
    <dgm:cxn modelId="{5040FEA1-D998-40BD-BCBC-052BE45BFA36}" srcId="{969BD5C7-F725-4672-98E2-C206E22D122B}" destId="{FCE26FFB-555C-487B-8FD5-4C26BC607528}" srcOrd="0" destOrd="0" parTransId="{17F95F08-2EBA-4382-BB64-6F4CCB16F161}" sibTransId="{28F2063B-E6AF-438E-B32C-461354F73454}"/>
    <dgm:cxn modelId="{01CB13E3-E8EC-4F4E-A684-97158BEF94FA}" srcId="{C2439366-2879-445F-9404-178480B57B9D}" destId="{281E984F-41D3-4ABA-BF5D-35D8FB3AC924}" srcOrd="3" destOrd="0" parTransId="{84DF4BCC-231F-4F1F-B082-DF367155AD21}" sibTransId="{662751B5-1913-47BC-AC43-83E58A48E196}"/>
    <dgm:cxn modelId="{2B4D56B1-3F67-4045-9A95-FEF0FD73C38F}" srcId="{969BD5C7-F725-4672-98E2-C206E22D122B}" destId="{424B15DD-AF06-4A1E-A5D1-4ABD83C60D61}" srcOrd="1" destOrd="0" parTransId="{A35897BF-815E-400D-B3F5-ACC3FD041E18}" sibTransId="{58188100-E15A-47D8-8744-11446B3887F8}"/>
    <dgm:cxn modelId="{8C5540DF-A1FD-4807-A3FA-75CEBF545EF4}" type="presOf" srcId="{0B42B79D-6D12-46A6-A801-D2E850E3BDA4}" destId="{06B452AA-0E16-4251-92BA-052E4A2F96D5}" srcOrd="0" destOrd="2" presId="urn:microsoft.com/office/officeart/2005/8/layout/hList1"/>
    <dgm:cxn modelId="{57DF247E-9E4E-49BD-9D9A-27813DE934BD}" type="presOf" srcId="{8A8038EE-6FD0-47E7-99C5-E5ED7BE977E3}" destId="{918C4D7F-29C6-48B8-9BFC-74CB5ED0662A}" srcOrd="0" destOrd="1" presId="urn:microsoft.com/office/officeart/2005/8/layout/hList1"/>
    <dgm:cxn modelId="{DF0F23AE-B83F-4BC8-B8C5-95DCCBAFC427}" type="presOf" srcId="{9D6CF7A1-9F38-42BA-8635-D6526F9CAE35}" destId="{D1BE69E7-8FA6-4BA7-8CDE-D9763BB5ED95}" srcOrd="0" destOrd="2" presId="urn:microsoft.com/office/officeart/2005/8/layout/hList1"/>
    <dgm:cxn modelId="{75CD0B72-55C8-4ABC-8CC9-EADB60755F68}" srcId="{969BD5C7-F725-4672-98E2-C206E22D122B}" destId="{3B5EB7BC-05F8-4580-BE97-C86D6286DC32}" srcOrd="7" destOrd="0" parTransId="{E469AA45-F5C6-4FB0-8A56-6C9B1DA991F5}" sibTransId="{06CEF9BF-DA63-4A90-8C85-27B90BA036E2}"/>
    <dgm:cxn modelId="{5166F83B-924D-411C-87AA-62BBD87D0D4D}" srcId="{C2439366-2879-445F-9404-178480B57B9D}" destId="{A81A510D-5C4C-43E9-B5F1-9D4888794CBE}" srcOrd="1" destOrd="0" parTransId="{F60987F7-7AF6-4451-B7FF-7387AC3A9169}" sibTransId="{82703D51-BCF3-41C0-82C6-4F1FF5F96BF1}"/>
    <dgm:cxn modelId="{33F0E840-C607-4C14-BCA2-8EED1D517846}" type="presOf" srcId="{EA47615C-0EA4-4D6D-9DBC-E99D991AAA34}" destId="{B1313261-E532-4B90-B661-C3EEE27785BF}" srcOrd="0" destOrd="1" presId="urn:microsoft.com/office/officeart/2005/8/layout/hList1"/>
    <dgm:cxn modelId="{178AE57B-9563-4592-A986-6631D113D422}" type="presOf" srcId="{D329917C-91EE-4D82-A278-76AE0E08A0F6}" destId="{B1313261-E532-4B90-B661-C3EEE27785BF}" srcOrd="0" destOrd="0" presId="urn:microsoft.com/office/officeart/2005/8/layout/hList1"/>
    <dgm:cxn modelId="{029E59B2-0757-440B-9B44-D24698F3916E}" srcId="{44A6BBCC-84D4-4F77-9B19-5DB2C4D2630A}" destId="{D329917C-91EE-4D82-A278-76AE0E08A0F6}" srcOrd="0" destOrd="0" parTransId="{61E66BAF-A99D-4D6D-842F-EB9BF4D465EC}" sibTransId="{1415938A-4390-4A94-902F-FF76BF747E32}"/>
    <dgm:cxn modelId="{803EB5BF-01B6-47AD-B365-751F091E6FC1}" srcId="{424B15DD-AF06-4A1E-A5D1-4ABD83C60D61}" destId="{61CC183F-C3E2-4797-B862-C82A8F00EBB8}" srcOrd="2" destOrd="0" parTransId="{9DF9485E-B346-4336-90B9-CE8D3ABE49DE}" sibTransId="{14A01B75-08FF-4DA9-BC7F-4BEB72EC4340}"/>
    <dgm:cxn modelId="{1D95C858-FEAD-42F5-B023-35907DA1ED8A}" type="presOf" srcId="{281E984F-41D3-4ABA-BF5D-35D8FB3AC924}" destId="{342F7749-9E21-4439-A518-E6074D756274}" srcOrd="0" destOrd="3" presId="urn:microsoft.com/office/officeart/2005/8/layout/hList1"/>
    <dgm:cxn modelId="{A2D8049D-EF5B-4E70-83A2-B63CE4DC81DD}" srcId="{FCE26FFB-555C-487B-8FD5-4C26BC607528}" destId="{9D6CF7A1-9F38-42BA-8635-D6526F9CAE35}" srcOrd="2" destOrd="0" parTransId="{D0C1536C-9D35-4BB0-AE40-7B96B0EFECC0}" sibTransId="{FB035EAE-4FB4-4190-9F94-12C0844315F5}"/>
    <dgm:cxn modelId="{9549AE25-4FDC-4A97-B35B-C775E3B90274}" type="presParOf" srcId="{331E4A2F-EA41-4E13-91B1-38FD2FE4611C}" destId="{651EFAE9-AA13-44B8-B388-D40CA83ECCD9}" srcOrd="0" destOrd="0" presId="urn:microsoft.com/office/officeart/2005/8/layout/hList1"/>
    <dgm:cxn modelId="{113D0964-5C06-4A51-867E-7879EFF7617A}" type="presParOf" srcId="{651EFAE9-AA13-44B8-B388-D40CA83ECCD9}" destId="{5006F607-70FD-447A-A38E-36ABF7007040}" srcOrd="0" destOrd="0" presId="urn:microsoft.com/office/officeart/2005/8/layout/hList1"/>
    <dgm:cxn modelId="{7A8471FF-BD4A-44C5-B55A-AF7F8BF0E487}" type="presParOf" srcId="{651EFAE9-AA13-44B8-B388-D40CA83ECCD9}" destId="{D1BE69E7-8FA6-4BA7-8CDE-D9763BB5ED95}" srcOrd="1" destOrd="0" presId="urn:microsoft.com/office/officeart/2005/8/layout/hList1"/>
    <dgm:cxn modelId="{A962437E-089F-41A6-8787-BC38251CC3FC}" type="presParOf" srcId="{331E4A2F-EA41-4E13-91B1-38FD2FE4611C}" destId="{FF392227-E9A7-4D5C-947A-E9B5D12B1890}" srcOrd="1" destOrd="0" presId="urn:microsoft.com/office/officeart/2005/8/layout/hList1"/>
    <dgm:cxn modelId="{4BF747CA-4EB8-4E1C-938F-F53578D5A519}" type="presParOf" srcId="{331E4A2F-EA41-4E13-91B1-38FD2FE4611C}" destId="{4B36FE41-FC8B-4504-BDF9-7E52AB57FB6C}" srcOrd="2" destOrd="0" presId="urn:microsoft.com/office/officeart/2005/8/layout/hList1"/>
    <dgm:cxn modelId="{31E3C7AC-CC94-4D97-AD52-17C131CBDF32}" type="presParOf" srcId="{4B36FE41-FC8B-4504-BDF9-7E52AB57FB6C}" destId="{C9F4ECC9-82BD-430A-B2B8-AD63C165EC3D}" srcOrd="0" destOrd="0" presId="urn:microsoft.com/office/officeart/2005/8/layout/hList1"/>
    <dgm:cxn modelId="{F92E960D-337E-4575-AF13-0151A603C9F2}" type="presParOf" srcId="{4B36FE41-FC8B-4504-BDF9-7E52AB57FB6C}" destId="{918C4D7F-29C6-48B8-9BFC-74CB5ED0662A}" srcOrd="1" destOrd="0" presId="urn:microsoft.com/office/officeart/2005/8/layout/hList1"/>
    <dgm:cxn modelId="{9D60AE14-6BA0-497B-A0D5-70DD76B25834}" type="presParOf" srcId="{331E4A2F-EA41-4E13-91B1-38FD2FE4611C}" destId="{088575D1-496F-46D1-9CF4-8A1B43AFF48C}" srcOrd="3" destOrd="0" presId="urn:microsoft.com/office/officeart/2005/8/layout/hList1"/>
    <dgm:cxn modelId="{4761ECDF-8019-4423-B51A-ABBD243D4C1B}" type="presParOf" srcId="{331E4A2F-EA41-4E13-91B1-38FD2FE4611C}" destId="{D227B00E-0079-4F77-B3A3-5E9EF4F868CF}" srcOrd="4" destOrd="0" presId="urn:microsoft.com/office/officeart/2005/8/layout/hList1"/>
    <dgm:cxn modelId="{ACAF4FF2-3DF3-434C-8723-E04845307691}" type="presParOf" srcId="{D227B00E-0079-4F77-B3A3-5E9EF4F868CF}" destId="{1861785C-A277-4A76-86C8-1BAC41C5495B}" srcOrd="0" destOrd="0" presId="urn:microsoft.com/office/officeart/2005/8/layout/hList1"/>
    <dgm:cxn modelId="{CBF62DC8-163E-46AE-91E1-8D84BD4F70D3}" type="presParOf" srcId="{D227B00E-0079-4F77-B3A3-5E9EF4F868CF}" destId="{B1313261-E532-4B90-B661-C3EEE27785BF}" srcOrd="1" destOrd="0" presId="urn:microsoft.com/office/officeart/2005/8/layout/hList1"/>
    <dgm:cxn modelId="{13ADDACA-1DC0-4249-8DC1-EA309A7A52D4}" type="presParOf" srcId="{331E4A2F-EA41-4E13-91B1-38FD2FE4611C}" destId="{B083C390-1361-42F3-8AC8-3A550E328D25}" srcOrd="5" destOrd="0" presId="urn:microsoft.com/office/officeart/2005/8/layout/hList1"/>
    <dgm:cxn modelId="{6CA1FE0D-1B5D-4413-BEAC-BF6BF51DA4D4}" type="presParOf" srcId="{331E4A2F-EA41-4E13-91B1-38FD2FE4611C}" destId="{03735F01-70A5-4E00-9E79-7BD7BAD3D545}" srcOrd="6" destOrd="0" presId="urn:microsoft.com/office/officeart/2005/8/layout/hList1"/>
    <dgm:cxn modelId="{08E97674-C282-4F02-A59A-B59884DC44FC}" type="presParOf" srcId="{03735F01-70A5-4E00-9E79-7BD7BAD3D545}" destId="{D7D2DB34-924D-4853-8936-92B8ACD15C30}" srcOrd="0" destOrd="0" presId="urn:microsoft.com/office/officeart/2005/8/layout/hList1"/>
    <dgm:cxn modelId="{D02D864C-736E-44C4-8F0F-925725B44CE6}" type="presParOf" srcId="{03735F01-70A5-4E00-9E79-7BD7BAD3D545}" destId="{342F7749-9E21-4439-A518-E6074D756274}" srcOrd="1" destOrd="0" presId="urn:microsoft.com/office/officeart/2005/8/layout/hList1"/>
    <dgm:cxn modelId="{818D1EA3-D0BD-4FFB-9A4A-FF655CFFC265}" type="presParOf" srcId="{331E4A2F-EA41-4E13-91B1-38FD2FE4611C}" destId="{8E6DD412-67B1-408C-AF8C-488D1794E6BF}" srcOrd="7" destOrd="0" presId="urn:microsoft.com/office/officeart/2005/8/layout/hList1"/>
    <dgm:cxn modelId="{372FE85C-4F85-43BF-8183-42CFF78DE48F}" type="presParOf" srcId="{331E4A2F-EA41-4E13-91B1-38FD2FE4611C}" destId="{61542F5D-99BB-4F49-891A-080405947D9C}" srcOrd="8" destOrd="0" presId="urn:microsoft.com/office/officeart/2005/8/layout/hList1"/>
    <dgm:cxn modelId="{0679B849-46F4-4568-8D0F-7F3B29F353A8}" type="presParOf" srcId="{61542F5D-99BB-4F49-891A-080405947D9C}" destId="{39995A01-5764-42CD-898B-B938482FE141}" srcOrd="0" destOrd="0" presId="urn:microsoft.com/office/officeart/2005/8/layout/hList1"/>
    <dgm:cxn modelId="{2B63EA35-ADDC-4018-A93C-3B80BE229CE0}" type="presParOf" srcId="{61542F5D-99BB-4F49-891A-080405947D9C}" destId="{405DAC17-391B-419C-ABCC-8FD445BFF8C1}" srcOrd="1" destOrd="0" presId="urn:microsoft.com/office/officeart/2005/8/layout/hList1"/>
    <dgm:cxn modelId="{EC575AD2-C1C1-4095-B942-432017EF1EA7}" type="presParOf" srcId="{331E4A2F-EA41-4E13-91B1-38FD2FE4611C}" destId="{6CA3D890-B598-47C2-B8B4-CDD830109681}" srcOrd="9" destOrd="0" presId="urn:microsoft.com/office/officeart/2005/8/layout/hList1"/>
    <dgm:cxn modelId="{D8377B49-B9EE-4C6E-A880-A1E99BC63905}" type="presParOf" srcId="{331E4A2F-EA41-4E13-91B1-38FD2FE4611C}" destId="{51DED7BA-10CF-4433-8748-5C263D181EA9}" srcOrd="10" destOrd="0" presId="urn:microsoft.com/office/officeart/2005/8/layout/hList1"/>
    <dgm:cxn modelId="{2C6984BC-BC6A-44C2-8595-5F570F48678D}" type="presParOf" srcId="{51DED7BA-10CF-4433-8748-5C263D181EA9}" destId="{EDA97019-7796-434B-92E1-43B65E965D3C}" srcOrd="0" destOrd="0" presId="urn:microsoft.com/office/officeart/2005/8/layout/hList1"/>
    <dgm:cxn modelId="{8A0DF9BF-8A47-4BF1-864E-2A27DF33D1FC}" type="presParOf" srcId="{51DED7BA-10CF-4433-8748-5C263D181EA9}" destId="{7A04ED2B-91E3-4D56-A36A-98C50533493C}" srcOrd="1" destOrd="0" presId="urn:microsoft.com/office/officeart/2005/8/layout/hList1"/>
    <dgm:cxn modelId="{9168927E-12B0-4868-A80C-797867B32C39}" type="presParOf" srcId="{331E4A2F-EA41-4E13-91B1-38FD2FE4611C}" destId="{638BCF2A-8AE2-49DF-B768-8C6EC5041346}" srcOrd="11" destOrd="0" presId="urn:microsoft.com/office/officeart/2005/8/layout/hList1"/>
    <dgm:cxn modelId="{9C3A04E7-53EB-4114-A0B3-F01A219FF02B}" type="presParOf" srcId="{331E4A2F-EA41-4E13-91B1-38FD2FE4611C}" destId="{B1D80A76-DA07-4CBB-B821-98EF4EEBD73B}" srcOrd="12" destOrd="0" presId="urn:microsoft.com/office/officeart/2005/8/layout/hList1"/>
    <dgm:cxn modelId="{58123BEA-2FEF-4AB0-B26D-6F004849EA38}" type="presParOf" srcId="{B1D80A76-DA07-4CBB-B821-98EF4EEBD73B}" destId="{BCBE3265-DB27-46AC-99CC-21A80C5D50A1}" srcOrd="0" destOrd="0" presId="urn:microsoft.com/office/officeart/2005/8/layout/hList1"/>
    <dgm:cxn modelId="{BDC8CE89-C952-46FE-858A-D40D66DB750F}" type="presParOf" srcId="{B1D80A76-DA07-4CBB-B821-98EF4EEBD73B}" destId="{06B452AA-0E16-4251-92BA-052E4A2F96D5}" srcOrd="1" destOrd="0" presId="urn:microsoft.com/office/officeart/2005/8/layout/hList1"/>
    <dgm:cxn modelId="{16A5BDC8-24AC-4AAD-A8B5-21D091B1348B}" type="presParOf" srcId="{331E4A2F-EA41-4E13-91B1-38FD2FE4611C}" destId="{04F4CBBD-B2F1-4858-81B8-BE257F0E6A34}" srcOrd="13" destOrd="0" presId="urn:microsoft.com/office/officeart/2005/8/layout/hList1"/>
    <dgm:cxn modelId="{FFBCB296-4132-4A44-98C4-35C666277400}" type="presParOf" srcId="{331E4A2F-EA41-4E13-91B1-38FD2FE4611C}" destId="{1E0F9E10-FE4A-4E1D-898B-53BEA4AFA518}" srcOrd="14" destOrd="0" presId="urn:microsoft.com/office/officeart/2005/8/layout/hList1"/>
    <dgm:cxn modelId="{0A0F9EE7-2DF9-4ADF-870B-4FE6537CC783}" type="presParOf" srcId="{1E0F9E10-FE4A-4E1D-898B-53BEA4AFA518}" destId="{EC9EEC10-E0E1-4A28-B9B1-6A1491AD4BD3}" srcOrd="0" destOrd="0" presId="urn:microsoft.com/office/officeart/2005/8/layout/hList1"/>
    <dgm:cxn modelId="{2AFE01F9-BC94-4728-81DD-C08753CF03A7}" type="presParOf" srcId="{1E0F9E10-FE4A-4E1D-898B-53BEA4AFA518}" destId="{8B871688-842C-4038-9FDF-F0B4C6575FA0}"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345AB33-D9B1-427F-9C34-1DC7F89BFD33}"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ru-RU"/>
        </a:p>
      </dgm:t>
    </dgm:pt>
    <dgm:pt modelId="{AD374AD5-EF54-4494-8C71-CD520423F105}">
      <dgm:prSet phldrT="[Текст]" custT="1"/>
      <dgm:spPr/>
      <dgm:t>
        <a:bodyPr/>
        <a:lstStyle/>
        <a:p>
          <a:r>
            <a:rPr lang="ru-RU" sz="4000" b="1" dirty="0" err="1"/>
            <a:t>Негізгі</a:t>
          </a:r>
          <a:r>
            <a:rPr lang="ru-RU" sz="4000" b="1" dirty="0"/>
            <a:t> </a:t>
          </a:r>
          <a:r>
            <a:rPr lang="ru-RU" sz="4000" b="1" dirty="0" err="1"/>
            <a:t>жыныстық орталықтар:</a:t>
          </a:r>
          <a:endParaRPr lang="ru-RU" sz="4000" dirty="0"/>
        </a:p>
      </dgm:t>
    </dgm:pt>
    <dgm:pt modelId="{3C67554E-A492-4BB8-9643-24FE650035BF}" type="parTrans" cxnId="{7FECED48-898C-4D3D-BD65-C51AA536F1BC}">
      <dgm:prSet/>
      <dgm:spPr/>
      <dgm:t>
        <a:bodyPr/>
        <a:lstStyle/>
        <a:p>
          <a:endParaRPr lang="ru-RU"/>
        </a:p>
      </dgm:t>
    </dgm:pt>
    <dgm:pt modelId="{BA76FFFF-174A-491F-956B-EBCCE292AA83}" type="sibTrans" cxnId="{7FECED48-898C-4D3D-BD65-C51AA536F1BC}">
      <dgm:prSet/>
      <dgm:spPr/>
      <dgm:t>
        <a:bodyPr/>
        <a:lstStyle/>
        <a:p>
          <a:endParaRPr lang="ru-RU"/>
        </a:p>
      </dgm:t>
    </dgm:pt>
    <dgm:pt modelId="{060DFD62-7E90-45F6-9FC2-AEC87C5ED5DF}">
      <dgm:prSet custT="1"/>
      <dgm:spPr/>
      <dgm:t>
        <a:bodyPr/>
        <a:lstStyle/>
        <a:p>
          <a:r>
            <a:rPr lang="ru-RU" sz="1200" b="1" dirty="0"/>
            <a:t>Гипоталамус</a:t>
          </a:r>
          <a:r>
            <a:rPr lang="ru-RU" sz="1200" dirty="0"/>
            <a:t> – </a:t>
          </a:r>
          <a:r>
            <a:rPr lang="ru-RU" sz="1200" dirty="0" err="1"/>
            <a:t>жыныстық мінез-құлықты</a:t>
          </a:r>
          <a:r>
            <a:rPr lang="ru-RU" sz="1200" dirty="0"/>
            <a:t>, </a:t>
          </a:r>
          <a:r>
            <a:rPr lang="ru-RU" sz="1200" dirty="0" err="1"/>
            <a:t>гормондар</a:t>
          </a:r>
          <a:r>
            <a:rPr lang="ru-RU" sz="1200" dirty="0"/>
            <a:t> </a:t>
          </a:r>
          <a:r>
            <a:rPr lang="ru-RU" sz="1200" dirty="0" err="1"/>
            <a:t>бөлінуін</a:t>
          </a:r>
          <a:r>
            <a:rPr lang="ru-RU" sz="1200" dirty="0"/>
            <a:t>, </a:t>
          </a:r>
          <a:r>
            <a:rPr lang="ru-RU" sz="1200" dirty="0" err="1"/>
            <a:t>репродуктивтік</a:t>
          </a:r>
          <a:r>
            <a:rPr lang="ru-RU" sz="1200" dirty="0"/>
            <a:t> </a:t>
          </a:r>
          <a:r>
            <a:rPr lang="ru-RU" sz="1200" dirty="0" err="1"/>
            <a:t>функцияларды</a:t>
          </a:r>
          <a:r>
            <a:rPr lang="ru-RU" sz="1200" dirty="0"/>
            <a:t> </a:t>
          </a:r>
          <a:r>
            <a:rPr lang="ru-RU" sz="1200" dirty="0" err="1"/>
            <a:t>реттейді</a:t>
          </a:r>
          <a:r>
            <a:rPr lang="ru-RU" sz="1200" dirty="0"/>
            <a:t>.</a:t>
          </a:r>
          <a:br>
            <a:rPr lang="ru-RU" sz="1200" dirty="0"/>
          </a:br>
          <a:r>
            <a:rPr lang="ru-RU" sz="1200" dirty="0"/>
            <a:t>– Ер </a:t>
          </a:r>
          <a:r>
            <a:rPr lang="ru-RU" sz="1200" dirty="0" err="1"/>
            <a:t>адамдарда</a:t>
          </a:r>
          <a:r>
            <a:rPr lang="ru-RU" sz="1200" dirty="0"/>
            <a:t> </a:t>
          </a:r>
          <a:r>
            <a:rPr lang="ru-RU" sz="1200" dirty="0" err="1"/>
            <a:t>гипоталамустың кейбір</a:t>
          </a:r>
          <a:r>
            <a:rPr lang="ru-RU" sz="1200" dirty="0"/>
            <a:t> </a:t>
          </a:r>
          <a:r>
            <a:rPr lang="ru-RU" sz="1200" dirty="0" err="1"/>
            <a:t>ядролары</a:t>
          </a:r>
          <a:r>
            <a:rPr lang="ru-RU" sz="1200" dirty="0"/>
            <a:t> (</a:t>
          </a:r>
          <a:r>
            <a:rPr lang="ru-RU" sz="1200" dirty="0" err="1"/>
            <a:t>мысалы</a:t>
          </a:r>
          <a:r>
            <a:rPr lang="ru-RU" sz="1200" dirty="0"/>
            <a:t>, </a:t>
          </a:r>
          <a:r>
            <a:rPr lang="ru-RU" sz="1200" b="1" dirty="0" err="1"/>
            <a:t>интерстициалды</a:t>
          </a:r>
          <a:r>
            <a:rPr lang="ru-RU" sz="1200" b="1" dirty="0"/>
            <a:t> ядро</a:t>
          </a:r>
          <a:r>
            <a:rPr lang="ru-RU" sz="1200" dirty="0"/>
            <a:t>) </a:t>
          </a:r>
          <a:r>
            <a:rPr lang="ru-RU" sz="1200" dirty="0" err="1"/>
            <a:t>үлкенірек болады</a:t>
          </a:r>
          <a:r>
            <a:rPr lang="ru-RU" sz="1200" dirty="0"/>
            <a:t>.</a:t>
          </a:r>
          <a:br>
            <a:rPr lang="ru-RU" sz="1200" dirty="0"/>
          </a:br>
          <a:r>
            <a:rPr lang="ru-RU" sz="1200" dirty="0"/>
            <a:t>– </a:t>
          </a:r>
          <a:r>
            <a:rPr lang="ru-RU" sz="1200" dirty="0" err="1"/>
            <a:t>Әйелдерде бұл ядролар</a:t>
          </a:r>
          <a:r>
            <a:rPr lang="ru-RU" sz="1200" dirty="0"/>
            <a:t> </a:t>
          </a:r>
          <a:r>
            <a:rPr lang="ru-RU" sz="1200" dirty="0" err="1"/>
            <a:t>кішірек</a:t>
          </a:r>
          <a:r>
            <a:rPr lang="ru-RU" sz="1200" dirty="0"/>
            <a:t> </a:t>
          </a:r>
          <a:r>
            <a:rPr lang="ru-RU" sz="1200" dirty="0" err="1"/>
            <a:t>және гормондық циклмен</a:t>
          </a:r>
          <a:r>
            <a:rPr lang="ru-RU" sz="1200" dirty="0"/>
            <a:t> </a:t>
          </a:r>
          <a:r>
            <a:rPr lang="ru-RU" sz="1200" dirty="0" err="1"/>
            <a:t>тығыз байланысты</a:t>
          </a:r>
          <a:r>
            <a:rPr lang="ru-RU" sz="1200" dirty="0"/>
            <a:t>.</a:t>
          </a:r>
        </a:p>
      </dgm:t>
    </dgm:pt>
    <dgm:pt modelId="{F3B8FBC8-CDEE-4F4B-B1B3-6BD9B7AB9362}" type="parTrans" cxnId="{53E067C1-F867-4621-A9F0-C2C2D21CA754}">
      <dgm:prSet/>
      <dgm:spPr/>
      <dgm:t>
        <a:bodyPr/>
        <a:lstStyle/>
        <a:p>
          <a:endParaRPr lang="ru-RU"/>
        </a:p>
      </dgm:t>
    </dgm:pt>
    <dgm:pt modelId="{0D82AC06-3094-4B7E-8269-52B4E07A932A}" type="sibTrans" cxnId="{53E067C1-F867-4621-A9F0-C2C2D21CA754}">
      <dgm:prSet/>
      <dgm:spPr/>
      <dgm:t>
        <a:bodyPr/>
        <a:lstStyle/>
        <a:p>
          <a:endParaRPr lang="ru-RU"/>
        </a:p>
      </dgm:t>
    </dgm:pt>
    <dgm:pt modelId="{C5319BDA-8183-4E9B-86E4-93E065E5B6F4}">
      <dgm:prSet custT="1"/>
      <dgm:spPr/>
      <dgm:t>
        <a:bodyPr/>
        <a:lstStyle/>
        <a:p>
          <a:r>
            <a:rPr lang="ru-RU" sz="1200" b="1" dirty="0" err="1"/>
            <a:t>Лимбикалық жүйе </a:t>
          </a:r>
          <a:r>
            <a:rPr lang="ru-RU" sz="1200" b="1" dirty="0"/>
            <a:t>(</a:t>
          </a:r>
          <a:r>
            <a:rPr lang="ru-RU" sz="1200" b="1" dirty="0" err="1"/>
            <a:t>амигдала</a:t>
          </a:r>
          <a:r>
            <a:rPr lang="ru-RU" sz="1200" b="1" dirty="0"/>
            <a:t>, </a:t>
          </a:r>
          <a:r>
            <a:rPr lang="ru-RU" sz="1200" b="1" dirty="0" err="1"/>
            <a:t>гиппокамп</a:t>
          </a:r>
          <a:r>
            <a:rPr lang="ru-RU" sz="1200" b="1" dirty="0"/>
            <a:t>)</a:t>
          </a:r>
          <a:r>
            <a:rPr lang="ru-RU" sz="1200" dirty="0"/>
            <a:t> – эмоция мен </a:t>
          </a:r>
          <a:r>
            <a:rPr lang="ru-RU" sz="1200" dirty="0" err="1"/>
            <a:t>мотивацияға қатысады</a:t>
          </a:r>
          <a:r>
            <a:rPr lang="ru-RU" sz="1200" dirty="0"/>
            <a:t>, </a:t>
          </a:r>
          <a:r>
            <a:rPr lang="ru-RU" sz="1200" dirty="0" err="1"/>
            <a:t>жыныстық талпыныстар</a:t>
          </a:r>
          <a:r>
            <a:rPr lang="ru-RU" sz="1200" dirty="0"/>
            <a:t> </a:t>
          </a:r>
          <a:r>
            <a:rPr lang="ru-RU" sz="1200" dirty="0" err="1"/>
            <a:t>мен</a:t>
          </a:r>
          <a:r>
            <a:rPr lang="ru-RU" sz="1200" dirty="0"/>
            <a:t> </a:t>
          </a:r>
          <a:r>
            <a:rPr lang="ru-RU" sz="1200" dirty="0" err="1"/>
            <a:t>қызығушылықты басқарады</a:t>
          </a:r>
          <a:r>
            <a:rPr lang="ru-RU" sz="1200" dirty="0"/>
            <a:t>.</a:t>
          </a:r>
        </a:p>
      </dgm:t>
    </dgm:pt>
    <dgm:pt modelId="{3F40606F-3ED9-4DAD-8D3D-C6EB7FEA1004}" type="parTrans" cxnId="{2E362BD0-E80D-4787-A232-F2FA19A3F16C}">
      <dgm:prSet/>
      <dgm:spPr/>
      <dgm:t>
        <a:bodyPr/>
        <a:lstStyle/>
        <a:p>
          <a:endParaRPr lang="ru-RU"/>
        </a:p>
      </dgm:t>
    </dgm:pt>
    <dgm:pt modelId="{CA91007A-7281-4EA0-833F-D34CA0AB5904}" type="sibTrans" cxnId="{2E362BD0-E80D-4787-A232-F2FA19A3F16C}">
      <dgm:prSet/>
      <dgm:spPr/>
      <dgm:t>
        <a:bodyPr/>
        <a:lstStyle/>
        <a:p>
          <a:endParaRPr lang="ru-RU"/>
        </a:p>
      </dgm:t>
    </dgm:pt>
    <dgm:pt modelId="{A2368303-2D7F-47E3-8388-8BD753CA33B2}">
      <dgm:prSet custT="1"/>
      <dgm:spPr/>
      <dgm:t>
        <a:bodyPr/>
        <a:lstStyle/>
        <a:p>
          <a:r>
            <a:rPr lang="ru-RU" sz="1200" b="1" dirty="0" err="1"/>
            <a:t>Мидың қыртысы</a:t>
          </a:r>
          <a:r>
            <a:rPr lang="ru-RU" sz="1200" dirty="0" err="1"/>
            <a:t> </a:t>
          </a:r>
          <a:r>
            <a:rPr lang="ru-RU" sz="1200" dirty="0"/>
            <a:t>– </a:t>
          </a:r>
          <a:r>
            <a:rPr lang="ru-RU" sz="1200" dirty="0" err="1"/>
            <a:t>жыныстық мінез-құлықтың әлеуметтік және мәдени реттелуіне</a:t>
          </a:r>
          <a:r>
            <a:rPr lang="ru-RU" sz="1200" dirty="0"/>
            <a:t> </a:t>
          </a:r>
          <a:r>
            <a:rPr lang="ru-RU" sz="1200" dirty="0" err="1"/>
            <a:t>жауап</a:t>
          </a:r>
          <a:r>
            <a:rPr lang="ru-RU" sz="1200" dirty="0"/>
            <a:t> </a:t>
          </a:r>
          <a:r>
            <a:rPr lang="ru-RU" sz="1200" dirty="0" err="1"/>
            <a:t>береді</a:t>
          </a:r>
          <a:r>
            <a:rPr lang="ru-RU" sz="1200" dirty="0"/>
            <a:t>.</a:t>
          </a:r>
        </a:p>
      </dgm:t>
    </dgm:pt>
    <dgm:pt modelId="{A9E133EE-013E-4E5E-8259-9B56F8D293F6}" type="parTrans" cxnId="{23EA1E33-1D1A-4559-8D94-4D2CF9CA04E8}">
      <dgm:prSet/>
      <dgm:spPr/>
      <dgm:t>
        <a:bodyPr/>
        <a:lstStyle/>
        <a:p>
          <a:endParaRPr lang="ru-RU"/>
        </a:p>
      </dgm:t>
    </dgm:pt>
    <dgm:pt modelId="{8D7FA0CD-C60C-412B-BBC6-01CBD9243AAF}" type="sibTrans" cxnId="{23EA1E33-1D1A-4559-8D94-4D2CF9CA04E8}">
      <dgm:prSet/>
      <dgm:spPr/>
      <dgm:t>
        <a:bodyPr/>
        <a:lstStyle/>
        <a:p>
          <a:endParaRPr lang="ru-RU"/>
        </a:p>
      </dgm:t>
    </dgm:pt>
    <dgm:pt modelId="{A21988AA-29AE-4D55-9519-A62DAFCC8190}" type="pres">
      <dgm:prSet presAssocID="{A345AB33-D9B1-427F-9C34-1DC7F89BFD33}" presName="hierChild1" presStyleCnt="0">
        <dgm:presLayoutVars>
          <dgm:chPref val="1"/>
          <dgm:dir/>
          <dgm:animOne val="branch"/>
          <dgm:animLvl val="lvl"/>
          <dgm:resizeHandles/>
        </dgm:presLayoutVars>
      </dgm:prSet>
      <dgm:spPr/>
      <dgm:t>
        <a:bodyPr/>
        <a:lstStyle/>
        <a:p>
          <a:endParaRPr lang="ru-RU"/>
        </a:p>
      </dgm:t>
    </dgm:pt>
    <dgm:pt modelId="{F80DDD63-8688-4B2E-93B6-E0050100E643}" type="pres">
      <dgm:prSet presAssocID="{AD374AD5-EF54-4494-8C71-CD520423F105}" presName="hierRoot1" presStyleCnt="0"/>
      <dgm:spPr/>
    </dgm:pt>
    <dgm:pt modelId="{54DF2388-EE30-4B71-B6AC-7D50E8135DEA}" type="pres">
      <dgm:prSet presAssocID="{AD374AD5-EF54-4494-8C71-CD520423F105}" presName="composite" presStyleCnt="0"/>
      <dgm:spPr/>
    </dgm:pt>
    <dgm:pt modelId="{8C0A1725-DB7D-4BC1-8A05-421F98AD54E6}" type="pres">
      <dgm:prSet presAssocID="{AD374AD5-EF54-4494-8C71-CD520423F105}" presName="background" presStyleLbl="node0" presStyleIdx="0" presStyleCnt="1"/>
      <dgm:spPr/>
    </dgm:pt>
    <dgm:pt modelId="{97193424-F40C-4988-B7F8-52B765A68FC3}" type="pres">
      <dgm:prSet presAssocID="{AD374AD5-EF54-4494-8C71-CD520423F105}" presName="text" presStyleLbl="fgAcc0" presStyleIdx="0" presStyleCnt="1" custScaleX="527359">
        <dgm:presLayoutVars>
          <dgm:chPref val="3"/>
        </dgm:presLayoutVars>
      </dgm:prSet>
      <dgm:spPr/>
      <dgm:t>
        <a:bodyPr/>
        <a:lstStyle/>
        <a:p>
          <a:endParaRPr lang="ru-RU"/>
        </a:p>
      </dgm:t>
    </dgm:pt>
    <dgm:pt modelId="{8796175F-87B7-4A7E-8142-47D8301D21A1}" type="pres">
      <dgm:prSet presAssocID="{AD374AD5-EF54-4494-8C71-CD520423F105}" presName="hierChild2" presStyleCnt="0"/>
      <dgm:spPr/>
    </dgm:pt>
    <dgm:pt modelId="{726FED2E-B65C-4D92-88FE-20714F7B27A8}" type="pres">
      <dgm:prSet presAssocID="{F3B8FBC8-CDEE-4F4B-B1B3-6BD9B7AB9362}" presName="Name10" presStyleLbl="parChTrans1D2" presStyleIdx="0" presStyleCnt="3"/>
      <dgm:spPr/>
      <dgm:t>
        <a:bodyPr/>
        <a:lstStyle/>
        <a:p>
          <a:endParaRPr lang="ru-RU"/>
        </a:p>
      </dgm:t>
    </dgm:pt>
    <dgm:pt modelId="{7F9BFF44-53A9-4011-B506-000D945DA53E}" type="pres">
      <dgm:prSet presAssocID="{060DFD62-7E90-45F6-9FC2-AEC87C5ED5DF}" presName="hierRoot2" presStyleCnt="0"/>
      <dgm:spPr/>
    </dgm:pt>
    <dgm:pt modelId="{33481F6F-A014-41C3-940E-7390469407DE}" type="pres">
      <dgm:prSet presAssocID="{060DFD62-7E90-45F6-9FC2-AEC87C5ED5DF}" presName="composite2" presStyleCnt="0"/>
      <dgm:spPr/>
    </dgm:pt>
    <dgm:pt modelId="{9C616FAD-F6E5-472E-9326-F2BD4B0C2CBD}" type="pres">
      <dgm:prSet presAssocID="{060DFD62-7E90-45F6-9FC2-AEC87C5ED5DF}" presName="background2" presStyleLbl="node2" presStyleIdx="0" presStyleCnt="3"/>
      <dgm:spPr/>
    </dgm:pt>
    <dgm:pt modelId="{C6BE84D9-C6D5-4150-94B3-2EB66EA5EE3B}" type="pres">
      <dgm:prSet presAssocID="{060DFD62-7E90-45F6-9FC2-AEC87C5ED5DF}" presName="text2" presStyleLbl="fgAcc2" presStyleIdx="0" presStyleCnt="3" custScaleX="168854" custScaleY="139623">
        <dgm:presLayoutVars>
          <dgm:chPref val="3"/>
        </dgm:presLayoutVars>
      </dgm:prSet>
      <dgm:spPr/>
      <dgm:t>
        <a:bodyPr/>
        <a:lstStyle/>
        <a:p>
          <a:endParaRPr lang="ru-RU"/>
        </a:p>
      </dgm:t>
    </dgm:pt>
    <dgm:pt modelId="{1AB09684-2BBF-40AA-848A-E7CB3D3BFF58}" type="pres">
      <dgm:prSet presAssocID="{060DFD62-7E90-45F6-9FC2-AEC87C5ED5DF}" presName="hierChild3" presStyleCnt="0"/>
      <dgm:spPr/>
    </dgm:pt>
    <dgm:pt modelId="{E8E54B80-87DF-49D2-A431-92CBD957514D}" type="pres">
      <dgm:prSet presAssocID="{3F40606F-3ED9-4DAD-8D3D-C6EB7FEA1004}" presName="Name10" presStyleLbl="parChTrans1D2" presStyleIdx="1" presStyleCnt="3"/>
      <dgm:spPr/>
      <dgm:t>
        <a:bodyPr/>
        <a:lstStyle/>
        <a:p>
          <a:endParaRPr lang="ru-RU"/>
        </a:p>
      </dgm:t>
    </dgm:pt>
    <dgm:pt modelId="{6EBD72B0-F49B-4EFE-BFD5-735A1BF381BF}" type="pres">
      <dgm:prSet presAssocID="{C5319BDA-8183-4E9B-86E4-93E065E5B6F4}" presName="hierRoot2" presStyleCnt="0"/>
      <dgm:spPr/>
    </dgm:pt>
    <dgm:pt modelId="{1A620EB5-B283-4A3C-AC8F-D28B4A9A859C}" type="pres">
      <dgm:prSet presAssocID="{C5319BDA-8183-4E9B-86E4-93E065E5B6F4}" presName="composite2" presStyleCnt="0"/>
      <dgm:spPr/>
    </dgm:pt>
    <dgm:pt modelId="{AB1C225E-38B0-4348-925C-34EBE649B8AD}" type="pres">
      <dgm:prSet presAssocID="{C5319BDA-8183-4E9B-86E4-93E065E5B6F4}" presName="background2" presStyleLbl="node2" presStyleIdx="1" presStyleCnt="3"/>
      <dgm:spPr/>
    </dgm:pt>
    <dgm:pt modelId="{D5A56C62-C5F8-482E-A9F6-F75EE455C87A}" type="pres">
      <dgm:prSet presAssocID="{C5319BDA-8183-4E9B-86E4-93E065E5B6F4}" presName="text2" presStyleLbl="fgAcc2" presStyleIdx="1" presStyleCnt="3" custScaleX="168854" custScaleY="139623">
        <dgm:presLayoutVars>
          <dgm:chPref val="3"/>
        </dgm:presLayoutVars>
      </dgm:prSet>
      <dgm:spPr/>
      <dgm:t>
        <a:bodyPr/>
        <a:lstStyle/>
        <a:p>
          <a:endParaRPr lang="ru-RU"/>
        </a:p>
      </dgm:t>
    </dgm:pt>
    <dgm:pt modelId="{47CAD075-C2D1-45AF-A35B-BA8B4D69345B}" type="pres">
      <dgm:prSet presAssocID="{C5319BDA-8183-4E9B-86E4-93E065E5B6F4}" presName="hierChild3" presStyleCnt="0"/>
      <dgm:spPr/>
    </dgm:pt>
    <dgm:pt modelId="{C1AC6D1A-4BFE-4B10-813F-11B123881C20}" type="pres">
      <dgm:prSet presAssocID="{A9E133EE-013E-4E5E-8259-9B56F8D293F6}" presName="Name10" presStyleLbl="parChTrans1D2" presStyleIdx="2" presStyleCnt="3"/>
      <dgm:spPr/>
      <dgm:t>
        <a:bodyPr/>
        <a:lstStyle/>
        <a:p>
          <a:endParaRPr lang="ru-RU"/>
        </a:p>
      </dgm:t>
    </dgm:pt>
    <dgm:pt modelId="{F232DF30-15CB-4AD0-A9E1-0C1318439945}" type="pres">
      <dgm:prSet presAssocID="{A2368303-2D7F-47E3-8388-8BD753CA33B2}" presName="hierRoot2" presStyleCnt="0"/>
      <dgm:spPr/>
    </dgm:pt>
    <dgm:pt modelId="{69431D4F-EA86-48D4-82C8-082E57257AF2}" type="pres">
      <dgm:prSet presAssocID="{A2368303-2D7F-47E3-8388-8BD753CA33B2}" presName="composite2" presStyleCnt="0"/>
      <dgm:spPr/>
    </dgm:pt>
    <dgm:pt modelId="{25F35763-C433-42F7-B1B9-E1B84B5E24C7}" type="pres">
      <dgm:prSet presAssocID="{A2368303-2D7F-47E3-8388-8BD753CA33B2}" presName="background2" presStyleLbl="node2" presStyleIdx="2" presStyleCnt="3"/>
      <dgm:spPr/>
    </dgm:pt>
    <dgm:pt modelId="{E46EC88E-14E5-4003-8766-9A5111195A29}" type="pres">
      <dgm:prSet presAssocID="{A2368303-2D7F-47E3-8388-8BD753CA33B2}" presName="text2" presStyleLbl="fgAcc2" presStyleIdx="2" presStyleCnt="3" custScaleX="168854" custScaleY="139623">
        <dgm:presLayoutVars>
          <dgm:chPref val="3"/>
        </dgm:presLayoutVars>
      </dgm:prSet>
      <dgm:spPr/>
      <dgm:t>
        <a:bodyPr/>
        <a:lstStyle/>
        <a:p>
          <a:endParaRPr lang="ru-RU"/>
        </a:p>
      </dgm:t>
    </dgm:pt>
    <dgm:pt modelId="{223A3F14-AEF5-4E1B-9F44-2E20E0D23D8D}" type="pres">
      <dgm:prSet presAssocID="{A2368303-2D7F-47E3-8388-8BD753CA33B2}" presName="hierChild3" presStyleCnt="0"/>
      <dgm:spPr/>
    </dgm:pt>
  </dgm:ptLst>
  <dgm:cxnLst>
    <dgm:cxn modelId="{23EA1E33-1D1A-4559-8D94-4D2CF9CA04E8}" srcId="{AD374AD5-EF54-4494-8C71-CD520423F105}" destId="{A2368303-2D7F-47E3-8388-8BD753CA33B2}" srcOrd="2" destOrd="0" parTransId="{A9E133EE-013E-4E5E-8259-9B56F8D293F6}" sibTransId="{8D7FA0CD-C60C-412B-BBC6-01CBD9243AAF}"/>
    <dgm:cxn modelId="{53E067C1-F867-4621-A9F0-C2C2D21CA754}" srcId="{AD374AD5-EF54-4494-8C71-CD520423F105}" destId="{060DFD62-7E90-45F6-9FC2-AEC87C5ED5DF}" srcOrd="0" destOrd="0" parTransId="{F3B8FBC8-CDEE-4F4B-B1B3-6BD9B7AB9362}" sibTransId="{0D82AC06-3094-4B7E-8269-52B4E07A932A}"/>
    <dgm:cxn modelId="{1A4D1019-F08B-4E43-9B91-68E01D3FCACA}" type="presOf" srcId="{C5319BDA-8183-4E9B-86E4-93E065E5B6F4}" destId="{D5A56C62-C5F8-482E-A9F6-F75EE455C87A}" srcOrd="0" destOrd="0" presId="urn:microsoft.com/office/officeart/2005/8/layout/hierarchy1"/>
    <dgm:cxn modelId="{E2CDC896-179A-432D-9483-AFA547356E18}" type="presOf" srcId="{A345AB33-D9B1-427F-9C34-1DC7F89BFD33}" destId="{A21988AA-29AE-4D55-9519-A62DAFCC8190}" srcOrd="0" destOrd="0" presId="urn:microsoft.com/office/officeart/2005/8/layout/hierarchy1"/>
    <dgm:cxn modelId="{2E362BD0-E80D-4787-A232-F2FA19A3F16C}" srcId="{AD374AD5-EF54-4494-8C71-CD520423F105}" destId="{C5319BDA-8183-4E9B-86E4-93E065E5B6F4}" srcOrd="1" destOrd="0" parTransId="{3F40606F-3ED9-4DAD-8D3D-C6EB7FEA1004}" sibTransId="{CA91007A-7281-4EA0-833F-D34CA0AB5904}"/>
    <dgm:cxn modelId="{4BC3B978-4931-49D8-8623-DAB761526FDB}" type="presOf" srcId="{A2368303-2D7F-47E3-8388-8BD753CA33B2}" destId="{E46EC88E-14E5-4003-8766-9A5111195A29}" srcOrd="0" destOrd="0" presId="urn:microsoft.com/office/officeart/2005/8/layout/hierarchy1"/>
    <dgm:cxn modelId="{7C1393F2-F4CA-4339-BF08-55C357B69657}" type="presOf" srcId="{3F40606F-3ED9-4DAD-8D3D-C6EB7FEA1004}" destId="{E8E54B80-87DF-49D2-A431-92CBD957514D}" srcOrd="0" destOrd="0" presId="urn:microsoft.com/office/officeart/2005/8/layout/hierarchy1"/>
    <dgm:cxn modelId="{42DCEC13-644A-4627-8372-0ADCF29244AA}" type="presOf" srcId="{F3B8FBC8-CDEE-4F4B-B1B3-6BD9B7AB9362}" destId="{726FED2E-B65C-4D92-88FE-20714F7B27A8}" srcOrd="0" destOrd="0" presId="urn:microsoft.com/office/officeart/2005/8/layout/hierarchy1"/>
    <dgm:cxn modelId="{D4A710BB-81FA-421C-8280-2CC7698F41C9}" type="presOf" srcId="{060DFD62-7E90-45F6-9FC2-AEC87C5ED5DF}" destId="{C6BE84D9-C6D5-4150-94B3-2EB66EA5EE3B}" srcOrd="0" destOrd="0" presId="urn:microsoft.com/office/officeart/2005/8/layout/hierarchy1"/>
    <dgm:cxn modelId="{A5EBC523-A550-44C2-902D-F1C8C38DC682}" type="presOf" srcId="{AD374AD5-EF54-4494-8C71-CD520423F105}" destId="{97193424-F40C-4988-B7F8-52B765A68FC3}" srcOrd="0" destOrd="0" presId="urn:microsoft.com/office/officeart/2005/8/layout/hierarchy1"/>
    <dgm:cxn modelId="{9E97F71F-4AF4-4E6B-B7DB-492575AC8524}" type="presOf" srcId="{A9E133EE-013E-4E5E-8259-9B56F8D293F6}" destId="{C1AC6D1A-4BFE-4B10-813F-11B123881C20}" srcOrd="0" destOrd="0" presId="urn:microsoft.com/office/officeart/2005/8/layout/hierarchy1"/>
    <dgm:cxn modelId="{7FECED48-898C-4D3D-BD65-C51AA536F1BC}" srcId="{A345AB33-D9B1-427F-9C34-1DC7F89BFD33}" destId="{AD374AD5-EF54-4494-8C71-CD520423F105}" srcOrd="0" destOrd="0" parTransId="{3C67554E-A492-4BB8-9643-24FE650035BF}" sibTransId="{BA76FFFF-174A-491F-956B-EBCCE292AA83}"/>
    <dgm:cxn modelId="{AB82F1AC-25A7-446E-9A74-92DEB54BD151}" type="presParOf" srcId="{A21988AA-29AE-4D55-9519-A62DAFCC8190}" destId="{F80DDD63-8688-4B2E-93B6-E0050100E643}" srcOrd="0" destOrd="0" presId="urn:microsoft.com/office/officeart/2005/8/layout/hierarchy1"/>
    <dgm:cxn modelId="{17E907FA-78C1-4884-ACA1-62003D2CE065}" type="presParOf" srcId="{F80DDD63-8688-4B2E-93B6-E0050100E643}" destId="{54DF2388-EE30-4B71-B6AC-7D50E8135DEA}" srcOrd="0" destOrd="0" presId="urn:microsoft.com/office/officeart/2005/8/layout/hierarchy1"/>
    <dgm:cxn modelId="{48C59C3F-86FD-40D3-ACF4-52A785E7CAA9}" type="presParOf" srcId="{54DF2388-EE30-4B71-B6AC-7D50E8135DEA}" destId="{8C0A1725-DB7D-4BC1-8A05-421F98AD54E6}" srcOrd="0" destOrd="0" presId="urn:microsoft.com/office/officeart/2005/8/layout/hierarchy1"/>
    <dgm:cxn modelId="{0DF6D414-1502-4DD2-A7E5-8CF2C36554D5}" type="presParOf" srcId="{54DF2388-EE30-4B71-B6AC-7D50E8135DEA}" destId="{97193424-F40C-4988-B7F8-52B765A68FC3}" srcOrd="1" destOrd="0" presId="urn:microsoft.com/office/officeart/2005/8/layout/hierarchy1"/>
    <dgm:cxn modelId="{80C0C5C1-2A0F-4847-99DB-7CC8FB70C6DD}" type="presParOf" srcId="{F80DDD63-8688-4B2E-93B6-E0050100E643}" destId="{8796175F-87B7-4A7E-8142-47D8301D21A1}" srcOrd="1" destOrd="0" presId="urn:microsoft.com/office/officeart/2005/8/layout/hierarchy1"/>
    <dgm:cxn modelId="{933A5CE2-EE20-46BF-8B70-892011CDA929}" type="presParOf" srcId="{8796175F-87B7-4A7E-8142-47D8301D21A1}" destId="{726FED2E-B65C-4D92-88FE-20714F7B27A8}" srcOrd="0" destOrd="0" presId="urn:microsoft.com/office/officeart/2005/8/layout/hierarchy1"/>
    <dgm:cxn modelId="{CFA2FA95-508C-4864-8A9D-7145B5A62A81}" type="presParOf" srcId="{8796175F-87B7-4A7E-8142-47D8301D21A1}" destId="{7F9BFF44-53A9-4011-B506-000D945DA53E}" srcOrd="1" destOrd="0" presId="urn:microsoft.com/office/officeart/2005/8/layout/hierarchy1"/>
    <dgm:cxn modelId="{EC160362-6753-4EF0-B40C-6B60E05EEE29}" type="presParOf" srcId="{7F9BFF44-53A9-4011-B506-000D945DA53E}" destId="{33481F6F-A014-41C3-940E-7390469407DE}" srcOrd="0" destOrd="0" presId="urn:microsoft.com/office/officeart/2005/8/layout/hierarchy1"/>
    <dgm:cxn modelId="{65D3444D-543A-444D-90C7-8BC2C71257A3}" type="presParOf" srcId="{33481F6F-A014-41C3-940E-7390469407DE}" destId="{9C616FAD-F6E5-472E-9326-F2BD4B0C2CBD}" srcOrd="0" destOrd="0" presId="urn:microsoft.com/office/officeart/2005/8/layout/hierarchy1"/>
    <dgm:cxn modelId="{CAA1BE07-C3AA-4C68-8753-DB06BCD94354}" type="presParOf" srcId="{33481F6F-A014-41C3-940E-7390469407DE}" destId="{C6BE84D9-C6D5-4150-94B3-2EB66EA5EE3B}" srcOrd="1" destOrd="0" presId="urn:microsoft.com/office/officeart/2005/8/layout/hierarchy1"/>
    <dgm:cxn modelId="{06856B8A-E1E8-4D27-8F66-BF4E398DBDD1}" type="presParOf" srcId="{7F9BFF44-53A9-4011-B506-000D945DA53E}" destId="{1AB09684-2BBF-40AA-848A-E7CB3D3BFF58}" srcOrd="1" destOrd="0" presId="urn:microsoft.com/office/officeart/2005/8/layout/hierarchy1"/>
    <dgm:cxn modelId="{C8B8F40F-FAC4-4B79-8611-2DA816A20169}" type="presParOf" srcId="{8796175F-87B7-4A7E-8142-47D8301D21A1}" destId="{E8E54B80-87DF-49D2-A431-92CBD957514D}" srcOrd="2" destOrd="0" presId="urn:microsoft.com/office/officeart/2005/8/layout/hierarchy1"/>
    <dgm:cxn modelId="{7414C534-D1D4-4156-9EB9-782F3347BCF1}" type="presParOf" srcId="{8796175F-87B7-4A7E-8142-47D8301D21A1}" destId="{6EBD72B0-F49B-4EFE-BFD5-735A1BF381BF}" srcOrd="3" destOrd="0" presId="urn:microsoft.com/office/officeart/2005/8/layout/hierarchy1"/>
    <dgm:cxn modelId="{B6F2B5F1-B879-4DD3-A37E-88CDFC1B9267}" type="presParOf" srcId="{6EBD72B0-F49B-4EFE-BFD5-735A1BF381BF}" destId="{1A620EB5-B283-4A3C-AC8F-D28B4A9A859C}" srcOrd="0" destOrd="0" presId="urn:microsoft.com/office/officeart/2005/8/layout/hierarchy1"/>
    <dgm:cxn modelId="{28E4B5E7-2B71-468F-9F45-01495D67EAAC}" type="presParOf" srcId="{1A620EB5-B283-4A3C-AC8F-D28B4A9A859C}" destId="{AB1C225E-38B0-4348-925C-34EBE649B8AD}" srcOrd="0" destOrd="0" presId="urn:microsoft.com/office/officeart/2005/8/layout/hierarchy1"/>
    <dgm:cxn modelId="{FC3607F4-0FBF-4037-9F51-769100C4B931}" type="presParOf" srcId="{1A620EB5-B283-4A3C-AC8F-D28B4A9A859C}" destId="{D5A56C62-C5F8-482E-A9F6-F75EE455C87A}" srcOrd="1" destOrd="0" presId="urn:microsoft.com/office/officeart/2005/8/layout/hierarchy1"/>
    <dgm:cxn modelId="{D0D08761-9316-4956-8B8C-52BC9A17864C}" type="presParOf" srcId="{6EBD72B0-F49B-4EFE-BFD5-735A1BF381BF}" destId="{47CAD075-C2D1-45AF-A35B-BA8B4D69345B}" srcOrd="1" destOrd="0" presId="urn:microsoft.com/office/officeart/2005/8/layout/hierarchy1"/>
    <dgm:cxn modelId="{81B47D48-BED8-4AA4-8C79-F01C09AC8E7D}" type="presParOf" srcId="{8796175F-87B7-4A7E-8142-47D8301D21A1}" destId="{C1AC6D1A-4BFE-4B10-813F-11B123881C20}" srcOrd="4" destOrd="0" presId="urn:microsoft.com/office/officeart/2005/8/layout/hierarchy1"/>
    <dgm:cxn modelId="{0BD2E4E6-A80F-4C9E-84B8-CC3AEE591ABD}" type="presParOf" srcId="{8796175F-87B7-4A7E-8142-47D8301D21A1}" destId="{F232DF30-15CB-4AD0-A9E1-0C1318439945}" srcOrd="5" destOrd="0" presId="urn:microsoft.com/office/officeart/2005/8/layout/hierarchy1"/>
    <dgm:cxn modelId="{1598BC64-88C8-4DEB-BA12-A95340A4CBD0}" type="presParOf" srcId="{F232DF30-15CB-4AD0-A9E1-0C1318439945}" destId="{69431D4F-EA86-48D4-82C8-082E57257AF2}" srcOrd="0" destOrd="0" presId="urn:microsoft.com/office/officeart/2005/8/layout/hierarchy1"/>
    <dgm:cxn modelId="{A6801C7B-F299-4908-B1D2-E1FD578AE548}" type="presParOf" srcId="{69431D4F-EA86-48D4-82C8-082E57257AF2}" destId="{25F35763-C433-42F7-B1B9-E1B84B5E24C7}" srcOrd="0" destOrd="0" presId="urn:microsoft.com/office/officeart/2005/8/layout/hierarchy1"/>
    <dgm:cxn modelId="{C6B752B2-0ACC-4DC0-91B8-C0355872DFD9}" type="presParOf" srcId="{69431D4F-EA86-48D4-82C8-082E57257AF2}" destId="{E46EC88E-14E5-4003-8766-9A5111195A29}" srcOrd="1" destOrd="0" presId="urn:microsoft.com/office/officeart/2005/8/layout/hierarchy1"/>
    <dgm:cxn modelId="{F6B2B977-AC5C-497B-8A21-E1AD037318D8}" type="presParOf" srcId="{F232DF30-15CB-4AD0-A9E1-0C1318439945}" destId="{223A3F14-AEF5-4E1B-9F44-2E20E0D23D8D}"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06F607-70FD-447A-A38E-36ABF7007040}">
      <dsp:nvSpPr>
        <dsp:cNvPr id="0" name=""/>
        <dsp:cNvSpPr/>
      </dsp:nvSpPr>
      <dsp:spPr>
        <a:xfrm>
          <a:off x="8777" y="493136"/>
          <a:ext cx="1562270" cy="792945"/>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44704" rIns="78232" bIns="44704" numCol="1" spcCol="1270" anchor="ctr" anchorCtr="0">
          <a:noAutofit/>
        </a:bodyPr>
        <a:lstStyle/>
        <a:p>
          <a:pPr lvl="0" algn="ctr" defTabSz="488950">
            <a:lnSpc>
              <a:spcPct val="90000"/>
            </a:lnSpc>
            <a:spcBef>
              <a:spcPct val="0"/>
            </a:spcBef>
            <a:spcAft>
              <a:spcPct val="35000"/>
            </a:spcAft>
          </a:pPr>
          <a:r>
            <a:rPr lang="ru-RU" sz="1100" b="1" kern="1200" dirty="0"/>
            <a:t>1-саты. </a:t>
          </a:r>
          <a:r>
            <a:rPr lang="ru-RU" sz="1100" b="1" kern="1200" dirty="0" err="1"/>
            <a:t>Хромосомалық жыныс</a:t>
          </a:r>
          <a:r>
            <a:rPr lang="ru-RU" sz="1100" b="1" kern="1200" dirty="0"/>
            <a:t> </a:t>
          </a:r>
          <a:r>
            <a:rPr lang="ru-RU" sz="1100" b="1" kern="1200" dirty="0" err="1"/>
            <a:t>(генетикалық жыныс</a:t>
          </a:r>
          <a:r>
            <a:rPr lang="ru-RU" sz="1100" b="1" kern="1200" dirty="0"/>
            <a:t>)</a:t>
          </a:r>
          <a:endParaRPr lang="ru-RU" sz="1100" kern="1200" dirty="0"/>
        </a:p>
      </dsp:txBody>
      <dsp:txXfrm>
        <a:off x="8777" y="493136"/>
        <a:ext cx="1562270" cy="792945"/>
      </dsp:txXfrm>
    </dsp:sp>
    <dsp:sp modelId="{D1BE69E7-8FA6-4BA7-8CDE-D9763BB5ED95}">
      <dsp:nvSpPr>
        <dsp:cNvPr id="0" name=""/>
        <dsp:cNvSpPr/>
      </dsp:nvSpPr>
      <dsp:spPr>
        <a:xfrm>
          <a:off x="8777" y="1264658"/>
          <a:ext cx="1562270" cy="284607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8674" tIns="58674" rIns="78232" bIns="88011" numCol="1" spcCol="1270" anchor="t" anchorCtr="0">
          <a:noAutofit/>
        </a:bodyPr>
        <a:lstStyle/>
        <a:p>
          <a:pPr marL="57150" lvl="1" indent="-57150" algn="l" defTabSz="488950">
            <a:lnSpc>
              <a:spcPct val="90000"/>
            </a:lnSpc>
            <a:spcBef>
              <a:spcPct val="0"/>
            </a:spcBef>
            <a:spcAft>
              <a:spcPct val="15000"/>
            </a:spcAft>
            <a:buChar char="••"/>
          </a:pPr>
          <a:r>
            <a:rPr lang="ru-RU" sz="1100" b="1" kern="1200" dirty="0" err="1"/>
            <a:t>Уақыт:</a:t>
          </a:r>
          <a:r>
            <a:rPr lang="ru-RU" sz="1100" kern="1200" dirty="0" err="1"/>
            <a:t> Ұрықтану сәтінен бастап</a:t>
          </a:r>
          <a:r>
            <a:rPr lang="ru-RU" sz="1100" kern="1200" dirty="0"/>
            <a:t> </a:t>
          </a:r>
          <a:r>
            <a:rPr lang="ru-RU" sz="1100" kern="1200" dirty="0" err="1"/>
            <a:t>анықталады.</a:t>
          </a:r>
          <a:endParaRPr lang="ru-RU" sz="1100" kern="1200" dirty="0"/>
        </a:p>
        <a:p>
          <a:pPr marL="57150" lvl="1" indent="-57150" algn="l" defTabSz="488950">
            <a:lnSpc>
              <a:spcPct val="90000"/>
            </a:lnSpc>
            <a:spcBef>
              <a:spcPct val="0"/>
            </a:spcBef>
            <a:spcAft>
              <a:spcPct val="15000"/>
            </a:spcAft>
            <a:buChar char="••"/>
          </a:pPr>
          <a:r>
            <a:rPr lang="ru-RU" sz="1100" b="1" kern="1200" dirty="0" err="1"/>
            <a:t>Мәні:</a:t>
          </a:r>
          <a:r>
            <a:rPr lang="ru-RU" sz="1100" kern="1200" dirty="0" err="1"/>
            <a:t> Баланың жынысы</a:t>
          </a:r>
          <a:r>
            <a:rPr lang="ru-RU" sz="1100" kern="1200" dirty="0"/>
            <a:t> </a:t>
          </a:r>
          <a:r>
            <a:rPr lang="ru-RU" sz="1100" kern="1200" dirty="0" err="1"/>
            <a:t>сперматозоидтағы жыныс</a:t>
          </a:r>
          <a:r>
            <a:rPr lang="ru-RU" sz="1100" kern="1200" dirty="0"/>
            <a:t> </a:t>
          </a:r>
          <a:r>
            <a:rPr lang="ru-RU" sz="1100" kern="1200" dirty="0" err="1"/>
            <a:t>хромосомасына</a:t>
          </a:r>
          <a:r>
            <a:rPr lang="ru-RU" sz="1100" kern="1200" dirty="0"/>
            <a:t> </a:t>
          </a:r>
          <a:r>
            <a:rPr lang="ru-RU" sz="1100" kern="1200" dirty="0" err="1"/>
            <a:t>байланысты</a:t>
          </a:r>
          <a:r>
            <a:rPr lang="ru-RU" sz="1100" kern="1200" dirty="0"/>
            <a:t> (</a:t>
          </a:r>
          <a:r>
            <a:rPr lang="en-US" sz="1100" kern="1200" dirty="0"/>
            <a:t>XX — </a:t>
          </a:r>
          <a:r>
            <a:rPr lang="ru-RU" sz="1100" kern="1200" dirty="0" err="1"/>
            <a:t>әйел,</a:t>
          </a:r>
          <a:r>
            <a:rPr lang="ru-RU" sz="1100" kern="1200" dirty="0"/>
            <a:t> </a:t>
          </a:r>
          <a:r>
            <a:rPr lang="en-US" sz="1100" kern="1200" dirty="0"/>
            <a:t>XY — </a:t>
          </a:r>
          <a:r>
            <a:rPr lang="ru-RU" sz="1100" kern="1200" dirty="0"/>
            <a:t>ер).</a:t>
          </a:r>
        </a:p>
        <a:p>
          <a:pPr marL="57150" lvl="1" indent="-57150" algn="l" defTabSz="488950">
            <a:lnSpc>
              <a:spcPct val="90000"/>
            </a:lnSpc>
            <a:spcBef>
              <a:spcPct val="0"/>
            </a:spcBef>
            <a:spcAft>
              <a:spcPct val="15000"/>
            </a:spcAft>
            <a:buChar char="••"/>
          </a:pPr>
          <a:r>
            <a:rPr lang="ru-RU" sz="1100" b="1" kern="1200" dirty="0" err="1"/>
            <a:t>Негізгі</a:t>
          </a:r>
          <a:r>
            <a:rPr lang="ru-RU" sz="1100" b="1" kern="1200" dirty="0"/>
            <a:t> фактор:</a:t>
          </a:r>
          <a:r>
            <a:rPr lang="ru-RU" sz="1100" kern="1200" dirty="0"/>
            <a:t> </a:t>
          </a:r>
          <a:r>
            <a:rPr lang="ru-RU" sz="1100" kern="1200" dirty="0" err="1"/>
            <a:t>Хромосомалық жиынтық </a:t>
          </a:r>
          <a:r>
            <a:rPr lang="ru-RU" sz="1100" kern="1200" dirty="0"/>
            <a:t>(кариотип).</a:t>
          </a:r>
        </a:p>
      </dsp:txBody>
      <dsp:txXfrm>
        <a:off x="8777" y="1264658"/>
        <a:ext cx="1562270" cy="2846079"/>
      </dsp:txXfrm>
    </dsp:sp>
    <dsp:sp modelId="{C9F4ECC9-82BD-430A-B2B8-AD63C165EC3D}">
      <dsp:nvSpPr>
        <dsp:cNvPr id="0" name=""/>
        <dsp:cNvSpPr/>
      </dsp:nvSpPr>
      <dsp:spPr>
        <a:xfrm>
          <a:off x="1789765" y="493136"/>
          <a:ext cx="1562270" cy="792945"/>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44704" rIns="78232" bIns="44704" numCol="1" spcCol="1270" anchor="ctr" anchorCtr="0">
          <a:noAutofit/>
        </a:bodyPr>
        <a:lstStyle/>
        <a:p>
          <a:pPr lvl="0" algn="ctr" defTabSz="488950">
            <a:lnSpc>
              <a:spcPct val="90000"/>
            </a:lnSpc>
            <a:spcBef>
              <a:spcPct val="0"/>
            </a:spcBef>
            <a:spcAft>
              <a:spcPct val="35000"/>
            </a:spcAft>
          </a:pPr>
          <a:r>
            <a:rPr lang="ru-RU" sz="1100" b="1" kern="1200"/>
            <a:t>2-саты. Гонадалық жыныс (жыныс бездерінің дамуы)</a:t>
          </a:r>
        </a:p>
      </dsp:txBody>
      <dsp:txXfrm>
        <a:off x="1789765" y="493136"/>
        <a:ext cx="1562270" cy="792945"/>
      </dsp:txXfrm>
    </dsp:sp>
    <dsp:sp modelId="{918C4D7F-29C6-48B8-9BFC-74CB5ED0662A}">
      <dsp:nvSpPr>
        <dsp:cNvPr id="0" name=""/>
        <dsp:cNvSpPr/>
      </dsp:nvSpPr>
      <dsp:spPr>
        <a:xfrm>
          <a:off x="1789765" y="1264658"/>
          <a:ext cx="1562270" cy="284607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8674" tIns="58674" rIns="78232" bIns="88011" numCol="1" spcCol="1270" anchor="t" anchorCtr="0">
          <a:noAutofit/>
        </a:bodyPr>
        <a:lstStyle/>
        <a:p>
          <a:pPr marL="57150" lvl="1" indent="-57150" algn="l" defTabSz="488950">
            <a:lnSpc>
              <a:spcPct val="90000"/>
            </a:lnSpc>
            <a:spcBef>
              <a:spcPct val="0"/>
            </a:spcBef>
            <a:spcAft>
              <a:spcPct val="15000"/>
            </a:spcAft>
            <a:buChar char="••"/>
          </a:pPr>
          <a:r>
            <a:rPr lang="ru-RU" sz="1100" b="1" kern="1200" dirty="0" err="1"/>
            <a:t>Уақыт:</a:t>
          </a:r>
          <a:r>
            <a:rPr lang="ru-RU" sz="1100" kern="1200" dirty="0" err="1"/>
            <a:t> Жүктіліктің </a:t>
          </a:r>
          <a:r>
            <a:rPr lang="ru-RU" sz="1100" kern="1200" dirty="0"/>
            <a:t>6–8 </a:t>
          </a:r>
          <a:r>
            <a:rPr lang="ru-RU" sz="1100" kern="1200" dirty="0" err="1"/>
            <a:t>аптасында</a:t>
          </a:r>
          <a:r>
            <a:rPr lang="ru-RU" sz="1100" kern="1200" dirty="0"/>
            <a:t>.</a:t>
          </a:r>
        </a:p>
        <a:p>
          <a:pPr marL="57150" lvl="1" indent="-57150" algn="l" defTabSz="488950">
            <a:lnSpc>
              <a:spcPct val="90000"/>
            </a:lnSpc>
            <a:spcBef>
              <a:spcPct val="0"/>
            </a:spcBef>
            <a:spcAft>
              <a:spcPct val="15000"/>
            </a:spcAft>
            <a:buChar char="••"/>
          </a:pPr>
          <a:r>
            <a:rPr lang="ru-RU" sz="1100" b="1" kern="1200" dirty="0" err="1"/>
            <a:t>Мәні:</a:t>
          </a:r>
          <a:r>
            <a:rPr lang="ru-RU" sz="1100" kern="1200" dirty="0" err="1"/>
            <a:t> Хромосомалық жынысқа сәйкес жыныс</a:t>
          </a:r>
          <a:r>
            <a:rPr lang="ru-RU" sz="1100" kern="1200" dirty="0"/>
            <a:t> </a:t>
          </a:r>
          <a:r>
            <a:rPr lang="ru-RU" sz="1100" kern="1200" dirty="0" err="1"/>
            <a:t>бездерінің (аталық немесе</a:t>
          </a:r>
          <a:r>
            <a:rPr lang="ru-RU" sz="1100" kern="1200" dirty="0"/>
            <a:t> </a:t>
          </a:r>
          <a:r>
            <a:rPr lang="ru-RU" sz="1100" kern="1200" dirty="0" err="1"/>
            <a:t>аналық</a:t>
          </a:r>
          <a:r>
            <a:rPr lang="ru-RU" sz="1100" kern="1200" dirty="0"/>
            <a:t>) </a:t>
          </a:r>
          <a:r>
            <a:rPr lang="ru-RU" sz="1100" kern="1200" dirty="0" err="1"/>
            <a:t>дамуы</a:t>
          </a:r>
          <a:r>
            <a:rPr lang="ru-RU" sz="1100" kern="1200" dirty="0"/>
            <a:t>.</a:t>
          </a:r>
        </a:p>
        <a:p>
          <a:pPr marL="57150" lvl="1" indent="-57150" algn="l" defTabSz="488950">
            <a:lnSpc>
              <a:spcPct val="90000"/>
            </a:lnSpc>
            <a:spcBef>
              <a:spcPct val="0"/>
            </a:spcBef>
            <a:spcAft>
              <a:spcPct val="15000"/>
            </a:spcAft>
            <a:buChar char="••"/>
          </a:pPr>
          <a:r>
            <a:rPr lang="ru-RU" sz="1100" b="1" kern="1200" dirty="0"/>
            <a:t>Ер </a:t>
          </a:r>
          <a:r>
            <a:rPr lang="ru-RU" sz="1100" b="1" kern="1200" dirty="0" err="1"/>
            <a:t>балада</a:t>
          </a:r>
          <a:r>
            <a:rPr lang="ru-RU" sz="1100" b="1" kern="1200" dirty="0"/>
            <a:t>:</a:t>
          </a:r>
          <a:r>
            <a:rPr lang="ru-RU" sz="1100" kern="1200" dirty="0"/>
            <a:t> </a:t>
          </a:r>
          <a:r>
            <a:rPr lang="en-US" sz="1100" kern="1200" dirty="0"/>
            <a:t>SRY </a:t>
          </a:r>
          <a:r>
            <a:rPr lang="ru-RU" sz="1100" kern="1200" dirty="0" err="1"/>
            <a:t>генінің әсерінен ұрық безі</a:t>
          </a:r>
          <a:r>
            <a:rPr lang="ru-RU" sz="1100" kern="1200" dirty="0"/>
            <a:t> (</a:t>
          </a:r>
          <a:r>
            <a:rPr lang="ru-RU" sz="1100" kern="1200" dirty="0" err="1"/>
            <a:t>тестис</a:t>
          </a:r>
          <a:r>
            <a:rPr lang="ru-RU" sz="1100" kern="1200" dirty="0"/>
            <a:t>) </a:t>
          </a:r>
          <a:r>
            <a:rPr lang="ru-RU" sz="1100" kern="1200" dirty="0" err="1"/>
            <a:t>қалыптасады.</a:t>
          </a:r>
          <a:endParaRPr lang="ru-RU" sz="1100" kern="1200" dirty="0"/>
        </a:p>
        <a:p>
          <a:pPr marL="57150" lvl="1" indent="-57150" algn="l" defTabSz="488950">
            <a:lnSpc>
              <a:spcPct val="90000"/>
            </a:lnSpc>
            <a:spcBef>
              <a:spcPct val="0"/>
            </a:spcBef>
            <a:spcAft>
              <a:spcPct val="15000"/>
            </a:spcAft>
            <a:buChar char="••"/>
          </a:pPr>
          <a:r>
            <a:rPr lang="ru-RU" sz="1100" b="1" kern="1200" dirty="0" err="1"/>
            <a:t>Қыз балада</a:t>
          </a:r>
          <a:r>
            <a:rPr lang="ru-RU" sz="1100" b="1" kern="1200" dirty="0"/>
            <a:t>:</a:t>
          </a:r>
          <a:r>
            <a:rPr lang="ru-RU" sz="1100" kern="1200" dirty="0"/>
            <a:t> </a:t>
          </a:r>
          <a:r>
            <a:rPr lang="en-US" sz="1100" kern="1200" dirty="0"/>
            <a:t>SRY </a:t>
          </a:r>
          <a:r>
            <a:rPr lang="ru-RU" sz="1100" kern="1200" dirty="0" err="1"/>
            <a:t>гені</a:t>
          </a:r>
          <a:r>
            <a:rPr lang="ru-RU" sz="1100" kern="1200" dirty="0"/>
            <a:t> </a:t>
          </a:r>
          <a:r>
            <a:rPr lang="ru-RU" sz="1100" kern="1200" dirty="0" err="1"/>
            <a:t>болмағандықтан, аналық </a:t>
          </a:r>
          <a:r>
            <a:rPr lang="ru-RU" sz="1100" kern="1200" dirty="0"/>
            <a:t>без (</a:t>
          </a:r>
          <a:r>
            <a:rPr lang="ru-RU" sz="1100" kern="1200" dirty="0" err="1"/>
            <a:t>овариум</a:t>
          </a:r>
          <a:r>
            <a:rPr lang="ru-RU" sz="1100" kern="1200" dirty="0"/>
            <a:t>) </a:t>
          </a:r>
          <a:r>
            <a:rPr lang="ru-RU" sz="1100" kern="1200" dirty="0" err="1"/>
            <a:t>дамиды</a:t>
          </a:r>
          <a:r>
            <a:rPr lang="ru-RU" sz="1100" kern="1200" dirty="0"/>
            <a:t>.</a:t>
          </a:r>
        </a:p>
      </dsp:txBody>
      <dsp:txXfrm>
        <a:off x="1789765" y="1264658"/>
        <a:ext cx="1562270" cy="2846079"/>
      </dsp:txXfrm>
    </dsp:sp>
    <dsp:sp modelId="{1861785C-A277-4A76-86C8-1BAC41C5495B}">
      <dsp:nvSpPr>
        <dsp:cNvPr id="0" name=""/>
        <dsp:cNvSpPr/>
      </dsp:nvSpPr>
      <dsp:spPr>
        <a:xfrm>
          <a:off x="3570753" y="493136"/>
          <a:ext cx="1562270" cy="792945"/>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44704" rIns="78232" bIns="44704" numCol="1" spcCol="1270" anchor="ctr" anchorCtr="0">
          <a:noAutofit/>
        </a:bodyPr>
        <a:lstStyle/>
        <a:p>
          <a:pPr lvl="0" algn="ctr" defTabSz="488950">
            <a:lnSpc>
              <a:spcPct val="90000"/>
            </a:lnSpc>
            <a:spcBef>
              <a:spcPct val="0"/>
            </a:spcBef>
            <a:spcAft>
              <a:spcPct val="35000"/>
            </a:spcAft>
          </a:pPr>
          <a:r>
            <a:rPr lang="ru-RU" sz="1100" b="1" kern="1200"/>
            <a:t>3-саты. Гормондық жыныс (эндокриндік кезең)</a:t>
          </a:r>
        </a:p>
      </dsp:txBody>
      <dsp:txXfrm>
        <a:off x="3570753" y="493136"/>
        <a:ext cx="1562270" cy="792945"/>
      </dsp:txXfrm>
    </dsp:sp>
    <dsp:sp modelId="{B1313261-E532-4B90-B661-C3EEE27785BF}">
      <dsp:nvSpPr>
        <dsp:cNvPr id="0" name=""/>
        <dsp:cNvSpPr/>
      </dsp:nvSpPr>
      <dsp:spPr>
        <a:xfrm>
          <a:off x="3570753" y="1275290"/>
          <a:ext cx="1562270" cy="284607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8674" tIns="58674" rIns="78232" bIns="88011" numCol="1" spcCol="1270" anchor="t" anchorCtr="0">
          <a:noAutofit/>
        </a:bodyPr>
        <a:lstStyle/>
        <a:p>
          <a:pPr marL="57150" lvl="1" indent="-57150" algn="l" defTabSz="488950">
            <a:lnSpc>
              <a:spcPct val="90000"/>
            </a:lnSpc>
            <a:spcBef>
              <a:spcPct val="0"/>
            </a:spcBef>
            <a:spcAft>
              <a:spcPct val="15000"/>
            </a:spcAft>
            <a:buChar char="••"/>
          </a:pPr>
          <a:r>
            <a:rPr lang="ru-RU" sz="1100" b="1" kern="1200" dirty="0" err="1"/>
            <a:t>Уақыт:</a:t>
          </a:r>
          <a:r>
            <a:rPr lang="ru-RU" sz="1100" kern="1200" dirty="0" err="1"/>
            <a:t> Ұрықтың </a:t>
          </a:r>
          <a:r>
            <a:rPr lang="ru-RU" sz="1100" kern="1200" dirty="0"/>
            <a:t>8–12 </a:t>
          </a:r>
          <a:r>
            <a:rPr lang="ru-RU" sz="1100" kern="1200" dirty="0" err="1"/>
            <a:t>аптасында</a:t>
          </a:r>
          <a:r>
            <a:rPr lang="ru-RU" sz="1100" kern="1200" dirty="0"/>
            <a:t>.</a:t>
          </a:r>
        </a:p>
        <a:p>
          <a:pPr marL="57150" lvl="1" indent="-57150" algn="l" defTabSz="488950">
            <a:lnSpc>
              <a:spcPct val="90000"/>
            </a:lnSpc>
            <a:spcBef>
              <a:spcPct val="0"/>
            </a:spcBef>
            <a:spcAft>
              <a:spcPct val="15000"/>
            </a:spcAft>
            <a:buChar char="••"/>
          </a:pPr>
          <a:r>
            <a:rPr lang="ru-RU" sz="1100" b="1" kern="1200" dirty="0" err="1"/>
            <a:t>Мәні:</a:t>
          </a:r>
          <a:r>
            <a:rPr lang="ru-RU" sz="1100" kern="1200" dirty="0" err="1"/>
            <a:t> Жыныс</a:t>
          </a:r>
          <a:r>
            <a:rPr lang="ru-RU" sz="1100" kern="1200" dirty="0"/>
            <a:t> </a:t>
          </a:r>
          <a:r>
            <a:rPr lang="ru-RU" sz="1100" kern="1200" dirty="0" err="1"/>
            <a:t>бездерінен</a:t>
          </a:r>
          <a:r>
            <a:rPr lang="ru-RU" sz="1100" kern="1200" dirty="0"/>
            <a:t> </a:t>
          </a:r>
          <a:r>
            <a:rPr lang="ru-RU" sz="1100" kern="1200" dirty="0" err="1"/>
            <a:t>бөлінетін гормондар</a:t>
          </a:r>
          <a:r>
            <a:rPr lang="ru-RU" sz="1100" kern="1200" dirty="0"/>
            <a:t> (тестостерон, эстроген, т.б.) </a:t>
          </a:r>
          <a:r>
            <a:rPr lang="ru-RU" sz="1100" kern="1200" dirty="0" err="1"/>
            <a:t>жыныстық мүшелер </a:t>
          </a:r>
          <a:r>
            <a:rPr lang="ru-RU" sz="1100" kern="1200" dirty="0"/>
            <a:t>мен ми </a:t>
          </a:r>
          <a:r>
            <a:rPr lang="ru-RU" sz="1100" kern="1200" dirty="0" err="1"/>
            <a:t>құрылымына әсер етеді</a:t>
          </a:r>
          <a:r>
            <a:rPr lang="ru-RU" sz="1100" kern="1200" dirty="0"/>
            <a:t>.</a:t>
          </a:r>
        </a:p>
        <a:p>
          <a:pPr marL="57150" lvl="1" indent="-57150" algn="l" defTabSz="488950">
            <a:lnSpc>
              <a:spcPct val="90000"/>
            </a:lnSpc>
            <a:spcBef>
              <a:spcPct val="0"/>
            </a:spcBef>
            <a:spcAft>
              <a:spcPct val="15000"/>
            </a:spcAft>
            <a:buChar char="••"/>
          </a:pPr>
          <a:r>
            <a:rPr lang="ru-RU" sz="1100" b="1" kern="1200" dirty="0" err="1"/>
            <a:t>Нәтиже:</a:t>
          </a:r>
          <a:r>
            <a:rPr lang="ru-RU" sz="1100" kern="1200" dirty="0" err="1"/>
            <a:t> </a:t>
          </a:r>
          <a:r>
            <a:rPr lang="ru-RU" sz="1100" kern="1200" dirty="0"/>
            <a:t>Ер </a:t>
          </a:r>
          <a:r>
            <a:rPr lang="ru-RU" sz="1100" kern="1200" dirty="0" err="1"/>
            <a:t>немесе</a:t>
          </a:r>
          <a:r>
            <a:rPr lang="ru-RU" sz="1100" kern="1200" dirty="0"/>
            <a:t> </a:t>
          </a:r>
          <a:r>
            <a:rPr lang="ru-RU" sz="1100" kern="1200" dirty="0" err="1"/>
            <a:t>әйел типіндегі</a:t>
          </a:r>
          <a:r>
            <a:rPr lang="ru-RU" sz="1100" kern="1200" dirty="0"/>
            <a:t> </a:t>
          </a:r>
          <a:r>
            <a:rPr lang="ru-RU" sz="1100" kern="1200" dirty="0" err="1"/>
            <a:t>жыныстық құрылымдар қалыптасады</a:t>
          </a:r>
          <a:r>
            <a:rPr lang="ru-RU" sz="1100" kern="1200" dirty="0"/>
            <a:t>.</a:t>
          </a:r>
        </a:p>
      </dsp:txBody>
      <dsp:txXfrm>
        <a:off x="3570753" y="1275290"/>
        <a:ext cx="1562270" cy="2846079"/>
      </dsp:txXfrm>
    </dsp:sp>
    <dsp:sp modelId="{D7D2DB34-924D-4853-8936-92B8ACD15C30}">
      <dsp:nvSpPr>
        <dsp:cNvPr id="0" name=""/>
        <dsp:cNvSpPr/>
      </dsp:nvSpPr>
      <dsp:spPr>
        <a:xfrm>
          <a:off x="5351741" y="493136"/>
          <a:ext cx="1562270" cy="792945"/>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44704" rIns="78232" bIns="44704" numCol="1" spcCol="1270" anchor="ctr" anchorCtr="0">
          <a:noAutofit/>
        </a:bodyPr>
        <a:lstStyle/>
        <a:p>
          <a:pPr lvl="0" algn="ctr" defTabSz="488950">
            <a:lnSpc>
              <a:spcPct val="90000"/>
            </a:lnSpc>
            <a:spcBef>
              <a:spcPct val="0"/>
            </a:spcBef>
            <a:spcAft>
              <a:spcPct val="35000"/>
            </a:spcAft>
          </a:pPr>
          <a:r>
            <a:rPr lang="ru-RU" sz="1100" b="1" kern="1200"/>
            <a:t>4-саты. Морфологиялық (анатомиялық) жыныс</a:t>
          </a:r>
        </a:p>
      </dsp:txBody>
      <dsp:txXfrm>
        <a:off x="5351741" y="493136"/>
        <a:ext cx="1562270" cy="792945"/>
      </dsp:txXfrm>
    </dsp:sp>
    <dsp:sp modelId="{342F7749-9E21-4439-A518-E6074D756274}">
      <dsp:nvSpPr>
        <dsp:cNvPr id="0" name=""/>
        <dsp:cNvSpPr/>
      </dsp:nvSpPr>
      <dsp:spPr>
        <a:xfrm>
          <a:off x="5351741" y="1264658"/>
          <a:ext cx="1562270" cy="284607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8674" tIns="58674" rIns="78232" bIns="88011" numCol="1" spcCol="1270" anchor="t" anchorCtr="0">
          <a:noAutofit/>
        </a:bodyPr>
        <a:lstStyle/>
        <a:p>
          <a:pPr marL="57150" lvl="1" indent="-57150" algn="l" defTabSz="488950">
            <a:lnSpc>
              <a:spcPct val="90000"/>
            </a:lnSpc>
            <a:spcBef>
              <a:spcPct val="0"/>
            </a:spcBef>
            <a:spcAft>
              <a:spcPct val="15000"/>
            </a:spcAft>
            <a:buChar char="••"/>
          </a:pPr>
          <a:r>
            <a:rPr lang="ru-RU" sz="1100" b="1" kern="1200" dirty="0" err="1"/>
            <a:t>Мәні:</a:t>
          </a:r>
          <a:r>
            <a:rPr lang="ru-RU" sz="1100" kern="1200" dirty="0" err="1"/>
            <a:t> Сыртқы және ішкі</a:t>
          </a:r>
          <a:r>
            <a:rPr lang="ru-RU" sz="1100" kern="1200" dirty="0"/>
            <a:t> </a:t>
          </a:r>
          <a:r>
            <a:rPr lang="ru-RU" sz="1100" kern="1200" dirty="0" err="1"/>
            <a:t>жыныс</a:t>
          </a:r>
          <a:r>
            <a:rPr lang="ru-RU" sz="1100" kern="1200" dirty="0"/>
            <a:t> </a:t>
          </a:r>
          <a:r>
            <a:rPr lang="ru-RU" sz="1100" kern="1200" dirty="0" err="1"/>
            <a:t>мүшелерінің қалыптасуы.</a:t>
          </a:r>
          <a:endParaRPr lang="ru-RU" sz="1100" kern="1200" dirty="0"/>
        </a:p>
        <a:p>
          <a:pPr marL="57150" lvl="1" indent="-57150" algn="l" defTabSz="488950">
            <a:lnSpc>
              <a:spcPct val="90000"/>
            </a:lnSpc>
            <a:spcBef>
              <a:spcPct val="0"/>
            </a:spcBef>
            <a:spcAft>
              <a:spcPct val="15000"/>
            </a:spcAft>
            <a:buChar char="••"/>
          </a:pPr>
          <a:r>
            <a:rPr lang="ru-RU" sz="1100" b="1" kern="1200" dirty="0"/>
            <a:t>Ер </a:t>
          </a:r>
          <a:r>
            <a:rPr lang="ru-RU" sz="1100" b="1" kern="1200" dirty="0" err="1"/>
            <a:t>балада</a:t>
          </a:r>
          <a:r>
            <a:rPr lang="ru-RU" sz="1100" b="1" kern="1200" dirty="0"/>
            <a:t>:</a:t>
          </a:r>
          <a:r>
            <a:rPr lang="ru-RU" sz="1100" kern="1200" dirty="0"/>
            <a:t> пенис пен </a:t>
          </a:r>
          <a:r>
            <a:rPr lang="ru-RU" sz="1100" kern="1200" dirty="0" err="1"/>
            <a:t>скротум</a:t>
          </a:r>
          <a:r>
            <a:rPr lang="ru-RU" sz="1100" kern="1200" dirty="0"/>
            <a:t> </a:t>
          </a:r>
          <a:r>
            <a:rPr lang="ru-RU" sz="1100" kern="1200" dirty="0" err="1"/>
            <a:t>дамиды</a:t>
          </a:r>
          <a:r>
            <a:rPr lang="ru-RU" sz="1100" kern="1200" dirty="0"/>
            <a:t>.</a:t>
          </a:r>
        </a:p>
        <a:p>
          <a:pPr marL="57150" lvl="1" indent="-57150" algn="l" defTabSz="488950">
            <a:lnSpc>
              <a:spcPct val="90000"/>
            </a:lnSpc>
            <a:spcBef>
              <a:spcPct val="0"/>
            </a:spcBef>
            <a:spcAft>
              <a:spcPct val="15000"/>
            </a:spcAft>
            <a:buChar char="••"/>
          </a:pPr>
          <a:r>
            <a:rPr lang="ru-RU" sz="1100" b="1" kern="1200" dirty="0" err="1"/>
            <a:t>Қыз балада</a:t>
          </a:r>
          <a:r>
            <a:rPr lang="ru-RU" sz="1100" b="1" kern="1200" dirty="0"/>
            <a:t>:</a:t>
          </a:r>
          <a:r>
            <a:rPr lang="ru-RU" sz="1100" kern="1200" dirty="0"/>
            <a:t> вульва </a:t>
          </a:r>
          <a:r>
            <a:rPr lang="ru-RU" sz="1100" kern="1200" dirty="0" err="1"/>
            <a:t>және қынап қалыптасады</a:t>
          </a:r>
          <a:r>
            <a:rPr lang="ru-RU" sz="1100" kern="1200" dirty="0"/>
            <a:t>.</a:t>
          </a:r>
        </a:p>
        <a:p>
          <a:pPr marL="57150" lvl="1" indent="-57150" algn="l" defTabSz="488950">
            <a:lnSpc>
              <a:spcPct val="90000"/>
            </a:lnSpc>
            <a:spcBef>
              <a:spcPct val="0"/>
            </a:spcBef>
            <a:spcAft>
              <a:spcPct val="15000"/>
            </a:spcAft>
            <a:buChar char="••"/>
          </a:pPr>
          <a:r>
            <a:rPr lang="ru-RU" sz="1100" kern="1200" dirty="0" err="1"/>
            <a:t>Бұл сатыда</a:t>
          </a:r>
          <a:r>
            <a:rPr lang="ru-RU" sz="1100" kern="1200" dirty="0"/>
            <a:t> </a:t>
          </a:r>
          <a:r>
            <a:rPr lang="ru-RU" sz="1100" kern="1200" dirty="0" err="1"/>
            <a:t>гормондық әсер бұзылса, </a:t>
          </a:r>
          <a:r>
            <a:rPr lang="ru-RU" sz="1100" i="1" kern="1200" dirty="0" err="1"/>
            <a:t>интерсексуалдық</a:t>
          </a:r>
          <a:r>
            <a:rPr lang="ru-RU" sz="1100" kern="1200" dirty="0" err="1"/>
            <a:t> жағдайлар пайда</a:t>
          </a:r>
          <a:r>
            <a:rPr lang="ru-RU" sz="1100" kern="1200" dirty="0"/>
            <a:t> </a:t>
          </a:r>
          <a:r>
            <a:rPr lang="ru-RU" sz="1100" kern="1200" dirty="0" err="1"/>
            <a:t>болуы</a:t>
          </a:r>
          <a:r>
            <a:rPr lang="ru-RU" sz="1100" kern="1200" dirty="0"/>
            <a:t> </a:t>
          </a:r>
          <a:r>
            <a:rPr lang="ru-RU" sz="1100" kern="1200" dirty="0" err="1"/>
            <a:t>мүмкін.</a:t>
          </a:r>
          <a:endParaRPr lang="ru-RU" sz="1100" kern="1200" dirty="0"/>
        </a:p>
      </dsp:txBody>
      <dsp:txXfrm>
        <a:off x="5351741" y="1264658"/>
        <a:ext cx="1562270" cy="2846079"/>
      </dsp:txXfrm>
    </dsp:sp>
    <dsp:sp modelId="{39995A01-5764-42CD-898B-B938482FE141}">
      <dsp:nvSpPr>
        <dsp:cNvPr id="0" name=""/>
        <dsp:cNvSpPr/>
      </dsp:nvSpPr>
      <dsp:spPr>
        <a:xfrm>
          <a:off x="7132728" y="493136"/>
          <a:ext cx="1562270" cy="792945"/>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44704" rIns="78232" bIns="44704" numCol="1" spcCol="1270" anchor="ctr" anchorCtr="0">
          <a:noAutofit/>
        </a:bodyPr>
        <a:lstStyle/>
        <a:p>
          <a:pPr lvl="0" algn="ctr" defTabSz="488950">
            <a:lnSpc>
              <a:spcPct val="90000"/>
            </a:lnSpc>
            <a:spcBef>
              <a:spcPct val="0"/>
            </a:spcBef>
            <a:spcAft>
              <a:spcPct val="35000"/>
            </a:spcAft>
          </a:pPr>
          <a:r>
            <a:rPr lang="ru-RU" sz="1100" b="1" kern="1200"/>
            <a:t>5-саты. Азаматтық (азаматтық құжаттардағы) жыныс</a:t>
          </a:r>
        </a:p>
      </dsp:txBody>
      <dsp:txXfrm>
        <a:off x="7132728" y="493136"/>
        <a:ext cx="1562270" cy="792945"/>
      </dsp:txXfrm>
    </dsp:sp>
    <dsp:sp modelId="{405DAC17-391B-419C-ABCC-8FD445BFF8C1}">
      <dsp:nvSpPr>
        <dsp:cNvPr id="0" name=""/>
        <dsp:cNvSpPr/>
      </dsp:nvSpPr>
      <dsp:spPr>
        <a:xfrm>
          <a:off x="7132728" y="1264658"/>
          <a:ext cx="1562270" cy="284607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8674" tIns="58674" rIns="78232" bIns="88011" numCol="1" spcCol="1270" anchor="t" anchorCtr="0">
          <a:noAutofit/>
        </a:bodyPr>
        <a:lstStyle/>
        <a:p>
          <a:pPr marL="57150" lvl="1" indent="-57150" algn="l" defTabSz="488950">
            <a:lnSpc>
              <a:spcPct val="90000"/>
            </a:lnSpc>
            <a:spcBef>
              <a:spcPct val="0"/>
            </a:spcBef>
            <a:spcAft>
              <a:spcPct val="15000"/>
            </a:spcAft>
            <a:buChar char="••"/>
          </a:pPr>
          <a:r>
            <a:rPr lang="ru-RU" sz="1100" b="1" kern="1200" dirty="0" err="1"/>
            <a:t>Мәні:</a:t>
          </a:r>
          <a:r>
            <a:rPr lang="ru-RU" sz="1100" kern="1200" dirty="0" err="1"/>
            <a:t> Туған кезде</a:t>
          </a:r>
          <a:r>
            <a:rPr lang="ru-RU" sz="1100" kern="1200" dirty="0"/>
            <a:t> </a:t>
          </a:r>
          <a:r>
            <a:rPr lang="ru-RU" sz="1100" kern="1200" dirty="0" err="1"/>
            <a:t>сыртқы белгілерге</a:t>
          </a:r>
          <a:r>
            <a:rPr lang="ru-RU" sz="1100" kern="1200" dirty="0"/>
            <a:t> </a:t>
          </a:r>
          <a:r>
            <a:rPr lang="ru-RU" sz="1100" kern="1200" dirty="0" err="1"/>
            <a:t>қарай дәрігер </a:t>
          </a:r>
          <a:r>
            <a:rPr lang="ru-RU" sz="1100" kern="1200" dirty="0"/>
            <a:t>мен </a:t>
          </a:r>
          <a:r>
            <a:rPr lang="ru-RU" sz="1100" kern="1200" dirty="0" err="1"/>
            <a:t>ата-аналар</a:t>
          </a:r>
          <a:r>
            <a:rPr lang="ru-RU" sz="1100" kern="1200" dirty="0"/>
            <a:t> </a:t>
          </a:r>
          <a:r>
            <a:rPr lang="ru-RU" sz="1100" kern="1200" dirty="0" err="1"/>
            <a:t>шешетін</a:t>
          </a:r>
          <a:r>
            <a:rPr lang="ru-RU" sz="1100" kern="1200" dirty="0"/>
            <a:t> </a:t>
          </a:r>
          <a:r>
            <a:rPr lang="ru-RU" sz="1100" kern="1200" dirty="0" err="1"/>
            <a:t>жыныстық </a:t>
          </a:r>
          <a:r>
            <a:rPr lang="ru-RU" sz="1100" kern="1200" dirty="0"/>
            <a:t>идентификация.</a:t>
          </a:r>
        </a:p>
        <a:p>
          <a:pPr marL="57150" lvl="1" indent="-57150" algn="l" defTabSz="488950">
            <a:lnSpc>
              <a:spcPct val="90000"/>
            </a:lnSpc>
            <a:spcBef>
              <a:spcPct val="0"/>
            </a:spcBef>
            <a:spcAft>
              <a:spcPct val="15000"/>
            </a:spcAft>
            <a:buChar char="••"/>
          </a:pPr>
          <a:r>
            <a:rPr lang="ru-RU" sz="1100" b="1" kern="1200" dirty="0" err="1"/>
            <a:t>Ерекшелігі</a:t>
          </a:r>
          <a:r>
            <a:rPr lang="ru-RU" sz="1100" b="1" kern="1200" dirty="0"/>
            <a:t>:</a:t>
          </a:r>
          <a:r>
            <a:rPr lang="ru-RU" sz="1100" kern="1200" dirty="0"/>
            <a:t> </a:t>
          </a:r>
          <a:r>
            <a:rPr lang="ru-RU" sz="1100" kern="1200" dirty="0" err="1"/>
            <a:t>Бұл сатыда</a:t>
          </a:r>
          <a:r>
            <a:rPr lang="ru-RU" sz="1100" kern="1200" dirty="0"/>
            <a:t> </a:t>
          </a:r>
          <a:r>
            <a:rPr lang="ru-RU" sz="1100" kern="1200" dirty="0" err="1"/>
            <a:t>әлеуметтік және заңдық жыныс</a:t>
          </a:r>
          <a:r>
            <a:rPr lang="ru-RU" sz="1100" kern="1200" dirty="0"/>
            <a:t> </a:t>
          </a:r>
          <a:r>
            <a:rPr lang="ru-RU" sz="1100" kern="1200" dirty="0" err="1"/>
            <a:t>бекітіледі</a:t>
          </a:r>
          <a:r>
            <a:rPr lang="ru-RU" sz="1100" kern="1200" dirty="0"/>
            <a:t>.</a:t>
          </a:r>
        </a:p>
      </dsp:txBody>
      <dsp:txXfrm>
        <a:off x="7132728" y="1264658"/>
        <a:ext cx="1562270" cy="2846079"/>
      </dsp:txXfrm>
    </dsp:sp>
    <dsp:sp modelId="{EDA97019-7796-434B-92E1-43B65E965D3C}">
      <dsp:nvSpPr>
        <dsp:cNvPr id="0" name=""/>
        <dsp:cNvSpPr/>
      </dsp:nvSpPr>
      <dsp:spPr>
        <a:xfrm>
          <a:off x="8913716" y="493136"/>
          <a:ext cx="1562270" cy="792945"/>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44704" rIns="78232" bIns="44704" numCol="1" spcCol="1270" anchor="ctr" anchorCtr="0">
          <a:noAutofit/>
        </a:bodyPr>
        <a:lstStyle/>
        <a:p>
          <a:pPr lvl="0" algn="ctr" defTabSz="488950">
            <a:lnSpc>
              <a:spcPct val="90000"/>
            </a:lnSpc>
            <a:spcBef>
              <a:spcPct val="0"/>
            </a:spcBef>
            <a:spcAft>
              <a:spcPct val="35000"/>
            </a:spcAft>
          </a:pPr>
          <a:r>
            <a:rPr lang="ru-RU" sz="1100" b="1" kern="1200"/>
            <a:t>6-саты. Психологиялық жыныс (жыныстық идентификация)</a:t>
          </a:r>
        </a:p>
      </dsp:txBody>
      <dsp:txXfrm>
        <a:off x="8913716" y="493136"/>
        <a:ext cx="1562270" cy="792945"/>
      </dsp:txXfrm>
    </dsp:sp>
    <dsp:sp modelId="{7A04ED2B-91E3-4D56-A36A-98C50533493C}">
      <dsp:nvSpPr>
        <dsp:cNvPr id="0" name=""/>
        <dsp:cNvSpPr/>
      </dsp:nvSpPr>
      <dsp:spPr>
        <a:xfrm>
          <a:off x="8913716" y="1264658"/>
          <a:ext cx="1562270" cy="284607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8674" tIns="58674" rIns="78232" bIns="88011" numCol="1" spcCol="1270" anchor="t" anchorCtr="0">
          <a:noAutofit/>
        </a:bodyPr>
        <a:lstStyle/>
        <a:p>
          <a:pPr marL="57150" lvl="1" indent="-57150" algn="l" defTabSz="488950">
            <a:lnSpc>
              <a:spcPct val="90000"/>
            </a:lnSpc>
            <a:spcBef>
              <a:spcPct val="0"/>
            </a:spcBef>
            <a:spcAft>
              <a:spcPct val="15000"/>
            </a:spcAft>
            <a:buChar char="••"/>
          </a:pPr>
          <a:r>
            <a:rPr lang="ru-RU" sz="1100" b="1" kern="1200" dirty="0" err="1"/>
            <a:t>Уақыт:</a:t>
          </a:r>
          <a:r>
            <a:rPr lang="ru-RU" sz="1100" kern="1200" dirty="0" err="1"/>
            <a:t> Балалық шақта қалыптасады </a:t>
          </a:r>
          <a:r>
            <a:rPr lang="ru-RU" sz="1100" kern="1200" dirty="0"/>
            <a:t>(2–5 </a:t>
          </a:r>
          <a:r>
            <a:rPr lang="ru-RU" sz="1100" kern="1200" dirty="0" err="1"/>
            <a:t>жас</a:t>
          </a:r>
          <a:r>
            <a:rPr lang="ru-RU" sz="1100" kern="1200" dirty="0"/>
            <a:t>).</a:t>
          </a:r>
        </a:p>
        <a:p>
          <a:pPr marL="57150" lvl="1" indent="-57150" algn="l" defTabSz="488950">
            <a:lnSpc>
              <a:spcPct val="90000"/>
            </a:lnSpc>
            <a:spcBef>
              <a:spcPct val="0"/>
            </a:spcBef>
            <a:spcAft>
              <a:spcPct val="15000"/>
            </a:spcAft>
            <a:buChar char="••"/>
          </a:pPr>
          <a:r>
            <a:rPr lang="ru-RU" sz="1100" b="1" kern="1200" dirty="0" err="1"/>
            <a:t>Мәні:</a:t>
          </a:r>
          <a:r>
            <a:rPr lang="ru-RU" sz="1100" kern="1200" dirty="0" err="1"/>
            <a:t> Тұлғаның өзін белгілі</a:t>
          </a:r>
          <a:r>
            <a:rPr lang="ru-RU" sz="1100" kern="1200" dirty="0"/>
            <a:t> </a:t>
          </a:r>
          <a:r>
            <a:rPr lang="ru-RU" sz="1100" kern="1200" dirty="0" err="1"/>
            <a:t>бір</a:t>
          </a:r>
          <a:r>
            <a:rPr lang="ru-RU" sz="1100" kern="1200" dirty="0"/>
            <a:t> </a:t>
          </a:r>
          <a:r>
            <a:rPr lang="ru-RU" sz="1100" kern="1200" dirty="0" err="1"/>
            <a:t>жыныс</a:t>
          </a:r>
          <a:r>
            <a:rPr lang="ru-RU" sz="1100" kern="1200" dirty="0"/>
            <a:t> </a:t>
          </a:r>
          <a:r>
            <a:rPr lang="ru-RU" sz="1100" kern="1200" dirty="0" err="1"/>
            <a:t>өкілі ретінде</a:t>
          </a:r>
          <a:r>
            <a:rPr lang="ru-RU" sz="1100" kern="1200" dirty="0"/>
            <a:t> </a:t>
          </a:r>
          <a:r>
            <a:rPr lang="ru-RU" sz="1100" kern="1200" dirty="0" err="1"/>
            <a:t>қабылдауы </a:t>
          </a:r>
          <a:r>
            <a:rPr lang="ru-RU" sz="1100" kern="1200" dirty="0"/>
            <a:t>(«Мен </a:t>
          </a:r>
          <a:r>
            <a:rPr lang="ru-RU" sz="1100" kern="1200" dirty="0" err="1"/>
            <a:t>ермін</a:t>
          </a:r>
          <a:r>
            <a:rPr lang="ru-RU" sz="1100" kern="1200" dirty="0"/>
            <a:t>», «Мен </a:t>
          </a:r>
          <a:r>
            <a:rPr lang="ru-RU" sz="1100" kern="1200" dirty="0" err="1"/>
            <a:t>әйелмін</a:t>
          </a:r>
          <a:r>
            <a:rPr lang="ru-RU" sz="1100" kern="1200" dirty="0"/>
            <a:t>»).</a:t>
          </a:r>
        </a:p>
        <a:p>
          <a:pPr marL="57150" lvl="1" indent="-57150" algn="l" defTabSz="488950">
            <a:lnSpc>
              <a:spcPct val="90000"/>
            </a:lnSpc>
            <a:spcBef>
              <a:spcPct val="0"/>
            </a:spcBef>
            <a:spcAft>
              <a:spcPct val="15000"/>
            </a:spcAft>
            <a:buChar char="••"/>
          </a:pPr>
          <a:r>
            <a:rPr lang="ru-RU" sz="1100" b="1" kern="1200" dirty="0" err="1"/>
            <a:t>Дерек</a:t>
          </a:r>
          <a:r>
            <a:rPr lang="ru-RU" sz="1100" b="1" kern="1200" dirty="0"/>
            <a:t> </a:t>
          </a:r>
          <a:r>
            <a:rPr lang="ru-RU" sz="1100" b="1" kern="1200" dirty="0" err="1"/>
            <a:t>көзі:</a:t>
          </a:r>
          <a:r>
            <a:rPr lang="ru-RU" sz="1100" kern="1200" dirty="0" err="1"/>
            <a:t> Ата-ана</a:t>
          </a:r>
          <a:r>
            <a:rPr lang="ru-RU" sz="1100" kern="1200" dirty="0"/>
            <a:t> </a:t>
          </a:r>
          <a:r>
            <a:rPr lang="ru-RU" sz="1100" kern="1200" dirty="0" err="1"/>
            <a:t>үлгісі, әлеуметтік рөлдер, тәрбиелік ықпал.</a:t>
          </a:r>
          <a:endParaRPr lang="ru-RU" sz="1100" kern="1200" dirty="0"/>
        </a:p>
      </dsp:txBody>
      <dsp:txXfrm>
        <a:off x="8913716" y="1264658"/>
        <a:ext cx="1562270" cy="2846079"/>
      </dsp:txXfrm>
    </dsp:sp>
    <dsp:sp modelId="{BCBE3265-DB27-46AC-99CC-21A80C5D50A1}">
      <dsp:nvSpPr>
        <dsp:cNvPr id="0" name=""/>
        <dsp:cNvSpPr/>
      </dsp:nvSpPr>
      <dsp:spPr>
        <a:xfrm>
          <a:off x="10694704" y="493136"/>
          <a:ext cx="1562270" cy="792945"/>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44704" rIns="78232" bIns="44704" numCol="1" spcCol="1270" anchor="ctr" anchorCtr="0">
          <a:noAutofit/>
        </a:bodyPr>
        <a:lstStyle/>
        <a:p>
          <a:pPr lvl="0" algn="ctr" defTabSz="488950">
            <a:lnSpc>
              <a:spcPct val="90000"/>
            </a:lnSpc>
            <a:spcBef>
              <a:spcPct val="0"/>
            </a:spcBef>
            <a:spcAft>
              <a:spcPct val="35000"/>
            </a:spcAft>
          </a:pPr>
          <a:r>
            <a:rPr lang="ru-RU" sz="1100" b="1" kern="1200"/>
            <a:t>7-саты. Әлеуметтік және мінез-құлықтық жыныс (жыныстық рөл)</a:t>
          </a:r>
        </a:p>
      </dsp:txBody>
      <dsp:txXfrm>
        <a:off x="10694704" y="493136"/>
        <a:ext cx="1562270" cy="792945"/>
      </dsp:txXfrm>
    </dsp:sp>
    <dsp:sp modelId="{06B452AA-0E16-4251-92BA-052E4A2F96D5}">
      <dsp:nvSpPr>
        <dsp:cNvPr id="0" name=""/>
        <dsp:cNvSpPr/>
      </dsp:nvSpPr>
      <dsp:spPr>
        <a:xfrm>
          <a:off x="10694704" y="1275290"/>
          <a:ext cx="1562270" cy="284607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8674" tIns="58674" rIns="78232" bIns="88011" numCol="1" spcCol="1270" anchor="t" anchorCtr="0">
          <a:noAutofit/>
        </a:bodyPr>
        <a:lstStyle/>
        <a:p>
          <a:pPr marL="57150" lvl="1" indent="-57150" algn="l" defTabSz="488950">
            <a:lnSpc>
              <a:spcPct val="90000"/>
            </a:lnSpc>
            <a:spcBef>
              <a:spcPct val="0"/>
            </a:spcBef>
            <a:spcAft>
              <a:spcPct val="15000"/>
            </a:spcAft>
            <a:buChar char="••"/>
          </a:pPr>
          <a:r>
            <a:rPr lang="ru-RU" sz="1100" b="1" kern="1200" dirty="0" err="1"/>
            <a:t>Уақыт:</a:t>
          </a:r>
          <a:r>
            <a:rPr lang="ru-RU" sz="1100" kern="1200" dirty="0" err="1"/>
            <a:t> Мектеп</a:t>
          </a:r>
          <a:r>
            <a:rPr lang="ru-RU" sz="1100" kern="1200" dirty="0"/>
            <a:t> </a:t>
          </a:r>
          <a:r>
            <a:rPr lang="ru-RU" sz="1100" kern="1200" dirty="0" err="1"/>
            <a:t>жасынан</a:t>
          </a:r>
          <a:r>
            <a:rPr lang="ru-RU" sz="1100" kern="1200" dirty="0"/>
            <a:t> </a:t>
          </a:r>
          <a:r>
            <a:rPr lang="ru-RU" sz="1100" kern="1200" dirty="0" err="1"/>
            <a:t>ересектікке</a:t>
          </a:r>
          <a:r>
            <a:rPr lang="ru-RU" sz="1100" kern="1200" dirty="0"/>
            <a:t> </a:t>
          </a:r>
          <a:r>
            <a:rPr lang="ru-RU" sz="1100" kern="1200" dirty="0" err="1"/>
            <a:t>дейін</a:t>
          </a:r>
          <a:r>
            <a:rPr lang="ru-RU" sz="1100" kern="1200" dirty="0"/>
            <a:t>.</a:t>
          </a:r>
        </a:p>
        <a:p>
          <a:pPr marL="57150" lvl="1" indent="-57150" algn="l" defTabSz="488950">
            <a:lnSpc>
              <a:spcPct val="90000"/>
            </a:lnSpc>
            <a:spcBef>
              <a:spcPct val="0"/>
            </a:spcBef>
            <a:spcAft>
              <a:spcPct val="15000"/>
            </a:spcAft>
            <a:buChar char="••"/>
          </a:pPr>
          <a:r>
            <a:rPr lang="ru-RU" sz="1100" b="1" kern="1200" dirty="0" err="1"/>
            <a:t>Мәні:</a:t>
          </a:r>
          <a:r>
            <a:rPr lang="ru-RU" sz="1100" kern="1200" dirty="0" err="1"/>
            <a:t> Қоғамдағы </a:t>
          </a:r>
          <a:r>
            <a:rPr lang="ru-RU" sz="1100" kern="1200" dirty="0"/>
            <a:t>ер мен </a:t>
          </a:r>
          <a:r>
            <a:rPr lang="ru-RU" sz="1100" kern="1200" dirty="0" err="1"/>
            <a:t>әйелге тән мінез-құлық үлгілерін меңгеру</a:t>
          </a:r>
          <a:r>
            <a:rPr lang="ru-RU" sz="1100" kern="1200" dirty="0"/>
            <a:t>.</a:t>
          </a:r>
        </a:p>
        <a:p>
          <a:pPr marL="57150" lvl="1" indent="-57150" algn="l" defTabSz="488950">
            <a:lnSpc>
              <a:spcPct val="90000"/>
            </a:lnSpc>
            <a:spcBef>
              <a:spcPct val="0"/>
            </a:spcBef>
            <a:spcAft>
              <a:spcPct val="15000"/>
            </a:spcAft>
            <a:buChar char="••"/>
          </a:pPr>
          <a:r>
            <a:rPr lang="ru-RU" sz="1100" b="1" kern="1200" dirty="0" err="1"/>
            <a:t>Құрал:</a:t>
          </a:r>
          <a:r>
            <a:rPr lang="ru-RU" sz="1100" kern="1200" dirty="0" err="1"/>
            <a:t> Мәдениет, дін</a:t>
          </a:r>
          <a:r>
            <a:rPr lang="ru-RU" sz="1100" kern="1200" dirty="0"/>
            <a:t>, </a:t>
          </a:r>
          <a:r>
            <a:rPr lang="ru-RU" sz="1100" kern="1200" dirty="0" err="1"/>
            <a:t>дәстүр, </a:t>
          </a:r>
          <a:r>
            <a:rPr lang="ru-RU" sz="1100" kern="1200" dirty="0"/>
            <a:t>БАҚ.</a:t>
          </a:r>
        </a:p>
        <a:p>
          <a:pPr marL="57150" lvl="1" indent="-57150" algn="l" defTabSz="488950">
            <a:lnSpc>
              <a:spcPct val="90000"/>
            </a:lnSpc>
            <a:spcBef>
              <a:spcPct val="0"/>
            </a:spcBef>
            <a:spcAft>
              <a:spcPct val="15000"/>
            </a:spcAft>
            <a:buChar char="••"/>
          </a:pPr>
          <a:r>
            <a:rPr lang="ru-RU" sz="1100" b="1" kern="1200" dirty="0" err="1"/>
            <a:t>Нәтиже:</a:t>
          </a:r>
          <a:r>
            <a:rPr lang="ru-RU" sz="1100" kern="1200" dirty="0" err="1"/>
            <a:t> Маскулиндік</a:t>
          </a:r>
          <a:r>
            <a:rPr lang="ru-RU" sz="1100" kern="1200" dirty="0"/>
            <a:t> </a:t>
          </a:r>
          <a:r>
            <a:rPr lang="ru-RU" sz="1100" kern="1200" dirty="0" err="1"/>
            <a:t>немесе</a:t>
          </a:r>
          <a:r>
            <a:rPr lang="ru-RU" sz="1100" kern="1200" dirty="0"/>
            <a:t> </a:t>
          </a:r>
          <a:r>
            <a:rPr lang="ru-RU" sz="1100" kern="1200" dirty="0" err="1"/>
            <a:t>фемининдік</a:t>
          </a:r>
          <a:r>
            <a:rPr lang="ru-RU" sz="1100" kern="1200" dirty="0"/>
            <a:t> </a:t>
          </a:r>
          <a:r>
            <a:rPr lang="ru-RU" sz="1100" kern="1200" dirty="0" err="1"/>
            <a:t>мінез-құлық қалыптасады.</a:t>
          </a:r>
          <a:endParaRPr lang="ru-RU" sz="1100" kern="1200" dirty="0"/>
        </a:p>
      </dsp:txBody>
      <dsp:txXfrm>
        <a:off x="10694704" y="1275290"/>
        <a:ext cx="1562270" cy="2846079"/>
      </dsp:txXfrm>
    </dsp:sp>
    <dsp:sp modelId="{EC9EEC10-E0E1-4A28-B9B1-6A1491AD4BD3}">
      <dsp:nvSpPr>
        <dsp:cNvPr id="0" name=""/>
        <dsp:cNvSpPr/>
      </dsp:nvSpPr>
      <dsp:spPr>
        <a:xfrm>
          <a:off x="12475692" y="493136"/>
          <a:ext cx="1562270" cy="792945"/>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44704" rIns="78232" bIns="44704" numCol="1" spcCol="1270" anchor="ctr" anchorCtr="0">
          <a:noAutofit/>
        </a:bodyPr>
        <a:lstStyle/>
        <a:p>
          <a:pPr lvl="0" algn="ctr" defTabSz="488950">
            <a:lnSpc>
              <a:spcPct val="90000"/>
            </a:lnSpc>
            <a:spcBef>
              <a:spcPct val="0"/>
            </a:spcBef>
            <a:spcAft>
              <a:spcPct val="35000"/>
            </a:spcAft>
          </a:pPr>
          <a:r>
            <a:rPr lang="ru-RU" sz="1100" b="1" kern="1200"/>
            <a:t>8-саты. Сексуалдық бағдар (ересектік шақ)</a:t>
          </a:r>
        </a:p>
      </dsp:txBody>
      <dsp:txXfrm>
        <a:off x="12475692" y="493136"/>
        <a:ext cx="1562270" cy="792945"/>
      </dsp:txXfrm>
    </dsp:sp>
    <dsp:sp modelId="{8B871688-842C-4038-9FDF-F0B4C6575FA0}">
      <dsp:nvSpPr>
        <dsp:cNvPr id="0" name=""/>
        <dsp:cNvSpPr/>
      </dsp:nvSpPr>
      <dsp:spPr>
        <a:xfrm>
          <a:off x="12475692" y="1296553"/>
          <a:ext cx="1562270" cy="284607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8674" tIns="58674" rIns="78232" bIns="88011" numCol="1" spcCol="1270" anchor="t" anchorCtr="0">
          <a:noAutofit/>
        </a:bodyPr>
        <a:lstStyle/>
        <a:p>
          <a:pPr marL="57150" lvl="1" indent="-57150" algn="l" defTabSz="488950">
            <a:lnSpc>
              <a:spcPct val="90000"/>
            </a:lnSpc>
            <a:spcBef>
              <a:spcPct val="0"/>
            </a:spcBef>
            <a:spcAft>
              <a:spcPct val="15000"/>
            </a:spcAft>
            <a:buChar char="••"/>
          </a:pPr>
          <a:r>
            <a:rPr lang="ru-RU" sz="1100" b="1" kern="1200" dirty="0" err="1"/>
            <a:t>Мәні:</a:t>
          </a:r>
          <a:r>
            <a:rPr lang="ru-RU" sz="1100" kern="1200" dirty="0" err="1"/>
            <a:t> Адамның жыныстық серікке</a:t>
          </a:r>
          <a:r>
            <a:rPr lang="ru-RU" sz="1100" kern="1200" dirty="0"/>
            <a:t> </a:t>
          </a:r>
          <a:r>
            <a:rPr lang="ru-RU" sz="1100" kern="1200" dirty="0" err="1"/>
            <a:t>деген</a:t>
          </a:r>
          <a:r>
            <a:rPr lang="ru-RU" sz="1100" kern="1200" dirty="0"/>
            <a:t> </a:t>
          </a:r>
          <a:r>
            <a:rPr lang="ru-RU" sz="1100" kern="1200" dirty="0" err="1"/>
            <a:t>бағыттылығы </a:t>
          </a:r>
          <a:r>
            <a:rPr lang="ru-RU" sz="1100" kern="1200" dirty="0"/>
            <a:t>(</a:t>
          </a:r>
          <a:r>
            <a:rPr lang="ru-RU" sz="1100" kern="1200" dirty="0" err="1"/>
            <a:t>гетеросексуалды</a:t>
          </a:r>
          <a:r>
            <a:rPr lang="ru-RU" sz="1100" kern="1200" dirty="0"/>
            <a:t>, </a:t>
          </a:r>
          <a:r>
            <a:rPr lang="ru-RU" sz="1100" kern="1200" dirty="0" err="1"/>
            <a:t>гомосексуалды</a:t>
          </a:r>
          <a:r>
            <a:rPr lang="ru-RU" sz="1100" kern="1200" dirty="0"/>
            <a:t>, </a:t>
          </a:r>
          <a:r>
            <a:rPr lang="ru-RU" sz="1100" kern="1200" dirty="0" err="1"/>
            <a:t>бисексуалды</a:t>
          </a:r>
          <a:r>
            <a:rPr lang="ru-RU" sz="1100" kern="1200" dirty="0"/>
            <a:t> т.б.).</a:t>
          </a:r>
        </a:p>
        <a:p>
          <a:pPr marL="57150" lvl="1" indent="-57150" algn="l" defTabSz="488950">
            <a:lnSpc>
              <a:spcPct val="90000"/>
            </a:lnSpc>
            <a:spcBef>
              <a:spcPct val="0"/>
            </a:spcBef>
            <a:spcAft>
              <a:spcPct val="15000"/>
            </a:spcAft>
            <a:buChar char="••"/>
          </a:pPr>
          <a:r>
            <a:rPr lang="ru-RU" sz="1100" b="1" kern="1200" dirty="0" err="1"/>
            <a:t>Бұл кезең</a:t>
          </a:r>
          <a:r>
            <a:rPr lang="ru-RU" sz="1100" kern="1200" dirty="0" err="1"/>
            <a:t> тұлғаның жеке</a:t>
          </a:r>
          <a:r>
            <a:rPr lang="ru-RU" sz="1100" kern="1200" dirty="0"/>
            <a:t> </a:t>
          </a:r>
          <a:r>
            <a:rPr lang="ru-RU" sz="1100" kern="1200" dirty="0" err="1"/>
            <a:t>психосексуалдық дамуының соңғы сатысы</a:t>
          </a:r>
          <a:r>
            <a:rPr lang="ru-RU" sz="1100" kern="1200" dirty="0"/>
            <a:t> </a:t>
          </a:r>
          <a:r>
            <a:rPr lang="ru-RU" sz="1100" kern="1200" dirty="0" err="1"/>
            <a:t>ретінде</a:t>
          </a:r>
          <a:r>
            <a:rPr lang="ru-RU" sz="1100" kern="1200" dirty="0"/>
            <a:t> </a:t>
          </a:r>
          <a:r>
            <a:rPr lang="ru-RU" sz="1100" kern="1200" dirty="0" err="1"/>
            <a:t>қаралады.</a:t>
          </a:r>
          <a:endParaRPr lang="ru-RU" sz="1100" kern="1200" dirty="0"/>
        </a:p>
      </dsp:txBody>
      <dsp:txXfrm>
        <a:off x="12475692" y="1296553"/>
        <a:ext cx="1562270" cy="284607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AC6D1A-4BFE-4B10-813F-11B123881C20}">
      <dsp:nvSpPr>
        <dsp:cNvPr id="0" name=""/>
        <dsp:cNvSpPr/>
      </dsp:nvSpPr>
      <dsp:spPr>
        <a:xfrm>
          <a:off x="5284235" y="1314701"/>
          <a:ext cx="3661959" cy="557379"/>
        </a:xfrm>
        <a:custGeom>
          <a:avLst/>
          <a:gdLst/>
          <a:ahLst/>
          <a:cxnLst/>
          <a:rect l="0" t="0" r="0" b="0"/>
          <a:pathLst>
            <a:path>
              <a:moveTo>
                <a:pt x="0" y="0"/>
              </a:moveTo>
              <a:lnTo>
                <a:pt x="0" y="379837"/>
              </a:lnTo>
              <a:lnTo>
                <a:pt x="3661959" y="379837"/>
              </a:lnTo>
              <a:lnTo>
                <a:pt x="3661959" y="55737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8E54B80-87DF-49D2-A431-92CBD957514D}">
      <dsp:nvSpPr>
        <dsp:cNvPr id="0" name=""/>
        <dsp:cNvSpPr/>
      </dsp:nvSpPr>
      <dsp:spPr>
        <a:xfrm>
          <a:off x="5238515" y="1314701"/>
          <a:ext cx="91440" cy="557379"/>
        </a:xfrm>
        <a:custGeom>
          <a:avLst/>
          <a:gdLst/>
          <a:ahLst/>
          <a:cxnLst/>
          <a:rect l="0" t="0" r="0" b="0"/>
          <a:pathLst>
            <a:path>
              <a:moveTo>
                <a:pt x="45720" y="0"/>
              </a:moveTo>
              <a:lnTo>
                <a:pt x="45720" y="55737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26FED2E-B65C-4D92-88FE-20714F7B27A8}">
      <dsp:nvSpPr>
        <dsp:cNvPr id="0" name=""/>
        <dsp:cNvSpPr/>
      </dsp:nvSpPr>
      <dsp:spPr>
        <a:xfrm>
          <a:off x="1622276" y="1314701"/>
          <a:ext cx="3661959" cy="557379"/>
        </a:xfrm>
        <a:custGeom>
          <a:avLst/>
          <a:gdLst/>
          <a:ahLst/>
          <a:cxnLst/>
          <a:rect l="0" t="0" r="0" b="0"/>
          <a:pathLst>
            <a:path>
              <a:moveTo>
                <a:pt x="3661959" y="0"/>
              </a:moveTo>
              <a:lnTo>
                <a:pt x="3661959" y="379837"/>
              </a:lnTo>
              <a:lnTo>
                <a:pt x="0" y="379837"/>
              </a:lnTo>
              <a:lnTo>
                <a:pt x="0" y="55737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C0A1725-DB7D-4BC1-8A05-421F98AD54E6}">
      <dsp:nvSpPr>
        <dsp:cNvPr id="0" name=""/>
        <dsp:cNvSpPr/>
      </dsp:nvSpPr>
      <dsp:spPr>
        <a:xfrm>
          <a:off x="230841" y="97729"/>
          <a:ext cx="10106789" cy="121697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7193424-F40C-4988-B7F8-52B765A68FC3}">
      <dsp:nvSpPr>
        <dsp:cNvPr id="0" name=""/>
        <dsp:cNvSpPr/>
      </dsp:nvSpPr>
      <dsp:spPr>
        <a:xfrm>
          <a:off x="443784" y="300025"/>
          <a:ext cx="10106789" cy="121697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ru-RU" sz="4000" b="1" kern="1200" dirty="0" err="1"/>
            <a:t>Негізгі</a:t>
          </a:r>
          <a:r>
            <a:rPr lang="ru-RU" sz="4000" b="1" kern="1200" dirty="0"/>
            <a:t> </a:t>
          </a:r>
          <a:r>
            <a:rPr lang="ru-RU" sz="4000" b="1" kern="1200" dirty="0" err="1"/>
            <a:t>жыныстық орталықтар:</a:t>
          </a:r>
          <a:endParaRPr lang="ru-RU" sz="4000" kern="1200" dirty="0"/>
        </a:p>
      </dsp:txBody>
      <dsp:txXfrm>
        <a:off x="479428" y="335669"/>
        <a:ext cx="10035501" cy="1145683"/>
      </dsp:txXfrm>
    </dsp:sp>
    <dsp:sp modelId="{9C616FAD-F6E5-472E-9326-F2BD4B0C2CBD}">
      <dsp:nvSpPr>
        <dsp:cNvPr id="0" name=""/>
        <dsp:cNvSpPr/>
      </dsp:nvSpPr>
      <dsp:spPr>
        <a:xfrm>
          <a:off x="4240" y="1872080"/>
          <a:ext cx="3236072" cy="169917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6BE84D9-C6D5-4150-94B3-2EB66EA5EE3B}">
      <dsp:nvSpPr>
        <dsp:cNvPr id="0" name=""/>
        <dsp:cNvSpPr/>
      </dsp:nvSpPr>
      <dsp:spPr>
        <a:xfrm>
          <a:off x="217184" y="2074377"/>
          <a:ext cx="3236072" cy="169917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b="1" kern="1200" dirty="0"/>
            <a:t>Гипоталамус</a:t>
          </a:r>
          <a:r>
            <a:rPr lang="ru-RU" sz="1200" kern="1200" dirty="0"/>
            <a:t> – </a:t>
          </a:r>
          <a:r>
            <a:rPr lang="ru-RU" sz="1200" kern="1200" dirty="0" err="1"/>
            <a:t>жыныстық мінез-құлықты</a:t>
          </a:r>
          <a:r>
            <a:rPr lang="ru-RU" sz="1200" kern="1200" dirty="0"/>
            <a:t>, </a:t>
          </a:r>
          <a:r>
            <a:rPr lang="ru-RU" sz="1200" kern="1200" dirty="0" err="1"/>
            <a:t>гормондар</a:t>
          </a:r>
          <a:r>
            <a:rPr lang="ru-RU" sz="1200" kern="1200" dirty="0"/>
            <a:t> </a:t>
          </a:r>
          <a:r>
            <a:rPr lang="ru-RU" sz="1200" kern="1200" dirty="0" err="1"/>
            <a:t>бөлінуін</a:t>
          </a:r>
          <a:r>
            <a:rPr lang="ru-RU" sz="1200" kern="1200" dirty="0"/>
            <a:t>, </a:t>
          </a:r>
          <a:r>
            <a:rPr lang="ru-RU" sz="1200" kern="1200" dirty="0" err="1"/>
            <a:t>репродуктивтік</a:t>
          </a:r>
          <a:r>
            <a:rPr lang="ru-RU" sz="1200" kern="1200" dirty="0"/>
            <a:t> </a:t>
          </a:r>
          <a:r>
            <a:rPr lang="ru-RU" sz="1200" kern="1200" dirty="0" err="1"/>
            <a:t>функцияларды</a:t>
          </a:r>
          <a:r>
            <a:rPr lang="ru-RU" sz="1200" kern="1200" dirty="0"/>
            <a:t> </a:t>
          </a:r>
          <a:r>
            <a:rPr lang="ru-RU" sz="1200" kern="1200" dirty="0" err="1"/>
            <a:t>реттейді</a:t>
          </a:r>
          <a:r>
            <a:rPr lang="ru-RU" sz="1200" kern="1200" dirty="0"/>
            <a:t>.</a:t>
          </a:r>
          <a:br>
            <a:rPr lang="ru-RU" sz="1200" kern="1200" dirty="0"/>
          </a:br>
          <a:r>
            <a:rPr lang="ru-RU" sz="1200" kern="1200" dirty="0"/>
            <a:t>– Ер </a:t>
          </a:r>
          <a:r>
            <a:rPr lang="ru-RU" sz="1200" kern="1200" dirty="0" err="1"/>
            <a:t>адамдарда</a:t>
          </a:r>
          <a:r>
            <a:rPr lang="ru-RU" sz="1200" kern="1200" dirty="0"/>
            <a:t> </a:t>
          </a:r>
          <a:r>
            <a:rPr lang="ru-RU" sz="1200" kern="1200" dirty="0" err="1"/>
            <a:t>гипоталамустың кейбір</a:t>
          </a:r>
          <a:r>
            <a:rPr lang="ru-RU" sz="1200" kern="1200" dirty="0"/>
            <a:t> </a:t>
          </a:r>
          <a:r>
            <a:rPr lang="ru-RU" sz="1200" kern="1200" dirty="0" err="1"/>
            <a:t>ядролары</a:t>
          </a:r>
          <a:r>
            <a:rPr lang="ru-RU" sz="1200" kern="1200" dirty="0"/>
            <a:t> (</a:t>
          </a:r>
          <a:r>
            <a:rPr lang="ru-RU" sz="1200" kern="1200" dirty="0" err="1"/>
            <a:t>мысалы</a:t>
          </a:r>
          <a:r>
            <a:rPr lang="ru-RU" sz="1200" kern="1200" dirty="0"/>
            <a:t>, </a:t>
          </a:r>
          <a:r>
            <a:rPr lang="ru-RU" sz="1200" b="1" kern="1200" dirty="0" err="1"/>
            <a:t>интерстициалды</a:t>
          </a:r>
          <a:r>
            <a:rPr lang="ru-RU" sz="1200" b="1" kern="1200" dirty="0"/>
            <a:t> ядро</a:t>
          </a:r>
          <a:r>
            <a:rPr lang="ru-RU" sz="1200" kern="1200" dirty="0"/>
            <a:t>) </a:t>
          </a:r>
          <a:r>
            <a:rPr lang="ru-RU" sz="1200" kern="1200" dirty="0" err="1"/>
            <a:t>үлкенірек болады</a:t>
          </a:r>
          <a:r>
            <a:rPr lang="ru-RU" sz="1200" kern="1200" dirty="0"/>
            <a:t>.</a:t>
          </a:r>
          <a:br>
            <a:rPr lang="ru-RU" sz="1200" kern="1200" dirty="0"/>
          </a:br>
          <a:r>
            <a:rPr lang="ru-RU" sz="1200" kern="1200" dirty="0"/>
            <a:t>– </a:t>
          </a:r>
          <a:r>
            <a:rPr lang="ru-RU" sz="1200" kern="1200" dirty="0" err="1"/>
            <a:t>Әйелдерде бұл ядролар</a:t>
          </a:r>
          <a:r>
            <a:rPr lang="ru-RU" sz="1200" kern="1200" dirty="0"/>
            <a:t> </a:t>
          </a:r>
          <a:r>
            <a:rPr lang="ru-RU" sz="1200" kern="1200" dirty="0" err="1"/>
            <a:t>кішірек</a:t>
          </a:r>
          <a:r>
            <a:rPr lang="ru-RU" sz="1200" kern="1200" dirty="0"/>
            <a:t> </a:t>
          </a:r>
          <a:r>
            <a:rPr lang="ru-RU" sz="1200" kern="1200" dirty="0" err="1"/>
            <a:t>және гормондық циклмен</a:t>
          </a:r>
          <a:r>
            <a:rPr lang="ru-RU" sz="1200" kern="1200" dirty="0"/>
            <a:t> </a:t>
          </a:r>
          <a:r>
            <a:rPr lang="ru-RU" sz="1200" kern="1200" dirty="0" err="1"/>
            <a:t>тығыз байланысты</a:t>
          </a:r>
          <a:r>
            <a:rPr lang="ru-RU" sz="1200" kern="1200" dirty="0"/>
            <a:t>.</a:t>
          </a:r>
        </a:p>
      </dsp:txBody>
      <dsp:txXfrm>
        <a:off x="266951" y="2124144"/>
        <a:ext cx="3136538" cy="1599638"/>
      </dsp:txXfrm>
    </dsp:sp>
    <dsp:sp modelId="{AB1C225E-38B0-4348-925C-34EBE649B8AD}">
      <dsp:nvSpPr>
        <dsp:cNvPr id="0" name=""/>
        <dsp:cNvSpPr/>
      </dsp:nvSpPr>
      <dsp:spPr>
        <a:xfrm>
          <a:off x="3666199" y="1872080"/>
          <a:ext cx="3236072" cy="169917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5A56C62-C5F8-482E-A9F6-F75EE455C87A}">
      <dsp:nvSpPr>
        <dsp:cNvPr id="0" name=""/>
        <dsp:cNvSpPr/>
      </dsp:nvSpPr>
      <dsp:spPr>
        <a:xfrm>
          <a:off x="3879143" y="2074377"/>
          <a:ext cx="3236072" cy="169917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b="1" kern="1200" dirty="0" err="1"/>
            <a:t>Лимбикалық жүйе </a:t>
          </a:r>
          <a:r>
            <a:rPr lang="ru-RU" sz="1200" b="1" kern="1200" dirty="0"/>
            <a:t>(</a:t>
          </a:r>
          <a:r>
            <a:rPr lang="ru-RU" sz="1200" b="1" kern="1200" dirty="0" err="1"/>
            <a:t>амигдала</a:t>
          </a:r>
          <a:r>
            <a:rPr lang="ru-RU" sz="1200" b="1" kern="1200" dirty="0"/>
            <a:t>, </a:t>
          </a:r>
          <a:r>
            <a:rPr lang="ru-RU" sz="1200" b="1" kern="1200" dirty="0" err="1"/>
            <a:t>гиппокамп</a:t>
          </a:r>
          <a:r>
            <a:rPr lang="ru-RU" sz="1200" b="1" kern="1200" dirty="0"/>
            <a:t>)</a:t>
          </a:r>
          <a:r>
            <a:rPr lang="ru-RU" sz="1200" kern="1200" dirty="0"/>
            <a:t> – эмоция мен </a:t>
          </a:r>
          <a:r>
            <a:rPr lang="ru-RU" sz="1200" kern="1200" dirty="0" err="1"/>
            <a:t>мотивацияға қатысады</a:t>
          </a:r>
          <a:r>
            <a:rPr lang="ru-RU" sz="1200" kern="1200" dirty="0"/>
            <a:t>, </a:t>
          </a:r>
          <a:r>
            <a:rPr lang="ru-RU" sz="1200" kern="1200" dirty="0" err="1"/>
            <a:t>жыныстық талпыныстар</a:t>
          </a:r>
          <a:r>
            <a:rPr lang="ru-RU" sz="1200" kern="1200" dirty="0"/>
            <a:t> </a:t>
          </a:r>
          <a:r>
            <a:rPr lang="ru-RU" sz="1200" kern="1200" dirty="0" err="1"/>
            <a:t>мен</a:t>
          </a:r>
          <a:r>
            <a:rPr lang="ru-RU" sz="1200" kern="1200" dirty="0"/>
            <a:t> </a:t>
          </a:r>
          <a:r>
            <a:rPr lang="ru-RU" sz="1200" kern="1200" dirty="0" err="1"/>
            <a:t>қызығушылықты басқарады</a:t>
          </a:r>
          <a:r>
            <a:rPr lang="ru-RU" sz="1200" kern="1200" dirty="0"/>
            <a:t>.</a:t>
          </a:r>
        </a:p>
      </dsp:txBody>
      <dsp:txXfrm>
        <a:off x="3928910" y="2124144"/>
        <a:ext cx="3136538" cy="1599638"/>
      </dsp:txXfrm>
    </dsp:sp>
    <dsp:sp modelId="{25F35763-C433-42F7-B1B9-E1B84B5E24C7}">
      <dsp:nvSpPr>
        <dsp:cNvPr id="0" name=""/>
        <dsp:cNvSpPr/>
      </dsp:nvSpPr>
      <dsp:spPr>
        <a:xfrm>
          <a:off x="7328158" y="1872080"/>
          <a:ext cx="3236072" cy="169917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46EC88E-14E5-4003-8766-9A5111195A29}">
      <dsp:nvSpPr>
        <dsp:cNvPr id="0" name=""/>
        <dsp:cNvSpPr/>
      </dsp:nvSpPr>
      <dsp:spPr>
        <a:xfrm>
          <a:off x="7541102" y="2074377"/>
          <a:ext cx="3236072" cy="169917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b="1" kern="1200" dirty="0" err="1"/>
            <a:t>Мидың қыртысы</a:t>
          </a:r>
          <a:r>
            <a:rPr lang="ru-RU" sz="1200" kern="1200" dirty="0" err="1"/>
            <a:t> </a:t>
          </a:r>
          <a:r>
            <a:rPr lang="ru-RU" sz="1200" kern="1200" dirty="0"/>
            <a:t>– </a:t>
          </a:r>
          <a:r>
            <a:rPr lang="ru-RU" sz="1200" kern="1200" dirty="0" err="1"/>
            <a:t>жыныстық мінез-құлықтың әлеуметтік және мәдени реттелуіне</a:t>
          </a:r>
          <a:r>
            <a:rPr lang="ru-RU" sz="1200" kern="1200" dirty="0"/>
            <a:t> </a:t>
          </a:r>
          <a:r>
            <a:rPr lang="ru-RU" sz="1200" kern="1200" dirty="0" err="1"/>
            <a:t>жауап</a:t>
          </a:r>
          <a:r>
            <a:rPr lang="ru-RU" sz="1200" kern="1200" dirty="0"/>
            <a:t> </a:t>
          </a:r>
          <a:r>
            <a:rPr lang="ru-RU" sz="1200" kern="1200" dirty="0" err="1"/>
            <a:t>береді</a:t>
          </a:r>
          <a:r>
            <a:rPr lang="ru-RU" sz="1200" kern="1200" dirty="0"/>
            <a:t>.</a:t>
          </a:r>
        </a:p>
      </dsp:txBody>
      <dsp:txXfrm>
        <a:off x="7590869" y="2124144"/>
        <a:ext cx="3136538" cy="1599638"/>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Образ слайда 1">
            <a:extLst>
              <a:ext uri="{FF2B5EF4-FFF2-40B4-BE49-F238E27FC236}">
                <a16:creationId xmlns:a16="http://schemas.microsoft.com/office/drawing/2014/main" id="{BDA82E41-E5AD-4DBE-8D3D-9205C6D547B9}"/>
              </a:ext>
            </a:extLst>
          </p:cNvPr>
          <p:cNvSpPr>
            <a:spLocks noGrp="1" noRot="1" noChangeAspect="1" noTextEdit="1"/>
          </p:cNvSpPr>
          <p:nvPr>
            <p:ph type="sldImg"/>
          </p:nvPr>
        </p:nvSpPr>
        <p:spPr bwMode="auto">
          <a:xfrm>
            <a:off x="-762000" y="1096963"/>
            <a:ext cx="9753600" cy="5487987"/>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Заметки 2">
            <a:extLst>
              <a:ext uri="{FF2B5EF4-FFF2-40B4-BE49-F238E27FC236}">
                <a16:creationId xmlns:a16="http://schemas.microsoft.com/office/drawing/2014/main" id="{1DBF42FD-2178-46F4-867C-B768F94F2C48}"/>
              </a:ext>
            </a:extLst>
          </p:cNvPr>
          <p:cNvSpPr>
            <a:spLocks noGrp="1"/>
          </p:cNvSpPr>
          <p:nvPr>
            <p:ph type="body" idx="1"/>
          </p:nvPr>
        </p:nvSpPr>
        <p:spPr bwMode="auto">
          <a:xfrm>
            <a:off x="822960" y="6948623"/>
            <a:ext cx="6583680" cy="658438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4377" tIns="62188" rIns="124377" bIns="62188" numCol="1" anchor="t" anchorCtr="0" compatLnSpc="1">
            <a:prstTxWarp prst="textNoShape">
              <a:avLst/>
            </a:prstTxWarp>
          </a:bodyPr>
          <a:lstStyle/>
          <a:p>
            <a:pPr eaLnBrk="1" hangingPunct="1">
              <a:spcBef>
                <a:spcPct val="0"/>
              </a:spcBef>
            </a:pPr>
            <a:endParaRPr lang="ru-RU" altLang="ru-RU" dirty="0"/>
          </a:p>
        </p:txBody>
      </p:sp>
      <p:sp>
        <p:nvSpPr>
          <p:cNvPr id="5124" name="Номер слайда 3">
            <a:extLst>
              <a:ext uri="{FF2B5EF4-FFF2-40B4-BE49-F238E27FC236}">
                <a16:creationId xmlns:a16="http://schemas.microsoft.com/office/drawing/2014/main" id="{3E57BD28-4BB6-45B7-9B41-F228AB84D416}"/>
              </a:ext>
            </a:extLst>
          </p:cNvPr>
          <p:cNvSpPr>
            <a:spLocks noGrp="1"/>
          </p:cNvSpPr>
          <p:nvPr>
            <p:ph type="sldNum" sz="quarter" idx="5"/>
          </p:nvPr>
        </p:nvSpPr>
        <p:spPr bwMode="auto">
          <a:xfrm>
            <a:off x="4661536" y="13897246"/>
            <a:ext cx="3566160" cy="73082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4377" tIns="62188" rIns="124377" bIns="62188"/>
          <a:lstStyle>
            <a:lvl1pPr>
              <a:defRPr>
                <a:solidFill>
                  <a:schemeClr val="tx1"/>
                </a:solidFill>
                <a:latin typeface="Arial" panose="020B0604020202020204" pitchFamily="34" charset="0"/>
                <a:cs typeface="Arial" panose="020B0604020202020204" pitchFamily="34" charset="0"/>
              </a:defRPr>
            </a:lvl1pPr>
            <a:lvl2pPr marL="1010561" indent="-388677">
              <a:defRPr>
                <a:solidFill>
                  <a:schemeClr val="tx1"/>
                </a:solidFill>
                <a:latin typeface="Arial" panose="020B0604020202020204" pitchFamily="34" charset="0"/>
                <a:cs typeface="Arial" panose="020B0604020202020204" pitchFamily="34" charset="0"/>
              </a:defRPr>
            </a:lvl2pPr>
            <a:lvl3pPr marL="1554709" indent="-310942">
              <a:defRPr>
                <a:solidFill>
                  <a:schemeClr val="tx1"/>
                </a:solidFill>
                <a:latin typeface="Arial" panose="020B0604020202020204" pitchFamily="34" charset="0"/>
                <a:cs typeface="Arial" panose="020B0604020202020204" pitchFamily="34" charset="0"/>
              </a:defRPr>
            </a:lvl3pPr>
            <a:lvl4pPr marL="2176592" indent="-310942">
              <a:defRPr>
                <a:solidFill>
                  <a:schemeClr val="tx1"/>
                </a:solidFill>
                <a:latin typeface="Arial" panose="020B0604020202020204" pitchFamily="34" charset="0"/>
                <a:cs typeface="Arial" panose="020B0604020202020204" pitchFamily="34" charset="0"/>
              </a:defRPr>
            </a:lvl4pPr>
            <a:lvl5pPr marL="2798475" indent="-310942">
              <a:defRPr>
                <a:solidFill>
                  <a:schemeClr val="tx1"/>
                </a:solidFill>
                <a:latin typeface="Arial" panose="020B0604020202020204" pitchFamily="34" charset="0"/>
                <a:cs typeface="Arial" panose="020B0604020202020204" pitchFamily="34" charset="0"/>
              </a:defRPr>
            </a:lvl5pPr>
            <a:lvl6pPr marL="3420359" indent="-31094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4042242" indent="-31094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4664126" indent="-31094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5286009" indent="-31094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defTabSz="1243767" eaLnBrk="0" fontAlgn="base" hangingPunct="0">
              <a:spcBef>
                <a:spcPct val="0"/>
              </a:spcBef>
              <a:spcAft>
                <a:spcPct val="0"/>
              </a:spcAft>
              <a:defRPr/>
            </a:pPr>
            <a:fld id="{3B8D0B8F-73B5-4E4A-99F3-9004156A2761}" type="slidenum">
              <a:rPr lang="ru-RU" altLang="ru-RU" sz="1600" smtClean="0">
                <a:solidFill>
                  <a:prstClr val="black"/>
                </a:solidFill>
              </a:rPr>
              <a:pPr algn="r" defTabSz="1243767" eaLnBrk="0" fontAlgn="base" hangingPunct="0">
                <a:spcBef>
                  <a:spcPct val="0"/>
                </a:spcBef>
                <a:spcAft>
                  <a:spcPct val="0"/>
                </a:spcAft>
                <a:defRPr/>
              </a:pPr>
              <a:t>2</a:t>
            </a:fld>
            <a:endParaRPr lang="ru-RU" altLang="ru-RU" sz="1600" dirty="0">
              <a:solidFill>
                <a:prstClr val="black"/>
              </a:solidFill>
            </a:endParaRPr>
          </a:p>
        </p:txBody>
      </p:sp>
    </p:spTree>
    <p:extLst>
      <p:ext uri="{BB962C8B-B14F-4D97-AF65-F5344CB8AC3E}">
        <p14:creationId xmlns:p14="http://schemas.microsoft.com/office/powerpoint/2010/main" val="227251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Образ слайда 1">
            <a:extLst>
              <a:ext uri="{FF2B5EF4-FFF2-40B4-BE49-F238E27FC236}">
                <a16:creationId xmlns:a16="http://schemas.microsoft.com/office/drawing/2014/main" id="{BDA82E41-E5AD-4DBE-8D3D-9205C6D547B9}"/>
              </a:ext>
            </a:extLst>
          </p:cNvPr>
          <p:cNvSpPr>
            <a:spLocks noGrp="1" noRot="1" noChangeAspect="1" noTextEdit="1"/>
          </p:cNvSpPr>
          <p:nvPr>
            <p:ph type="sldImg"/>
          </p:nvPr>
        </p:nvSpPr>
        <p:spPr bwMode="auto">
          <a:xfrm>
            <a:off x="-762000" y="1096963"/>
            <a:ext cx="9753600" cy="5487987"/>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Заметки 2">
            <a:extLst>
              <a:ext uri="{FF2B5EF4-FFF2-40B4-BE49-F238E27FC236}">
                <a16:creationId xmlns:a16="http://schemas.microsoft.com/office/drawing/2014/main" id="{1DBF42FD-2178-46F4-867C-B768F94F2C48}"/>
              </a:ext>
            </a:extLst>
          </p:cNvPr>
          <p:cNvSpPr>
            <a:spLocks noGrp="1"/>
          </p:cNvSpPr>
          <p:nvPr>
            <p:ph type="body" idx="1"/>
          </p:nvPr>
        </p:nvSpPr>
        <p:spPr bwMode="auto">
          <a:xfrm>
            <a:off x="822960" y="6948623"/>
            <a:ext cx="6583680" cy="658438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4377" tIns="62188" rIns="124377" bIns="62188" numCol="1" anchor="t" anchorCtr="0" compatLnSpc="1">
            <a:prstTxWarp prst="textNoShape">
              <a:avLst/>
            </a:prstTxWarp>
          </a:bodyPr>
          <a:lstStyle/>
          <a:p>
            <a:pPr eaLnBrk="1" hangingPunct="1">
              <a:spcBef>
                <a:spcPct val="0"/>
              </a:spcBef>
            </a:pPr>
            <a:endParaRPr lang="ru-RU" altLang="ru-RU" dirty="0"/>
          </a:p>
        </p:txBody>
      </p:sp>
      <p:sp>
        <p:nvSpPr>
          <p:cNvPr id="5124" name="Номер слайда 3">
            <a:extLst>
              <a:ext uri="{FF2B5EF4-FFF2-40B4-BE49-F238E27FC236}">
                <a16:creationId xmlns:a16="http://schemas.microsoft.com/office/drawing/2014/main" id="{3E57BD28-4BB6-45B7-9B41-F228AB84D416}"/>
              </a:ext>
            </a:extLst>
          </p:cNvPr>
          <p:cNvSpPr>
            <a:spLocks noGrp="1"/>
          </p:cNvSpPr>
          <p:nvPr>
            <p:ph type="sldNum" sz="quarter" idx="5"/>
          </p:nvPr>
        </p:nvSpPr>
        <p:spPr bwMode="auto">
          <a:xfrm>
            <a:off x="4661536" y="13897246"/>
            <a:ext cx="3566160" cy="73082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4377" tIns="62188" rIns="124377" bIns="62188"/>
          <a:lstStyle>
            <a:lvl1pPr>
              <a:defRPr>
                <a:solidFill>
                  <a:schemeClr val="tx1"/>
                </a:solidFill>
                <a:latin typeface="Arial" panose="020B0604020202020204" pitchFamily="34" charset="0"/>
                <a:cs typeface="Arial" panose="020B0604020202020204" pitchFamily="34" charset="0"/>
              </a:defRPr>
            </a:lvl1pPr>
            <a:lvl2pPr marL="1010561" indent="-388677">
              <a:defRPr>
                <a:solidFill>
                  <a:schemeClr val="tx1"/>
                </a:solidFill>
                <a:latin typeface="Arial" panose="020B0604020202020204" pitchFamily="34" charset="0"/>
                <a:cs typeface="Arial" panose="020B0604020202020204" pitchFamily="34" charset="0"/>
              </a:defRPr>
            </a:lvl2pPr>
            <a:lvl3pPr marL="1554709" indent="-310942">
              <a:defRPr>
                <a:solidFill>
                  <a:schemeClr val="tx1"/>
                </a:solidFill>
                <a:latin typeface="Arial" panose="020B0604020202020204" pitchFamily="34" charset="0"/>
                <a:cs typeface="Arial" panose="020B0604020202020204" pitchFamily="34" charset="0"/>
              </a:defRPr>
            </a:lvl3pPr>
            <a:lvl4pPr marL="2176592" indent="-310942">
              <a:defRPr>
                <a:solidFill>
                  <a:schemeClr val="tx1"/>
                </a:solidFill>
                <a:latin typeface="Arial" panose="020B0604020202020204" pitchFamily="34" charset="0"/>
                <a:cs typeface="Arial" panose="020B0604020202020204" pitchFamily="34" charset="0"/>
              </a:defRPr>
            </a:lvl4pPr>
            <a:lvl5pPr marL="2798475" indent="-310942">
              <a:defRPr>
                <a:solidFill>
                  <a:schemeClr val="tx1"/>
                </a:solidFill>
                <a:latin typeface="Arial" panose="020B0604020202020204" pitchFamily="34" charset="0"/>
                <a:cs typeface="Arial" panose="020B0604020202020204" pitchFamily="34" charset="0"/>
              </a:defRPr>
            </a:lvl5pPr>
            <a:lvl6pPr marL="3420359" indent="-31094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4042242" indent="-31094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4664126" indent="-31094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5286009" indent="-31094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defTabSz="1243767" eaLnBrk="0" fontAlgn="base" hangingPunct="0">
              <a:spcBef>
                <a:spcPct val="0"/>
              </a:spcBef>
              <a:spcAft>
                <a:spcPct val="0"/>
              </a:spcAft>
              <a:defRPr/>
            </a:pPr>
            <a:fld id="{3B8D0B8F-73B5-4E4A-99F3-9004156A2761}" type="slidenum">
              <a:rPr lang="ru-RU" altLang="ru-RU" sz="1600" smtClean="0">
                <a:solidFill>
                  <a:prstClr val="black"/>
                </a:solidFill>
              </a:rPr>
              <a:pPr algn="r" defTabSz="1243767" eaLnBrk="0" fontAlgn="base" hangingPunct="0">
                <a:spcBef>
                  <a:spcPct val="0"/>
                </a:spcBef>
                <a:spcAft>
                  <a:spcPct val="0"/>
                </a:spcAft>
                <a:defRPr/>
              </a:pPr>
              <a:t>15</a:t>
            </a:fld>
            <a:endParaRPr lang="ru-RU" altLang="ru-RU" sz="1600" dirty="0">
              <a:solidFill>
                <a:prstClr val="black"/>
              </a:solidFill>
            </a:endParaRPr>
          </a:p>
        </p:txBody>
      </p:sp>
    </p:spTree>
    <p:extLst>
      <p:ext uri="{BB962C8B-B14F-4D97-AF65-F5344CB8AC3E}">
        <p14:creationId xmlns:p14="http://schemas.microsoft.com/office/powerpoint/2010/main" val="17923553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Образ слайда 1">
            <a:extLst>
              <a:ext uri="{FF2B5EF4-FFF2-40B4-BE49-F238E27FC236}">
                <a16:creationId xmlns:a16="http://schemas.microsoft.com/office/drawing/2014/main" id="{BDA82E41-E5AD-4DBE-8D3D-9205C6D547B9}"/>
              </a:ext>
            </a:extLst>
          </p:cNvPr>
          <p:cNvSpPr>
            <a:spLocks noGrp="1" noRot="1" noChangeAspect="1" noTextEdit="1"/>
          </p:cNvSpPr>
          <p:nvPr>
            <p:ph type="sldImg"/>
          </p:nvPr>
        </p:nvSpPr>
        <p:spPr bwMode="auto">
          <a:xfrm>
            <a:off x="-762000" y="1096963"/>
            <a:ext cx="9753600" cy="5487987"/>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Заметки 2">
            <a:extLst>
              <a:ext uri="{FF2B5EF4-FFF2-40B4-BE49-F238E27FC236}">
                <a16:creationId xmlns:a16="http://schemas.microsoft.com/office/drawing/2014/main" id="{1DBF42FD-2178-46F4-867C-B768F94F2C48}"/>
              </a:ext>
            </a:extLst>
          </p:cNvPr>
          <p:cNvSpPr>
            <a:spLocks noGrp="1"/>
          </p:cNvSpPr>
          <p:nvPr>
            <p:ph type="body" idx="1"/>
          </p:nvPr>
        </p:nvSpPr>
        <p:spPr bwMode="auto">
          <a:xfrm>
            <a:off x="822960" y="6948623"/>
            <a:ext cx="6583680" cy="658438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4377" tIns="62188" rIns="124377" bIns="62188" numCol="1" anchor="t" anchorCtr="0" compatLnSpc="1">
            <a:prstTxWarp prst="textNoShape">
              <a:avLst/>
            </a:prstTxWarp>
          </a:bodyPr>
          <a:lstStyle/>
          <a:p>
            <a:pPr eaLnBrk="1" hangingPunct="1">
              <a:spcBef>
                <a:spcPct val="0"/>
              </a:spcBef>
            </a:pPr>
            <a:endParaRPr lang="ru-RU" altLang="ru-RU" dirty="0"/>
          </a:p>
        </p:txBody>
      </p:sp>
      <p:sp>
        <p:nvSpPr>
          <p:cNvPr id="5124" name="Номер слайда 3">
            <a:extLst>
              <a:ext uri="{FF2B5EF4-FFF2-40B4-BE49-F238E27FC236}">
                <a16:creationId xmlns:a16="http://schemas.microsoft.com/office/drawing/2014/main" id="{3E57BD28-4BB6-45B7-9B41-F228AB84D416}"/>
              </a:ext>
            </a:extLst>
          </p:cNvPr>
          <p:cNvSpPr>
            <a:spLocks noGrp="1"/>
          </p:cNvSpPr>
          <p:nvPr>
            <p:ph type="sldNum" sz="quarter" idx="5"/>
          </p:nvPr>
        </p:nvSpPr>
        <p:spPr bwMode="auto">
          <a:xfrm>
            <a:off x="4661536" y="13897246"/>
            <a:ext cx="3566160" cy="73082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4377" tIns="62188" rIns="124377" bIns="62188"/>
          <a:lstStyle>
            <a:lvl1pPr>
              <a:defRPr>
                <a:solidFill>
                  <a:schemeClr val="tx1"/>
                </a:solidFill>
                <a:latin typeface="Arial" panose="020B0604020202020204" pitchFamily="34" charset="0"/>
                <a:cs typeface="Arial" panose="020B0604020202020204" pitchFamily="34" charset="0"/>
              </a:defRPr>
            </a:lvl1pPr>
            <a:lvl2pPr marL="1010561" indent="-388677">
              <a:defRPr>
                <a:solidFill>
                  <a:schemeClr val="tx1"/>
                </a:solidFill>
                <a:latin typeface="Arial" panose="020B0604020202020204" pitchFamily="34" charset="0"/>
                <a:cs typeface="Arial" panose="020B0604020202020204" pitchFamily="34" charset="0"/>
              </a:defRPr>
            </a:lvl2pPr>
            <a:lvl3pPr marL="1554709" indent="-310942">
              <a:defRPr>
                <a:solidFill>
                  <a:schemeClr val="tx1"/>
                </a:solidFill>
                <a:latin typeface="Arial" panose="020B0604020202020204" pitchFamily="34" charset="0"/>
                <a:cs typeface="Arial" panose="020B0604020202020204" pitchFamily="34" charset="0"/>
              </a:defRPr>
            </a:lvl3pPr>
            <a:lvl4pPr marL="2176592" indent="-310942">
              <a:defRPr>
                <a:solidFill>
                  <a:schemeClr val="tx1"/>
                </a:solidFill>
                <a:latin typeface="Arial" panose="020B0604020202020204" pitchFamily="34" charset="0"/>
                <a:cs typeface="Arial" panose="020B0604020202020204" pitchFamily="34" charset="0"/>
              </a:defRPr>
            </a:lvl4pPr>
            <a:lvl5pPr marL="2798475" indent="-310942">
              <a:defRPr>
                <a:solidFill>
                  <a:schemeClr val="tx1"/>
                </a:solidFill>
                <a:latin typeface="Arial" panose="020B0604020202020204" pitchFamily="34" charset="0"/>
                <a:cs typeface="Arial" panose="020B0604020202020204" pitchFamily="34" charset="0"/>
              </a:defRPr>
            </a:lvl5pPr>
            <a:lvl6pPr marL="3420359" indent="-31094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4042242" indent="-31094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4664126" indent="-31094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5286009" indent="-31094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defTabSz="1243767" eaLnBrk="0" fontAlgn="base" hangingPunct="0">
              <a:spcBef>
                <a:spcPct val="0"/>
              </a:spcBef>
              <a:spcAft>
                <a:spcPct val="0"/>
              </a:spcAft>
              <a:defRPr/>
            </a:pPr>
            <a:fld id="{3B8D0B8F-73B5-4E4A-99F3-9004156A2761}" type="slidenum">
              <a:rPr lang="ru-RU" altLang="ru-RU" sz="1600" smtClean="0">
                <a:solidFill>
                  <a:prstClr val="black"/>
                </a:solidFill>
              </a:rPr>
              <a:pPr algn="r" defTabSz="1243767" eaLnBrk="0" fontAlgn="base" hangingPunct="0">
                <a:spcBef>
                  <a:spcPct val="0"/>
                </a:spcBef>
                <a:spcAft>
                  <a:spcPct val="0"/>
                </a:spcAft>
                <a:defRPr/>
              </a:pPr>
              <a:t>3</a:t>
            </a:fld>
            <a:endParaRPr lang="ru-RU" altLang="ru-RU" sz="1600" dirty="0">
              <a:solidFill>
                <a:prstClr val="black"/>
              </a:solidFill>
            </a:endParaRPr>
          </a:p>
        </p:txBody>
      </p:sp>
    </p:spTree>
    <p:extLst>
      <p:ext uri="{BB962C8B-B14F-4D97-AF65-F5344CB8AC3E}">
        <p14:creationId xmlns:p14="http://schemas.microsoft.com/office/powerpoint/2010/main" val="38550336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10</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C7E0E7"/>
          </a:solidFill>
          <a:ln/>
        </p:spPr>
      </p:sp>
      <p:sp>
        <p:nvSpPr>
          <p:cNvPr id="3" name="Shape 1"/>
          <p:cNvSpPr/>
          <p:nvPr/>
        </p:nvSpPr>
        <p:spPr>
          <a:xfrm>
            <a:off x="0" y="0"/>
            <a:ext cx="14630400" cy="8229600"/>
          </a:xfrm>
          <a:prstGeom prst="rect">
            <a:avLst/>
          </a:prstGeom>
          <a:solidFill>
            <a:srgbClr val="FAF9F5"/>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C7E0E7"/>
          </a:solidFill>
          <a:ln/>
        </p:spPr>
      </p:sp>
      <p:sp>
        <p:nvSpPr>
          <p:cNvPr id="3" name="Shape 1"/>
          <p:cNvSpPr/>
          <p:nvPr/>
        </p:nvSpPr>
        <p:spPr>
          <a:xfrm>
            <a:off x="0" y="0"/>
            <a:ext cx="14630400" cy="8229600"/>
          </a:xfrm>
          <a:prstGeom prst="rect">
            <a:avLst/>
          </a:prstGeom>
          <a:solidFill>
            <a:srgbClr val="95CCDA"/>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821054" y="5384799"/>
            <a:ext cx="10241280" cy="1808480"/>
          </a:xfrm>
          <a:prstGeom prst="rect">
            <a:avLst/>
          </a:prstGeom>
        </p:spPr>
        <p:txBody>
          <a:bodyPr lIns="109728" tIns="54864" rIns="109728" bIns="54864"/>
          <a:lstStyle/>
          <a:p>
            <a:r>
              <a:rPr lang="ru-RU"/>
              <a:t>Образец заголовка</a:t>
            </a:r>
            <a:endParaRPr lang="en-US" dirty="0"/>
          </a:p>
        </p:txBody>
      </p:sp>
      <p:sp>
        <p:nvSpPr>
          <p:cNvPr id="3" name="Content Placeholder 2"/>
          <p:cNvSpPr>
            <a:spLocks noGrp="1"/>
          </p:cNvSpPr>
          <p:nvPr>
            <p:ph idx="1"/>
          </p:nvPr>
        </p:nvSpPr>
        <p:spPr>
          <a:xfrm>
            <a:off x="821054" y="822961"/>
            <a:ext cx="10241280" cy="4338320"/>
          </a:xfrm>
          <a:prstGeom prst="rect">
            <a:avLst/>
          </a:prstGeom>
        </p:spPr>
        <p:txBody>
          <a:bodyPr lIns="109728" tIns="54864" rIns="109728" bIns="54864" anchor="ct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a:xfrm>
            <a:off x="11885294" y="7406641"/>
            <a:ext cx="1920240" cy="438150"/>
          </a:xfrm>
          <a:prstGeom prst="rect">
            <a:avLst/>
          </a:prstGeom>
        </p:spPr>
        <p:txBody>
          <a:bodyPr lIns="109728" tIns="54864" rIns="109728" bIns="54864"/>
          <a:lstStyle/>
          <a:p>
            <a:pPr>
              <a:defRPr/>
            </a:pPr>
            <a:fld id="{21487DBB-1F1E-4F72-B829-6C9988CC79E5}" type="datetimeFigureOut">
              <a:rPr lang="ru-RU" smtClean="0"/>
              <a:pPr>
                <a:defRPr/>
              </a:pPr>
              <a:t>10.10.2025</a:t>
            </a:fld>
            <a:endParaRPr lang="ru-RU"/>
          </a:p>
        </p:txBody>
      </p:sp>
      <p:sp>
        <p:nvSpPr>
          <p:cNvPr id="5" name="Footer Placeholder 4"/>
          <p:cNvSpPr>
            <a:spLocks noGrp="1"/>
          </p:cNvSpPr>
          <p:nvPr>
            <p:ph type="ftr" sz="quarter" idx="11"/>
          </p:nvPr>
        </p:nvSpPr>
        <p:spPr>
          <a:xfrm>
            <a:off x="821054" y="7406641"/>
            <a:ext cx="9052560" cy="438150"/>
          </a:xfrm>
          <a:prstGeom prst="rect">
            <a:avLst/>
          </a:prstGeom>
        </p:spPr>
        <p:txBody>
          <a:bodyPr lIns="109728" tIns="54864" rIns="109728" bIns="54864"/>
          <a:lstStyle/>
          <a:p>
            <a:pPr>
              <a:defRPr/>
            </a:pPr>
            <a:endParaRPr lang="ru-RU"/>
          </a:p>
        </p:txBody>
      </p:sp>
      <p:sp>
        <p:nvSpPr>
          <p:cNvPr id="6" name="Slide Number Placeholder 5"/>
          <p:cNvSpPr>
            <a:spLocks noGrp="1"/>
          </p:cNvSpPr>
          <p:nvPr>
            <p:ph type="sldNum" sz="quarter" idx="12"/>
          </p:nvPr>
        </p:nvSpPr>
        <p:spPr>
          <a:xfrm>
            <a:off x="12435841" y="6694171"/>
            <a:ext cx="1370694" cy="803910"/>
          </a:xfrm>
          <a:prstGeom prst="rect">
            <a:avLst/>
          </a:prstGeom>
        </p:spPr>
        <p:txBody>
          <a:bodyPr lIns="109728" tIns="54864" rIns="109728" bIns="54864"/>
          <a:lstStyle/>
          <a:p>
            <a:pPr>
              <a:defRPr/>
            </a:pPr>
            <a:fld id="{4C3FFF8C-91DD-463A-AEA1-4FC0140120AF}" type="slidenum">
              <a:rPr lang="ru-RU" altLang="en-US" smtClean="0"/>
              <a:pPr>
                <a:defRPr/>
              </a:pPr>
              <a:t>‹#›</a:t>
            </a:fld>
            <a:endParaRPr lang="ru-RU" altLang="en-US"/>
          </a:p>
        </p:txBody>
      </p:sp>
    </p:spTree>
    <p:extLst>
      <p:ext uri="{BB962C8B-B14F-4D97-AF65-F5344CB8AC3E}">
        <p14:creationId xmlns:p14="http://schemas.microsoft.com/office/powerpoint/2010/main" val="42902705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97280" y="2556512"/>
            <a:ext cx="12435840" cy="1764030"/>
          </a:xfrm>
          <a:prstGeom prst="rect">
            <a:avLst/>
          </a:prstGeom>
        </p:spPr>
        <p:txBody>
          <a:bodyPr lIns="109728" tIns="54864" rIns="109728" bIns="54864"/>
          <a:lstStyle/>
          <a:p>
            <a:r>
              <a:rPr lang="ru-RU"/>
              <a:t>Образец заголовка</a:t>
            </a:r>
          </a:p>
        </p:txBody>
      </p:sp>
      <p:sp>
        <p:nvSpPr>
          <p:cNvPr id="3" name="Подзаголовок 2"/>
          <p:cNvSpPr>
            <a:spLocks noGrp="1"/>
          </p:cNvSpPr>
          <p:nvPr>
            <p:ph type="subTitle" idx="1"/>
          </p:nvPr>
        </p:nvSpPr>
        <p:spPr>
          <a:xfrm>
            <a:off x="2194560" y="4663440"/>
            <a:ext cx="10241280" cy="2103120"/>
          </a:xfrm>
          <a:prstGeom prst="rect">
            <a:avLst/>
          </a:prstGeom>
        </p:spPr>
        <p:txBody>
          <a:bodyPr lIns="109728" tIns="54864" rIns="109728" bIns="54864"/>
          <a:lstStyle>
            <a:lvl1pPr marL="0" indent="0" algn="ctr">
              <a:buNone/>
              <a:defRPr>
                <a:solidFill>
                  <a:schemeClr val="tx1">
                    <a:tint val="75000"/>
                  </a:schemeClr>
                </a:solidFill>
              </a:defRPr>
            </a:lvl1pPr>
            <a:lvl2pPr marL="548640" indent="0" algn="ctr">
              <a:buNone/>
              <a:defRPr>
                <a:solidFill>
                  <a:schemeClr val="tx1">
                    <a:tint val="75000"/>
                  </a:schemeClr>
                </a:solidFill>
              </a:defRPr>
            </a:lvl2pPr>
            <a:lvl3pPr marL="1097280" indent="0" algn="ctr">
              <a:buNone/>
              <a:defRPr>
                <a:solidFill>
                  <a:schemeClr val="tx1">
                    <a:tint val="75000"/>
                  </a:schemeClr>
                </a:solidFill>
              </a:defRPr>
            </a:lvl3pPr>
            <a:lvl4pPr marL="1645920" indent="0" algn="ctr">
              <a:buNone/>
              <a:defRPr>
                <a:solidFill>
                  <a:schemeClr val="tx1">
                    <a:tint val="75000"/>
                  </a:schemeClr>
                </a:solidFill>
              </a:defRPr>
            </a:lvl4pPr>
            <a:lvl5pPr marL="2194560" indent="0" algn="ctr">
              <a:buNone/>
              <a:defRPr>
                <a:solidFill>
                  <a:schemeClr val="tx1">
                    <a:tint val="75000"/>
                  </a:schemeClr>
                </a:solidFill>
              </a:defRPr>
            </a:lvl5pPr>
            <a:lvl6pPr marL="2743200" indent="0" algn="ctr">
              <a:buNone/>
              <a:defRPr>
                <a:solidFill>
                  <a:schemeClr val="tx1">
                    <a:tint val="75000"/>
                  </a:schemeClr>
                </a:solidFill>
              </a:defRPr>
            </a:lvl6pPr>
            <a:lvl7pPr marL="3291840" indent="0" algn="ctr">
              <a:buNone/>
              <a:defRPr>
                <a:solidFill>
                  <a:schemeClr val="tx1">
                    <a:tint val="75000"/>
                  </a:schemeClr>
                </a:solidFill>
              </a:defRPr>
            </a:lvl7pPr>
            <a:lvl8pPr marL="3840480" indent="0" algn="ctr">
              <a:buNone/>
              <a:defRPr>
                <a:solidFill>
                  <a:schemeClr val="tx1">
                    <a:tint val="75000"/>
                  </a:schemeClr>
                </a:solidFill>
              </a:defRPr>
            </a:lvl8pPr>
            <a:lvl9pPr marL="4389120" indent="0" algn="ctr">
              <a:buNone/>
              <a:defRPr>
                <a:solidFill>
                  <a:schemeClr val="tx1">
                    <a:tint val="75000"/>
                  </a:schemeClr>
                </a:solidFill>
              </a:defRPr>
            </a:lvl9pPr>
          </a:lstStyle>
          <a:p>
            <a:r>
              <a:rPr lang="ru-RU"/>
              <a:t>Образец подзаголовка</a:t>
            </a:r>
          </a:p>
        </p:txBody>
      </p:sp>
      <p:sp>
        <p:nvSpPr>
          <p:cNvPr id="4" name="Дата 3">
            <a:extLst>
              <a:ext uri="{FF2B5EF4-FFF2-40B4-BE49-F238E27FC236}">
                <a16:creationId xmlns:a16="http://schemas.microsoft.com/office/drawing/2014/main" id="{748C643F-DB16-456A-BA0E-CE58C2038575}"/>
              </a:ext>
            </a:extLst>
          </p:cNvPr>
          <p:cNvSpPr>
            <a:spLocks noGrp="1"/>
          </p:cNvSpPr>
          <p:nvPr>
            <p:ph type="dt" sz="half" idx="10"/>
          </p:nvPr>
        </p:nvSpPr>
        <p:spPr>
          <a:xfrm>
            <a:off x="731520" y="7627622"/>
            <a:ext cx="3413760" cy="438150"/>
          </a:xfrm>
          <a:prstGeom prst="rect">
            <a:avLst/>
          </a:prstGeom>
        </p:spPr>
        <p:txBody>
          <a:bodyPr lIns="109728" tIns="54864" rIns="109728" bIns="54864"/>
          <a:lstStyle>
            <a:lvl1pPr>
              <a:defRPr/>
            </a:lvl1pPr>
          </a:lstStyle>
          <a:p>
            <a:pPr>
              <a:defRPr/>
            </a:pPr>
            <a:fld id="{0503DAF4-A44C-4E73-A9D8-E81EC8449F90}" type="datetimeFigureOut">
              <a:rPr lang="ru-RU"/>
              <a:pPr>
                <a:defRPr/>
              </a:pPr>
              <a:t>10.10.2025</a:t>
            </a:fld>
            <a:endParaRPr lang="ru-RU" dirty="0"/>
          </a:p>
        </p:txBody>
      </p:sp>
      <p:sp>
        <p:nvSpPr>
          <p:cNvPr id="5" name="Нижний колонтитул 4">
            <a:extLst>
              <a:ext uri="{FF2B5EF4-FFF2-40B4-BE49-F238E27FC236}">
                <a16:creationId xmlns:a16="http://schemas.microsoft.com/office/drawing/2014/main" id="{B3EF0BEB-BD8D-4B13-B785-B5A2E3C056D2}"/>
              </a:ext>
            </a:extLst>
          </p:cNvPr>
          <p:cNvSpPr>
            <a:spLocks noGrp="1"/>
          </p:cNvSpPr>
          <p:nvPr>
            <p:ph type="ftr" sz="quarter" idx="11"/>
          </p:nvPr>
        </p:nvSpPr>
        <p:spPr>
          <a:xfrm>
            <a:off x="4998720" y="7627622"/>
            <a:ext cx="4632960" cy="438150"/>
          </a:xfrm>
          <a:prstGeom prst="rect">
            <a:avLst/>
          </a:prstGeom>
        </p:spPr>
        <p:txBody>
          <a:bodyPr lIns="109728" tIns="54864" rIns="109728" bIns="54864"/>
          <a:lstStyle>
            <a:lvl1pPr>
              <a:defRPr/>
            </a:lvl1pPr>
          </a:lstStyle>
          <a:p>
            <a:pPr>
              <a:defRPr/>
            </a:pPr>
            <a:endParaRPr lang="ru-RU"/>
          </a:p>
        </p:txBody>
      </p:sp>
      <p:sp>
        <p:nvSpPr>
          <p:cNvPr id="6" name="Номер слайда 5">
            <a:extLst>
              <a:ext uri="{FF2B5EF4-FFF2-40B4-BE49-F238E27FC236}">
                <a16:creationId xmlns:a16="http://schemas.microsoft.com/office/drawing/2014/main" id="{C9EC9375-601F-4373-9427-2CC6C94F6790}"/>
              </a:ext>
            </a:extLst>
          </p:cNvPr>
          <p:cNvSpPr>
            <a:spLocks noGrp="1"/>
          </p:cNvSpPr>
          <p:nvPr>
            <p:ph type="sldNum" sz="quarter" idx="12"/>
          </p:nvPr>
        </p:nvSpPr>
        <p:spPr>
          <a:xfrm>
            <a:off x="10485120" y="7627622"/>
            <a:ext cx="3413760" cy="438150"/>
          </a:xfrm>
          <a:prstGeom prst="rect">
            <a:avLst/>
          </a:prstGeom>
        </p:spPr>
        <p:txBody>
          <a:bodyPr lIns="109728" tIns="54864" rIns="109728" bIns="54864"/>
          <a:lstStyle>
            <a:lvl1pPr>
              <a:defRPr/>
            </a:lvl1pPr>
          </a:lstStyle>
          <a:p>
            <a:pPr>
              <a:defRPr/>
            </a:pPr>
            <a:fld id="{4DD51E33-2FD2-413E-9884-3519C6CF4693}" type="slidenum">
              <a:rPr lang="ru-RU" altLang="en-US"/>
              <a:pPr>
                <a:defRPr/>
              </a:pPr>
              <a:t>‹#›</a:t>
            </a:fld>
            <a:endParaRPr lang="ru-RU" altLang="en-US" dirty="0"/>
          </a:p>
        </p:txBody>
      </p:sp>
    </p:spTree>
    <p:extLst>
      <p:ext uri="{BB962C8B-B14F-4D97-AF65-F5344CB8AC3E}">
        <p14:creationId xmlns:p14="http://schemas.microsoft.com/office/powerpoint/2010/main" val="33064744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C7E0E7"/>
          </a:solidFill>
          <a:ln/>
        </p:spPr>
      </p:sp>
      <p:sp>
        <p:nvSpPr>
          <p:cNvPr id="3" name="Shape 1"/>
          <p:cNvSpPr/>
          <p:nvPr/>
        </p:nvSpPr>
        <p:spPr>
          <a:xfrm>
            <a:off x="0" y="0"/>
            <a:ext cx="14630400" cy="8229600"/>
          </a:xfrm>
          <a:prstGeom prst="rect">
            <a:avLst/>
          </a:prstGeom>
          <a:solidFill>
            <a:srgbClr val="FAF9F5"/>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C7E0E7"/>
          </a:solidFill>
          <a:ln/>
        </p:spPr>
      </p:sp>
      <p:sp>
        <p:nvSpPr>
          <p:cNvPr id="3" name="Shape 1"/>
          <p:cNvSpPr/>
          <p:nvPr/>
        </p:nvSpPr>
        <p:spPr>
          <a:xfrm>
            <a:off x="0" y="0"/>
            <a:ext cx="14630400" cy="8229600"/>
          </a:xfrm>
          <a:prstGeom prst="rect">
            <a:avLst/>
          </a:prstGeom>
          <a:solidFill>
            <a:srgbClr val="FAF9F5"/>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C7E0E7"/>
          </a:solidFill>
          <a:ln/>
        </p:spPr>
      </p:sp>
      <p:sp>
        <p:nvSpPr>
          <p:cNvPr id="3" name="Shape 1"/>
          <p:cNvSpPr/>
          <p:nvPr/>
        </p:nvSpPr>
        <p:spPr>
          <a:xfrm>
            <a:off x="0" y="0"/>
            <a:ext cx="14630400" cy="8229600"/>
          </a:xfrm>
          <a:prstGeom prst="rect">
            <a:avLst/>
          </a:prstGeom>
          <a:solidFill>
            <a:srgbClr val="FAF9F5"/>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C7E0E7"/>
          </a:solidFill>
          <a:ln/>
        </p:spPr>
      </p:sp>
      <p:sp>
        <p:nvSpPr>
          <p:cNvPr id="3" name="Shape 1"/>
          <p:cNvSpPr/>
          <p:nvPr/>
        </p:nvSpPr>
        <p:spPr>
          <a:xfrm>
            <a:off x="0" y="0"/>
            <a:ext cx="14630400" cy="8229600"/>
          </a:xfrm>
          <a:prstGeom prst="rect">
            <a:avLst/>
          </a:prstGeom>
          <a:solidFill>
            <a:srgbClr val="FAF9F5"/>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C7E0E7"/>
          </a:solidFill>
          <a:ln/>
        </p:spPr>
      </p:sp>
      <p:sp>
        <p:nvSpPr>
          <p:cNvPr id="3" name="Shape 1"/>
          <p:cNvSpPr/>
          <p:nvPr/>
        </p:nvSpPr>
        <p:spPr>
          <a:xfrm>
            <a:off x="0" y="0"/>
            <a:ext cx="14630400" cy="8229600"/>
          </a:xfrm>
          <a:prstGeom prst="rect">
            <a:avLst/>
          </a:prstGeom>
          <a:solidFill>
            <a:srgbClr val="FAF9F5"/>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C7E0E7"/>
          </a:solidFill>
          <a:ln/>
        </p:spPr>
      </p:sp>
      <p:sp>
        <p:nvSpPr>
          <p:cNvPr id="3" name="Shape 1"/>
          <p:cNvSpPr/>
          <p:nvPr/>
        </p:nvSpPr>
        <p:spPr>
          <a:xfrm>
            <a:off x="0" y="0"/>
            <a:ext cx="14630400" cy="8229600"/>
          </a:xfrm>
          <a:prstGeom prst="rect">
            <a:avLst/>
          </a:prstGeom>
          <a:solidFill>
            <a:srgbClr val="FAF9F5"/>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C7E0E7"/>
          </a:solidFill>
          <a:ln/>
        </p:spPr>
      </p:sp>
      <p:sp>
        <p:nvSpPr>
          <p:cNvPr id="3" name="Shape 1"/>
          <p:cNvSpPr/>
          <p:nvPr/>
        </p:nvSpPr>
        <p:spPr>
          <a:xfrm>
            <a:off x="0" y="0"/>
            <a:ext cx="14630400" cy="8229600"/>
          </a:xfrm>
          <a:prstGeom prst="rect">
            <a:avLst/>
          </a:prstGeom>
          <a:solidFill>
            <a:srgbClr val="FAF9F5"/>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C7E0E7"/>
          </a:solidFill>
          <a:ln/>
        </p:spPr>
      </p:sp>
      <p:sp>
        <p:nvSpPr>
          <p:cNvPr id="3" name="Shape 1"/>
          <p:cNvSpPr/>
          <p:nvPr/>
        </p:nvSpPr>
        <p:spPr>
          <a:xfrm>
            <a:off x="0" y="0"/>
            <a:ext cx="14630400" cy="8229600"/>
          </a:xfrm>
          <a:prstGeom prst="rect">
            <a:avLst/>
          </a:prstGeom>
          <a:solidFill>
            <a:srgbClr val="FAF9F5"/>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12.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hyperlink" Target="https://biblioclub.ru/index.php?page=book&amp;id=70386"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jpeg"/><Relationship Id="rId7" Type="http://schemas.openxmlformats.org/officeDocument/2006/relationships/diagramColors" Target="../diagrams/colors1.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jpeg"/><Relationship Id="rId7" Type="http://schemas.openxmlformats.org/officeDocument/2006/relationships/diagramColors" Target="../diagrams/colors2.xml"/><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фон.jpg">
            <a:extLst>
              <a:ext uri="{FF2B5EF4-FFF2-40B4-BE49-F238E27FC236}">
                <a16:creationId xmlns:a16="http://schemas.microsoft.com/office/drawing/2014/main" id="{1059DEF4-67EB-4FA2-B83A-0D5A2CBDDACE}"/>
              </a:ext>
            </a:extLst>
          </p:cNvPr>
          <p:cNvPicPr>
            <a:picLocks noChangeAspect="1"/>
          </p:cNvPicPr>
          <p:nvPr/>
        </p:nvPicPr>
        <p:blipFill>
          <a:blip r:embed="rId2">
            <a:duotone>
              <a:schemeClr val="bg2">
                <a:shade val="45000"/>
                <a:satMod val="135000"/>
              </a:schemeClr>
              <a:prstClr val="white"/>
            </a:duotone>
          </a:blip>
          <a:stretch>
            <a:fillRect/>
          </a:stretch>
        </p:blipFill>
        <p:spPr>
          <a:xfrm>
            <a:off x="0" y="0"/>
            <a:ext cx="14630400" cy="8229600"/>
          </a:xfrm>
          <a:prstGeom prst="rect">
            <a:avLst/>
          </a:prstGeom>
          <a:solidFill>
            <a:srgbClr val="92D050"/>
          </a:solidFill>
        </p:spPr>
      </p:pic>
      <p:sp>
        <p:nvSpPr>
          <p:cNvPr id="4100" name="TextBox 6">
            <a:extLst>
              <a:ext uri="{FF2B5EF4-FFF2-40B4-BE49-F238E27FC236}">
                <a16:creationId xmlns:a16="http://schemas.microsoft.com/office/drawing/2014/main" id="{B40FC791-94D1-4D53-95F1-D425A21CBC75}"/>
              </a:ext>
            </a:extLst>
          </p:cNvPr>
          <p:cNvSpPr txBox="1">
            <a:spLocks noChangeArrowheads="1"/>
          </p:cNvSpPr>
          <p:nvPr/>
        </p:nvSpPr>
        <p:spPr bwMode="auto">
          <a:xfrm>
            <a:off x="439225" y="6949587"/>
            <a:ext cx="12397663" cy="84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54864" rIns="109728" bIns="54864">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ts val="0"/>
              </a:spcBef>
              <a:buNone/>
            </a:pPr>
            <a:r>
              <a:rPr lang="ru-RU" sz="2900" b="1" i="1" dirty="0" err="1">
                <a:solidFill>
                  <a:schemeClr val="accent1"/>
                </a:solidFill>
                <a:latin typeface="Arial" pitchFamily="34" charset="0"/>
                <a:ea typeface="Calibri" panose="020F0502020204030204" pitchFamily="34" charset="0"/>
                <a:cs typeface="Arial" pitchFamily="34" charset="0"/>
              </a:rPr>
              <a:t>Мандыкаева</a:t>
            </a:r>
            <a:r>
              <a:rPr lang="ru-RU" sz="2900" b="1" i="1" dirty="0">
                <a:solidFill>
                  <a:schemeClr val="accent1"/>
                </a:solidFill>
                <a:latin typeface="Arial" pitchFamily="34" charset="0"/>
                <a:ea typeface="Calibri" panose="020F0502020204030204" pitchFamily="34" charset="0"/>
                <a:cs typeface="Arial" pitchFamily="34" charset="0"/>
              </a:rPr>
              <a:t> </a:t>
            </a:r>
            <a:r>
              <a:rPr lang="ru-RU" sz="2900" b="1" i="1" dirty="0" err="1">
                <a:solidFill>
                  <a:schemeClr val="accent1"/>
                </a:solidFill>
                <a:latin typeface="Arial" pitchFamily="34" charset="0"/>
                <a:ea typeface="Calibri" panose="020F0502020204030204" pitchFamily="34" charset="0"/>
                <a:cs typeface="Arial" pitchFamily="34" charset="0"/>
              </a:rPr>
              <a:t>Алмагуль</a:t>
            </a:r>
            <a:r>
              <a:rPr lang="ru-RU" sz="2900" b="1" i="1" dirty="0">
                <a:solidFill>
                  <a:schemeClr val="accent1"/>
                </a:solidFill>
                <a:latin typeface="Arial" pitchFamily="34" charset="0"/>
                <a:ea typeface="Calibri" panose="020F0502020204030204" pitchFamily="34" charset="0"/>
                <a:cs typeface="Arial" pitchFamily="34" charset="0"/>
              </a:rPr>
              <a:t> </a:t>
            </a:r>
            <a:r>
              <a:rPr lang="ru-RU" sz="2900" b="1" i="1" dirty="0" err="1">
                <a:solidFill>
                  <a:schemeClr val="accent1"/>
                </a:solidFill>
                <a:latin typeface="Arial" pitchFamily="34" charset="0"/>
                <a:ea typeface="Calibri" panose="020F0502020204030204" pitchFamily="34" charset="0"/>
                <a:cs typeface="Arial" pitchFamily="34" charset="0"/>
              </a:rPr>
              <a:t>Рамазановна</a:t>
            </a:r>
            <a:endParaRPr lang="en-US" sz="2900" b="1" i="1" dirty="0">
              <a:solidFill>
                <a:schemeClr val="accent1"/>
              </a:solidFill>
              <a:latin typeface="Arial" pitchFamily="34" charset="0"/>
              <a:ea typeface="Calibri" panose="020F0502020204030204" pitchFamily="34" charset="0"/>
              <a:cs typeface="Arial" pitchFamily="34" charset="0"/>
            </a:endParaRPr>
          </a:p>
          <a:p>
            <a:pPr algn="ctr">
              <a:spcBef>
                <a:spcPts val="0"/>
              </a:spcBef>
              <a:buNone/>
            </a:pPr>
            <a:r>
              <a:rPr lang="kk-KZ" sz="1900" i="1" dirty="0">
                <a:solidFill>
                  <a:schemeClr val="accent1"/>
                </a:solidFill>
                <a:latin typeface="Arial" pitchFamily="34" charset="0"/>
                <a:ea typeface="Calibri" panose="020F0502020204030204" pitchFamily="34" charset="0"/>
                <a:cs typeface="Arial" pitchFamily="34" charset="0"/>
              </a:rPr>
              <a:t>Л</a:t>
            </a:r>
            <a:r>
              <a:rPr lang="ru-RU" sz="1900" i="1" dirty="0">
                <a:solidFill>
                  <a:schemeClr val="accent1"/>
                </a:solidFill>
                <a:latin typeface="Arial" pitchFamily="34" charset="0"/>
                <a:ea typeface="Calibri" panose="020F0502020204030204" pitchFamily="34" charset="0"/>
                <a:cs typeface="Arial" pitchFamily="34" charset="0"/>
              </a:rPr>
              <a:t>.</a:t>
            </a:r>
            <a:r>
              <a:rPr lang="ru-RU" sz="1900" i="1" dirty="0" err="1">
                <a:solidFill>
                  <a:schemeClr val="accent1"/>
                </a:solidFill>
                <a:latin typeface="Arial" pitchFamily="34" charset="0"/>
                <a:ea typeface="Calibri" panose="020F0502020204030204" pitchFamily="34" charset="0"/>
                <a:cs typeface="Arial" pitchFamily="34" charset="0"/>
              </a:rPr>
              <a:t>Н.Гумилев</a:t>
            </a:r>
            <a:r>
              <a:rPr lang="ru-RU" sz="1900" i="1" dirty="0">
                <a:solidFill>
                  <a:schemeClr val="accent1"/>
                </a:solidFill>
                <a:latin typeface="Arial" pitchFamily="34" charset="0"/>
                <a:ea typeface="Calibri" panose="020F0502020204030204" pitchFamily="34" charset="0"/>
                <a:cs typeface="Arial" pitchFamily="34" charset="0"/>
              </a:rPr>
              <a:t> </a:t>
            </a:r>
            <a:r>
              <a:rPr lang="ru-RU" sz="1900" i="1" dirty="0" err="1">
                <a:solidFill>
                  <a:schemeClr val="accent1"/>
                </a:solidFill>
                <a:latin typeface="Arial" pitchFamily="34" charset="0"/>
                <a:ea typeface="Calibri" panose="020F0502020204030204" pitchFamily="34" charset="0"/>
                <a:cs typeface="Arial" pitchFamily="34" charset="0"/>
              </a:rPr>
              <a:t>атындағы</a:t>
            </a:r>
            <a:r>
              <a:rPr lang="ru-RU" sz="1900" i="1" dirty="0">
                <a:solidFill>
                  <a:schemeClr val="accent1"/>
                </a:solidFill>
                <a:latin typeface="Arial" pitchFamily="34" charset="0"/>
                <a:ea typeface="Calibri" panose="020F0502020204030204" pitchFamily="34" charset="0"/>
                <a:cs typeface="Arial" pitchFamily="34" charset="0"/>
              </a:rPr>
              <a:t> </a:t>
            </a:r>
            <a:r>
              <a:rPr lang="ru-RU" sz="1900" i="1" dirty="0" err="1">
                <a:solidFill>
                  <a:schemeClr val="accent1"/>
                </a:solidFill>
                <a:latin typeface="Arial" pitchFamily="34" charset="0"/>
                <a:ea typeface="Calibri" panose="020F0502020204030204" pitchFamily="34" charset="0"/>
                <a:cs typeface="Arial" pitchFamily="34" charset="0"/>
              </a:rPr>
              <a:t>Еуразия</a:t>
            </a:r>
            <a:r>
              <a:rPr lang="ru-RU" sz="1900" i="1" dirty="0">
                <a:solidFill>
                  <a:schemeClr val="accent1"/>
                </a:solidFill>
                <a:latin typeface="Arial" pitchFamily="34" charset="0"/>
                <a:ea typeface="Calibri" panose="020F0502020204030204" pitchFamily="34" charset="0"/>
                <a:cs typeface="Arial" pitchFamily="34" charset="0"/>
              </a:rPr>
              <a:t> </a:t>
            </a:r>
            <a:r>
              <a:rPr lang="ru-RU" sz="1900" i="1" dirty="0" err="1">
                <a:solidFill>
                  <a:schemeClr val="accent1"/>
                </a:solidFill>
                <a:latin typeface="Arial" pitchFamily="34" charset="0"/>
                <a:ea typeface="Calibri" panose="020F0502020204030204" pitchFamily="34" charset="0"/>
                <a:cs typeface="Arial" pitchFamily="34" charset="0"/>
              </a:rPr>
              <a:t>ұлттық</a:t>
            </a:r>
            <a:r>
              <a:rPr lang="ru-RU" sz="1900" i="1" dirty="0">
                <a:solidFill>
                  <a:schemeClr val="accent1"/>
                </a:solidFill>
                <a:latin typeface="Arial" pitchFamily="34" charset="0"/>
                <a:ea typeface="Calibri" panose="020F0502020204030204" pitchFamily="34" charset="0"/>
                <a:cs typeface="Arial" pitchFamily="34" charset="0"/>
              </a:rPr>
              <a:t> </a:t>
            </a:r>
            <a:r>
              <a:rPr lang="ru-RU" sz="1900" i="1" dirty="0" err="1">
                <a:solidFill>
                  <a:schemeClr val="accent1"/>
                </a:solidFill>
                <a:latin typeface="Arial" pitchFamily="34" charset="0"/>
                <a:ea typeface="Calibri" panose="020F0502020204030204" pitchFamily="34" charset="0"/>
                <a:cs typeface="Arial" pitchFamily="34" charset="0"/>
              </a:rPr>
              <a:t>университеті</a:t>
            </a:r>
            <a:r>
              <a:rPr lang="ru-RU" sz="1900" i="1" dirty="0">
                <a:solidFill>
                  <a:schemeClr val="accent1"/>
                </a:solidFill>
                <a:latin typeface="Arial" pitchFamily="34" charset="0"/>
                <a:ea typeface="Calibri" panose="020F0502020204030204" pitchFamily="34" charset="0"/>
                <a:cs typeface="Arial" pitchFamily="34" charset="0"/>
              </a:rPr>
              <a:t>, психология </a:t>
            </a:r>
            <a:r>
              <a:rPr lang="ru-RU" sz="1900" i="1" dirty="0" err="1">
                <a:solidFill>
                  <a:schemeClr val="accent1"/>
                </a:solidFill>
                <a:latin typeface="Arial" pitchFamily="34" charset="0"/>
                <a:ea typeface="Calibri" panose="020F0502020204030204" pitchFamily="34" charset="0"/>
                <a:cs typeface="Arial" pitchFamily="34" charset="0"/>
              </a:rPr>
              <a:t>ғылымдарының</a:t>
            </a:r>
            <a:r>
              <a:rPr lang="ru-RU" sz="1900" i="1" dirty="0">
                <a:solidFill>
                  <a:schemeClr val="accent1"/>
                </a:solidFill>
                <a:latin typeface="Arial" pitchFamily="34" charset="0"/>
                <a:ea typeface="Calibri" panose="020F0502020204030204" pitchFamily="34" charset="0"/>
                <a:cs typeface="Arial" pitchFamily="34" charset="0"/>
              </a:rPr>
              <a:t> кандидаты, доцент</a:t>
            </a:r>
          </a:p>
        </p:txBody>
      </p:sp>
      <p:sp>
        <p:nvSpPr>
          <p:cNvPr id="4" name="Прямоугольник 3"/>
          <p:cNvSpPr/>
          <p:nvPr/>
        </p:nvSpPr>
        <p:spPr>
          <a:xfrm>
            <a:off x="806282" y="3001877"/>
            <a:ext cx="8223454" cy="1895904"/>
          </a:xfrm>
          <a:prstGeom prst="rect">
            <a:avLst/>
          </a:prstGeom>
        </p:spPr>
        <p:txBody>
          <a:bodyPr wrap="square" lIns="109728" tIns="54864" rIns="109728" bIns="54864">
            <a:spAutoFit/>
          </a:bodyPr>
          <a:lstStyle/>
          <a:p>
            <a:pPr algn="ctr"/>
            <a:r>
              <a:rPr lang="kk-KZ" sz="5800" b="1" dirty="0">
                <a:solidFill>
                  <a:schemeClr val="accent1"/>
                </a:solidFill>
                <a:latin typeface="Arial" pitchFamily="34" charset="0"/>
                <a:ea typeface="Calibri" panose="020F0502020204030204" pitchFamily="34" charset="0"/>
                <a:cs typeface="Arial" pitchFamily="34" charset="0"/>
              </a:rPr>
              <a:t>ДИФФЕРЕНЦИАЛДЫ</a:t>
            </a:r>
          </a:p>
          <a:p>
            <a:pPr algn="ctr"/>
            <a:r>
              <a:rPr lang="kk-KZ" sz="5800" b="1" dirty="0">
                <a:solidFill>
                  <a:schemeClr val="accent1"/>
                </a:solidFill>
                <a:latin typeface="Arial" pitchFamily="34" charset="0"/>
                <a:ea typeface="Calibri" panose="020F0502020204030204" pitchFamily="34" charset="0"/>
                <a:cs typeface="Arial" pitchFamily="34" charset="0"/>
              </a:rPr>
              <a:t> ПСИХОЛОГИЯ</a:t>
            </a:r>
          </a:p>
        </p:txBody>
      </p:sp>
      <p:pic>
        <p:nvPicPr>
          <p:cNvPr id="1028" name="Picture 4" descr="Picture background">
            <a:extLst>
              <a:ext uri="{FF2B5EF4-FFF2-40B4-BE49-F238E27FC236}">
                <a16:creationId xmlns:a16="http://schemas.microsoft.com/office/drawing/2014/main" id="{F20842D9-59F7-4D9C-9D8A-4FF1A1D452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00243" y="4207397"/>
            <a:ext cx="2198110" cy="317056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Picture background">
            <a:extLst>
              <a:ext uri="{FF2B5EF4-FFF2-40B4-BE49-F238E27FC236}">
                <a16:creationId xmlns:a16="http://schemas.microsoft.com/office/drawing/2014/main" id="{02D0DF62-5A00-4B21-9DFE-2D791133F80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36888" y="1225616"/>
            <a:ext cx="1661465" cy="252374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Picture background">
            <a:extLst>
              <a:ext uri="{FF2B5EF4-FFF2-40B4-BE49-F238E27FC236}">
                <a16:creationId xmlns:a16="http://schemas.microsoft.com/office/drawing/2014/main" id="{D9B928ED-289F-4F2B-8EB9-2E84B2EC3C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48339" y="3556104"/>
            <a:ext cx="1419858" cy="211948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0" descr="Picture background">
            <a:extLst>
              <a:ext uri="{FF2B5EF4-FFF2-40B4-BE49-F238E27FC236}">
                <a16:creationId xmlns:a16="http://schemas.microsoft.com/office/drawing/2014/main" id="{F58BFC81-EDA6-44BA-9190-52570377EE4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96435" y="5096851"/>
            <a:ext cx="1419858" cy="1954057"/>
          </a:xfrm>
          <a:prstGeom prst="rect">
            <a:avLst/>
          </a:prstGeom>
          <a:noFill/>
          <a:extLst>
            <a:ext uri="{909E8E84-426E-40DD-AFC4-6F175D3DCCD1}">
              <a14:hiddenFill xmlns:a14="http://schemas.microsoft.com/office/drawing/2010/main">
                <a:solidFill>
                  <a:srgbClr val="FFFFFF"/>
                </a:solidFill>
              </a14:hiddenFill>
            </a:ext>
          </a:extLst>
        </p:spPr>
      </p:pic>
      <p:pic>
        <p:nvPicPr>
          <p:cNvPr id="10" name="Рисунок 9">
            <a:extLst>
              <a:ext uri="{FF2B5EF4-FFF2-40B4-BE49-F238E27FC236}">
                <a16:creationId xmlns:a16="http://schemas.microsoft.com/office/drawing/2014/main" id="{779FDCC6-CE17-4B22-AA7D-5E32B9CE1E0A}"/>
              </a:ext>
            </a:extLst>
          </p:cNvPr>
          <p:cNvPicPr>
            <a:picLocks noChangeAspect="1"/>
          </p:cNvPicPr>
          <p:nvPr/>
        </p:nvPicPr>
        <p:blipFill>
          <a:blip r:embed="rId7"/>
          <a:stretch>
            <a:fillRect/>
          </a:stretch>
        </p:blipFill>
        <p:spPr>
          <a:xfrm>
            <a:off x="11359892" y="1564436"/>
            <a:ext cx="1476996" cy="1969328"/>
          </a:xfrm>
          <a:prstGeom prst="rect">
            <a:avLst/>
          </a:prstGeom>
        </p:spPr>
      </p:pic>
      <p:pic>
        <p:nvPicPr>
          <p:cNvPr id="1038" name="Picture 14" descr="Picture background">
            <a:extLst>
              <a:ext uri="{FF2B5EF4-FFF2-40B4-BE49-F238E27FC236}">
                <a16:creationId xmlns:a16="http://schemas.microsoft.com/office/drawing/2014/main" id="{CC9625F0-447D-4154-8DB9-F9644E4A55E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698427" y="3515386"/>
            <a:ext cx="917062" cy="1275047"/>
          </a:xfrm>
          <a:prstGeom prst="rect">
            <a:avLst/>
          </a:prstGeom>
          <a:noFill/>
          <a:extLst>
            <a:ext uri="{909E8E84-426E-40DD-AFC4-6F175D3DCCD1}">
              <a14:hiddenFill xmlns:a14="http://schemas.microsoft.com/office/drawing/2010/main">
                <a:solidFill>
                  <a:srgbClr val="FFFFFF"/>
                </a:solidFill>
              </a14:hiddenFill>
            </a:ext>
          </a:extLst>
        </p:spPr>
      </p:pic>
      <p:pic>
        <p:nvPicPr>
          <p:cNvPr id="16" name="Рисунок 15">
            <a:extLst>
              <a:ext uri="{FF2B5EF4-FFF2-40B4-BE49-F238E27FC236}">
                <a16:creationId xmlns:a16="http://schemas.microsoft.com/office/drawing/2014/main" id="{774886D9-15E4-41B1-9073-901318295C4B}"/>
              </a:ext>
            </a:extLst>
          </p:cNvPr>
          <p:cNvPicPr>
            <a:picLocks noChangeAspect="1"/>
          </p:cNvPicPr>
          <p:nvPr/>
        </p:nvPicPr>
        <p:blipFill>
          <a:blip r:embed="rId9"/>
          <a:stretch>
            <a:fillRect/>
          </a:stretch>
        </p:blipFill>
        <p:spPr>
          <a:xfrm>
            <a:off x="10790639" y="2748341"/>
            <a:ext cx="472212" cy="720323"/>
          </a:xfrm>
          <a:prstGeom prst="rect">
            <a:avLst/>
          </a:prstGeom>
        </p:spPr>
      </p:pic>
      <p:pic>
        <p:nvPicPr>
          <p:cNvPr id="1042" name="Picture 18" descr="Picture background">
            <a:extLst>
              <a:ext uri="{FF2B5EF4-FFF2-40B4-BE49-F238E27FC236}">
                <a16:creationId xmlns:a16="http://schemas.microsoft.com/office/drawing/2014/main" id="{E8DD5E28-C314-4E51-AF99-A181EA8A2863}"/>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b="36271"/>
          <a:stretch/>
        </p:blipFill>
        <p:spPr bwMode="auto">
          <a:xfrm>
            <a:off x="10748338" y="5810740"/>
            <a:ext cx="1419859" cy="1279128"/>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Picture background">
            <a:extLst>
              <a:ext uri="{FF2B5EF4-FFF2-40B4-BE49-F238E27FC236}">
                <a16:creationId xmlns:a16="http://schemas.microsoft.com/office/drawing/2014/main" id="{12A6E642-6C53-4090-A869-BE8FFE46EBA0}"/>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148279" y="5807798"/>
            <a:ext cx="861966" cy="1257034"/>
          </a:xfrm>
          <a:prstGeom prst="rect">
            <a:avLst/>
          </a:prstGeom>
          <a:noFill/>
          <a:extLst>
            <a:ext uri="{909E8E84-426E-40DD-AFC4-6F175D3DCCD1}">
              <a14:hiddenFill xmlns:a14="http://schemas.microsoft.com/office/drawing/2010/main">
                <a:solidFill>
                  <a:srgbClr val="FFFFFF"/>
                </a:solidFill>
              </a14:hiddenFill>
            </a:ext>
          </a:extLst>
        </p:spPr>
      </p:pic>
      <p:sp>
        <p:nvSpPr>
          <p:cNvPr id="26" name="Прямоугольник 25">
            <a:extLst>
              <a:ext uri="{FF2B5EF4-FFF2-40B4-BE49-F238E27FC236}">
                <a16:creationId xmlns:a16="http://schemas.microsoft.com/office/drawing/2014/main" id="{20B22823-1B7A-4BBE-96E4-B681194634D4}"/>
              </a:ext>
            </a:extLst>
          </p:cNvPr>
          <p:cNvSpPr/>
          <p:nvPr/>
        </p:nvSpPr>
        <p:spPr>
          <a:xfrm>
            <a:off x="1859600" y="314500"/>
            <a:ext cx="12338444" cy="553998"/>
          </a:xfrm>
          <a:prstGeom prst="rect">
            <a:avLst/>
          </a:prstGeom>
        </p:spPr>
        <p:txBody>
          <a:bodyPr wrap="square" lIns="109728" tIns="54864" rIns="109728" bIns="54864">
            <a:spAutoFit/>
          </a:bodyPr>
          <a:lstStyle/>
          <a:p>
            <a:pPr algn="ctr"/>
            <a:r>
              <a:rPr lang="ru-RU" sz="2900" b="1" dirty="0">
                <a:solidFill>
                  <a:srgbClr val="7499B4"/>
                </a:solidFill>
                <a:latin typeface="Arial" pitchFamily="34" charset="0"/>
                <a:ea typeface="Calibri" panose="020F0502020204030204" pitchFamily="34" charset="0"/>
                <a:cs typeface="Arial" pitchFamily="34" charset="0"/>
              </a:rPr>
              <a:t>Л.Н.ГУМИЛЕВ АТЫНДАҒЫ ЕУРАЗИЯ ҰЛТТЫҚ УНИВЕРСИТЕТІ</a:t>
            </a:r>
            <a:endParaRPr lang="kk-KZ" sz="2900" b="1" dirty="0">
              <a:solidFill>
                <a:srgbClr val="7499B4"/>
              </a:solidFill>
              <a:latin typeface="Arial" pitchFamily="34" charset="0"/>
              <a:ea typeface="Calibri" panose="020F0502020204030204" pitchFamily="34" charset="0"/>
              <a:cs typeface="Arial" pitchFamily="34" charset="0"/>
            </a:endParaRPr>
          </a:p>
        </p:txBody>
      </p:sp>
    </p:spTree>
    <p:extLst>
      <p:ext uri="{BB962C8B-B14F-4D97-AF65-F5344CB8AC3E}">
        <p14:creationId xmlns:p14="http://schemas.microsoft.com/office/powerpoint/2010/main" val="30923513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Рисунок 20" descr="фон.jpg"/>
          <p:cNvPicPr>
            <a:picLocks noChangeAspect="1"/>
          </p:cNvPicPr>
          <p:nvPr/>
        </p:nvPicPr>
        <p:blipFill>
          <a:blip r:embed="rId3"/>
          <a:stretch>
            <a:fillRect/>
          </a:stretch>
        </p:blipFill>
        <p:spPr>
          <a:xfrm>
            <a:off x="0" y="0"/>
            <a:ext cx="14630400" cy="8229600"/>
          </a:xfrm>
          <a:prstGeom prst="rect">
            <a:avLst/>
          </a:prstGeom>
        </p:spPr>
      </p:pic>
      <p:sp>
        <p:nvSpPr>
          <p:cNvPr id="5" name="Прямоугольник 4"/>
          <p:cNvSpPr/>
          <p:nvPr/>
        </p:nvSpPr>
        <p:spPr>
          <a:xfrm>
            <a:off x="382771" y="1189819"/>
            <a:ext cx="13854223" cy="6247864"/>
          </a:xfrm>
          <a:prstGeom prst="rect">
            <a:avLst/>
          </a:prstGeom>
        </p:spPr>
        <p:txBody>
          <a:bodyPr wrap="square">
            <a:spAutoFit/>
          </a:bodyPr>
          <a:lstStyle/>
          <a:p>
            <a:r>
              <a:rPr lang="ru-RU" sz="2000" b="1" dirty="0">
                <a:latin typeface="Arial" pitchFamily="34" charset="0"/>
                <a:cs typeface="Arial" pitchFamily="34" charset="0"/>
              </a:rPr>
              <a:t>1. </a:t>
            </a:r>
            <a:r>
              <a:rPr lang="ru-RU" sz="2000" b="1" dirty="0" err="1">
                <a:latin typeface="Arial" pitchFamily="34" charset="0"/>
                <a:cs typeface="Arial" pitchFamily="34" charset="0"/>
              </a:rPr>
              <a:t>Жыныстық саралау</a:t>
            </a:r>
            <a:r>
              <a:rPr lang="ru-RU" sz="2000" b="1" dirty="0">
                <a:latin typeface="Arial" pitchFamily="34" charset="0"/>
                <a:cs typeface="Arial" pitchFamily="34" charset="0"/>
              </a:rPr>
              <a:t> </a:t>
            </a:r>
            <a:r>
              <a:rPr lang="ru-RU" sz="2000" b="1" dirty="0" err="1">
                <a:latin typeface="Arial" pitchFamily="34" charset="0"/>
                <a:cs typeface="Arial" pitchFamily="34" charset="0"/>
              </a:rPr>
              <a:t>принциптері</a:t>
            </a:r>
            <a:endParaRPr lang="ru-RU" sz="2000" b="1" dirty="0">
              <a:latin typeface="Arial" pitchFamily="34" charset="0"/>
              <a:cs typeface="Arial" pitchFamily="34" charset="0"/>
            </a:endParaRPr>
          </a:p>
          <a:p>
            <a:r>
              <a:rPr lang="ru-RU" sz="2000" dirty="0" err="1">
                <a:latin typeface="Arial" pitchFamily="34" charset="0"/>
                <a:cs typeface="Arial" pitchFamily="34" charset="0"/>
              </a:rPr>
              <a:t>Жыныстық саралау</a:t>
            </a:r>
            <a:r>
              <a:rPr lang="ru-RU" sz="2000" dirty="0">
                <a:latin typeface="Arial" pitchFamily="34" charset="0"/>
                <a:cs typeface="Arial" pitchFamily="34" charset="0"/>
              </a:rPr>
              <a:t> </a:t>
            </a:r>
            <a:r>
              <a:rPr lang="ru-RU" sz="2000" dirty="0" err="1">
                <a:latin typeface="Arial" pitchFamily="34" charset="0"/>
                <a:cs typeface="Arial" pitchFamily="34" charset="0"/>
              </a:rPr>
              <a:t>(жыныстық </a:t>
            </a:r>
            <a:r>
              <a:rPr lang="ru-RU" sz="2000" dirty="0">
                <a:latin typeface="Arial" pitchFamily="34" charset="0"/>
                <a:cs typeface="Arial" pitchFamily="34" charset="0"/>
              </a:rPr>
              <a:t>дифференциация) — </a:t>
            </a:r>
            <a:r>
              <a:rPr lang="ru-RU" sz="2000" dirty="0" err="1">
                <a:latin typeface="Arial" pitchFamily="34" charset="0"/>
                <a:cs typeface="Arial" pitchFamily="34" charset="0"/>
              </a:rPr>
              <a:t>бұл адамның жыныстық белгілерінің</a:t>
            </a:r>
            <a:r>
              <a:rPr lang="ru-RU" sz="2000" dirty="0">
                <a:latin typeface="Arial" pitchFamily="34" charset="0"/>
                <a:cs typeface="Arial" pitchFamily="34" charset="0"/>
              </a:rPr>
              <a:t>, </a:t>
            </a:r>
            <a:r>
              <a:rPr lang="ru-RU" sz="2000" dirty="0" err="1">
                <a:latin typeface="Arial" pitchFamily="34" charset="0"/>
                <a:cs typeface="Arial" pitchFamily="34" charset="0"/>
              </a:rPr>
              <a:t>рөлдерінің және психологиялық ерекшеліктерінің қалыптасу процесі</a:t>
            </a:r>
            <a:r>
              <a:rPr lang="ru-RU" sz="2000" dirty="0">
                <a:latin typeface="Arial" pitchFamily="34" charset="0"/>
                <a:cs typeface="Arial" pitchFamily="34" charset="0"/>
              </a:rPr>
              <a:t>. </a:t>
            </a:r>
            <a:r>
              <a:rPr lang="ru-RU" sz="2000" dirty="0" err="1">
                <a:latin typeface="Arial" pitchFamily="34" charset="0"/>
                <a:cs typeface="Arial" pitchFamily="34" charset="0"/>
              </a:rPr>
              <a:t>Ол</a:t>
            </a:r>
            <a:r>
              <a:rPr lang="ru-RU" sz="2000" dirty="0">
                <a:latin typeface="Arial" pitchFamily="34" charset="0"/>
                <a:cs typeface="Arial" pitchFamily="34" charset="0"/>
              </a:rPr>
              <a:t> </a:t>
            </a:r>
            <a:r>
              <a:rPr lang="ru-RU" sz="2000" dirty="0" err="1">
                <a:latin typeface="Arial" pitchFamily="34" charset="0"/>
                <a:cs typeface="Arial" pitchFamily="34" charset="0"/>
              </a:rPr>
              <a:t>биологиялық, психологиялық және әлеуметтік факторлардың өзара әсерімен жүзеге асады</a:t>
            </a:r>
            <a:r>
              <a:rPr lang="ru-RU" sz="2000" dirty="0">
                <a:latin typeface="Arial" pitchFamily="34" charset="0"/>
                <a:cs typeface="Arial" pitchFamily="34" charset="0"/>
              </a:rPr>
              <a:t>.</a:t>
            </a:r>
          </a:p>
          <a:p>
            <a:r>
              <a:rPr lang="ru-RU" sz="2000" dirty="0" err="1">
                <a:latin typeface="Arial" pitchFamily="34" charset="0"/>
                <a:cs typeface="Arial" pitchFamily="34" charset="0"/>
              </a:rPr>
              <a:t>Негізгі</a:t>
            </a:r>
            <a:r>
              <a:rPr lang="ru-RU" sz="2000" dirty="0">
                <a:latin typeface="Arial" pitchFamily="34" charset="0"/>
                <a:cs typeface="Arial" pitchFamily="34" charset="0"/>
              </a:rPr>
              <a:t> </a:t>
            </a:r>
            <a:r>
              <a:rPr lang="ru-RU" sz="2000" b="1" dirty="0" err="1">
                <a:latin typeface="Arial" pitchFamily="34" charset="0"/>
                <a:cs typeface="Arial" pitchFamily="34" charset="0"/>
              </a:rPr>
              <a:t>жыныстық саралау</a:t>
            </a:r>
            <a:r>
              <a:rPr lang="ru-RU" sz="2000" b="1" dirty="0">
                <a:latin typeface="Arial" pitchFamily="34" charset="0"/>
                <a:cs typeface="Arial" pitchFamily="34" charset="0"/>
              </a:rPr>
              <a:t> </a:t>
            </a:r>
            <a:r>
              <a:rPr lang="ru-RU" sz="2000" b="1" dirty="0" err="1">
                <a:latin typeface="Arial" pitchFamily="34" charset="0"/>
                <a:cs typeface="Arial" pitchFamily="34" charset="0"/>
              </a:rPr>
              <a:t>принциптері</a:t>
            </a:r>
            <a:r>
              <a:rPr lang="ru-RU" sz="2000" dirty="0">
                <a:latin typeface="Arial" pitchFamily="34" charset="0"/>
                <a:cs typeface="Arial" pitchFamily="34" charset="0"/>
              </a:rPr>
              <a:t> </a:t>
            </a:r>
            <a:r>
              <a:rPr lang="ru-RU" sz="2000" dirty="0" err="1">
                <a:latin typeface="Arial" pitchFamily="34" charset="0"/>
                <a:cs typeface="Arial" pitchFamily="34" charset="0"/>
              </a:rPr>
              <a:t>төмендегідей:</a:t>
            </a:r>
            <a:endParaRPr lang="ru-RU" sz="2000" dirty="0">
              <a:latin typeface="Arial" pitchFamily="34" charset="0"/>
              <a:cs typeface="Arial" pitchFamily="34" charset="0"/>
            </a:endParaRPr>
          </a:p>
          <a:p>
            <a:r>
              <a:rPr lang="ru-RU" sz="2000" b="1" dirty="0" err="1">
                <a:latin typeface="Arial" pitchFamily="34" charset="0"/>
                <a:cs typeface="Arial" pitchFamily="34" charset="0"/>
              </a:rPr>
              <a:t>Генетикалық </a:t>
            </a:r>
            <a:r>
              <a:rPr lang="ru-RU" sz="2000" b="1" dirty="0">
                <a:latin typeface="Arial" pitchFamily="34" charset="0"/>
                <a:cs typeface="Arial" pitchFamily="34" charset="0"/>
              </a:rPr>
              <a:t>принцип</a:t>
            </a:r>
            <a:endParaRPr lang="ru-RU" sz="2000" dirty="0">
              <a:latin typeface="Arial" pitchFamily="34" charset="0"/>
              <a:cs typeface="Arial" pitchFamily="34" charset="0"/>
            </a:endParaRPr>
          </a:p>
          <a:p>
            <a:pPr lvl="1"/>
            <a:r>
              <a:rPr lang="ru-RU" sz="2000" dirty="0" err="1">
                <a:latin typeface="Arial" pitchFamily="34" charset="0"/>
                <a:cs typeface="Arial" pitchFamily="34" charset="0"/>
              </a:rPr>
              <a:t>Адамның биологиялық жынысы</a:t>
            </a:r>
            <a:r>
              <a:rPr lang="ru-RU" sz="2000" dirty="0">
                <a:latin typeface="Arial" pitchFamily="34" charset="0"/>
                <a:cs typeface="Arial" pitchFamily="34" charset="0"/>
              </a:rPr>
              <a:t> </a:t>
            </a:r>
            <a:r>
              <a:rPr lang="ru-RU" sz="2000" dirty="0" err="1">
                <a:latin typeface="Arial" pitchFamily="34" charset="0"/>
                <a:cs typeface="Arial" pitchFamily="34" charset="0"/>
              </a:rPr>
              <a:t>ұрықтану кезінде</a:t>
            </a:r>
            <a:r>
              <a:rPr lang="ru-RU" sz="2000" dirty="0">
                <a:latin typeface="Arial" pitchFamily="34" charset="0"/>
                <a:cs typeface="Arial" pitchFamily="34" charset="0"/>
              </a:rPr>
              <a:t> </a:t>
            </a:r>
            <a:r>
              <a:rPr lang="ru-RU" sz="2000" dirty="0" err="1">
                <a:latin typeface="Arial" pitchFamily="34" charset="0"/>
                <a:cs typeface="Arial" pitchFamily="34" charset="0"/>
              </a:rPr>
              <a:t>анықталады.</a:t>
            </a:r>
            <a:endParaRPr lang="ru-RU" sz="2000" dirty="0">
              <a:latin typeface="Arial" pitchFamily="34" charset="0"/>
              <a:cs typeface="Arial" pitchFamily="34" charset="0"/>
            </a:endParaRPr>
          </a:p>
          <a:p>
            <a:pPr lvl="1"/>
            <a:r>
              <a:rPr lang="ru-RU" sz="2000" dirty="0" err="1">
                <a:latin typeface="Arial" pitchFamily="34" charset="0"/>
                <a:cs typeface="Arial" pitchFamily="34" charset="0"/>
              </a:rPr>
              <a:t>Хромосомдық құрылым </a:t>
            </a:r>
            <a:r>
              <a:rPr lang="ru-RU" sz="2000" dirty="0">
                <a:latin typeface="Arial" pitchFamily="34" charset="0"/>
                <a:cs typeface="Arial" pitchFamily="34" charset="0"/>
              </a:rPr>
              <a:t>(</a:t>
            </a:r>
            <a:r>
              <a:rPr lang="en-US" sz="2000" dirty="0">
                <a:latin typeface="Arial" pitchFamily="34" charset="0"/>
                <a:cs typeface="Arial" pitchFamily="34" charset="0"/>
              </a:rPr>
              <a:t>XX – </a:t>
            </a:r>
            <a:r>
              <a:rPr lang="ru-RU" sz="2000" dirty="0" err="1">
                <a:latin typeface="Arial" pitchFamily="34" charset="0"/>
                <a:cs typeface="Arial" pitchFamily="34" charset="0"/>
              </a:rPr>
              <a:t>әйел,</a:t>
            </a:r>
            <a:r>
              <a:rPr lang="ru-RU" sz="2000" dirty="0">
                <a:latin typeface="Arial" pitchFamily="34" charset="0"/>
                <a:cs typeface="Arial" pitchFamily="34" charset="0"/>
              </a:rPr>
              <a:t> </a:t>
            </a:r>
            <a:r>
              <a:rPr lang="en-US" sz="2000" dirty="0">
                <a:latin typeface="Arial" pitchFamily="34" charset="0"/>
                <a:cs typeface="Arial" pitchFamily="34" charset="0"/>
              </a:rPr>
              <a:t>XY – </a:t>
            </a:r>
            <a:r>
              <a:rPr lang="ru-RU" sz="2000" dirty="0">
                <a:latin typeface="Arial" pitchFamily="34" charset="0"/>
                <a:cs typeface="Arial" pitchFamily="34" charset="0"/>
              </a:rPr>
              <a:t>ер) </a:t>
            </a:r>
            <a:r>
              <a:rPr lang="ru-RU" sz="2000" dirty="0" err="1">
                <a:latin typeface="Arial" pitchFamily="34" charset="0"/>
                <a:cs typeface="Arial" pitchFamily="34" charset="0"/>
              </a:rPr>
              <a:t>жыныстық дамудың бастапқы негізін</a:t>
            </a:r>
            <a:r>
              <a:rPr lang="ru-RU" sz="2000" dirty="0">
                <a:latin typeface="Arial" pitchFamily="34" charset="0"/>
                <a:cs typeface="Arial" pitchFamily="34" charset="0"/>
              </a:rPr>
              <a:t> </a:t>
            </a:r>
            <a:r>
              <a:rPr lang="ru-RU" sz="2000" dirty="0" err="1">
                <a:latin typeface="Arial" pitchFamily="34" charset="0"/>
                <a:cs typeface="Arial" pitchFamily="34" charset="0"/>
              </a:rPr>
              <a:t>қалайды</a:t>
            </a:r>
            <a:r>
              <a:rPr lang="ru-RU" sz="2000" dirty="0">
                <a:latin typeface="Arial" pitchFamily="34" charset="0"/>
                <a:cs typeface="Arial" pitchFamily="34" charset="0"/>
              </a:rPr>
              <a:t>.</a:t>
            </a:r>
          </a:p>
          <a:p>
            <a:r>
              <a:rPr lang="ru-RU" sz="2000" b="1" dirty="0" err="1">
                <a:latin typeface="Arial" pitchFamily="34" charset="0"/>
                <a:cs typeface="Arial" pitchFamily="34" charset="0"/>
              </a:rPr>
              <a:t>Гормоналды</a:t>
            </a:r>
            <a:r>
              <a:rPr lang="ru-RU" sz="2000" b="1" dirty="0">
                <a:latin typeface="Arial" pitchFamily="34" charset="0"/>
                <a:cs typeface="Arial" pitchFamily="34" charset="0"/>
              </a:rPr>
              <a:t> принцип</a:t>
            </a:r>
            <a:endParaRPr lang="ru-RU" sz="2000" dirty="0">
              <a:latin typeface="Arial" pitchFamily="34" charset="0"/>
              <a:cs typeface="Arial" pitchFamily="34" charset="0"/>
            </a:endParaRPr>
          </a:p>
          <a:p>
            <a:pPr lvl="1"/>
            <a:r>
              <a:rPr lang="ru-RU" sz="2000" dirty="0" err="1">
                <a:latin typeface="Arial" pitchFamily="34" charset="0"/>
                <a:cs typeface="Arial" pitchFamily="34" charset="0"/>
              </a:rPr>
              <a:t>Эндокриндік</a:t>
            </a:r>
            <a:r>
              <a:rPr lang="ru-RU" sz="2000" dirty="0">
                <a:latin typeface="Arial" pitchFamily="34" charset="0"/>
                <a:cs typeface="Arial" pitchFamily="34" charset="0"/>
              </a:rPr>
              <a:t> </a:t>
            </a:r>
            <a:r>
              <a:rPr lang="ru-RU" sz="2000" dirty="0" err="1">
                <a:latin typeface="Arial" pitchFamily="34" charset="0"/>
                <a:cs typeface="Arial" pitchFamily="34" charset="0"/>
              </a:rPr>
              <a:t>жүйе </a:t>
            </a:r>
            <a:r>
              <a:rPr lang="ru-RU" sz="2000" dirty="0">
                <a:latin typeface="Arial" pitchFamily="34" charset="0"/>
                <a:cs typeface="Arial" pitchFamily="34" charset="0"/>
              </a:rPr>
              <a:t>(</a:t>
            </a:r>
            <a:r>
              <a:rPr lang="ru-RU" sz="2000" dirty="0" err="1">
                <a:latin typeface="Arial" pitchFamily="34" charset="0"/>
                <a:cs typeface="Arial" pitchFamily="34" charset="0"/>
              </a:rPr>
              <a:t>жыныс</a:t>
            </a:r>
            <a:r>
              <a:rPr lang="ru-RU" sz="2000" dirty="0">
                <a:latin typeface="Arial" pitchFamily="34" charset="0"/>
                <a:cs typeface="Arial" pitchFamily="34" charset="0"/>
              </a:rPr>
              <a:t> </a:t>
            </a:r>
            <a:r>
              <a:rPr lang="ru-RU" sz="2000" dirty="0" err="1">
                <a:latin typeface="Arial" pitchFamily="34" charset="0"/>
                <a:cs typeface="Arial" pitchFamily="34" charset="0"/>
              </a:rPr>
              <a:t>бездері</a:t>
            </a:r>
            <a:r>
              <a:rPr lang="ru-RU" sz="2000" dirty="0">
                <a:latin typeface="Arial" pitchFamily="34" charset="0"/>
                <a:cs typeface="Arial" pitchFamily="34" charset="0"/>
              </a:rPr>
              <a:t> мен </a:t>
            </a:r>
            <a:r>
              <a:rPr lang="ru-RU" sz="2000" dirty="0" err="1">
                <a:latin typeface="Arial" pitchFamily="34" charset="0"/>
                <a:cs typeface="Arial" pitchFamily="34" charset="0"/>
              </a:rPr>
              <a:t>гормондары</a:t>
            </a:r>
            <a:r>
              <a:rPr lang="ru-RU" sz="2000" dirty="0">
                <a:latin typeface="Arial" pitchFamily="34" charset="0"/>
                <a:cs typeface="Arial" pitchFamily="34" charset="0"/>
              </a:rPr>
              <a:t>) </a:t>
            </a:r>
            <a:r>
              <a:rPr lang="ru-RU" sz="2000" dirty="0" err="1">
                <a:latin typeface="Arial" pitchFamily="34" charset="0"/>
                <a:cs typeface="Arial" pitchFamily="34" charset="0"/>
              </a:rPr>
              <a:t>екінші</a:t>
            </a:r>
            <a:r>
              <a:rPr lang="ru-RU" sz="2000" dirty="0">
                <a:latin typeface="Arial" pitchFamily="34" charset="0"/>
                <a:cs typeface="Arial" pitchFamily="34" charset="0"/>
              </a:rPr>
              <a:t> </a:t>
            </a:r>
            <a:r>
              <a:rPr lang="ru-RU" sz="2000" dirty="0" err="1">
                <a:latin typeface="Arial" pitchFamily="34" charset="0"/>
                <a:cs typeface="Arial" pitchFamily="34" charset="0"/>
              </a:rPr>
              <a:t>жыныстық белгілердің дамуын</a:t>
            </a:r>
            <a:r>
              <a:rPr lang="ru-RU" sz="2000" dirty="0">
                <a:latin typeface="Arial" pitchFamily="34" charset="0"/>
                <a:cs typeface="Arial" pitchFamily="34" charset="0"/>
              </a:rPr>
              <a:t> </a:t>
            </a:r>
            <a:r>
              <a:rPr lang="ru-RU" sz="2000" dirty="0" err="1">
                <a:latin typeface="Arial" pitchFamily="34" charset="0"/>
                <a:cs typeface="Arial" pitchFamily="34" charset="0"/>
              </a:rPr>
              <a:t>реттейді</a:t>
            </a:r>
            <a:r>
              <a:rPr lang="ru-RU" sz="2000" dirty="0">
                <a:latin typeface="Arial" pitchFamily="34" charset="0"/>
                <a:cs typeface="Arial" pitchFamily="34" charset="0"/>
              </a:rPr>
              <a:t>.</a:t>
            </a:r>
          </a:p>
          <a:p>
            <a:pPr lvl="1"/>
            <a:r>
              <a:rPr lang="ru-RU" sz="2000" dirty="0" err="1">
                <a:latin typeface="Arial" pitchFamily="34" charset="0"/>
                <a:cs typeface="Arial" pitchFamily="34" charset="0"/>
              </a:rPr>
              <a:t>Ерлерде</a:t>
            </a:r>
            <a:r>
              <a:rPr lang="ru-RU" sz="2000" dirty="0">
                <a:latin typeface="Arial" pitchFamily="34" charset="0"/>
                <a:cs typeface="Arial" pitchFamily="34" charset="0"/>
              </a:rPr>
              <a:t> — тестостерон, </a:t>
            </a:r>
            <a:r>
              <a:rPr lang="ru-RU" sz="2000" dirty="0" err="1">
                <a:latin typeface="Arial" pitchFamily="34" charset="0"/>
                <a:cs typeface="Arial" pitchFamily="34" charset="0"/>
              </a:rPr>
              <a:t>әйелдерде </a:t>
            </a:r>
            <a:r>
              <a:rPr lang="ru-RU" sz="2000" dirty="0">
                <a:latin typeface="Arial" pitchFamily="34" charset="0"/>
                <a:cs typeface="Arial" pitchFamily="34" charset="0"/>
              </a:rPr>
              <a:t>— эстроген </a:t>
            </a:r>
            <a:r>
              <a:rPr lang="ru-RU" sz="2000" dirty="0" err="1">
                <a:latin typeface="Arial" pitchFamily="34" charset="0"/>
                <a:cs typeface="Arial" pitchFamily="34" charset="0"/>
              </a:rPr>
              <a:t>басым</a:t>
            </a:r>
            <a:r>
              <a:rPr lang="ru-RU" sz="2000" dirty="0">
                <a:latin typeface="Arial" pitchFamily="34" charset="0"/>
                <a:cs typeface="Arial" pitchFamily="34" charset="0"/>
              </a:rPr>
              <a:t>.</a:t>
            </a:r>
          </a:p>
          <a:p>
            <a:r>
              <a:rPr lang="ru-RU" sz="2000" b="1" dirty="0" err="1">
                <a:latin typeface="Arial" pitchFamily="34" charset="0"/>
                <a:cs typeface="Arial" pitchFamily="34" charset="0"/>
              </a:rPr>
              <a:t>Морфологиялық </a:t>
            </a:r>
            <a:r>
              <a:rPr lang="ru-RU" sz="2000" b="1" dirty="0">
                <a:latin typeface="Arial" pitchFamily="34" charset="0"/>
                <a:cs typeface="Arial" pitchFamily="34" charset="0"/>
              </a:rPr>
              <a:t>принцип</a:t>
            </a:r>
            <a:endParaRPr lang="ru-RU" sz="2000" dirty="0">
              <a:latin typeface="Arial" pitchFamily="34" charset="0"/>
              <a:cs typeface="Arial" pitchFamily="34" charset="0"/>
            </a:endParaRPr>
          </a:p>
          <a:p>
            <a:pPr lvl="1"/>
            <a:r>
              <a:rPr lang="ru-RU" sz="2000" dirty="0" err="1">
                <a:latin typeface="Arial" pitchFamily="34" charset="0"/>
                <a:cs typeface="Arial" pitchFamily="34" charset="0"/>
              </a:rPr>
              <a:t>Дене</a:t>
            </a:r>
            <a:r>
              <a:rPr lang="ru-RU" sz="2000" dirty="0">
                <a:latin typeface="Arial" pitchFamily="34" charset="0"/>
                <a:cs typeface="Arial" pitchFamily="34" charset="0"/>
              </a:rPr>
              <a:t> </a:t>
            </a:r>
            <a:r>
              <a:rPr lang="ru-RU" sz="2000" dirty="0" err="1">
                <a:latin typeface="Arial" pitchFamily="34" charset="0"/>
                <a:cs typeface="Arial" pitchFamily="34" charset="0"/>
              </a:rPr>
              <a:t>құрылымы </a:t>
            </a:r>
            <a:r>
              <a:rPr lang="ru-RU" sz="2000" dirty="0">
                <a:latin typeface="Arial" pitchFamily="34" charset="0"/>
                <a:cs typeface="Arial" pitchFamily="34" charset="0"/>
              </a:rPr>
              <a:t>мен </a:t>
            </a:r>
            <a:r>
              <a:rPr lang="ru-RU" sz="2000" dirty="0" err="1">
                <a:latin typeface="Arial" pitchFamily="34" charset="0"/>
                <a:cs typeface="Arial" pitchFamily="34" charset="0"/>
              </a:rPr>
              <a:t>анатомиялық айырмашылықтар арқылы көрінеді </a:t>
            </a:r>
            <a:r>
              <a:rPr lang="ru-RU" sz="2000" dirty="0">
                <a:latin typeface="Arial" pitchFamily="34" charset="0"/>
                <a:cs typeface="Arial" pitchFamily="34" charset="0"/>
              </a:rPr>
              <a:t>(</a:t>
            </a:r>
            <a:r>
              <a:rPr lang="ru-RU" sz="2000" dirty="0" err="1">
                <a:latin typeface="Arial" pitchFamily="34" charset="0"/>
                <a:cs typeface="Arial" pitchFamily="34" charset="0"/>
              </a:rPr>
              <a:t>мысалы</a:t>
            </a:r>
            <a:r>
              <a:rPr lang="ru-RU" sz="2000" dirty="0">
                <a:latin typeface="Arial" pitchFamily="34" charset="0"/>
                <a:cs typeface="Arial" pitchFamily="34" charset="0"/>
              </a:rPr>
              <a:t>, </a:t>
            </a:r>
            <a:r>
              <a:rPr lang="ru-RU" sz="2000" dirty="0" err="1">
                <a:latin typeface="Arial" pitchFamily="34" charset="0"/>
                <a:cs typeface="Arial" pitchFamily="34" charset="0"/>
              </a:rPr>
              <a:t>бұлшықет массасы</a:t>
            </a:r>
            <a:r>
              <a:rPr lang="ru-RU" sz="2000" dirty="0">
                <a:latin typeface="Arial" pitchFamily="34" charset="0"/>
                <a:cs typeface="Arial" pitchFamily="34" charset="0"/>
              </a:rPr>
              <a:t>, </a:t>
            </a:r>
            <a:r>
              <a:rPr lang="ru-RU" sz="2000" dirty="0" err="1">
                <a:latin typeface="Arial" pitchFamily="34" charset="0"/>
                <a:cs typeface="Arial" pitchFamily="34" charset="0"/>
              </a:rPr>
              <a:t>сүйек құрылымы</a:t>
            </a:r>
            <a:r>
              <a:rPr lang="ru-RU" sz="2000" dirty="0">
                <a:latin typeface="Arial" pitchFamily="34" charset="0"/>
                <a:cs typeface="Arial" pitchFamily="34" charset="0"/>
              </a:rPr>
              <a:t>, </a:t>
            </a:r>
            <a:r>
              <a:rPr lang="ru-RU" sz="2000" dirty="0" err="1">
                <a:latin typeface="Arial" pitchFamily="34" charset="0"/>
                <a:cs typeface="Arial" pitchFamily="34" charset="0"/>
              </a:rPr>
              <a:t>дене</a:t>
            </a:r>
            <a:r>
              <a:rPr lang="ru-RU" sz="2000" dirty="0">
                <a:latin typeface="Arial" pitchFamily="34" charset="0"/>
                <a:cs typeface="Arial" pitchFamily="34" charset="0"/>
              </a:rPr>
              <a:t> </a:t>
            </a:r>
            <a:r>
              <a:rPr lang="ru-RU" sz="2000" dirty="0" err="1">
                <a:latin typeface="Arial" pitchFamily="34" charset="0"/>
                <a:cs typeface="Arial" pitchFamily="34" charset="0"/>
              </a:rPr>
              <a:t>пропорциясы</a:t>
            </a:r>
            <a:r>
              <a:rPr lang="ru-RU" sz="2000" dirty="0">
                <a:latin typeface="Arial" pitchFamily="34" charset="0"/>
                <a:cs typeface="Arial" pitchFamily="34" charset="0"/>
              </a:rPr>
              <a:t>).</a:t>
            </a:r>
          </a:p>
          <a:p>
            <a:r>
              <a:rPr lang="ru-RU" sz="2000" b="1" dirty="0" err="1">
                <a:latin typeface="Arial" pitchFamily="34" charset="0"/>
                <a:cs typeface="Arial" pitchFamily="34" charset="0"/>
              </a:rPr>
              <a:t>Психологиялық </a:t>
            </a:r>
            <a:r>
              <a:rPr lang="ru-RU" sz="2000" b="1" dirty="0">
                <a:latin typeface="Arial" pitchFamily="34" charset="0"/>
                <a:cs typeface="Arial" pitchFamily="34" charset="0"/>
              </a:rPr>
              <a:t>принцип</a:t>
            </a:r>
            <a:endParaRPr lang="ru-RU" sz="2000" dirty="0">
              <a:latin typeface="Arial" pitchFamily="34" charset="0"/>
              <a:cs typeface="Arial" pitchFamily="34" charset="0"/>
            </a:endParaRPr>
          </a:p>
          <a:p>
            <a:pPr lvl="1"/>
            <a:r>
              <a:rPr lang="ru-RU" sz="2000" dirty="0" err="1">
                <a:latin typeface="Arial" pitchFamily="34" charset="0"/>
                <a:cs typeface="Arial" pitchFamily="34" charset="0"/>
              </a:rPr>
              <a:t>Жыныстық сәйкестік сезімі</a:t>
            </a:r>
            <a:r>
              <a:rPr lang="ru-RU" sz="2000" dirty="0">
                <a:latin typeface="Arial" pitchFamily="34" charset="0"/>
                <a:cs typeface="Arial" pitchFamily="34" charset="0"/>
              </a:rPr>
              <a:t> мен </a:t>
            </a:r>
            <a:r>
              <a:rPr lang="ru-RU" sz="2000" dirty="0" err="1">
                <a:latin typeface="Arial" pitchFamily="34" charset="0"/>
                <a:cs typeface="Arial" pitchFamily="34" charset="0"/>
              </a:rPr>
              <a:t>өзін белгілі</a:t>
            </a:r>
            <a:r>
              <a:rPr lang="ru-RU" sz="2000" dirty="0">
                <a:latin typeface="Arial" pitchFamily="34" charset="0"/>
                <a:cs typeface="Arial" pitchFamily="34" charset="0"/>
              </a:rPr>
              <a:t> </a:t>
            </a:r>
            <a:r>
              <a:rPr lang="ru-RU" sz="2000" dirty="0" err="1">
                <a:latin typeface="Arial" pitchFamily="34" charset="0"/>
                <a:cs typeface="Arial" pitchFamily="34" charset="0"/>
              </a:rPr>
              <a:t>бір</a:t>
            </a:r>
            <a:r>
              <a:rPr lang="ru-RU" sz="2000" dirty="0">
                <a:latin typeface="Arial" pitchFamily="34" charset="0"/>
                <a:cs typeface="Arial" pitchFamily="34" charset="0"/>
              </a:rPr>
              <a:t> </a:t>
            </a:r>
            <a:r>
              <a:rPr lang="ru-RU" sz="2000" dirty="0" err="1">
                <a:latin typeface="Arial" pitchFamily="34" charset="0"/>
                <a:cs typeface="Arial" pitchFamily="34" charset="0"/>
              </a:rPr>
              <a:t>жыныс</a:t>
            </a:r>
            <a:r>
              <a:rPr lang="ru-RU" sz="2000" dirty="0">
                <a:latin typeface="Arial" pitchFamily="34" charset="0"/>
                <a:cs typeface="Arial" pitchFamily="34" charset="0"/>
              </a:rPr>
              <a:t> </a:t>
            </a:r>
            <a:r>
              <a:rPr lang="ru-RU" sz="2000" dirty="0" err="1">
                <a:latin typeface="Arial" pitchFamily="34" charset="0"/>
                <a:cs typeface="Arial" pitchFamily="34" charset="0"/>
              </a:rPr>
              <a:t>өкілі ретінде</a:t>
            </a:r>
            <a:r>
              <a:rPr lang="ru-RU" sz="2000" dirty="0">
                <a:latin typeface="Arial" pitchFamily="34" charset="0"/>
                <a:cs typeface="Arial" pitchFamily="34" charset="0"/>
              </a:rPr>
              <a:t> </a:t>
            </a:r>
            <a:r>
              <a:rPr lang="ru-RU" sz="2000" dirty="0" err="1">
                <a:latin typeface="Arial" pitchFamily="34" charset="0"/>
                <a:cs typeface="Arial" pitchFamily="34" charset="0"/>
              </a:rPr>
              <a:t>қабылдауымен байланысты</a:t>
            </a:r>
            <a:r>
              <a:rPr lang="ru-RU" sz="2000" dirty="0">
                <a:latin typeface="Arial" pitchFamily="34" charset="0"/>
                <a:cs typeface="Arial" pitchFamily="34" charset="0"/>
              </a:rPr>
              <a:t>.</a:t>
            </a:r>
          </a:p>
          <a:p>
            <a:pPr lvl="1"/>
            <a:r>
              <a:rPr lang="ru-RU" sz="2000" dirty="0" err="1">
                <a:latin typeface="Arial" pitchFamily="34" charset="0"/>
                <a:cs typeface="Arial" pitchFamily="34" charset="0"/>
              </a:rPr>
              <a:t>Маскулиндік</a:t>
            </a:r>
            <a:r>
              <a:rPr lang="ru-RU" sz="2000" dirty="0">
                <a:latin typeface="Arial" pitchFamily="34" charset="0"/>
                <a:cs typeface="Arial" pitchFamily="34" charset="0"/>
              </a:rPr>
              <a:t> </a:t>
            </a:r>
            <a:r>
              <a:rPr lang="ru-RU" sz="2000" dirty="0" err="1">
                <a:latin typeface="Arial" pitchFamily="34" charset="0"/>
                <a:cs typeface="Arial" pitchFamily="34" charset="0"/>
              </a:rPr>
              <a:t>және фемининдік</a:t>
            </a:r>
            <a:r>
              <a:rPr lang="ru-RU" sz="2000" dirty="0">
                <a:latin typeface="Arial" pitchFamily="34" charset="0"/>
                <a:cs typeface="Arial" pitchFamily="34" charset="0"/>
              </a:rPr>
              <a:t> </a:t>
            </a:r>
            <a:r>
              <a:rPr lang="ru-RU" sz="2000" dirty="0" err="1">
                <a:latin typeface="Arial" pitchFamily="34" charset="0"/>
                <a:cs typeface="Arial" pitchFamily="34" charset="0"/>
              </a:rPr>
              <a:t>сипаттар</a:t>
            </a:r>
            <a:r>
              <a:rPr lang="ru-RU" sz="2000" dirty="0">
                <a:latin typeface="Arial" pitchFamily="34" charset="0"/>
                <a:cs typeface="Arial" pitchFamily="34" charset="0"/>
              </a:rPr>
              <a:t> осы </a:t>
            </a:r>
            <a:r>
              <a:rPr lang="ru-RU" sz="2000" dirty="0" err="1">
                <a:latin typeface="Arial" pitchFamily="34" charset="0"/>
                <a:cs typeface="Arial" pitchFamily="34" charset="0"/>
              </a:rPr>
              <a:t>деңгейде көрініс табады</a:t>
            </a:r>
            <a:r>
              <a:rPr lang="ru-RU" sz="2000" dirty="0">
                <a:latin typeface="Arial" pitchFamily="34" charset="0"/>
                <a:cs typeface="Arial" pitchFamily="34" charset="0"/>
              </a:rPr>
              <a:t>.</a:t>
            </a:r>
          </a:p>
          <a:p>
            <a:r>
              <a:rPr lang="ru-RU" sz="2000" b="1" dirty="0" err="1">
                <a:latin typeface="Arial" pitchFamily="34" charset="0"/>
                <a:cs typeface="Arial" pitchFamily="34" charset="0"/>
              </a:rPr>
              <a:t>Әлеуметтік </a:t>
            </a:r>
            <a:r>
              <a:rPr lang="ru-RU" sz="2000" b="1" dirty="0">
                <a:latin typeface="Arial" pitchFamily="34" charset="0"/>
                <a:cs typeface="Arial" pitchFamily="34" charset="0"/>
              </a:rPr>
              <a:t>принцип</a:t>
            </a:r>
            <a:endParaRPr lang="ru-RU" sz="2000" dirty="0">
              <a:latin typeface="Arial" pitchFamily="34" charset="0"/>
              <a:cs typeface="Arial" pitchFamily="34" charset="0"/>
            </a:endParaRPr>
          </a:p>
          <a:p>
            <a:pPr lvl="1"/>
            <a:r>
              <a:rPr lang="ru-RU" sz="2000" dirty="0" err="1">
                <a:latin typeface="Arial" pitchFamily="34" charset="0"/>
                <a:cs typeface="Arial" pitchFamily="34" charset="0"/>
              </a:rPr>
              <a:t>Қоғам, мәдениет және тәрбие арқылы қалыптасады.</a:t>
            </a:r>
            <a:endParaRPr lang="ru-RU" sz="2000" dirty="0">
              <a:latin typeface="Arial" pitchFamily="34" charset="0"/>
              <a:cs typeface="Arial" pitchFamily="34" charset="0"/>
            </a:endParaRPr>
          </a:p>
          <a:p>
            <a:pPr lvl="1"/>
            <a:r>
              <a:rPr lang="ru-RU" sz="2000" dirty="0">
                <a:latin typeface="Arial" pitchFamily="34" charset="0"/>
                <a:cs typeface="Arial" pitchFamily="34" charset="0"/>
              </a:rPr>
              <a:t>Ер мен </a:t>
            </a:r>
            <a:r>
              <a:rPr lang="ru-RU" sz="2000" dirty="0" err="1">
                <a:latin typeface="Arial" pitchFamily="34" charset="0"/>
                <a:cs typeface="Arial" pitchFamily="34" charset="0"/>
              </a:rPr>
              <a:t>әйелдің әлеуметтік рөлі</a:t>
            </a:r>
            <a:r>
              <a:rPr lang="ru-RU" sz="2000" dirty="0">
                <a:latin typeface="Arial" pitchFamily="34" charset="0"/>
                <a:cs typeface="Arial" pitchFamily="34" charset="0"/>
              </a:rPr>
              <a:t>, </a:t>
            </a:r>
            <a:r>
              <a:rPr lang="ru-RU" sz="2000" dirty="0" err="1">
                <a:latin typeface="Arial" pitchFamily="34" charset="0"/>
                <a:cs typeface="Arial" pitchFamily="34" charset="0"/>
              </a:rPr>
              <a:t>мінез-құлық үлгілері </a:t>
            </a:r>
            <a:r>
              <a:rPr lang="ru-RU" sz="2000" dirty="0">
                <a:latin typeface="Arial" pitchFamily="34" charset="0"/>
                <a:cs typeface="Arial" pitchFamily="34" charset="0"/>
              </a:rPr>
              <a:t>осы </a:t>
            </a:r>
            <a:r>
              <a:rPr lang="ru-RU" sz="2000" dirty="0" err="1">
                <a:latin typeface="Arial" pitchFamily="34" charset="0"/>
                <a:cs typeface="Arial" pitchFamily="34" charset="0"/>
              </a:rPr>
              <a:t>принципке</a:t>
            </a:r>
            <a:r>
              <a:rPr lang="ru-RU" sz="2000" dirty="0">
                <a:latin typeface="Arial" pitchFamily="34" charset="0"/>
                <a:cs typeface="Arial" pitchFamily="34" charset="0"/>
              </a:rPr>
              <a:t> </a:t>
            </a:r>
            <a:r>
              <a:rPr lang="ru-RU" sz="2000" dirty="0" err="1">
                <a:latin typeface="Arial" pitchFamily="34" charset="0"/>
                <a:cs typeface="Arial" pitchFamily="34" charset="0"/>
              </a:rPr>
              <a:t>сүйенеді</a:t>
            </a:r>
            <a:r>
              <a:rPr lang="ru-RU" sz="2000" dirty="0">
                <a:latin typeface="Arial" pitchFamily="34" charset="0"/>
                <a:cs typeface="Arial" pitchFamily="34" charset="0"/>
              </a:rPr>
              <a: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Рисунок 20" descr="фон.jpg"/>
          <p:cNvPicPr>
            <a:picLocks noChangeAspect="1"/>
          </p:cNvPicPr>
          <p:nvPr/>
        </p:nvPicPr>
        <p:blipFill>
          <a:blip r:embed="rId3"/>
          <a:stretch>
            <a:fillRect/>
          </a:stretch>
        </p:blipFill>
        <p:spPr>
          <a:xfrm>
            <a:off x="0" y="0"/>
            <a:ext cx="14630400" cy="8229600"/>
          </a:xfrm>
          <a:prstGeom prst="rect">
            <a:avLst/>
          </a:prstGeom>
        </p:spPr>
      </p:pic>
      <p:sp>
        <p:nvSpPr>
          <p:cNvPr id="7" name="Прямоугольник 6"/>
          <p:cNvSpPr/>
          <p:nvPr/>
        </p:nvSpPr>
        <p:spPr>
          <a:xfrm>
            <a:off x="340241" y="1158793"/>
            <a:ext cx="14013711" cy="6832640"/>
          </a:xfrm>
          <a:prstGeom prst="rect">
            <a:avLst/>
          </a:prstGeom>
        </p:spPr>
        <p:txBody>
          <a:bodyPr wrap="square">
            <a:spAutoFit/>
          </a:bodyPr>
          <a:lstStyle/>
          <a:p>
            <a:r>
              <a:rPr lang="ru-RU" sz="2000" b="1" dirty="0">
                <a:latin typeface="Arial" pitchFamily="34" charset="0"/>
                <a:cs typeface="Arial" pitchFamily="34" charset="0"/>
              </a:rPr>
              <a:t>2. </a:t>
            </a:r>
            <a:r>
              <a:rPr lang="ru-RU" sz="2000" b="1" dirty="0" err="1">
                <a:latin typeface="Arial" pitchFamily="34" charset="0"/>
                <a:cs typeface="Arial" pitchFamily="34" charset="0"/>
              </a:rPr>
              <a:t>Маскулиндіктің дамуын</a:t>
            </a:r>
            <a:r>
              <a:rPr lang="ru-RU" sz="2000" b="1" dirty="0">
                <a:latin typeface="Arial" pitchFamily="34" charset="0"/>
                <a:cs typeface="Arial" pitchFamily="34" charset="0"/>
              </a:rPr>
              <a:t> </a:t>
            </a:r>
            <a:r>
              <a:rPr lang="ru-RU" sz="2000" b="1" dirty="0" err="1">
                <a:latin typeface="Arial" pitchFamily="34" charset="0"/>
                <a:cs typeface="Arial" pitchFamily="34" charset="0"/>
              </a:rPr>
              <a:t>толықтырушы принциптер</a:t>
            </a:r>
            <a:endParaRPr lang="ru-RU" sz="2000" b="1" dirty="0">
              <a:latin typeface="Arial" pitchFamily="34" charset="0"/>
              <a:cs typeface="Arial" pitchFamily="34" charset="0"/>
            </a:endParaRPr>
          </a:p>
          <a:p>
            <a:r>
              <a:rPr lang="ru-RU" sz="2000" dirty="0" err="1">
                <a:latin typeface="Arial" pitchFamily="34" charset="0"/>
                <a:cs typeface="Arial" pitchFamily="34" charset="0"/>
              </a:rPr>
              <a:t>Маскулиндік</a:t>
            </a:r>
            <a:r>
              <a:rPr lang="ru-RU" sz="2000" dirty="0">
                <a:latin typeface="Arial" pitchFamily="34" charset="0"/>
                <a:cs typeface="Arial" pitchFamily="34" charset="0"/>
              </a:rPr>
              <a:t> — ер </a:t>
            </a:r>
            <a:r>
              <a:rPr lang="ru-RU" sz="2000" dirty="0" err="1">
                <a:latin typeface="Arial" pitchFamily="34" charset="0"/>
                <a:cs typeface="Arial" pitchFamily="34" charset="0"/>
              </a:rPr>
              <a:t>адамға тән психологиялық және мінез-құлықтық қасиеттер жиынтығы </a:t>
            </a:r>
            <a:r>
              <a:rPr lang="ru-RU" sz="2000" dirty="0">
                <a:latin typeface="Arial" pitchFamily="34" charset="0"/>
                <a:cs typeface="Arial" pitchFamily="34" charset="0"/>
              </a:rPr>
              <a:t>(</a:t>
            </a:r>
            <a:r>
              <a:rPr lang="ru-RU" sz="2000" dirty="0" err="1">
                <a:latin typeface="Arial" pitchFamily="34" charset="0"/>
                <a:cs typeface="Arial" pitchFamily="34" charset="0"/>
              </a:rPr>
              <a:t>белсенділік</a:t>
            </a:r>
            <a:r>
              <a:rPr lang="ru-RU" sz="2000" dirty="0">
                <a:latin typeface="Arial" pitchFamily="34" charset="0"/>
                <a:cs typeface="Arial" pitchFamily="34" charset="0"/>
              </a:rPr>
              <a:t>, </a:t>
            </a:r>
            <a:r>
              <a:rPr lang="ru-RU" sz="2000" dirty="0" err="1">
                <a:latin typeface="Arial" pitchFamily="34" charset="0"/>
                <a:cs typeface="Arial" pitchFamily="34" charset="0"/>
              </a:rPr>
              <a:t>батылдық</a:t>
            </a:r>
            <a:r>
              <a:rPr lang="ru-RU" sz="2000" dirty="0">
                <a:latin typeface="Arial" pitchFamily="34" charset="0"/>
                <a:cs typeface="Arial" pitchFamily="34" charset="0"/>
              </a:rPr>
              <a:t>, </a:t>
            </a:r>
            <a:r>
              <a:rPr lang="ru-RU" sz="2000" dirty="0" err="1">
                <a:latin typeface="Arial" pitchFamily="34" charset="0"/>
                <a:cs typeface="Arial" pitchFamily="34" charset="0"/>
              </a:rPr>
              <a:t>тәуелсіздік</a:t>
            </a:r>
            <a:r>
              <a:rPr lang="ru-RU" sz="2000" dirty="0">
                <a:latin typeface="Arial" pitchFamily="34" charset="0"/>
                <a:cs typeface="Arial" pitchFamily="34" charset="0"/>
              </a:rPr>
              <a:t>, </a:t>
            </a:r>
            <a:r>
              <a:rPr lang="ru-RU" sz="2000" dirty="0" err="1">
                <a:latin typeface="Arial" pitchFamily="34" charset="0"/>
                <a:cs typeface="Arial" pitchFamily="34" charset="0"/>
              </a:rPr>
              <a:t>жауапкершілік</a:t>
            </a:r>
            <a:r>
              <a:rPr lang="ru-RU" sz="2000" dirty="0">
                <a:latin typeface="Arial" pitchFamily="34" charset="0"/>
                <a:cs typeface="Arial" pitchFamily="34" charset="0"/>
              </a:rPr>
              <a:t> </a:t>
            </a:r>
            <a:r>
              <a:rPr lang="ru-RU" sz="2000" dirty="0" err="1">
                <a:latin typeface="Arial" pitchFamily="34" charset="0"/>
                <a:cs typeface="Arial" pitchFamily="34" charset="0"/>
              </a:rPr>
              <a:t>және </a:t>
            </a:r>
            <a:r>
              <a:rPr lang="ru-RU" sz="2000" dirty="0">
                <a:latin typeface="Arial" pitchFamily="34" charset="0"/>
                <a:cs typeface="Arial" pitchFamily="34" charset="0"/>
              </a:rPr>
              <a:t>т.б.).</a:t>
            </a:r>
            <a:br>
              <a:rPr lang="ru-RU" sz="2000" dirty="0">
                <a:latin typeface="Arial" pitchFamily="34" charset="0"/>
                <a:cs typeface="Arial" pitchFamily="34" charset="0"/>
              </a:rPr>
            </a:br>
            <a:r>
              <a:rPr lang="ru-RU" sz="2000" dirty="0" err="1">
                <a:latin typeface="Arial" pitchFamily="34" charset="0"/>
                <a:cs typeface="Arial" pitchFamily="34" charset="0"/>
              </a:rPr>
              <a:t>Оның дамуы</a:t>
            </a:r>
            <a:r>
              <a:rPr lang="ru-RU" sz="2000" dirty="0">
                <a:latin typeface="Arial" pitchFamily="34" charset="0"/>
                <a:cs typeface="Arial" pitchFamily="34" charset="0"/>
              </a:rPr>
              <a:t> тек </a:t>
            </a:r>
            <a:r>
              <a:rPr lang="ru-RU" sz="2000" dirty="0" err="1">
                <a:latin typeface="Arial" pitchFamily="34" charset="0"/>
                <a:cs typeface="Arial" pitchFamily="34" charset="0"/>
              </a:rPr>
              <a:t>биологиялық емес</a:t>
            </a:r>
            <a:r>
              <a:rPr lang="ru-RU" sz="2000" dirty="0">
                <a:latin typeface="Arial" pitchFamily="34" charset="0"/>
                <a:cs typeface="Arial" pitchFamily="34" charset="0"/>
              </a:rPr>
              <a:t>, </a:t>
            </a:r>
            <a:r>
              <a:rPr lang="ru-RU" sz="2000" dirty="0" err="1">
                <a:latin typeface="Arial" pitchFamily="34" charset="0"/>
                <a:cs typeface="Arial" pitchFamily="34" charset="0"/>
              </a:rPr>
              <a:t>сонымен</a:t>
            </a:r>
            <a:r>
              <a:rPr lang="ru-RU" sz="2000" dirty="0">
                <a:latin typeface="Arial" pitchFamily="34" charset="0"/>
                <a:cs typeface="Arial" pitchFamily="34" charset="0"/>
              </a:rPr>
              <a:t> </a:t>
            </a:r>
            <a:r>
              <a:rPr lang="ru-RU" sz="2000" dirty="0" err="1">
                <a:latin typeface="Arial" pitchFamily="34" charset="0"/>
                <a:cs typeface="Arial" pitchFamily="34" charset="0"/>
              </a:rPr>
              <a:t>қатар әлеуметтік және тұлғалық факторларға байланысты</a:t>
            </a:r>
            <a:r>
              <a:rPr lang="ru-RU" sz="2000" dirty="0">
                <a:latin typeface="Arial" pitchFamily="34" charset="0"/>
                <a:cs typeface="Arial" pitchFamily="34" charset="0"/>
              </a:rPr>
              <a:t>.</a:t>
            </a:r>
          </a:p>
          <a:p>
            <a:r>
              <a:rPr lang="ru-RU" sz="2000" dirty="0" err="1">
                <a:latin typeface="Arial" pitchFamily="34" charset="0"/>
                <a:cs typeface="Arial" pitchFamily="34" charset="0"/>
              </a:rPr>
              <a:t>Маскулиндіктің дамуын</a:t>
            </a:r>
            <a:r>
              <a:rPr lang="ru-RU" sz="2000" dirty="0">
                <a:latin typeface="Arial" pitchFamily="34" charset="0"/>
                <a:cs typeface="Arial" pitchFamily="34" charset="0"/>
              </a:rPr>
              <a:t> </a:t>
            </a:r>
            <a:r>
              <a:rPr lang="ru-RU" sz="2000" dirty="0" err="1">
                <a:latin typeface="Arial" pitchFamily="34" charset="0"/>
                <a:cs typeface="Arial" pitchFamily="34" charset="0"/>
              </a:rPr>
              <a:t>толықтыратын негізгі</a:t>
            </a:r>
            <a:r>
              <a:rPr lang="ru-RU" sz="2000" dirty="0">
                <a:latin typeface="Arial" pitchFamily="34" charset="0"/>
                <a:cs typeface="Arial" pitchFamily="34" charset="0"/>
              </a:rPr>
              <a:t> </a:t>
            </a:r>
            <a:r>
              <a:rPr lang="ru-RU" sz="2000" dirty="0" err="1">
                <a:latin typeface="Arial" pitchFamily="34" charset="0"/>
                <a:cs typeface="Arial" pitchFamily="34" charset="0"/>
              </a:rPr>
              <a:t>принциптер</a:t>
            </a:r>
            <a:r>
              <a:rPr lang="ru-RU" sz="2000" dirty="0">
                <a:latin typeface="Arial" pitchFamily="34" charset="0"/>
                <a:cs typeface="Arial" pitchFamily="34" charset="0"/>
              </a:rPr>
              <a:t>:</a:t>
            </a:r>
          </a:p>
          <a:p>
            <a:r>
              <a:rPr lang="ru-RU" sz="2000" b="1" dirty="0" err="1">
                <a:latin typeface="Arial" pitchFamily="34" charset="0"/>
                <a:cs typeface="Arial" pitchFamily="34" charset="0"/>
              </a:rPr>
              <a:t>Биопсихологиялық толықтыру принципі</a:t>
            </a:r>
            <a:endParaRPr lang="ru-RU" sz="2000" dirty="0">
              <a:latin typeface="Arial" pitchFamily="34" charset="0"/>
              <a:cs typeface="Arial" pitchFamily="34" charset="0"/>
            </a:endParaRPr>
          </a:p>
          <a:p>
            <a:pPr lvl="1"/>
            <a:r>
              <a:rPr lang="ru-RU" sz="2000" dirty="0" err="1">
                <a:latin typeface="Arial" pitchFamily="34" charset="0"/>
                <a:cs typeface="Arial" pitchFamily="34" charset="0"/>
              </a:rPr>
              <a:t>Маскулиндік</a:t>
            </a:r>
            <a:r>
              <a:rPr lang="ru-RU" sz="2000" dirty="0">
                <a:latin typeface="Arial" pitchFamily="34" charset="0"/>
                <a:cs typeface="Arial" pitchFamily="34" charset="0"/>
              </a:rPr>
              <a:t> даму </a:t>
            </a:r>
            <a:r>
              <a:rPr lang="ru-RU" sz="2000" dirty="0" err="1">
                <a:latin typeface="Arial" pitchFamily="34" charset="0"/>
                <a:cs typeface="Arial" pitchFamily="34" charset="0"/>
              </a:rPr>
              <a:t>генетикалық және гормоналды</a:t>
            </a:r>
            <a:r>
              <a:rPr lang="ru-RU" sz="2000" dirty="0">
                <a:latin typeface="Arial" pitchFamily="34" charset="0"/>
                <a:cs typeface="Arial" pitchFamily="34" charset="0"/>
              </a:rPr>
              <a:t> </a:t>
            </a:r>
            <a:r>
              <a:rPr lang="ru-RU" sz="2000" dirty="0" err="1">
                <a:latin typeface="Arial" pitchFamily="34" charset="0"/>
                <a:cs typeface="Arial" pitchFamily="34" charset="0"/>
              </a:rPr>
              <a:t>негіздермен</a:t>
            </a:r>
            <a:r>
              <a:rPr lang="ru-RU" sz="2000" dirty="0">
                <a:latin typeface="Arial" pitchFamily="34" charset="0"/>
                <a:cs typeface="Arial" pitchFamily="34" charset="0"/>
              </a:rPr>
              <a:t> </a:t>
            </a:r>
            <a:r>
              <a:rPr lang="ru-RU" sz="2000" dirty="0" err="1">
                <a:latin typeface="Arial" pitchFamily="34" charset="0"/>
                <a:cs typeface="Arial" pitchFamily="34" charset="0"/>
              </a:rPr>
              <a:t>басталып</a:t>
            </a:r>
            <a:r>
              <a:rPr lang="ru-RU" sz="2000" dirty="0">
                <a:latin typeface="Arial" pitchFamily="34" charset="0"/>
                <a:cs typeface="Arial" pitchFamily="34" charset="0"/>
              </a:rPr>
              <a:t>, </a:t>
            </a:r>
            <a:r>
              <a:rPr lang="ru-RU" sz="2000" dirty="0" err="1">
                <a:latin typeface="Arial" pitchFamily="34" charset="0"/>
                <a:cs typeface="Arial" pitchFamily="34" charset="0"/>
              </a:rPr>
              <a:t>психологиялық тәжірибе арқылы бекиді</a:t>
            </a:r>
            <a:r>
              <a:rPr lang="ru-RU" sz="2000" dirty="0">
                <a:latin typeface="Arial" pitchFamily="34" charset="0"/>
                <a:cs typeface="Arial" pitchFamily="34" charset="0"/>
              </a:rPr>
              <a:t>.</a:t>
            </a:r>
          </a:p>
          <a:p>
            <a:pPr lvl="1"/>
            <a:r>
              <a:rPr lang="ru-RU" sz="2000" dirty="0" err="1">
                <a:latin typeface="Arial" pitchFamily="34" charset="0"/>
                <a:cs typeface="Arial" pitchFamily="34" charset="0"/>
              </a:rPr>
              <a:t>Яғни, табиғи және әлеуметтік ықпал өзара толықтырып отырады</a:t>
            </a:r>
            <a:r>
              <a:rPr lang="ru-RU" sz="2000" dirty="0">
                <a:latin typeface="Arial" pitchFamily="34" charset="0"/>
                <a:cs typeface="Arial" pitchFamily="34" charset="0"/>
              </a:rPr>
              <a:t>.</a:t>
            </a:r>
          </a:p>
          <a:p>
            <a:r>
              <a:rPr lang="ru-RU" sz="2000" b="1" dirty="0" err="1">
                <a:latin typeface="Arial" pitchFamily="34" charset="0"/>
                <a:cs typeface="Arial" pitchFamily="34" charset="0"/>
              </a:rPr>
              <a:t>Әлеуметтік-мәдени </a:t>
            </a:r>
            <a:r>
              <a:rPr lang="ru-RU" sz="2000" b="1" dirty="0">
                <a:latin typeface="Arial" pitchFamily="34" charset="0"/>
                <a:cs typeface="Arial" pitchFamily="34" charset="0"/>
              </a:rPr>
              <a:t>принцип</a:t>
            </a:r>
            <a:endParaRPr lang="ru-RU" sz="2000" dirty="0">
              <a:latin typeface="Arial" pitchFamily="34" charset="0"/>
              <a:cs typeface="Arial" pitchFamily="34" charset="0"/>
            </a:endParaRPr>
          </a:p>
          <a:p>
            <a:pPr lvl="1"/>
            <a:r>
              <a:rPr lang="ru-RU" sz="2000" dirty="0">
                <a:latin typeface="Arial" pitchFamily="34" charset="0"/>
                <a:cs typeface="Arial" pitchFamily="34" charset="0"/>
              </a:rPr>
              <a:t>Ер </a:t>
            </a:r>
            <a:r>
              <a:rPr lang="ru-RU" sz="2000" dirty="0" err="1">
                <a:latin typeface="Arial" pitchFamily="34" charset="0"/>
                <a:cs typeface="Arial" pitchFamily="34" charset="0"/>
              </a:rPr>
              <a:t>адам</a:t>
            </a:r>
            <a:r>
              <a:rPr lang="ru-RU" sz="2000" dirty="0">
                <a:latin typeface="Arial" pitchFamily="34" charset="0"/>
                <a:cs typeface="Arial" pitchFamily="34" charset="0"/>
              </a:rPr>
              <a:t> </a:t>
            </a:r>
            <a:r>
              <a:rPr lang="ru-RU" sz="2000" dirty="0" err="1">
                <a:latin typeface="Arial" pitchFamily="34" charset="0"/>
                <a:cs typeface="Arial" pitchFamily="34" charset="0"/>
              </a:rPr>
              <a:t>рөлін қоғамдағы нормалар</a:t>
            </a:r>
            <a:r>
              <a:rPr lang="ru-RU" sz="2000" dirty="0">
                <a:latin typeface="Arial" pitchFamily="34" charset="0"/>
                <a:cs typeface="Arial" pitchFamily="34" charset="0"/>
              </a:rPr>
              <a:t> мен </a:t>
            </a:r>
            <a:r>
              <a:rPr lang="ru-RU" sz="2000" dirty="0" err="1">
                <a:latin typeface="Arial" pitchFamily="34" charset="0"/>
                <a:cs typeface="Arial" pitchFamily="34" charset="0"/>
              </a:rPr>
              <a:t>дәстүрлер анықтайды</a:t>
            </a:r>
            <a:r>
              <a:rPr lang="ru-RU" sz="2000" dirty="0">
                <a:latin typeface="Arial" pitchFamily="34" charset="0"/>
                <a:cs typeface="Arial" pitchFamily="34" charset="0"/>
              </a:rPr>
              <a:t>.</a:t>
            </a:r>
          </a:p>
          <a:p>
            <a:pPr lvl="1"/>
            <a:r>
              <a:rPr lang="ru-RU" sz="2000" dirty="0" err="1">
                <a:latin typeface="Arial" pitchFamily="34" charset="0"/>
                <a:cs typeface="Arial" pitchFamily="34" charset="0"/>
              </a:rPr>
              <a:t>Мысалы</a:t>
            </a:r>
            <a:r>
              <a:rPr lang="ru-RU" sz="2000" dirty="0">
                <a:latin typeface="Arial" pitchFamily="34" charset="0"/>
                <a:cs typeface="Arial" pitchFamily="34" charset="0"/>
              </a:rPr>
              <a:t>, </a:t>
            </a:r>
            <a:r>
              <a:rPr lang="ru-RU" sz="2000" dirty="0" err="1">
                <a:latin typeface="Arial" pitchFamily="34" charset="0"/>
                <a:cs typeface="Arial" pitchFamily="34" charset="0"/>
              </a:rPr>
              <a:t>әр мәдениетте </a:t>
            </a:r>
            <a:r>
              <a:rPr lang="ru-RU" sz="2000" dirty="0">
                <a:latin typeface="Arial" pitchFamily="34" charset="0"/>
                <a:cs typeface="Arial" pitchFamily="34" charset="0"/>
              </a:rPr>
              <a:t>“ер </a:t>
            </a:r>
            <a:r>
              <a:rPr lang="ru-RU" sz="2000" dirty="0" err="1">
                <a:latin typeface="Arial" pitchFamily="34" charset="0"/>
                <a:cs typeface="Arial" pitchFamily="34" charset="0"/>
              </a:rPr>
              <a:t>адам</a:t>
            </a:r>
            <a:r>
              <a:rPr lang="ru-RU" sz="2000" dirty="0">
                <a:latin typeface="Arial" pitchFamily="34" charset="0"/>
                <a:cs typeface="Arial" pitchFamily="34" charset="0"/>
              </a:rPr>
              <a:t> </a:t>
            </a:r>
            <a:r>
              <a:rPr lang="ru-RU" sz="2000" dirty="0" err="1">
                <a:latin typeface="Arial" pitchFamily="34" charset="0"/>
                <a:cs typeface="Arial" pitchFamily="34" charset="0"/>
              </a:rPr>
              <a:t>қандай </a:t>
            </a:r>
            <a:r>
              <a:rPr lang="ru-RU" sz="2000" dirty="0">
                <a:latin typeface="Arial" pitchFamily="34" charset="0"/>
                <a:cs typeface="Arial" pitchFamily="34" charset="0"/>
              </a:rPr>
              <a:t>болу </a:t>
            </a:r>
            <a:r>
              <a:rPr lang="ru-RU" sz="2000" dirty="0" err="1">
                <a:latin typeface="Arial" pitchFamily="34" charset="0"/>
                <a:cs typeface="Arial" pitchFamily="34" charset="0"/>
              </a:rPr>
              <a:t>керек</a:t>
            </a:r>
            <a:r>
              <a:rPr lang="ru-RU" sz="2000" dirty="0">
                <a:latin typeface="Arial" pitchFamily="34" charset="0"/>
                <a:cs typeface="Arial" pitchFamily="34" charset="0"/>
              </a:rPr>
              <a:t>” </a:t>
            </a:r>
            <a:r>
              <a:rPr lang="ru-RU" sz="2000" dirty="0" err="1">
                <a:latin typeface="Arial" pitchFamily="34" charset="0"/>
                <a:cs typeface="Arial" pitchFamily="34" charset="0"/>
              </a:rPr>
              <a:t>деген</a:t>
            </a:r>
            <a:r>
              <a:rPr lang="ru-RU" sz="2000" dirty="0">
                <a:latin typeface="Arial" pitchFamily="34" charset="0"/>
                <a:cs typeface="Arial" pitchFamily="34" charset="0"/>
              </a:rPr>
              <a:t> </a:t>
            </a:r>
            <a:r>
              <a:rPr lang="ru-RU" sz="2000" dirty="0" err="1">
                <a:latin typeface="Arial" pitchFamily="34" charset="0"/>
                <a:cs typeface="Arial" pitchFamily="34" charset="0"/>
              </a:rPr>
              <a:t>түсінік әртүрлі</a:t>
            </a:r>
            <a:r>
              <a:rPr lang="ru-RU" sz="2000" dirty="0">
                <a:latin typeface="Arial" pitchFamily="34" charset="0"/>
                <a:cs typeface="Arial" pitchFamily="34" charset="0"/>
              </a:rPr>
              <a:t>.</a:t>
            </a:r>
          </a:p>
          <a:p>
            <a:r>
              <a:rPr lang="ru-RU" sz="2000" b="1" dirty="0" err="1">
                <a:latin typeface="Arial" pitchFamily="34" charset="0"/>
                <a:cs typeface="Arial" pitchFamily="34" charset="0"/>
              </a:rPr>
              <a:t>Тұлғалық өзін-идентификация принципі</a:t>
            </a:r>
            <a:endParaRPr lang="ru-RU" sz="2000" dirty="0">
              <a:latin typeface="Arial" pitchFamily="34" charset="0"/>
              <a:cs typeface="Arial" pitchFamily="34" charset="0"/>
            </a:endParaRPr>
          </a:p>
          <a:p>
            <a:pPr lvl="1"/>
            <a:r>
              <a:rPr lang="ru-RU" sz="2000" dirty="0" err="1">
                <a:latin typeface="Arial" pitchFamily="34" charset="0"/>
                <a:cs typeface="Arial" pitchFamily="34" charset="0"/>
              </a:rPr>
              <a:t>Маскулиндік</a:t>
            </a:r>
            <a:r>
              <a:rPr lang="ru-RU" sz="2000" dirty="0">
                <a:latin typeface="Arial" pitchFamily="34" charset="0"/>
                <a:cs typeface="Arial" pitchFamily="34" charset="0"/>
              </a:rPr>
              <a:t> даму </a:t>
            </a:r>
            <a:r>
              <a:rPr lang="ru-RU" sz="2000" dirty="0" err="1">
                <a:latin typeface="Arial" pitchFamily="34" charset="0"/>
                <a:cs typeface="Arial" pitchFamily="34" charset="0"/>
              </a:rPr>
              <a:t>адамның өзін </a:t>
            </a:r>
            <a:r>
              <a:rPr lang="ru-RU" sz="2000" dirty="0">
                <a:latin typeface="Arial" pitchFamily="34" charset="0"/>
                <a:cs typeface="Arial" pitchFamily="34" charset="0"/>
              </a:rPr>
              <a:t>ер </a:t>
            </a:r>
            <a:r>
              <a:rPr lang="ru-RU" sz="2000" dirty="0" err="1">
                <a:latin typeface="Arial" pitchFamily="34" charset="0"/>
                <a:cs typeface="Arial" pitchFamily="34" charset="0"/>
              </a:rPr>
              <a:t>адам</a:t>
            </a:r>
            <a:r>
              <a:rPr lang="ru-RU" sz="2000" dirty="0">
                <a:latin typeface="Arial" pitchFamily="34" charset="0"/>
                <a:cs typeface="Arial" pitchFamily="34" charset="0"/>
              </a:rPr>
              <a:t> </a:t>
            </a:r>
            <a:r>
              <a:rPr lang="ru-RU" sz="2000" dirty="0" err="1">
                <a:latin typeface="Arial" pitchFamily="34" charset="0"/>
                <a:cs typeface="Arial" pitchFamily="34" charset="0"/>
              </a:rPr>
              <a:t>ретінде</a:t>
            </a:r>
            <a:r>
              <a:rPr lang="ru-RU" sz="2000" dirty="0">
                <a:latin typeface="Arial" pitchFamily="34" charset="0"/>
                <a:cs typeface="Arial" pitchFamily="34" charset="0"/>
              </a:rPr>
              <a:t> </a:t>
            </a:r>
            <a:r>
              <a:rPr lang="ru-RU" sz="2000" dirty="0" err="1">
                <a:latin typeface="Arial" pitchFamily="34" charset="0"/>
                <a:cs typeface="Arial" pitchFamily="34" charset="0"/>
              </a:rPr>
              <a:t>қабылдап</a:t>
            </a:r>
            <a:r>
              <a:rPr lang="ru-RU" sz="2000" dirty="0">
                <a:latin typeface="Arial" pitchFamily="34" charset="0"/>
                <a:cs typeface="Arial" pitchFamily="34" charset="0"/>
              </a:rPr>
              <a:t>, </a:t>
            </a:r>
            <a:r>
              <a:rPr lang="ru-RU" sz="2000" dirty="0" err="1">
                <a:latin typeface="Arial" pitchFamily="34" charset="0"/>
                <a:cs typeface="Arial" pitchFamily="34" charset="0"/>
              </a:rPr>
              <a:t>соған сай</a:t>
            </a:r>
            <a:r>
              <a:rPr lang="ru-RU" sz="2000" dirty="0">
                <a:latin typeface="Arial" pitchFamily="34" charset="0"/>
                <a:cs typeface="Arial" pitchFamily="34" charset="0"/>
              </a:rPr>
              <a:t> </a:t>
            </a:r>
            <a:r>
              <a:rPr lang="ru-RU" sz="2000" dirty="0" err="1">
                <a:latin typeface="Arial" pitchFamily="34" charset="0"/>
                <a:cs typeface="Arial" pitchFamily="34" charset="0"/>
              </a:rPr>
              <a:t>әрекет етуінен</a:t>
            </a:r>
            <a:r>
              <a:rPr lang="ru-RU" sz="2000" dirty="0">
                <a:latin typeface="Arial" pitchFamily="34" charset="0"/>
                <a:cs typeface="Arial" pitchFamily="34" charset="0"/>
              </a:rPr>
              <a:t> </a:t>
            </a:r>
            <a:r>
              <a:rPr lang="ru-RU" sz="2000" dirty="0" err="1">
                <a:latin typeface="Arial" pitchFamily="34" charset="0"/>
                <a:cs typeface="Arial" pitchFamily="34" charset="0"/>
              </a:rPr>
              <a:t>көрінеді</a:t>
            </a:r>
            <a:r>
              <a:rPr lang="ru-RU" sz="2000" dirty="0">
                <a:latin typeface="Arial" pitchFamily="34" charset="0"/>
                <a:cs typeface="Arial" pitchFamily="34" charset="0"/>
              </a:rPr>
              <a:t>.</a:t>
            </a:r>
          </a:p>
          <a:p>
            <a:pPr lvl="1"/>
            <a:r>
              <a:rPr lang="ru-RU" sz="2000" dirty="0" err="1">
                <a:latin typeface="Arial" pitchFamily="34" charset="0"/>
                <a:cs typeface="Arial" pitchFamily="34" charset="0"/>
              </a:rPr>
              <a:t>Бұл ішкі</a:t>
            </a:r>
            <a:r>
              <a:rPr lang="ru-RU" sz="2000" dirty="0">
                <a:latin typeface="Arial" pitchFamily="34" charset="0"/>
                <a:cs typeface="Arial" pitchFamily="34" charset="0"/>
              </a:rPr>
              <a:t> </a:t>
            </a:r>
            <a:r>
              <a:rPr lang="ru-RU" sz="2000" dirty="0" err="1">
                <a:latin typeface="Arial" pitchFamily="34" charset="0"/>
                <a:cs typeface="Arial" pitchFamily="34" charset="0"/>
              </a:rPr>
              <a:t>сәйкестік сезімін</a:t>
            </a:r>
            <a:r>
              <a:rPr lang="ru-RU" sz="2000" dirty="0">
                <a:latin typeface="Arial" pitchFamily="34" charset="0"/>
                <a:cs typeface="Arial" pitchFamily="34" charset="0"/>
              </a:rPr>
              <a:t> </a:t>
            </a:r>
            <a:r>
              <a:rPr lang="ru-RU" sz="2000" dirty="0" err="1">
                <a:latin typeface="Arial" pitchFamily="34" charset="0"/>
                <a:cs typeface="Arial" pitchFamily="34" charset="0"/>
              </a:rPr>
              <a:t>қалыптастырады.</a:t>
            </a:r>
            <a:endParaRPr lang="ru-RU" sz="2000" dirty="0">
              <a:latin typeface="Arial" pitchFamily="34" charset="0"/>
              <a:cs typeface="Arial" pitchFamily="34" charset="0"/>
            </a:endParaRPr>
          </a:p>
          <a:p>
            <a:r>
              <a:rPr lang="ru-RU" sz="2000" b="1" dirty="0" err="1">
                <a:latin typeface="Arial" pitchFamily="34" charset="0"/>
                <a:cs typeface="Arial" pitchFamily="34" charset="0"/>
              </a:rPr>
              <a:t>Интерактивті</a:t>
            </a:r>
            <a:r>
              <a:rPr lang="ru-RU" sz="2000" b="1" dirty="0">
                <a:latin typeface="Arial" pitchFamily="34" charset="0"/>
                <a:cs typeface="Arial" pitchFamily="34" charset="0"/>
              </a:rPr>
              <a:t> даму </a:t>
            </a:r>
            <a:r>
              <a:rPr lang="ru-RU" sz="2000" b="1" dirty="0" err="1">
                <a:latin typeface="Arial" pitchFamily="34" charset="0"/>
                <a:cs typeface="Arial" pitchFamily="34" charset="0"/>
              </a:rPr>
              <a:t>принципі</a:t>
            </a:r>
            <a:endParaRPr lang="ru-RU" sz="2000" dirty="0">
              <a:latin typeface="Arial" pitchFamily="34" charset="0"/>
              <a:cs typeface="Arial" pitchFamily="34" charset="0"/>
            </a:endParaRPr>
          </a:p>
          <a:p>
            <a:pPr lvl="1"/>
            <a:r>
              <a:rPr lang="ru-RU" sz="2000" dirty="0" err="1">
                <a:latin typeface="Arial" pitchFamily="34" charset="0"/>
                <a:cs typeface="Arial" pitchFamily="34" charset="0"/>
              </a:rPr>
              <a:t>Маскулиндік</a:t>
            </a:r>
            <a:r>
              <a:rPr lang="ru-RU" sz="2000" dirty="0">
                <a:latin typeface="Arial" pitchFamily="34" charset="0"/>
                <a:cs typeface="Arial" pitchFamily="34" charset="0"/>
              </a:rPr>
              <a:t> </a:t>
            </a:r>
            <a:r>
              <a:rPr lang="ru-RU" sz="2000" dirty="0" err="1">
                <a:latin typeface="Arial" pitchFamily="34" charset="0"/>
                <a:cs typeface="Arial" pitchFamily="34" charset="0"/>
              </a:rPr>
              <a:t>қасиеттер қарым-қатынас барысында</a:t>
            </a:r>
            <a:r>
              <a:rPr lang="ru-RU" sz="2000" dirty="0">
                <a:latin typeface="Arial" pitchFamily="34" charset="0"/>
                <a:cs typeface="Arial" pitchFamily="34" charset="0"/>
              </a:rPr>
              <a:t> </a:t>
            </a:r>
            <a:r>
              <a:rPr lang="ru-RU" sz="2000" dirty="0" err="1">
                <a:latin typeface="Arial" pitchFamily="34" charset="0"/>
                <a:cs typeface="Arial" pitchFamily="34" charset="0"/>
              </a:rPr>
              <a:t>қалыптасады </a:t>
            </a:r>
            <a:r>
              <a:rPr lang="ru-RU" sz="2000" dirty="0">
                <a:latin typeface="Arial" pitchFamily="34" charset="0"/>
                <a:cs typeface="Arial" pitchFamily="34" charset="0"/>
              </a:rPr>
              <a:t>(</a:t>
            </a:r>
            <a:r>
              <a:rPr lang="ru-RU" sz="2000" dirty="0" err="1">
                <a:latin typeface="Arial" pitchFamily="34" charset="0"/>
                <a:cs typeface="Arial" pitchFamily="34" charset="0"/>
              </a:rPr>
              <a:t>мысалы</a:t>
            </a:r>
            <a:r>
              <a:rPr lang="ru-RU" sz="2000" dirty="0">
                <a:latin typeface="Arial" pitchFamily="34" charset="0"/>
                <a:cs typeface="Arial" pitchFamily="34" charset="0"/>
              </a:rPr>
              <a:t>, </a:t>
            </a:r>
            <a:r>
              <a:rPr lang="ru-RU" sz="2000" dirty="0" err="1">
                <a:latin typeface="Arial" pitchFamily="34" charset="0"/>
                <a:cs typeface="Arial" pitchFamily="34" charset="0"/>
              </a:rPr>
              <a:t>әке үлгісі, достық қарым-қатынас, әлеуметтік тәжірибе</a:t>
            </a:r>
            <a:r>
              <a:rPr lang="ru-RU" sz="2000" dirty="0">
                <a:latin typeface="Arial" pitchFamily="34" charset="0"/>
                <a:cs typeface="Arial" pitchFamily="34" charset="0"/>
              </a:rPr>
              <a:t>).</a:t>
            </a:r>
          </a:p>
          <a:p>
            <a:r>
              <a:rPr lang="ru-RU" sz="2000" b="1" dirty="0" err="1">
                <a:latin typeface="Arial" pitchFamily="34" charset="0"/>
                <a:cs typeface="Arial" pitchFamily="34" charset="0"/>
              </a:rPr>
              <a:t>Психологиялық теңгерім принципі</a:t>
            </a:r>
            <a:endParaRPr lang="ru-RU" sz="2000" dirty="0">
              <a:latin typeface="Arial" pitchFamily="34" charset="0"/>
              <a:cs typeface="Arial" pitchFamily="34" charset="0"/>
            </a:endParaRPr>
          </a:p>
          <a:p>
            <a:pPr lvl="1"/>
            <a:r>
              <a:rPr lang="ru-RU" sz="2000" dirty="0" err="1">
                <a:latin typeface="Arial" pitchFamily="34" charset="0"/>
                <a:cs typeface="Arial" pitchFamily="34" charset="0"/>
              </a:rPr>
              <a:t>Маскулиндік</a:t>
            </a:r>
            <a:r>
              <a:rPr lang="ru-RU" sz="2000" dirty="0">
                <a:latin typeface="Arial" pitchFamily="34" charset="0"/>
                <a:cs typeface="Arial" pitchFamily="34" charset="0"/>
              </a:rPr>
              <a:t> </a:t>
            </a:r>
            <a:r>
              <a:rPr lang="ru-RU" sz="2000" dirty="0" err="1">
                <a:latin typeface="Arial" pitchFamily="34" charset="0"/>
                <a:cs typeface="Arial" pitchFamily="34" charset="0"/>
              </a:rPr>
              <a:t>қасиеттер фемининдік</a:t>
            </a:r>
            <a:r>
              <a:rPr lang="ru-RU" sz="2000" dirty="0">
                <a:latin typeface="Arial" pitchFamily="34" charset="0"/>
                <a:cs typeface="Arial" pitchFamily="34" charset="0"/>
              </a:rPr>
              <a:t> </a:t>
            </a:r>
            <a:r>
              <a:rPr lang="ru-RU" sz="2000" dirty="0" err="1">
                <a:latin typeface="Arial" pitchFamily="34" charset="0"/>
                <a:cs typeface="Arial" pitchFamily="34" charset="0"/>
              </a:rPr>
              <a:t>(жұмсақтық, эмоционалдылық, қамқорлық</a:t>
            </a:r>
            <a:r>
              <a:rPr lang="ru-RU" sz="2000" dirty="0">
                <a:latin typeface="Arial" pitchFamily="34" charset="0"/>
                <a:cs typeface="Arial" pitchFamily="34" charset="0"/>
              </a:rPr>
              <a:t>) </a:t>
            </a:r>
            <a:r>
              <a:rPr lang="ru-RU" sz="2000" dirty="0" err="1">
                <a:latin typeface="Arial" pitchFamily="34" charset="0"/>
                <a:cs typeface="Arial" pitchFamily="34" charset="0"/>
              </a:rPr>
              <a:t>қасиеттермен теңгеріліп дамуы</a:t>
            </a:r>
            <a:r>
              <a:rPr lang="ru-RU" sz="2000" dirty="0">
                <a:latin typeface="Arial" pitchFamily="34" charset="0"/>
                <a:cs typeface="Arial" pitchFamily="34" charset="0"/>
              </a:rPr>
              <a:t> </a:t>
            </a:r>
            <a:r>
              <a:rPr lang="ru-RU" sz="2000" dirty="0" err="1">
                <a:latin typeface="Arial" pitchFamily="34" charset="0"/>
                <a:cs typeface="Arial" pitchFamily="34" charset="0"/>
              </a:rPr>
              <a:t>қажет.</a:t>
            </a:r>
            <a:endParaRPr lang="ru-RU" sz="2000" dirty="0">
              <a:latin typeface="Arial" pitchFamily="34" charset="0"/>
              <a:cs typeface="Arial" pitchFamily="34" charset="0"/>
            </a:endParaRPr>
          </a:p>
          <a:p>
            <a:pPr lvl="1"/>
            <a:r>
              <a:rPr lang="ru-RU" sz="2000" dirty="0" err="1">
                <a:latin typeface="Arial" pitchFamily="34" charset="0"/>
                <a:cs typeface="Arial" pitchFamily="34" charset="0"/>
              </a:rPr>
              <a:t>Бұл тұлғаның үйлесімді дамуын</a:t>
            </a:r>
            <a:r>
              <a:rPr lang="ru-RU" sz="2000" dirty="0">
                <a:latin typeface="Arial" pitchFamily="34" charset="0"/>
                <a:cs typeface="Arial" pitchFamily="34" charset="0"/>
              </a:rPr>
              <a:t> </a:t>
            </a:r>
            <a:r>
              <a:rPr lang="ru-RU" sz="2000" dirty="0" err="1">
                <a:latin typeface="Arial" pitchFamily="34" charset="0"/>
                <a:cs typeface="Arial" pitchFamily="34" charset="0"/>
              </a:rPr>
              <a:t>қамтамасыз етеді</a:t>
            </a:r>
            <a:r>
              <a:rPr lang="ru-RU" sz="2000" dirty="0">
                <a:latin typeface="Arial" pitchFamily="34" charset="0"/>
                <a:cs typeface="Arial" pitchFamily="34" charset="0"/>
              </a:rPr>
              <a: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Рисунок 20" descr="фон.jpg"/>
          <p:cNvPicPr>
            <a:picLocks noChangeAspect="1"/>
          </p:cNvPicPr>
          <p:nvPr/>
        </p:nvPicPr>
        <p:blipFill>
          <a:blip r:embed="rId3"/>
          <a:stretch>
            <a:fillRect/>
          </a:stretch>
        </p:blipFill>
        <p:spPr>
          <a:xfrm>
            <a:off x="0" y="0"/>
            <a:ext cx="14630400" cy="8229600"/>
          </a:xfrm>
          <a:prstGeom prst="rect">
            <a:avLst/>
          </a:prstGeom>
        </p:spPr>
      </p:pic>
      <p:sp>
        <p:nvSpPr>
          <p:cNvPr id="5" name="Прямоугольник 4"/>
          <p:cNvSpPr/>
          <p:nvPr/>
        </p:nvSpPr>
        <p:spPr>
          <a:xfrm>
            <a:off x="244549" y="1118695"/>
            <a:ext cx="14120037" cy="5262979"/>
          </a:xfrm>
          <a:prstGeom prst="rect">
            <a:avLst/>
          </a:prstGeom>
        </p:spPr>
        <p:txBody>
          <a:bodyPr wrap="square">
            <a:spAutoFit/>
          </a:bodyPr>
          <a:lstStyle/>
          <a:p>
            <a:pPr algn="ctr"/>
            <a:r>
              <a:rPr lang="ru-RU" sz="2400" b="1" dirty="0">
                <a:latin typeface="Arial" pitchFamily="34" charset="0"/>
                <a:cs typeface="Arial" pitchFamily="34" charset="0"/>
              </a:rPr>
              <a:t>	</a:t>
            </a:r>
            <a:r>
              <a:rPr lang="ru-RU" sz="2400" b="1" dirty="0" err="1">
                <a:latin typeface="Arial" pitchFamily="34" charset="0"/>
                <a:cs typeface="Arial" pitchFamily="34" charset="0"/>
              </a:rPr>
              <a:t>Жыныстық деморфизм</a:t>
            </a:r>
            <a:r>
              <a:rPr lang="ru-RU" sz="2400" b="1" dirty="0">
                <a:latin typeface="Arial" pitchFamily="34" charset="0"/>
                <a:cs typeface="Arial" pitchFamily="34" charset="0"/>
              </a:rPr>
              <a:t> </a:t>
            </a:r>
            <a:r>
              <a:rPr lang="ru-RU" sz="2400" b="1" dirty="0" err="1">
                <a:latin typeface="Arial" pitchFamily="34" charset="0"/>
                <a:cs typeface="Arial" pitchFamily="34" charset="0"/>
              </a:rPr>
              <a:t>және онтогенездегі</a:t>
            </a:r>
            <a:r>
              <a:rPr lang="ru-RU" sz="2400" b="1" dirty="0">
                <a:latin typeface="Arial" pitchFamily="34" charset="0"/>
                <a:cs typeface="Arial" pitchFamily="34" charset="0"/>
              </a:rPr>
              <a:t> </a:t>
            </a:r>
            <a:r>
              <a:rPr lang="ru-RU" sz="2400" b="1" dirty="0" err="1">
                <a:latin typeface="Arial" pitchFamily="34" charset="0"/>
                <a:cs typeface="Arial" pitchFamily="34" charset="0"/>
              </a:rPr>
              <a:t>психикалық дамудың ерекшеліктері</a:t>
            </a:r>
            <a:endParaRPr lang="ru-RU" sz="2400" b="1" dirty="0">
              <a:latin typeface="Arial" pitchFamily="34" charset="0"/>
              <a:cs typeface="Arial" pitchFamily="34" charset="0"/>
            </a:endParaRPr>
          </a:p>
          <a:p>
            <a:r>
              <a:rPr lang="ru-RU" sz="2400" b="1" dirty="0">
                <a:latin typeface="Arial" pitchFamily="34" charset="0"/>
                <a:cs typeface="Arial" pitchFamily="34" charset="0"/>
              </a:rPr>
              <a:t>	</a:t>
            </a:r>
            <a:r>
              <a:rPr lang="ru-RU" sz="2400" b="1" dirty="0" err="1">
                <a:latin typeface="Arial" pitchFamily="34" charset="0"/>
                <a:cs typeface="Arial" pitchFamily="34" charset="0"/>
              </a:rPr>
              <a:t>Жыныстық деморфизм</a:t>
            </a:r>
            <a:r>
              <a:rPr lang="ru-RU" sz="2400" dirty="0">
                <a:latin typeface="Arial" pitchFamily="34" charset="0"/>
                <a:cs typeface="Arial" pitchFamily="34" charset="0"/>
              </a:rPr>
              <a:t> — </a:t>
            </a:r>
            <a:r>
              <a:rPr lang="ru-RU" sz="2400" dirty="0" err="1">
                <a:latin typeface="Arial" pitchFamily="34" charset="0"/>
                <a:cs typeface="Arial" pitchFamily="34" charset="0"/>
              </a:rPr>
              <a:t>ерлер</a:t>
            </a:r>
            <a:r>
              <a:rPr lang="ru-RU" sz="2400" dirty="0">
                <a:latin typeface="Arial" pitchFamily="34" charset="0"/>
                <a:cs typeface="Arial" pitchFamily="34" charset="0"/>
              </a:rPr>
              <a:t> мен </a:t>
            </a:r>
            <a:r>
              <a:rPr lang="ru-RU" sz="2400" dirty="0" err="1">
                <a:latin typeface="Arial" pitchFamily="34" charset="0"/>
                <a:cs typeface="Arial" pitchFamily="34" charset="0"/>
              </a:rPr>
              <a:t>әйелдердің биологиялық</a:t>
            </a:r>
            <a:r>
              <a:rPr lang="ru-RU" sz="2400" dirty="0">
                <a:latin typeface="Arial" pitchFamily="34" charset="0"/>
                <a:cs typeface="Arial" pitchFamily="34" charset="0"/>
              </a:rPr>
              <a:t>, </a:t>
            </a:r>
            <a:r>
              <a:rPr lang="ru-RU" sz="2400" dirty="0" err="1">
                <a:latin typeface="Arial" pitchFamily="34" charset="0"/>
                <a:cs typeface="Arial" pitchFamily="34" charset="0"/>
              </a:rPr>
              <a:t>анатомиялық</a:t>
            </a:r>
            <a:r>
              <a:rPr lang="ru-RU" sz="2400" dirty="0">
                <a:latin typeface="Arial" pitchFamily="34" charset="0"/>
                <a:cs typeface="Arial" pitchFamily="34" charset="0"/>
              </a:rPr>
              <a:t>, </a:t>
            </a:r>
            <a:r>
              <a:rPr lang="ru-RU" sz="2400" dirty="0" err="1">
                <a:latin typeface="Arial" pitchFamily="34" charset="0"/>
                <a:cs typeface="Arial" pitchFamily="34" charset="0"/>
              </a:rPr>
              <a:t>физиологиялық және психикалық ерекшеліктерінің айырмашылығын білдіретін</a:t>
            </a:r>
            <a:r>
              <a:rPr lang="ru-RU" sz="2400" dirty="0">
                <a:latin typeface="Arial" pitchFamily="34" charset="0"/>
                <a:cs typeface="Arial" pitchFamily="34" charset="0"/>
              </a:rPr>
              <a:t> </a:t>
            </a:r>
            <a:r>
              <a:rPr lang="ru-RU" sz="2400" dirty="0" err="1">
                <a:latin typeface="Arial" pitchFamily="34" charset="0"/>
                <a:cs typeface="Arial" pitchFamily="34" charset="0"/>
              </a:rPr>
              <a:t>ұғым</a:t>
            </a:r>
            <a:r>
              <a:rPr lang="ru-RU" sz="2400" dirty="0">
                <a:latin typeface="Arial" pitchFamily="34" charset="0"/>
                <a:cs typeface="Arial" pitchFamily="34" charset="0"/>
              </a:rPr>
              <a:t>. </a:t>
            </a:r>
            <a:r>
              <a:rPr lang="ru-RU" sz="2400" dirty="0" err="1">
                <a:latin typeface="Arial" pitchFamily="34" charset="0"/>
                <a:cs typeface="Arial" pitchFamily="34" charset="0"/>
              </a:rPr>
              <a:t>Бұл айырмашылықтар </a:t>
            </a:r>
            <a:r>
              <a:rPr lang="ru-RU" sz="2400" b="1" dirty="0" err="1">
                <a:latin typeface="Arial" pitchFamily="34" charset="0"/>
                <a:cs typeface="Arial" pitchFamily="34" charset="0"/>
              </a:rPr>
              <a:t>жыныстық хромосомалармен</a:t>
            </a:r>
            <a:r>
              <a:rPr lang="ru-RU" sz="2400" b="1" dirty="0">
                <a:latin typeface="Arial" pitchFamily="34" charset="0"/>
                <a:cs typeface="Arial" pitchFamily="34" charset="0"/>
              </a:rPr>
              <a:t> (</a:t>
            </a:r>
            <a:r>
              <a:rPr lang="en-US" sz="2400" b="1" dirty="0">
                <a:latin typeface="Arial" pitchFamily="34" charset="0"/>
                <a:cs typeface="Arial" pitchFamily="34" charset="0"/>
              </a:rPr>
              <a:t>XX, XY)</a:t>
            </a:r>
            <a:r>
              <a:rPr lang="en-US" sz="2400" dirty="0">
                <a:latin typeface="Arial" pitchFamily="34" charset="0"/>
                <a:cs typeface="Arial" pitchFamily="34" charset="0"/>
              </a:rPr>
              <a:t>, </a:t>
            </a:r>
            <a:r>
              <a:rPr lang="ru-RU" sz="2400" b="1" dirty="0" err="1">
                <a:latin typeface="Arial" pitchFamily="34" charset="0"/>
                <a:cs typeface="Arial" pitchFamily="34" charset="0"/>
              </a:rPr>
              <a:t>гормоналды</a:t>
            </a:r>
            <a:r>
              <a:rPr lang="ru-RU" sz="2400" b="1" dirty="0">
                <a:latin typeface="Arial" pitchFamily="34" charset="0"/>
                <a:cs typeface="Arial" pitchFamily="34" charset="0"/>
              </a:rPr>
              <a:t> </a:t>
            </a:r>
            <a:r>
              <a:rPr lang="ru-RU" sz="2400" b="1" dirty="0" err="1">
                <a:latin typeface="Arial" pitchFamily="34" charset="0"/>
                <a:cs typeface="Arial" pitchFamily="34" charset="0"/>
              </a:rPr>
              <a:t>жүйемен</a:t>
            </a:r>
            <a:r>
              <a:rPr lang="ru-RU" sz="2400" dirty="0" err="1">
                <a:latin typeface="Arial" pitchFamily="34" charset="0"/>
                <a:cs typeface="Arial" pitchFamily="34" charset="0"/>
              </a:rPr>
              <a:t>, сондай-ақ </a:t>
            </a:r>
            <a:r>
              <a:rPr lang="ru-RU" sz="2400" b="1" dirty="0" err="1">
                <a:latin typeface="Arial" pitchFamily="34" charset="0"/>
                <a:cs typeface="Arial" pitchFamily="34" charset="0"/>
              </a:rPr>
              <a:t>әлеуметтік-мәдени факторлармен</a:t>
            </a:r>
            <a:r>
              <a:rPr lang="ru-RU" sz="2400" dirty="0">
                <a:latin typeface="Arial" pitchFamily="34" charset="0"/>
                <a:cs typeface="Arial" pitchFamily="34" charset="0"/>
              </a:rPr>
              <a:t> </a:t>
            </a:r>
            <a:r>
              <a:rPr lang="ru-RU" sz="2400" dirty="0" err="1">
                <a:latin typeface="Arial" pitchFamily="34" charset="0"/>
                <a:cs typeface="Arial" pitchFamily="34" charset="0"/>
              </a:rPr>
              <a:t>анықталады.</a:t>
            </a:r>
            <a:endParaRPr lang="ru-RU" sz="2400" dirty="0">
              <a:latin typeface="Arial" pitchFamily="34" charset="0"/>
              <a:cs typeface="Arial" pitchFamily="34" charset="0"/>
            </a:endParaRPr>
          </a:p>
          <a:p>
            <a:r>
              <a:rPr lang="ru-RU" sz="2400" b="1" dirty="0">
                <a:latin typeface="Arial" pitchFamily="34" charset="0"/>
                <a:cs typeface="Arial" pitchFamily="34" charset="0"/>
              </a:rPr>
              <a:t>	</a:t>
            </a:r>
            <a:r>
              <a:rPr lang="ru-RU" sz="2400" b="1" dirty="0" err="1">
                <a:latin typeface="Arial" pitchFamily="34" charset="0"/>
                <a:cs typeface="Arial" pitchFamily="34" charset="0"/>
              </a:rPr>
              <a:t>Онтогенездегі</a:t>
            </a:r>
            <a:r>
              <a:rPr lang="ru-RU" sz="2400" b="1" dirty="0">
                <a:latin typeface="Arial" pitchFamily="34" charset="0"/>
                <a:cs typeface="Arial" pitchFamily="34" charset="0"/>
              </a:rPr>
              <a:t> </a:t>
            </a:r>
            <a:r>
              <a:rPr lang="ru-RU" sz="2400" b="1" dirty="0" err="1">
                <a:latin typeface="Arial" pitchFamily="34" charset="0"/>
                <a:cs typeface="Arial" pitchFamily="34" charset="0"/>
              </a:rPr>
              <a:t>психикалық </a:t>
            </a:r>
            <a:r>
              <a:rPr lang="ru-RU" sz="2400" b="1" dirty="0">
                <a:latin typeface="Arial" pitchFamily="34" charset="0"/>
                <a:cs typeface="Arial" pitchFamily="34" charset="0"/>
              </a:rPr>
              <a:t>даму </a:t>
            </a:r>
            <a:r>
              <a:rPr lang="ru-RU" sz="2400" b="1" dirty="0" err="1">
                <a:latin typeface="Arial" pitchFamily="34" charset="0"/>
                <a:cs typeface="Arial" pitchFamily="34" charset="0"/>
              </a:rPr>
              <a:t>ерекшеліктері</a:t>
            </a:r>
            <a:r>
              <a:rPr lang="ru-RU" sz="2400" dirty="0">
                <a:latin typeface="Arial" pitchFamily="34" charset="0"/>
                <a:cs typeface="Arial" pitchFamily="34" charset="0"/>
              </a:rPr>
              <a:t> </a:t>
            </a:r>
            <a:r>
              <a:rPr lang="ru-RU" sz="2400" dirty="0" err="1">
                <a:latin typeface="Arial" pitchFamily="34" charset="0"/>
                <a:cs typeface="Arial" pitchFamily="34" charset="0"/>
              </a:rPr>
              <a:t>жыныстық деморфизмнің әсерімен көрініс береді</a:t>
            </a:r>
            <a:r>
              <a:rPr lang="ru-RU" sz="2400" dirty="0">
                <a:latin typeface="Arial" pitchFamily="34" charset="0"/>
                <a:cs typeface="Arial" pitchFamily="34" charset="0"/>
              </a:rPr>
              <a:t>.</a:t>
            </a:r>
          </a:p>
          <a:p>
            <a:pPr>
              <a:buFont typeface="Arial" pitchFamily="34" charset="0"/>
              <a:buChar char="•"/>
            </a:pPr>
            <a:r>
              <a:rPr lang="ru-RU" sz="2400" b="1" dirty="0">
                <a:latin typeface="Arial" pitchFamily="34" charset="0"/>
                <a:cs typeface="Arial" pitchFamily="34" charset="0"/>
              </a:rPr>
              <a:t>Ер </a:t>
            </a:r>
            <a:r>
              <a:rPr lang="ru-RU" sz="2400" b="1" dirty="0" err="1">
                <a:latin typeface="Arial" pitchFamily="34" charset="0"/>
                <a:cs typeface="Arial" pitchFamily="34" charset="0"/>
              </a:rPr>
              <a:t>балаларда</a:t>
            </a:r>
            <a:r>
              <a:rPr lang="ru-RU" sz="2400" dirty="0">
                <a:latin typeface="Arial" pitchFamily="34" charset="0"/>
                <a:cs typeface="Arial" pitchFamily="34" charset="0"/>
              </a:rPr>
              <a:t> </a:t>
            </a:r>
            <a:r>
              <a:rPr lang="ru-RU" sz="2400" dirty="0" err="1">
                <a:latin typeface="Arial" pitchFamily="34" charset="0"/>
                <a:cs typeface="Arial" pitchFamily="34" charset="0"/>
              </a:rPr>
              <a:t>психикалық </a:t>
            </a:r>
            <a:r>
              <a:rPr lang="ru-RU" sz="2400" dirty="0">
                <a:latin typeface="Arial" pitchFamily="34" charset="0"/>
                <a:cs typeface="Arial" pitchFamily="34" charset="0"/>
              </a:rPr>
              <a:t>даму </a:t>
            </a:r>
            <a:r>
              <a:rPr lang="ru-RU" sz="2400" dirty="0" err="1">
                <a:latin typeface="Arial" pitchFamily="34" charset="0"/>
                <a:cs typeface="Arial" pitchFamily="34" charset="0"/>
              </a:rPr>
              <a:t>көбіне әрекетке</a:t>
            </a:r>
            <a:r>
              <a:rPr lang="ru-RU" sz="2400" dirty="0">
                <a:latin typeface="Arial" pitchFamily="34" charset="0"/>
                <a:cs typeface="Arial" pitchFamily="34" charset="0"/>
              </a:rPr>
              <a:t>, </a:t>
            </a:r>
            <a:r>
              <a:rPr lang="ru-RU" sz="2400" dirty="0" err="1">
                <a:latin typeface="Arial" pitchFamily="34" charset="0"/>
                <a:cs typeface="Arial" pitchFamily="34" charset="0"/>
              </a:rPr>
              <a:t>логикалық ойлауға</a:t>
            </a:r>
            <a:r>
              <a:rPr lang="ru-RU" sz="2400" dirty="0">
                <a:latin typeface="Arial" pitchFamily="34" charset="0"/>
                <a:cs typeface="Arial" pitchFamily="34" charset="0"/>
              </a:rPr>
              <a:t>, </a:t>
            </a:r>
            <a:r>
              <a:rPr lang="ru-RU" sz="2400" dirty="0" err="1">
                <a:latin typeface="Arial" pitchFamily="34" charset="0"/>
                <a:cs typeface="Arial" pitchFamily="34" charset="0"/>
              </a:rPr>
              <a:t>тәуекелге бейім</a:t>
            </a:r>
            <a:r>
              <a:rPr lang="ru-RU" sz="2400" dirty="0">
                <a:latin typeface="Arial" pitchFamily="34" charset="0"/>
                <a:cs typeface="Arial" pitchFamily="34" charset="0"/>
              </a:rPr>
              <a:t> </a:t>
            </a:r>
            <a:r>
              <a:rPr lang="ru-RU" sz="2400" dirty="0" err="1">
                <a:latin typeface="Arial" pitchFamily="34" charset="0"/>
                <a:cs typeface="Arial" pitchFamily="34" charset="0"/>
              </a:rPr>
              <a:t>мінезге</a:t>
            </a:r>
            <a:r>
              <a:rPr lang="ru-RU" sz="2400" dirty="0">
                <a:latin typeface="Arial" pitchFamily="34" charset="0"/>
                <a:cs typeface="Arial" pitchFamily="34" charset="0"/>
              </a:rPr>
              <a:t> </a:t>
            </a:r>
            <a:r>
              <a:rPr lang="ru-RU" sz="2400" dirty="0" err="1">
                <a:latin typeface="Arial" pitchFamily="34" charset="0"/>
                <a:cs typeface="Arial" pitchFamily="34" charset="0"/>
              </a:rPr>
              <a:t>бағытталған</a:t>
            </a:r>
            <a:r>
              <a:rPr lang="ru-RU" sz="2400" dirty="0">
                <a:latin typeface="Arial" pitchFamily="34" charset="0"/>
                <a:cs typeface="Arial" pitchFamily="34" charset="0"/>
              </a:rPr>
              <a:t>;</a:t>
            </a:r>
          </a:p>
          <a:p>
            <a:pPr>
              <a:buFont typeface="Arial" pitchFamily="34" charset="0"/>
              <a:buChar char="•"/>
            </a:pPr>
            <a:r>
              <a:rPr lang="ru-RU" sz="2400" b="1" dirty="0" err="1">
                <a:latin typeface="Arial" pitchFamily="34" charset="0"/>
                <a:cs typeface="Arial" pitchFamily="34" charset="0"/>
              </a:rPr>
              <a:t>Қыз балаларда</a:t>
            </a:r>
            <a:r>
              <a:rPr lang="ru-RU" sz="2400" dirty="0">
                <a:latin typeface="Arial" pitchFamily="34" charset="0"/>
                <a:cs typeface="Arial" pitchFamily="34" charset="0"/>
              </a:rPr>
              <a:t> </a:t>
            </a:r>
            <a:r>
              <a:rPr lang="ru-RU" sz="2400" dirty="0" err="1">
                <a:latin typeface="Arial" pitchFamily="34" charset="0"/>
                <a:cs typeface="Arial" pitchFamily="34" charset="0"/>
              </a:rPr>
              <a:t>тілдік</a:t>
            </a:r>
            <a:r>
              <a:rPr lang="ru-RU" sz="2400" dirty="0">
                <a:latin typeface="Arial" pitchFamily="34" charset="0"/>
                <a:cs typeface="Arial" pitchFamily="34" charset="0"/>
              </a:rPr>
              <a:t> </a:t>
            </a:r>
            <a:r>
              <a:rPr lang="ru-RU" sz="2400" dirty="0" err="1">
                <a:latin typeface="Arial" pitchFamily="34" charset="0"/>
                <a:cs typeface="Arial" pitchFamily="34" charset="0"/>
              </a:rPr>
              <a:t>қабілет, эмпатия</a:t>
            </a:r>
            <a:r>
              <a:rPr lang="ru-RU" sz="2400" dirty="0">
                <a:latin typeface="Arial" pitchFamily="34" charset="0"/>
                <a:cs typeface="Arial" pitchFamily="34" charset="0"/>
              </a:rPr>
              <a:t>, </a:t>
            </a:r>
            <a:r>
              <a:rPr lang="ru-RU" sz="2400" dirty="0" err="1">
                <a:latin typeface="Arial" pitchFamily="34" charset="0"/>
                <a:cs typeface="Arial" pitchFamily="34" charset="0"/>
              </a:rPr>
              <a:t>эмоциялық тұрақтылық, әлеуметтік қатынастарға икем</a:t>
            </a:r>
            <a:r>
              <a:rPr lang="ru-RU" sz="2400" dirty="0">
                <a:latin typeface="Arial" pitchFamily="34" charset="0"/>
                <a:cs typeface="Arial" pitchFamily="34" charset="0"/>
              </a:rPr>
              <a:t> </a:t>
            </a:r>
            <a:r>
              <a:rPr lang="ru-RU" sz="2400" dirty="0" err="1">
                <a:latin typeface="Arial" pitchFamily="34" charset="0"/>
                <a:cs typeface="Arial" pitchFamily="34" charset="0"/>
              </a:rPr>
              <a:t>жоғарырақ болады</a:t>
            </a:r>
            <a:r>
              <a:rPr lang="ru-RU" sz="2400" dirty="0">
                <a:latin typeface="Arial" pitchFamily="34" charset="0"/>
                <a:cs typeface="Arial" pitchFamily="34" charset="0"/>
              </a:rPr>
              <a:t>.</a:t>
            </a:r>
            <a:br>
              <a:rPr lang="ru-RU" sz="2400" dirty="0">
                <a:latin typeface="Arial" pitchFamily="34" charset="0"/>
                <a:cs typeface="Arial" pitchFamily="34" charset="0"/>
              </a:rPr>
            </a:br>
            <a:r>
              <a:rPr lang="ru-RU" sz="2400" dirty="0" err="1">
                <a:latin typeface="Arial" pitchFamily="34" charset="0"/>
                <a:cs typeface="Arial" pitchFamily="34" charset="0"/>
              </a:rPr>
              <a:t>Бұл айырмашылықтар мидың құрылымдық және функционалдық ерекшеліктерімен</a:t>
            </a:r>
            <a:r>
              <a:rPr lang="ru-RU" sz="2400" dirty="0">
                <a:latin typeface="Arial" pitchFamily="34" charset="0"/>
                <a:cs typeface="Arial" pitchFamily="34" charset="0"/>
              </a:rPr>
              <a:t> </a:t>
            </a:r>
            <a:r>
              <a:rPr lang="ru-RU" sz="2400" dirty="0" err="1">
                <a:latin typeface="Arial" pitchFamily="34" charset="0"/>
                <a:cs typeface="Arial" pitchFamily="34" charset="0"/>
              </a:rPr>
              <a:t>түсіндіріледі </a:t>
            </a:r>
            <a:r>
              <a:rPr lang="ru-RU" sz="2400" dirty="0">
                <a:latin typeface="Arial" pitchFamily="34" charset="0"/>
                <a:cs typeface="Arial" pitchFamily="34" charset="0"/>
              </a:rPr>
              <a:t>(</a:t>
            </a:r>
            <a:r>
              <a:rPr lang="ru-RU" sz="2400" dirty="0" err="1">
                <a:latin typeface="Arial" pitchFamily="34" charset="0"/>
                <a:cs typeface="Arial" pitchFamily="34" charset="0"/>
              </a:rPr>
              <a:t>мысалы</a:t>
            </a:r>
            <a:r>
              <a:rPr lang="ru-RU" sz="2400" dirty="0">
                <a:latin typeface="Arial" pitchFamily="34" charset="0"/>
                <a:cs typeface="Arial" pitchFamily="34" charset="0"/>
              </a:rPr>
              <a:t>, </a:t>
            </a:r>
            <a:r>
              <a:rPr lang="ru-RU" sz="2400" dirty="0" err="1">
                <a:latin typeface="Arial" pitchFamily="34" charset="0"/>
                <a:cs typeface="Arial" pitchFamily="34" charset="0"/>
              </a:rPr>
              <a:t>әйел миында</a:t>
            </a:r>
            <a:r>
              <a:rPr lang="ru-RU" sz="2400" dirty="0">
                <a:latin typeface="Arial" pitchFamily="34" charset="0"/>
                <a:cs typeface="Arial" pitchFamily="34" charset="0"/>
              </a:rPr>
              <a:t> </a:t>
            </a:r>
            <a:r>
              <a:rPr lang="ru-RU" sz="2400" dirty="0" err="1">
                <a:latin typeface="Arial" pitchFamily="34" charset="0"/>
                <a:cs typeface="Arial" pitchFamily="34" charset="0"/>
              </a:rPr>
              <a:t>екі</a:t>
            </a:r>
            <a:r>
              <a:rPr lang="ru-RU" sz="2400" dirty="0">
                <a:latin typeface="Arial" pitchFamily="34" charset="0"/>
                <a:cs typeface="Arial" pitchFamily="34" charset="0"/>
              </a:rPr>
              <a:t> </a:t>
            </a:r>
            <a:r>
              <a:rPr lang="ru-RU" sz="2400" dirty="0" err="1">
                <a:latin typeface="Arial" pitchFamily="34" charset="0"/>
                <a:cs typeface="Arial" pitchFamily="34" charset="0"/>
              </a:rPr>
              <a:t>жартышар</a:t>
            </a:r>
            <a:r>
              <a:rPr lang="ru-RU" sz="2400" dirty="0">
                <a:latin typeface="Arial" pitchFamily="34" charset="0"/>
                <a:cs typeface="Arial" pitchFamily="34" charset="0"/>
              </a:rPr>
              <a:t> </a:t>
            </a:r>
            <a:r>
              <a:rPr lang="ru-RU" sz="2400" dirty="0" err="1">
                <a:latin typeface="Arial" pitchFamily="34" charset="0"/>
                <a:cs typeface="Arial" pitchFamily="34" charset="0"/>
              </a:rPr>
              <a:t>арасындағы байланыс</a:t>
            </a:r>
            <a:r>
              <a:rPr lang="ru-RU" sz="2400" dirty="0">
                <a:latin typeface="Arial" pitchFamily="34" charset="0"/>
                <a:cs typeface="Arial" pitchFamily="34" charset="0"/>
              </a:rPr>
              <a:t> </a:t>
            </a:r>
            <a:r>
              <a:rPr lang="ru-RU" sz="2400" dirty="0" err="1">
                <a:latin typeface="Arial" pitchFamily="34" charset="0"/>
                <a:cs typeface="Arial" pitchFamily="34" charset="0"/>
              </a:rPr>
              <a:t>күштірек, ерлерде</a:t>
            </a:r>
            <a:r>
              <a:rPr lang="ru-RU" sz="2400" dirty="0">
                <a:latin typeface="Arial" pitchFamily="34" charset="0"/>
                <a:cs typeface="Arial" pitchFamily="34" charset="0"/>
              </a:rPr>
              <a:t> </a:t>
            </a:r>
            <a:r>
              <a:rPr lang="ru-RU" sz="2400" dirty="0" err="1">
                <a:latin typeface="Arial" pitchFamily="34" charset="0"/>
                <a:cs typeface="Arial" pitchFamily="34" charset="0"/>
              </a:rPr>
              <a:t>кеңістіктік-қозғалыстық аймақтар дамыған</a:t>
            </a:r>
            <a:r>
              <a:rPr lang="ru-RU" sz="2400" dirty="0">
                <a:latin typeface="Arial" pitchFamily="34" charset="0"/>
                <a:cs typeface="Arial" pitchFamily="34" charset="0"/>
              </a:rPr>
              <a: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Рисунок 20" descr="фон.jpg"/>
          <p:cNvPicPr>
            <a:picLocks noChangeAspect="1"/>
          </p:cNvPicPr>
          <p:nvPr/>
        </p:nvPicPr>
        <p:blipFill>
          <a:blip r:embed="rId3"/>
          <a:stretch>
            <a:fillRect/>
          </a:stretch>
        </p:blipFill>
        <p:spPr>
          <a:xfrm>
            <a:off x="0" y="0"/>
            <a:ext cx="14630400" cy="8229600"/>
          </a:xfrm>
          <a:prstGeom prst="rect">
            <a:avLst/>
          </a:prstGeom>
        </p:spPr>
      </p:pic>
      <p:sp>
        <p:nvSpPr>
          <p:cNvPr id="5" name="Прямоугольник 4"/>
          <p:cNvSpPr/>
          <p:nvPr/>
        </p:nvSpPr>
        <p:spPr>
          <a:xfrm>
            <a:off x="244549" y="1118695"/>
            <a:ext cx="14120037" cy="6555641"/>
          </a:xfrm>
          <a:prstGeom prst="rect">
            <a:avLst/>
          </a:prstGeom>
        </p:spPr>
        <p:txBody>
          <a:bodyPr wrap="square">
            <a:spAutoFit/>
          </a:bodyPr>
          <a:lstStyle/>
          <a:p>
            <a:pPr algn="ctr"/>
            <a:r>
              <a:rPr lang="ru-RU" sz="2000" b="1" dirty="0">
                <a:latin typeface="Arial" pitchFamily="34" charset="0"/>
                <a:cs typeface="Arial" pitchFamily="34" charset="0"/>
              </a:rPr>
              <a:t>А. </a:t>
            </a:r>
            <a:r>
              <a:rPr lang="ru-RU" sz="2000" b="1" dirty="0" err="1">
                <a:latin typeface="Arial" pitchFamily="34" charset="0"/>
                <a:cs typeface="Arial" pitchFamily="34" charset="0"/>
              </a:rPr>
              <a:t>Эрхард</a:t>
            </a:r>
            <a:r>
              <a:rPr lang="ru-RU" sz="2000" b="1" dirty="0">
                <a:latin typeface="Arial" pitchFamily="34" charset="0"/>
                <a:cs typeface="Arial" pitchFamily="34" charset="0"/>
              </a:rPr>
              <a:t> </a:t>
            </a:r>
            <a:r>
              <a:rPr lang="ru-RU" sz="2000" b="1" dirty="0" err="1">
                <a:latin typeface="Arial" pitchFamily="34" charset="0"/>
                <a:cs typeface="Arial" pitchFamily="34" charset="0"/>
              </a:rPr>
              <a:t>бойынша</a:t>
            </a:r>
            <a:r>
              <a:rPr lang="ru-RU" sz="2000" b="1" dirty="0">
                <a:latin typeface="Arial" pitchFamily="34" charset="0"/>
                <a:cs typeface="Arial" pitchFamily="34" charset="0"/>
              </a:rPr>
              <a:t> </a:t>
            </a:r>
            <a:r>
              <a:rPr lang="ru-RU" sz="2000" b="1" dirty="0" err="1">
                <a:latin typeface="Arial" pitchFamily="34" charset="0"/>
                <a:cs typeface="Arial" pitchFamily="34" charset="0"/>
              </a:rPr>
              <a:t>жыныстық айырмашылық</a:t>
            </a:r>
            <a:endParaRPr lang="ru-RU" sz="2000" b="1" dirty="0">
              <a:latin typeface="Arial" pitchFamily="34" charset="0"/>
              <a:cs typeface="Arial" pitchFamily="34" charset="0"/>
            </a:endParaRPr>
          </a:p>
          <a:p>
            <a:pPr algn="just"/>
            <a:r>
              <a:rPr lang="ru-RU" sz="2000" dirty="0" err="1">
                <a:latin typeface="Arial" pitchFamily="34" charset="0"/>
                <a:cs typeface="Arial" pitchFamily="34" charset="0"/>
              </a:rPr>
              <a:t>Неміс</a:t>
            </a:r>
            <a:r>
              <a:rPr lang="ru-RU" sz="2000" dirty="0">
                <a:latin typeface="Arial" pitchFamily="34" charset="0"/>
                <a:cs typeface="Arial" pitchFamily="34" charset="0"/>
              </a:rPr>
              <a:t> </a:t>
            </a:r>
            <a:r>
              <a:rPr lang="ru-RU" sz="2000" dirty="0" err="1">
                <a:latin typeface="Arial" pitchFamily="34" charset="0"/>
                <a:cs typeface="Arial" pitchFamily="34" charset="0"/>
              </a:rPr>
              <a:t>психологы</a:t>
            </a:r>
            <a:r>
              <a:rPr lang="ru-RU" sz="2000" dirty="0">
                <a:latin typeface="Arial" pitchFamily="34" charset="0"/>
                <a:cs typeface="Arial" pitchFamily="34" charset="0"/>
              </a:rPr>
              <a:t> </a:t>
            </a:r>
            <a:r>
              <a:rPr lang="ru-RU" sz="2000" b="1" dirty="0">
                <a:latin typeface="Arial" pitchFamily="34" charset="0"/>
                <a:cs typeface="Arial" pitchFamily="34" charset="0"/>
              </a:rPr>
              <a:t>А. </a:t>
            </a:r>
            <a:r>
              <a:rPr lang="ru-RU" sz="2000" b="1" dirty="0" err="1">
                <a:latin typeface="Arial" pitchFamily="34" charset="0"/>
                <a:cs typeface="Arial" pitchFamily="34" charset="0"/>
              </a:rPr>
              <a:t>Эрхард</a:t>
            </a:r>
            <a:r>
              <a:rPr lang="ru-RU" sz="2000" b="1" dirty="0">
                <a:latin typeface="Arial" pitchFamily="34" charset="0"/>
                <a:cs typeface="Arial" pitchFamily="34" charset="0"/>
              </a:rPr>
              <a:t> </a:t>
            </a:r>
            <a:r>
              <a:rPr lang="ru-RU" sz="2000" dirty="0">
                <a:latin typeface="Arial" pitchFamily="34" charset="0"/>
                <a:cs typeface="Arial" pitchFamily="34" charset="0"/>
              </a:rPr>
              <a:t>(</a:t>
            </a:r>
            <a:r>
              <a:rPr lang="en-US" sz="2000" dirty="0">
                <a:latin typeface="Arial" pitchFamily="34" charset="0"/>
                <a:cs typeface="Arial" pitchFamily="34" charset="0"/>
              </a:rPr>
              <a:t>A. </a:t>
            </a:r>
            <a:r>
              <a:rPr lang="en-US" sz="2000" dirty="0" err="1">
                <a:latin typeface="Arial" pitchFamily="34" charset="0"/>
                <a:cs typeface="Arial" pitchFamily="34" charset="0"/>
              </a:rPr>
              <a:t>Erhardt</a:t>
            </a:r>
            <a:r>
              <a:rPr lang="en-US" sz="2000" dirty="0">
                <a:latin typeface="Arial" pitchFamily="34" charset="0"/>
                <a:cs typeface="Arial" pitchFamily="34" charset="0"/>
              </a:rPr>
              <a:t>) </a:t>
            </a:r>
            <a:r>
              <a:rPr lang="ru-RU" sz="2000" dirty="0" err="1">
                <a:latin typeface="Arial" pitchFamily="34" charset="0"/>
                <a:cs typeface="Arial" pitchFamily="34" charset="0"/>
              </a:rPr>
              <a:t>жыныстық айырмашылықты биопсихоәлеуметтік құбылыс ретінде</a:t>
            </a:r>
            <a:r>
              <a:rPr lang="ru-RU" sz="2000" dirty="0">
                <a:latin typeface="Arial" pitchFamily="34" charset="0"/>
                <a:cs typeface="Arial" pitchFamily="34" charset="0"/>
              </a:rPr>
              <a:t> </a:t>
            </a:r>
            <a:r>
              <a:rPr lang="ru-RU" sz="2000" dirty="0" err="1">
                <a:latin typeface="Arial" pitchFamily="34" charset="0"/>
                <a:cs typeface="Arial" pitchFamily="34" charset="0"/>
              </a:rPr>
              <a:t>қарастырған.</a:t>
            </a:r>
            <a:r>
              <a:rPr lang="ru-RU" sz="2000" dirty="0">
                <a:latin typeface="Arial" pitchFamily="34" charset="0"/>
                <a:cs typeface="Arial" pitchFamily="34" charset="0"/>
              </a:rPr>
              <a:t> </a:t>
            </a:r>
            <a:r>
              <a:rPr lang="ru-RU" sz="2000" dirty="0" err="1">
                <a:latin typeface="Arial" pitchFamily="34" charset="0"/>
                <a:cs typeface="Arial" pitchFamily="34" charset="0"/>
              </a:rPr>
              <a:t>Ол</a:t>
            </a:r>
            <a:r>
              <a:rPr lang="ru-RU" sz="2000" dirty="0">
                <a:latin typeface="Arial" pitchFamily="34" charset="0"/>
                <a:cs typeface="Arial" pitchFamily="34" charset="0"/>
              </a:rPr>
              <a:t> </a:t>
            </a:r>
            <a:r>
              <a:rPr lang="ru-RU" sz="2000" dirty="0" err="1">
                <a:latin typeface="Arial" pitchFamily="34" charset="0"/>
                <a:cs typeface="Arial" pitchFamily="34" charset="0"/>
              </a:rPr>
              <a:t>үш деңгейлі </a:t>
            </a:r>
            <a:r>
              <a:rPr lang="ru-RU" sz="2000" dirty="0">
                <a:latin typeface="Arial" pitchFamily="34" charset="0"/>
                <a:cs typeface="Arial" pitchFamily="34" charset="0"/>
              </a:rPr>
              <a:t>модель </a:t>
            </a:r>
            <a:r>
              <a:rPr lang="ru-RU" sz="2000" dirty="0" err="1">
                <a:latin typeface="Arial" pitchFamily="34" charset="0"/>
                <a:cs typeface="Arial" pitchFamily="34" charset="0"/>
              </a:rPr>
              <a:t>ұсынған</a:t>
            </a:r>
            <a:r>
              <a:rPr lang="ru-RU" sz="2000" dirty="0">
                <a:latin typeface="Arial" pitchFamily="34" charset="0"/>
                <a:cs typeface="Arial" pitchFamily="34" charset="0"/>
              </a:rPr>
              <a:t>:</a:t>
            </a:r>
          </a:p>
          <a:p>
            <a:pPr marL="457200" indent="-457200" algn="just">
              <a:buFont typeface="+mj-lt"/>
              <a:buAutoNum type="arabicPeriod"/>
            </a:pPr>
            <a:r>
              <a:rPr lang="ru-RU" sz="2000" dirty="0">
                <a:latin typeface="Arial" pitchFamily="34" charset="0"/>
                <a:cs typeface="Arial" pitchFamily="34" charset="0"/>
              </a:rPr>
              <a:t>	</a:t>
            </a:r>
            <a:r>
              <a:rPr lang="ru-RU" sz="2000" dirty="0" err="1">
                <a:latin typeface="Arial" pitchFamily="34" charset="0"/>
                <a:cs typeface="Arial" pitchFamily="34" charset="0"/>
              </a:rPr>
              <a:t>Биологиялық жыныс</a:t>
            </a:r>
            <a:r>
              <a:rPr lang="ru-RU" sz="2000" dirty="0">
                <a:latin typeface="Arial" pitchFamily="34" charset="0"/>
                <a:cs typeface="Arial" pitchFamily="34" charset="0"/>
              </a:rPr>
              <a:t> – </a:t>
            </a:r>
            <a:r>
              <a:rPr lang="ru-RU" sz="2000" dirty="0" err="1">
                <a:latin typeface="Arial" pitchFamily="34" charset="0"/>
                <a:cs typeface="Arial" pitchFamily="34" charset="0"/>
              </a:rPr>
              <a:t>генетикалық және гормоналды</a:t>
            </a:r>
            <a:r>
              <a:rPr lang="ru-RU" sz="2000" dirty="0">
                <a:latin typeface="Arial" pitchFamily="34" charset="0"/>
                <a:cs typeface="Arial" pitchFamily="34" charset="0"/>
              </a:rPr>
              <a:t> </a:t>
            </a:r>
            <a:r>
              <a:rPr lang="ru-RU" sz="2000" dirty="0" err="1">
                <a:latin typeface="Arial" pitchFamily="34" charset="0"/>
                <a:cs typeface="Arial" pitchFamily="34" charset="0"/>
              </a:rPr>
              <a:t>факторлар</a:t>
            </a:r>
            <a:r>
              <a:rPr lang="ru-RU" sz="2000" dirty="0">
                <a:latin typeface="Arial" pitchFamily="34" charset="0"/>
                <a:cs typeface="Arial" pitchFamily="34" charset="0"/>
              </a:rPr>
              <a:t>;</a:t>
            </a:r>
          </a:p>
          <a:p>
            <a:pPr marL="457200" indent="-457200" algn="just">
              <a:buFont typeface="+mj-lt"/>
              <a:buAutoNum type="arabicPeriod"/>
            </a:pPr>
            <a:r>
              <a:rPr lang="ru-RU" sz="2000" dirty="0">
                <a:latin typeface="Arial" pitchFamily="34" charset="0"/>
                <a:cs typeface="Arial" pitchFamily="34" charset="0"/>
              </a:rPr>
              <a:t>	</a:t>
            </a:r>
            <a:r>
              <a:rPr lang="ru-RU" sz="2000" dirty="0" err="1">
                <a:latin typeface="Arial" pitchFamily="34" charset="0"/>
                <a:cs typeface="Arial" pitchFamily="34" charset="0"/>
              </a:rPr>
              <a:t>Психологиялық жыныс</a:t>
            </a:r>
            <a:r>
              <a:rPr lang="ru-RU" sz="2000" dirty="0">
                <a:latin typeface="Arial" pitchFamily="34" charset="0"/>
                <a:cs typeface="Arial" pitchFamily="34" charset="0"/>
              </a:rPr>
              <a:t> – </a:t>
            </a:r>
            <a:r>
              <a:rPr lang="ru-RU" sz="2000" dirty="0" err="1">
                <a:latin typeface="Arial" pitchFamily="34" charset="0"/>
                <a:cs typeface="Arial" pitchFamily="34" charset="0"/>
              </a:rPr>
              <a:t>адамның өзін </a:t>
            </a:r>
            <a:r>
              <a:rPr lang="ru-RU" sz="2000" dirty="0">
                <a:latin typeface="Arial" pitchFamily="34" charset="0"/>
                <a:cs typeface="Arial" pitchFamily="34" charset="0"/>
              </a:rPr>
              <a:t>ер не </a:t>
            </a:r>
            <a:r>
              <a:rPr lang="ru-RU" sz="2000" dirty="0" err="1">
                <a:latin typeface="Arial" pitchFamily="34" charset="0"/>
                <a:cs typeface="Arial" pitchFamily="34" charset="0"/>
              </a:rPr>
              <a:t>әйел ретінде</a:t>
            </a:r>
            <a:r>
              <a:rPr lang="ru-RU" sz="2000" dirty="0">
                <a:latin typeface="Arial" pitchFamily="34" charset="0"/>
                <a:cs typeface="Arial" pitchFamily="34" charset="0"/>
              </a:rPr>
              <a:t> </a:t>
            </a:r>
            <a:r>
              <a:rPr lang="ru-RU" sz="2000" dirty="0" err="1">
                <a:latin typeface="Arial" pitchFamily="34" charset="0"/>
                <a:cs typeface="Arial" pitchFamily="34" charset="0"/>
              </a:rPr>
              <a:t>сезінуі</a:t>
            </a:r>
            <a:r>
              <a:rPr lang="ru-RU" sz="2000" dirty="0">
                <a:latin typeface="Arial" pitchFamily="34" charset="0"/>
                <a:cs typeface="Arial" pitchFamily="34" charset="0"/>
              </a:rPr>
              <a:t> (</a:t>
            </a:r>
            <a:r>
              <a:rPr lang="ru-RU" sz="2000" dirty="0" err="1">
                <a:latin typeface="Arial" pitchFamily="34" charset="0"/>
                <a:cs typeface="Arial" pitchFamily="34" charset="0"/>
              </a:rPr>
              <a:t>жыныстық </a:t>
            </a:r>
            <a:r>
              <a:rPr lang="ru-RU" sz="2000" dirty="0">
                <a:latin typeface="Arial" pitchFamily="34" charset="0"/>
                <a:cs typeface="Arial" pitchFamily="34" charset="0"/>
              </a:rPr>
              <a:t>идентификация);</a:t>
            </a:r>
          </a:p>
          <a:p>
            <a:pPr marL="457200" indent="-457200" algn="just">
              <a:buFont typeface="+mj-lt"/>
              <a:buAutoNum type="arabicPeriod"/>
            </a:pPr>
            <a:r>
              <a:rPr lang="ru-RU" sz="2000" dirty="0">
                <a:latin typeface="Arial" pitchFamily="34" charset="0"/>
                <a:cs typeface="Arial" pitchFamily="34" charset="0"/>
              </a:rPr>
              <a:t>	</a:t>
            </a:r>
            <a:r>
              <a:rPr lang="ru-RU" sz="2000" dirty="0" err="1">
                <a:latin typeface="Arial" pitchFamily="34" charset="0"/>
                <a:cs typeface="Arial" pitchFamily="34" charset="0"/>
              </a:rPr>
              <a:t>Әлеуметтік жыныс</a:t>
            </a:r>
            <a:r>
              <a:rPr lang="ru-RU" sz="2000" dirty="0">
                <a:latin typeface="Arial" pitchFamily="34" charset="0"/>
                <a:cs typeface="Arial" pitchFamily="34" charset="0"/>
              </a:rPr>
              <a:t> (</a:t>
            </a:r>
            <a:r>
              <a:rPr lang="ru-RU" sz="2000" dirty="0" err="1">
                <a:latin typeface="Arial" pitchFamily="34" charset="0"/>
                <a:cs typeface="Arial" pitchFamily="34" charset="0"/>
              </a:rPr>
              <a:t>гендер</a:t>
            </a:r>
            <a:r>
              <a:rPr lang="ru-RU" sz="2000" dirty="0">
                <a:latin typeface="Arial" pitchFamily="34" charset="0"/>
                <a:cs typeface="Arial" pitchFamily="34" charset="0"/>
              </a:rPr>
              <a:t>) – </a:t>
            </a:r>
            <a:r>
              <a:rPr lang="ru-RU" sz="2000" dirty="0" err="1">
                <a:latin typeface="Arial" pitchFamily="34" charset="0"/>
                <a:cs typeface="Arial" pitchFamily="34" charset="0"/>
              </a:rPr>
              <a:t>қоғам </a:t>
            </a:r>
            <a:r>
              <a:rPr lang="ru-RU" sz="2000" dirty="0">
                <a:latin typeface="Arial" pitchFamily="34" charset="0"/>
                <a:cs typeface="Arial" pitchFamily="34" charset="0"/>
              </a:rPr>
              <a:t>мен </a:t>
            </a:r>
            <a:r>
              <a:rPr lang="ru-RU" sz="2000" dirty="0" err="1">
                <a:latin typeface="Arial" pitchFamily="34" charset="0"/>
                <a:cs typeface="Arial" pitchFamily="34" charset="0"/>
              </a:rPr>
              <a:t>мәдениет ұсынған мінез-құлық үлгілері</a:t>
            </a:r>
            <a:r>
              <a:rPr lang="ru-RU" sz="2000" dirty="0">
                <a:latin typeface="Arial" pitchFamily="34" charset="0"/>
                <a:cs typeface="Arial" pitchFamily="34" charset="0"/>
              </a:rPr>
              <a:t>.</a:t>
            </a:r>
          </a:p>
          <a:p>
            <a:pPr algn="just"/>
            <a:r>
              <a:rPr lang="ru-RU" sz="2000" dirty="0" err="1">
                <a:latin typeface="Arial" pitchFamily="34" charset="0"/>
                <a:cs typeface="Arial" pitchFamily="34" charset="0"/>
              </a:rPr>
              <a:t>Эрхард</a:t>
            </a:r>
            <a:r>
              <a:rPr lang="ru-RU" sz="2000" dirty="0">
                <a:latin typeface="Arial" pitchFamily="34" charset="0"/>
                <a:cs typeface="Arial" pitchFamily="34" charset="0"/>
              </a:rPr>
              <a:t> </a:t>
            </a:r>
            <a:r>
              <a:rPr lang="ru-RU" sz="2000" dirty="0" err="1">
                <a:latin typeface="Arial" pitchFamily="34" charset="0"/>
                <a:cs typeface="Arial" pitchFamily="34" charset="0"/>
              </a:rPr>
              <a:t>бойынша</a:t>
            </a:r>
            <a:r>
              <a:rPr lang="ru-RU" sz="2000" dirty="0">
                <a:latin typeface="Arial" pitchFamily="34" charset="0"/>
                <a:cs typeface="Arial" pitchFamily="34" charset="0"/>
              </a:rPr>
              <a:t>, </a:t>
            </a:r>
            <a:r>
              <a:rPr lang="ru-RU" sz="2000" dirty="0" err="1">
                <a:latin typeface="Arial" pitchFamily="34" charset="0"/>
                <a:cs typeface="Arial" pitchFamily="34" charset="0"/>
              </a:rPr>
              <a:t>жыныстық айырмашылықтар </a:t>
            </a:r>
            <a:r>
              <a:rPr lang="ru-RU" sz="2000" dirty="0">
                <a:latin typeface="Arial" pitchFamily="34" charset="0"/>
                <a:cs typeface="Arial" pitchFamily="34" charset="0"/>
              </a:rPr>
              <a:t>тек </a:t>
            </a:r>
            <a:r>
              <a:rPr lang="ru-RU" sz="2000" dirty="0" err="1">
                <a:latin typeface="Arial" pitchFamily="34" charset="0"/>
                <a:cs typeface="Arial" pitchFamily="34" charset="0"/>
              </a:rPr>
              <a:t>табиғи факторға ғана емес</a:t>
            </a:r>
            <a:r>
              <a:rPr lang="ru-RU" sz="2000" dirty="0">
                <a:latin typeface="Arial" pitchFamily="34" charset="0"/>
                <a:cs typeface="Arial" pitchFamily="34" charset="0"/>
              </a:rPr>
              <a:t>, </a:t>
            </a:r>
            <a:r>
              <a:rPr lang="ru-RU" sz="2000" dirty="0" err="1">
                <a:latin typeface="Arial" pitchFamily="34" charset="0"/>
                <a:cs typeface="Arial" pitchFamily="34" charset="0"/>
              </a:rPr>
              <a:t>сонымен</a:t>
            </a:r>
            <a:r>
              <a:rPr lang="ru-RU" sz="2000" dirty="0">
                <a:latin typeface="Arial" pitchFamily="34" charset="0"/>
                <a:cs typeface="Arial" pitchFamily="34" charset="0"/>
              </a:rPr>
              <a:t> </a:t>
            </a:r>
            <a:r>
              <a:rPr lang="ru-RU" sz="2000" dirty="0" err="1">
                <a:latin typeface="Arial" pitchFamily="34" charset="0"/>
                <a:cs typeface="Arial" pitchFamily="34" charset="0"/>
              </a:rPr>
              <a:t>қатар тәрбие </a:t>
            </a:r>
            <a:r>
              <a:rPr lang="ru-RU" sz="2000" dirty="0">
                <a:latin typeface="Arial" pitchFamily="34" charset="0"/>
                <a:cs typeface="Arial" pitchFamily="34" charset="0"/>
              </a:rPr>
              <a:t>мен </a:t>
            </a:r>
            <a:r>
              <a:rPr lang="ru-RU" sz="2000" dirty="0" err="1">
                <a:latin typeface="Arial" pitchFamily="34" charset="0"/>
                <a:cs typeface="Arial" pitchFamily="34" charset="0"/>
              </a:rPr>
              <a:t>мәдени стереотиптерге</a:t>
            </a:r>
            <a:r>
              <a:rPr lang="ru-RU" sz="2000" dirty="0">
                <a:latin typeface="Arial" pitchFamily="34" charset="0"/>
                <a:cs typeface="Arial" pitchFamily="34" charset="0"/>
              </a:rPr>
              <a:t> </a:t>
            </a:r>
            <a:r>
              <a:rPr lang="ru-RU" sz="2000" dirty="0" err="1">
                <a:latin typeface="Arial" pitchFamily="34" charset="0"/>
                <a:cs typeface="Arial" pitchFamily="34" charset="0"/>
              </a:rPr>
              <a:t>байланысты</a:t>
            </a:r>
            <a:r>
              <a:rPr lang="ru-RU" sz="2000" dirty="0">
                <a:latin typeface="Arial" pitchFamily="34" charset="0"/>
                <a:cs typeface="Arial" pitchFamily="34" charset="0"/>
              </a:rPr>
              <a:t> </a:t>
            </a:r>
            <a:r>
              <a:rPr lang="ru-RU" sz="2000" dirty="0" err="1">
                <a:latin typeface="Arial" pitchFamily="34" charset="0"/>
                <a:cs typeface="Arial" pitchFamily="34" charset="0"/>
              </a:rPr>
              <a:t>қалыптасады</a:t>
            </a:r>
            <a:r>
              <a:rPr lang="ru-RU" sz="2000" dirty="0">
                <a:latin typeface="Arial" pitchFamily="34" charset="0"/>
                <a:cs typeface="Arial" pitchFamily="34" charset="0"/>
              </a:rPr>
              <a:t>. </a:t>
            </a:r>
            <a:r>
              <a:rPr lang="ru-RU" sz="2000" dirty="0" err="1">
                <a:latin typeface="Arial" pitchFamily="34" charset="0"/>
                <a:cs typeface="Arial" pitchFamily="34" charset="0"/>
              </a:rPr>
              <a:t>Яғни, </a:t>
            </a:r>
            <a:r>
              <a:rPr lang="ru-RU" sz="2000" dirty="0">
                <a:latin typeface="Arial" pitchFamily="34" charset="0"/>
                <a:cs typeface="Arial" pitchFamily="34" charset="0"/>
              </a:rPr>
              <a:t>ер мен </a:t>
            </a:r>
            <a:r>
              <a:rPr lang="ru-RU" sz="2000" dirty="0" err="1">
                <a:latin typeface="Arial" pitchFamily="34" charset="0"/>
                <a:cs typeface="Arial" pitchFamily="34" charset="0"/>
              </a:rPr>
              <a:t>әйел арасындағы мінез-құлықтық айырмашылық </a:t>
            </a:r>
            <a:r>
              <a:rPr lang="ru-RU" sz="2000" dirty="0">
                <a:latin typeface="Arial" pitchFamily="34" charset="0"/>
                <a:cs typeface="Arial" pitchFamily="34" charset="0"/>
              </a:rPr>
              <a:t>— </a:t>
            </a:r>
            <a:r>
              <a:rPr lang="ru-RU" sz="2000" dirty="0" err="1">
                <a:latin typeface="Arial" pitchFamily="34" charset="0"/>
                <a:cs typeface="Arial" pitchFamily="34" charset="0"/>
              </a:rPr>
              <a:t>биологиялықтан гөрі психоәлеуметтік бейімделудің нәтижесі</a:t>
            </a:r>
            <a:r>
              <a:rPr lang="ru-RU" sz="2000" dirty="0">
                <a:latin typeface="Arial" pitchFamily="34" charset="0"/>
                <a:cs typeface="Arial" pitchFamily="34" charset="0"/>
              </a:rPr>
              <a:t>.</a:t>
            </a:r>
          </a:p>
          <a:p>
            <a:pPr algn="ctr"/>
            <a:r>
              <a:rPr lang="ru-RU" sz="2000" b="1" dirty="0">
                <a:latin typeface="Arial" pitchFamily="34" charset="0"/>
                <a:cs typeface="Arial" pitchFamily="34" charset="0"/>
              </a:rPr>
              <a:t>В.А. </a:t>
            </a:r>
            <a:r>
              <a:rPr lang="ru-RU" sz="2000" b="1" dirty="0" err="1">
                <a:latin typeface="Arial" pitchFamily="34" charset="0"/>
                <a:cs typeface="Arial" pitchFamily="34" charset="0"/>
              </a:rPr>
              <a:t>Геодакян</a:t>
            </a:r>
            <a:r>
              <a:rPr lang="ru-RU" sz="2000" b="1" dirty="0">
                <a:latin typeface="Arial" pitchFamily="34" charset="0"/>
                <a:cs typeface="Arial" pitchFamily="34" charset="0"/>
              </a:rPr>
              <a:t> </a:t>
            </a:r>
            <a:r>
              <a:rPr lang="ru-RU" sz="2000" b="1" dirty="0" err="1">
                <a:latin typeface="Arial" pitchFamily="34" charset="0"/>
                <a:cs typeface="Arial" pitchFamily="34" charset="0"/>
              </a:rPr>
              <a:t>теориясы</a:t>
            </a:r>
            <a:endParaRPr lang="ru-RU" sz="2000" b="1" dirty="0">
              <a:latin typeface="Arial" pitchFamily="34" charset="0"/>
              <a:cs typeface="Arial" pitchFamily="34" charset="0"/>
            </a:endParaRPr>
          </a:p>
          <a:p>
            <a:pPr algn="just"/>
            <a:r>
              <a:rPr lang="ru-RU" sz="2000" dirty="0" err="1">
                <a:latin typeface="Arial" pitchFamily="34" charset="0"/>
                <a:cs typeface="Arial" pitchFamily="34" charset="0"/>
              </a:rPr>
              <a:t>Ресей</a:t>
            </a:r>
            <a:r>
              <a:rPr lang="ru-RU" sz="2000" dirty="0">
                <a:latin typeface="Arial" pitchFamily="34" charset="0"/>
                <a:cs typeface="Arial" pitchFamily="34" charset="0"/>
              </a:rPr>
              <a:t> </a:t>
            </a:r>
            <a:r>
              <a:rPr lang="ru-RU" sz="2000" dirty="0" err="1">
                <a:latin typeface="Arial" pitchFamily="34" charset="0"/>
                <a:cs typeface="Arial" pitchFamily="34" charset="0"/>
              </a:rPr>
              <a:t>ғалымы </a:t>
            </a:r>
            <a:r>
              <a:rPr lang="ru-RU" sz="2000" dirty="0">
                <a:latin typeface="Arial" pitchFamily="34" charset="0"/>
                <a:cs typeface="Arial" pitchFamily="34" charset="0"/>
              </a:rPr>
              <a:t>В.А. </a:t>
            </a:r>
            <a:r>
              <a:rPr lang="ru-RU" sz="2000" dirty="0" err="1">
                <a:latin typeface="Arial" pitchFamily="34" charset="0"/>
                <a:cs typeface="Arial" pitchFamily="34" charset="0"/>
              </a:rPr>
              <a:t>Геодакян</a:t>
            </a:r>
            <a:r>
              <a:rPr lang="ru-RU" sz="2000" dirty="0">
                <a:latin typeface="Arial" pitchFamily="34" charset="0"/>
                <a:cs typeface="Arial" pitchFamily="34" charset="0"/>
              </a:rPr>
              <a:t> </a:t>
            </a:r>
            <a:r>
              <a:rPr lang="ru-RU" sz="2000" dirty="0" err="1">
                <a:latin typeface="Arial" pitchFamily="34" charset="0"/>
                <a:cs typeface="Arial" pitchFamily="34" charset="0"/>
              </a:rPr>
              <a:t>жыныстық айырмашылықтың эволюциялық-информациялық теориясын</a:t>
            </a:r>
            <a:r>
              <a:rPr lang="ru-RU" sz="2000" dirty="0">
                <a:latin typeface="Arial" pitchFamily="34" charset="0"/>
                <a:cs typeface="Arial" pitchFamily="34" charset="0"/>
              </a:rPr>
              <a:t> </a:t>
            </a:r>
            <a:r>
              <a:rPr lang="ru-RU" sz="2000" dirty="0" err="1">
                <a:latin typeface="Arial" pitchFamily="34" charset="0"/>
                <a:cs typeface="Arial" pitchFamily="34" charset="0"/>
              </a:rPr>
              <a:t>ұсынды.</a:t>
            </a:r>
            <a:r>
              <a:rPr lang="ru-RU" sz="2000" dirty="0">
                <a:latin typeface="Arial" pitchFamily="34" charset="0"/>
                <a:cs typeface="Arial" pitchFamily="34" charset="0"/>
              </a:rPr>
              <a:t> </a:t>
            </a:r>
            <a:r>
              <a:rPr lang="ru-RU" sz="2000" dirty="0" err="1">
                <a:latin typeface="Arial" pitchFamily="34" charset="0"/>
                <a:cs typeface="Arial" pitchFamily="34" charset="0"/>
              </a:rPr>
              <a:t>Оның көзқарасы бойынша</a:t>
            </a:r>
            <a:r>
              <a:rPr lang="ru-RU" sz="2000" dirty="0">
                <a:latin typeface="Arial" pitchFamily="34" charset="0"/>
                <a:cs typeface="Arial" pitchFamily="34" charset="0"/>
              </a:rPr>
              <a:t>:</a:t>
            </a:r>
          </a:p>
          <a:p>
            <a:pPr lvl="1" algn="just">
              <a:buFont typeface="Arial" pitchFamily="34" charset="0"/>
              <a:buChar char="•"/>
            </a:pPr>
            <a:r>
              <a:rPr lang="ru-RU" sz="2000" dirty="0">
                <a:latin typeface="Arial" pitchFamily="34" charset="0"/>
                <a:cs typeface="Arial" pitchFamily="34" charset="0"/>
              </a:rPr>
              <a:t>Ер </a:t>
            </a:r>
            <a:r>
              <a:rPr lang="ru-RU" sz="2000" dirty="0" err="1">
                <a:latin typeface="Arial" pitchFamily="34" charset="0"/>
                <a:cs typeface="Arial" pitchFamily="34" charset="0"/>
              </a:rPr>
              <a:t>жынысы</a:t>
            </a:r>
            <a:r>
              <a:rPr lang="ru-RU" sz="2000" dirty="0">
                <a:latin typeface="Arial" pitchFamily="34" charset="0"/>
                <a:cs typeface="Arial" pitchFamily="34" charset="0"/>
              </a:rPr>
              <a:t> — </a:t>
            </a:r>
            <a:r>
              <a:rPr lang="ru-RU" sz="2000" dirty="0" err="1">
                <a:latin typeface="Arial" pitchFamily="34" charset="0"/>
                <a:cs typeface="Arial" pitchFamily="34" charset="0"/>
              </a:rPr>
              <a:t>жаңалықтың</a:t>
            </a:r>
            <a:r>
              <a:rPr lang="ru-RU" sz="2000" dirty="0">
                <a:latin typeface="Arial" pitchFamily="34" charset="0"/>
                <a:cs typeface="Arial" pitchFamily="34" charset="0"/>
              </a:rPr>
              <a:t>, </a:t>
            </a:r>
            <a:r>
              <a:rPr lang="ru-RU" sz="2000" dirty="0" err="1">
                <a:latin typeface="Arial" pitchFamily="34" charset="0"/>
                <a:cs typeface="Arial" pitchFamily="34" charset="0"/>
              </a:rPr>
              <a:t>өзгеріс </a:t>
            </a:r>
            <a:r>
              <a:rPr lang="ru-RU" sz="2000" dirty="0">
                <a:latin typeface="Arial" pitchFamily="34" charset="0"/>
                <a:cs typeface="Arial" pitchFamily="34" charset="0"/>
              </a:rPr>
              <a:t>пен </a:t>
            </a:r>
            <a:r>
              <a:rPr lang="ru-RU" sz="2000" dirty="0" err="1">
                <a:latin typeface="Arial" pitchFamily="34" charset="0"/>
                <a:cs typeface="Arial" pitchFamily="34" charset="0"/>
              </a:rPr>
              <a:t>эволюциялық тәуекелдің тасымалдаушысы</a:t>
            </a:r>
            <a:r>
              <a:rPr lang="ru-RU" sz="2000" dirty="0">
                <a:latin typeface="Arial" pitchFamily="34" charset="0"/>
                <a:cs typeface="Arial" pitchFamily="34" charset="0"/>
              </a:rPr>
              <a:t>;</a:t>
            </a:r>
          </a:p>
          <a:p>
            <a:pPr lvl="1" algn="just">
              <a:buFont typeface="Arial" pitchFamily="34" charset="0"/>
              <a:buChar char="•"/>
            </a:pPr>
            <a:r>
              <a:rPr lang="ru-RU" sz="2000" dirty="0" err="1">
                <a:latin typeface="Arial" pitchFamily="34" charset="0"/>
                <a:cs typeface="Arial" pitchFamily="34" charset="0"/>
              </a:rPr>
              <a:t>Әйел жынысы</a:t>
            </a:r>
            <a:r>
              <a:rPr lang="ru-RU" sz="2000" dirty="0">
                <a:latin typeface="Arial" pitchFamily="34" charset="0"/>
                <a:cs typeface="Arial" pitchFamily="34" charset="0"/>
              </a:rPr>
              <a:t> — </a:t>
            </a:r>
            <a:r>
              <a:rPr lang="ru-RU" sz="2000" dirty="0" err="1">
                <a:latin typeface="Arial" pitchFamily="34" charset="0"/>
                <a:cs typeface="Arial" pitchFamily="34" charset="0"/>
              </a:rPr>
              <a:t>тұрақтылықтың, түрді сақтау </a:t>
            </a:r>
            <a:r>
              <a:rPr lang="ru-RU" sz="2000" dirty="0">
                <a:latin typeface="Arial" pitchFamily="34" charset="0"/>
                <a:cs typeface="Arial" pitchFamily="34" charset="0"/>
              </a:rPr>
              <a:t>мен </a:t>
            </a:r>
            <a:r>
              <a:rPr lang="ru-RU" sz="2000" dirty="0" err="1">
                <a:latin typeface="Arial" pitchFamily="34" charset="0"/>
                <a:cs typeface="Arial" pitchFamily="34" charset="0"/>
              </a:rPr>
              <a:t>бейімделудің негізі</a:t>
            </a:r>
            <a:r>
              <a:rPr lang="ru-RU" sz="2000" dirty="0">
                <a:latin typeface="Arial" pitchFamily="34" charset="0"/>
                <a:cs typeface="Arial" pitchFamily="34" charset="0"/>
              </a:rPr>
              <a:t>.</a:t>
            </a:r>
          </a:p>
          <a:p>
            <a:pPr algn="just"/>
            <a:r>
              <a:rPr lang="ru-RU" sz="2000" dirty="0" err="1">
                <a:latin typeface="Arial" pitchFamily="34" charset="0"/>
                <a:cs typeface="Arial" pitchFamily="34" charset="0"/>
              </a:rPr>
              <a:t>Геодакянның пікірінше</a:t>
            </a:r>
            <a:r>
              <a:rPr lang="ru-RU" sz="2000" dirty="0">
                <a:latin typeface="Arial" pitchFamily="34" charset="0"/>
                <a:cs typeface="Arial" pitchFamily="34" charset="0"/>
              </a:rPr>
              <a:t>, </a:t>
            </a:r>
            <a:r>
              <a:rPr lang="ru-RU" sz="2000" dirty="0" err="1">
                <a:latin typeface="Arial" pitchFamily="34" charset="0"/>
                <a:cs typeface="Arial" pitchFamily="34" charset="0"/>
              </a:rPr>
              <a:t>табиғат екі</a:t>
            </a:r>
            <a:r>
              <a:rPr lang="ru-RU" sz="2000" dirty="0">
                <a:latin typeface="Arial" pitchFamily="34" charset="0"/>
                <a:cs typeface="Arial" pitchFamily="34" charset="0"/>
              </a:rPr>
              <a:t> </a:t>
            </a:r>
            <a:r>
              <a:rPr lang="ru-RU" sz="2000" dirty="0" err="1">
                <a:latin typeface="Arial" pitchFamily="34" charset="0"/>
                <a:cs typeface="Arial" pitchFamily="34" charset="0"/>
              </a:rPr>
              <a:t>жынысты</a:t>
            </a:r>
            <a:r>
              <a:rPr lang="ru-RU" sz="2000" dirty="0">
                <a:latin typeface="Arial" pitchFamily="34" charset="0"/>
                <a:cs typeface="Arial" pitchFamily="34" charset="0"/>
              </a:rPr>
              <a:t> </a:t>
            </a:r>
            <a:r>
              <a:rPr lang="ru-RU" sz="2000" dirty="0" err="1">
                <a:latin typeface="Arial" pitchFamily="34" charset="0"/>
                <a:cs typeface="Arial" pitchFamily="34" charset="0"/>
              </a:rPr>
              <a:t>эволюцияның екі</a:t>
            </a:r>
            <a:r>
              <a:rPr lang="ru-RU" sz="2000" dirty="0">
                <a:latin typeface="Arial" pitchFamily="34" charset="0"/>
                <a:cs typeface="Arial" pitchFamily="34" charset="0"/>
              </a:rPr>
              <a:t> </a:t>
            </a:r>
            <a:r>
              <a:rPr lang="ru-RU" sz="2000" dirty="0" err="1">
                <a:latin typeface="Arial" pitchFamily="34" charset="0"/>
                <a:cs typeface="Arial" pitchFamily="34" charset="0"/>
              </a:rPr>
              <a:t>механизмі</a:t>
            </a:r>
            <a:r>
              <a:rPr lang="ru-RU" sz="2000" dirty="0">
                <a:latin typeface="Arial" pitchFamily="34" charset="0"/>
                <a:cs typeface="Arial" pitchFamily="34" charset="0"/>
              </a:rPr>
              <a:t> </a:t>
            </a:r>
            <a:r>
              <a:rPr lang="ru-RU" sz="2000" dirty="0" err="1">
                <a:latin typeface="Arial" pitchFamily="34" charset="0"/>
                <a:cs typeface="Arial" pitchFamily="34" charset="0"/>
              </a:rPr>
              <a:t>ретінде</a:t>
            </a:r>
            <a:r>
              <a:rPr lang="ru-RU" sz="2000" dirty="0">
                <a:latin typeface="Arial" pitchFamily="34" charset="0"/>
                <a:cs typeface="Arial" pitchFamily="34" charset="0"/>
              </a:rPr>
              <a:t> </a:t>
            </a:r>
            <a:r>
              <a:rPr lang="ru-RU" sz="2000" dirty="0" err="1">
                <a:latin typeface="Arial" pitchFamily="34" charset="0"/>
                <a:cs typeface="Arial" pitchFamily="34" charset="0"/>
              </a:rPr>
              <a:t>пайдаланған:</a:t>
            </a:r>
            <a:endParaRPr lang="ru-RU" sz="2000" dirty="0">
              <a:latin typeface="Arial" pitchFamily="34" charset="0"/>
              <a:cs typeface="Arial" pitchFamily="34" charset="0"/>
            </a:endParaRPr>
          </a:p>
          <a:p>
            <a:pPr algn="just"/>
            <a:r>
              <a:rPr lang="ru-RU" sz="2000" dirty="0">
                <a:latin typeface="Arial" pitchFamily="34" charset="0"/>
                <a:cs typeface="Arial" pitchFamily="34" charset="0"/>
              </a:rPr>
              <a:t>	</a:t>
            </a:r>
            <a:r>
              <a:rPr lang="ru-RU" sz="2000" dirty="0" err="1">
                <a:latin typeface="Arial" pitchFamily="34" charset="0"/>
                <a:cs typeface="Arial" pitchFamily="34" charset="0"/>
              </a:rPr>
              <a:t>Еркектер</a:t>
            </a:r>
            <a:r>
              <a:rPr lang="ru-RU" sz="2000" dirty="0">
                <a:latin typeface="Arial" pitchFamily="34" charset="0"/>
                <a:cs typeface="Arial" pitchFamily="34" charset="0"/>
              </a:rPr>
              <a:t> – </a:t>
            </a:r>
            <a:r>
              <a:rPr lang="ru-RU" sz="2000" dirty="0" err="1">
                <a:latin typeface="Arial" pitchFamily="34" charset="0"/>
                <a:cs typeface="Arial" pitchFamily="34" charset="0"/>
              </a:rPr>
              <a:t>жаңа қасиеттерді сынақтан өткізуші;</a:t>
            </a:r>
            <a:r>
              <a:rPr lang="ru-RU" sz="2000" dirty="0">
                <a:latin typeface="Arial" pitchFamily="34" charset="0"/>
                <a:cs typeface="Arial" pitchFamily="34" charset="0"/>
              </a:rPr>
              <a:t/>
            </a:r>
            <a:br>
              <a:rPr lang="ru-RU" sz="2000" dirty="0">
                <a:latin typeface="Arial" pitchFamily="34" charset="0"/>
                <a:cs typeface="Arial" pitchFamily="34" charset="0"/>
              </a:rPr>
            </a:br>
            <a:r>
              <a:rPr lang="ru-RU" sz="2000" dirty="0">
                <a:latin typeface="Arial" pitchFamily="34" charset="0"/>
                <a:cs typeface="Arial" pitchFamily="34" charset="0"/>
              </a:rPr>
              <a:t>	</a:t>
            </a:r>
            <a:r>
              <a:rPr lang="ru-RU" sz="2000" dirty="0" err="1">
                <a:latin typeface="Arial" pitchFamily="34" charset="0"/>
                <a:cs typeface="Arial" pitchFamily="34" charset="0"/>
              </a:rPr>
              <a:t>Әйелдер </a:t>
            </a:r>
            <a:r>
              <a:rPr lang="ru-RU" sz="2000" dirty="0">
                <a:latin typeface="Arial" pitchFamily="34" charset="0"/>
                <a:cs typeface="Arial" pitchFamily="34" charset="0"/>
              </a:rPr>
              <a:t>– </a:t>
            </a:r>
            <a:r>
              <a:rPr lang="ru-RU" sz="2000" dirty="0" err="1">
                <a:latin typeface="Arial" pitchFamily="34" charset="0"/>
                <a:cs typeface="Arial" pitchFamily="34" charset="0"/>
              </a:rPr>
              <a:t>сәтті қасиеттерді бекітуші</a:t>
            </a:r>
            <a:r>
              <a:rPr lang="ru-RU" sz="2000" dirty="0">
                <a:latin typeface="Arial" pitchFamily="34" charset="0"/>
                <a:cs typeface="Arial" pitchFamily="34" charset="0"/>
              </a:rPr>
              <a:t> </a:t>
            </a:r>
            <a:r>
              <a:rPr lang="ru-RU" sz="2000" dirty="0" err="1">
                <a:latin typeface="Arial" pitchFamily="34" charset="0"/>
                <a:cs typeface="Arial" pitchFamily="34" charset="0"/>
              </a:rPr>
              <a:t>және ұрпаққа беруші</a:t>
            </a:r>
            <a:r>
              <a:rPr lang="ru-RU" sz="2000" dirty="0">
                <a:latin typeface="Arial" pitchFamily="34" charset="0"/>
                <a:cs typeface="Arial" pitchFamily="34" charset="0"/>
              </a:rPr>
              <a:t>.</a:t>
            </a:r>
          </a:p>
          <a:p>
            <a:pPr algn="just"/>
            <a:r>
              <a:rPr lang="ru-RU" sz="2000" dirty="0" err="1">
                <a:latin typeface="Arial" pitchFamily="34" charset="0"/>
                <a:cs typeface="Arial" pitchFamily="34" charset="0"/>
              </a:rPr>
              <a:t>Психикалық дамуда</a:t>
            </a:r>
            <a:r>
              <a:rPr lang="ru-RU" sz="2000" dirty="0">
                <a:latin typeface="Arial" pitchFamily="34" charset="0"/>
                <a:cs typeface="Arial" pitchFamily="34" charset="0"/>
              </a:rPr>
              <a:t> </a:t>
            </a:r>
            <a:r>
              <a:rPr lang="ru-RU" sz="2000" dirty="0" err="1">
                <a:latin typeface="Arial" pitchFamily="34" charset="0"/>
                <a:cs typeface="Arial" pitchFamily="34" charset="0"/>
              </a:rPr>
              <a:t>бұл былай</a:t>
            </a:r>
            <a:r>
              <a:rPr lang="ru-RU" sz="2000" dirty="0">
                <a:latin typeface="Arial" pitchFamily="34" charset="0"/>
                <a:cs typeface="Arial" pitchFamily="34" charset="0"/>
              </a:rPr>
              <a:t> </a:t>
            </a:r>
            <a:r>
              <a:rPr lang="ru-RU" sz="2000" dirty="0" err="1">
                <a:latin typeface="Arial" pitchFamily="34" charset="0"/>
                <a:cs typeface="Arial" pitchFamily="34" charset="0"/>
              </a:rPr>
              <a:t>байқалады:</a:t>
            </a:r>
            <a:endParaRPr lang="ru-RU" sz="2000" dirty="0">
              <a:latin typeface="Arial" pitchFamily="34" charset="0"/>
              <a:cs typeface="Arial" pitchFamily="34" charset="0"/>
            </a:endParaRPr>
          </a:p>
          <a:p>
            <a:pPr lvl="1" algn="just">
              <a:buFont typeface="Arial" pitchFamily="34" charset="0"/>
              <a:buChar char="•"/>
            </a:pPr>
            <a:r>
              <a:rPr lang="ru-RU" sz="2000" dirty="0">
                <a:latin typeface="Arial" pitchFamily="34" charset="0"/>
                <a:cs typeface="Arial" pitchFamily="34" charset="0"/>
              </a:rPr>
              <a:t>Ер </a:t>
            </a:r>
            <a:r>
              <a:rPr lang="ru-RU" sz="2000" dirty="0" err="1">
                <a:latin typeface="Arial" pitchFamily="34" charset="0"/>
                <a:cs typeface="Arial" pitchFamily="34" charset="0"/>
              </a:rPr>
              <a:t>балалардың танымдық әрекеттері көбіне тәуекелге</a:t>
            </a:r>
            <a:r>
              <a:rPr lang="ru-RU" sz="2000" dirty="0">
                <a:latin typeface="Arial" pitchFamily="34" charset="0"/>
                <a:cs typeface="Arial" pitchFamily="34" charset="0"/>
              </a:rPr>
              <a:t>, </a:t>
            </a:r>
            <a:r>
              <a:rPr lang="ru-RU" sz="2000" dirty="0" err="1">
                <a:latin typeface="Arial" pitchFamily="34" charset="0"/>
                <a:cs typeface="Arial" pitchFamily="34" charset="0"/>
              </a:rPr>
              <a:t>инновацияға</a:t>
            </a:r>
            <a:r>
              <a:rPr lang="ru-RU" sz="2000" dirty="0">
                <a:latin typeface="Arial" pitchFamily="34" charset="0"/>
                <a:cs typeface="Arial" pitchFamily="34" charset="0"/>
              </a:rPr>
              <a:t>, </a:t>
            </a:r>
            <a:r>
              <a:rPr lang="ru-RU" sz="2000" dirty="0" err="1">
                <a:latin typeface="Arial" pitchFamily="34" charset="0"/>
                <a:cs typeface="Arial" pitchFamily="34" charset="0"/>
              </a:rPr>
              <a:t>зерттеуге</a:t>
            </a:r>
            <a:r>
              <a:rPr lang="ru-RU" sz="2000" dirty="0">
                <a:latin typeface="Arial" pitchFamily="34" charset="0"/>
                <a:cs typeface="Arial" pitchFamily="34" charset="0"/>
              </a:rPr>
              <a:t> </a:t>
            </a:r>
            <a:r>
              <a:rPr lang="ru-RU" sz="2000" dirty="0" err="1">
                <a:latin typeface="Arial" pitchFamily="34" charset="0"/>
                <a:cs typeface="Arial" pitchFamily="34" charset="0"/>
              </a:rPr>
              <a:t>бағытталады</a:t>
            </a:r>
            <a:r>
              <a:rPr lang="ru-RU" sz="2000" dirty="0">
                <a:latin typeface="Arial" pitchFamily="34" charset="0"/>
                <a:cs typeface="Arial" pitchFamily="34" charset="0"/>
              </a:rPr>
              <a:t>;</a:t>
            </a:r>
          </a:p>
          <a:p>
            <a:pPr lvl="1" algn="just">
              <a:buFont typeface="Arial" pitchFamily="34" charset="0"/>
              <a:buChar char="•"/>
            </a:pPr>
            <a:r>
              <a:rPr lang="ru-RU" sz="2000" dirty="0" err="1">
                <a:latin typeface="Arial" pitchFamily="34" charset="0"/>
                <a:cs typeface="Arial" pitchFamily="34" charset="0"/>
              </a:rPr>
              <a:t>Қыз балалардың психикасы</a:t>
            </a:r>
            <a:r>
              <a:rPr lang="ru-RU" sz="2000" dirty="0">
                <a:latin typeface="Arial" pitchFamily="34" charset="0"/>
                <a:cs typeface="Arial" pitchFamily="34" charset="0"/>
              </a:rPr>
              <a:t> </a:t>
            </a:r>
            <a:r>
              <a:rPr lang="ru-RU" sz="2000" dirty="0" err="1">
                <a:latin typeface="Arial" pitchFamily="34" charset="0"/>
                <a:cs typeface="Arial" pitchFamily="34" charset="0"/>
              </a:rPr>
              <a:t>тұрақтылыққа, эмоционалдық тепе-теңдікке және әлеуметтік үйлесімге бағытталады.</a:t>
            </a:r>
            <a:endParaRPr lang="ru-RU" sz="2000" dirty="0">
              <a:latin typeface="Arial" pitchFamily="34" charset="0"/>
              <a:cs typeface="Arial"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D109823C-8377-426A-B636-DCF2261AA0EF}"/>
              </a:ext>
            </a:extLst>
          </p:cNvPr>
          <p:cNvPicPr>
            <a:picLocks noChangeAspect="1"/>
          </p:cNvPicPr>
          <p:nvPr/>
        </p:nvPicPr>
        <p:blipFill>
          <a:blip r:embed="rId2"/>
          <a:stretch>
            <a:fillRect/>
          </a:stretch>
        </p:blipFill>
        <p:spPr>
          <a:xfrm>
            <a:off x="0" y="1"/>
            <a:ext cx="14630400" cy="8229599"/>
          </a:xfrm>
          <a:prstGeom prst="rect">
            <a:avLst/>
          </a:prstGeom>
        </p:spPr>
      </p:pic>
      <p:sp>
        <p:nvSpPr>
          <p:cNvPr id="3" name="Объект 2">
            <a:extLst>
              <a:ext uri="{FF2B5EF4-FFF2-40B4-BE49-F238E27FC236}">
                <a16:creationId xmlns:a16="http://schemas.microsoft.com/office/drawing/2014/main" id="{FBF07D2F-3FED-41E9-914E-C18DE5E5E138}"/>
              </a:ext>
            </a:extLst>
          </p:cNvPr>
          <p:cNvSpPr>
            <a:spLocks noGrp="1"/>
          </p:cNvSpPr>
          <p:nvPr>
            <p:ph idx="1"/>
          </p:nvPr>
        </p:nvSpPr>
        <p:spPr>
          <a:xfrm>
            <a:off x="731520" y="1825178"/>
            <a:ext cx="13592971" cy="5005198"/>
          </a:xfrm>
        </p:spPr>
        <p:style>
          <a:lnRef idx="2">
            <a:schemeClr val="accent5"/>
          </a:lnRef>
          <a:fillRef idx="1">
            <a:schemeClr val="lt1"/>
          </a:fillRef>
          <a:effectRef idx="0">
            <a:schemeClr val="accent5"/>
          </a:effectRef>
          <a:fontRef idx="minor">
            <a:schemeClr val="dk1"/>
          </a:fontRef>
        </p:style>
        <p:txBody>
          <a:bodyPr/>
          <a:lstStyle/>
          <a:p>
            <a:r>
              <a:rPr lang="kk-KZ" sz="2400" b="1" dirty="0">
                <a:solidFill>
                  <a:schemeClr val="tx1"/>
                </a:solidFill>
                <a:latin typeface="Arial" pitchFamily="34" charset="0"/>
                <a:cs typeface="Arial" pitchFamily="34" charset="0"/>
              </a:rPr>
              <a:t>1. Жыныс дегеніміз не?</a:t>
            </a:r>
          </a:p>
          <a:p>
            <a:r>
              <a:rPr lang="kk-KZ" sz="2400" b="1" dirty="0">
                <a:solidFill>
                  <a:schemeClr val="tx1"/>
                </a:solidFill>
                <a:latin typeface="Arial" pitchFamily="34" charset="0"/>
                <a:cs typeface="Arial" pitchFamily="34" charset="0"/>
              </a:rPr>
              <a:t>2. Жыныстық ерекшеліктер адамның табиғи іс-әрекетіне қалай әсер етеді?</a:t>
            </a:r>
            <a:br>
              <a:rPr lang="kk-KZ" sz="2400" b="1" dirty="0">
                <a:solidFill>
                  <a:schemeClr val="tx1"/>
                </a:solidFill>
                <a:latin typeface="Arial" pitchFamily="34" charset="0"/>
                <a:cs typeface="Arial" pitchFamily="34" charset="0"/>
              </a:rPr>
            </a:br>
            <a:r>
              <a:rPr lang="kk-KZ" sz="2400" b="1" dirty="0">
                <a:solidFill>
                  <a:schemeClr val="tx1"/>
                </a:solidFill>
                <a:latin typeface="Arial" pitchFamily="34" charset="0"/>
                <a:cs typeface="Arial" pitchFamily="34" charset="0"/>
              </a:rPr>
              <a:t>3. Психологиялық сапалар тұрғысынан жыныстық айырмашылық қалай көрінеді?</a:t>
            </a:r>
          </a:p>
          <a:p>
            <a:r>
              <a:rPr lang="kk-KZ" sz="2400" b="1" dirty="0">
                <a:solidFill>
                  <a:schemeClr val="tx1"/>
                </a:solidFill>
                <a:latin typeface="Arial" pitchFamily="34" charset="0"/>
                <a:cs typeface="Arial" pitchFamily="34" charset="0"/>
              </a:rPr>
              <a:t>4. Бірегейлеудің жыныстық даму теориясында маскулиндік пен фемининдік қалай қарастырылады?</a:t>
            </a:r>
          </a:p>
        </p:txBody>
      </p:sp>
      <p:sp>
        <p:nvSpPr>
          <p:cNvPr id="4" name="Text 0">
            <a:extLst>
              <a:ext uri="{FF2B5EF4-FFF2-40B4-BE49-F238E27FC236}">
                <a16:creationId xmlns:a16="http://schemas.microsoft.com/office/drawing/2014/main" id="{C225C7B0-B2F4-4C09-9448-3B21C93F2730}"/>
              </a:ext>
            </a:extLst>
          </p:cNvPr>
          <p:cNvSpPr/>
          <p:nvPr/>
        </p:nvSpPr>
        <p:spPr>
          <a:xfrm>
            <a:off x="3152180" y="433745"/>
            <a:ext cx="7386054" cy="489942"/>
          </a:xfrm>
          <a:prstGeom prst="rect">
            <a:avLst/>
          </a:prstGeom>
          <a:noFill/>
          <a:ln/>
        </p:spPr>
        <p:txBody>
          <a:bodyPr wrap="none" lIns="0" tIns="0" rIns="0" bIns="0" rtlCol="0" anchor="t"/>
          <a:lstStyle/>
          <a:p>
            <a:pPr>
              <a:lnSpc>
                <a:spcPts val="3850"/>
              </a:lnSpc>
            </a:pPr>
            <a:r>
              <a:rPr lang="en-US" sz="3100" b="1" dirty="0">
                <a:solidFill>
                  <a:srgbClr val="0070C0"/>
                </a:solidFill>
                <a:latin typeface="Arial" panose="020B0604020202020204" pitchFamily="34" charset="0"/>
                <a:ea typeface="Bricolage Grotesque Semi Bold" pitchFamily="34" charset="-122"/>
                <a:cs typeface="Arial" panose="020B0604020202020204" pitchFamily="34" charset="0"/>
              </a:rPr>
              <a:t>Бақылау сұрақтары</a:t>
            </a:r>
            <a:endParaRPr lang="en-US" sz="3100" b="1"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139518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фон.jpg">
            <a:extLst>
              <a:ext uri="{FF2B5EF4-FFF2-40B4-BE49-F238E27FC236}">
                <a16:creationId xmlns:a16="http://schemas.microsoft.com/office/drawing/2014/main" id="{78A9BF57-8846-475C-9915-AB354322D6C3}"/>
              </a:ext>
            </a:extLst>
          </p:cNvPr>
          <p:cNvPicPr>
            <a:picLocks noChangeAspect="1"/>
          </p:cNvPicPr>
          <p:nvPr/>
        </p:nvPicPr>
        <p:blipFill>
          <a:blip r:embed="rId3"/>
          <a:stretch>
            <a:fillRect/>
          </a:stretch>
        </p:blipFill>
        <p:spPr>
          <a:xfrm>
            <a:off x="0" y="0"/>
            <a:ext cx="14630400" cy="8229600"/>
          </a:xfrm>
          <a:prstGeom prst="rect">
            <a:avLst/>
          </a:prstGeom>
        </p:spPr>
      </p:pic>
      <p:sp>
        <p:nvSpPr>
          <p:cNvPr id="6" name="TextBox 5">
            <a:extLst>
              <a:ext uri="{FF2B5EF4-FFF2-40B4-BE49-F238E27FC236}">
                <a16:creationId xmlns:a16="http://schemas.microsoft.com/office/drawing/2014/main" id="{C405AC48-6B2D-48DE-BB62-810C1E636391}"/>
              </a:ext>
            </a:extLst>
          </p:cNvPr>
          <p:cNvSpPr txBox="1"/>
          <p:nvPr/>
        </p:nvSpPr>
        <p:spPr>
          <a:xfrm>
            <a:off x="463164" y="1245046"/>
            <a:ext cx="13704073" cy="7125412"/>
          </a:xfrm>
          <a:prstGeom prst="rect">
            <a:avLst/>
          </a:prstGeom>
          <a:noFill/>
        </p:spPr>
        <p:txBody>
          <a:bodyPr wrap="square" lIns="109728" tIns="54864" rIns="109728" bIns="54864">
            <a:spAutoFit/>
          </a:bodyPr>
          <a:lstStyle/>
          <a:p>
            <a:r>
              <a:rPr lang="kk-KZ" sz="1700" kern="100" dirty="0">
                <a:solidFill>
                  <a:srgbClr val="002060"/>
                </a:solidFill>
                <a:latin typeface="Arial" panose="020B0604020202020204" pitchFamily="34" charset="0"/>
                <a:ea typeface="Calibri" panose="020F0502020204030204" pitchFamily="34" charset="0"/>
                <a:cs typeface="Arial" panose="020B0604020202020204" pitchFamily="34" charset="0"/>
              </a:rPr>
              <a:t> </a:t>
            </a:r>
            <a:r>
              <a:rPr lang="ru-RU" sz="1700" kern="100" dirty="0">
                <a:solidFill>
                  <a:srgbClr val="002060"/>
                </a:solidFill>
                <a:latin typeface="Arial" panose="020B0604020202020204" pitchFamily="34" charset="0"/>
                <a:ea typeface="Calibri" panose="020F0502020204030204" pitchFamily="34" charset="0"/>
                <a:cs typeface="Arial" panose="020B0604020202020204" pitchFamily="34" charset="0"/>
              </a:rPr>
              <a:t>Нартова-</a:t>
            </a:r>
            <a:r>
              <a:rPr lang="ru-RU" sz="1700" kern="100" dirty="0" err="1">
                <a:solidFill>
                  <a:srgbClr val="002060"/>
                </a:solidFill>
                <a:latin typeface="Arial" panose="020B0604020202020204" pitchFamily="34" charset="0"/>
                <a:ea typeface="Calibri" panose="020F0502020204030204" pitchFamily="34" charset="0"/>
                <a:cs typeface="Arial" panose="020B0604020202020204" pitchFamily="34" charset="0"/>
              </a:rPr>
              <a:t>Бочавер</a:t>
            </a:r>
            <a:r>
              <a:rPr lang="ru-RU" sz="1700" kern="100" dirty="0">
                <a:solidFill>
                  <a:srgbClr val="002060"/>
                </a:solidFill>
                <a:latin typeface="Arial" panose="020B0604020202020204" pitchFamily="34" charset="0"/>
                <a:ea typeface="Calibri" panose="020F0502020204030204" pitchFamily="34" charset="0"/>
                <a:cs typeface="Arial" panose="020B0604020202020204" pitchFamily="34" charset="0"/>
              </a:rPr>
              <a:t>, С. К. Дифференциальная психология : учебное пособие / С. К. Нартова-</a:t>
            </a:r>
            <a:r>
              <a:rPr lang="ru-RU" sz="1700" kern="100" dirty="0" err="1">
                <a:solidFill>
                  <a:srgbClr val="002060"/>
                </a:solidFill>
                <a:latin typeface="Arial" panose="020B0604020202020204" pitchFamily="34" charset="0"/>
                <a:ea typeface="Calibri" panose="020F0502020204030204" pitchFamily="34" charset="0"/>
                <a:cs typeface="Arial" panose="020B0604020202020204" pitchFamily="34" charset="0"/>
              </a:rPr>
              <a:t>Бочавер</a:t>
            </a:r>
            <a:r>
              <a:rPr lang="ru-RU" sz="1700" kern="100" dirty="0">
                <a:solidFill>
                  <a:srgbClr val="002060"/>
                </a:solidFill>
                <a:latin typeface="Arial" panose="020B0604020202020204" pitchFamily="34" charset="0"/>
                <a:ea typeface="Calibri" panose="020F0502020204030204" pitchFamily="34" charset="0"/>
                <a:cs typeface="Arial" panose="020B0604020202020204" pitchFamily="34" charset="0"/>
              </a:rPr>
              <a:t>. – 6-е изд., стер. – Москва : ФЛИНТА, 2021. – 281 с. : ил. – (Библиотека психолога). – Режим доступа: по подписке. – URL: </a:t>
            </a:r>
            <a:r>
              <a:rPr lang="ru-RU" sz="1700" u="sng" kern="100" dirty="0">
                <a:solidFill>
                  <a:srgbClr val="002060"/>
                </a:solidFill>
                <a:latin typeface="Arial" panose="020B0604020202020204" pitchFamily="34" charset="0"/>
                <a:ea typeface="Calibri" panose="020F0502020204030204" pitchFamily="34" charset="0"/>
                <a:cs typeface="Arial" panose="020B0604020202020204" pitchFamily="34" charset="0"/>
                <a:hlinkClick r:id="rId4">
                  <a:extLst>
                    <a:ext uri="{A12FA001-AC4F-418D-AE19-62706E023703}">
                      <ahyp:hlinkClr xmlns:ahyp="http://schemas.microsoft.com/office/drawing/2018/hyperlinkcolor" xmlns="" val="tx"/>
                    </a:ext>
                  </a:extLst>
                </a:hlinkClick>
              </a:rPr>
              <a:t>https://biblioclub.ru/index.php?page=book&amp;id=70386</a:t>
            </a:r>
            <a:r>
              <a:rPr lang="ru-RU" sz="1700" kern="100" dirty="0">
                <a:solidFill>
                  <a:srgbClr val="002060"/>
                </a:solidFill>
                <a:latin typeface="Arial" panose="020B0604020202020204" pitchFamily="34" charset="0"/>
                <a:ea typeface="Calibri" panose="020F0502020204030204" pitchFamily="34" charset="0"/>
                <a:cs typeface="Arial" panose="020B0604020202020204" pitchFamily="34" charset="0"/>
              </a:rPr>
              <a:t> (дата обращения: 17.06.2025). – </a:t>
            </a:r>
            <a:r>
              <a:rPr lang="ru-RU" sz="1700" kern="100" dirty="0" err="1">
                <a:solidFill>
                  <a:srgbClr val="002060"/>
                </a:solidFill>
                <a:latin typeface="Arial" panose="020B0604020202020204" pitchFamily="34" charset="0"/>
                <a:ea typeface="Calibri" panose="020F0502020204030204" pitchFamily="34" charset="0"/>
                <a:cs typeface="Arial" panose="020B0604020202020204" pitchFamily="34" charset="0"/>
              </a:rPr>
              <a:t>Библиогр</a:t>
            </a:r>
            <a:r>
              <a:rPr lang="ru-RU" sz="1700" kern="100" dirty="0">
                <a:solidFill>
                  <a:srgbClr val="002060"/>
                </a:solidFill>
                <a:latin typeface="Arial" panose="020B0604020202020204" pitchFamily="34" charset="0"/>
                <a:ea typeface="Calibri" panose="020F0502020204030204" pitchFamily="34" charset="0"/>
                <a:cs typeface="Arial" panose="020B0604020202020204" pitchFamily="34" charset="0"/>
              </a:rPr>
              <a:t>.: с. 263-269. – ISBN 978-5-9765-2052-3. – Текст : электронный.</a:t>
            </a:r>
          </a:p>
          <a:p>
            <a:r>
              <a:rPr lang="kk-KZ" sz="1700" kern="100" dirty="0">
                <a:solidFill>
                  <a:srgbClr val="002060"/>
                </a:solidFill>
                <a:latin typeface="Arial" panose="020B0604020202020204" pitchFamily="34" charset="0"/>
                <a:ea typeface="Calibri" panose="020F0502020204030204" pitchFamily="34" charset="0"/>
                <a:cs typeface="Arial" panose="020B0604020202020204" pitchFamily="34" charset="0"/>
              </a:rPr>
              <a:t> </a:t>
            </a:r>
            <a:endParaRPr lang="ru-RU" sz="1700" kern="100" dirty="0">
              <a:solidFill>
                <a:srgbClr val="002060"/>
              </a:solidFill>
              <a:latin typeface="Arial" panose="020B0604020202020204" pitchFamily="34" charset="0"/>
              <a:ea typeface="Calibri" panose="020F0502020204030204" pitchFamily="34" charset="0"/>
              <a:cs typeface="Arial" panose="020B0604020202020204" pitchFamily="34" charset="0"/>
            </a:endParaRPr>
          </a:p>
          <a:p>
            <a:r>
              <a:rPr lang="kk-KZ" sz="1700" kern="100" dirty="0">
                <a:solidFill>
                  <a:srgbClr val="002060"/>
                </a:solidFill>
                <a:latin typeface="Arial" panose="020B0604020202020204" pitchFamily="34" charset="0"/>
                <a:ea typeface="Calibri" panose="020F0502020204030204" pitchFamily="34" charset="0"/>
                <a:cs typeface="Arial" panose="020B0604020202020204" pitchFamily="34" charset="0"/>
              </a:rPr>
              <a:t> </a:t>
            </a:r>
            <a:r>
              <a:rPr lang="ru-RU" sz="1700" kern="100" dirty="0">
                <a:solidFill>
                  <a:srgbClr val="002060"/>
                </a:solidFill>
                <a:latin typeface="Arial" panose="020B0604020202020204" pitchFamily="34" charset="0"/>
                <a:ea typeface="Calibri" panose="020F0502020204030204" pitchFamily="34" charset="0"/>
                <a:cs typeface="Arial" panose="020B0604020202020204" pitchFamily="34" charset="0"/>
              </a:rPr>
              <a:t>Кондрашихина, О. А. Дифференциальная психология : О. А. Кондрашихина. — 2-е изд., </a:t>
            </a:r>
            <a:r>
              <a:rPr lang="ru-RU" sz="1700" kern="100" dirty="0" err="1">
                <a:solidFill>
                  <a:srgbClr val="002060"/>
                </a:solidFill>
                <a:latin typeface="Arial" panose="020B0604020202020204" pitchFamily="34" charset="0"/>
                <a:ea typeface="Calibri" panose="020F0502020204030204" pitchFamily="34" charset="0"/>
                <a:cs typeface="Arial" panose="020B0604020202020204" pitchFamily="34" charset="0"/>
              </a:rPr>
              <a:t>перераб</a:t>
            </a:r>
            <a:r>
              <a:rPr lang="ru-RU" sz="1700" kern="100" dirty="0">
                <a:solidFill>
                  <a:srgbClr val="002060"/>
                </a:solidFill>
                <a:latin typeface="Arial" panose="020B0604020202020204" pitchFamily="34" charset="0"/>
                <a:ea typeface="Calibri" panose="020F0502020204030204" pitchFamily="34" charset="0"/>
                <a:cs typeface="Arial" panose="020B0604020202020204" pitchFamily="34" charset="0"/>
              </a:rPr>
              <a:t>. и доп. — Севастополь : </a:t>
            </a:r>
            <a:r>
              <a:rPr lang="ru-RU" sz="1700" kern="100" dirty="0" err="1">
                <a:solidFill>
                  <a:srgbClr val="002060"/>
                </a:solidFill>
                <a:latin typeface="Arial" panose="020B0604020202020204" pitchFamily="34" charset="0"/>
                <a:ea typeface="Calibri" panose="020F0502020204030204" pitchFamily="34" charset="0"/>
                <a:cs typeface="Arial" panose="020B0604020202020204" pitchFamily="34" charset="0"/>
              </a:rPr>
              <a:t>СевГУ</a:t>
            </a:r>
            <a:r>
              <a:rPr lang="ru-RU" sz="1700" kern="100" dirty="0">
                <a:solidFill>
                  <a:srgbClr val="002060"/>
                </a:solidFill>
                <a:latin typeface="Arial" panose="020B0604020202020204" pitchFamily="34" charset="0"/>
                <a:ea typeface="Calibri" panose="020F0502020204030204" pitchFamily="34" charset="0"/>
                <a:cs typeface="Arial" panose="020B0604020202020204" pitchFamily="34" charset="0"/>
              </a:rPr>
              <a:t>, 2022. — 305 с. — Текст : электронный // Лань : электронно-библиотечная система. — URL: https://e.lanbook.com/book/261881 (дата обращения: 17.06.2025). — Режим доступа: для </a:t>
            </a:r>
            <a:r>
              <a:rPr lang="ru-RU" sz="1700" kern="100" dirty="0" err="1">
                <a:solidFill>
                  <a:srgbClr val="002060"/>
                </a:solidFill>
                <a:latin typeface="Arial" panose="020B0604020202020204" pitchFamily="34" charset="0"/>
                <a:ea typeface="Calibri" panose="020F0502020204030204" pitchFamily="34" charset="0"/>
                <a:cs typeface="Arial" panose="020B0604020202020204" pitchFamily="34" charset="0"/>
              </a:rPr>
              <a:t>авториз</a:t>
            </a:r>
            <a:r>
              <a:rPr lang="ru-RU" sz="1700" kern="100" dirty="0">
                <a:solidFill>
                  <a:srgbClr val="002060"/>
                </a:solidFill>
                <a:latin typeface="Arial" panose="020B0604020202020204" pitchFamily="34" charset="0"/>
                <a:ea typeface="Calibri" panose="020F0502020204030204" pitchFamily="34" charset="0"/>
                <a:cs typeface="Arial" panose="020B0604020202020204" pitchFamily="34" charset="0"/>
              </a:rPr>
              <a:t>. пользователей.</a:t>
            </a:r>
          </a:p>
          <a:p>
            <a:r>
              <a:rPr lang="kk-KZ" sz="1700" kern="100" dirty="0">
                <a:solidFill>
                  <a:srgbClr val="002060"/>
                </a:solidFill>
                <a:latin typeface="Arial" panose="020B0604020202020204" pitchFamily="34" charset="0"/>
                <a:ea typeface="Calibri" panose="020F0502020204030204" pitchFamily="34" charset="0"/>
                <a:cs typeface="Arial" panose="020B0604020202020204" pitchFamily="34" charset="0"/>
              </a:rPr>
              <a:t>  </a:t>
            </a:r>
            <a:endParaRPr lang="ru-RU" sz="1700" kern="100" dirty="0">
              <a:solidFill>
                <a:srgbClr val="002060"/>
              </a:solidFill>
              <a:latin typeface="Arial" panose="020B0604020202020204" pitchFamily="34" charset="0"/>
              <a:ea typeface="Calibri" panose="020F0502020204030204" pitchFamily="34" charset="0"/>
              <a:cs typeface="Arial" panose="020B0604020202020204" pitchFamily="34" charset="0"/>
            </a:endParaRPr>
          </a:p>
          <a:p>
            <a:r>
              <a:rPr lang="ru-RU" sz="1700" kern="100" dirty="0" err="1">
                <a:solidFill>
                  <a:srgbClr val="002060"/>
                </a:solidFill>
                <a:latin typeface="Arial" panose="020B0604020202020204" pitchFamily="34" charset="0"/>
                <a:ea typeface="Calibri" panose="020F0502020204030204" pitchFamily="34" charset="0"/>
                <a:cs typeface="Arial" panose="020B0604020202020204" pitchFamily="34" charset="0"/>
              </a:rPr>
              <a:t>Базылевич</a:t>
            </a:r>
            <a:r>
              <a:rPr lang="ru-RU" sz="1700" kern="100" dirty="0">
                <a:solidFill>
                  <a:srgbClr val="002060"/>
                </a:solidFill>
                <a:latin typeface="Arial" panose="020B0604020202020204" pitchFamily="34" charset="0"/>
                <a:ea typeface="Calibri" panose="020F0502020204030204" pitchFamily="34" charset="0"/>
                <a:cs typeface="Arial" panose="020B0604020202020204" pitchFamily="34" charset="0"/>
              </a:rPr>
              <a:t>, Т. Ф. Дифференциальная психология : учебник / Т.Ф. </a:t>
            </a:r>
            <a:r>
              <a:rPr lang="ru-RU" sz="1700" kern="100" dirty="0" err="1">
                <a:solidFill>
                  <a:srgbClr val="002060"/>
                </a:solidFill>
                <a:latin typeface="Arial" panose="020B0604020202020204" pitchFamily="34" charset="0"/>
                <a:ea typeface="Calibri" panose="020F0502020204030204" pitchFamily="34" charset="0"/>
                <a:cs typeface="Arial" panose="020B0604020202020204" pitchFamily="34" charset="0"/>
              </a:rPr>
              <a:t>Базылевич</a:t>
            </a:r>
            <a:r>
              <a:rPr lang="ru-RU" sz="1700" kern="100" dirty="0">
                <a:solidFill>
                  <a:srgbClr val="002060"/>
                </a:solidFill>
                <a:latin typeface="Arial" panose="020B0604020202020204" pitchFamily="34" charset="0"/>
                <a:ea typeface="Calibri" panose="020F0502020204030204" pitchFamily="34" charset="0"/>
                <a:cs typeface="Arial" panose="020B0604020202020204" pitchFamily="34" charset="0"/>
              </a:rPr>
              <a:t>. — Москва : ИНФРА-М, 2024. — 224 с. + Доп. материалы [Электронный ресурс]. — (Высшее образование: Бакалавриат). — DOI 10.12737/5258. - ISBN 978-5-16-009399-4. - Текст : электронный. - URL: (дата обращения: 17.06.2025). – Режим доступа: по подписке.</a:t>
            </a:r>
          </a:p>
          <a:p>
            <a:endParaRPr lang="ru-RU" sz="1700" dirty="0">
              <a:solidFill>
                <a:srgbClr val="002060"/>
              </a:solidFill>
              <a:latin typeface="Arial" panose="020B0604020202020204" pitchFamily="34" charset="0"/>
              <a:ea typeface="Tahoma" panose="020B0604030504040204" pitchFamily="34" charset="0"/>
              <a:cs typeface="Arial" pitchFamily="34" charset="0"/>
            </a:endParaRPr>
          </a:p>
          <a:p>
            <a:r>
              <a:rPr lang="ru-RU" sz="1700" dirty="0" err="1">
                <a:solidFill>
                  <a:srgbClr val="002060"/>
                </a:solidFill>
                <a:latin typeface="Arial" panose="020B0604020202020204" pitchFamily="34" charset="0"/>
                <a:ea typeface="Tahoma" panose="020B0604030504040204" pitchFamily="34" charset="0"/>
                <a:cs typeface="Arial" pitchFamily="34" charset="0"/>
              </a:rPr>
              <a:t>Орманова</a:t>
            </a:r>
            <a:r>
              <a:rPr lang="ru-RU" sz="1700" dirty="0">
                <a:solidFill>
                  <a:srgbClr val="002060"/>
                </a:solidFill>
                <a:latin typeface="Arial" panose="020B0604020202020204" pitchFamily="34" charset="0"/>
                <a:ea typeface="Tahoma" panose="020B0604030504040204" pitchFamily="34" charset="0"/>
                <a:cs typeface="Arial" pitchFamily="34" charset="0"/>
              </a:rPr>
              <a:t> З.Қ. </a:t>
            </a:r>
            <a:r>
              <a:rPr lang="ru-RU" sz="1700" dirty="0" err="1">
                <a:solidFill>
                  <a:srgbClr val="002060"/>
                </a:solidFill>
                <a:latin typeface="Arial" panose="020B0604020202020204" pitchFamily="34" charset="0"/>
                <a:ea typeface="Tahoma" panose="020B0604030504040204" pitchFamily="34" charset="0"/>
                <a:cs typeface="Arial" pitchFamily="34" charset="0"/>
              </a:rPr>
              <a:t>Дифференциалды</a:t>
            </a:r>
            <a:r>
              <a:rPr lang="ru-RU" sz="1700" dirty="0">
                <a:solidFill>
                  <a:srgbClr val="002060"/>
                </a:solidFill>
                <a:latin typeface="Arial" panose="020B0604020202020204" pitchFamily="34" charset="0"/>
                <a:ea typeface="Tahoma" panose="020B0604030504040204" pitchFamily="34" charset="0"/>
                <a:cs typeface="Arial" pitchFamily="34" charset="0"/>
              </a:rPr>
              <a:t> психология: </a:t>
            </a:r>
            <a:r>
              <a:rPr lang="ru-RU" sz="1700" dirty="0" err="1">
                <a:solidFill>
                  <a:srgbClr val="002060"/>
                </a:solidFill>
                <a:latin typeface="Arial" panose="020B0604020202020204" pitchFamily="34" charset="0"/>
                <a:ea typeface="Tahoma" panose="020B0604030504040204" pitchFamily="34" charset="0"/>
                <a:cs typeface="Arial" pitchFamily="34" charset="0"/>
              </a:rPr>
              <a:t>оқулық</a:t>
            </a:r>
            <a:r>
              <a:rPr lang="ru-RU" sz="1700" dirty="0">
                <a:solidFill>
                  <a:srgbClr val="002060"/>
                </a:solidFill>
                <a:latin typeface="Arial" panose="020B0604020202020204" pitchFamily="34" charset="0"/>
                <a:ea typeface="Tahoma" panose="020B0604030504040204" pitchFamily="34" charset="0"/>
                <a:cs typeface="Arial" pitchFamily="34" charset="0"/>
              </a:rPr>
              <a:t> / З. Қ. </a:t>
            </a:r>
            <a:r>
              <a:rPr lang="ru-RU" sz="1700" dirty="0" err="1">
                <a:solidFill>
                  <a:srgbClr val="002060"/>
                </a:solidFill>
                <a:latin typeface="Arial" panose="020B0604020202020204" pitchFamily="34" charset="0"/>
                <a:ea typeface="Tahoma" panose="020B0604030504040204" pitchFamily="34" charset="0"/>
                <a:cs typeface="Arial" pitchFamily="34" charset="0"/>
              </a:rPr>
              <a:t>Орманова</a:t>
            </a:r>
            <a:r>
              <a:rPr lang="ru-RU" sz="1700" dirty="0">
                <a:solidFill>
                  <a:srgbClr val="002060"/>
                </a:solidFill>
                <a:latin typeface="Arial" panose="020B0604020202020204" pitchFamily="34" charset="0"/>
                <a:ea typeface="Tahoma" panose="020B0604030504040204" pitchFamily="34" charset="0"/>
                <a:cs typeface="Arial" pitchFamily="34" charset="0"/>
              </a:rPr>
              <a:t>. – Алматы:</a:t>
            </a:r>
            <a:r>
              <a:rPr lang="en-US" sz="1700" dirty="0">
                <a:solidFill>
                  <a:srgbClr val="002060"/>
                </a:solidFill>
                <a:latin typeface="Arial" panose="020B0604020202020204" pitchFamily="34" charset="0"/>
                <a:ea typeface="Tahoma" panose="020B0604030504040204" pitchFamily="34" charset="0"/>
                <a:cs typeface="Arial" pitchFamily="34" charset="0"/>
              </a:rPr>
              <a:t> TechSmith</a:t>
            </a:r>
            <a:r>
              <a:rPr lang="kk-KZ" sz="1700" dirty="0">
                <a:solidFill>
                  <a:srgbClr val="002060"/>
                </a:solidFill>
                <a:latin typeface="Arial" panose="020B0604020202020204" pitchFamily="34" charset="0"/>
                <a:ea typeface="Tahoma" panose="020B0604030504040204" pitchFamily="34" charset="0"/>
                <a:cs typeface="Arial" pitchFamily="34" charset="0"/>
              </a:rPr>
              <a:t>, 2023. -216 бет. – </a:t>
            </a:r>
            <a:r>
              <a:rPr lang="ru-RU" sz="1700" kern="100" dirty="0">
                <a:solidFill>
                  <a:srgbClr val="002060"/>
                </a:solidFill>
                <a:latin typeface="Arial" panose="020B0604020202020204" pitchFamily="34" charset="0"/>
                <a:ea typeface="Calibri" panose="020F0502020204030204" pitchFamily="34" charset="0"/>
                <a:cs typeface="Arial" panose="020B0604020202020204" pitchFamily="34" charset="0"/>
              </a:rPr>
              <a:t>ISBN978-601-352-153-4.</a:t>
            </a:r>
          </a:p>
          <a:p>
            <a:r>
              <a:rPr lang="kk-KZ" sz="1700" dirty="0">
                <a:solidFill>
                  <a:srgbClr val="002060"/>
                </a:solidFill>
                <a:latin typeface="Arial" panose="020B0604020202020204" pitchFamily="34" charset="0"/>
                <a:ea typeface="Tahoma" panose="020B0604030504040204" pitchFamily="34" charset="0"/>
                <a:cs typeface="Arial" pitchFamily="34" charset="0"/>
              </a:rPr>
              <a:t> </a:t>
            </a:r>
            <a:r>
              <a:rPr lang="ru-RU" sz="1700" dirty="0">
                <a:solidFill>
                  <a:srgbClr val="002060"/>
                </a:solidFill>
                <a:latin typeface="Arial" panose="020B0604020202020204" pitchFamily="34" charset="0"/>
                <a:ea typeface="Tahoma" panose="020B0604030504040204" pitchFamily="34" charset="0"/>
                <a:cs typeface="Arial" pitchFamily="34" charset="0"/>
              </a:rPr>
              <a:t> </a:t>
            </a:r>
          </a:p>
          <a:p>
            <a:pPr marL="83820" marR="67056">
              <a:lnSpc>
                <a:spcPct val="98000"/>
              </a:lnSpc>
            </a:pPr>
            <a:r>
              <a:rPr lang="kk-KZ" sz="1700" i="1" dirty="0">
                <a:solidFill>
                  <a:srgbClr val="002060"/>
                </a:solidFill>
                <a:latin typeface="Arial" panose="020B0604020202020204" pitchFamily="34" charset="0"/>
                <a:ea typeface="Times New Roman" panose="02020603050405020304" pitchFamily="18" charset="0"/>
                <a:cs typeface="Arial" panose="020B0604020202020204" pitchFamily="34" charset="0"/>
              </a:rPr>
              <a:t>Марютина,Т.</a:t>
            </a:r>
            <a:r>
              <a:rPr lang="kk-KZ" sz="1700" i="1" spc="-6"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kk-KZ" sz="1700" i="1" spc="-30" dirty="0">
                <a:solidFill>
                  <a:srgbClr val="002060"/>
                </a:solidFill>
                <a:latin typeface="Arial" panose="020B0604020202020204" pitchFamily="34" charset="0"/>
                <a:ea typeface="Times New Roman" panose="02020603050405020304" pitchFamily="18" charset="0"/>
                <a:cs typeface="Arial" panose="020B0604020202020204" pitchFamily="34" charset="0"/>
              </a:rPr>
              <a:t>М. </a:t>
            </a:r>
            <a:r>
              <a:rPr lang="kk-KZ" sz="1700" spc="-12" dirty="0">
                <a:solidFill>
                  <a:srgbClr val="002060"/>
                </a:solidFill>
                <a:latin typeface="Arial" panose="020B0604020202020204" pitchFamily="34" charset="0"/>
                <a:ea typeface="Times New Roman" panose="02020603050405020304" pitchFamily="18" charset="0"/>
                <a:cs typeface="Arial" panose="020B0604020202020204" pitchFamily="34" charset="0"/>
              </a:rPr>
              <a:t>Дифферен</a:t>
            </a:r>
            <a:r>
              <a:rPr lang="kk-KZ" sz="1700" dirty="0">
                <a:solidFill>
                  <a:srgbClr val="002060"/>
                </a:solidFill>
                <a:latin typeface="Arial" panose="020B0604020202020204" pitchFamily="34" charset="0"/>
                <a:ea typeface="Times New Roman" panose="02020603050405020304" pitchFamily="18" charset="0"/>
                <a:cs typeface="Arial" panose="020B0604020202020204" pitchFamily="34" charset="0"/>
              </a:rPr>
              <a:t>циальная</a:t>
            </a:r>
            <a:r>
              <a:rPr lang="kk-KZ" sz="1700" spc="-90"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kk-KZ" sz="1700" dirty="0">
                <a:solidFill>
                  <a:srgbClr val="002060"/>
                </a:solidFill>
                <a:latin typeface="Arial" panose="020B0604020202020204" pitchFamily="34" charset="0"/>
                <a:ea typeface="Times New Roman" panose="02020603050405020304" pitchFamily="18" charset="0"/>
                <a:cs typeface="Arial" panose="020B0604020202020204" pitchFamily="34" charset="0"/>
              </a:rPr>
              <a:t>психология</a:t>
            </a:r>
            <a:r>
              <a:rPr lang="kk-KZ" sz="1700" spc="-90"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kk-KZ" sz="1700" dirty="0">
                <a:solidFill>
                  <a:srgbClr val="002060"/>
                </a:solidFill>
                <a:latin typeface="Arial" panose="020B0604020202020204" pitchFamily="34" charset="0"/>
                <a:ea typeface="Times New Roman" panose="02020603050405020304" pitchFamily="18" charset="0"/>
                <a:cs typeface="Arial" panose="020B0604020202020204" pitchFamily="34" charset="0"/>
              </a:rPr>
              <a:t>:</a:t>
            </a:r>
            <a:r>
              <a:rPr lang="kk-KZ" sz="1700" spc="-12"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kk-KZ" sz="1700" dirty="0">
                <a:solidFill>
                  <a:srgbClr val="002060"/>
                </a:solidFill>
                <a:latin typeface="Arial" panose="020B0604020202020204" pitchFamily="34" charset="0"/>
                <a:ea typeface="Times New Roman" panose="02020603050405020304" pitchFamily="18" charset="0"/>
                <a:cs typeface="Arial" panose="020B0604020202020204" pitchFamily="34" charset="0"/>
              </a:rPr>
              <a:t>психология</a:t>
            </a:r>
            <a:r>
              <a:rPr lang="kk-KZ" sz="1700" spc="-90"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kk-KZ" sz="1700" dirty="0">
                <a:solidFill>
                  <a:srgbClr val="002060"/>
                </a:solidFill>
                <a:latin typeface="Arial" panose="020B0604020202020204" pitchFamily="34" charset="0"/>
                <a:ea typeface="Times New Roman" panose="02020603050405020304" pitchFamily="18" charset="0"/>
                <a:cs typeface="Arial" panose="020B0604020202020204" pitchFamily="34" charset="0"/>
              </a:rPr>
              <a:t>: учебник для вузов /</a:t>
            </a:r>
            <a:endParaRPr lang="ru-RU" sz="1700"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marL="83820" marR="349758"/>
            <a:r>
              <a:rPr lang="kk-KZ" sz="1700" dirty="0">
                <a:solidFill>
                  <a:srgbClr val="002060"/>
                </a:solidFill>
                <a:latin typeface="Arial" panose="020B0604020202020204" pitchFamily="34" charset="0"/>
                <a:ea typeface="Times New Roman" panose="02020603050405020304" pitchFamily="18" charset="0"/>
                <a:cs typeface="Arial" panose="020B0604020202020204" pitchFamily="34" charset="0"/>
              </a:rPr>
              <a:t>Т. М. Марютина. — Москва : Издательство Юрайт,</a:t>
            </a:r>
            <a:r>
              <a:rPr lang="kk-KZ" sz="1700" spc="12"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kk-KZ" sz="1700" dirty="0">
                <a:solidFill>
                  <a:srgbClr val="002060"/>
                </a:solidFill>
                <a:latin typeface="Arial" panose="020B0604020202020204" pitchFamily="34" charset="0"/>
                <a:ea typeface="Times New Roman" panose="02020603050405020304" pitchFamily="18" charset="0"/>
                <a:cs typeface="Arial" panose="020B0604020202020204" pitchFamily="34" charset="0"/>
              </a:rPr>
              <a:t>2025. —</a:t>
            </a:r>
            <a:r>
              <a:rPr lang="kk-KZ" sz="1700" spc="6"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kk-KZ" sz="1700" dirty="0">
                <a:solidFill>
                  <a:srgbClr val="002060"/>
                </a:solidFill>
                <a:latin typeface="Arial" panose="020B0604020202020204" pitchFamily="34" charset="0"/>
                <a:ea typeface="Times New Roman" panose="02020603050405020304" pitchFamily="18" charset="0"/>
                <a:cs typeface="Arial" panose="020B0604020202020204" pitchFamily="34" charset="0"/>
              </a:rPr>
              <a:t>515</a:t>
            </a:r>
            <a:r>
              <a:rPr lang="kk-KZ" sz="1700" spc="-24"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kk-KZ" sz="1700" dirty="0">
                <a:solidFill>
                  <a:srgbClr val="002060"/>
                </a:solidFill>
                <a:latin typeface="Arial" panose="020B0604020202020204" pitchFamily="34" charset="0"/>
                <a:ea typeface="Times New Roman" panose="02020603050405020304" pitchFamily="18" charset="0"/>
                <a:cs typeface="Arial" panose="020B0604020202020204" pitchFamily="34" charset="0"/>
              </a:rPr>
              <a:t>с. </a:t>
            </a:r>
            <a:r>
              <a:rPr lang="kk-KZ" sz="1700" spc="-60" dirty="0">
                <a:solidFill>
                  <a:srgbClr val="002060"/>
                </a:solidFill>
                <a:latin typeface="Arial" panose="020B0604020202020204" pitchFamily="34" charset="0"/>
                <a:ea typeface="Times New Roman" panose="02020603050405020304" pitchFamily="18" charset="0"/>
                <a:cs typeface="Arial" panose="020B0604020202020204" pitchFamily="34" charset="0"/>
              </a:rPr>
              <a:t>—</a:t>
            </a:r>
            <a:endParaRPr lang="ru-RU" sz="1700"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marL="83820" marR="67056"/>
            <a:r>
              <a:rPr lang="kk-KZ" sz="1700" dirty="0">
                <a:solidFill>
                  <a:srgbClr val="002060"/>
                </a:solidFill>
                <a:latin typeface="Arial" panose="020B0604020202020204" pitchFamily="34" charset="0"/>
                <a:ea typeface="Times New Roman" panose="02020603050405020304" pitchFamily="18" charset="0"/>
                <a:cs typeface="Arial" panose="020B0604020202020204" pitchFamily="34" charset="0"/>
              </a:rPr>
              <a:t>(Высшее образование). — ISBN</a:t>
            </a:r>
            <a:r>
              <a:rPr lang="kk-KZ" sz="1700" spc="-90"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kk-KZ" sz="1700" dirty="0">
                <a:solidFill>
                  <a:srgbClr val="002060"/>
                </a:solidFill>
                <a:latin typeface="Arial" panose="020B0604020202020204" pitchFamily="34" charset="0"/>
                <a:ea typeface="Times New Roman" panose="02020603050405020304" pitchFamily="18" charset="0"/>
                <a:cs typeface="Arial" panose="020B0604020202020204" pitchFamily="34" charset="0"/>
              </a:rPr>
              <a:t>978-5-534-17908-8.</a:t>
            </a:r>
            <a:r>
              <a:rPr lang="kk-KZ" sz="1700" spc="-90"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kk-KZ" sz="1700" dirty="0">
                <a:solidFill>
                  <a:srgbClr val="002060"/>
                </a:solidFill>
                <a:latin typeface="Arial" panose="020B0604020202020204" pitchFamily="34" charset="0"/>
                <a:ea typeface="Times New Roman" panose="02020603050405020304" pitchFamily="18" charset="0"/>
                <a:cs typeface="Arial" panose="020B0604020202020204" pitchFamily="34" charset="0"/>
              </a:rPr>
              <a:t>—</a:t>
            </a:r>
            <a:endParaRPr lang="ru-RU" sz="1700"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marL="83820" marR="121920"/>
            <a:r>
              <a:rPr lang="kk-KZ" sz="1700" dirty="0">
                <a:solidFill>
                  <a:srgbClr val="002060"/>
                </a:solidFill>
                <a:latin typeface="Arial" panose="020B0604020202020204" pitchFamily="34" charset="0"/>
                <a:ea typeface="Times New Roman" panose="02020603050405020304" pitchFamily="18" charset="0"/>
                <a:cs typeface="Arial" panose="020B0604020202020204" pitchFamily="34" charset="0"/>
              </a:rPr>
              <a:t>Текст : электронный // Образовательная</a:t>
            </a:r>
            <a:r>
              <a:rPr lang="kk-KZ" sz="1700" spc="-90"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kk-KZ" sz="1700" dirty="0">
                <a:solidFill>
                  <a:srgbClr val="002060"/>
                </a:solidFill>
                <a:latin typeface="Arial" panose="020B0604020202020204" pitchFamily="34" charset="0"/>
                <a:ea typeface="Times New Roman" panose="02020603050405020304" pitchFamily="18" charset="0"/>
                <a:cs typeface="Arial" panose="020B0604020202020204" pitchFamily="34" charset="0"/>
              </a:rPr>
              <a:t>платформа Юрайт [сайт]. — (дата</a:t>
            </a:r>
            <a:endParaRPr lang="ru-RU" sz="1700"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p>
            <a:r>
              <a:rPr lang="kk-KZ" sz="1700" dirty="0">
                <a:solidFill>
                  <a:srgbClr val="002060"/>
                </a:solidFill>
                <a:latin typeface="Arial" panose="020B0604020202020204" pitchFamily="34" charset="0"/>
                <a:ea typeface="Times New Roman" panose="02020603050405020304" pitchFamily="18" charset="0"/>
                <a:cs typeface="Arial" panose="020B0604020202020204" pitchFamily="34" charset="0"/>
              </a:rPr>
              <a:t>обращения:</a:t>
            </a:r>
            <a:r>
              <a:rPr lang="kk-KZ" sz="1700" spc="-12" dirty="0">
                <a:solidFill>
                  <a:srgbClr val="002060"/>
                </a:solidFill>
                <a:latin typeface="Arial" panose="020B0604020202020204" pitchFamily="34" charset="0"/>
                <a:ea typeface="Times New Roman" panose="02020603050405020304" pitchFamily="18" charset="0"/>
                <a:cs typeface="Arial" panose="020B0604020202020204" pitchFamily="34" charset="0"/>
              </a:rPr>
              <a:t> 18.06.2025).</a:t>
            </a:r>
            <a:endParaRPr lang="kk-KZ" sz="1700"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marL="83820" marR="104394"/>
            <a:endParaRPr lang="kk-KZ" sz="1700"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marL="83820" marR="104394"/>
            <a:r>
              <a:rPr lang="kk-KZ" sz="1700" dirty="0">
                <a:solidFill>
                  <a:srgbClr val="002060"/>
                </a:solidFill>
                <a:latin typeface="Arial" panose="020B0604020202020204" pitchFamily="34" charset="0"/>
                <a:ea typeface="Times New Roman" panose="02020603050405020304" pitchFamily="18" charset="0"/>
                <a:cs typeface="Arial" panose="020B0604020202020204" pitchFamily="34" charset="0"/>
              </a:rPr>
              <a:t>Мандель, Б. Р. </a:t>
            </a:r>
            <a:r>
              <a:rPr lang="kk-KZ" sz="1700" spc="-12" dirty="0">
                <a:solidFill>
                  <a:srgbClr val="002060"/>
                </a:solidFill>
                <a:latin typeface="Arial" panose="020B0604020202020204" pitchFamily="34" charset="0"/>
                <a:ea typeface="Times New Roman" panose="02020603050405020304" pitchFamily="18" charset="0"/>
                <a:cs typeface="Arial" panose="020B0604020202020204" pitchFamily="34" charset="0"/>
              </a:rPr>
              <a:t>Дифференциальная </a:t>
            </a:r>
            <a:r>
              <a:rPr lang="kk-KZ" sz="1700" dirty="0">
                <a:solidFill>
                  <a:srgbClr val="002060"/>
                </a:solidFill>
                <a:latin typeface="Arial" panose="020B0604020202020204" pitchFamily="34" charset="0"/>
                <a:ea typeface="Times New Roman" panose="02020603050405020304" pitchFamily="18" charset="0"/>
                <a:cs typeface="Arial" panose="020B0604020202020204" pitchFamily="34" charset="0"/>
              </a:rPr>
              <a:t>психология. Модульный курс</a:t>
            </a:r>
            <a:r>
              <a:rPr lang="kk-KZ" sz="1700" spc="-54"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kk-KZ" sz="1700" dirty="0">
                <a:solidFill>
                  <a:srgbClr val="002060"/>
                </a:solidFill>
                <a:latin typeface="Arial" panose="020B0604020202020204" pitchFamily="34" charset="0"/>
                <a:ea typeface="Times New Roman" panose="02020603050405020304" pitchFamily="18" charset="0"/>
                <a:cs typeface="Arial" panose="020B0604020202020204" pitchFamily="34" charset="0"/>
              </a:rPr>
              <a:t>:</a:t>
            </a:r>
            <a:r>
              <a:rPr lang="kk-KZ" sz="1700" spc="-24"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kk-KZ" sz="1700" dirty="0">
                <a:solidFill>
                  <a:srgbClr val="002060"/>
                </a:solidFill>
                <a:latin typeface="Arial" panose="020B0604020202020204" pitchFamily="34" charset="0"/>
                <a:ea typeface="Times New Roman" panose="02020603050405020304" pitchFamily="18" charset="0"/>
                <a:cs typeface="Arial" panose="020B0604020202020204" pitchFamily="34" charset="0"/>
              </a:rPr>
              <a:t>учебное</a:t>
            </a:r>
            <a:r>
              <a:rPr lang="kk-KZ" sz="1700" spc="-54"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kk-KZ" sz="1700" dirty="0">
                <a:solidFill>
                  <a:srgbClr val="002060"/>
                </a:solidFill>
                <a:latin typeface="Arial" panose="020B0604020202020204" pitchFamily="34" charset="0"/>
                <a:ea typeface="Times New Roman" panose="02020603050405020304" pitchFamily="18" charset="0"/>
                <a:cs typeface="Arial" panose="020B0604020202020204" pitchFamily="34" charset="0"/>
              </a:rPr>
              <a:t>пособие</a:t>
            </a:r>
            <a:r>
              <a:rPr lang="kk-KZ" sz="1700" spc="-54"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kk-KZ" sz="1700" dirty="0">
                <a:solidFill>
                  <a:srgbClr val="002060"/>
                </a:solidFill>
                <a:latin typeface="Arial" panose="020B0604020202020204" pitchFamily="34" charset="0"/>
                <a:ea typeface="Times New Roman" panose="02020603050405020304" pitchFamily="18" charset="0"/>
                <a:cs typeface="Arial" panose="020B0604020202020204" pitchFamily="34" charset="0"/>
              </a:rPr>
              <a:t>/</a:t>
            </a:r>
            <a:r>
              <a:rPr lang="kk-KZ" sz="1700" spc="-66"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kk-KZ" sz="1700" dirty="0">
                <a:solidFill>
                  <a:srgbClr val="002060"/>
                </a:solidFill>
                <a:latin typeface="Arial" panose="020B0604020202020204" pitchFamily="34" charset="0"/>
                <a:ea typeface="Times New Roman" panose="02020603050405020304" pitchFamily="18" charset="0"/>
                <a:cs typeface="Arial" panose="020B0604020202020204" pitchFamily="34" charset="0"/>
              </a:rPr>
              <a:t>Б.Р. Мандель. — Москва : Вузовский учебник : ИНФРА-М, 2022. —</a:t>
            </a:r>
            <a:r>
              <a:rPr lang="kk-KZ" sz="1700" spc="-6"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kk-KZ" sz="1700" dirty="0">
                <a:solidFill>
                  <a:srgbClr val="002060"/>
                </a:solidFill>
                <a:latin typeface="Arial" panose="020B0604020202020204" pitchFamily="34" charset="0"/>
                <a:ea typeface="Times New Roman" panose="02020603050405020304" pitchFamily="18" charset="0"/>
                <a:cs typeface="Arial" panose="020B0604020202020204" pitchFamily="34" charset="0"/>
              </a:rPr>
              <a:t>315 с. -</a:t>
            </a:r>
            <a:endParaRPr lang="ru-RU" sz="1700"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marL="83820">
              <a:lnSpc>
                <a:spcPts val="1650"/>
              </a:lnSpc>
            </a:pPr>
            <a:r>
              <a:rPr lang="kk-KZ" sz="1700" dirty="0">
                <a:solidFill>
                  <a:srgbClr val="002060"/>
                </a:solidFill>
                <a:latin typeface="Arial" panose="020B0604020202020204" pitchFamily="34" charset="0"/>
                <a:ea typeface="Times New Roman" panose="02020603050405020304" pitchFamily="18" charset="0"/>
                <a:cs typeface="Arial" panose="020B0604020202020204" pitchFamily="34" charset="0"/>
              </a:rPr>
              <a:t>ISBN</a:t>
            </a:r>
            <a:r>
              <a:rPr lang="kk-KZ" sz="1700" spc="-12"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kk-KZ" sz="1700" dirty="0">
                <a:solidFill>
                  <a:srgbClr val="002060"/>
                </a:solidFill>
                <a:latin typeface="Arial" panose="020B0604020202020204" pitchFamily="34" charset="0"/>
                <a:ea typeface="Times New Roman" panose="02020603050405020304" pitchFamily="18" charset="0"/>
                <a:cs typeface="Arial" panose="020B0604020202020204" pitchFamily="34" charset="0"/>
              </a:rPr>
              <a:t>978-5-9558-0205-3.</a:t>
            </a:r>
            <a:r>
              <a:rPr lang="kk-KZ" sz="1700" spc="12"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kk-KZ" sz="1700" spc="-60" dirty="0">
                <a:solidFill>
                  <a:srgbClr val="002060"/>
                </a:solidFill>
                <a:latin typeface="Arial" panose="020B0604020202020204" pitchFamily="34" charset="0"/>
                <a:ea typeface="Times New Roman" panose="02020603050405020304" pitchFamily="18" charset="0"/>
                <a:cs typeface="Arial" panose="020B0604020202020204" pitchFamily="34" charset="0"/>
              </a:rPr>
              <a:t>-</a:t>
            </a:r>
            <a:endParaRPr lang="ru-RU" sz="1700"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marL="83820" marR="67056"/>
            <a:r>
              <a:rPr lang="kk-KZ" sz="1700" dirty="0">
                <a:solidFill>
                  <a:srgbClr val="002060"/>
                </a:solidFill>
                <a:latin typeface="Arial" panose="020B0604020202020204" pitchFamily="34" charset="0"/>
                <a:ea typeface="Times New Roman" panose="02020603050405020304" pitchFamily="18" charset="0"/>
                <a:cs typeface="Arial" panose="020B0604020202020204" pitchFamily="34" charset="0"/>
              </a:rPr>
              <a:t>Текст</a:t>
            </a:r>
            <a:r>
              <a:rPr lang="kk-KZ" sz="1700" spc="-54"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kk-KZ" sz="1700" dirty="0">
                <a:solidFill>
                  <a:srgbClr val="002060"/>
                </a:solidFill>
                <a:latin typeface="Arial" panose="020B0604020202020204" pitchFamily="34" charset="0"/>
                <a:ea typeface="Times New Roman" panose="02020603050405020304" pitchFamily="18" charset="0"/>
                <a:cs typeface="Arial" panose="020B0604020202020204" pitchFamily="34" charset="0"/>
              </a:rPr>
              <a:t>:</a:t>
            </a:r>
            <a:r>
              <a:rPr lang="kk-KZ" sz="1700" spc="-54"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kk-KZ" sz="1700" dirty="0">
                <a:solidFill>
                  <a:srgbClr val="002060"/>
                </a:solidFill>
                <a:latin typeface="Arial" panose="020B0604020202020204" pitchFamily="34" charset="0"/>
                <a:ea typeface="Times New Roman" panose="02020603050405020304" pitchFamily="18" charset="0"/>
                <a:cs typeface="Arial" panose="020B0604020202020204" pitchFamily="34" charset="0"/>
              </a:rPr>
              <a:t>электронный.</a:t>
            </a:r>
            <a:r>
              <a:rPr lang="kk-KZ" sz="1700" spc="-60"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kk-KZ" sz="1700" dirty="0">
                <a:solidFill>
                  <a:srgbClr val="002060"/>
                </a:solidFill>
                <a:latin typeface="Arial" panose="020B0604020202020204" pitchFamily="34" charset="0"/>
                <a:ea typeface="Times New Roman" panose="02020603050405020304" pitchFamily="18" charset="0"/>
                <a:cs typeface="Arial" panose="020B0604020202020204" pitchFamily="34" charset="0"/>
              </a:rPr>
              <a:t>-</a:t>
            </a:r>
            <a:r>
              <a:rPr lang="kk-KZ" sz="1700" spc="-66"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kk-KZ" sz="1700" dirty="0">
                <a:solidFill>
                  <a:srgbClr val="002060"/>
                </a:solidFill>
                <a:latin typeface="Arial" panose="020B0604020202020204" pitchFamily="34" charset="0"/>
                <a:ea typeface="Times New Roman" panose="02020603050405020304" pitchFamily="18" charset="0"/>
                <a:cs typeface="Arial" panose="020B0604020202020204" pitchFamily="34" charset="0"/>
              </a:rPr>
              <a:t>(дата обращения: 18.06.2025). – Режим доступа: по</a:t>
            </a:r>
            <a:endParaRPr lang="ru-RU" sz="1700"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p>
            <a:r>
              <a:rPr lang="kk-KZ" sz="1700" spc="-12" dirty="0">
                <a:solidFill>
                  <a:srgbClr val="002060"/>
                </a:solidFill>
                <a:latin typeface="Arial" panose="020B0604020202020204" pitchFamily="34" charset="0"/>
                <a:ea typeface="Times New Roman" panose="02020603050405020304" pitchFamily="18" charset="0"/>
                <a:cs typeface="Arial" panose="020B0604020202020204" pitchFamily="34" charset="0"/>
              </a:rPr>
              <a:t>подписке.</a:t>
            </a:r>
            <a:endParaRPr lang="ru-RU" sz="1700" dirty="0">
              <a:solidFill>
                <a:srgbClr val="002060"/>
              </a:solidFill>
              <a:latin typeface="Arial" panose="020B0604020202020204" pitchFamily="34" charset="0"/>
              <a:ea typeface="Tahoma" panose="020B0604030504040204" pitchFamily="34" charset="0"/>
              <a:cs typeface="Arial" pitchFamily="34" charset="0"/>
            </a:endParaRPr>
          </a:p>
        </p:txBody>
      </p:sp>
      <p:sp>
        <p:nvSpPr>
          <p:cNvPr id="12" name="TextBox 11">
            <a:extLst>
              <a:ext uri="{FF2B5EF4-FFF2-40B4-BE49-F238E27FC236}">
                <a16:creationId xmlns:a16="http://schemas.microsoft.com/office/drawing/2014/main" id="{1506C61F-5682-4B1C-9FFE-D1B61EE508C7}"/>
              </a:ext>
            </a:extLst>
          </p:cNvPr>
          <p:cNvSpPr txBox="1"/>
          <p:nvPr/>
        </p:nvSpPr>
        <p:spPr>
          <a:xfrm>
            <a:off x="4811098" y="191164"/>
            <a:ext cx="7317187" cy="780214"/>
          </a:xfrm>
          <a:prstGeom prst="rect">
            <a:avLst/>
          </a:prstGeom>
          <a:noFill/>
        </p:spPr>
        <p:txBody>
          <a:bodyPr wrap="square" lIns="109728" tIns="54864" rIns="109728" bIns="54864">
            <a:spAutoFit/>
          </a:bodyPr>
          <a:lstStyle/>
          <a:p>
            <a:pPr>
              <a:lnSpc>
                <a:spcPct val="150000"/>
              </a:lnSpc>
            </a:pPr>
            <a:r>
              <a:rPr lang="ru-RU" sz="2900" b="1" dirty="0" err="1">
                <a:solidFill>
                  <a:srgbClr val="002060"/>
                </a:solidFill>
                <a:latin typeface="Arial" pitchFamily="34" charset="0"/>
                <a:ea typeface="Tahoma" panose="020B0604030504040204" pitchFamily="34" charset="0"/>
                <a:cs typeface="Arial" pitchFamily="34" charset="0"/>
              </a:rPr>
              <a:t>Әдебиеттер</a:t>
            </a:r>
            <a:r>
              <a:rPr lang="ru-RU" sz="2900" b="1" dirty="0">
                <a:solidFill>
                  <a:srgbClr val="002060"/>
                </a:solidFill>
                <a:latin typeface="Arial" pitchFamily="34" charset="0"/>
                <a:ea typeface="Tahoma" panose="020B0604030504040204" pitchFamily="34" charset="0"/>
                <a:cs typeface="Arial" pitchFamily="34" charset="0"/>
              </a:rPr>
              <a:t>:</a:t>
            </a:r>
          </a:p>
        </p:txBody>
      </p:sp>
    </p:spTree>
    <p:extLst>
      <p:ext uri="{BB962C8B-B14F-4D97-AF65-F5344CB8AC3E}">
        <p14:creationId xmlns:p14="http://schemas.microsoft.com/office/powerpoint/2010/main" val="12741218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фон.jpg"/>
          <p:cNvPicPr>
            <a:picLocks noChangeAspect="1"/>
          </p:cNvPicPr>
          <p:nvPr/>
        </p:nvPicPr>
        <p:blipFill>
          <a:blip r:embed="rId2"/>
          <a:stretch>
            <a:fillRect/>
          </a:stretch>
        </p:blipFill>
        <p:spPr>
          <a:xfrm>
            <a:off x="0" y="0"/>
            <a:ext cx="14630400" cy="8229600"/>
          </a:xfrm>
          <a:prstGeom prst="rect">
            <a:avLst/>
          </a:prstGeom>
        </p:spPr>
      </p:pic>
      <p:sp>
        <p:nvSpPr>
          <p:cNvPr id="13314" name="Заголовок 1">
            <a:extLst>
              <a:ext uri="{FF2B5EF4-FFF2-40B4-BE49-F238E27FC236}">
                <a16:creationId xmlns:a16="http://schemas.microsoft.com/office/drawing/2014/main" id="{4836029E-A24D-4144-A4E8-ECBC5785967F}"/>
              </a:ext>
            </a:extLst>
          </p:cNvPr>
          <p:cNvSpPr txBox="1">
            <a:spLocks/>
          </p:cNvSpPr>
          <p:nvPr/>
        </p:nvSpPr>
        <p:spPr bwMode="auto">
          <a:xfrm>
            <a:off x="3080387" y="3752850"/>
            <a:ext cx="8728710" cy="1053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9728" tIns="54864" rIns="109728" bIns="54864"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defTabSz="1097280" eaLnBrk="0" fontAlgn="base" hangingPunct="0">
              <a:spcBef>
                <a:spcPct val="0"/>
              </a:spcBef>
              <a:spcAft>
                <a:spcPct val="0"/>
              </a:spcAft>
              <a:buNone/>
            </a:pPr>
            <a:r>
              <a:rPr lang="ru-RU" altLang="ru-RU" sz="5300" b="1" dirty="0" err="1">
                <a:solidFill>
                  <a:srgbClr val="03517A"/>
                </a:solidFill>
                <a:latin typeface="Arial" pitchFamily="34" charset="0"/>
                <a:cs typeface="Arial" pitchFamily="34" charset="0"/>
              </a:rPr>
              <a:t>Назарларыңызға</a:t>
            </a:r>
            <a:r>
              <a:rPr lang="ru-RU" altLang="ru-RU" sz="5300" b="1" dirty="0">
                <a:solidFill>
                  <a:srgbClr val="03517A"/>
                </a:solidFill>
                <a:latin typeface="Arial" pitchFamily="34" charset="0"/>
                <a:cs typeface="Arial" pitchFamily="34" charset="0"/>
              </a:rPr>
              <a:t> </a:t>
            </a:r>
            <a:r>
              <a:rPr lang="ru-RU" altLang="ru-RU" sz="5300" b="1" dirty="0" err="1">
                <a:solidFill>
                  <a:srgbClr val="03517A"/>
                </a:solidFill>
                <a:latin typeface="Arial" pitchFamily="34" charset="0"/>
                <a:cs typeface="Arial" pitchFamily="34" charset="0"/>
              </a:rPr>
              <a:t>рахмет</a:t>
            </a:r>
            <a:r>
              <a:rPr lang="ru-RU" altLang="ru-RU" sz="5300" b="1" dirty="0">
                <a:solidFill>
                  <a:srgbClr val="03517A"/>
                </a:solidFill>
                <a:latin typeface="Arial" pitchFamily="34" charset="0"/>
                <a:cs typeface="Arial" pitchFamily="34" charset="0"/>
              </a:rPr>
              <a:t>!</a:t>
            </a:r>
          </a:p>
        </p:txBody>
      </p:sp>
      <p:pic>
        <p:nvPicPr>
          <p:cNvPr id="14" name="Рисунок 12295">
            <a:extLst>
              <a:ext uri="{FF2B5EF4-FFF2-40B4-BE49-F238E27FC236}">
                <a16:creationId xmlns:a16="http://schemas.microsoft.com/office/drawing/2014/main" id="{F5351ADE-FD22-4D54-81B4-4E18D06B5A0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7908" y="1381128"/>
            <a:ext cx="588644" cy="588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822609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499"/>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Рисунок 23" descr="фон.jpg"/>
          <p:cNvPicPr>
            <a:picLocks noChangeAspect="1"/>
          </p:cNvPicPr>
          <p:nvPr/>
        </p:nvPicPr>
        <p:blipFill>
          <a:blip r:embed="rId3"/>
          <a:stretch>
            <a:fillRect/>
          </a:stretch>
        </p:blipFill>
        <p:spPr>
          <a:xfrm>
            <a:off x="0" y="0"/>
            <a:ext cx="14630400" cy="8229600"/>
          </a:xfrm>
          <a:prstGeom prst="rect">
            <a:avLst/>
          </a:prstGeom>
        </p:spPr>
      </p:pic>
      <p:sp>
        <p:nvSpPr>
          <p:cNvPr id="7" name="Прямоугольник 6">
            <a:extLst>
              <a:ext uri="{FF2B5EF4-FFF2-40B4-BE49-F238E27FC236}">
                <a16:creationId xmlns:a16="http://schemas.microsoft.com/office/drawing/2014/main" id="{27B0486A-5950-4D27-BE2C-5898448A7E19}"/>
              </a:ext>
            </a:extLst>
          </p:cNvPr>
          <p:cNvSpPr/>
          <p:nvPr/>
        </p:nvSpPr>
        <p:spPr>
          <a:xfrm>
            <a:off x="178752" y="1120402"/>
            <a:ext cx="14272898" cy="6703226"/>
          </a:xfrm>
          <a:prstGeom prst="rect">
            <a:avLst/>
          </a:prstGeom>
          <a:solidFill>
            <a:srgbClr val="EEECC7"/>
          </a:solidFill>
          <a:ln>
            <a:no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rtlCol="0" anchor="ctr"/>
          <a:lstStyle/>
          <a:p>
            <a:pPr algn="ctr"/>
            <a:endParaRPr lang="ru-RU"/>
          </a:p>
        </p:txBody>
      </p:sp>
      <p:sp>
        <p:nvSpPr>
          <p:cNvPr id="6" name="TextBox 5">
            <a:extLst>
              <a:ext uri="{FF2B5EF4-FFF2-40B4-BE49-F238E27FC236}">
                <a16:creationId xmlns:a16="http://schemas.microsoft.com/office/drawing/2014/main" id="{FCF28E9A-4073-4F1E-84BC-4EFA528B1463}"/>
              </a:ext>
            </a:extLst>
          </p:cNvPr>
          <p:cNvSpPr txBox="1"/>
          <p:nvPr/>
        </p:nvSpPr>
        <p:spPr>
          <a:xfrm>
            <a:off x="606056" y="2778362"/>
            <a:ext cx="13375757" cy="3357842"/>
          </a:xfrm>
          <a:prstGeom prst="rect">
            <a:avLst/>
          </a:prstGeom>
          <a:noFill/>
        </p:spPr>
        <p:txBody>
          <a:bodyPr wrap="square" lIns="109728" tIns="54864" rIns="109728" bIns="54864">
            <a:spAutoFit/>
          </a:bodyPr>
          <a:lstStyle/>
          <a:p>
            <a:pPr algn="ctr">
              <a:spcAft>
                <a:spcPts val="1200"/>
              </a:spcAft>
            </a:pPr>
            <a:r>
              <a:rPr lang="kk-KZ" sz="2900" i="1" dirty="0">
                <a:solidFill>
                  <a:schemeClr val="tx2"/>
                </a:solidFill>
                <a:latin typeface="Arial" panose="020B0604020202020204" pitchFamily="34" charset="0"/>
                <a:ea typeface="Times New Roman" panose="02020603050405020304" pitchFamily="18" charset="0"/>
                <a:cs typeface="Arial" panose="020B0604020202020204" pitchFamily="34" charset="0"/>
              </a:rPr>
              <a:t>Тақырыбы: </a:t>
            </a:r>
            <a:endParaRPr lang="kk-KZ" sz="2900" b="1" i="1" dirty="0">
              <a:solidFill>
                <a:schemeClr val="tx2"/>
              </a:solidFill>
              <a:latin typeface="Arial" panose="020B0604020202020204" pitchFamily="34" charset="0"/>
              <a:ea typeface="Times New Roman" panose="02020603050405020304" pitchFamily="18" charset="0"/>
              <a:cs typeface="Arial" panose="020B0604020202020204" pitchFamily="34" charset="0"/>
            </a:endParaRPr>
          </a:p>
          <a:p>
            <a:pPr algn="ctr">
              <a:spcAft>
                <a:spcPts val="1200"/>
              </a:spcAft>
            </a:pPr>
            <a:r>
              <a:rPr lang="ru-RU" sz="4300" b="1" dirty="0" err="1" smtClean="0">
                <a:solidFill>
                  <a:schemeClr val="tx2"/>
                </a:solidFill>
                <a:latin typeface="Arial" panose="020B0604020202020204" pitchFamily="34" charset="0"/>
                <a:ea typeface="Times New Roman" panose="02020603050405020304" pitchFamily="18" charset="0"/>
                <a:cs typeface="Arial" panose="020B0604020202020204" pitchFamily="34" charset="0"/>
              </a:rPr>
              <a:t>Жыныстық</a:t>
            </a:r>
            <a:r>
              <a:rPr lang="ru-RU" sz="4300" b="1" dirty="0">
                <a:solidFill>
                  <a:schemeClr val="tx2"/>
                </a:solidFill>
                <a:latin typeface="Arial" panose="020B0604020202020204" pitchFamily="34" charset="0"/>
                <a:ea typeface="Times New Roman" panose="02020603050405020304" pitchFamily="18" charset="0"/>
                <a:cs typeface="Arial" panose="020B0604020202020204" pitchFamily="34" charset="0"/>
              </a:rPr>
              <a:t> </a:t>
            </a:r>
            <a:r>
              <a:rPr lang="ru-RU" sz="4300" b="1" dirty="0" err="1" smtClean="0">
                <a:solidFill>
                  <a:schemeClr val="tx2"/>
                </a:solidFill>
                <a:latin typeface="Arial" panose="020B0604020202020204" pitchFamily="34" charset="0"/>
                <a:ea typeface="Times New Roman" panose="02020603050405020304" pitchFamily="18" charset="0"/>
                <a:cs typeface="Arial" panose="020B0604020202020204" pitchFamily="34" charset="0"/>
              </a:rPr>
              <a:t>деморфизм</a:t>
            </a:r>
            <a:r>
              <a:rPr lang="ru-RU" sz="4300" b="1" dirty="0">
                <a:solidFill>
                  <a:schemeClr val="tx2"/>
                </a:solidFill>
                <a:latin typeface="Arial" panose="020B0604020202020204" pitchFamily="34" charset="0"/>
                <a:ea typeface="Times New Roman" panose="02020603050405020304" pitchFamily="18" charset="0"/>
                <a:cs typeface="Arial" panose="020B0604020202020204" pitchFamily="34" charset="0"/>
              </a:rPr>
              <a:t>	</a:t>
            </a:r>
            <a:r>
              <a:rPr lang="ru-RU" sz="4300" b="1" dirty="0" err="1">
                <a:solidFill>
                  <a:schemeClr val="tx2"/>
                </a:solidFill>
                <a:latin typeface="Arial" panose="020B0604020202020204" pitchFamily="34" charset="0"/>
                <a:ea typeface="Times New Roman" panose="02020603050405020304" pitchFamily="18" charset="0"/>
                <a:cs typeface="Arial" panose="020B0604020202020204" pitchFamily="34" charset="0"/>
              </a:rPr>
              <a:t>және</a:t>
            </a:r>
            <a:r>
              <a:rPr lang="ru-RU" sz="4300" b="1" dirty="0">
                <a:solidFill>
                  <a:schemeClr val="tx2"/>
                </a:solidFill>
                <a:latin typeface="Arial" panose="020B0604020202020204" pitchFamily="34" charset="0"/>
                <a:ea typeface="Times New Roman" panose="02020603050405020304" pitchFamily="18" charset="0"/>
                <a:cs typeface="Arial" panose="020B0604020202020204" pitchFamily="34" charset="0"/>
              </a:rPr>
              <a:t>	</a:t>
            </a:r>
            <a:r>
              <a:rPr lang="ru-RU" sz="4300" b="1" dirty="0" err="1">
                <a:solidFill>
                  <a:schemeClr val="tx2"/>
                </a:solidFill>
                <a:latin typeface="Arial" panose="020B0604020202020204" pitchFamily="34" charset="0"/>
                <a:ea typeface="Times New Roman" panose="02020603050405020304" pitchFamily="18" charset="0"/>
                <a:cs typeface="Arial" panose="020B0604020202020204" pitchFamily="34" charset="0"/>
              </a:rPr>
              <a:t>психикалық</a:t>
            </a:r>
            <a:r>
              <a:rPr lang="ru-RU" sz="4300" b="1" dirty="0">
                <a:solidFill>
                  <a:schemeClr val="tx2"/>
                </a:solidFill>
                <a:latin typeface="Arial" panose="020B0604020202020204" pitchFamily="34" charset="0"/>
                <a:ea typeface="Times New Roman" panose="02020603050405020304" pitchFamily="18" charset="0"/>
                <a:cs typeface="Arial" panose="020B0604020202020204" pitchFamily="34" charset="0"/>
              </a:rPr>
              <a:t> </a:t>
            </a:r>
            <a:r>
              <a:rPr lang="ru-RU" sz="4300" b="1" dirty="0" err="1">
                <a:solidFill>
                  <a:schemeClr val="tx2"/>
                </a:solidFill>
                <a:latin typeface="Arial" panose="020B0604020202020204" pitchFamily="34" charset="0"/>
                <a:ea typeface="Times New Roman" panose="02020603050405020304" pitchFamily="18" charset="0"/>
                <a:cs typeface="Arial" panose="020B0604020202020204" pitchFamily="34" charset="0"/>
              </a:rPr>
              <a:t>дамуды</a:t>
            </a:r>
            <a:r>
              <a:rPr lang="kk-KZ" sz="4300" b="1" dirty="0">
                <a:solidFill>
                  <a:schemeClr val="tx2"/>
                </a:solidFill>
                <a:latin typeface="Arial" panose="020B0604020202020204" pitchFamily="34" charset="0"/>
                <a:ea typeface="Times New Roman" panose="02020603050405020304" pitchFamily="18" charset="0"/>
                <a:cs typeface="Arial" panose="020B0604020202020204" pitchFamily="34" charset="0"/>
              </a:rPr>
              <a:t>ң</a:t>
            </a:r>
            <a:r>
              <a:rPr lang="ru-RU" sz="4300" b="1" dirty="0">
                <a:solidFill>
                  <a:schemeClr val="tx2"/>
                </a:solidFill>
                <a:latin typeface="Arial" panose="020B0604020202020204" pitchFamily="34" charset="0"/>
                <a:ea typeface="Times New Roman" panose="02020603050405020304" pitchFamily="18" charset="0"/>
                <a:cs typeface="Arial" panose="020B0604020202020204" pitchFamily="34" charset="0"/>
              </a:rPr>
              <a:t>	</a:t>
            </a:r>
            <a:r>
              <a:rPr lang="ru-RU" sz="4300" b="1" dirty="0" err="1" smtClean="0">
                <a:solidFill>
                  <a:schemeClr val="tx2"/>
                </a:solidFill>
                <a:latin typeface="Arial" panose="020B0604020202020204" pitchFamily="34" charset="0"/>
                <a:ea typeface="Times New Roman" panose="02020603050405020304" pitchFamily="18" charset="0"/>
                <a:cs typeface="Arial" panose="020B0604020202020204" pitchFamily="34" charset="0"/>
              </a:rPr>
              <a:t>ерекшеліктері</a:t>
            </a:r>
            <a:r>
              <a:rPr lang="ru-RU" sz="4300" b="1" dirty="0" smtClean="0">
                <a:solidFill>
                  <a:schemeClr val="tx2"/>
                </a:solidFill>
                <a:latin typeface="Arial" panose="020B0604020202020204" pitchFamily="34" charset="0"/>
                <a:ea typeface="Times New Roman" panose="02020603050405020304" pitchFamily="18" charset="0"/>
                <a:cs typeface="Arial" panose="020B0604020202020204" pitchFamily="34" charset="0"/>
              </a:rPr>
              <a:t>.</a:t>
            </a:r>
            <a:r>
              <a:rPr lang="ru-RU" sz="4300" b="1" dirty="0">
                <a:solidFill>
                  <a:schemeClr val="tx2"/>
                </a:solidFill>
                <a:latin typeface="Arial" panose="020B0604020202020204" pitchFamily="34" charset="0"/>
                <a:ea typeface="Times New Roman" panose="02020603050405020304" pitchFamily="18" charset="0"/>
                <a:cs typeface="Arial" panose="020B0604020202020204" pitchFamily="34" charset="0"/>
              </a:rPr>
              <a:t> </a:t>
            </a:r>
            <a:r>
              <a:rPr lang="ru-RU" sz="4300" b="1" dirty="0" err="1" smtClean="0">
                <a:solidFill>
                  <a:schemeClr val="tx2"/>
                </a:solidFill>
                <a:latin typeface="Arial" panose="020B0604020202020204" pitchFamily="34" charset="0"/>
                <a:ea typeface="Times New Roman" panose="02020603050405020304" pitchFamily="18" charset="0"/>
                <a:cs typeface="Arial" panose="020B0604020202020204" pitchFamily="34" charset="0"/>
              </a:rPr>
              <a:t>Маскулиндік</a:t>
            </a:r>
            <a:r>
              <a:rPr lang="ru-RU" sz="4300" b="1" dirty="0">
                <a:solidFill>
                  <a:schemeClr val="tx2"/>
                </a:solidFill>
                <a:latin typeface="Arial" panose="020B0604020202020204" pitchFamily="34" charset="0"/>
                <a:ea typeface="Times New Roman" panose="02020603050405020304" pitchFamily="18" charset="0"/>
                <a:cs typeface="Arial" panose="020B0604020202020204" pitchFamily="34" charset="0"/>
              </a:rPr>
              <a:t>	- </a:t>
            </a:r>
            <a:r>
              <a:rPr lang="ru-RU" sz="4300" b="1" dirty="0" err="1">
                <a:solidFill>
                  <a:schemeClr val="tx2"/>
                </a:solidFill>
                <a:latin typeface="Arial" panose="020B0604020202020204" pitchFamily="34" charset="0"/>
                <a:ea typeface="Times New Roman" panose="02020603050405020304" pitchFamily="18" charset="0"/>
                <a:cs typeface="Arial" panose="020B0604020202020204" pitchFamily="34" charset="0"/>
              </a:rPr>
              <a:t>фемининдік</a:t>
            </a:r>
            <a:r>
              <a:rPr lang="ru-RU" sz="4300" b="1" dirty="0">
                <a:solidFill>
                  <a:schemeClr val="tx2"/>
                </a:solidFill>
                <a:latin typeface="Arial" panose="020B0604020202020204" pitchFamily="34" charset="0"/>
                <a:ea typeface="Times New Roman" panose="02020603050405020304" pitchFamily="18" charset="0"/>
                <a:cs typeface="Arial" panose="020B0604020202020204" pitchFamily="34" charset="0"/>
              </a:rPr>
              <a:t> </a:t>
            </a:r>
            <a:r>
              <a:rPr lang="ru-RU" sz="4300" b="1" dirty="0" err="1">
                <a:solidFill>
                  <a:schemeClr val="tx2"/>
                </a:solidFill>
                <a:latin typeface="Arial" panose="020B0604020202020204" pitchFamily="34" charset="0"/>
                <a:ea typeface="Times New Roman" panose="02020603050405020304" pitchFamily="18" charset="0"/>
                <a:cs typeface="Arial" panose="020B0604020202020204" pitchFamily="34" charset="0"/>
              </a:rPr>
              <a:t>туралы</a:t>
            </a:r>
            <a:r>
              <a:rPr lang="ru-RU" sz="4300" b="1" dirty="0">
                <a:solidFill>
                  <a:schemeClr val="tx2"/>
                </a:solidFill>
                <a:latin typeface="Arial" panose="020B0604020202020204" pitchFamily="34" charset="0"/>
                <a:ea typeface="Times New Roman" panose="02020603050405020304" pitchFamily="18" charset="0"/>
                <a:cs typeface="Arial" panose="020B0604020202020204" pitchFamily="34" charset="0"/>
              </a:rPr>
              <a:t> </a:t>
            </a:r>
            <a:r>
              <a:rPr lang="ru-RU" sz="4300" b="1" dirty="0" err="1">
                <a:solidFill>
                  <a:schemeClr val="tx2"/>
                </a:solidFill>
                <a:latin typeface="Arial" panose="020B0604020202020204" pitchFamily="34" charset="0"/>
                <a:ea typeface="Times New Roman" panose="02020603050405020304" pitchFamily="18" charset="0"/>
                <a:cs typeface="Arial" panose="020B0604020202020204" pitchFamily="34" charset="0"/>
              </a:rPr>
              <a:t>дәстүрлі</a:t>
            </a:r>
            <a:r>
              <a:rPr lang="ru-RU" sz="4300" b="1" dirty="0">
                <a:solidFill>
                  <a:schemeClr val="tx2"/>
                </a:solidFill>
                <a:latin typeface="Arial" panose="020B0604020202020204" pitchFamily="34" charset="0"/>
                <a:ea typeface="Times New Roman" panose="02020603050405020304" pitchFamily="18" charset="0"/>
                <a:cs typeface="Arial" panose="020B0604020202020204" pitchFamily="34" charset="0"/>
              </a:rPr>
              <a:t> </a:t>
            </a:r>
            <a:r>
              <a:rPr lang="ru-RU" sz="4300" b="1" dirty="0" err="1">
                <a:solidFill>
                  <a:schemeClr val="tx2"/>
                </a:solidFill>
                <a:latin typeface="Arial" panose="020B0604020202020204" pitchFamily="34" charset="0"/>
                <a:ea typeface="Times New Roman" panose="02020603050405020304" pitchFamily="18" charset="0"/>
                <a:cs typeface="Arial" panose="020B0604020202020204" pitchFamily="34" charset="0"/>
              </a:rPr>
              <a:t>және</a:t>
            </a:r>
            <a:r>
              <a:rPr lang="ru-RU" sz="4300" b="1" dirty="0">
                <a:solidFill>
                  <a:schemeClr val="tx2"/>
                </a:solidFill>
                <a:latin typeface="Arial" panose="020B0604020202020204" pitchFamily="34" charset="0"/>
                <a:ea typeface="Times New Roman" panose="02020603050405020304" pitchFamily="18" charset="0"/>
                <a:cs typeface="Arial" panose="020B0604020202020204" pitchFamily="34" charset="0"/>
              </a:rPr>
              <a:t> қ</a:t>
            </a:r>
            <a:r>
              <a:rPr lang="en-US" sz="4300" b="1" dirty="0">
                <a:solidFill>
                  <a:schemeClr val="tx2"/>
                </a:solidFill>
                <a:latin typeface="Arial" panose="020B0604020202020204" pitchFamily="34" charset="0"/>
                <a:ea typeface="Times New Roman" panose="02020603050405020304" pitchFamily="18" charset="0"/>
                <a:cs typeface="Arial" panose="020B0604020202020204" pitchFamily="34" charset="0"/>
              </a:rPr>
              <a:t>a</a:t>
            </a:r>
            <a:r>
              <a:rPr lang="ru-RU" sz="4300" b="1" dirty="0" err="1">
                <a:solidFill>
                  <a:schemeClr val="tx2"/>
                </a:solidFill>
                <a:latin typeface="Arial" panose="020B0604020202020204" pitchFamily="34" charset="0"/>
                <a:ea typeface="Times New Roman" panose="02020603050405020304" pitchFamily="18" charset="0"/>
                <a:cs typeface="Arial" panose="020B0604020202020204" pitchFamily="34" charset="0"/>
              </a:rPr>
              <a:t>з</a:t>
            </a:r>
            <a:r>
              <a:rPr lang="en-US" sz="4300" b="1" dirty="0" err="1">
                <a:solidFill>
                  <a:schemeClr val="tx2"/>
                </a:solidFill>
                <a:latin typeface="Arial" panose="020B0604020202020204" pitchFamily="34" charset="0"/>
                <a:ea typeface="Times New Roman" panose="02020603050405020304" pitchFamily="18" charset="0"/>
                <a:cs typeface="Arial" panose="020B0604020202020204" pitchFamily="34" charset="0"/>
              </a:rPr>
              <a:t>ip</a:t>
            </a:r>
            <a:r>
              <a:rPr lang="ru-RU" sz="4300" b="1" dirty="0">
                <a:solidFill>
                  <a:schemeClr val="tx2"/>
                </a:solidFill>
                <a:latin typeface="Arial" panose="020B0604020202020204" pitchFamily="34" charset="0"/>
                <a:ea typeface="Times New Roman" panose="02020603050405020304" pitchFamily="18" charset="0"/>
                <a:cs typeface="Arial" panose="020B0604020202020204" pitchFamily="34" charset="0"/>
              </a:rPr>
              <a:t>г</a:t>
            </a:r>
            <a:r>
              <a:rPr lang="en-US" sz="4300" b="1" dirty="0" err="1">
                <a:solidFill>
                  <a:schemeClr val="tx2"/>
                </a:solidFill>
                <a:latin typeface="Arial" panose="020B0604020202020204" pitchFamily="34" charset="0"/>
                <a:ea typeface="Times New Roman" panose="02020603050405020304" pitchFamily="18" charset="0"/>
                <a:cs typeface="Arial" panose="020B0604020202020204" pitchFamily="34" charset="0"/>
              </a:rPr>
              <a:t>i</a:t>
            </a:r>
            <a:r>
              <a:rPr lang="en-US" sz="4300" b="1" dirty="0">
                <a:solidFill>
                  <a:schemeClr val="tx2"/>
                </a:solidFill>
                <a:latin typeface="Arial" panose="020B0604020202020204" pitchFamily="34" charset="0"/>
                <a:ea typeface="Times New Roman" panose="02020603050405020304" pitchFamily="18" charset="0"/>
                <a:cs typeface="Arial" panose="020B0604020202020204" pitchFamily="34" charset="0"/>
              </a:rPr>
              <a:t> </a:t>
            </a:r>
            <a:r>
              <a:rPr lang="ru-RU" sz="4300" b="1" dirty="0" err="1">
                <a:solidFill>
                  <a:schemeClr val="tx2"/>
                </a:solidFill>
                <a:latin typeface="Arial" panose="020B0604020202020204" pitchFamily="34" charset="0"/>
                <a:ea typeface="Times New Roman" panose="02020603050405020304" pitchFamily="18" charset="0"/>
                <a:cs typeface="Arial" panose="020B0604020202020204" pitchFamily="34" charset="0"/>
              </a:rPr>
              <a:t>түсініктер</a:t>
            </a:r>
            <a:endParaRPr lang="ru-RU" sz="4300" b="1" dirty="0">
              <a:solidFill>
                <a:schemeClr val="tx2"/>
              </a:solidFill>
              <a:latin typeface="Arial" panose="020B0604020202020204" pitchFamily="34" charset="0"/>
              <a:ea typeface="Times New Roman" panose="02020603050405020304" pitchFamily="18" charset="0"/>
              <a:cs typeface="Arial" panose="020B0604020202020204" pitchFamily="34" charset="0"/>
            </a:endParaRPr>
          </a:p>
        </p:txBody>
      </p:sp>
      <p:sp>
        <p:nvSpPr>
          <p:cNvPr id="15" name="TextBox 14">
            <a:extLst>
              <a:ext uri="{FF2B5EF4-FFF2-40B4-BE49-F238E27FC236}">
                <a16:creationId xmlns:a16="http://schemas.microsoft.com/office/drawing/2014/main" id="{13164AFD-8BC0-46A6-95E3-48F8DAE434B9}"/>
              </a:ext>
            </a:extLst>
          </p:cNvPr>
          <p:cNvSpPr txBox="1"/>
          <p:nvPr/>
        </p:nvSpPr>
        <p:spPr>
          <a:xfrm>
            <a:off x="8218803" y="1838253"/>
            <a:ext cx="2623840" cy="553998"/>
          </a:xfrm>
          <a:prstGeom prst="rect">
            <a:avLst/>
          </a:prstGeom>
          <a:noFill/>
          <a:ln w="22225" cap="rnd">
            <a:solidFill>
              <a:schemeClr val="accent1">
                <a:shade val="50000"/>
              </a:schemeClr>
            </a:solidFill>
            <a:round/>
          </a:ln>
        </p:spPr>
        <p:txBody>
          <a:bodyPr wrap="square" lIns="109728" tIns="54864" rIns="109728" bIns="54864">
            <a:spAutoFit/>
          </a:bodyPr>
          <a:lstStyle/>
          <a:p>
            <a:pPr algn="ctr"/>
            <a:r>
              <a:rPr lang="kk-KZ" sz="2900" b="1" dirty="0">
                <a:solidFill>
                  <a:schemeClr val="tx2"/>
                </a:solidFill>
                <a:latin typeface="Arial" panose="020B0604020202020204" pitchFamily="34" charset="0"/>
                <a:ea typeface="Times New Roman" panose="02020603050405020304" pitchFamily="18" charset="0"/>
                <a:cs typeface="Arial" panose="020B0604020202020204" pitchFamily="34" charset="0"/>
              </a:rPr>
              <a:t>№</a:t>
            </a:r>
            <a:r>
              <a:rPr lang="en-US" sz="2900" b="1" dirty="0">
                <a:solidFill>
                  <a:schemeClr val="tx2"/>
                </a:solidFill>
                <a:latin typeface="Arial" panose="020B0604020202020204" pitchFamily="34" charset="0"/>
                <a:ea typeface="Times New Roman" panose="02020603050405020304" pitchFamily="18" charset="0"/>
                <a:cs typeface="Arial" panose="020B0604020202020204" pitchFamily="34" charset="0"/>
              </a:rPr>
              <a:t>1</a:t>
            </a:r>
            <a:r>
              <a:rPr lang="ru-RU" sz="2900" b="1" dirty="0">
                <a:solidFill>
                  <a:schemeClr val="tx2"/>
                </a:solidFill>
                <a:latin typeface="Arial" panose="020B0604020202020204" pitchFamily="34" charset="0"/>
                <a:ea typeface="Times New Roman" panose="02020603050405020304" pitchFamily="18" charset="0"/>
                <a:cs typeface="Arial" panose="020B0604020202020204" pitchFamily="34" charset="0"/>
              </a:rPr>
              <a:t>4</a:t>
            </a:r>
            <a:r>
              <a:rPr lang="kk-KZ" sz="2900" b="1" dirty="0">
                <a:solidFill>
                  <a:schemeClr val="tx2"/>
                </a:solidFill>
                <a:latin typeface="Arial" panose="020B0604020202020204" pitchFamily="34" charset="0"/>
                <a:ea typeface="Times New Roman" panose="02020603050405020304" pitchFamily="18" charset="0"/>
                <a:cs typeface="Arial" panose="020B0604020202020204" pitchFamily="34" charset="0"/>
              </a:rPr>
              <a:t> дәріс </a:t>
            </a:r>
            <a:endParaRPr lang="ru-RU" sz="2900" dirty="0"/>
          </a:p>
        </p:txBody>
      </p:sp>
    </p:spTree>
    <p:extLst>
      <p:ext uri="{BB962C8B-B14F-4D97-AF65-F5344CB8AC3E}">
        <p14:creationId xmlns:p14="http://schemas.microsoft.com/office/powerpoint/2010/main" val="41798995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Рисунок 71" descr="фон.jpg"/>
          <p:cNvPicPr>
            <a:picLocks noChangeAspect="1"/>
          </p:cNvPicPr>
          <p:nvPr/>
        </p:nvPicPr>
        <p:blipFill>
          <a:blip r:embed="rId3"/>
          <a:stretch>
            <a:fillRect/>
          </a:stretch>
        </p:blipFill>
        <p:spPr>
          <a:xfrm>
            <a:off x="0" y="0"/>
            <a:ext cx="14630400" cy="8229600"/>
          </a:xfrm>
          <a:prstGeom prst="rect">
            <a:avLst/>
          </a:prstGeom>
        </p:spPr>
      </p:pic>
      <p:sp>
        <p:nvSpPr>
          <p:cNvPr id="8" name="TextBox 7">
            <a:extLst>
              <a:ext uri="{FF2B5EF4-FFF2-40B4-BE49-F238E27FC236}">
                <a16:creationId xmlns:a16="http://schemas.microsoft.com/office/drawing/2014/main" id="{4414C933-E78C-4591-9ED2-E2C5D8BE6C71}"/>
              </a:ext>
            </a:extLst>
          </p:cNvPr>
          <p:cNvSpPr txBox="1"/>
          <p:nvPr/>
        </p:nvSpPr>
        <p:spPr>
          <a:xfrm>
            <a:off x="897755" y="1456913"/>
            <a:ext cx="13174799" cy="606114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109728" tIns="54864" rIns="109728" bIns="54864">
            <a:spAutoFit/>
          </a:bodyPr>
          <a:lstStyle/>
          <a:p>
            <a:pPr marL="1097280" lvl="1" indent="-548640">
              <a:spcAft>
                <a:spcPts val="2880"/>
              </a:spcAft>
              <a:buSzPts val="1100"/>
            </a:pPr>
            <a:r>
              <a:rPr lang="kk-KZ" sz="2900" b="1" dirty="0">
                <a:solidFill>
                  <a:schemeClr val="tx2"/>
                </a:solidFill>
                <a:latin typeface="Arial" panose="020B0604020202020204" pitchFamily="34" charset="0"/>
                <a:ea typeface="Times New Roman" panose="02020603050405020304" pitchFamily="18" charset="0"/>
                <a:cs typeface="Arial" panose="020B0604020202020204" pitchFamily="34" charset="0"/>
              </a:rPr>
              <a:t>1. Д.Мани бойынша жыныстық дифференциялаудың сатылары.</a:t>
            </a:r>
          </a:p>
          <a:p>
            <a:pPr marL="1097280" lvl="1" indent="-548640">
              <a:spcAft>
                <a:spcPts val="2880"/>
              </a:spcAft>
              <a:buSzPts val="1100"/>
            </a:pPr>
            <a:r>
              <a:rPr lang="kk-KZ" sz="2900" b="1" dirty="0">
                <a:solidFill>
                  <a:schemeClr val="tx2"/>
                </a:solidFill>
                <a:latin typeface="Arial" panose="020B0604020202020204" pitchFamily="34" charset="0"/>
                <a:ea typeface="Times New Roman" panose="02020603050405020304" pitchFamily="18" charset="0"/>
                <a:cs typeface="Arial" panose="020B0604020202020204" pitchFamily="34" charset="0"/>
              </a:rPr>
              <a:t>2. Генетикалық, гормоналды, морфологиялық және азаматтық жыныс түсінігі. </a:t>
            </a:r>
          </a:p>
          <a:p>
            <a:pPr marL="1097280" lvl="1" indent="-548640">
              <a:spcAft>
                <a:spcPts val="2880"/>
              </a:spcAft>
              <a:buSzPts val="1100"/>
            </a:pPr>
            <a:r>
              <a:rPr lang="kk-KZ" sz="2900" b="1" dirty="0">
                <a:solidFill>
                  <a:schemeClr val="tx2"/>
                </a:solidFill>
                <a:latin typeface="Arial" panose="020B0604020202020204" pitchFamily="34" charset="0"/>
                <a:ea typeface="Times New Roman" panose="02020603050405020304" pitchFamily="18" charset="0"/>
                <a:cs typeface="Arial" panose="020B0604020202020204" pitchFamily="34" charset="0"/>
              </a:rPr>
              <a:t>3. Миды жыныстық саралау - «жыныстық орталық» туралы түсінік.</a:t>
            </a:r>
          </a:p>
          <a:p>
            <a:pPr marL="1097280" lvl="1" indent="-548640">
              <a:spcAft>
                <a:spcPts val="2880"/>
              </a:spcAft>
              <a:buSzPts val="1100"/>
            </a:pPr>
            <a:r>
              <a:rPr lang="kk-KZ" sz="2900" b="1" dirty="0">
                <a:solidFill>
                  <a:schemeClr val="tx2"/>
                </a:solidFill>
                <a:latin typeface="Arial" panose="020B0604020202020204" pitchFamily="34" charset="0"/>
                <a:ea typeface="Times New Roman" panose="02020603050405020304" pitchFamily="18" charset="0"/>
                <a:cs typeface="Arial" panose="020B0604020202020204" pitchFamily="34" charset="0"/>
              </a:rPr>
              <a:t>4. Жыныстық саралау принциптері. Маскулиндіктің дамуын толықтырушы принциптер. </a:t>
            </a:r>
          </a:p>
          <a:p>
            <a:pPr marL="1097280" lvl="1" indent="-548640">
              <a:spcAft>
                <a:spcPts val="2880"/>
              </a:spcAft>
              <a:buSzPts val="1100"/>
            </a:pPr>
            <a:r>
              <a:rPr lang="kk-KZ" sz="2900" b="1" dirty="0">
                <a:solidFill>
                  <a:schemeClr val="tx2"/>
                </a:solidFill>
                <a:latin typeface="Arial" panose="020B0604020202020204" pitchFamily="34" charset="0"/>
                <a:ea typeface="Times New Roman" panose="02020603050405020304" pitchFamily="18" charset="0"/>
                <a:cs typeface="Arial" panose="020B0604020202020204" pitchFamily="34" charset="0"/>
              </a:rPr>
              <a:t>5. Жыныстық деморфизм және онтогенездегі психикалық дамудың ерекшеліктері. А. Эрхард бойынша жыныстық айырмашылық. В.А. Геодакян теориясы.</a:t>
            </a:r>
          </a:p>
        </p:txBody>
      </p:sp>
      <p:sp>
        <p:nvSpPr>
          <p:cNvPr id="27650" name="AutoShape 2" descr="blob:https://web.whatsapp.com/bee0a836-ec9a-4c3b-b907-1788ca8ebc43"/>
          <p:cNvSpPr>
            <a:spLocks noChangeAspect="1" noChangeArrowheads="1"/>
          </p:cNvSpPr>
          <p:nvPr/>
        </p:nvSpPr>
        <p:spPr bwMode="auto">
          <a:xfrm>
            <a:off x="186690" y="-173355"/>
            <a:ext cx="365760" cy="365761"/>
          </a:xfrm>
          <a:prstGeom prst="rect">
            <a:avLst/>
          </a:prstGeom>
          <a:noFill/>
        </p:spPr>
        <p:txBody>
          <a:bodyPr vert="horz" wrap="square" lIns="109728" tIns="54864" rIns="109728" bIns="54864" numCol="1" anchor="t" anchorCtr="0" compatLnSpc="1">
            <a:prstTxWarp prst="textNoShape">
              <a:avLst/>
            </a:prstTxWarp>
          </a:bodyPr>
          <a:lstStyle/>
          <a:p>
            <a:endParaRPr lang="ru-RU"/>
          </a:p>
        </p:txBody>
      </p:sp>
      <p:sp>
        <p:nvSpPr>
          <p:cNvPr id="24" name="TextBox 23">
            <a:extLst>
              <a:ext uri="{FF2B5EF4-FFF2-40B4-BE49-F238E27FC236}">
                <a16:creationId xmlns:a16="http://schemas.microsoft.com/office/drawing/2014/main" id="{FE53FB67-E392-400A-8D68-000CB1CD463A}"/>
              </a:ext>
            </a:extLst>
          </p:cNvPr>
          <p:cNvSpPr txBox="1"/>
          <p:nvPr/>
        </p:nvSpPr>
        <p:spPr>
          <a:xfrm>
            <a:off x="-779251" y="192406"/>
            <a:ext cx="15011299" cy="871777"/>
          </a:xfrm>
          <a:prstGeom prst="rect">
            <a:avLst/>
          </a:prstGeom>
          <a:noFill/>
        </p:spPr>
        <p:txBody>
          <a:bodyPr wrap="square" lIns="109728" tIns="54864" rIns="109728" bIns="54864">
            <a:spAutoFit/>
          </a:bodyPr>
          <a:lstStyle/>
          <a:p>
            <a:pPr algn="ctr">
              <a:lnSpc>
                <a:spcPct val="115000"/>
              </a:lnSpc>
              <a:spcAft>
                <a:spcPts val="1200"/>
              </a:spcAft>
            </a:pPr>
            <a:r>
              <a:rPr lang="ru-RU" sz="4300" b="1" dirty="0" err="1">
                <a:solidFill>
                  <a:srgbClr val="002060"/>
                </a:solidFill>
                <a:latin typeface="Arial" pitchFamily="34" charset="0"/>
                <a:ea typeface="Calibri" panose="020F0502020204030204" pitchFamily="34" charset="0"/>
                <a:cs typeface="Arial" pitchFamily="34" charset="0"/>
              </a:rPr>
              <a:t>Жоспары</a:t>
            </a:r>
            <a:r>
              <a:rPr lang="ru-RU" sz="4300" b="1" dirty="0">
                <a:solidFill>
                  <a:schemeClr val="tx2"/>
                </a:solidFill>
                <a:latin typeface="Arial" pitchFamily="34" charset="0"/>
                <a:ea typeface="Calibri" panose="020F0502020204030204" pitchFamily="34" charset="0"/>
                <a:cs typeface="Arial" pitchFamily="34" charset="0"/>
              </a:rPr>
              <a:t>:</a:t>
            </a:r>
          </a:p>
        </p:txBody>
      </p:sp>
    </p:spTree>
    <p:extLst>
      <p:ext uri="{BB962C8B-B14F-4D97-AF65-F5344CB8AC3E}">
        <p14:creationId xmlns:p14="http://schemas.microsoft.com/office/powerpoint/2010/main" val="3612947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6" name="Рисунок 5" descr="фон.jpg"/>
          <p:cNvPicPr>
            <a:picLocks noChangeAspect="1"/>
          </p:cNvPicPr>
          <p:nvPr/>
        </p:nvPicPr>
        <p:blipFill>
          <a:blip r:embed="rId3"/>
          <a:stretch>
            <a:fillRect/>
          </a:stretch>
        </p:blipFill>
        <p:spPr>
          <a:xfrm>
            <a:off x="0" y="0"/>
            <a:ext cx="14630400" cy="8229600"/>
          </a:xfrm>
          <a:prstGeom prst="rect">
            <a:avLst/>
          </a:prstGeom>
        </p:spPr>
      </p:pic>
      <p:sp>
        <p:nvSpPr>
          <p:cNvPr id="3" name="Text 1"/>
          <p:cNvSpPr/>
          <p:nvPr/>
        </p:nvSpPr>
        <p:spPr>
          <a:xfrm>
            <a:off x="793790" y="1338378"/>
            <a:ext cx="6955631" cy="3312355"/>
          </a:xfrm>
          <a:prstGeom prst="rect">
            <a:avLst/>
          </a:prstGeom>
          <a:ln/>
        </p:spPr>
        <p:style>
          <a:lnRef idx="2">
            <a:schemeClr val="accent1"/>
          </a:lnRef>
          <a:fillRef idx="1">
            <a:schemeClr val="lt1"/>
          </a:fillRef>
          <a:effectRef idx="0">
            <a:schemeClr val="accent1"/>
          </a:effectRef>
          <a:fontRef idx="minor">
            <a:schemeClr val="dk1"/>
          </a:fontRef>
        </p:style>
        <p:txBody>
          <a:bodyPr wrap="square" lIns="0" tIns="0" rIns="0" bIns="0" rtlCol="0" anchor="t"/>
          <a:lstStyle/>
          <a:p>
            <a:r>
              <a:rPr lang="ru-RU" sz="2400" dirty="0">
                <a:latin typeface="Arial" pitchFamily="34" charset="0"/>
                <a:cs typeface="Arial" pitchFamily="34" charset="0"/>
              </a:rPr>
              <a:t>	</a:t>
            </a:r>
            <a:r>
              <a:rPr lang="ru-RU" sz="2400" dirty="0" err="1">
                <a:latin typeface="Arial" pitchFamily="34" charset="0"/>
                <a:cs typeface="Arial" pitchFamily="34" charset="0"/>
              </a:rPr>
              <a:t>Жыныс</a:t>
            </a:r>
            <a:r>
              <a:rPr lang="ru-RU" sz="2400" dirty="0">
                <a:latin typeface="Arial" pitchFamily="34" charset="0"/>
                <a:cs typeface="Arial" pitchFamily="34" charset="0"/>
              </a:rPr>
              <a:t> </a:t>
            </a:r>
            <a:r>
              <a:rPr lang="ru-RU" sz="2400" dirty="0" err="1">
                <a:latin typeface="Arial" pitchFamily="34" charset="0"/>
                <a:cs typeface="Arial" pitchFamily="34" charset="0"/>
              </a:rPr>
              <a:t>дегеніміз</a:t>
            </a:r>
            <a:r>
              <a:rPr lang="ru-RU" sz="2400" dirty="0">
                <a:latin typeface="Arial" pitchFamily="34" charset="0"/>
                <a:cs typeface="Arial" pitchFamily="34" charset="0"/>
              </a:rPr>
              <a:t> </a:t>
            </a:r>
            <a:r>
              <a:rPr lang="ru-RU" sz="2400" dirty="0" err="1">
                <a:latin typeface="Arial" pitchFamily="34" charset="0"/>
                <a:cs typeface="Arial" pitchFamily="34" charset="0"/>
              </a:rPr>
              <a:t>ол</a:t>
            </a:r>
            <a:r>
              <a:rPr lang="ru-RU" sz="2400" dirty="0">
                <a:latin typeface="Arial" pitchFamily="34" charset="0"/>
                <a:cs typeface="Arial" pitchFamily="34" charset="0"/>
              </a:rPr>
              <a:t> – </a:t>
            </a:r>
            <a:r>
              <a:rPr lang="ru-RU" sz="2400" dirty="0" err="1">
                <a:latin typeface="Arial" pitchFamily="34" charset="0"/>
                <a:cs typeface="Arial" pitchFamily="34" charset="0"/>
              </a:rPr>
              <a:t>адамның </a:t>
            </a:r>
            <a:r>
              <a:rPr lang="ru-RU" sz="2400" dirty="0">
                <a:latin typeface="Arial" pitchFamily="34" charset="0"/>
                <a:cs typeface="Arial" pitchFamily="34" charset="0"/>
              </a:rPr>
              <a:t>дара </a:t>
            </a:r>
            <a:r>
              <a:rPr lang="ru-RU" sz="2400" dirty="0" err="1">
                <a:latin typeface="Arial" pitchFamily="34" charset="0"/>
                <a:cs typeface="Arial" pitchFamily="34" charset="0"/>
              </a:rPr>
              <a:t>мінезіне</a:t>
            </a:r>
            <a:r>
              <a:rPr lang="ru-RU" sz="2400" dirty="0">
                <a:latin typeface="Arial" pitchFamily="34" charset="0"/>
                <a:cs typeface="Arial" pitchFamily="34" charset="0"/>
              </a:rPr>
              <a:t> </a:t>
            </a:r>
            <a:r>
              <a:rPr lang="ru-RU" sz="2400" dirty="0" err="1">
                <a:latin typeface="Arial" pitchFamily="34" charset="0"/>
                <a:cs typeface="Arial" pitchFamily="34" charset="0"/>
              </a:rPr>
              <a:t>қатасты биологиялық құбылыс </a:t>
            </a:r>
            <a:r>
              <a:rPr lang="ru-RU" sz="2400" dirty="0">
                <a:latin typeface="Arial" pitchFamily="34" charset="0"/>
                <a:cs typeface="Arial" pitchFamily="34" charset="0"/>
              </a:rPr>
              <a:t>,</a:t>
            </a:r>
            <a:r>
              <a:rPr lang="ru-RU" sz="2400" dirty="0" err="1">
                <a:latin typeface="Arial" pitchFamily="34" charset="0"/>
                <a:cs typeface="Arial" pitchFamily="34" charset="0"/>
              </a:rPr>
              <a:t>ол</a:t>
            </a:r>
            <a:r>
              <a:rPr lang="ru-RU" sz="2400" dirty="0">
                <a:latin typeface="Arial" pitchFamily="34" charset="0"/>
                <a:cs typeface="Arial" pitchFamily="34" charset="0"/>
              </a:rPr>
              <a:t> </a:t>
            </a:r>
            <a:r>
              <a:rPr lang="ru-RU" sz="2400" dirty="0" err="1">
                <a:latin typeface="Arial" pitchFamily="34" charset="0"/>
                <a:cs typeface="Arial" pitchFamily="34" charset="0"/>
              </a:rPr>
              <a:t>адамның пайда</a:t>
            </a:r>
            <a:r>
              <a:rPr lang="ru-RU" sz="2400" dirty="0">
                <a:latin typeface="Arial" pitchFamily="34" charset="0"/>
                <a:cs typeface="Arial" pitchFamily="34" charset="0"/>
              </a:rPr>
              <a:t> </a:t>
            </a:r>
            <a:r>
              <a:rPr lang="ru-RU" sz="2400" dirty="0" err="1">
                <a:latin typeface="Arial" pitchFamily="34" charset="0"/>
                <a:cs typeface="Arial" pitchFamily="34" charset="0"/>
              </a:rPr>
              <a:t>болуында</a:t>
            </a:r>
            <a:r>
              <a:rPr lang="ru-RU" sz="2400" dirty="0">
                <a:latin typeface="Arial" pitchFamily="34" charset="0"/>
                <a:cs typeface="Arial" pitchFamily="34" charset="0"/>
              </a:rPr>
              <a:t> </a:t>
            </a:r>
            <a:r>
              <a:rPr lang="ru-RU" sz="2400" dirty="0" err="1">
                <a:latin typeface="Arial" pitchFamily="34" charset="0"/>
                <a:cs typeface="Arial" pitchFamily="34" charset="0"/>
              </a:rPr>
              <a:t>анықталады, </a:t>
            </a:r>
            <a:r>
              <a:rPr lang="ru-RU" sz="2400" dirty="0">
                <a:latin typeface="Arial" pitchFamily="34" charset="0"/>
                <a:cs typeface="Arial" pitchFamily="34" charset="0"/>
              </a:rPr>
              <a:t>оны </a:t>
            </a:r>
            <a:r>
              <a:rPr lang="ru-RU" sz="2400" dirty="0" err="1">
                <a:latin typeface="Arial" pitchFamily="34" charset="0"/>
                <a:cs typeface="Arial" pitchFamily="34" charset="0"/>
              </a:rPr>
              <a:t>өзгерту мүмкін емес</a:t>
            </a:r>
            <a:r>
              <a:rPr lang="ru-RU" sz="2400" dirty="0">
                <a:latin typeface="Arial" pitchFamily="34" charset="0"/>
                <a:cs typeface="Arial" pitchFamily="34" charset="0"/>
              </a:rPr>
              <a:t>. </a:t>
            </a:r>
            <a:r>
              <a:rPr lang="ru-RU" sz="2400" dirty="0" err="1">
                <a:latin typeface="Arial" pitchFamily="34" charset="0"/>
                <a:cs typeface="Arial" pitchFamily="34" charset="0"/>
              </a:rPr>
              <a:t>Алайда</a:t>
            </a:r>
            <a:r>
              <a:rPr lang="ru-RU" sz="2400" dirty="0">
                <a:latin typeface="Arial" pitchFamily="34" charset="0"/>
                <a:cs typeface="Arial" pitchFamily="34" charset="0"/>
              </a:rPr>
              <a:t> </a:t>
            </a:r>
            <a:r>
              <a:rPr lang="ru-RU" sz="2400" dirty="0" err="1">
                <a:latin typeface="Arial" pitchFamily="34" charset="0"/>
                <a:cs typeface="Arial" pitchFamily="34" charset="0"/>
              </a:rPr>
              <a:t>өз жынысынды</a:t>
            </a:r>
            <a:r>
              <a:rPr lang="ru-RU" sz="2400" dirty="0">
                <a:latin typeface="Arial" pitchFamily="34" charset="0"/>
                <a:cs typeface="Arial" pitchFamily="34" charset="0"/>
              </a:rPr>
              <a:t> </a:t>
            </a:r>
            <a:r>
              <a:rPr lang="ru-RU" sz="2400" dirty="0" err="1">
                <a:latin typeface="Arial" pitchFamily="34" charset="0"/>
                <a:cs typeface="Arial" pitchFamily="34" charset="0"/>
              </a:rPr>
              <a:t>қабылдау, </a:t>
            </a:r>
            <a:r>
              <a:rPr lang="ru-RU" sz="2400" dirty="0">
                <a:latin typeface="Arial" pitchFamily="34" charset="0"/>
                <a:cs typeface="Arial" pitchFamily="34" charset="0"/>
              </a:rPr>
              <a:t>оны </a:t>
            </a:r>
            <a:r>
              <a:rPr lang="ru-RU" sz="2400" dirty="0" err="1">
                <a:latin typeface="Arial" pitchFamily="34" charset="0"/>
                <a:cs typeface="Arial" pitchFamily="34" charset="0"/>
              </a:rPr>
              <a:t>немесе</a:t>
            </a:r>
            <a:r>
              <a:rPr lang="ru-RU" sz="2400" dirty="0">
                <a:latin typeface="Arial" pitchFamily="34" charset="0"/>
                <a:cs typeface="Arial" pitchFamily="34" charset="0"/>
              </a:rPr>
              <a:t> </a:t>
            </a:r>
            <a:r>
              <a:rPr lang="ru-RU" sz="2400" dirty="0" err="1">
                <a:latin typeface="Arial" pitchFamily="34" charset="0"/>
                <a:cs typeface="Arial" pitchFamily="34" charset="0"/>
              </a:rPr>
              <a:t>қабылдамау</a:t>
            </a:r>
            <a:r>
              <a:rPr lang="ru-RU" sz="2400" dirty="0">
                <a:latin typeface="Arial" pitchFamily="34" charset="0"/>
                <a:cs typeface="Arial" pitchFamily="34" charset="0"/>
              </a:rPr>
              <a:t>, </a:t>
            </a:r>
            <a:r>
              <a:rPr lang="ru-RU" sz="2400" dirty="0" err="1">
                <a:latin typeface="Arial" pitchFamily="34" charset="0"/>
                <a:cs typeface="Arial" pitchFamily="34" charset="0"/>
              </a:rPr>
              <a:t>оны</a:t>
            </a:r>
            <a:r>
              <a:rPr lang="ru-RU" sz="2400" dirty="0">
                <a:latin typeface="Arial" pitchFamily="34" charset="0"/>
                <a:cs typeface="Arial" pitchFamily="34" charset="0"/>
              </a:rPr>
              <a:t> </a:t>
            </a:r>
            <a:r>
              <a:rPr lang="ru-RU" sz="2400" dirty="0" err="1">
                <a:latin typeface="Arial" pitchFamily="34" charset="0"/>
                <a:cs typeface="Arial" pitchFamily="34" charset="0"/>
              </a:rPr>
              <a:t>сый</a:t>
            </a:r>
            <a:r>
              <a:rPr lang="ru-RU" sz="2400" dirty="0">
                <a:latin typeface="Arial" pitchFamily="34" charset="0"/>
                <a:cs typeface="Arial" pitchFamily="34" charset="0"/>
              </a:rPr>
              <a:t> </a:t>
            </a:r>
            <a:r>
              <a:rPr lang="ru-RU" sz="2400" dirty="0" err="1">
                <a:latin typeface="Arial" pitchFamily="34" charset="0"/>
                <a:cs typeface="Arial" pitchFamily="34" charset="0"/>
              </a:rPr>
              <a:t>немесе</a:t>
            </a:r>
            <a:r>
              <a:rPr lang="ru-RU" sz="2400" dirty="0">
                <a:latin typeface="Arial" pitchFamily="34" charset="0"/>
                <a:cs typeface="Arial" pitchFamily="34" charset="0"/>
              </a:rPr>
              <a:t> </a:t>
            </a:r>
            <a:r>
              <a:rPr lang="ru-RU" sz="2400" dirty="0" err="1">
                <a:latin typeface="Arial" pitchFamily="34" charset="0"/>
                <a:cs typeface="Arial" pitchFamily="34" charset="0"/>
              </a:rPr>
              <a:t>жаза</a:t>
            </a:r>
            <a:r>
              <a:rPr lang="ru-RU" sz="2400" dirty="0">
                <a:latin typeface="Arial" pitchFamily="34" charset="0"/>
                <a:cs typeface="Arial" pitchFamily="34" charset="0"/>
              </a:rPr>
              <a:t> </a:t>
            </a:r>
            <a:r>
              <a:rPr lang="ru-RU" sz="2400" dirty="0" err="1">
                <a:latin typeface="Arial" pitchFamily="34" charset="0"/>
                <a:cs typeface="Arial" pitchFamily="34" charset="0"/>
              </a:rPr>
              <a:t>ретінде</a:t>
            </a:r>
            <a:r>
              <a:rPr lang="ru-RU" sz="2400" dirty="0">
                <a:latin typeface="Arial" pitchFamily="34" charset="0"/>
                <a:cs typeface="Arial" pitchFamily="34" charset="0"/>
              </a:rPr>
              <a:t> </a:t>
            </a:r>
            <a:r>
              <a:rPr lang="ru-RU" sz="2400" dirty="0" err="1">
                <a:latin typeface="Arial" pitchFamily="34" charset="0"/>
                <a:cs typeface="Arial" pitchFamily="34" charset="0"/>
              </a:rPr>
              <a:t>көру үшін адам</a:t>
            </a:r>
            <a:r>
              <a:rPr lang="ru-RU" sz="2400" dirty="0">
                <a:latin typeface="Arial" pitchFamily="34" charset="0"/>
                <a:cs typeface="Arial" pitchFamily="34" charset="0"/>
              </a:rPr>
              <a:t> </a:t>
            </a:r>
            <a:r>
              <a:rPr lang="ru-RU" sz="2400" dirty="0" err="1">
                <a:latin typeface="Arial" pitchFamily="34" charset="0"/>
                <a:cs typeface="Arial" pitchFamily="34" charset="0"/>
              </a:rPr>
              <a:t>әр түрлі мәдени әлеуметтік әсерде болуы</a:t>
            </a:r>
            <a:r>
              <a:rPr lang="ru-RU" sz="2400" dirty="0">
                <a:latin typeface="Arial" pitchFamily="34" charset="0"/>
                <a:cs typeface="Arial" pitchFamily="34" charset="0"/>
              </a:rPr>
              <a:t> </a:t>
            </a:r>
            <a:r>
              <a:rPr lang="ru-RU" sz="2400" dirty="0" err="1">
                <a:latin typeface="Arial" pitchFamily="34" charset="0"/>
                <a:cs typeface="Arial" pitchFamily="34" charset="0"/>
              </a:rPr>
              <a:t>керек</a:t>
            </a:r>
            <a:r>
              <a:rPr lang="ru-RU" sz="2400" dirty="0">
                <a:latin typeface="Arial" pitchFamily="34" charset="0"/>
                <a:cs typeface="Arial" pitchFamily="34" charset="0"/>
              </a:rPr>
              <a:t>: </a:t>
            </a:r>
            <a:r>
              <a:rPr lang="ru-RU" sz="2400" dirty="0" err="1">
                <a:latin typeface="Arial" pitchFamily="34" charset="0"/>
                <a:cs typeface="Arial" pitchFamily="34" charset="0"/>
              </a:rPr>
              <a:t>ата</a:t>
            </a:r>
            <a:r>
              <a:rPr lang="ru-RU" sz="2400" dirty="0">
                <a:latin typeface="Arial" pitchFamily="34" charset="0"/>
                <a:cs typeface="Arial" pitchFamily="34" charset="0"/>
              </a:rPr>
              <a:t> </a:t>
            </a:r>
            <a:r>
              <a:rPr lang="ru-RU" sz="2400" dirty="0" err="1">
                <a:latin typeface="Arial" pitchFamily="34" charset="0"/>
                <a:cs typeface="Arial" pitchFamily="34" charset="0"/>
              </a:rPr>
              <a:t>ананың күтуі</a:t>
            </a:r>
            <a:r>
              <a:rPr lang="ru-RU" sz="2400" dirty="0">
                <a:latin typeface="Arial" pitchFamily="34" charset="0"/>
                <a:cs typeface="Arial" pitchFamily="34" charset="0"/>
              </a:rPr>
              <a:t>.</a:t>
            </a:r>
          </a:p>
          <a:p>
            <a:endParaRPr lang="ru-RU" sz="2400" dirty="0">
              <a:latin typeface="Arial" pitchFamily="34" charset="0"/>
              <a:cs typeface="Arial" pitchFamily="34" charset="0"/>
            </a:endParaRPr>
          </a:p>
        </p:txBody>
      </p:sp>
      <p:sp>
        <p:nvSpPr>
          <p:cNvPr id="4" name="Прямоугольник 3"/>
          <p:cNvSpPr/>
          <p:nvPr/>
        </p:nvSpPr>
        <p:spPr>
          <a:xfrm>
            <a:off x="6316775" y="5039833"/>
            <a:ext cx="7315200" cy="2308324"/>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just">
              <a:spcAft>
                <a:spcPts val="1200"/>
              </a:spcAft>
            </a:pPr>
            <a:r>
              <a:rPr lang="ru-RU" sz="2400" b="1" dirty="0" err="1">
                <a:solidFill>
                  <a:schemeClr val="tx2"/>
                </a:solidFill>
                <a:latin typeface="Arial" panose="020B0604020202020204" pitchFamily="34" charset="0"/>
                <a:ea typeface="Times New Roman" panose="02020603050405020304" pitchFamily="18" charset="0"/>
                <a:cs typeface="Arial" panose="020B0604020202020204" pitchFamily="34" charset="0"/>
              </a:rPr>
              <a:t>Жыныстық деморфизм</a:t>
            </a:r>
            <a:r>
              <a:rPr lang="ru-RU" sz="2400" b="1" dirty="0">
                <a:solidFill>
                  <a:schemeClr val="tx2"/>
                </a:solidFill>
                <a:latin typeface="Arial" panose="020B0604020202020204" pitchFamily="34" charset="0"/>
                <a:ea typeface="Times New Roman" panose="02020603050405020304" pitchFamily="18" charset="0"/>
                <a:cs typeface="Arial" panose="020B0604020202020204" pitchFamily="34" charset="0"/>
              </a:rPr>
              <a:t> (лат. “</a:t>
            </a:r>
            <a:r>
              <a:rPr lang="en-US" sz="2400" b="1" dirty="0" err="1">
                <a:solidFill>
                  <a:schemeClr val="tx2"/>
                </a:solidFill>
                <a:latin typeface="Arial" panose="020B0604020202020204" pitchFamily="34" charset="0"/>
                <a:ea typeface="Times New Roman" panose="02020603050405020304" pitchFamily="18" charset="0"/>
                <a:cs typeface="Arial" panose="020B0604020202020204" pitchFamily="34" charset="0"/>
              </a:rPr>
              <a:t>demorphos</a:t>
            </a:r>
            <a:r>
              <a:rPr lang="en-US" sz="2400" b="1" dirty="0">
                <a:solidFill>
                  <a:schemeClr val="tx2"/>
                </a:solidFill>
                <a:latin typeface="Arial" panose="020B0604020202020204" pitchFamily="34" charset="0"/>
                <a:ea typeface="Times New Roman" panose="02020603050405020304" pitchFamily="18" charset="0"/>
                <a:cs typeface="Arial" panose="020B0604020202020204" pitchFamily="34" charset="0"/>
              </a:rPr>
              <a:t>” – </a:t>
            </a:r>
            <a:r>
              <a:rPr lang="ru-RU" sz="2400" b="1" dirty="0" err="1">
                <a:solidFill>
                  <a:schemeClr val="tx2"/>
                </a:solidFill>
                <a:latin typeface="Arial" panose="020B0604020202020204" pitchFamily="34" charset="0"/>
                <a:ea typeface="Times New Roman" panose="02020603050405020304" pitchFamily="18" charset="0"/>
                <a:cs typeface="Arial" panose="020B0604020202020204" pitchFamily="34" charset="0"/>
              </a:rPr>
              <a:t>екі</a:t>
            </a:r>
            <a:r>
              <a:rPr lang="ru-RU" sz="2400" b="1" dirty="0">
                <a:solidFill>
                  <a:schemeClr val="tx2"/>
                </a:solidFill>
                <a:latin typeface="Arial" panose="020B0604020202020204" pitchFamily="34" charset="0"/>
                <a:ea typeface="Times New Roman" panose="02020603050405020304" pitchFamily="18" charset="0"/>
                <a:cs typeface="Arial" panose="020B0604020202020204" pitchFamily="34" charset="0"/>
              </a:rPr>
              <a:t> </a:t>
            </a:r>
            <a:r>
              <a:rPr lang="ru-RU" sz="2400" b="1" dirty="0" err="1">
                <a:solidFill>
                  <a:schemeClr val="tx2"/>
                </a:solidFill>
                <a:latin typeface="Arial" panose="020B0604020202020204" pitchFamily="34" charset="0"/>
                <a:ea typeface="Times New Roman" panose="02020603050405020304" pitchFamily="18" charset="0"/>
                <a:cs typeface="Arial" panose="020B0604020202020204" pitchFamily="34" charset="0"/>
              </a:rPr>
              <a:t>пішінділік</a:t>
            </a:r>
            <a:r>
              <a:rPr lang="ru-RU" sz="2400" b="1" dirty="0">
                <a:solidFill>
                  <a:schemeClr val="tx2"/>
                </a:solidFill>
                <a:latin typeface="Arial" panose="020B0604020202020204" pitchFamily="34" charset="0"/>
                <a:ea typeface="Times New Roman" panose="02020603050405020304" pitchFamily="18" charset="0"/>
                <a:cs typeface="Arial" panose="020B0604020202020204" pitchFamily="34" charset="0"/>
              </a:rPr>
              <a:t>) — ер мен </a:t>
            </a:r>
            <a:r>
              <a:rPr lang="ru-RU" sz="2400" b="1" dirty="0" err="1">
                <a:solidFill>
                  <a:schemeClr val="tx2"/>
                </a:solidFill>
                <a:latin typeface="Arial" panose="020B0604020202020204" pitchFamily="34" charset="0"/>
                <a:ea typeface="Times New Roman" panose="02020603050405020304" pitchFamily="18" charset="0"/>
                <a:cs typeface="Arial" panose="020B0604020202020204" pitchFamily="34" charset="0"/>
              </a:rPr>
              <a:t>әйелдің биологиялық</a:t>
            </a:r>
            <a:r>
              <a:rPr lang="ru-RU" sz="2400" b="1" dirty="0">
                <a:solidFill>
                  <a:schemeClr val="tx2"/>
                </a:solidFill>
                <a:latin typeface="Arial" panose="020B0604020202020204" pitchFamily="34" charset="0"/>
                <a:ea typeface="Times New Roman" panose="02020603050405020304" pitchFamily="18" charset="0"/>
                <a:cs typeface="Arial" panose="020B0604020202020204" pitchFamily="34" charset="0"/>
              </a:rPr>
              <a:t>, </a:t>
            </a:r>
            <a:r>
              <a:rPr lang="ru-RU" sz="2400" b="1" dirty="0" err="1">
                <a:solidFill>
                  <a:schemeClr val="tx2"/>
                </a:solidFill>
                <a:latin typeface="Arial" panose="020B0604020202020204" pitchFamily="34" charset="0"/>
                <a:ea typeface="Times New Roman" panose="02020603050405020304" pitchFamily="18" charset="0"/>
                <a:cs typeface="Arial" panose="020B0604020202020204" pitchFamily="34" charset="0"/>
              </a:rPr>
              <a:t>морфологиялық және психологиялық айырмашылықтарын білдіретін</a:t>
            </a:r>
            <a:r>
              <a:rPr lang="ru-RU" sz="2400" b="1" dirty="0">
                <a:solidFill>
                  <a:schemeClr val="tx2"/>
                </a:solidFill>
                <a:latin typeface="Arial" panose="020B0604020202020204" pitchFamily="34" charset="0"/>
                <a:ea typeface="Times New Roman" panose="02020603050405020304" pitchFamily="18" charset="0"/>
                <a:cs typeface="Arial" panose="020B0604020202020204" pitchFamily="34" charset="0"/>
              </a:rPr>
              <a:t> </a:t>
            </a:r>
            <a:r>
              <a:rPr lang="ru-RU" sz="2400" b="1" dirty="0" err="1">
                <a:solidFill>
                  <a:schemeClr val="tx2"/>
                </a:solidFill>
                <a:latin typeface="Arial" panose="020B0604020202020204" pitchFamily="34" charset="0"/>
                <a:ea typeface="Times New Roman" panose="02020603050405020304" pitchFamily="18" charset="0"/>
                <a:cs typeface="Arial" panose="020B0604020202020204" pitchFamily="34" charset="0"/>
              </a:rPr>
              <a:t>ұғым</a:t>
            </a:r>
            <a:r>
              <a:rPr lang="ru-RU" sz="2400" b="1" dirty="0">
                <a:solidFill>
                  <a:schemeClr val="tx2"/>
                </a:solidFill>
                <a:latin typeface="Arial" panose="020B0604020202020204" pitchFamily="34" charset="0"/>
                <a:ea typeface="Times New Roman" panose="02020603050405020304" pitchFamily="18" charset="0"/>
                <a:cs typeface="Arial" panose="020B0604020202020204" pitchFamily="34" charset="0"/>
              </a:rPr>
              <a:t>. </a:t>
            </a:r>
            <a:r>
              <a:rPr lang="ru-RU" sz="2400" b="1" dirty="0" err="1">
                <a:solidFill>
                  <a:schemeClr val="tx2"/>
                </a:solidFill>
                <a:latin typeface="Arial" panose="020B0604020202020204" pitchFamily="34" charset="0"/>
                <a:ea typeface="Times New Roman" panose="02020603050405020304" pitchFamily="18" charset="0"/>
                <a:cs typeface="Arial" panose="020B0604020202020204" pitchFamily="34" charset="0"/>
              </a:rPr>
              <a:t>Ол</a:t>
            </a:r>
            <a:r>
              <a:rPr lang="ru-RU" sz="2400" b="1" dirty="0">
                <a:solidFill>
                  <a:schemeClr val="tx2"/>
                </a:solidFill>
                <a:latin typeface="Arial" panose="020B0604020202020204" pitchFamily="34" charset="0"/>
                <a:ea typeface="Times New Roman" panose="02020603050405020304" pitchFamily="18" charset="0"/>
                <a:cs typeface="Arial" panose="020B0604020202020204" pitchFamily="34" charset="0"/>
              </a:rPr>
              <a:t> </a:t>
            </a:r>
            <a:r>
              <a:rPr lang="ru-RU" sz="2400" b="1" dirty="0" err="1">
                <a:solidFill>
                  <a:schemeClr val="tx2"/>
                </a:solidFill>
                <a:latin typeface="Arial" panose="020B0604020202020204" pitchFamily="34" charset="0"/>
                <a:ea typeface="Times New Roman" panose="02020603050405020304" pitchFamily="18" charset="0"/>
                <a:cs typeface="Arial" panose="020B0604020202020204" pitchFamily="34" charset="0"/>
              </a:rPr>
              <a:t>адам</a:t>
            </a:r>
            <a:r>
              <a:rPr lang="ru-RU" sz="2400" b="1" dirty="0">
                <a:solidFill>
                  <a:schemeClr val="tx2"/>
                </a:solidFill>
                <a:latin typeface="Arial" panose="020B0604020202020204" pitchFamily="34" charset="0"/>
                <a:ea typeface="Times New Roman" panose="02020603050405020304" pitchFamily="18" charset="0"/>
                <a:cs typeface="Arial" panose="020B0604020202020204" pitchFamily="34" charset="0"/>
              </a:rPr>
              <a:t> </a:t>
            </a:r>
            <a:r>
              <a:rPr lang="ru-RU" sz="2400" b="1" dirty="0" err="1">
                <a:solidFill>
                  <a:schemeClr val="tx2"/>
                </a:solidFill>
                <a:latin typeface="Arial" panose="020B0604020202020204" pitchFamily="34" charset="0"/>
                <a:ea typeface="Times New Roman" panose="02020603050405020304" pitchFamily="18" charset="0"/>
                <a:cs typeface="Arial" panose="020B0604020202020204" pitchFamily="34" charset="0"/>
              </a:rPr>
              <a:t>анатомиясынан</a:t>
            </a:r>
            <a:r>
              <a:rPr lang="ru-RU" sz="2400" b="1" dirty="0">
                <a:solidFill>
                  <a:schemeClr val="tx2"/>
                </a:solidFill>
                <a:latin typeface="Arial" panose="020B0604020202020204" pitchFamily="34" charset="0"/>
                <a:ea typeface="Times New Roman" panose="02020603050405020304" pitchFamily="18" charset="0"/>
                <a:cs typeface="Arial" panose="020B0604020202020204" pitchFamily="34" charset="0"/>
              </a:rPr>
              <a:t> </a:t>
            </a:r>
            <a:r>
              <a:rPr lang="ru-RU" sz="2400" b="1" dirty="0" err="1">
                <a:solidFill>
                  <a:schemeClr val="tx2"/>
                </a:solidFill>
                <a:latin typeface="Arial" panose="020B0604020202020204" pitchFamily="34" charset="0"/>
                <a:ea typeface="Times New Roman" panose="02020603050405020304" pitchFamily="18" charset="0"/>
                <a:cs typeface="Arial" panose="020B0604020202020204" pitchFamily="34" charset="0"/>
              </a:rPr>
              <a:t>бастап</a:t>
            </a:r>
            <a:r>
              <a:rPr lang="ru-RU" sz="2400" b="1" dirty="0">
                <a:solidFill>
                  <a:schemeClr val="tx2"/>
                </a:solidFill>
                <a:latin typeface="Arial" panose="020B0604020202020204" pitchFamily="34" charset="0"/>
                <a:ea typeface="Times New Roman" panose="02020603050405020304" pitchFamily="18" charset="0"/>
                <a:cs typeface="Arial" panose="020B0604020202020204" pitchFamily="34" charset="0"/>
              </a:rPr>
              <a:t>, </a:t>
            </a:r>
            <a:r>
              <a:rPr lang="ru-RU" sz="2400" b="1" dirty="0" err="1">
                <a:solidFill>
                  <a:schemeClr val="tx2"/>
                </a:solidFill>
                <a:latin typeface="Arial" panose="020B0604020202020204" pitchFamily="34" charset="0"/>
                <a:ea typeface="Times New Roman" panose="02020603050405020304" pitchFamily="18" charset="0"/>
                <a:cs typeface="Arial" panose="020B0604020202020204" pitchFamily="34" charset="0"/>
              </a:rPr>
              <a:t>мінез-құлық </a:t>
            </a:r>
            <a:r>
              <a:rPr lang="ru-RU" sz="2400" b="1" dirty="0">
                <a:solidFill>
                  <a:schemeClr val="tx2"/>
                </a:solidFill>
                <a:latin typeface="Arial" panose="020B0604020202020204" pitchFamily="34" charset="0"/>
                <a:ea typeface="Times New Roman" panose="02020603050405020304" pitchFamily="18" charset="0"/>
                <a:cs typeface="Arial" panose="020B0604020202020204" pitchFamily="34" charset="0"/>
              </a:rPr>
              <a:t>пен </a:t>
            </a:r>
            <a:r>
              <a:rPr lang="ru-RU" sz="2400" b="1" dirty="0" err="1">
                <a:solidFill>
                  <a:schemeClr val="tx2"/>
                </a:solidFill>
                <a:latin typeface="Arial" panose="020B0604020202020204" pitchFamily="34" charset="0"/>
                <a:ea typeface="Times New Roman" panose="02020603050405020304" pitchFamily="18" charset="0"/>
                <a:cs typeface="Arial" panose="020B0604020202020204" pitchFamily="34" charset="0"/>
              </a:rPr>
              <a:t>ойлау</a:t>
            </a:r>
            <a:r>
              <a:rPr lang="ru-RU" sz="2400" b="1" dirty="0">
                <a:solidFill>
                  <a:schemeClr val="tx2"/>
                </a:solidFill>
                <a:latin typeface="Arial" panose="020B0604020202020204" pitchFamily="34" charset="0"/>
                <a:ea typeface="Times New Roman" panose="02020603050405020304" pitchFamily="18" charset="0"/>
                <a:cs typeface="Arial" panose="020B0604020202020204" pitchFamily="34" charset="0"/>
              </a:rPr>
              <a:t> </a:t>
            </a:r>
            <a:r>
              <a:rPr lang="ru-RU" sz="2400" b="1" dirty="0" err="1">
                <a:solidFill>
                  <a:schemeClr val="tx2"/>
                </a:solidFill>
                <a:latin typeface="Arial" panose="020B0604020202020204" pitchFamily="34" charset="0"/>
                <a:ea typeface="Times New Roman" panose="02020603050405020304" pitchFamily="18" charset="0"/>
                <a:cs typeface="Arial" panose="020B0604020202020204" pitchFamily="34" charset="0"/>
              </a:rPr>
              <a:t>жүйесіне дейін</a:t>
            </a:r>
            <a:r>
              <a:rPr lang="ru-RU" sz="2400" b="1" dirty="0">
                <a:solidFill>
                  <a:schemeClr val="tx2"/>
                </a:solidFill>
                <a:latin typeface="Arial" panose="020B0604020202020204" pitchFamily="34" charset="0"/>
                <a:ea typeface="Times New Roman" panose="02020603050405020304" pitchFamily="18" charset="0"/>
                <a:cs typeface="Arial" panose="020B0604020202020204" pitchFamily="34" charset="0"/>
              </a:rPr>
              <a:t> </a:t>
            </a:r>
            <a:r>
              <a:rPr lang="ru-RU" sz="2400" b="1" dirty="0" err="1">
                <a:solidFill>
                  <a:schemeClr val="tx2"/>
                </a:solidFill>
                <a:latin typeface="Arial" panose="020B0604020202020204" pitchFamily="34" charset="0"/>
                <a:ea typeface="Times New Roman" panose="02020603050405020304" pitchFamily="18" charset="0"/>
                <a:cs typeface="Arial" panose="020B0604020202020204" pitchFamily="34" charset="0"/>
              </a:rPr>
              <a:t>көрініс табады</a:t>
            </a:r>
            <a:r>
              <a:rPr lang="ru-RU" sz="2400" b="1" dirty="0">
                <a:solidFill>
                  <a:schemeClr val="tx2"/>
                </a:solidFill>
                <a:latin typeface="Arial" panose="020B0604020202020204" pitchFamily="34" charset="0"/>
                <a:ea typeface="Times New Roman" panose="02020603050405020304" pitchFamily="18" charset="0"/>
                <a:cs typeface="Arial" panose="020B0604020202020204" pitchFamily="34" charset="0"/>
              </a:rPr>
              <a: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фон.jpg"/>
          <p:cNvPicPr>
            <a:picLocks noChangeAspect="1"/>
          </p:cNvPicPr>
          <p:nvPr/>
        </p:nvPicPr>
        <p:blipFill>
          <a:blip r:embed="rId3"/>
          <a:stretch>
            <a:fillRect/>
          </a:stretch>
        </p:blipFill>
        <p:spPr>
          <a:xfrm>
            <a:off x="0" y="0"/>
            <a:ext cx="14630400" cy="8229600"/>
          </a:xfrm>
          <a:prstGeom prst="rect">
            <a:avLst/>
          </a:prstGeom>
        </p:spPr>
      </p:pic>
      <p:sp>
        <p:nvSpPr>
          <p:cNvPr id="3" name="Text 1"/>
          <p:cNvSpPr/>
          <p:nvPr/>
        </p:nvSpPr>
        <p:spPr>
          <a:xfrm>
            <a:off x="372140" y="1147647"/>
            <a:ext cx="13985886" cy="1770651"/>
          </a:xfrm>
          <a:prstGeom prst="rect">
            <a:avLst/>
          </a:prstGeom>
          <a:noFill/>
          <a:ln/>
        </p:spPr>
        <p:txBody>
          <a:bodyPr wrap="square" lIns="0" tIns="0" rIns="0" bIns="0" rtlCol="0" anchor="t"/>
          <a:lstStyle/>
          <a:p>
            <a:r>
              <a:rPr lang="ru-RU" sz="2000" dirty="0">
                <a:latin typeface="Arial" pitchFamily="34" charset="0"/>
                <a:cs typeface="Arial" pitchFamily="34" charset="0"/>
              </a:rPr>
              <a:t>	Джон Мани (</a:t>
            </a:r>
            <a:r>
              <a:rPr lang="en-US" sz="2000" dirty="0">
                <a:latin typeface="Arial" pitchFamily="34" charset="0"/>
                <a:cs typeface="Arial" pitchFamily="34" charset="0"/>
              </a:rPr>
              <a:t>John Money, 1921–2006) — </a:t>
            </a:r>
            <a:r>
              <a:rPr lang="ru-RU" sz="2000" dirty="0" err="1">
                <a:latin typeface="Arial" pitchFamily="34" charset="0"/>
                <a:cs typeface="Arial" pitchFamily="34" charset="0"/>
              </a:rPr>
              <a:t>американдық </a:t>
            </a:r>
            <a:r>
              <a:rPr lang="ru-RU" sz="2000" dirty="0">
                <a:latin typeface="Arial" pitchFamily="34" charset="0"/>
                <a:cs typeface="Arial" pitchFamily="34" charset="0"/>
              </a:rPr>
              <a:t>психолог </a:t>
            </a:r>
            <a:r>
              <a:rPr lang="ru-RU" sz="2000" dirty="0" err="1">
                <a:latin typeface="Arial" pitchFamily="34" charset="0"/>
                <a:cs typeface="Arial" pitchFamily="34" charset="0"/>
              </a:rPr>
              <a:t>және </a:t>
            </a:r>
            <a:r>
              <a:rPr lang="ru-RU" sz="2000" dirty="0">
                <a:latin typeface="Arial" pitchFamily="34" charset="0"/>
                <a:cs typeface="Arial" pitchFamily="34" charset="0"/>
              </a:rPr>
              <a:t>сексолог, </a:t>
            </a:r>
            <a:r>
              <a:rPr lang="ru-RU" sz="2000" dirty="0" err="1">
                <a:latin typeface="Arial" pitchFamily="34" charset="0"/>
                <a:cs typeface="Arial" pitchFamily="34" charset="0"/>
              </a:rPr>
              <a:t>гендерлік</a:t>
            </a:r>
            <a:r>
              <a:rPr lang="ru-RU" sz="2000" dirty="0">
                <a:latin typeface="Arial" pitchFamily="34" charset="0"/>
                <a:cs typeface="Arial" pitchFamily="34" charset="0"/>
              </a:rPr>
              <a:t> идентификация мен </a:t>
            </a:r>
            <a:r>
              <a:rPr lang="ru-RU" sz="2000" dirty="0" err="1">
                <a:latin typeface="Arial" pitchFamily="34" charset="0"/>
                <a:cs typeface="Arial" pitchFamily="34" charset="0"/>
              </a:rPr>
              <a:t>жыныстық рөлдердің психологиялық негізін</a:t>
            </a:r>
            <a:r>
              <a:rPr lang="ru-RU" sz="2000" dirty="0">
                <a:latin typeface="Arial" pitchFamily="34" charset="0"/>
                <a:cs typeface="Arial" pitchFamily="34" charset="0"/>
              </a:rPr>
              <a:t> </a:t>
            </a:r>
            <a:r>
              <a:rPr lang="ru-RU" sz="2000" dirty="0" err="1">
                <a:latin typeface="Arial" pitchFamily="34" charset="0"/>
                <a:cs typeface="Arial" pitchFamily="34" charset="0"/>
              </a:rPr>
              <a:t>зерттеген</a:t>
            </a:r>
            <a:r>
              <a:rPr lang="ru-RU" sz="2000" dirty="0">
                <a:latin typeface="Arial" pitchFamily="34" charset="0"/>
                <a:cs typeface="Arial" pitchFamily="34" charset="0"/>
              </a:rPr>
              <a:t> </a:t>
            </a:r>
            <a:r>
              <a:rPr lang="ru-RU" sz="2000" dirty="0" err="1">
                <a:latin typeface="Arial" pitchFamily="34" charset="0"/>
                <a:cs typeface="Arial" pitchFamily="34" charset="0"/>
              </a:rPr>
              <a:t>ғалым</a:t>
            </a:r>
            <a:r>
              <a:rPr lang="ru-RU" sz="2000" dirty="0">
                <a:latin typeface="Arial" pitchFamily="34" charset="0"/>
                <a:cs typeface="Arial" pitchFamily="34" charset="0"/>
              </a:rPr>
              <a:t>. </a:t>
            </a:r>
            <a:r>
              <a:rPr lang="ru-RU" sz="2000" dirty="0" err="1">
                <a:latin typeface="Arial" pitchFamily="34" charset="0"/>
                <a:cs typeface="Arial" pitchFamily="34" charset="0"/>
              </a:rPr>
              <a:t>Ол</a:t>
            </a:r>
            <a:r>
              <a:rPr lang="ru-RU" sz="2000" dirty="0">
                <a:latin typeface="Arial" pitchFamily="34" charset="0"/>
                <a:cs typeface="Arial" pitchFamily="34" charset="0"/>
              </a:rPr>
              <a:t> </a:t>
            </a:r>
            <a:r>
              <a:rPr lang="ru-RU" sz="2000" dirty="0" err="1">
                <a:latin typeface="Arial" pitchFamily="34" charset="0"/>
                <a:cs typeface="Arial" pitchFamily="34" charset="0"/>
              </a:rPr>
              <a:t>адамның жыныстық дифференциялануы</a:t>
            </a:r>
            <a:r>
              <a:rPr lang="ru-RU" sz="2000" dirty="0">
                <a:latin typeface="Arial" pitchFamily="34" charset="0"/>
                <a:cs typeface="Arial" pitchFamily="34" charset="0"/>
              </a:rPr>
              <a:t> (</a:t>
            </a:r>
            <a:r>
              <a:rPr lang="en-US" sz="2000" dirty="0">
                <a:latin typeface="Arial" pitchFamily="34" charset="0"/>
                <a:cs typeface="Arial" pitchFamily="34" charset="0"/>
              </a:rPr>
              <a:t>sexual differentiation) </a:t>
            </a:r>
            <a:r>
              <a:rPr lang="ru-RU" sz="2000" dirty="0">
                <a:latin typeface="Arial" pitchFamily="34" charset="0"/>
                <a:cs typeface="Arial" pitchFamily="34" charset="0"/>
              </a:rPr>
              <a:t>мен </a:t>
            </a:r>
            <a:r>
              <a:rPr lang="ru-RU" sz="2000" dirty="0" err="1">
                <a:latin typeface="Arial" pitchFamily="34" charset="0"/>
                <a:cs typeface="Arial" pitchFamily="34" charset="0"/>
              </a:rPr>
              <a:t>жыныстық идентификациясының </a:t>
            </a:r>
            <a:r>
              <a:rPr lang="ru-RU" sz="2000" dirty="0">
                <a:latin typeface="Arial" pitchFamily="34" charset="0"/>
                <a:cs typeface="Arial" pitchFamily="34" charset="0"/>
              </a:rPr>
              <a:t>(</a:t>
            </a:r>
            <a:r>
              <a:rPr lang="en-US" sz="2000" dirty="0">
                <a:latin typeface="Arial" pitchFamily="34" charset="0"/>
                <a:cs typeface="Arial" pitchFamily="34" charset="0"/>
              </a:rPr>
              <a:t>gender identity) </a:t>
            </a:r>
            <a:r>
              <a:rPr lang="ru-RU" sz="2000" dirty="0" err="1">
                <a:latin typeface="Arial" pitchFamily="34" charset="0"/>
                <a:cs typeface="Arial" pitchFamily="34" charset="0"/>
              </a:rPr>
              <a:t>сатылы</a:t>
            </a:r>
            <a:r>
              <a:rPr lang="ru-RU" sz="2000" dirty="0">
                <a:latin typeface="Arial" pitchFamily="34" charset="0"/>
                <a:cs typeface="Arial" pitchFamily="34" charset="0"/>
              </a:rPr>
              <a:t> </a:t>
            </a:r>
            <a:r>
              <a:rPr lang="ru-RU" sz="2000" dirty="0" err="1">
                <a:latin typeface="Arial" pitchFamily="34" charset="0"/>
                <a:cs typeface="Arial" pitchFamily="34" charset="0"/>
              </a:rPr>
              <a:t>дамуын</a:t>
            </a:r>
            <a:r>
              <a:rPr lang="ru-RU" sz="2000" dirty="0">
                <a:latin typeface="Arial" pitchFamily="34" charset="0"/>
                <a:cs typeface="Arial" pitchFamily="34" charset="0"/>
              </a:rPr>
              <a:t> </a:t>
            </a:r>
            <a:r>
              <a:rPr lang="ru-RU" sz="2000" dirty="0" err="1">
                <a:latin typeface="Arial" pitchFamily="34" charset="0"/>
                <a:cs typeface="Arial" pitchFamily="34" charset="0"/>
              </a:rPr>
              <a:t>айқындаған.</a:t>
            </a:r>
            <a:endParaRPr lang="ru-RU" sz="2000" dirty="0">
              <a:latin typeface="Arial" pitchFamily="34" charset="0"/>
              <a:cs typeface="Arial" pitchFamily="34" charset="0"/>
            </a:endParaRPr>
          </a:p>
          <a:p>
            <a:r>
              <a:rPr lang="ru-RU" sz="2000" dirty="0">
                <a:latin typeface="Arial" pitchFamily="34" charset="0"/>
                <a:cs typeface="Arial" pitchFamily="34" charset="0"/>
              </a:rPr>
              <a:t>	Мани </a:t>
            </a:r>
            <a:r>
              <a:rPr lang="ru-RU" sz="2000" dirty="0" err="1">
                <a:latin typeface="Arial" pitchFamily="34" charset="0"/>
                <a:cs typeface="Arial" pitchFamily="34" charset="0"/>
              </a:rPr>
              <a:t>бойынша</a:t>
            </a:r>
            <a:r>
              <a:rPr lang="ru-RU" sz="2000" dirty="0">
                <a:latin typeface="Arial" pitchFamily="34" charset="0"/>
                <a:cs typeface="Arial" pitchFamily="34" charset="0"/>
              </a:rPr>
              <a:t> </a:t>
            </a:r>
            <a:r>
              <a:rPr lang="ru-RU" sz="2000" dirty="0" err="1">
                <a:latin typeface="Arial" pitchFamily="34" charset="0"/>
                <a:cs typeface="Arial" pitchFamily="34" charset="0"/>
              </a:rPr>
              <a:t>жыныстық дифференциялау</a:t>
            </a:r>
            <a:r>
              <a:rPr lang="ru-RU" sz="2000" dirty="0">
                <a:latin typeface="Arial" pitchFamily="34" charset="0"/>
                <a:cs typeface="Arial" pitchFamily="34" charset="0"/>
              </a:rPr>
              <a:t> — </a:t>
            </a:r>
            <a:r>
              <a:rPr lang="ru-RU" sz="2000" dirty="0" err="1">
                <a:latin typeface="Arial" pitchFamily="34" charset="0"/>
                <a:cs typeface="Arial" pitchFamily="34" charset="0"/>
              </a:rPr>
              <a:t>бұл биологиялық</a:t>
            </a:r>
            <a:r>
              <a:rPr lang="ru-RU" sz="2000" dirty="0">
                <a:latin typeface="Arial" pitchFamily="34" charset="0"/>
                <a:cs typeface="Arial" pitchFamily="34" charset="0"/>
              </a:rPr>
              <a:t>, </a:t>
            </a:r>
            <a:r>
              <a:rPr lang="ru-RU" sz="2000" dirty="0" err="1">
                <a:latin typeface="Arial" pitchFamily="34" charset="0"/>
                <a:cs typeface="Arial" pitchFamily="34" charset="0"/>
              </a:rPr>
              <a:t>психологиялық және әлеуметтік факторлардың өзара байланысындағы көпсатылы үдеріс</a:t>
            </a:r>
            <a:r>
              <a:rPr lang="ru-RU" sz="2000" dirty="0">
                <a:latin typeface="Arial" pitchFamily="34" charset="0"/>
                <a:cs typeface="Arial" pitchFamily="34" charset="0"/>
              </a:rPr>
              <a:t>.</a:t>
            </a:r>
          </a:p>
        </p:txBody>
      </p:sp>
      <p:graphicFrame>
        <p:nvGraphicFramePr>
          <p:cNvPr id="8" name="Схема 7"/>
          <p:cNvGraphicFramePr/>
          <p:nvPr/>
        </p:nvGraphicFramePr>
        <p:xfrm>
          <a:off x="389107" y="2727366"/>
          <a:ext cx="14046740" cy="468116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0" name="Рисунок 19" descr="фон.jpg"/>
          <p:cNvPicPr>
            <a:picLocks noChangeAspect="1"/>
          </p:cNvPicPr>
          <p:nvPr/>
        </p:nvPicPr>
        <p:blipFill>
          <a:blip r:embed="rId3"/>
          <a:stretch>
            <a:fillRect/>
          </a:stretch>
        </p:blipFill>
        <p:spPr>
          <a:xfrm>
            <a:off x="0" y="0"/>
            <a:ext cx="14630400" cy="8229600"/>
          </a:xfrm>
          <a:prstGeom prst="rect">
            <a:avLst/>
          </a:prstGeom>
        </p:spPr>
      </p:pic>
      <p:sp>
        <p:nvSpPr>
          <p:cNvPr id="3" name="Text 1"/>
          <p:cNvSpPr/>
          <p:nvPr/>
        </p:nvSpPr>
        <p:spPr>
          <a:xfrm>
            <a:off x="770811" y="1424763"/>
            <a:ext cx="13042821" cy="2169042"/>
          </a:xfrm>
          <a:prstGeom prst="rect">
            <a:avLst/>
          </a:prstGeom>
          <a:ln/>
        </p:spPr>
        <p:style>
          <a:lnRef idx="1">
            <a:schemeClr val="accent5"/>
          </a:lnRef>
          <a:fillRef idx="2">
            <a:schemeClr val="accent5"/>
          </a:fillRef>
          <a:effectRef idx="1">
            <a:schemeClr val="accent5"/>
          </a:effectRef>
          <a:fontRef idx="minor">
            <a:schemeClr val="dk1"/>
          </a:fontRef>
        </p:style>
        <p:txBody>
          <a:bodyPr wrap="square" lIns="0" tIns="0" rIns="0" bIns="0" rtlCol="0" anchor="t"/>
          <a:lstStyle/>
          <a:p>
            <a:pPr algn="ctr">
              <a:lnSpc>
                <a:spcPts val="2300"/>
              </a:lnSpc>
            </a:pPr>
            <a:r>
              <a:rPr lang="ru-RU" sz="2000" b="1" dirty="0">
                <a:solidFill>
                  <a:srgbClr val="384653"/>
                </a:solidFill>
                <a:latin typeface="Arial" pitchFamily="34" charset="0"/>
                <a:ea typeface="Roboto" pitchFamily="34" charset="-122"/>
                <a:cs typeface="Arial" pitchFamily="34" charset="0"/>
              </a:rPr>
              <a:t>1. </a:t>
            </a:r>
            <a:r>
              <a:rPr lang="ru-RU" sz="2000" b="1" dirty="0" err="1">
                <a:solidFill>
                  <a:srgbClr val="384653"/>
                </a:solidFill>
                <a:latin typeface="Arial" pitchFamily="34" charset="0"/>
                <a:ea typeface="Roboto" pitchFamily="34" charset="-122"/>
                <a:cs typeface="Arial" pitchFamily="34" charset="0"/>
              </a:rPr>
              <a:t>Генетикалық жыныс</a:t>
            </a:r>
            <a:endParaRPr lang="ru-RU" sz="2000" b="1" dirty="0">
              <a:solidFill>
                <a:srgbClr val="384653"/>
              </a:solidFill>
              <a:latin typeface="Arial" pitchFamily="34" charset="0"/>
              <a:ea typeface="Roboto" pitchFamily="34" charset="-122"/>
              <a:cs typeface="Arial" pitchFamily="34" charset="0"/>
            </a:endParaRPr>
          </a:p>
          <a:p>
            <a:pPr>
              <a:lnSpc>
                <a:spcPts val="2300"/>
              </a:lnSpc>
            </a:pPr>
            <a:r>
              <a:rPr lang="ru-RU" sz="2000" b="1" dirty="0">
                <a:solidFill>
                  <a:srgbClr val="384653"/>
                </a:solidFill>
                <a:latin typeface="Arial" pitchFamily="34" charset="0"/>
                <a:ea typeface="Roboto" pitchFamily="34" charset="-122"/>
                <a:cs typeface="Arial" pitchFamily="34" charset="0"/>
              </a:rPr>
              <a:t>	</a:t>
            </a:r>
            <a:r>
              <a:rPr lang="ru-RU" sz="2000" b="1" dirty="0" err="1">
                <a:solidFill>
                  <a:srgbClr val="384653"/>
                </a:solidFill>
                <a:latin typeface="Arial" pitchFamily="34" charset="0"/>
                <a:ea typeface="Roboto" pitchFamily="34" charset="-122"/>
                <a:cs typeface="Arial" pitchFamily="34" charset="0"/>
              </a:rPr>
              <a:t>Генетикалық жыныс</a:t>
            </a:r>
            <a:r>
              <a:rPr lang="ru-RU" sz="2000" b="1" dirty="0">
                <a:solidFill>
                  <a:srgbClr val="384653"/>
                </a:solidFill>
                <a:latin typeface="Arial" pitchFamily="34" charset="0"/>
                <a:ea typeface="Roboto" pitchFamily="34" charset="-122"/>
                <a:cs typeface="Arial" pitchFamily="34" charset="0"/>
              </a:rPr>
              <a:t> </a:t>
            </a:r>
            <a:r>
              <a:rPr lang="ru-RU" sz="2000" b="1" dirty="0" err="1">
                <a:solidFill>
                  <a:srgbClr val="384653"/>
                </a:solidFill>
                <a:latin typeface="Arial" pitchFamily="34" charset="0"/>
                <a:ea typeface="Roboto" pitchFamily="34" charset="-122"/>
                <a:cs typeface="Arial" pitchFamily="34" charset="0"/>
              </a:rPr>
              <a:t>ұрықтану кезінде</a:t>
            </a:r>
            <a:r>
              <a:rPr lang="ru-RU" sz="2000" b="1" dirty="0">
                <a:solidFill>
                  <a:srgbClr val="384653"/>
                </a:solidFill>
                <a:latin typeface="Arial" pitchFamily="34" charset="0"/>
                <a:ea typeface="Roboto" pitchFamily="34" charset="-122"/>
                <a:cs typeface="Arial" pitchFamily="34" charset="0"/>
              </a:rPr>
              <a:t> </a:t>
            </a:r>
            <a:r>
              <a:rPr lang="ru-RU" sz="2000" b="1" dirty="0" err="1">
                <a:solidFill>
                  <a:srgbClr val="384653"/>
                </a:solidFill>
                <a:latin typeface="Arial" pitchFamily="34" charset="0"/>
                <a:ea typeface="Roboto" pitchFamily="34" charset="-122"/>
                <a:cs typeface="Arial" pitchFamily="34" charset="0"/>
              </a:rPr>
              <a:t>анықталады және адамның хромосомалық жиынтығымен белгіленеді</a:t>
            </a:r>
            <a:r>
              <a:rPr lang="ru-RU" sz="2000" b="1" dirty="0">
                <a:solidFill>
                  <a:srgbClr val="384653"/>
                </a:solidFill>
                <a:latin typeface="Arial" pitchFamily="34" charset="0"/>
                <a:ea typeface="Roboto" pitchFamily="34" charset="-122"/>
                <a:cs typeface="Arial" pitchFamily="34" charset="0"/>
              </a:rPr>
              <a:t>.</a:t>
            </a:r>
          </a:p>
          <a:p>
            <a:pPr>
              <a:lnSpc>
                <a:spcPts val="2300"/>
              </a:lnSpc>
              <a:buFont typeface="Arial" pitchFamily="34" charset="0"/>
              <a:buChar char="•"/>
            </a:pPr>
            <a:r>
              <a:rPr lang="ru-RU" sz="2000" b="1" dirty="0" err="1">
                <a:solidFill>
                  <a:srgbClr val="384653"/>
                </a:solidFill>
                <a:latin typeface="Arial" pitchFamily="34" charset="0"/>
                <a:ea typeface="Roboto" pitchFamily="34" charset="-122"/>
                <a:cs typeface="Arial" pitchFamily="34" charset="0"/>
              </a:rPr>
              <a:t>Әйелдердің генетикалық жынысы</a:t>
            </a:r>
            <a:r>
              <a:rPr lang="ru-RU" sz="2000" b="1" dirty="0">
                <a:solidFill>
                  <a:srgbClr val="384653"/>
                </a:solidFill>
                <a:latin typeface="Arial" pitchFamily="34" charset="0"/>
                <a:ea typeface="Roboto" pitchFamily="34" charset="-122"/>
                <a:cs typeface="Arial" pitchFamily="34" charset="0"/>
              </a:rPr>
              <a:t> </a:t>
            </a:r>
            <a:r>
              <a:rPr lang="en-US" sz="2000" b="1" dirty="0">
                <a:solidFill>
                  <a:srgbClr val="384653"/>
                </a:solidFill>
                <a:latin typeface="Arial" pitchFamily="34" charset="0"/>
                <a:ea typeface="Roboto" pitchFamily="34" charset="-122"/>
                <a:cs typeface="Arial" pitchFamily="34" charset="0"/>
              </a:rPr>
              <a:t>XX,</a:t>
            </a:r>
          </a:p>
          <a:p>
            <a:pPr>
              <a:lnSpc>
                <a:spcPts val="2300"/>
              </a:lnSpc>
              <a:buFont typeface="Arial" pitchFamily="34" charset="0"/>
              <a:buChar char="•"/>
            </a:pPr>
            <a:r>
              <a:rPr lang="ru-RU" sz="2000" b="1" dirty="0" err="1">
                <a:solidFill>
                  <a:srgbClr val="384653"/>
                </a:solidFill>
                <a:latin typeface="Arial" pitchFamily="34" charset="0"/>
                <a:ea typeface="Roboto" pitchFamily="34" charset="-122"/>
                <a:cs typeface="Arial" pitchFamily="34" charset="0"/>
              </a:rPr>
              <a:t>Ерлердің генетикалық жынысы</a:t>
            </a:r>
            <a:r>
              <a:rPr lang="ru-RU" sz="2000" b="1" dirty="0">
                <a:solidFill>
                  <a:srgbClr val="384653"/>
                </a:solidFill>
                <a:latin typeface="Arial" pitchFamily="34" charset="0"/>
                <a:ea typeface="Roboto" pitchFamily="34" charset="-122"/>
                <a:cs typeface="Arial" pitchFamily="34" charset="0"/>
              </a:rPr>
              <a:t> </a:t>
            </a:r>
            <a:r>
              <a:rPr lang="en-US" sz="2000" b="1" dirty="0">
                <a:solidFill>
                  <a:srgbClr val="384653"/>
                </a:solidFill>
                <a:latin typeface="Arial" pitchFamily="34" charset="0"/>
                <a:ea typeface="Roboto" pitchFamily="34" charset="-122"/>
                <a:cs typeface="Arial" pitchFamily="34" charset="0"/>
              </a:rPr>
              <a:t>XY </a:t>
            </a:r>
            <a:r>
              <a:rPr lang="ru-RU" sz="2000" b="1" dirty="0" err="1">
                <a:solidFill>
                  <a:srgbClr val="384653"/>
                </a:solidFill>
                <a:latin typeface="Arial" pitchFamily="34" charset="0"/>
                <a:ea typeface="Roboto" pitchFamily="34" charset="-122"/>
                <a:cs typeface="Arial" pitchFamily="34" charset="0"/>
              </a:rPr>
              <a:t>хромосомаларымен</a:t>
            </a:r>
            <a:r>
              <a:rPr lang="ru-RU" sz="2000" b="1" dirty="0">
                <a:solidFill>
                  <a:srgbClr val="384653"/>
                </a:solidFill>
                <a:latin typeface="Arial" pitchFamily="34" charset="0"/>
                <a:ea typeface="Roboto" pitchFamily="34" charset="-122"/>
                <a:cs typeface="Arial" pitchFamily="34" charset="0"/>
              </a:rPr>
              <a:t> </a:t>
            </a:r>
            <a:r>
              <a:rPr lang="ru-RU" sz="2000" b="1" dirty="0" err="1">
                <a:solidFill>
                  <a:srgbClr val="384653"/>
                </a:solidFill>
                <a:latin typeface="Arial" pitchFamily="34" charset="0"/>
                <a:ea typeface="Roboto" pitchFamily="34" charset="-122"/>
                <a:cs typeface="Arial" pitchFamily="34" charset="0"/>
              </a:rPr>
              <a:t>сипатталады.Бұл хромосомалар</a:t>
            </a:r>
            <a:r>
              <a:rPr lang="ru-RU" sz="2000" b="1" dirty="0">
                <a:solidFill>
                  <a:srgbClr val="384653"/>
                </a:solidFill>
                <a:latin typeface="Arial" pitchFamily="34" charset="0"/>
                <a:ea typeface="Roboto" pitchFamily="34" charset="-122"/>
                <a:cs typeface="Arial" pitchFamily="34" charset="0"/>
              </a:rPr>
              <a:t> </a:t>
            </a:r>
            <a:r>
              <a:rPr lang="ru-RU" sz="2000" b="1" dirty="0" err="1">
                <a:solidFill>
                  <a:srgbClr val="384653"/>
                </a:solidFill>
                <a:latin typeface="Arial" pitchFamily="34" charset="0"/>
                <a:ea typeface="Roboto" pitchFamily="34" charset="-122"/>
                <a:cs typeface="Arial" pitchFamily="34" charset="0"/>
              </a:rPr>
              <a:t>жыныстық дамудың бастапқы бағдарламасын анықтайды </a:t>
            </a:r>
            <a:r>
              <a:rPr lang="ru-RU" sz="2000" b="1" dirty="0">
                <a:solidFill>
                  <a:srgbClr val="384653"/>
                </a:solidFill>
                <a:latin typeface="Arial" pitchFamily="34" charset="0"/>
                <a:ea typeface="Roboto" pitchFamily="34" charset="-122"/>
                <a:cs typeface="Arial" pitchFamily="34" charset="0"/>
              </a:rPr>
              <a:t>— </a:t>
            </a:r>
            <a:r>
              <a:rPr lang="ru-RU" sz="2000" b="1" dirty="0" err="1">
                <a:solidFill>
                  <a:srgbClr val="384653"/>
                </a:solidFill>
                <a:latin typeface="Arial" pitchFamily="34" charset="0"/>
                <a:ea typeface="Roboto" pitchFamily="34" charset="-122"/>
                <a:cs typeface="Arial" pitchFamily="34" charset="0"/>
              </a:rPr>
              <a:t>яғни, қандай жыныс</a:t>
            </a:r>
            <a:r>
              <a:rPr lang="ru-RU" sz="2000" b="1" dirty="0">
                <a:solidFill>
                  <a:srgbClr val="384653"/>
                </a:solidFill>
                <a:latin typeface="Arial" pitchFamily="34" charset="0"/>
                <a:ea typeface="Roboto" pitchFamily="34" charset="-122"/>
                <a:cs typeface="Arial" pitchFamily="34" charset="0"/>
              </a:rPr>
              <a:t> </a:t>
            </a:r>
            <a:r>
              <a:rPr lang="ru-RU" sz="2000" b="1" dirty="0" err="1">
                <a:solidFill>
                  <a:srgbClr val="384653"/>
                </a:solidFill>
                <a:latin typeface="Arial" pitchFamily="34" charset="0"/>
                <a:ea typeface="Roboto" pitchFamily="34" charset="-122"/>
                <a:cs typeface="Arial" pitchFamily="34" charset="0"/>
              </a:rPr>
              <a:t>бездері</a:t>
            </a:r>
            <a:r>
              <a:rPr lang="ru-RU" sz="2000" b="1" dirty="0">
                <a:solidFill>
                  <a:srgbClr val="384653"/>
                </a:solidFill>
                <a:latin typeface="Arial" pitchFamily="34" charset="0"/>
                <a:ea typeface="Roboto" pitchFamily="34" charset="-122"/>
                <a:cs typeface="Arial" pitchFamily="34" charset="0"/>
              </a:rPr>
              <a:t> </a:t>
            </a:r>
            <a:r>
              <a:rPr lang="ru-RU" sz="2000" b="1" dirty="0" err="1">
                <a:solidFill>
                  <a:srgbClr val="384653"/>
                </a:solidFill>
                <a:latin typeface="Arial" pitchFamily="34" charset="0"/>
                <a:ea typeface="Roboto" pitchFamily="34" charset="-122"/>
                <a:cs typeface="Arial" pitchFamily="34" charset="0"/>
              </a:rPr>
              <a:t>(жұмыртқалық немесе</a:t>
            </a:r>
            <a:r>
              <a:rPr lang="ru-RU" sz="2000" b="1" dirty="0">
                <a:solidFill>
                  <a:srgbClr val="384653"/>
                </a:solidFill>
                <a:latin typeface="Arial" pitchFamily="34" charset="0"/>
                <a:ea typeface="Roboto" pitchFamily="34" charset="-122"/>
                <a:cs typeface="Arial" pitchFamily="34" charset="0"/>
              </a:rPr>
              <a:t> </a:t>
            </a:r>
            <a:r>
              <a:rPr lang="ru-RU" sz="2000" b="1" dirty="0" err="1">
                <a:solidFill>
                  <a:srgbClr val="384653"/>
                </a:solidFill>
                <a:latin typeface="Arial" pitchFamily="34" charset="0"/>
                <a:ea typeface="Roboto" pitchFamily="34" charset="-122"/>
                <a:cs typeface="Arial" pitchFamily="34" charset="0"/>
              </a:rPr>
              <a:t>аталық </a:t>
            </a:r>
            <a:r>
              <a:rPr lang="ru-RU" sz="2000" b="1" dirty="0">
                <a:solidFill>
                  <a:srgbClr val="384653"/>
                </a:solidFill>
                <a:latin typeface="Arial" pitchFamily="34" charset="0"/>
                <a:ea typeface="Roboto" pitchFamily="34" charset="-122"/>
                <a:cs typeface="Arial" pitchFamily="34" charset="0"/>
              </a:rPr>
              <a:t>без) </a:t>
            </a:r>
            <a:r>
              <a:rPr lang="ru-RU" sz="2000" b="1" dirty="0" err="1">
                <a:solidFill>
                  <a:srgbClr val="384653"/>
                </a:solidFill>
                <a:latin typeface="Arial" pitchFamily="34" charset="0"/>
                <a:ea typeface="Roboto" pitchFamily="34" charset="-122"/>
                <a:cs typeface="Arial" pitchFamily="34" charset="0"/>
              </a:rPr>
              <a:t>қалыптасатынын белгілейді</a:t>
            </a:r>
            <a:r>
              <a:rPr lang="ru-RU" sz="2000" b="1" dirty="0">
                <a:solidFill>
                  <a:srgbClr val="384653"/>
                </a:solidFill>
                <a:latin typeface="Arial" pitchFamily="34" charset="0"/>
                <a:ea typeface="Roboto" pitchFamily="34" charset="-122"/>
                <a:cs typeface="Arial" pitchFamily="34" charset="0"/>
              </a:rPr>
              <a:t>.</a:t>
            </a:r>
          </a:p>
        </p:txBody>
      </p:sp>
      <p:sp>
        <p:nvSpPr>
          <p:cNvPr id="21" name="Text 1"/>
          <p:cNvSpPr/>
          <p:nvPr/>
        </p:nvSpPr>
        <p:spPr>
          <a:xfrm>
            <a:off x="763716" y="3880923"/>
            <a:ext cx="13042821" cy="2700629"/>
          </a:xfrm>
          <a:prstGeom prst="rect">
            <a:avLst/>
          </a:prstGeom>
          <a:ln/>
        </p:spPr>
        <p:style>
          <a:lnRef idx="2">
            <a:schemeClr val="accent1"/>
          </a:lnRef>
          <a:fillRef idx="1">
            <a:schemeClr val="lt1"/>
          </a:fillRef>
          <a:effectRef idx="0">
            <a:schemeClr val="accent1"/>
          </a:effectRef>
          <a:fontRef idx="minor">
            <a:schemeClr val="dk1"/>
          </a:fontRef>
        </p:style>
        <p:txBody>
          <a:bodyPr wrap="square" lIns="0" tIns="0" rIns="0" bIns="0" rtlCol="0" anchor="t"/>
          <a:lstStyle/>
          <a:p>
            <a:pPr algn="ctr"/>
            <a:r>
              <a:rPr lang="ru-RU" sz="2000" b="1" dirty="0">
                <a:latin typeface="Arial" pitchFamily="34" charset="0"/>
                <a:cs typeface="Arial" pitchFamily="34" charset="0"/>
              </a:rPr>
              <a:t>2. </a:t>
            </a:r>
            <a:r>
              <a:rPr lang="ru-RU" sz="2000" b="1" dirty="0" err="1">
                <a:latin typeface="Arial" pitchFamily="34" charset="0"/>
                <a:cs typeface="Arial" pitchFamily="34" charset="0"/>
              </a:rPr>
              <a:t>Гормоналды</a:t>
            </a:r>
            <a:r>
              <a:rPr lang="ru-RU" sz="2000" b="1" dirty="0">
                <a:latin typeface="Arial" pitchFamily="34" charset="0"/>
                <a:cs typeface="Arial" pitchFamily="34" charset="0"/>
              </a:rPr>
              <a:t> </a:t>
            </a:r>
            <a:r>
              <a:rPr lang="ru-RU" sz="2000" b="1" dirty="0" err="1">
                <a:latin typeface="Arial" pitchFamily="34" charset="0"/>
                <a:cs typeface="Arial" pitchFamily="34" charset="0"/>
              </a:rPr>
              <a:t>жыныс</a:t>
            </a:r>
            <a:endParaRPr lang="ru-RU" sz="2000" b="1" dirty="0">
              <a:latin typeface="Arial" pitchFamily="34" charset="0"/>
              <a:cs typeface="Arial" pitchFamily="34" charset="0"/>
            </a:endParaRPr>
          </a:p>
          <a:p>
            <a:r>
              <a:rPr lang="ru-RU" sz="2000" b="1" dirty="0">
                <a:latin typeface="Arial" pitchFamily="34" charset="0"/>
                <a:cs typeface="Arial" pitchFamily="34" charset="0"/>
              </a:rPr>
              <a:t>	</a:t>
            </a:r>
            <a:r>
              <a:rPr lang="ru-RU" sz="2000" b="1" dirty="0" err="1">
                <a:latin typeface="Arial" pitchFamily="34" charset="0"/>
                <a:cs typeface="Arial" pitchFamily="34" charset="0"/>
              </a:rPr>
              <a:t>Гормоналды</a:t>
            </a:r>
            <a:r>
              <a:rPr lang="ru-RU" sz="2000" b="1" dirty="0">
                <a:latin typeface="Arial" pitchFamily="34" charset="0"/>
                <a:cs typeface="Arial" pitchFamily="34" charset="0"/>
              </a:rPr>
              <a:t> </a:t>
            </a:r>
            <a:r>
              <a:rPr lang="ru-RU" sz="2000" b="1" dirty="0" err="1">
                <a:latin typeface="Arial" pitchFamily="34" charset="0"/>
                <a:cs typeface="Arial" pitchFamily="34" charset="0"/>
              </a:rPr>
              <a:t>жыныс</a:t>
            </a:r>
            <a:r>
              <a:rPr lang="ru-RU" sz="2000" b="1" dirty="0">
                <a:latin typeface="Arial" pitchFamily="34" charset="0"/>
                <a:cs typeface="Arial" pitchFamily="34" charset="0"/>
              </a:rPr>
              <a:t> — </a:t>
            </a:r>
            <a:r>
              <a:rPr lang="ru-RU" sz="2000" b="1" dirty="0" err="1">
                <a:latin typeface="Arial" pitchFamily="34" charset="0"/>
                <a:cs typeface="Arial" pitchFamily="34" charset="0"/>
              </a:rPr>
              <a:t>ағзадағы жыныстық гормондардың </a:t>
            </a:r>
            <a:r>
              <a:rPr lang="ru-RU" sz="2000" b="1" dirty="0">
                <a:latin typeface="Arial" pitchFamily="34" charset="0"/>
                <a:cs typeface="Arial" pitchFamily="34" charset="0"/>
              </a:rPr>
              <a:t>(</a:t>
            </a:r>
            <a:r>
              <a:rPr lang="ru-RU" sz="2000" b="1" dirty="0" err="1">
                <a:latin typeface="Arial" pitchFamily="34" charset="0"/>
                <a:cs typeface="Arial" pitchFamily="34" charset="0"/>
              </a:rPr>
              <a:t>андрогендер</a:t>
            </a:r>
            <a:r>
              <a:rPr lang="ru-RU" sz="2000" b="1" dirty="0">
                <a:latin typeface="Arial" pitchFamily="34" charset="0"/>
                <a:cs typeface="Arial" pitchFamily="34" charset="0"/>
              </a:rPr>
              <a:t>, </a:t>
            </a:r>
            <a:r>
              <a:rPr lang="ru-RU" sz="2000" b="1" dirty="0" err="1">
                <a:latin typeface="Arial" pitchFamily="34" charset="0"/>
                <a:cs typeface="Arial" pitchFamily="34" charset="0"/>
              </a:rPr>
              <a:t>эстрогендер</a:t>
            </a:r>
            <a:r>
              <a:rPr lang="ru-RU" sz="2000" b="1" dirty="0">
                <a:latin typeface="Arial" pitchFamily="34" charset="0"/>
                <a:cs typeface="Arial" pitchFamily="34" charset="0"/>
              </a:rPr>
              <a:t>, прогестерон) </a:t>
            </a:r>
            <a:r>
              <a:rPr lang="ru-RU" sz="2000" b="1" dirty="0" err="1">
                <a:latin typeface="Arial" pitchFamily="34" charset="0"/>
                <a:cs typeface="Arial" pitchFamily="34" charset="0"/>
              </a:rPr>
              <a:t>әсерімен қалыптасады</a:t>
            </a:r>
            <a:r>
              <a:rPr lang="ru-RU" sz="2000" b="1" dirty="0">
                <a:latin typeface="Arial" pitchFamily="34" charset="0"/>
                <a:cs typeface="Arial" pitchFamily="34" charset="0"/>
              </a:rPr>
              <a:t>.</a:t>
            </a:r>
          </a:p>
          <a:p>
            <a:pPr>
              <a:buFont typeface="Arial" pitchFamily="34" charset="0"/>
              <a:buChar char="•"/>
            </a:pPr>
            <a:r>
              <a:rPr lang="ru-RU" sz="2000" b="1" dirty="0">
                <a:latin typeface="Arial" pitchFamily="34" charset="0"/>
                <a:cs typeface="Arial" pitchFamily="34" charset="0"/>
              </a:rPr>
              <a:t>Ер </a:t>
            </a:r>
            <a:r>
              <a:rPr lang="ru-RU" sz="2000" b="1" dirty="0" err="1">
                <a:latin typeface="Arial" pitchFamily="34" charset="0"/>
                <a:cs typeface="Arial" pitchFamily="34" charset="0"/>
              </a:rPr>
              <a:t>адамда</a:t>
            </a:r>
            <a:r>
              <a:rPr lang="ru-RU" sz="2000" b="1" dirty="0">
                <a:latin typeface="Arial" pitchFamily="34" charset="0"/>
                <a:cs typeface="Arial" pitchFamily="34" charset="0"/>
              </a:rPr>
              <a:t> — тестостерон </a:t>
            </a:r>
            <a:r>
              <a:rPr lang="ru-RU" sz="2000" b="1" dirty="0" err="1">
                <a:latin typeface="Arial" pitchFamily="34" charset="0"/>
                <a:cs typeface="Arial" pitchFamily="34" charset="0"/>
              </a:rPr>
              <a:t>басым</a:t>
            </a:r>
            <a:r>
              <a:rPr lang="ru-RU" sz="2000" b="1" dirty="0">
                <a:latin typeface="Arial" pitchFamily="34" charset="0"/>
                <a:cs typeface="Arial" pitchFamily="34" charset="0"/>
              </a:rPr>
              <a:t>, </a:t>
            </a:r>
            <a:r>
              <a:rPr lang="ru-RU" sz="2000" b="1" dirty="0" err="1">
                <a:latin typeface="Arial" pitchFamily="34" charset="0"/>
                <a:cs typeface="Arial" pitchFamily="34" charset="0"/>
              </a:rPr>
              <a:t>ол</a:t>
            </a:r>
            <a:r>
              <a:rPr lang="ru-RU" sz="2000" b="1" dirty="0">
                <a:latin typeface="Arial" pitchFamily="34" charset="0"/>
                <a:cs typeface="Arial" pitchFamily="34" charset="0"/>
              </a:rPr>
              <a:t> </a:t>
            </a:r>
            <a:r>
              <a:rPr lang="ru-RU" sz="2000" b="1" dirty="0" err="1">
                <a:latin typeface="Arial" pitchFamily="34" charset="0"/>
                <a:cs typeface="Arial" pitchFamily="34" charset="0"/>
              </a:rPr>
              <a:t>ерлерге</a:t>
            </a:r>
            <a:r>
              <a:rPr lang="ru-RU" sz="2000" b="1" dirty="0">
                <a:latin typeface="Arial" pitchFamily="34" charset="0"/>
                <a:cs typeface="Arial" pitchFamily="34" charset="0"/>
              </a:rPr>
              <a:t> </a:t>
            </a:r>
            <a:r>
              <a:rPr lang="ru-RU" sz="2000" b="1" dirty="0" err="1">
                <a:latin typeface="Arial" pitchFamily="34" charset="0"/>
                <a:cs typeface="Arial" pitchFamily="34" charset="0"/>
              </a:rPr>
              <a:t>тән белгілердің дамуын</a:t>
            </a:r>
            <a:r>
              <a:rPr lang="ru-RU" sz="2000" b="1" dirty="0">
                <a:latin typeface="Arial" pitchFamily="34" charset="0"/>
                <a:cs typeface="Arial" pitchFamily="34" charset="0"/>
              </a:rPr>
              <a:t> (</a:t>
            </a:r>
            <a:r>
              <a:rPr lang="ru-RU" sz="2000" b="1" dirty="0" err="1">
                <a:latin typeface="Arial" pitchFamily="34" charset="0"/>
                <a:cs typeface="Arial" pitchFamily="34" charset="0"/>
              </a:rPr>
              <a:t>дауыстың жуандауы</a:t>
            </a:r>
            <a:r>
              <a:rPr lang="ru-RU" sz="2000" b="1" dirty="0">
                <a:latin typeface="Arial" pitchFamily="34" charset="0"/>
                <a:cs typeface="Arial" pitchFamily="34" charset="0"/>
              </a:rPr>
              <a:t>, </a:t>
            </a:r>
            <a:r>
              <a:rPr lang="ru-RU" sz="2000" b="1" dirty="0" err="1">
                <a:latin typeface="Arial" pitchFamily="34" charset="0"/>
                <a:cs typeface="Arial" pitchFamily="34" charset="0"/>
              </a:rPr>
              <a:t>бұлшықет дамуы</a:t>
            </a:r>
            <a:r>
              <a:rPr lang="ru-RU" sz="2000" b="1" dirty="0">
                <a:latin typeface="Arial" pitchFamily="34" charset="0"/>
                <a:cs typeface="Arial" pitchFamily="34" charset="0"/>
              </a:rPr>
              <a:t>, </a:t>
            </a:r>
            <a:r>
              <a:rPr lang="ru-RU" sz="2000" b="1" dirty="0" err="1">
                <a:latin typeface="Arial" pitchFamily="34" charset="0"/>
                <a:cs typeface="Arial" pitchFamily="34" charset="0"/>
              </a:rPr>
              <a:t>қаңқа ерекшелігі</a:t>
            </a:r>
            <a:r>
              <a:rPr lang="ru-RU" sz="2000" b="1" dirty="0">
                <a:latin typeface="Arial" pitchFamily="34" charset="0"/>
                <a:cs typeface="Arial" pitchFamily="34" charset="0"/>
              </a:rPr>
              <a:t>, </a:t>
            </a:r>
            <a:r>
              <a:rPr lang="ru-RU" sz="2000" b="1" dirty="0" err="1">
                <a:latin typeface="Arial" pitchFamily="34" charset="0"/>
                <a:cs typeface="Arial" pitchFamily="34" charset="0"/>
              </a:rPr>
              <a:t>беттегі</a:t>
            </a:r>
            <a:r>
              <a:rPr lang="ru-RU" sz="2000" b="1" dirty="0">
                <a:latin typeface="Arial" pitchFamily="34" charset="0"/>
                <a:cs typeface="Arial" pitchFamily="34" charset="0"/>
              </a:rPr>
              <a:t> </a:t>
            </a:r>
            <a:r>
              <a:rPr lang="ru-RU" sz="2000" b="1" dirty="0" err="1">
                <a:latin typeface="Arial" pitchFamily="34" charset="0"/>
                <a:cs typeface="Arial" pitchFamily="34" charset="0"/>
              </a:rPr>
              <a:t>шаш</a:t>
            </a:r>
            <a:r>
              <a:rPr lang="ru-RU" sz="2000" b="1" dirty="0">
                <a:latin typeface="Arial" pitchFamily="34" charset="0"/>
                <a:cs typeface="Arial" pitchFamily="34" charset="0"/>
              </a:rPr>
              <a:t> </a:t>
            </a:r>
            <a:r>
              <a:rPr lang="ru-RU" sz="2000" b="1" dirty="0" err="1">
                <a:latin typeface="Arial" pitchFamily="34" charset="0"/>
                <a:cs typeface="Arial" pitchFamily="34" charset="0"/>
              </a:rPr>
              <a:t>өсуі</a:t>
            </a:r>
            <a:r>
              <a:rPr lang="ru-RU" sz="2000" b="1" dirty="0">
                <a:latin typeface="Arial" pitchFamily="34" charset="0"/>
                <a:cs typeface="Arial" pitchFamily="34" charset="0"/>
              </a:rPr>
              <a:t>) </a:t>
            </a:r>
            <a:r>
              <a:rPr lang="ru-RU" sz="2000" b="1" dirty="0" err="1">
                <a:latin typeface="Arial" pitchFamily="34" charset="0"/>
                <a:cs typeface="Arial" pitchFamily="34" charset="0"/>
              </a:rPr>
              <a:t>қамтамасыз етеді</a:t>
            </a:r>
            <a:r>
              <a:rPr lang="ru-RU" sz="2000" b="1" dirty="0">
                <a:latin typeface="Arial" pitchFamily="34" charset="0"/>
                <a:cs typeface="Arial" pitchFamily="34" charset="0"/>
              </a:rPr>
              <a:t>.</a:t>
            </a:r>
          </a:p>
          <a:p>
            <a:pPr>
              <a:buFont typeface="Arial" pitchFamily="34" charset="0"/>
              <a:buChar char="•"/>
            </a:pPr>
            <a:r>
              <a:rPr lang="ru-RU" sz="2000" b="1" dirty="0" err="1">
                <a:latin typeface="Arial" pitchFamily="34" charset="0"/>
                <a:cs typeface="Arial" pitchFamily="34" charset="0"/>
              </a:rPr>
              <a:t>Әйел адамда</a:t>
            </a:r>
            <a:r>
              <a:rPr lang="ru-RU" sz="2000" b="1" dirty="0">
                <a:latin typeface="Arial" pitchFamily="34" charset="0"/>
                <a:cs typeface="Arial" pitchFamily="34" charset="0"/>
              </a:rPr>
              <a:t> — эстроген мен прогестерон </a:t>
            </a:r>
            <a:r>
              <a:rPr lang="ru-RU" sz="2000" b="1" dirty="0" err="1">
                <a:latin typeface="Arial" pitchFamily="34" charset="0"/>
                <a:cs typeface="Arial" pitchFamily="34" charset="0"/>
              </a:rPr>
              <a:t>басым</a:t>
            </a:r>
            <a:r>
              <a:rPr lang="ru-RU" sz="2000" b="1" dirty="0">
                <a:latin typeface="Arial" pitchFamily="34" charset="0"/>
                <a:cs typeface="Arial" pitchFamily="34" charset="0"/>
              </a:rPr>
              <a:t>, </a:t>
            </a:r>
            <a:r>
              <a:rPr lang="ru-RU" sz="2000" b="1" dirty="0" err="1">
                <a:latin typeface="Arial" pitchFamily="34" charset="0"/>
                <a:cs typeface="Arial" pitchFamily="34" charset="0"/>
              </a:rPr>
              <a:t>олар</a:t>
            </a:r>
            <a:r>
              <a:rPr lang="ru-RU" sz="2000" b="1" dirty="0">
                <a:latin typeface="Arial" pitchFamily="34" charset="0"/>
                <a:cs typeface="Arial" pitchFamily="34" charset="0"/>
              </a:rPr>
              <a:t> </a:t>
            </a:r>
            <a:r>
              <a:rPr lang="ru-RU" sz="2000" b="1" dirty="0" err="1">
                <a:latin typeface="Arial" pitchFamily="34" charset="0"/>
                <a:cs typeface="Arial" pitchFamily="34" charset="0"/>
              </a:rPr>
              <a:t>әйелге тән белгілердің </a:t>
            </a:r>
            <a:r>
              <a:rPr lang="ru-RU" sz="2000" b="1" dirty="0">
                <a:latin typeface="Arial" pitchFamily="34" charset="0"/>
                <a:cs typeface="Arial" pitchFamily="34" charset="0"/>
              </a:rPr>
              <a:t>(</a:t>
            </a:r>
            <a:r>
              <a:rPr lang="ru-RU" sz="2000" b="1" dirty="0" err="1">
                <a:latin typeface="Arial" pitchFamily="34" charset="0"/>
                <a:cs typeface="Arial" pitchFamily="34" charset="0"/>
              </a:rPr>
              <a:t>кеуде</a:t>
            </a:r>
            <a:r>
              <a:rPr lang="ru-RU" sz="2000" b="1" dirty="0">
                <a:latin typeface="Arial" pitchFamily="34" charset="0"/>
                <a:cs typeface="Arial" pitchFamily="34" charset="0"/>
              </a:rPr>
              <a:t> </a:t>
            </a:r>
            <a:r>
              <a:rPr lang="ru-RU" sz="2000" b="1" dirty="0" err="1">
                <a:latin typeface="Arial" pitchFamily="34" charset="0"/>
                <a:cs typeface="Arial" pitchFamily="34" charset="0"/>
              </a:rPr>
              <a:t>дамуы</a:t>
            </a:r>
            <a:r>
              <a:rPr lang="ru-RU" sz="2000" b="1" dirty="0">
                <a:latin typeface="Arial" pitchFamily="34" charset="0"/>
                <a:cs typeface="Arial" pitchFamily="34" charset="0"/>
              </a:rPr>
              <a:t>, </a:t>
            </a:r>
            <a:r>
              <a:rPr lang="ru-RU" sz="2000" b="1" dirty="0" err="1">
                <a:latin typeface="Arial" pitchFamily="34" charset="0"/>
                <a:cs typeface="Arial" pitchFamily="34" charset="0"/>
              </a:rPr>
              <a:t>жамбас</a:t>
            </a:r>
            <a:r>
              <a:rPr lang="ru-RU" sz="2000" b="1" dirty="0">
                <a:latin typeface="Arial" pitchFamily="34" charset="0"/>
                <a:cs typeface="Arial" pitchFamily="34" charset="0"/>
              </a:rPr>
              <a:t> </a:t>
            </a:r>
            <a:r>
              <a:rPr lang="ru-RU" sz="2000" b="1" dirty="0" err="1">
                <a:latin typeface="Arial" pitchFamily="34" charset="0"/>
                <a:cs typeface="Arial" pitchFamily="34" charset="0"/>
              </a:rPr>
              <a:t>кеңеюі</a:t>
            </a:r>
            <a:r>
              <a:rPr lang="ru-RU" sz="2000" b="1" dirty="0">
                <a:latin typeface="Arial" pitchFamily="34" charset="0"/>
                <a:cs typeface="Arial" pitchFamily="34" charset="0"/>
              </a:rPr>
              <a:t>, </a:t>
            </a:r>
            <a:r>
              <a:rPr lang="ru-RU" sz="2000" b="1" dirty="0" err="1">
                <a:latin typeface="Arial" pitchFamily="34" charset="0"/>
                <a:cs typeface="Arial" pitchFamily="34" charset="0"/>
              </a:rPr>
              <a:t>етеккір</a:t>
            </a:r>
            <a:r>
              <a:rPr lang="ru-RU" sz="2000" b="1" dirty="0">
                <a:latin typeface="Arial" pitchFamily="34" charset="0"/>
                <a:cs typeface="Arial" pitchFamily="34" charset="0"/>
              </a:rPr>
              <a:t> </a:t>
            </a:r>
            <a:r>
              <a:rPr lang="ru-RU" sz="2000" b="1" dirty="0" err="1">
                <a:latin typeface="Arial" pitchFamily="34" charset="0"/>
                <a:cs typeface="Arial" pitchFamily="34" charset="0"/>
              </a:rPr>
              <a:t>циклі</a:t>
            </a:r>
            <a:r>
              <a:rPr lang="ru-RU" sz="2000" b="1" dirty="0">
                <a:latin typeface="Arial" pitchFamily="34" charset="0"/>
                <a:cs typeface="Arial" pitchFamily="34" charset="0"/>
              </a:rPr>
              <a:t>) </a:t>
            </a:r>
            <a:r>
              <a:rPr lang="ru-RU" sz="2000" b="1" dirty="0" err="1">
                <a:latin typeface="Arial" pitchFamily="34" charset="0"/>
                <a:cs typeface="Arial" pitchFamily="34" charset="0"/>
              </a:rPr>
              <a:t>қалыптасуына жауап</a:t>
            </a:r>
            <a:r>
              <a:rPr lang="ru-RU" sz="2000" b="1" dirty="0">
                <a:latin typeface="Arial" pitchFamily="34" charset="0"/>
                <a:cs typeface="Arial" pitchFamily="34" charset="0"/>
              </a:rPr>
              <a:t> </a:t>
            </a:r>
            <a:r>
              <a:rPr lang="ru-RU" sz="2000" b="1" dirty="0" err="1">
                <a:latin typeface="Arial" pitchFamily="34" charset="0"/>
                <a:cs typeface="Arial" pitchFamily="34" charset="0"/>
              </a:rPr>
              <a:t>береді</a:t>
            </a:r>
            <a:r>
              <a:rPr lang="ru-RU" sz="2000" b="1" dirty="0">
                <a:latin typeface="Arial" pitchFamily="34" charset="0"/>
                <a:cs typeface="Arial" pitchFamily="34" charset="0"/>
              </a:rPr>
              <a:t>. </a:t>
            </a:r>
            <a:r>
              <a:rPr lang="ru-RU" sz="2000" b="1" dirty="0" err="1">
                <a:latin typeface="Arial" pitchFamily="34" charset="0"/>
                <a:cs typeface="Arial" pitchFamily="34" charset="0"/>
              </a:rPr>
              <a:t>Гормоналды</a:t>
            </a:r>
            <a:r>
              <a:rPr lang="ru-RU" sz="2000" b="1" dirty="0">
                <a:latin typeface="Arial" pitchFamily="34" charset="0"/>
                <a:cs typeface="Arial" pitchFamily="34" charset="0"/>
              </a:rPr>
              <a:t> </a:t>
            </a:r>
            <a:r>
              <a:rPr lang="ru-RU" sz="2000" b="1" dirty="0" err="1">
                <a:latin typeface="Arial" pitchFamily="34" charset="0"/>
                <a:cs typeface="Arial" pitchFamily="34" charset="0"/>
              </a:rPr>
              <a:t>тепе-теңдіктің бұзылуы жыныстық дамудың ауытқуына әкелуі мүмкін.</a:t>
            </a:r>
            <a:endParaRPr lang="ru-RU" sz="2000" b="1" dirty="0">
              <a:latin typeface="Arial" pitchFamily="34" charset="0"/>
              <a:cs typeface="Arial"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Рисунок 19" descr="фон.jpg"/>
          <p:cNvPicPr>
            <a:picLocks noChangeAspect="1"/>
          </p:cNvPicPr>
          <p:nvPr/>
        </p:nvPicPr>
        <p:blipFill>
          <a:blip r:embed="rId3"/>
          <a:stretch>
            <a:fillRect/>
          </a:stretch>
        </p:blipFill>
        <p:spPr>
          <a:xfrm>
            <a:off x="0" y="0"/>
            <a:ext cx="14630400" cy="8229600"/>
          </a:xfrm>
          <a:prstGeom prst="rect">
            <a:avLst/>
          </a:prstGeom>
        </p:spPr>
      </p:pic>
      <p:sp>
        <p:nvSpPr>
          <p:cNvPr id="6" name="Text 1"/>
          <p:cNvSpPr/>
          <p:nvPr/>
        </p:nvSpPr>
        <p:spPr>
          <a:xfrm>
            <a:off x="549831" y="4400012"/>
            <a:ext cx="13530739" cy="3425551"/>
          </a:xfrm>
          <a:prstGeom prst="rect">
            <a:avLst/>
          </a:prstGeom>
          <a:ln/>
        </p:spPr>
        <p:style>
          <a:lnRef idx="2">
            <a:schemeClr val="accent1"/>
          </a:lnRef>
          <a:fillRef idx="1">
            <a:schemeClr val="lt1"/>
          </a:fillRef>
          <a:effectRef idx="0">
            <a:schemeClr val="accent1"/>
          </a:effectRef>
          <a:fontRef idx="minor">
            <a:schemeClr val="dk1"/>
          </a:fontRef>
        </p:style>
        <p:txBody>
          <a:bodyPr wrap="square" lIns="0" tIns="0" rIns="0" bIns="0" rtlCol="0" anchor="t"/>
          <a:lstStyle/>
          <a:p>
            <a:pPr algn="ctr"/>
            <a:r>
              <a:rPr lang="kk-KZ" sz="2000" b="1" dirty="0">
                <a:latin typeface="Arial" pitchFamily="34" charset="0"/>
                <a:cs typeface="Arial" pitchFamily="34" charset="0"/>
              </a:rPr>
              <a:t>4. Азаматтық (әлеуметтік немесе психологиялық) жыныс</a:t>
            </a:r>
          </a:p>
          <a:p>
            <a:r>
              <a:rPr lang="kk-KZ" sz="2000" b="1" dirty="0">
                <a:latin typeface="Arial" pitchFamily="34" charset="0"/>
                <a:cs typeface="Arial" pitchFamily="34" charset="0"/>
              </a:rPr>
              <a:t>	Азаматтық (немесе әлеуметтік) жыныс — адамның өзін белгілі бір жыныс өкілі ретінде қоғамда қабылдауы мен тануы.</a:t>
            </a:r>
            <a:br>
              <a:rPr lang="kk-KZ" sz="2000" b="1" dirty="0">
                <a:latin typeface="Arial" pitchFamily="34" charset="0"/>
                <a:cs typeface="Arial" pitchFamily="34" charset="0"/>
              </a:rPr>
            </a:br>
            <a:r>
              <a:rPr lang="kk-KZ" sz="2000" b="1" dirty="0">
                <a:latin typeface="Arial" pitchFamily="34" charset="0"/>
                <a:cs typeface="Arial" pitchFamily="34" charset="0"/>
              </a:rPr>
              <a:t>	Бұл адамның гендерлік сәйкестігімен (гендерлік идентификация) тығыз байланысты ұғым.</a:t>
            </a:r>
            <a:br>
              <a:rPr lang="kk-KZ" sz="2000" b="1" dirty="0">
                <a:latin typeface="Arial" pitchFamily="34" charset="0"/>
                <a:cs typeface="Arial" pitchFamily="34" charset="0"/>
              </a:rPr>
            </a:br>
            <a:r>
              <a:rPr lang="kk-KZ" sz="2000" b="1" dirty="0">
                <a:latin typeface="Arial" pitchFamily="34" charset="0"/>
                <a:cs typeface="Arial" pitchFamily="34" charset="0"/>
              </a:rPr>
              <a:t>Мысалы:</a:t>
            </a:r>
          </a:p>
          <a:p>
            <a:pPr>
              <a:buFont typeface="Arial" pitchFamily="34" charset="0"/>
              <a:buChar char="•"/>
            </a:pPr>
            <a:r>
              <a:rPr lang="kk-KZ" sz="2000" b="1" dirty="0">
                <a:latin typeface="Arial" pitchFamily="34" charset="0"/>
                <a:cs typeface="Arial" pitchFamily="34" charset="0"/>
              </a:rPr>
              <a:t>Ер адам өз рөлін қоғамда «еркек» ретінде қабылдайды — мінезі, іс-әрекеті, әлеуметтік міндеттері арқылы.</a:t>
            </a:r>
          </a:p>
          <a:p>
            <a:pPr>
              <a:buFont typeface="Arial" pitchFamily="34" charset="0"/>
              <a:buChar char="•"/>
            </a:pPr>
            <a:r>
              <a:rPr lang="kk-KZ" sz="2000" b="1" dirty="0">
                <a:latin typeface="Arial" pitchFamily="34" charset="0"/>
                <a:cs typeface="Arial" pitchFamily="34" charset="0"/>
              </a:rPr>
              <a:t>Әйел адам өз рөлін «әйел» ретінде сезінеді және қоғамдағы әйелге тән әлеуметтік нормаларды орындайды.</a:t>
            </a:r>
          </a:p>
          <a:p>
            <a:r>
              <a:rPr lang="kk-KZ" sz="2000" b="1" dirty="0">
                <a:latin typeface="Arial" pitchFamily="34" charset="0"/>
                <a:cs typeface="Arial" pitchFamily="34" charset="0"/>
              </a:rPr>
              <a:t>Бұл жыныс түрі мәдениет, дәстүр, әлеуметтік тәжірибе және тұлғаның өзіндік санасы арқылы қалыптасады.</a:t>
            </a:r>
          </a:p>
        </p:txBody>
      </p:sp>
      <p:sp>
        <p:nvSpPr>
          <p:cNvPr id="7" name="Text 1"/>
          <p:cNvSpPr/>
          <p:nvPr/>
        </p:nvSpPr>
        <p:spPr>
          <a:xfrm>
            <a:off x="549831" y="1765005"/>
            <a:ext cx="13530739" cy="2328530"/>
          </a:xfrm>
          <a:prstGeom prst="rect">
            <a:avLst/>
          </a:prstGeom>
          <a:ln/>
        </p:spPr>
        <p:style>
          <a:lnRef idx="1">
            <a:schemeClr val="accent5"/>
          </a:lnRef>
          <a:fillRef idx="2">
            <a:schemeClr val="accent5"/>
          </a:fillRef>
          <a:effectRef idx="1">
            <a:schemeClr val="accent5"/>
          </a:effectRef>
          <a:fontRef idx="minor">
            <a:schemeClr val="dk1"/>
          </a:fontRef>
        </p:style>
        <p:txBody>
          <a:bodyPr wrap="square" lIns="0" tIns="0" rIns="0" bIns="0" rtlCol="0" anchor="t"/>
          <a:lstStyle/>
          <a:p>
            <a:pPr algn="ctr"/>
            <a:r>
              <a:rPr lang="ru-RU" sz="2000" b="1" dirty="0">
                <a:latin typeface="Arial" pitchFamily="34" charset="0"/>
                <a:cs typeface="Arial" pitchFamily="34" charset="0"/>
              </a:rPr>
              <a:t>3. </a:t>
            </a:r>
            <a:r>
              <a:rPr lang="ru-RU" sz="2000" b="1" dirty="0" err="1">
                <a:latin typeface="Arial" pitchFamily="34" charset="0"/>
                <a:cs typeface="Arial" pitchFamily="34" charset="0"/>
              </a:rPr>
              <a:t>Морфологиялық (анатомиялық</a:t>
            </a:r>
            <a:r>
              <a:rPr lang="ru-RU" sz="2000" b="1" dirty="0">
                <a:latin typeface="Arial" pitchFamily="34" charset="0"/>
                <a:cs typeface="Arial" pitchFamily="34" charset="0"/>
              </a:rPr>
              <a:t>) </a:t>
            </a:r>
            <a:r>
              <a:rPr lang="ru-RU" sz="2000" b="1" dirty="0" err="1">
                <a:latin typeface="Arial" pitchFamily="34" charset="0"/>
                <a:cs typeface="Arial" pitchFamily="34" charset="0"/>
              </a:rPr>
              <a:t>жыныс</a:t>
            </a:r>
            <a:endParaRPr lang="ru-RU" sz="2000" b="1" dirty="0">
              <a:latin typeface="Arial" pitchFamily="34" charset="0"/>
              <a:cs typeface="Arial" pitchFamily="34" charset="0"/>
            </a:endParaRPr>
          </a:p>
          <a:p>
            <a:r>
              <a:rPr lang="ru-RU" sz="2000" b="1" dirty="0">
                <a:latin typeface="Arial" pitchFamily="34" charset="0"/>
                <a:cs typeface="Arial" pitchFamily="34" charset="0"/>
              </a:rPr>
              <a:t>	</a:t>
            </a:r>
            <a:r>
              <a:rPr lang="ru-RU" sz="2000" b="1" dirty="0" err="1">
                <a:latin typeface="Arial" pitchFamily="34" charset="0"/>
                <a:cs typeface="Arial" pitchFamily="34" charset="0"/>
              </a:rPr>
              <a:t>Морфологиялық немесе</a:t>
            </a:r>
            <a:r>
              <a:rPr lang="ru-RU" sz="2000" b="1" dirty="0">
                <a:latin typeface="Arial" pitchFamily="34" charset="0"/>
                <a:cs typeface="Arial" pitchFamily="34" charset="0"/>
              </a:rPr>
              <a:t> </a:t>
            </a:r>
            <a:r>
              <a:rPr lang="ru-RU" sz="2000" b="1" dirty="0" err="1">
                <a:latin typeface="Arial" pitchFamily="34" charset="0"/>
                <a:cs typeface="Arial" pitchFamily="34" charset="0"/>
              </a:rPr>
              <a:t>анатомиялық жыныс</a:t>
            </a:r>
            <a:r>
              <a:rPr lang="ru-RU" sz="2000" b="1" dirty="0">
                <a:latin typeface="Arial" pitchFamily="34" charset="0"/>
                <a:cs typeface="Arial" pitchFamily="34" charset="0"/>
              </a:rPr>
              <a:t> — </a:t>
            </a:r>
            <a:r>
              <a:rPr lang="ru-RU" sz="2000" b="1" dirty="0" err="1">
                <a:latin typeface="Arial" pitchFamily="34" charset="0"/>
                <a:cs typeface="Arial" pitchFamily="34" charset="0"/>
              </a:rPr>
              <a:t>адамның сыртқы және ішкі</a:t>
            </a:r>
            <a:r>
              <a:rPr lang="ru-RU" sz="2000" b="1" dirty="0">
                <a:latin typeface="Arial" pitchFamily="34" charset="0"/>
                <a:cs typeface="Arial" pitchFamily="34" charset="0"/>
              </a:rPr>
              <a:t> </a:t>
            </a:r>
            <a:r>
              <a:rPr lang="ru-RU" sz="2000" b="1" dirty="0" err="1">
                <a:latin typeface="Arial" pitchFamily="34" charset="0"/>
                <a:cs typeface="Arial" pitchFamily="34" charset="0"/>
              </a:rPr>
              <a:t>жыныс</a:t>
            </a:r>
            <a:r>
              <a:rPr lang="ru-RU" sz="2000" b="1" dirty="0">
                <a:latin typeface="Arial" pitchFamily="34" charset="0"/>
                <a:cs typeface="Arial" pitchFamily="34" charset="0"/>
              </a:rPr>
              <a:t> </a:t>
            </a:r>
            <a:r>
              <a:rPr lang="ru-RU" sz="2000" b="1" dirty="0" err="1">
                <a:latin typeface="Arial" pitchFamily="34" charset="0"/>
                <a:cs typeface="Arial" pitchFamily="34" charset="0"/>
              </a:rPr>
              <a:t>ағзаларының құрылысына байланысты</a:t>
            </a:r>
            <a:r>
              <a:rPr lang="ru-RU" sz="2000" b="1" dirty="0">
                <a:latin typeface="Arial" pitchFamily="34" charset="0"/>
                <a:cs typeface="Arial" pitchFamily="34" charset="0"/>
              </a:rPr>
              <a:t>.</a:t>
            </a:r>
          </a:p>
          <a:p>
            <a:pPr>
              <a:buFont typeface="Arial" pitchFamily="34" charset="0"/>
              <a:buChar char="•"/>
            </a:pPr>
            <a:r>
              <a:rPr lang="ru-RU" sz="2000" b="1" dirty="0">
                <a:latin typeface="Arial" pitchFamily="34" charset="0"/>
                <a:cs typeface="Arial" pitchFamily="34" charset="0"/>
              </a:rPr>
              <a:t>Ер </a:t>
            </a:r>
            <a:r>
              <a:rPr lang="ru-RU" sz="2000" b="1" dirty="0" err="1">
                <a:latin typeface="Arial" pitchFamily="34" charset="0"/>
                <a:cs typeface="Arial" pitchFamily="34" charset="0"/>
              </a:rPr>
              <a:t>адамдарда</a:t>
            </a:r>
            <a:r>
              <a:rPr lang="ru-RU" sz="2000" b="1" dirty="0">
                <a:latin typeface="Arial" pitchFamily="34" charset="0"/>
                <a:cs typeface="Arial" pitchFamily="34" charset="0"/>
              </a:rPr>
              <a:t>: </a:t>
            </a:r>
            <a:r>
              <a:rPr lang="ru-RU" sz="2000" b="1" dirty="0" err="1">
                <a:latin typeface="Arial" pitchFamily="34" charset="0"/>
                <a:cs typeface="Arial" pitchFamily="34" charset="0"/>
              </a:rPr>
              <a:t>жыныс</a:t>
            </a:r>
            <a:r>
              <a:rPr lang="ru-RU" sz="2000" b="1" dirty="0">
                <a:latin typeface="Arial" pitchFamily="34" charset="0"/>
                <a:cs typeface="Arial" pitchFamily="34" charset="0"/>
              </a:rPr>
              <a:t> </a:t>
            </a:r>
            <a:r>
              <a:rPr lang="ru-RU" sz="2000" b="1" dirty="0" err="1">
                <a:latin typeface="Arial" pitchFamily="34" charset="0"/>
                <a:cs typeface="Arial" pitchFamily="34" charset="0"/>
              </a:rPr>
              <a:t>мүшесі</a:t>
            </a:r>
            <a:r>
              <a:rPr lang="ru-RU" sz="2000" b="1" dirty="0">
                <a:latin typeface="Arial" pitchFamily="34" charset="0"/>
                <a:cs typeface="Arial" pitchFamily="34" charset="0"/>
              </a:rPr>
              <a:t>, </a:t>
            </a:r>
            <a:r>
              <a:rPr lang="ru-RU" sz="2000" b="1" dirty="0" err="1">
                <a:latin typeface="Arial" pitchFamily="34" charset="0"/>
                <a:cs typeface="Arial" pitchFamily="34" charset="0"/>
              </a:rPr>
              <a:t>ұрық бездері</a:t>
            </a:r>
            <a:r>
              <a:rPr lang="ru-RU" sz="2000" b="1" dirty="0">
                <a:latin typeface="Arial" pitchFamily="34" charset="0"/>
                <a:cs typeface="Arial" pitchFamily="34" charset="0"/>
              </a:rPr>
              <a:t>, </a:t>
            </a:r>
            <a:r>
              <a:rPr lang="ru-RU" sz="2000" b="1" dirty="0" err="1">
                <a:latin typeface="Arial" pitchFamily="34" charset="0"/>
                <a:cs typeface="Arial" pitchFamily="34" charset="0"/>
              </a:rPr>
              <a:t>шәует шығару жолдары</a:t>
            </a:r>
            <a:r>
              <a:rPr lang="ru-RU" sz="2000" b="1" dirty="0">
                <a:latin typeface="Arial" pitchFamily="34" charset="0"/>
                <a:cs typeface="Arial" pitchFamily="34" charset="0"/>
              </a:rPr>
              <a:t>.</a:t>
            </a:r>
          </a:p>
          <a:p>
            <a:pPr>
              <a:buFont typeface="Arial" pitchFamily="34" charset="0"/>
              <a:buChar char="•"/>
            </a:pPr>
            <a:r>
              <a:rPr lang="ru-RU" sz="2000" b="1" dirty="0" err="1">
                <a:latin typeface="Arial" pitchFamily="34" charset="0"/>
                <a:cs typeface="Arial" pitchFamily="34" charset="0"/>
              </a:rPr>
              <a:t>Әйел адамдарда</a:t>
            </a:r>
            <a:r>
              <a:rPr lang="ru-RU" sz="2000" b="1" dirty="0">
                <a:latin typeface="Arial" pitchFamily="34" charset="0"/>
                <a:cs typeface="Arial" pitchFamily="34" charset="0"/>
              </a:rPr>
              <a:t>: </a:t>
            </a:r>
            <a:r>
              <a:rPr lang="ru-RU" sz="2000" b="1" dirty="0" err="1">
                <a:latin typeface="Arial" pitchFamily="34" charset="0"/>
                <a:cs typeface="Arial" pitchFamily="34" charset="0"/>
              </a:rPr>
              <a:t>жатыр</a:t>
            </a:r>
            <a:r>
              <a:rPr lang="ru-RU" sz="2000" b="1" dirty="0">
                <a:latin typeface="Arial" pitchFamily="34" charset="0"/>
                <a:cs typeface="Arial" pitchFamily="34" charset="0"/>
              </a:rPr>
              <a:t>, </a:t>
            </a:r>
            <a:r>
              <a:rPr lang="ru-RU" sz="2000" b="1" dirty="0" err="1">
                <a:latin typeface="Arial" pitchFamily="34" charset="0"/>
                <a:cs typeface="Arial" pitchFamily="34" charset="0"/>
              </a:rPr>
              <a:t>аналық бездер</a:t>
            </a:r>
            <a:r>
              <a:rPr lang="ru-RU" sz="2000" b="1" dirty="0">
                <a:latin typeface="Arial" pitchFamily="34" charset="0"/>
                <a:cs typeface="Arial" pitchFamily="34" charset="0"/>
              </a:rPr>
              <a:t>, </a:t>
            </a:r>
            <a:r>
              <a:rPr lang="ru-RU" sz="2000" b="1" dirty="0" err="1">
                <a:latin typeface="Arial" pitchFamily="34" charset="0"/>
                <a:cs typeface="Arial" pitchFamily="34" charset="0"/>
              </a:rPr>
              <a:t>қынап, сыртқы жыныс</a:t>
            </a:r>
            <a:r>
              <a:rPr lang="ru-RU" sz="2000" b="1" dirty="0">
                <a:latin typeface="Arial" pitchFamily="34" charset="0"/>
                <a:cs typeface="Arial" pitchFamily="34" charset="0"/>
              </a:rPr>
              <a:t> </a:t>
            </a:r>
            <a:r>
              <a:rPr lang="ru-RU" sz="2000" b="1" dirty="0" err="1">
                <a:latin typeface="Arial" pitchFamily="34" charset="0"/>
                <a:cs typeface="Arial" pitchFamily="34" charset="0"/>
              </a:rPr>
              <a:t>еріндері</a:t>
            </a:r>
            <a:r>
              <a:rPr lang="ru-RU" sz="2000" b="1" dirty="0">
                <a:latin typeface="Arial" pitchFamily="34" charset="0"/>
                <a:cs typeface="Arial" pitchFamily="34" charset="0"/>
              </a:rPr>
              <a:t>. </a:t>
            </a:r>
            <a:r>
              <a:rPr lang="ru-RU" sz="2000" b="1" dirty="0" err="1">
                <a:latin typeface="Arial" pitchFamily="34" charset="0"/>
                <a:cs typeface="Arial" pitchFamily="34" charset="0"/>
              </a:rPr>
              <a:t>Бұл белгілер</a:t>
            </a:r>
            <a:r>
              <a:rPr lang="ru-RU" sz="2000" b="1" dirty="0">
                <a:latin typeface="Arial" pitchFamily="34" charset="0"/>
                <a:cs typeface="Arial" pitchFamily="34" charset="0"/>
              </a:rPr>
              <a:t> </a:t>
            </a:r>
            <a:r>
              <a:rPr lang="ru-RU" sz="2000" b="1" dirty="0" err="1">
                <a:latin typeface="Arial" pitchFamily="34" charset="0"/>
                <a:cs typeface="Arial" pitchFamily="34" charset="0"/>
              </a:rPr>
              <a:t>гормондық әсермен ұрықтың дамуы</a:t>
            </a:r>
            <a:r>
              <a:rPr lang="ru-RU" sz="2000" b="1" dirty="0">
                <a:latin typeface="Arial" pitchFamily="34" charset="0"/>
                <a:cs typeface="Arial" pitchFamily="34" charset="0"/>
              </a:rPr>
              <a:t> </a:t>
            </a:r>
            <a:r>
              <a:rPr lang="ru-RU" sz="2000" b="1" dirty="0" err="1">
                <a:latin typeface="Arial" pitchFamily="34" charset="0"/>
                <a:cs typeface="Arial" pitchFamily="34" charset="0"/>
              </a:rPr>
              <a:t>кезінде</a:t>
            </a:r>
            <a:r>
              <a:rPr lang="ru-RU" sz="2000" b="1" dirty="0">
                <a:latin typeface="Arial" pitchFamily="34" charset="0"/>
                <a:cs typeface="Arial" pitchFamily="34" charset="0"/>
              </a:rPr>
              <a:t> </a:t>
            </a:r>
            <a:r>
              <a:rPr lang="ru-RU" sz="2000" b="1" dirty="0" err="1">
                <a:latin typeface="Arial" pitchFamily="34" charset="0"/>
                <a:cs typeface="Arial" pitchFamily="34" charset="0"/>
              </a:rPr>
              <a:t>қалыптасады және жетілу</a:t>
            </a:r>
            <a:r>
              <a:rPr lang="ru-RU" sz="2000" b="1" dirty="0">
                <a:latin typeface="Arial" pitchFamily="34" charset="0"/>
                <a:cs typeface="Arial" pitchFamily="34" charset="0"/>
              </a:rPr>
              <a:t> </a:t>
            </a:r>
            <a:r>
              <a:rPr lang="ru-RU" sz="2000" b="1" dirty="0" err="1">
                <a:latin typeface="Arial" pitchFamily="34" charset="0"/>
                <a:cs typeface="Arial" pitchFamily="34" charset="0"/>
              </a:rPr>
              <a:t>кезінде</a:t>
            </a:r>
            <a:r>
              <a:rPr lang="ru-RU" sz="2000" b="1" dirty="0">
                <a:latin typeface="Arial" pitchFamily="34" charset="0"/>
                <a:cs typeface="Arial" pitchFamily="34" charset="0"/>
              </a:rPr>
              <a:t> </a:t>
            </a:r>
            <a:r>
              <a:rPr lang="ru-RU" sz="2000" b="1" dirty="0" err="1">
                <a:latin typeface="Arial" pitchFamily="34" charset="0"/>
                <a:cs typeface="Arial" pitchFamily="34" charset="0"/>
              </a:rPr>
              <a:t>(жыныстық жетілу</a:t>
            </a:r>
            <a:r>
              <a:rPr lang="ru-RU" sz="2000" b="1" dirty="0">
                <a:latin typeface="Arial" pitchFamily="34" charset="0"/>
                <a:cs typeface="Arial" pitchFamily="34" charset="0"/>
              </a:rPr>
              <a:t> </a:t>
            </a:r>
            <a:r>
              <a:rPr lang="ru-RU" sz="2000" b="1" dirty="0" err="1">
                <a:latin typeface="Arial" pitchFamily="34" charset="0"/>
                <a:cs typeface="Arial" pitchFamily="34" charset="0"/>
              </a:rPr>
              <a:t>кезеңінде</a:t>
            </a:r>
            <a:r>
              <a:rPr lang="ru-RU" sz="2000" b="1" dirty="0">
                <a:latin typeface="Arial" pitchFamily="34" charset="0"/>
                <a:cs typeface="Arial" pitchFamily="34" charset="0"/>
              </a:rPr>
              <a:t>) </a:t>
            </a:r>
            <a:r>
              <a:rPr lang="ru-RU" sz="2000" b="1" dirty="0" err="1">
                <a:latin typeface="Arial" pitchFamily="34" charset="0"/>
                <a:cs typeface="Arial" pitchFamily="34" charset="0"/>
              </a:rPr>
              <a:t>айқындалады.</a:t>
            </a:r>
            <a:endParaRPr lang="ru-RU" sz="2000" b="1" dirty="0">
              <a:latin typeface="Arial" pitchFamily="34" charset="0"/>
              <a:cs typeface="Arial"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3" name="Рисунок 22" descr="фон.jpg"/>
          <p:cNvPicPr>
            <a:picLocks noChangeAspect="1"/>
          </p:cNvPicPr>
          <p:nvPr/>
        </p:nvPicPr>
        <p:blipFill>
          <a:blip r:embed="rId3"/>
          <a:stretch>
            <a:fillRect/>
          </a:stretch>
        </p:blipFill>
        <p:spPr>
          <a:xfrm>
            <a:off x="0" y="0"/>
            <a:ext cx="14630400" cy="8229600"/>
          </a:xfrm>
          <a:prstGeom prst="rect">
            <a:avLst/>
          </a:prstGeom>
        </p:spPr>
      </p:pic>
      <p:sp>
        <p:nvSpPr>
          <p:cNvPr id="3" name="Text 1"/>
          <p:cNvSpPr/>
          <p:nvPr/>
        </p:nvSpPr>
        <p:spPr>
          <a:xfrm>
            <a:off x="549831" y="1082516"/>
            <a:ext cx="13530739" cy="6838740"/>
          </a:xfrm>
          <a:prstGeom prst="rect">
            <a:avLst/>
          </a:prstGeom>
          <a:noFill/>
          <a:ln/>
        </p:spPr>
        <p:txBody>
          <a:bodyPr wrap="square" lIns="0" tIns="0" rIns="0" bIns="0" rtlCol="0" anchor="t"/>
          <a:lstStyle/>
          <a:p>
            <a:r>
              <a:rPr lang="kk-KZ" sz="2000" dirty="0">
                <a:latin typeface="Arial" pitchFamily="34" charset="0"/>
                <a:cs typeface="Arial" pitchFamily="34" charset="0"/>
              </a:rPr>
              <a:t>	</a:t>
            </a:r>
            <a:r>
              <a:rPr lang="kk-KZ" sz="2000" b="1" dirty="0">
                <a:latin typeface="Arial" pitchFamily="34" charset="0"/>
                <a:cs typeface="Arial" pitchFamily="34" charset="0"/>
              </a:rPr>
              <a:t>Миды жыныстық саралау </a:t>
            </a:r>
            <a:r>
              <a:rPr lang="kk-KZ" sz="2000" dirty="0">
                <a:latin typeface="Arial" pitchFamily="34" charset="0"/>
                <a:cs typeface="Arial" pitchFamily="34" charset="0"/>
              </a:rPr>
              <a:t>– бұл ұрықтың дамуы барысында мида ерлер мен әйелдерге тән морфологиялық және функционалдық айырмашылықтардың қалыптасу процесі. Яғни, жыныстық саралау – мидың құрылымы мен қызметінде жынысқа байланысты ерекшеліктердің пайда болуы.</a:t>
            </a:r>
          </a:p>
          <a:p>
            <a:r>
              <a:rPr lang="kk-KZ" sz="2000" dirty="0">
                <a:latin typeface="Arial" pitchFamily="34" charset="0"/>
                <a:cs typeface="Arial" pitchFamily="34" charset="0"/>
              </a:rPr>
              <a:t>	 🧠 </a:t>
            </a:r>
            <a:r>
              <a:rPr lang="kk-KZ" sz="2000" b="1" dirty="0">
                <a:latin typeface="Arial" pitchFamily="34" charset="0"/>
                <a:cs typeface="Arial" pitchFamily="34" charset="0"/>
              </a:rPr>
              <a:t>Жыныстық саралаудың мәні</a:t>
            </a:r>
          </a:p>
          <a:p>
            <a:r>
              <a:rPr lang="kk-KZ" sz="2000" dirty="0">
                <a:latin typeface="Arial" pitchFamily="34" charset="0"/>
                <a:cs typeface="Arial" pitchFamily="34" charset="0"/>
              </a:rPr>
              <a:t>	Мидың жыныстық саралауы жыныстық гормондардың (әсіресе тестостерон мен эстрогеннің) әсерінен жүреді. Ұрық дамуының ерте кезеңінде (жүктіліктің 6–12 аптасы аралығында) ер бала ұрығында тестостерон бөлінеді, бұл гормон мидың кейбір аймақтарының “еркектік” типте дамуына ықпал етеді. Ал әйел ұрығында тестостеронның деңгейі төмен болғандықтан, ми “әйелдік” типте дамиды.</a:t>
            </a:r>
          </a:p>
          <a:p>
            <a:r>
              <a:rPr lang="kk-KZ" sz="2000" dirty="0">
                <a:latin typeface="Arial" pitchFamily="34" charset="0"/>
                <a:cs typeface="Arial" pitchFamily="34" charset="0"/>
              </a:rPr>
              <a:t>	 ⚙️ </a:t>
            </a:r>
            <a:r>
              <a:rPr lang="kk-KZ" sz="2000" b="1" dirty="0">
                <a:latin typeface="Arial" pitchFamily="34" charset="0"/>
                <a:cs typeface="Arial" pitchFamily="34" charset="0"/>
              </a:rPr>
              <a:t>Негізгі механизмдері</a:t>
            </a:r>
          </a:p>
          <a:p>
            <a:r>
              <a:rPr lang="kk-KZ" sz="2000" dirty="0">
                <a:latin typeface="Arial" pitchFamily="34" charset="0"/>
                <a:cs typeface="Arial" pitchFamily="34" charset="0"/>
              </a:rPr>
              <a:t>	Генетикалық факторлар:</a:t>
            </a:r>
            <a:br>
              <a:rPr lang="kk-KZ" sz="2000" dirty="0">
                <a:latin typeface="Arial" pitchFamily="34" charset="0"/>
                <a:cs typeface="Arial" pitchFamily="34" charset="0"/>
              </a:rPr>
            </a:br>
            <a:r>
              <a:rPr lang="kk-KZ" sz="2000" dirty="0">
                <a:latin typeface="Arial" pitchFamily="34" charset="0"/>
                <a:cs typeface="Arial" pitchFamily="34" charset="0"/>
              </a:rPr>
              <a:t>– Х және </a:t>
            </a:r>
            <a:r>
              <a:rPr lang="en-US" sz="2000" dirty="0">
                <a:latin typeface="Arial" pitchFamily="34" charset="0"/>
                <a:cs typeface="Arial" pitchFamily="34" charset="0"/>
              </a:rPr>
              <a:t>Y </a:t>
            </a:r>
            <a:r>
              <a:rPr lang="kk-KZ" sz="2000" dirty="0">
                <a:latin typeface="Arial" pitchFamily="34" charset="0"/>
                <a:cs typeface="Arial" pitchFamily="34" charset="0"/>
              </a:rPr>
              <a:t>хромосомалар мидың даму бағытын анықтайды (мысалы, </a:t>
            </a:r>
            <a:r>
              <a:rPr lang="en-US" sz="2000" dirty="0">
                <a:latin typeface="Arial" pitchFamily="34" charset="0"/>
                <a:cs typeface="Arial" pitchFamily="34" charset="0"/>
              </a:rPr>
              <a:t>Y </a:t>
            </a:r>
            <a:r>
              <a:rPr lang="kk-KZ" sz="2000" dirty="0">
                <a:latin typeface="Arial" pitchFamily="34" charset="0"/>
                <a:cs typeface="Arial" pitchFamily="34" charset="0"/>
              </a:rPr>
              <a:t>хромосомадағы </a:t>
            </a:r>
            <a:r>
              <a:rPr lang="en-US" sz="2000" dirty="0">
                <a:latin typeface="Arial" pitchFamily="34" charset="0"/>
                <a:cs typeface="Arial" pitchFamily="34" charset="0"/>
              </a:rPr>
              <a:t>SRY </a:t>
            </a:r>
            <a:r>
              <a:rPr lang="kk-KZ" sz="2000" dirty="0">
                <a:latin typeface="Arial" pitchFamily="34" charset="0"/>
                <a:cs typeface="Arial" pitchFamily="34" charset="0"/>
              </a:rPr>
              <a:t>гені жыныстық бездердің, кейін гормондардың қалыптасуына себеп болады).</a:t>
            </a:r>
          </a:p>
          <a:p>
            <a:r>
              <a:rPr lang="kk-KZ" sz="2000" dirty="0">
                <a:latin typeface="Arial" pitchFamily="34" charset="0"/>
                <a:cs typeface="Arial" pitchFamily="34" charset="0"/>
              </a:rPr>
              <a:t>Гормоналды факторлар:</a:t>
            </a:r>
            <a:br>
              <a:rPr lang="kk-KZ" sz="2000" dirty="0">
                <a:latin typeface="Arial" pitchFamily="34" charset="0"/>
                <a:cs typeface="Arial" pitchFamily="34" charset="0"/>
              </a:rPr>
            </a:br>
            <a:r>
              <a:rPr lang="kk-KZ" sz="2000" dirty="0">
                <a:latin typeface="Arial" pitchFamily="34" charset="0"/>
                <a:cs typeface="Arial" pitchFamily="34" charset="0"/>
              </a:rPr>
              <a:t>– Тестостерон мен эстрогендер мидың жыныстық саралауына әсер етеді.</a:t>
            </a:r>
            <a:br>
              <a:rPr lang="kk-KZ" sz="2000" dirty="0">
                <a:latin typeface="Arial" pitchFamily="34" charset="0"/>
                <a:cs typeface="Arial" pitchFamily="34" charset="0"/>
              </a:rPr>
            </a:br>
            <a:r>
              <a:rPr lang="kk-KZ" sz="2000" dirty="0">
                <a:latin typeface="Arial" pitchFamily="34" charset="0"/>
                <a:cs typeface="Arial" pitchFamily="34" charset="0"/>
              </a:rPr>
              <a:t>– Бұл гормондар нейрондардың өсуі мен синаптикалық байланыстардың түзілуін өзгертеді.</a:t>
            </a:r>
          </a:p>
          <a:p>
            <a:r>
              <a:rPr lang="kk-KZ" sz="2000" dirty="0">
                <a:latin typeface="Arial" pitchFamily="34" charset="0"/>
                <a:cs typeface="Arial" pitchFamily="34" charset="0"/>
              </a:rPr>
              <a:t>Қоршаған орта және әлеуметтік факторлар:</a:t>
            </a:r>
            <a:br>
              <a:rPr lang="kk-KZ" sz="2000" dirty="0">
                <a:latin typeface="Arial" pitchFamily="34" charset="0"/>
                <a:cs typeface="Arial" pitchFamily="34" charset="0"/>
              </a:rPr>
            </a:br>
            <a:r>
              <a:rPr lang="kk-KZ" sz="2000" dirty="0">
                <a:latin typeface="Arial" pitchFamily="34" charset="0"/>
                <a:cs typeface="Arial" pitchFamily="34" charset="0"/>
              </a:rPr>
              <a:t>– Бала туылғаннан кейін де тәрбиенің, әлеуметтік рөлдердің әсерінен ми қызметі мен мінез-құлық жыныстық тұрғыдан саралана түседі.</a:t>
            </a:r>
          </a:p>
          <a:p>
            <a:r>
              <a:rPr lang="kk-KZ" sz="2000" dirty="0">
                <a:latin typeface="Arial" pitchFamily="34" charset="0"/>
                <a:cs typeface="Arial" pitchFamily="34" charset="0"/>
              </a:rPr>
              <a:t>	 🧩 </a:t>
            </a:r>
            <a:r>
              <a:rPr lang="kk-KZ" sz="2000" b="1" dirty="0">
                <a:latin typeface="Arial" pitchFamily="34" charset="0"/>
                <a:cs typeface="Arial" pitchFamily="34" charset="0"/>
              </a:rPr>
              <a:t>«Жыныстық орталық» туралы түсінік</a:t>
            </a:r>
          </a:p>
          <a:p>
            <a:r>
              <a:rPr lang="kk-KZ" sz="2000" dirty="0">
                <a:latin typeface="Arial" pitchFamily="34" charset="0"/>
                <a:cs typeface="Arial" pitchFamily="34" charset="0"/>
              </a:rPr>
              <a:t>Мида жыныстық мінез-құлық пен жыныстық функцияларды реттейтін аймақтар бар, олар «жыныстық орталықтар» деп аталады.</a:t>
            </a:r>
            <a:br>
              <a:rPr lang="kk-KZ" sz="2000" dirty="0">
                <a:latin typeface="Arial" pitchFamily="34" charset="0"/>
                <a:cs typeface="Arial" pitchFamily="34" charset="0"/>
              </a:rPr>
            </a:br>
            <a:r>
              <a:rPr lang="kk-KZ" sz="2000" dirty="0">
                <a:latin typeface="Arial" pitchFamily="34" charset="0"/>
                <a:cs typeface="Arial" pitchFamily="34" charset="0"/>
              </a:rPr>
              <a:t>Олар негізінен гипоталамус аймағында орналасқан.</a:t>
            </a:r>
          </a:p>
          <a:p>
            <a:endParaRPr lang="kk-KZ" sz="2000" dirty="0">
              <a:latin typeface="Arial" pitchFamily="34" charset="0"/>
              <a:cs typeface="Arial" pitchFamily="34" charset="0"/>
            </a:endParaRPr>
          </a:p>
          <a:p>
            <a:endParaRPr lang="kk-KZ" sz="2000" dirty="0">
              <a:latin typeface="Arial" pitchFamily="34" charset="0"/>
              <a:cs typeface="Arial" pitchFamily="34" charset="0"/>
            </a:endParaRPr>
          </a:p>
          <a:p>
            <a:endParaRPr lang="ru-RU" sz="2000" dirty="0">
              <a:latin typeface="Arial" pitchFamily="34" charset="0"/>
              <a:cs typeface="Arial"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1" name="Рисунок 20" descr="фон.jpg"/>
          <p:cNvPicPr>
            <a:picLocks noChangeAspect="1"/>
          </p:cNvPicPr>
          <p:nvPr/>
        </p:nvPicPr>
        <p:blipFill>
          <a:blip r:embed="rId3"/>
          <a:stretch>
            <a:fillRect/>
          </a:stretch>
        </p:blipFill>
        <p:spPr>
          <a:xfrm>
            <a:off x="0" y="0"/>
            <a:ext cx="14630400" cy="8229600"/>
          </a:xfrm>
          <a:prstGeom prst="rect">
            <a:avLst/>
          </a:prstGeom>
        </p:spPr>
      </p:pic>
      <p:sp>
        <p:nvSpPr>
          <p:cNvPr id="15361" name="Rectangle 1"/>
          <p:cNvSpPr>
            <a:spLocks noChangeArrowheads="1"/>
          </p:cNvSpPr>
          <p:nvPr/>
        </p:nvSpPr>
        <p:spPr bwMode="auto">
          <a:xfrm>
            <a:off x="801409" y="5431594"/>
            <a:ext cx="13035201" cy="1631216"/>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r>
              <a:rPr lang="kk-KZ" sz="2000" dirty="0">
                <a:latin typeface="Arial" pitchFamily="34" charset="0"/>
                <a:cs typeface="Arial" pitchFamily="34" charset="0"/>
              </a:rPr>
              <a:t>Мидың жыныстық саралауы – бұл биологиялық және әлеуметтік факторлардың бірлескен нәтижесі. Ол адамдағы жыныстық айырмашылықтардың (мінез-құлық, эмоциялық реакция, ойлау стилі, т.б.) қалыптасуына негіз болады.</a:t>
            </a:r>
            <a:br>
              <a:rPr lang="kk-KZ" sz="2000" dirty="0">
                <a:latin typeface="Arial" pitchFamily="34" charset="0"/>
                <a:cs typeface="Arial" pitchFamily="34" charset="0"/>
              </a:rPr>
            </a:br>
            <a:r>
              <a:rPr lang="kk-KZ" sz="2000" dirty="0">
                <a:latin typeface="Arial" pitchFamily="34" charset="0"/>
                <a:cs typeface="Arial" pitchFamily="34" charset="0"/>
              </a:rPr>
              <a:t>Ал «жыныстық орталық» – мида орналасқан арнайы аймақтардың (әсіресе гипоталамус пен лимбикалық жүйенің) жиынтығы, олар жыныстық функциялар мен мінез-құлықты реттейді.</a:t>
            </a:r>
            <a:endParaRPr lang="ru-RU" sz="2000" dirty="0">
              <a:latin typeface="Arial" pitchFamily="34" charset="0"/>
              <a:cs typeface="Arial" pitchFamily="34" charset="0"/>
            </a:endParaRPr>
          </a:p>
        </p:txBody>
      </p:sp>
      <p:graphicFrame>
        <p:nvGraphicFramePr>
          <p:cNvPr id="20" name="Схема 19"/>
          <p:cNvGraphicFramePr/>
          <p:nvPr/>
        </p:nvGraphicFramePr>
        <p:xfrm>
          <a:off x="1998729" y="1189818"/>
          <a:ext cx="10781415" cy="387127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238</TotalTime>
  <Words>836</Words>
  <Application>Microsoft Office PowerPoint</Application>
  <PresentationFormat>Произвольный</PresentationFormat>
  <Paragraphs>174</Paragraphs>
  <Slides>16</Slides>
  <Notes>13</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16</vt:i4>
      </vt:variant>
    </vt:vector>
  </HeadingPairs>
  <TitlesOfParts>
    <vt:vector size="24" baseType="lpstr">
      <vt:lpstr>Arial</vt:lpstr>
      <vt:lpstr>Roboto</vt:lpstr>
      <vt:lpstr>Calibri Light</vt:lpstr>
      <vt:lpstr>Calibri</vt:lpstr>
      <vt:lpstr>Times New Roman</vt:lpstr>
      <vt:lpstr>Tahoma</vt:lpstr>
      <vt:lpstr>Bricolage Grotesque Semi Bold</vt: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Арай</dc:creator>
  <cp:lastModifiedBy>Ташметова Асем Болатовна</cp:lastModifiedBy>
  <cp:revision>11</cp:revision>
  <dcterms:created xsi:type="dcterms:W3CDTF">2025-09-10T15:46:30Z</dcterms:created>
  <dcterms:modified xsi:type="dcterms:W3CDTF">2025-10-10T11:43:58Z</dcterms:modified>
</cp:coreProperties>
</file>