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3"/>
  </p:notesMasterIdLst>
  <p:handoutMasterIdLst>
    <p:handoutMasterId r:id="rId14"/>
  </p:handoutMasterIdLst>
  <p:sldIdLst>
    <p:sldId id="267" r:id="rId5"/>
    <p:sldId id="278" r:id="rId6"/>
    <p:sldId id="283" r:id="rId7"/>
    <p:sldId id="292" r:id="rId8"/>
    <p:sldId id="293" r:id="rId9"/>
    <p:sldId id="294" r:id="rId10"/>
    <p:sldId id="295" r:id="rId11"/>
    <p:sldId id="291" r:id="rId12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9" autoAdjust="0"/>
  </p:normalViewPr>
  <p:slideViewPr>
    <p:cSldViewPr>
      <p:cViewPr varScale="1">
        <p:scale>
          <a:sx n="79" d="100"/>
          <a:sy n="79" d="100"/>
        </p:scale>
        <p:origin x="-342" y="-9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" dirty="0">
                <a:latin typeface="Calibri" panose="020F0502020204030204" pitchFamily="34" charset="0"/>
                <a:cs typeface="Calibri" panose="020F0502020204030204" pitchFamily="34" charset="0"/>
              </a:rPr>
              <a:t>ЛЕКЦИЯ </a:t>
            </a:r>
            <a:r>
              <a:rPr lang="ru" dirty="0" smtClean="0">
                <a:latin typeface="Calibri" panose="020F0502020204030204" pitchFamily="34" charset="0"/>
                <a:cs typeface="Calibri" panose="020F0502020204030204" pitchFamily="34" charset="0"/>
              </a:rPr>
              <a:t>№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kk-KZ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«Есептеу моделдері» </a:t>
            </a:r>
            <a:r>
              <a:rPr lang="kk-KZ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пәні </a:t>
            </a:r>
            <a:endParaRPr lang="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Лекция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№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kk-KZ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Логикалық келтірілетін  Тьюринг машиналары. </a:t>
            </a:r>
            <a:endParaRPr lang="en-US" spc="-5" dirty="0" smtClean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kk-KZ" spc="-5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Тьюринг </a:t>
            </a:r>
            <a:r>
              <a:rPr lang="kk-KZ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әмбебап машинасы. Программа дұрыстығын дәлелдеу әдістемесі</a:t>
            </a:r>
            <a:endParaRPr lang="kk-KZ" spc="-5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Логикалық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қайтымды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қайтымсыз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компьютерлер</a:t>
            </a:r>
            <a:endParaRPr lang="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53852" y="1803400"/>
            <a:ext cx="9916091" cy="4267200"/>
          </a:xfrm>
        </p:spPr>
        <p:txBody>
          <a:bodyPr rtlCol="0">
            <a:normAutofit/>
          </a:bodyPr>
          <a:lstStyle/>
          <a:p>
            <a:pPr algn="just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Тьюрингтің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кванттың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жүгінеді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ал «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q-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бит»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термині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«бит»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секілді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тараған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Кванттық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теория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кванттық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технологиялар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жетістіктері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логикалық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термодинамикалық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қайтымды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есептеулер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теориясының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құрылуына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түрткі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А. Тьюринг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Дж. Фон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Нейманның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жұмыстарынан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кейін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қайтымды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есептеулердің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тұжырымы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қалайда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жаңа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ойлау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үрдісі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– «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кванттық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мидың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құрылуына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әкелетіні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Қарапайым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компьютерлерге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арналған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бағдарламалар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компьютердің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бұрынғы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тарихын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тастап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қоятын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амалдар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жасайды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яғни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машинаны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тікелей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бұрынғы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жағдайына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қатысты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мәліметтері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белгісіз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жағдайда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қалдырып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қояды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Мұндай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амалдар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мысалға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деректерді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өшіру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ескі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деректің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үстіне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жазу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амалдарын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жатқызуға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Тьюрингтің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әмбебап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машинасы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844" y="1803400"/>
            <a:ext cx="9988099" cy="4267200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Тьюрингтің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әмбебап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машинасының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формальды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анықтамасы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детерминді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Тьюринг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бағдарламасын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жақша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сызықшалар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т.б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символдардан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тұратын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кейбір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ақырлы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алфавитті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отырып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жазуға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алфавитті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Σ1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атайық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Σ2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алфавиті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k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кіріс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лентарары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бар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машиналар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класы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Тьюрингтің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универсалды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алғашқы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k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лентасына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кіріс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мәндерін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беріп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ал k+1 –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кейбір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М1 Тьюринг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дұрыс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жазылған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кодын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бергенде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U осы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кіріс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деректері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М1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шығаратын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жауапты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беретін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М1 осы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деректерде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тоқтамаса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шексіз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ұзақ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жұмыс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істейтін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 k+1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кіріс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лентары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алфавитінен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тұратын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Тьюринг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айтамыз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3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Бағдарламалар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олардың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ерекшеліктерін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дәлелдеудің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формальды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тәсілдері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БҚ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анализінің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дәстүрді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тәсілдері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бағдарламаның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дұрыстығын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дәлелдеумен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байланысты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бағдарлама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верификациясы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бағытқа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П. Наура мен Р.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Флоидтың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жұмыстары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бастау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берген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болды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Онда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индуктивті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аралық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тұжырымдамалық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бағдарлама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нүктесіне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жазып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қою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идеясы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түйінделген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болатын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индуктивті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тұжырымдар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сәйкестігіне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құрылған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бағдарламаның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жеке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бөлігінің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дұрыстығын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дәлелдеу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мүмкіндігі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көрсетілді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.(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яғни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оның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алғышарты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соңғы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шартының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сәфйкестігі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Ч.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Хоор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верификация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теориясына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іргелі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үлес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қосты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ол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бағдарламаның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бөлігінің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дұрыстығына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кейбір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логикалық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жүйеде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шығару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жүргізу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туралы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идеялар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айтқан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болатын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ал Э.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Дейкстра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болса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уақытта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алғышарт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пен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соңғы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шарттың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сәйкестігін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аяқталуын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білдіретін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әлсіз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алғышарт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түсінігін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енгізді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Бағдарламаның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дұрыстығын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дәлелдеу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тәсілдері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белгілі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дәрежеде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бағдарламалауға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пайдасын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тигізді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80976"/>
          </a:xfrm>
        </p:spPr>
        <p:txBody>
          <a:bodyPr>
            <a:normAutofit/>
          </a:bodyPr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Бағдарламаның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дұрыстығын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дәлелдеу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әдісмтемесі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Қарастырылп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отырған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әдістеме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төбелеріне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операторлары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ал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доғаларына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оператордан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операторға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көшу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сәйкестендірілген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граф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түріндегі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дұрыстығын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дәлелдеуге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арналған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төбені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кіріс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төбесі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аламыз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бағдарламаның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орындаулы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басталатын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оператор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сәйкес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ал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шығыс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төбелері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бірнеше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болуы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мүмкін.Кіріс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шығыс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төбелері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сәйкесінше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кіріс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шығыс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тілдерімен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белгіленген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есептейміз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Алгоритмнің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дұрыстығын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дәлелдеу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дегеніміз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төмендегідей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тұжырымды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дәлелдеу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деген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сөз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:   «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Егер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кіріс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деректері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кіріс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шартын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қанағаттандырса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онда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алгоритм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ақырлы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қадамнан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кейін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жұмысын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тоқтатып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шығыс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деректері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талап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етілген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шығыс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шартына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сейкес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келеді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0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64952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kk-KZ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Есептелу және шешімі болу.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indent="374650" algn="just">
              <a:spcAft>
                <a:spcPts val="0"/>
              </a:spcAft>
              <a:tabLst>
                <a:tab pos="270510" algn="l"/>
              </a:tabLst>
            </a:pPr>
            <a:r>
              <a:rPr lang="kk-KZ" dirty="0" smtClean="0">
                <a:latin typeface="Times New Roman"/>
                <a:ea typeface="Times New Roman"/>
                <a:cs typeface="Arial"/>
              </a:rPr>
              <a:t>n </a:t>
            </a:r>
            <a:r>
              <a:rPr lang="kk-KZ" dirty="0">
                <a:latin typeface="Times New Roman"/>
                <a:ea typeface="Times New Roman"/>
                <a:cs typeface="Arial"/>
              </a:rPr>
              <a:t>сөзден тұратын А алфавитіндегі реттелген жинақ А-ның үстіндегі n-орынды жинақ деп аталады. Оны (</a:t>
            </a:r>
            <a:r>
              <a:rPr lang="kk-KZ" i="1" dirty="0">
                <a:latin typeface="Times New Roman"/>
                <a:ea typeface="Times New Roman"/>
                <a:cs typeface="Arial"/>
              </a:rPr>
              <a:t>A</a:t>
            </a:r>
            <a:r>
              <a:rPr lang="kk-KZ" baseline="30000" dirty="0">
                <a:latin typeface="Times New Roman"/>
                <a:ea typeface="Times New Roman"/>
                <a:cs typeface="Arial"/>
              </a:rPr>
              <a:t>*</a:t>
            </a:r>
            <a:r>
              <a:rPr lang="kk-KZ" dirty="0">
                <a:latin typeface="Times New Roman"/>
                <a:ea typeface="Times New Roman"/>
                <a:cs typeface="Arial"/>
              </a:rPr>
              <a:t>)</a:t>
            </a:r>
            <a:r>
              <a:rPr lang="kk-KZ" i="1" baseline="30000" dirty="0">
                <a:latin typeface="Times New Roman"/>
                <a:ea typeface="Times New Roman"/>
                <a:cs typeface="Arial"/>
              </a:rPr>
              <a:t>n</a:t>
            </a:r>
            <a:r>
              <a:rPr lang="kk-KZ" dirty="0">
                <a:latin typeface="Times New Roman"/>
                <a:ea typeface="Times New Roman"/>
                <a:cs typeface="Arial"/>
              </a:rPr>
              <a:t> деп белгілейміз.</a:t>
            </a:r>
            <a:endParaRPr lang="ru-RU" sz="3600" dirty="0">
              <a:latin typeface="Times New Roman"/>
              <a:ea typeface="Times New Roman"/>
              <a:cs typeface="Arial"/>
            </a:endParaRPr>
          </a:p>
          <a:p>
            <a:pPr indent="374650" algn="just">
              <a:spcAft>
                <a:spcPts val="0"/>
              </a:spcAft>
            </a:pPr>
            <a:r>
              <a:rPr lang="kk-KZ" dirty="0">
                <a:latin typeface="Times New Roman"/>
                <a:ea typeface="Times New Roman"/>
              </a:rPr>
              <a:t>	Кез келген (</a:t>
            </a:r>
            <a:r>
              <a:rPr lang="kk-KZ" i="1" dirty="0">
                <a:latin typeface="Times New Roman"/>
                <a:ea typeface="Times New Roman"/>
              </a:rPr>
              <a:t>A</a:t>
            </a:r>
            <a:r>
              <a:rPr lang="kk-KZ" baseline="30000" dirty="0">
                <a:latin typeface="Times New Roman"/>
                <a:ea typeface="Times New Roman"/>
              </a:rPr>
              <a:t>*</a:t>
            </a:r>
            <a:r>
              <a:rPr lang="kk-KZ" dirty="0">
                <a:latin typeface="Times New Roman"/>
                <a:ea typeface="Times New Roman"/>
              </a:rPr>
              <a:t>)</a:t>
            </a:r>
            <a:r>
              <a:rPr lang="kk-KZ" i="1" baseline="30000" dirty="0">
                <a:latin typeface="Times New Roman"/>
                <a:ea typeface="Times New Roman"/>
              </a:rPr>
              <a:t>n</a:t>
            </a:r>
            <a:r>
              <a:rPr lang="kk-KZ" dirty="0">
                <a:latin typeface="Times New Roman"/>
                <a:ea typeface="Times New Roman"/>
              </a:rPr>
              <a:t> жиының R жиыншасы n-орынды сөздің қатынас деп аталады.</a:t>
            </a:r>
            <a:endParaRPr lang="ru-RU" sz="3600" dirty="0">
              <a:latin typeface="Times New Roman"/>
              <a:ea typeface="Times New Roman"/>
            </a:endParaRPr>
          </a:p>
          <a:p>
            <a:pPr indent="374650" algn="just">
              <a:spcAft>
                <a:spcPts val="0"/>
              </a:spcAft>
            </a:pPr>
            <a:r>
              <a:rPr lang="kk-KZ" dirty="0">
                <a:latin typeface="Times New Roman"/>
                <a:ea typeface="Times New Roman"/>
              </a:rPr>
              <a:t>	</a:t>
            </a:r>
            <a:r>
              <a:rPr lang="kk-KZ" i="1" dirty="0">
                <a:latin typeface="Times New Roman"/>
                <a:ea typeface="Times New Roman"/>
              </a:rPr>
              <a:t>f</a:t>
            </a:r>
            <a:r>
              <a:rPr lang="kk-KZ" dirty="0">
                <a:latin typeface="Times New Roman"/>
                <a:ea typeface="Times New Roman"/>
              </a:rPr>
              <a:t>: (</a:t>
            </a:r>
            <a:r>
              <a:rPr lang="kk-KZ" i="1" dirty="0">
                <a:latin typeface="Times New Roman"/>
                <a:ea typeface="Times New Roman"/>
              </a:rPr>
              <a:t>A</a:t>
            </a:r>
            <a:r>
              <a:rPr lang="kk-KZ" baseline="30000" dirty="0">
                <a:latin typeface="Times New Roman"/>
                <a:ea typeface="Times New Roman"/>
              </a:rPr>
              <a:t>*</a:t>
            </a:r>
            <a:r>
              <a:rPr lang="kk-KZ" dirty="0">
                <a:latin typeface="Times New Roman"/>
                <a:ea typeface="Times New Roman"/>
              </a:rPr>
              <a:t>)</a:t>
            </a:r>
            <a:r>
              <a:rPr lang="kk-KZ" i="1" baseline="30000" dirty="0">
                <a:latin typeface="Times New Roman"/>
                <a:ea typeface="Times New Roman"/>
              </a:rPr>
              <a:t>n </a:t>
            </a:r>
            <a:r>
              <a:rPr lang="kk-KZ" dirty="0">
                <a:latin typeface="Times New Roman"/>
                <a:ea typeface="Times New Roman"/>
              </a:rPr>
              <a:t>→ </a:t>
            </a:r>
            <a:r>
              <a:rPr lang="kk-KZ" i="1" dirty="0">
                <a:latin typeface="Times New Roman"/>
                <a:ea typeface="Times New Roman"/>
              </a:rPr>
              <a:t>A</a:t>
            </a:r>
            <a:r>
              <a:rPr lang="kk-KZ" baseline="30000" dirty="0">
                <a:latin typeface="Times New Roman"/>
                <a:ea typeface="Times New Roman"/>
              </a:rPr>
              <a:t>*  </a:t>
            </a:r>
            <a:r>
              <a:rPr lang="kk-KZ" dirty="0">
                <a:latin typeface="Times New Roman"/>
                <a:ea typeface="Times New Roman"/>
              </a:rPr>
              <a:t>кез келген, мүмкін жеке көрсетілуі n-орынды сөздің функциясы деп аталады. </a:t>
            </a:r>
            <a:r>
              <a:rPr lang="kk-KZ" i="1" dirty="0">
                <a:latin typeface="Times New Roman"/>
                <a:ea typeface="Times New Roman"/>
              </a:rPr>
              <a:t>f </a:t>
            </a:r>
            <a:r>
              <a:rPr lang="kk-KZ" dirty="0">
                <a:latin typeface="Times New Roman"/>
                <a:ea typeface="Times New Roman"/>
              </a:rPr>
              <a:t> функциясының анықталу облысы Def (</a:t>
            </a:r>
            <a:r>
              <a:rPr lang="kk-KZ" i="1" dirty="0">
                <a:latin typeface="Times New Roman"/>
                <a:ea typeface="Times New Roman"/>
              </a:rPr>
              <a:t>f </a:t>
            </a:r>
            <a:r>
              <a:rPr lang="kk-KZ" dirty="0">
                <a:latin typeface="Times New Roman"/>
                <a:ea typeface="Times New Roman"/>
              </a:rPr>
              <a:t>) арқылы белгіленеді.</a:t>
            </a:r>
            <a:endParaRPr lang="ru-RU" sz="3600" dirty="0">
              <a:latin typeface="Times New Roman"/>
              <a:ea typeface="Times New Roman"/>
            </a:endParaRPr>
          </a:p>
          <a:p>
            <a:pPr indent="374650" algn="just">
              <a:spcAft>
                <a:spcPts val="0"/>
              </a:spcAft>
              <a:tabLst>
                <a:tab pos="270510" algn="l"/>
              </a:tabLst>
            </a:pPr>
            <a:r>
              <a:rPr lang="kk-KZ" dirty="0">
                <a:latin typeface="Times New Roman"/>
                <a:ea typeface="Times New Roman"/>
                <a:cs typeface="Times New Roman"/>
              </a:rPr>
              <a:t>Т бағдарламасының жұмысының Х псевдосөзіндегі нәтижесі </a:t>
            </a:r>
            <a:r>
              <a:rPr lang="kk-KZ" i="1" dirty="0">
                <a:latin typeface="Times New Roman"/>
                <a:ea typeface="Times New Roman"/>
                <a:cs typeface="Times New Roman"/>
              </a:rPr>
              <a:t>T </a:t>
            </a:r>
            <a:r>
              <a:rPr lang="kk-KZ" dirty="0">
                <a:latin typeface="Times New Roman"/>
                <a:ea typeface="Times New Roman"/>
                <a:cs typeface="Times New Roman"/>
              </a:rPr>
              <a:t>(</a:t>
            </a:r>
            <a:r>
              <a:rPr lang="kk-KZ" i="1" dirty="0">
                <a:latin typeface="Times New Roman"/>
                <a:ea typeface="Times New Roman"/>
                <a:cs typeface="Times New Roman"/>
              </a:rPr>
              <a:t>x</a:t>
            </a:r>
            <a:r>
              <a:rPr lang="kk-KZ" dirty="0">
                <a:latin typeface="Times New Roman"/>
                <a:ea typeface="Times New Roman"/>
                <a:cs typeface="Times New Roman"/>
              </a:rPr>
              <a:t>) псевдосөзі деп аталады, ол бағдалама тоқтаған кезде лентада пайда болады; егер бағдарлама ақырсыз жұмыс жасаса, нәтиже анықталмаған.</a:t>
            </a:r>
            <a:endParaRPr lang="ru-RU" sz="3600" dirty="0">
              <a:latin typeface="Times New Roman"/>
              <a:ea typeface="Times New Roman"/>
              <a:cs typeface="Arial"/>
            </a:endParaRPr>
          </a:p>
          <a:p>
            <a:pPr indent="374650" algn="just">
              <a:spcAft>
                <a:spcPts val="0"/>
              </a:spcAft>
            </a:pPr>
            <a:r>
              <a:rPr lang="kk-KZ" dirty="0">
                <a:latin typeface="Times New Roman"/>
                <a:ea typeface="Times New Roman"/>
              </a:rPr>
              <a:t>	Кез келген Х псевдосөзімен жұмыс кезінде бастауын n-ші Х псевдосөзіненің сол жағында орналасқан пробелден солға қарай жылжытпайтын бағдарламаны n-бағдарлама деп атаймыз.</a:t>
            </a:r>
            <a:endParaRPr lang="ru-RU" sz="3600" dirty="0">
              <a:latin typeface="Times New Roman"/>
              <a:ea typeface="Times New Roman"/>
            </a:endParaRPr>
          </a:p>
          <a:p>
            <a:pPr indent="374650" algn="just">
              <a:spcAft>
                <a:spcPts val="0"/>
              </a:spcAft>
            </a:pPr>
            <a:r>
              <a:rPr lang="kk-KZ" dirty="0">
                <a:latin typeface="Times New Roman"/>
                <a:ea typeface="Times New Roman"/>
              </a:rPr>
              <a:t>	Егер </a:t>
            </a:r>
            <a:endParaRPr lang="ru-RU" sz="3600" dirty="0">
              <a:latin typeface="Times New Roman"/>
              <a:ea typeface="Times New Roman"/>
            </a:endParaRPr>
          </a:p>
          <a:p>
            <a:pPr indent="374650" algn="just">
              <a:spcAft>
                <a:spcPts val="0"/>
              </a:spcAft>
              <a:tabLst>
                <a:tab pos="270510" algn="l"/>
              </a:tabLst>
            </a:pPr>
            <a:r>
              <a:rPr lang="kk-KZ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kk-KZ" i="1" dirty="0">
                <a:latin typeface="Times New Roman"/>
                <a:ea typeface="Times New Roman"/>
                <a:cs typeface="Times New Roman"/>
              </a:rPr>
              <a:t>X*</a:t>
            </a:r>
            <a:r>
              <a:rPr lang="kk-KZ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kk-KZ" i="1" dirty="0">
                <a:latin typeface="Times New Roman"/>
                <a:ea typeface="Times New Roman"/>
                <a:cs typeface="Times New Roman"/>
              </a:rPr>
              <a:t>u</a:t>
            </a:r>
            <a:r>
              <a:rPr lang="kk-KZ" i="1" baseline="-25000" dirty="0">
                <a:latin typeface="Times New Roman"/>
                <a:ea typeface="Times New Roman"/>
                <a:cs typeface="Times New Roman"/>
              </a:rPr>
              <a:t>n </a:t>
            </a:r>
            <a:r>
              <a:rPr lang="kk-KZ" i="1" dirty="0">
                <a:latin typeface="Times New Roman"/>
                <a:ea typeface="Times New Roman"/>
                <a:cs typeface="Times New Roman"/>
              </a:rPr>
              <a:t>*</a:t>
            </a:r>
            <a:r>
              <a:rPr lang="kk-KZ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kk-KZ" i="1" dirty="0">
                <a:latin typeface="Times New Roman"/>
                <a:ea typeface="Times New Roman"/>
                <a:cs typeface="Times New Roman"/>
              </a:rPr>
              <a:t>u</a:t>
            </a:r>
            <a:r>
              <a:rPr lang="kk-KZ" i="1" baseline="-25000" dirty="0">
                <a:latin typeface="Times New Roman"/>
                <a:ea typeface="Times New Roman"/>
                <a:cs typeface="Times New Roman"/>
              </a:rPr>
              <a:t>n</a:t>
            </a:r>
            <a:r>
              <a:rPr lang="kk-KZ" baseline="-25000" dirty="0">
                <a:latin typeface="Times New Roman"/>
                <a:ea typeface="Times New Roman"/>
                <a:cs typeface="Times New Roman"/>
              </a:rPr>
              <a:t>–1 </a:t>
            </a:r>
            <a:r>
              <a:rPr lang="kk-KZ" i="1" dirty="0">
                <a:latin typeface="Times New Roman"/>
                <a:ea typeface="Times New Roman"/>
                <a:cs typeface="Times New Roman"/>
              </a:rPr>
              <a:t>*</a:t>
            </a:r>
            <a:r>
              <a:rPr lang="kk-KZ" dirty="0">
                <a:latin typeface="Times New Roman"/>
                <a:ea typeface="Times New Roman"/>
                <a:cs typeface="Times New Roman"/>
              </a:rPr>
              <a:t> …</a:t>
            </a:r>
            <a:r>
              <a:rPr lang="kk-KZ" i="1" dirty="0">
                <a:latin typeface="Times New Roman"/>
                <a:ea typeface="Times New Roman"/>
                <a:cs typeface="Times New Roman"/>
              </a:rPr>
              <a:t>*u</a:t>
            </a:r>
            <a:r>
              <a:rPr lang="kk-KZ" baseline="-25000" dirty="0">
                <a:latin typeface="Times New Roman"/>
                <a:ea typeface="Times New Roman"/>
                <a:cs typeface="Times New Roman"/>
              </a:rPr>
              <a:t>1 </a:t>
            </a:r>
            <a:r>
              <a:rPr lang="kk-KZ" i="1" dirty="0">
                <a:latin typeface="Times New Roman"/>
                <a:ea typeface="Times New Roman"/>
                <a:cs typeface="Times New Roman"/>
              </a:rPr>
              <a:t>*</a:t>
            </a:r>
            <a:r>
              <a:rPr lang="kk-KZ" baseline="30000" dirty="0">
                <a:latin typeface="Times New Roman"/>
                <a:ea typeface="Times New Roman"/>
                <a:cs typeface="Times New Roman"/>
              </a:rPr>
              <a:t>↓ </a:t>
            </a:r>
            <a:r>
              <a:rPr lang="kk-KZ" dirty="0">
                <a:latin typeface="Times New Roman"/>
                <a:ea typeface="Times New Roman"/>
                <a:cs typeface="Times New Roman"/>
              </a:rPr>
              <a:t>, где (</a:t>
            </a:r>
            <a:r>
              <a:rPr lang="kk-KZ" i="1" dirty="0">
                <a:latin typeface="Times New Roman"/>
                <a:ea typeface="Times New Roman"/>
                <a:cs typeface="Times New Roman"/>
              </a:rPr>
              <a:t>u</a:t>
            </a:r>
            <a:r>
              <a:rPr lang="kk-KZ" baseline="-25000" dirty="0">
                <a:latin typeface="Times New Roman"/>
                <a:ea typeface="Times New Roman"/>
                <a:cs typeface="Times New Roman"/>
              </a:rPr>
              <a:t>1</a:t>
            </a:r>
            <a:r>
              <a:rPr lang="kk-KZ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kk-KZ" i="1" dirty="0">
                <a:latin typeface="Times New Roman"/>
                <a:ea typeface="Times New Roman"/>
                <a:cs typeface="Times New Roman"/>
              </a:rPr>
              <a:t>u</a:t>
            </a:r>
            <a:r>
              <a:rPr lang="kk-KZ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kk-KZ" dirty="0">
                <a:latin typeface="Times New Roman"/>
                <a:ea typeface="Times New Roman"/>
                <a:cs typeface="Times New Roman"/>
              </a:rPr>
              <a:t>, …, </a:t>
            </a:r>
            <a:r>
              <a:rPr lang="kk-KZ" i="1" dirty="0">
                <a:latin typeface="Times New Roman"/>
                <a:ea typeface="Times New Roman"/>
                <a:cs typeface="Times New Roman"/>
              </a:rPr>
              <a:t>u</a:t>
            </a:r>
            <a:r>
              <a:rPr lang="kk-KZ" i="1" baseline="-25000" dirty="0">
                <a:latin typeface="Times New Roman"/>
                <a:ea typeface="Times New Roman"/>
                <a:cs typeface="Times New Roman"/>
              </a:rPr>
              <a:t>n</a:t>
            </a:r>
            <a:r>
              <a:rPr lang="kk-KZ" dirty="0">
                <a:latin typeface="Times New Roman"/>
                <a:ea typeface="Times New Roman"/>
                <a:cs typeface="Times New Roman"/>
              </a:rPr>
              <a:t>) </a:t>
            </a:r>
            <a:r>
              <a:rPr lang="kk-KZ" dirty="0">
                <a:latin typeface="Cambria Math"/>
                <a:ea typeface="Times New Roman"/>
                <a:cs typeface="Times New Roman"/>
              </a:rPr>
              <a:t>∈</a:t>
            </a:r>
            <a:r>
              <a:rPr lang="kk-KZ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kk-KZ" i="1" dirty="0">
                <a:latin typeface="Times New Roman"/>
                <a:ea typeface="Times New Roman"/>
                <a:cs typeface="Times New Roman"/>
              </a:rPr>
              <a:t>R</a:t>
            </a:r>
            <a:r>
              <a:rPr lang="kk-KZ" dirty="0">
                <a:latin typeface="Times New Roman"/>
                <a:ea typeface="Times New Roman"/>
                <a:cs typeface="Times New Roman"/>
              </a:rPr>
              <a:t>. </a:t>
            </a:r>
            <a:endParaRPr lang="ru-RU" sz="3600" dirty="0">
              <a:latin typeface="Times New Roman"/>
              <a:ea typeface="Times New Roman"/>
              <a:cs typeface="Arial"/>
            </a:endParaRPr>
          </a:p>
          <a:p>
            <a:pPr indent="374650" algn="just">
              <a:spcAft>
                <a:spcPts val="0"/>
              </a:spcAft>
            </a:pPr>
            <a:r>
              <a:rPr lang="kk-KZ" dirty="0">
                <a:latin typeface="Times New Roman"/>
                <a:ea typeface="Times New Roman"/>
              </a:rPr>
              <a:t>түрдегі барлық псевдосөдерде анық тоқтайтын Т n-программасы бар болса, R cөздік n-орынды қатынасы жартылай шешімді деп аталады.  </a:t>
            </a:r>
            <a:endParaRPr lang="ru-RU" sz="3600" dirty="0">
              <a:latin typeface="Times New Roman"/>
              <a:ea typeface="Times New Roman"/>
            </a:endParaRPr>
          </a:p>
          <a:p>
            <a:pPr indent="374650" algn="just">
              <a:spcAft>
                <a:spcPts val="0"/>
              </a:spcAft>
            </a:pPr>
            <a:r>
              <a:rPr lang="kk-KZ" dirty="0">
                <a:latin typeface="Times New Roman"/>
                <a:ea typeface="Times New Roman"/>
              </a:rPr>
              <a:t>	Егер R және R(мұндағы R және R ретінде (</a:t>
            </a:r>
            <a:r>
              <a:rPr lang="kk-KZ" i="1" dirty="0">
                <a:latin typeface="Times New Roman"/>
                <a:ea typeface="Times New Roman"/>
              </a:rPr>
              <a:t>A</a:t>
            </a:r>
            <a:r>
              <a:rPr lang="kk-KZ" baseline="30000" dirty="0">
                <a:latin typeface="Times New Roman"/>
                <a:ea typeface="Times New Roman"/>
              </a:rPr>
              <a:t>*</a:t>
            </a:r>
            <a:r>
              <a:rPr lang="kk-KZ" dirty="0">
                <a:latin typeface="Times New Roman"/>
                <a:ea typeface="Times New Roman"/>
              </a:rPr>
              <a:t>)</a:t>
            </a:r>
            <a:r>
              <a:rPr lang="kk-KZ" i="1" dirty="0">
                <a:latin typeface="Times New Roman"/>
                <a:ea typeface="Times New Roman"/>
              </a:rPr>
              <a:t>n </a:t>
            </a:r>
            <a:r>
              <a:rPr lang="kk-KZ" dirty="0">
                <a:latin typeface="Times New Roman"/>
                <a:ea typeface="Times New Roman"/>
              </a:rPr>
              <a:t>\ </a:t>
            </a:r>
            <a:r>
              <a:rPr lang="kk-KZ" i="1" dirty="0">
                <a:latin typeface="Times New Roman"/>
                <a:ea typeface="Times New Roman"/>
              </a:rPr>
              <a:t>R </a:t>
            </a:r>
            <a:r>
              <a:rPr lang="kk-KZ" dirty="0">
                <a:latin typeface="Times New Roman"/>
                <a:ea typeface="Times New Roman"/>
              </a:rPr>
              <a:t>түсініледі) жартылай шешімді болса, R сөздік n-орынды қатынасы шешімді деп аталады. </a:t>
            </a:r>
            <a:endParaRPr lang="ru-RU" sz="3600" dirty="0">
              <a:latin typeface="Times New Roman"/>
              <a:ea typeface="Times New Roman"/>
            </a:endParaRPr>
          </a:p>
          <a:p>
            <a:pPr indent="374650" algn="just">
              <a:spcAft>
                <a:spcPts val="0"/>
              </a:spcAft>
            </a:pPr>
            <a:r>
              <a:rPr lang="kk-KZ" dirty="0">
                <a:latin typeface="Times New Roman"/>
                <a:ea typeface="Times New Roman"/>
              </a:rPr>
              <a:t>	Егер </a:t>
            </a:r>
            <a:endParaRPr lang="ru-RU" sz="3600" dirty="0">
              <a:latin typeface="Times New Roman"/>
              <a:ea typeface="Times New Roman"/>
            </a:endParaRPr>
          </a:p>
          <a:p>
            <a:pPr indent="374650" algn="just">
              <a:spcAft>
                <a:spcPts val="0"/>
              </a:spcAft>
              <a:tabLst>
                <a:tab pos="270510" algn="l"/>
              </a:tabLst>
            </a:pPr>
            <a:r>
              <a:rPr lang="kk-KZ" i="1" dirty="0">
                <a:latin typeface="Times New Roman"/>
                <a:ea typeface="Times New Roman"/>
                <a:cs typeface="Times New Roman"/>
              </a:rPr>
              <a:t>T</a:t>
            </a:r>
            <a:r>
              <a:rPr lang="kk-KZ" dirty="0">
                <a:latin typeface="Times New Roman"/>
                <a:ea typeface="Times New Roman"/>
                <a:cs typeface="Times New Roman"/>
              </a:rPr>
              <a:t>(</a:t>
            </a:r>
            <a:r>
              <a:rPr lang="kk-KZ" baseline="-25000" dirty="0">
                <a:latin typeface="Times New Roman"/>
                <a:ea typeface="Times New Roman"/>
                <a:cs typeface="Times New Roman"/>
              </a:rPr>
              <a:t>*</a:t>
            </a:r>
            <a:r>
              <a:rPr lang="kk-KZ" i="1" dirty="0">
                <a:latin typeface="Times New Roman"/>
                <a:ea typeface="Times New Roman"/>
                <a:cs typeface="Times New Roman"/>
              </a:rPr>
              <a:t>u</a:t>
            </a:r>
            <a:r>
              <a:rPr lang="kk-KZ" baseline="-25000" dirty="0">
                <a:latin typeface="Times New Roman"/>
                <a:ea typeface="Times New Roman"/>
                <a:cs typeface="Times New Roman"/>
              </a:rPr>
              <a:t>1*</a:t>
            </a:r>
            <a:r>
              <a:rPr lang="kk-KZ" i="1" dirty="0">
                <a:latin typeface="Times New Roman"/>
                <a:ea typeface="Times New Roman"/>
                <a:cs typeface="Times New Roman"/>
              </a:rPr>
              <a:t>u</a:t>
            </a:r>
            <a:r>
              <a:rPr lang="kk-KZ" baseline="-25000" dirty="0">
                <a:latin typeface="Times New Roman"/>
                <a:ea typeface="Times New Roman"/>
                <a:cs typeface="Times New Roman"/>
              </a:rPr>
              <a:t>2*</a:t>
            </a:r>
            <a:r>
              <a:rPr lang="kk-KZ" dirty="0">
                <a:latin typeface="Times New Roman"/>
                <a:ea typeface="Times New Roman"/>
                <a:cs typeface="Times New Roman"/>
              </a:rPr>
              <a:t>...</a:t>
            </a:r>
            <a:r>
              <a:rPr lang="kk-KZ" baseline="-25000" dirty="0">
                <a:latin typeface="Times New Roman"/>
                <a:ea typeface="Times New Roman"/>
                <a:cs typeface="Times New Roman"/>
              </a:rPr>
              <a:t>*</a:t>
            </a:r>
            <a:r>
              <a:rPr lang="kk-KZ" i="1" dirty="0">
                <a:latin typeface="Times New Roman"/>
                <a:ea typeface="Times New Roman"/>
                <a:cs typeface="Times New Roman"/>
              </a:rPr>
              <a:t>u</a:t>
            </a:r>
            <a:r>
              <a:rPr lang="kk-KZ" i="1" baseline="-25000" dirty="0">
                <a:latin typeface="Times New Roman"/>
                <a:ea typeface="Times New Roman"/>
                <a:cs typeface="Times New Roman"/>
              </a:rPr>
              <a:t>n</a:t>
            </a:r>
            <a:r>
              <a:rPr lang="kk-KZ" b="1" baseline="-25000" dirty="0">
                <a:latin typeface="Times New Roman"/>
                <a:ea typeface="Times New Roman"/>
                <a:cs typeface="Times New Roman"/>
              </a:rPr>
              <a:t>*</a:t>
            </a:r>
            <a:r>
              <a:rPr lang="kk-KZ" baseline="30000" dirty="0">
                <a:latin typeface="Times New Roman"/>
                <a:ea typeface="Times New Roman"/>
                <a:cs typeface="Times New Roman"/>
              </a:rPr>
              <a:t>↓ </a:t>
            </a:r>
            <a:r>
              <a:rPr lang="kk-KZ" dirty="0">
                <a:latin typeface="Times New Roman"/>
                <a:ea typeface="Times New Roman"/>
                <a:cs typeface="Times New Roman"/>
              </a:rPr>
              <a:t>) = </a:t>
            </a:r>
            <a:r>
              <a:rPr lang="kk-KZ" baseline="-25000" dirty="0">
                <a:latin typeface="Times New Roman"/>
                <a:ea typeface="Times New Roman"/>
                <a:cs typeface="Times New Roman"/>
              </a:rPr>
              <a:t>*</a:t>
            </a:r>
            <a:r>
              <a:rPr lang="kk-KZ" i="1" dirty="0">
                <a:latin typeface="Times New Roman"/>
                <a:ea typeface="Times New Roman"/>
                <a:cs typeface="Times New Roman"/>
              </a:rPr>
              <a:t>u</a:t>
            </a:r>
            <a:r>
              <a:rPr lang="kk-KZ" baseline="-25000" dirty="0">
                <a:latin typeface="Times New Roman"/>
                <a:ea typeface="Times New Roman"/>
                <a:cs typeface="Times New Roman"/>
              </a:rPr>
              <a:t>1*</a:t>
            </a:r>
            <a:r>
              <a:rPr lang="kk-KZ" i="1" dirty="0">
                <a:latin typeface="Times New Roman"/>
                <a:ea typeface="Times New Roman"/>
                <a:cs typeface="Times New Roman"/>
              </a:rPr>
              <a:t>u</a:t>
            </a:r>
            <a:r>
              <a:rPr lang="kk-KZ" baseline="-25000" dirty="0">
                <a:latin typeface="Times New Roman"/>
                <a:ea typeface="Times New Roman"/>
                <a:cs typeface="Times New Roman"/>
              </a:rPr>
              <a:t>2*</a:t>
            </a:r>
            <a:r>
              <a:rPr lang="kk-KZ" dirty="0">
                <a:latin typeface="Times New Roman"/>
                <a:ea typeface="Times New Roman"/>
                <a:cs typeface="Times New Roman"/>
              </a:rPr>
              <a:t>...</a:t>
            </a:r>
            <a:r>
              <a:rPr lang="kk-KZ" baseline="-25000" dirty="0">
                <a:latin typeface="Times New Roman"/>
                <a:ea typeface="Times New Roman"/>
                <a:cs typeface="Times New Roman"/>
              </a:rPr>
              <a:t>*</a:t>
            </a:r>
            <a:r>
              <a:rPr lang="kk-KZ" i="1" dirty="0">
                <a:latin typeface="Times New Roman"/>
                <a:ea typeface="Times New Roman"/>
                <a:cs typeface="Times New Roman"/>
              </a:rPr>
              <a:t>u</a:t>
            </a:r>
            <a:r>
              <a:rPr lang="kk-KZ" baseline="-25000" dirty="0">
                <a:latin typeface="Times New Roman"/>
                <a:ea typeface="Times New Roman"/>
                <a:cs typeface="Times New Roman"/>
              </a:rPr>
              <a:t>n*</a:t>
            </a:r>
            <a:r>
              <a:rPr lang="kk-KZ" i="1" dirty="0">
                <a:latin typeface="Times New Roman"/>
                <a:ea typeface="Times New Roman"/>
                <a:cs typeface="Times New Roman"/>
              </a:rPr>
              <a:t>v</a:t>
            </a:r>
            <a:r>
              <a:rPr lang="kk-KZ" b="1" baseline="-25000" dirty="0">
                <a:latin typeface="Times New Roman"/>
                <a:ea typeface="Times New Roman"/>
                <a:cs typeface="Times New Roman"/>
              </a:rPr>
              <a:t>*</a:t>
            </a:r>
            <a:r>
              <a:rPr lang="kk-KZ" baseline="30000" dirty="0">
                <a:latin typeface="Times New Roman"/>
                <a:ea typeface="Times New Roman"/>
                <a:cs typeface="Times New Roman"/>
              </a:rPr>
              <a:t>↓ </a:t>
            </a:r>
            <a:r>
              <a:rPr lang="kk-KZ" dirty="0">
                <a:latin typeface="Times New Roman"/>
                <a:ea typeface="Times New Roman"/>
                <a:cs typeface="Times New Roman"/>
              </a:rPr>
              <a:t>, </a:t>
            </a:r>
            <a:endParaRPr lang="ru-RU" sz="3600" dirty="0">
              <a:latin typeface="Times New Roman"/>
              <a:ea typeface="Times New Roman"/>
              <a:cs typeface="Arial"/>
            </a:endParaRPr>
          </a:p>
          <a:p>
            <a:pPr indent="374650" algn="just">
              <a:spcAft>
                <a:spcPts val="0"/>
              </a:spcAft>
            </a:pPr>
            <a:r>
              <a:rPr lang="kk-KZ" dirty="0">
                <a:latin typeface="Times New Roman"/>
                <a:ea typeface="Times New Roman"/>
              </a:rPr>
              <a:t>мұндағы </a:t>
            </a:r>
            <a:r>
              <a:rPr lang="kk-KZ" i="1" dirty="0">
                <a:latin typeface="Times New Roman"/>
                <a:ea typeface="Times New Roman"/>
              </a:rPr>
              <a:t>u</a:t>
            </a:r>
            <a:r>
              <a:rPr lang="kk-KZ" baseline="-25000" dirty="0">
                <a:latin typeface="Times New Roman"/>
                <a:ea typeface="Times New Roman"/>
              </a:rPr>
              <a:t>1</a:t>
            </a:r>
            <a:r>
              <a:rPr lang="kk-KZ" dirty="0">
                <a:latin typeface="Times New Roman"/>
                <a:ea typeface="Times New Roman"/>
              </a:rPr>
              <a:t>, </a:t>
            </a:r>
            <a:r>
              <a:rPr lang="kk-KZ" i="1" dirty="0">
                <a:latin typeface="Times New Roman"/>
                <a:ea typeface="Times New Roman"/>
              </a:rPr>
              <a:t>u</a:t>
            </a:r>
            <a:r>
              <a:rPr lang="kk-KZ" baseline="-25000" dirty="0">
                <a:latin typeface="Times New Roman"/>
                <a:ea typeface="Times New Roman"/>
              </a:rPr>
              <a:t>2</a:t>
            </a:r>
            <a:r>
              <a:rPr lang="kk-KZ" dirty="0">
                <a:latin typeface="Times New Roman"/>
                <a:ea typeface="Times New Roman"/>
              </a:rPr>
              <a:t>, ..., </a:t>
            </a:r>
            <a:r>
              <a:rPr lang="kk-KZ" i="1" dirty="0">
                <a:latin typeface="Times New Roman"/>
                <a:ea typeface="Times New Roman"/>
              </a:rPr>
              <a:t>u</a:t>
            </a:r>
            <a:r>
              <a:rPr lang="kk-KZ" i="1" baseline="-25000" dirty="0">
                <a:latin typeface="Times New Roman"/>
                <a:ea typeface="Times New Roman"/>
              </a:rPr>
              <a:t>n </a:t>
            </a:r>
            <a:r>
              <a:rPr lang="kk-KZ" dirty="0">
                <a:latin typeface="Cambria Math"/>
                <a:ea typeface="Times New Roman"/>
              </a:rPr>
              <a:t>∈</a:t>
            </a:r>
            <a:r>
              <a:rPr lang="kk-KZ" dirty="0">
                <a:latin typeface="Times New Roman"/>
                <a:ea typeface="Times New Roman"/>
              </a:rPr>
              <a:t> Def (</a:t>
            </a:r>
            <a:r>
              <a:rPr lang="kk-KZ" i="1" dirty="0">
                <a:latin typeface="Times New Roman"/>
                <a:ea typeface="Times New Roman"/>
              </a:rPr>
              <a:t>f </a:t>
            </a:r>
            <a:r>
              <a:rPr lang="kk-KZ" dirty="0">
                <a:latin typeface="Times New Roman"/>
                <a:ea typeface="Times New Roman"/>
              </a:rPr>
              <a:t>) және </a:t>
            </a:r>
            <a:r>
              <a:rPr lang="kk-KZ" i="1" dirty="0">
                <a:latin typeface="Times New Roman"/>
                <a:ea typeface="Times New Roman"/>
              </a:rPr>
              <a:t>v </a:t>
            </a:r>
            <a:r>
              <a:rPr lang="kk-KZ" dirty="0">
                <a:latin typeface="Times New Roman"/>
                <a:ea typeface="Times New Roman"/>
              </a:rPr>
              <a:t>= </a:t>
            </a:r>
            <a:r>
              <a:rPr lang="kk-KZ" i="1" dirty="0">
                <a:latin typeface="Times New Roman"/>
                <a:ea typeface="Times New Roman"/>
              </a:rPr>
              <a:t>f </a:t>
            </a:r>
            <a:r>
              <a:rPr lang="kk-KZ" dirty="0">
                <a:latin typeface="Times New Roman"/>
                <a:ea typeface="Times New Roman"/>
              </a:rPr>
              <a:t>(</a:t>
            </a:r>
            <a:r>
              <a:rPr lang="kk-KZ" i="1" dirty="0">
                <a:latin typeface="Times New Roman"/>
                <a:ea typeface="Times New Roman"/>
              </a:rPr>
              <a:t>u</a:t>
            </a:r>
            <a:r>
              <a:rPr lang="kk-KZ" baseline="-25000" dirty="0">
                <a:latin typeface="Times New Roman"/>
                <a:ea typeface="Times New Roman"/>
              </a:rPr>
              <a:t>1</a:t>
            </a:r>
            <a:r>
              <a:rPr lang="kk-KZ" dirty="0">
                <a:latin typeface="Times New Roman"/>
                <a:ea typeface="Times New Roman"/>
              </a:rPr>
              <a:t>, </a:t>
            </a:r>
            <a:r>
              <a:rPr lang="kk-KZ" i="1" dirty="0">
                <a:latin typeface="Times New Roman"/>
                <a:ea typeface="Times New Roman"/>
              </a:rPr>
              <a:t>u</a:t>
            </a:r>
            <a:r>
              <a:rPr lang="kk-KZ" baseline="-25000" dirty="0">
                <a:latin typeface="Times New Roman"/>
                <a:ea typeface="Times New Roman"/>
              </a:rPr>
              <a:t>2</a:t>
            </a:r>
            <a:r>
              <a:rPr lang="kk-KZ" dirty="0">
                <a:latin typeface="Times New Roman"/>
                <a:ea typeface="Times New Roman"/>
              </a:rPr>
              <a:t>, ..., </a:t>
            </a:r>
            <a:r>
              <a:rPr lang="kk-KZ" i="1" dirty="0">
                <a:latin typeface="Times New Roman"/>
                <a:ea typeface="Times New Roman"/>
              </a:rPr>
              <a:t>u</a:t>
            </a:r>
            <a:r>
              <a:rPr lang="kk-KZ" i="1" baseline="-25000" dirty="0">
                <a:latin typeface="Times New Roman"/>
                <a:ea typeface="Times New Roman"/>
              </a:rPr>
              <a:t>n</a:t>
            </a:r>
            <a:r>
              <a:rPr lang="kk-KZ" dirty="0">
                <a:latin typeface="Times New Roman"/>
                <a:ea typeface="Times New Roman"/>
              </a:rPr>
              <a:t>) болатын Т бағдарламасы бар болса,  </a:t>
            </a:r>
            <a:r>
              <a:rPr lang="kk-KZ" i="1" dirty="0">
                <a:latin typeface="Times New Roman"/>
                <a:ea typeface="Times New Roman"/>
              </a:rPr>
              <a:t>f</a:t>
            </a:r>
            <a:r>
              <a:rPr lang="kk-KZ" dirty="0">
                <a:latin typeface="Times New Roman"/>
                <a:ea typeface="Times New Roman"/>
              </a:rPr>
              <a:t>: (</a:t>
            </a:r>
            <a:r>
              <a:rPr lang="kk-KZ" i="1" dirty="0">
                <a:latin typeface="Times New Roman"/>
                <a:ea typeface="Times New Roman"/>
              </a:rPr>
              <a:t>A*</a:t>
            </a:r>
            <a:r>
              <a:rPr lang="kk-KZ" dirty="0">
                <a:latin typeface="Times New Roman"/>
                <a:ea typeface="Times New Roman"/>
              </a:rPr>
              <a:t>)</a:t>
            </a:r>
            <a:r>
              <a:rPr lang="kk-KZ" i="1" baseline="30000" dirty="0">
                <a:latin typeface="Times New Roman"/>
                <a:ea typeface="Times New Roman"/>
              </a:rPr>
              <a:t>n </a:t>
            </a:r>
            <a:r>
              <a:rPr lang="kk-KZ" dirty="0">
                <a:latin typeface="Times New Roman"/>
                <a:ea typeface="Times New Roman"/>
              </a:rPr>
              <a:t>→ A* сөздік n-орынды функциясы Тьюринг бойынша есептелінеді деп аталады, кері жағдайда нәтиже анықталмаған.</a:t>
            </a:r>
            <a:endParaRPr lang="ru-RU" sz="36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66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ҚОРЫТЫНДЫ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Кванттық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теория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кванттық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технологиялар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жетістіктері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логикалық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термодинамикалық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қайтымды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есептеулер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теориясының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құрылуына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түрткі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болдыЛогикалық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қайтымсыз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құрылғы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шығысындағы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сигнал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кірісіндегі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сигналын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мүмкін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болмайтын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құрылғыны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айтамыз.Компьютердің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көшу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функциясы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глобальды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күйін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келесі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күйіне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көрсететін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дара функция(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әрине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ондай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болса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мәнді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функциясына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ие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болмаса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оны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логикалық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қайтымсыз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атаймыз.Тьюрингтің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универсалды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Тьюрингтің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алмастыра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алатын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Тьюринг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айтады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кірісінде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бағдарлама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кіріс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деректерін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қабылдап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осы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бағдарламаның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Тьюринг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кіріс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деректерімен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есептекге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жауапты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шығарады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дұрыстығын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дәлелдеу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дегеніміз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төмендегідей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тұжырымды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дәлелдеу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сөз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   «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Егер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кіріс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деректері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кіріс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шартын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қанағаттандырса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алгоритм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ақырлы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қадамнан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кейін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жұмысын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тоқтатып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шығыс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деректері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талап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етілген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шығыс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шартына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сейкес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ига 16 х 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3599_TF02801059" id="{4B3E191D-B3C9-4DCD-B491-B38D7FE3D852}" vid="{95EF1F8E-C174-455E-A76C-C3640C6B91A7}"/>
    </a:ext>
  </a:extLst>
</a:theme>
</file>

<file path=ppt/theme/theme2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Книга (широкоэкранный формат)</Template>
  <TotalTime>44</TotalTime>
  <Words>602</Words>
  <Application>Microsoft Office PowerPoint</Application>
  <PresentationFormat>Произвольный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Книга 16 х 9</vt:lpstr>
      <vt:lpstr>ЛЕКЦИЯ №3</vt:lpstr>
      <vt:lpstr>Лекция №3.</vt:lpstr>
      <vt:lpstr>Логикалық қайтымды және қайтымсыз компьютерлер</vt:lpstr>
      <vt:lpstr>Тьюрингтің  әмбебап машинасы</vt:lpstr>
      <vt:lpstr>Бағдарламалар мен олардың ерекшеліктерін дәлелдеудің формальды тәсілдері</vt:lpstr>
      <vt:lpstr>Бағдарламаның дұрыстығын дәлелдеу әдісмтемесі</vt:lpstr>
      <vt:lpstr> Есептелу және шешімі болу. </vt:lpstr>
      <vt:lpstr>ҚОРЫТЫНДЫ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</dc:title>
  <dc:creator>Пірмаханбет Жақсылық Маханбетұлы</dc:creator>
  <cp:lastModifiedBy>Batyrzhan Zh</cp:lastModifiedBy>
  <cp:revision>5</cp:revision>
  <dcterms:created xsi:type="dcterms:W3CDTF">2022-11-05T06:31:34Z</dcterms:created>
  <dcterms:modified xsi:type="dcterms:W3CDTF">2022-11-05T10:21:27Z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