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8288000" cy="10287000"/>
  <p:notesSz cx="6858000" cy="9144000"/>
  <p:embeddedFontLst>
    <p:embeddedFont>
      <p:font typeface="Crimson Roman Bold" panose="020B0604020202020204" charset="0"/>
      <p:regular r:id="rId26"/>
    </p:embeddedFont>
    <p:embeddedFont>
      <p:font typeface="Crimson Roman" panose="020B0604020202020204" charset="0"/>
      <p:regular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730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43689" y="3341809"/>
            <a:ext cx="15081001" cy="5383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59"/>
              </a:lnSpc>
            </a:pPr>
            <a:r>
              <a:rPr lang="en-US" sz="6236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Диендер. Химиялық реакциялары. Қосарланған диендерге электрофилды және еркін радикалды қосылу реакциялары (механизмдері). Радикалды орынбасу реакцияларының механизмдері.</a:t>
            </a:r>
          </a:p>
          <a:p>
            <a:pPr algn="ctr">
              <a:lnSpc>
                <a:spcPts val="6859"/>
              </a:lnSpc>
            </a:pPr>
            <a:endParaRPr lang="en-US" sz="6236">
              <a:solidFill>
                <a:srgbClr val="A86D3A"/>
              </a:solidFill>
              <a:latin typeface="Crimson Roman"/>
              <a:ea typeface="Crimson Roman"/>
              <a:cs typeface="Crimson Roman"/>
              <a:sym typeface="Crimson Roman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2273496" y="2417915"/>
            <a:ext cx="13741008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№11 дәріс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53067" y="914400"/>
            <a:ext cx="16570029" cy="2265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140"/>
              </a:lnSpc>
            </a:pPr>
            <a:r>
              <a:rPr lang="en-US" sz="7400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Қосарланған (конъюгацияланған) диендердің қасиеттері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929393" y="3686440"/>
            <a:ext cx="16329907" cy="4535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99" b="1">
                <a:solidFill>
                  <a:srgbClr val="000000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 2.2. ҚОСАРЛАНҒАН ДИЕНДЕРДІҢ ТҰРАҚТЫЛЫҒЫ. НЕЛІКТЕН КОНЪЮГАЦИЯЛАНҒАН ДИЕНДЕР ТҰРАҚТЫ?</a:t>
            </a:r>
          </a:p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-Резонанстық тұрақтылық: электрондар жүйеге таралып, молекуланың ішкі энергиясын төмендетеді.</a:t>
            </a:r>
          </a:p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-Энергетикалық тұрғыда тиімділік: конъюгацияланған диендердің жалпЫ ЭНЕРГИЯСЫ ОҚШАУЛАНҒАН ДИЕНДЕРДЕН ТӨМЕН.</a:t>
            </a:r>
          </a:p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-СПЕКТРОСКОПИЯЛЫҚ ДӘЛЕЛ: УЛЬТРАКҮЛГІН (УК) спектрінде конъюгацияланған диендер ұзын толқын ұзындығында жұтады (π → π* ауысу).</a:t>
            </a:r>
          </a:p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endParaRPr lang="en-US" sz="2799">
              <a:solidFill>
                <a:srgbClr val="000000"/>
              </a:solidFill>
              <a:latin typeface="Crimson Roman"/>
              <a:ea typeface="Crimson Roman"/>
              <a:cs typeface="Crimson Roman"/>
              <a:sym typeface="Crimson Roman"/>
            </a:endParaRPr>
          </a:p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endParaRPr lang="en-US" sz="2799">
              <a:solidFill>
                <a:srgbClr val="000000"/>
              </a:solidFill>
              <a:latin typeface="Crimson Roman"/>
              <a:ea typeface="Crimson Roman"/>
              <a:cs typeface="Crimson Roman"/>
              <a:sym typeface="Crimson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2482374" y="341790"/>
            <a:ext cx="13323251" cy="24558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800"/>
              </a:lnSpc>
            </a:pPr>
            <a:r>
              <a:rPr lang="en-US" sz="800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ЭНЕРГИЯ САЛЫСТЫРУЫ (МЫСАЛ)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09831" y="8038769"/>
            <a:ext cx="15822865" cy="272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Сонымен, конъюгация молекуланың электрондық жүйесін тұрақтандырады, конъюгацияланған диендер ерекше химиялық қасиеттерге ие: олар электрофильді және радикалды қосылу реакцияларына оңай түседі, мұндай құрылымдардың физикалық және спектроскопиялық қасиеттері де ерекшеленеді.</a:t>
            </a:r>
          </a:p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endParaRPr lang="en-US" sz="3000">
              <a:solidFill>
                <a:srgbClr val="000000"/>
              </a:solidFill>
              <a:latin typeface="Crimson Roman"/>
              <a:ea typeface="Crimson Roman"/>
              <a:cs typeface="Crimson Roman"/>
              <a:sym typeface="Crimson Roman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813256"/>
              </p:ext>
            </p:extLst>
          </p:nvPr>
        </p:nvGraphicFramePr>
        <p:xfrm>
          <a:off x="2482374" y="3619500"/>
          <a:ext cx="13572490" cy="31310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89421"/>
                <a:gridCol w="5057966"/>
                <a:gridCol w="4525103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Диен түрі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Байланыс энергиясы (шамамен)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Тұрақтылық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Кумулирленген (аллен)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≈ төмен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Тұрақсыз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Оқшауланған диен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Орташа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Орташа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Конъюгацияланған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жоғары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effectLst/>
                        </a:rPr>
                        <a:t>Тұрақты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80297" y="-123825"/>
            <a:ext cx="16113342" cy="1339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Электрофильді қосылу реакциялары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08985" y="880110"/>
            <a:ext cx="17084655" cy="9673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Электрофильді қосылу реакциясы - π-байланысы бар қосылыстардың (алкендер, диендер) электрофильді реагентпен әрекеттесуі нәтижесінде жаңа σ-байланыстар түзілуі. Диендер, әсіресе конъюгацияланған диендер, электрофильдерге жоғары реакция береді. Бұл олардың π-электрондарының делокализациялануына байланысты.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Реакция мысалы: 1,3-бутадиен мен HBr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3000" b="1">
                <a:solidFill>
                  <a:srgbClr val="000000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РЕАКЦИЯ ТЕҢДЕУІ: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CH₂=CH–CH=CH₂ + HBr → ?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Нәтиже: екі негізгі өнім түзіледі: 1,2-қосылу өнімі: CH₃–CHBr–CH=CH₂ және 1,4-қосылу өнімі: CH₃–CH=CH–CH₂Br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3000" b="1">
                <a:solidFill>
                  <a:srgbClr val="000000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РЕАКЦИЯ МЕХАНИЗМІ (КЕЗЕҢ-КЕЗЕҢМЕН):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1-қадам: Электрофильді шабуыл (протондау): бутадиен молекуласында H⁺ протон π-байланысқа шабуыл жасайды; карбкатион-аралық түзіледі: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Мүмкін екі резонанстық түрі: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A: CH₃–C⁺H–CH=CH₂  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B: CH₃–CH=CH⁺–CH₃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2-қадам: Nуклеофильді шабуыл: Br⁻ ионы тұрақты карбкатионмен әрекеттесіп: A → 1,2-қосылу, B → 1,4-қосылу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3000">
              <a:solidFill>
                <a:srgbClr val="000000"/>
              </a:solidFill>
              <a:latin typeface="Crimson Roman"/>
              <a:ea typeface="Crimson Roman"/>
              <a:cs typeface="Crimson Roman"/>
              <a:sym typeface="Crimson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082630" y="1257300"/>
            <a:ext cx="12421413" cy="2216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500"/>
              </a:lnSpc>
            </a:pPr>
            <a:r>
              <a:rPr lang="en-US" sz="5000" dirty="0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5000" dirty="0" err="1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Температура</a:t>
            </a:r>
            <a:r>
              <a:rPr lang="en-US" sz="5000" dirty="0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5000" dirty="0" err="1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әсері</a:t>
            </a:r>
            <a:r>
              <a:rPr lang="en-US" sz="5000" dirty="0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(</a:t>
            </a:r>
            <a:r>
              <a:rPr lang="en-US" sz="5000" dirty="0" err="1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кинетикалық</a:t>
            </a:r>
            <a:r>
              <a:rPr lang="en-US" sz="5000" dirty="0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5000" dirty="0" err="1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және</a:t>
            </a:r>
            <a:r>
              <a:rPr lang="en-US" sz="5000" dirty="0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5000" dirty="0" err="1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термодинамикалық</a:t>
            </a:r>
            <a:r>
              <a:rPr lang="en-US" sz="5000" dirty="0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):</a:t>
            </a:r>
          </a:p>
          <a:p>
            <a:pPr marL="0" lvl="0" indent="0" algn="ctr">
              <a:lnSpc>
                <a:spcPts val="5500"/>
              </a:lnSpc>
            </a:pPr>
            <a:endParaRPr lang="en-US" sz="5000" dirty="0">
              <a:solidFill>
                <a:srgbClr val="A86D3A"/>
              </a:solidFill>
              <a:latin typeface="Crimson Roman"/>
              <a:ea typeface="Crimson Roman"/>
              <a:cs typeface="Crimson Roman"/>
              <a:sym typeface="Crimson Roman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131450" y="6882534"/>
            <a:ext cx="16323775" cy="2903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Басқа электрофильдермен реакциялар: HCl, HBr, HI - 1,2 және 1,4 қосылулар; Br₂, Cl₂ - галогендеу, Мысалы:</a:t>
            </a:r>
          </a:p>
          <a:p>
            <a:pPr marL="0" lvl="0" indent="0" algn="l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CH₂=CH–CH=CH₂ + Br₂ → BrCH₂–CH=CH–CH₂Br және басқа изомерлер</a:t>
            </a:r>
          </a:p>
          <a:p>
            <a:pPr marL="0" lvl="0" indent="0" algn="l">
              <a:lnSpc>
                <a:spcPts val="3779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Сонымен, конъюгацияланған диендер бірнеше бағытта электрофильді қосылу реакцияларына түсе алады. Реакция нәтижесі температураға және аралық карбкатионның тұрақтылығына байланысты. Бұл қасиет синтетикалық органикалық химияда кең қолданылады, мысалы, каучук өндірісінде.</a:t>
            </a:r>
          </a:p>
          <a:p>
            <a:pPr marL="0" lvl="0" indent="0" algn="l">
              <a:lnSpc>
                <a:spcPts val="3779"/>
              </a:lnSpc>
              <a:spcBef>
                <a:spcPct val="0"/>
              </a:spcBef>
            </a:pPr>
            <a:endParaRPr lang="en-US" sz="2700">
              <a:solidFill>
                <a:srgbClr val="000000"/>
              </a:solidFill>
              <a:latin typeface="Crimson Roman"/>
              <a:ea typeface="Crimson Roman"/>
              <a:cs typeface="Crimson Roman"/>
              <a:sym typeface="Crimson Roman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7541610"/>
              </p:ext>
            </p:extLst>
          </p:nvPr>
        </p:nvGraphicFramePr>
        <p:xfrm>
          <a:off x="1515110" y="3471767"/>
          <a:ext cx="13839596" cy="26092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57024"/>
                <a:gridCol w="4483351"/>
                <a:gridCol w="5899221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Жағдай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Негізгі өнім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Себебі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Төмен температура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1,2-қосылу өнімі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Тез түзіледі (кинетикалық өнім)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Жоғары температура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1,4-қосылу өнімі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effectLst/>
                        </a:rPr>
                        <a:t>Тұрақтырақ</a:t>
                      </a:r>
                      <a:r>
                        <a:rPr lang="ru-RU" sz="3200" dirty="0">
                          <a:effectLst/>
                        </a:rPr>
                        <a:t> (</a:t>
                      </a:r>
                      <a:r>
                        <a:rPr lang="ru-RU" sz="3200" dirty="0" err="1">
                          <a:effectLst/>
                        </a:rPr>
                        <a:t>термодинамикалық</a:t>
                      </a:r>
                      <a:r>
                        <a:rPr lang="ru-RU" sz="3200" dirty="0">
                          <a:effectLst/>
                        </a:rPr>
                        <a:t> </a:t>
                      </a:r>
                      <a:r>
                        <a:rPr lang="ru-RU" sz="3200" dirty="0" err="1">
                          <a:effectLst/>
                        </a:rPr>
                        <a:t>өнім</a:t>
                      </a:r>
                      <a:r>
                        <a:rPr lang="ru-RU" sz="3200" dirty="0">
                          <a:effectLst/>
                        </a:rPr>
                        <a:t>)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529398"/>
            <a:ext cx="16481429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000"/>
              </a:lnSpc>
            </a:pPr>
            <a:r>
              <a:rPr lang="en-US" sz="7500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Еркін радикалды қосылу реакциялары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244966" y="2359660"/>
            <a:ext cx="15157860" cy="6898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Еркін радикалды қосылу реакциясы - π-байланысқа ие қосылыстардың еркін радикал арқылы әрекеттесіп, жаңа σ-байланыстар түзуі. Бұл реакция инициация, таралу, және аяқталу сатыларынан тұрады. Диендер, әсіресе конъюгацияланған диендер, бұл реакцияларға оңай түседі, себебі олар аллил радикал түзіп, оны резонанспен тұрақтандыра алады.</a:t>
            </a:r>
          </a:p>
          <a:p>
            <a:pPr marL="0" lvl="0" indent="0" algn="l">
              <a:lnSpc>
                <a:spcPts val="4900"/>
              </a:lnSpc>
              <a:spcBef>
                <a:spcPct val="0"/>
              </a:spcBef>
            </a:pPr>
            <a:r>
              <a:rPr lang="en-US" sz="3500" b="1">
                <a:solidFill>
                  <a:srgbClr val="000000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 ЕРКІН РАДИКАЛ ТҮЗІЛЕТІН ЖАҒДАЙЛАР:</a:t>
            </a:r>
          </a:p>
          <a:p>
            <a:pPr marL="0" lvl="0" indent="0" algn="l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-Пероксидтердің ыдырауы: RO–OR → 2RO·</a:t>
            </a:r>
          </a:p>
          <a:p>
            <a:pPr marL="0" lvl="0" indent="0" algn="l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-Жарық (hv) немесе қыздыру</a:t>
            </a:r>
          </a:p>
          <a:p>
            <a:pPr marL="0" lvl="0" indent="0" algn="l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-Радикал иницитаторлары: AIBN, бензоилпероксид, т.б.</a:t>
            </a:r>
          </a:p>
          <a:p>
            <a:pPr marL="0" lvl="0" indent="0" algn="l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Реакция мысалы: 1,3-бутадиен + HBr (радикалды жолмен)</a:t>
            </a:r>
          </a:p>
          <a:p>
            <a:pPr marL="0" lvl="0" indent="0" algn="l">
              <a:lnSpc>
                <a:spcPts val="4900"/>
              </a:lnSpc>
              <a:spcBef>
                <a:spcPct val="0"/>
              </a:spcBef>
            </a:pPr>
            <a:endParaRPr lang="en-US" sz="3500">
              <a:solidFill>
                <a:srgbClr val="000000"/>
              </a:solidFill>
              <a:latin typeface="Crimson Roman"/>
              <a:ea typeface="Crimson Roman"/>
              <a:cs typeface="Crimson Roman"/>
              <a:sym typeface="Crimson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0854" y="140788"/>
            <a:ext cx="15770873" cy="105563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58"/>
              </a:lnSpc>
            </a:pPr>
            <a:r>
              <a:rPr lang="en-US" sz="297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Бұл реакция HBr қатысында пероксид (ROOR) болғанда радикалды механизммен жүреді.</a:t>
            </a:r>
          </a:p>
          <a:p>
            <a:pPr algn="l">
              <a:lnSpc>
                <a:spcPts val="4158"/>
              </a:lnSpc>
            </a:pPr>
            <a:r>
              <a:rPr lang="en-US" sz="297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970" b="1">
                <a:solidFill>
                  <a:srgbClr val="000000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МЕХАНИЗМ САТЫЛАРЫ:</a:t>
            </a:r>
          </a:p>
          <a:p>
            <a:pPr algn="l">
              <a:lnSpc>
                <a:spcPts val="4158"/>
              </a:lnSpc>
            </a:pPr>
            <a:r>
              <a:rPr lang="en-US" sz="297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970" b="1">
                <a:solidFill>
                  <a:srgbClr val="000000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1-қадам: </a:t>
            </a:r>
            <a:r>
              <a:rPr lang="en-US" sz="297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Инициация (радикал түзілу)</a:t>
            </a:r>
          </a:p>
          <a:p>
            <a:pPr algn="l">
              <a:lnSpc>
                <a:spcPts val="4158"/>
              </a:lnSpc>
            </a:pPr>
            <a:r>
              <a:rPr lang="en-US" sz="297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Пероксид ыдырайды → радикал береді:</a:t>
            </a:r>
          </a:p>
          <a:p>
            <a:pPr algn="l">
              <a:lnSpc>
                <a:spcPts val="4158"/>
              </a:lnSpc>
            </a:pPr>
            <a:r>
              <a:rPr lang="en-US" sz="297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RO–OR → 2RO·</a:t>
            </a:r>
          </a:p>
          <a:p>
            <a:pPr algn="l">
              <a:lnSpc>
                <a:spcPts val="4158"/>
              </a:lnSpc>
            </a:pPr>
            <a:r>
              <a:rPr lang="en-US" sz="297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RO· + HBr → ROH + Br·</a:t>
            </a:r>
          </a:p>
          <a:p>
            <a:pPr algn="l">
              <a:lnSpc>
                <a:spcPts val="4158"/>
              </a:lnSpc>
            </a:pPr>
            <a:r>
              <a:rPr lang="en-US" sz="297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970" b="1">
                <a:solidFill>
                  <a:srgbClr val="000000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2-қадам: </a:t>
            </a:r>
            <a:r>
              <a:rPr lang="en-US" sz="297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Таралу</a:t>
            </a:r>
          </a:p>
          <a:p>
            <a:pPr algn="l">
              <a:lnSpc>
                <a:spcPts val="4158"/>
              </a:lnSpc>
            </a:pPr>
            <a:r>
              <a:rPr lang="en-US" sz="297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Бром радикалы диенге шабуылдайды:</a:t>
            </a:r>
          </a:p>
          <a:p>
            <a:pPr algn="l">
              <a:lnSpc>
                <a:spcPts val="4158"/>
              </a:lnSpc>
            </a:pPr>
            <a:r>
              <a:rPr lang="en-US" sz="297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CH₂=CH–CH=CH₂ + Br· → CH₂Br–CH·–CH=CH₂ (немесе резонансты радикал: CH₂=CH–CH·– CH₂Br)</a:t>
            </a:r>
          </a:p>
          <a:p>
            <a:pPr marL="0" lvl="0" indent="0" algn="l">
              <a:lnSpc>
                <a:spcPts val="4158"/>
              </a:lnSpc>
              <a:spcBef>
                <a:spcPct val="0"/>
              </a:spcBef>
            </a:pPr>
            <a:r>
              <a:rPr lang="en-US" sz="297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Бұл аллил радикал, екі резонанстық формасы бар тұрақты.</a:t>
            </a:r>
          </a:p>
          <a:p>
            <a:pPr marL="0" lvl="0" indent="0" algn="l">
              <a:lnSpc>
                <a:spcPts val="4158"/>
              </a:lnSpc>
              <a:spcBef>
                <a:spcPct val="0"/>
              </a:spcBef>
            </a:pPr>
            <a:r>
              <a:rPr lang="en-US" sz="297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РАДИКАЛ HBR МОЛЕКУЛАСЫНАН H ТАРТЫП АЛАды:</a:t>
            </a:r>
          </a:p>
          <a:p>
            <a:pPr marL="0" lvl="0" indent="0" algn="l">
              <a:lnSpc>
                <a:spcPts val="4158"/>
              </a:lnSpc>
              <a:spcBef>
                <a:spcPct val="0"/>
              </a:spcBef>
            </a:pPr>
            <a:r>
              <a:rPr lang="en-US" sz="297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CH₂Br–CH·–CH=CH₂ + HBr → CH₂Br–CH₂–CH=CH₂ + Br·</a:t>
            </a:r>
          </a:p>
          <a:p>
            <a:pPr marL="0" lvl="0" indent="0" algn="l">
              <a:lnSpc>
                <a:spcPts val="4158"/>
              </a:lnSpc>
              <a:spcBef>
                <a:spcPct val="0"/>
              </a:spcBef>
            </a:pPr>
            <a:r>
              <a:rPr lang="en-US" sz="297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Цикл қайталанып, тізбекті реакция жүреді.</a:t>
            </a:r>
          </a:p>
          <a:p>
            <a:pPr marL="0" lvl="0" indent="0" algn="l">
              <a:lnSpc>
                <a:spcPts val="4158"/>
              </a:lnSpc>
              <a:spcBef>
                <a:spcPct val="0"/>
              </a:spcBef>
            </a:pPr>
            <a:r>
              <a:rPr lang="en-US" sz="297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970" b="1">
                <a:solidFill>
                  <a:srgbClr val="000000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3-қадам</a:t>
            </a:r>
            <a:r>
              <a:rPr lang="en-US" sz="297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: Аяқталу</a:t>
            </a:r>
          </a:p>
          <a:p>
            <a:pPr marL="0" lvl="0" indent="0" algn="l">
              <a:lnSpc>
                <a:spcPts val="4158"/>
              </a:lnSpc>
              <a:spcBef>
                <a:spcPct val="0"/>
              </a:spcBef>
            </a:pPr>
            <a:r>
              <a:rPr lang="en-US" sz="297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Екі радикал бірігеді:</a:t>
            </a:r>
          </a:p>
          <a:p>
            <a:pPr marL="0" lvl="0" indent="0" algn="l">
              <a:lnSpc>
                <a:spcPts val="4158"/>
              </a:lnSpc>
              <a:spcBef>
                <a:spcPct val="0"/>
              </a:spcBef>
            </a:pPr>
            <a:r>
              <a:rPr lang="en-US" sz="297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Br· + Br· → Br₂</a:t>
            </a:r>
          </a:p>
          <a:p>
            <a:pPr marL="0" lvl="0" indent="0" algn="l">
              <a:lnSpc>
                <a:spcPts val="4158"/>
              </a:lnSpc>
              <a:spcBef>
                <a:spcPct val="0"/>
              </a:spcBef>
            </a:pPr>
            <a:r>
              <a:rPr lang="en-US" sz="297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немесе  </a:t>
            </a:r>
          </a:p>
          <a:p>
            <a:pPr marL="0" lvl="0" indent="0" algn="l">
              <a:lnSpc>
                <a:spcPts val="4158"/>
              </a:lnSpc>
              <a:spcBef>
                <a:spcPct val="0"/>
              </a:spcBef>
            </a:pPr>
            <a:r>
              <a:rPr lang="en-US" sz="297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Алкил· + Br· → Алкил–Br</a:t>
            </a:r>
          </a:p>
          <a:p>
            <a:pPr marL="0" lvl="0" indent="0" algn="l">
              <a:lnSpc>
                <a:spcPts val="4158"/>
              </a:lnSpc>
              <a:spcBef>
                <a:spcPct val="0"/>
              </a:spcBef>
            </a:pPr>
            <a:endParaRPr lang="en-US" sz="2970">
              <a:solidFill>
                <a:srgbClr val="000000"/>
              </a:solidFill>
              <a:latin typeface="Crimson Roman"/>
              <a:ea typeface="Crimson Roman"/>
              <a:cs typeface="Crimson Roman"/>
              <a:sym typeface="Crimson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2911619" y="1225681"/>
            <a:ext cx="12205242" cy="1239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141"/>
              </a:lnSpc>
            </a:pPr>
            <a:r>
              <a:rPr lang="en-US" sz="7401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ЕРЕКШЕЛІКТЕРІ: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6384747"/>
              </p:ext>
            </p:extLst>
          </p:nvPr>
        </p:nvGraphicFramePr>
        <p:xfrm>
          <a:off x="1515110" y="3373914"/>
          <a:ext cx="14258290" cy="29352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29145"/>
                <a:gridCol w="7129145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</a:rPr>
                        <a:t>Радикалды қосылу</a:t>
                      </a:r>
                      <a:endParaRPr lang="ru-RU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</a:rPr>
                        <a:t>Электрофильді қосылу</a:t>
                      </a:r>
                      <a:endParaRPr lang="ru-RU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</a:rPr>
                        <a:t>Пероксид қатысында жүреді</a:t>
                      </a:r>
                      <a:endParaRPr lang="ru-RU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</a:rPr>
                        <a:t>Қалыпты жағдайда жүреді</a:t>
                      </a:r>
                      <a:endParaRPr lang="ru-RU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</a:rPr>
                        <a:t>Радикал аралықтар түзіледі</a:t>
                      </a:r>
                      <a:endParaRPr lang="ru-RU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</a:rPr>
                        <a:t>Карбкатион аралықтар түзіледі</a:t>
                      </a:r>
                      <a:endParaRPr lang="ru-RU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</a:rPr>
                        <a:t>1,2-қосылу басым емес</a:t>
                      </a:r>
                      <a:endParaRPr lang="ru-RU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</a:rPr>
                        <a:t>1,2 және 1,4 мүмкін</a:t>
                      </a:r>
                      <a:endParaRPr lang="ru-RU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</a:rPr>
                        <a:t>Марковников ережесі бұзылады</a:t>
                      </a:r>
                      <a:endParaRPr lang="ru-RU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err="1">
                          <a:effectLst/>
                        </a:rPr>
                        <a:t>Көп</a:t>
                      </a:r>
                      <a:r>
                        <a:rPr lang="ru-RU" sz="3600" dirty="0">
                          <a:effectLst/>
                        </a:rPr>
                        <a:t> </a:t>
                      </a:r>
                      <a:r>
                        <a:rPr lang="ru-RU" sz="3600" dirty="0" err="1">
                          <a:effectLst/>
                        </a:rPr>
                        <a:t>жағдайда</a:t>
                      </a:r>
                      <a:r>
                        <a:rPr lang="ru-RU" sz="3600" dirty="0">
                          <a:effectLst/>
                        </a:rPr>
                        <a:t> </a:t>
                      </a:r>
                      <a:r>
                        <a:rPr lang="ru-RU" sz="3600" dirty="0" err="1">
                          <a:effectLst/>
                        </a:rPr>
                        <a:t>сақталады</a:t>
                      </a:r>
                      <a:endParaRPr lang="ru-RU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62368" y="3119670"/>
            <a:ext cx="15763265" cy="4800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99"/>
              </a:lnSpc>
            </a:pPr>
            <a:r>
              <a:rPr lang="en-US" sz="34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Диендердің қолданылуы: полимерлеу: радикалды механизм арқылы 1,3-бутадиеннен бутадиен каучугын алу; қосылу реакциялары: органикалық синтезде HBr, HCl радикалды қосу; мономерлермен жұмыс: стирол, акрилонитрил, т.б. радикалдық полимерлеуде</a:t>
            </a:r>
          </a:p>
          <a:p>
            <a:pPr marL="0" lvl="0" indent="0" algn="ctr">
              <a:lnSpc>
                <a:spcPts val="4199"/>
              </a:lnSpc>
            </a:pPr>
            <a:r>
              <a:rPr lang="en-US" sz="34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Сонымен, еркін радикалды қосылу – өте маңызды органикалық реакция, әсіресе полимер өнеркәсібінде. Диендер резонанстық тұрақты аллил радикал түзетіндіктен бұл реакцияларға бейім. Пероксидтердің қатысуы радикалды механизмнің басты шарты.</a:t>
            </a:r>
          </a:p>
          <a:p>
            <a:pPr marL="0" lvl="0" indent="0" algn="ctr">
              <a:lnSpc>
                <a:spcPts val="4199"/>
              </a:lnSpc>
            </a:pPr>
            <a:endParaRPr lang="en-US" sz="3499">
              <a:solidFill>
                <a:srgbClr val="000000"/>
              </a:solidFill>
              <a:latin typeface="Crimson Roman"/>
              <a:ea typeface="Crimson Roman"/>
              <a:cs typeface="Crimson Roman"/>
              <a:sym typeface="Crimson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21394" y="1533262"/>
            <a:ext cx="14445212" cy="1236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140"/>
              </a:lnSpc>
            </a:pPr>
            <a:r>
              <a:rPr lang="en-US" sz="7400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Радикалды орынбасу реакциялары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362480" y="3350247"/>
            <a:ext cx="15156193" cy="4679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59"/>
              </a:lnSpc>
              <a:spcBef>
                <a:spcPct val="0"/>
              </a:spcBef>
            </a:pPr>
            <a:r>
              <a:rPr lang="en-US" sz="28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Радикалды орынбасу реакциясы - органикалық молекула құрамындағы сутек атомының еркін радикал арқылы басқа атомға немесе топқа алмасуы. Бұл реакция жоғары температурада немесе жарықтың (hv) әсерімен, сонымен қатар радикал иницитаторлар (пероксидтер) қатысында жүреді. Диендердегі ерекшелігі: диендердің құрылымында аллилдік сутек жиі кездеседі және аллил радикалы резонанстық тұрақты болғандықтан, радикалды орынбасу оңай жүреді.</a:t>
            </a:r>
          </a:p>
          <a:p>
            <a:pPr marL="0" lvl="0" indent="0" algn="l">
              <a:lnSpc>
                <a:spcPts val="4059"/>
              </a:lnSpc>
              <a:spcBef>
                <a:spcPct val="0"/>
              </a:spcBef>
            </a:pPr>
            <a:r>
              <a:rPr lang="en-US" sz="28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Реакция мысалы: 1,3-бутадиен мен хлор (Cl₂)</a:t>
            </a:r>
          </a:p>
          <a:p>
            <a:pPr marL="0" lvl="0" indent="0" algn="l">
              <a:lnSpc>
                <a:spcPts val="4059"/>
              </a:lnSpc>
              <a:spcBef>
                <a:spcPct val="0"/>
              </a:spcBef>
            </a:pPr>
            <a:r>
              <a:rPr lang="en-US" sz="28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Жалпы реакция:</a:t>
            </a:r>
          </a:p>
          <a:p>
            <a:pPr marL="0" lvl="0" indent="0" algn="l">
              <a:lnSpc>
                <a:spcPts val="4059"/>
              </a:lnSpc>
              <a:spcBef>
                <a:spcPct val="0"/>
              </a:spcBef>
            </a:pPr>
            <a:r>
              <a:rPr lang="en-US" sz="28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CH₂=CH–CH=CH₂ + Cl₂ → CH₂=CH–CHCl–CH₂ (аллил хлорид) + HCl  </a:t>
            </a:r>
          </a:p>
          <a:p>
            <a:pPr marL="0" lvl="0" indent="0" algn="l">
              <a:lnSpc>
                <a:spcPts val="4059"/>
              </a:lnSpc>
              <a:spcBef>
                <a:spcPct val="0"/>
              </a:spcBef>
            </a:pPr>
            <a:endParaRPr lang="en-US" sz="2899">
              <a:solidFill>
                <a:srgbClr val="000000"/>
              </a:solidFill>
              <a:latin typeface="Crimson Roman"/>
              <a:ea typeface="Crimson Roman"/>
              <a:cs typeface="Crimson Roman"/>
              <a:sym typeface="Crimson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54271" y="1852234"/>
            <a:ext cx="15579458" cy="6761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94"/>
              </a:lnSpc>
              <a:spcBef>
                <a:spcPct val="0"/>
              </a:spcBef>
            </a:pPr>
            <a:r>
              <a:rPr lang="en-US" sz="2924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924" b="1">
                <a:solidFill>
                  <a:srgbClr val="A86D3A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МЕХАНИЗМ (САТЫЛАРЫ БОЙЫНША):</a:t>
            </a:r>
          </a:p>
          <a:p>
            <a:pPr algn="l">
              <a:lnSpc>
                <a:spcPts val="4094"/>
              </a:lnSpc>
              <a:spcBef>
                <a:spcPct val="0"/>
              </a:spcBef>
            </a:pPr>
            <a:r>
              <a:rPr lang="en-US" sz="2924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1-қадам: Инициация (радикал түзілуі)</a:t>
            </a:r>
          </a:p>
          <a:p>
            <a:pPr algn="l">
              <a:lnSpc>
                <a:spcPts val="4094"/>
              </a:lnSpc>
              <a:spcBef>
                <a:spcPct val="0"/>
              </a:spcBef>
            </a:pPr>
            <a:r>
              <a:rPr lang="en-US" sz="2924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Жарық әсерінен хлор молекуласы ыдырайды:</a:t>
            </a:r>
          </a:p>
          <a:p>
            <a:pPr algn="l">
              <a:lnSpc>
                <a:spcPts val="4094"/>
              </a:lnSpc>
              <a:spcBef>
                <a:spcPct val="0"/>
              </a:spcBef>
            </a:pPr>
            <a:r>
              <a:rPr lang="en-US" sz="2924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Cl₂ → 2Cl·</a:t>
            </a:r>
          </a:p>
          <a:p>
            <a:pPr algn="l">
              <a:lnSpc>
                <a:spcPts val="4094"/>
              </a:lnSpc>
              <a:spcBef>
                <a:spcPct val="0"/>
              </a:spcBef>
            </a:pPr>
            <a:r>
              <a:rPr lang="en-US" sz="2924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2-қадам: Таралу</a:t>
            </a:r>
          </a:p>
          <a:p>
            <a:pPr algn="l">
              <a:lnSpc>
                <a:spcPts val="4094"/>
              </a:lnSpc>
              <a:spcBef>
                <a:spcPct val="0"/>
              </a:spcBef>
            </a:pPr>
            <a:r>
              <a:rPr lang="en-US" sz="2924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а) Аллилдік сутекті жұлу:</a:t>
            </a:r>
          </a:p>
          <a:p>
            <a:pPr algn="l">
              <a:lnSpc>
                <a:spcPts val="4094"/>
              </a:lnSpc>
              <a:spcBef>
                <a:spcPct val="0"/>
              </a:spcBef>
            </a:pPr>
            <a:r>
              <a:rPr lang="en-US" sz="2924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Хлор радикалы аллил күйіндегі сутекті жұлады → аллил радикалы түзіледі:</a:t>
            </a:r>
          </a:p>
          <a:p>
            <a:pPr algn="l">
              <a:lnSpc>
                <a:spcPts val="4094"/>
              </a:lnSpc>
              <a:spcBef>
                <a:spcPct val="0"/>
              </a:spcBef>
            </a:pPr>
            <a:r>
              <a:rPr lang="en-US" sz="2924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CH₂=CH–CH=CH₂ + Cl· → CH₂=CH–ĊH–CH₂ + HCl</a:t>
            </a:r>
          </a:p>
          <a:p>
            <a:pPr algn="l">
              <a:lnSpc>
                <a:spcPts val="4094"/>
              </a:lnSpc>
              <a:spcBef>
                <a:spcPct val="0"/>
              </a:spcBef>
            </a:pPr>
            <a:r>
              <a:rPr lang="en-US" sz="2924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(аллил радикалы – резонанстық тұрақты)</a:t>
            </a:r>
          </a:p>
          <a:p>
            <a:pPr algn="l">
              <a:lnSpc>
                <a:spcPts val="4094"/>
              </a:lnSpc>
              <a:spcBef>
                <a:spcPct val="0"/>
              </a:spcBef>
            </a:pPr>
            <a:r>
              <a:rPr lang="en-US" sz="2924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б) Жаңа радикал Cl₂ молекуласымен әрекеттеседі:</a:t>
            </a:r>
          </a:p>
          <a:p>
            <a:pPr algn="l">
              <a:lnSpc>
                <a:spcPts val="4094"/>
              </a:lnSpc>
              <a:spcBef>
                <a:spcPct val="0"/>
              </a:spcBef>
            </a:pPr>
            <a:r>
              <a:rPr lang="en-US" sz="2924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CH₂=CH–ĊH–CH₂ + Cl₂ → CH₂=CH–CHCl–CH₂ + Cl·</a:t>
            </a:r>
          </a:p>
          <a:p>
            <a:pPr algn="l">
              <a:lnSpc>
                <a:spcPts val="4094"/>
              </a:lnSpc>
              <a:spcBef>
                <a:spcPct val="0"/>
              </a:spcBef>
            </a:pPr>
            <a:r>
              <a:rPr lang="en-US" sz="2924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Реакция қайталанады – тізбекті процесс.</a:t>
            </a:r>
          </a:p>
          <a:p>
            <a:pPr algn="l">
              <a:lnSpc>
                <a:spcPts val="4234"/>
              </a:lnSpc>
              <a:spcBef>
                <a:spcPct val="0"/>
              </a:spcBef>
            </a:pPr>
            <a:endParaRPr lang="en-US" sz="2924">
              <a:solidFill>
                <a:srgbClr val="A86D3A"/>
              </a:solidFill>
              <a:latin typeface="Crimson Roman"/>
              <a:ea typeface="Crimson Roman"/>
              <a:cs typeface="Crimson Roman"/>
              <a:sym typeface="Crimson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4880" b="-51785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273496" y="1488011"/>
            <a:ext cx="13741008" cy="1577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67"/>
              </a:lnSpc>
            </a:pPr>
            <a:r>
              <a:rPr lang="en-US" sz="9425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Дәріс мақсаты: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273496" y="3207474"/>
            <a:ext cx="13741008" cy="2549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Білім алушыларға диендер мен олардың классификациясын түсіндіру, қосарланған диендердің реакция қабілеттілігін ашу, электрофильді және радикалды қосылу механизмдерін талдау.</a:t>
            </a:r>
          </a:p>
          <a:p>
            <a:pPr algn="ctr">
              <a:lnSpc>
                <a:spcPts val="4900"/>
              </a:lnSpc>
              <a:spcBef>
                <a:spcPct val="0"/>
              </a:spcBef>
            </a:pPr>
            <a:endParaRPr lang="en-US" sz="3500">
              <a:solidFill>
                <a:srgbClr val="000000"/>
              </a:solidFill>
              <a:latin typeface="Crimson Roman"/>
              <a:ea typeface="Crimson Roman"/>
              <a:cs typeface="Crimson Roman"/>
              <a:sym typeface="Crimson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54271" y="1062440"/>
            <a:ext cx="15579458" cy="8818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94"/>
              </a:lnSpc>
              <a:spcBef>
                <a:spcPct val="0"/>
              </a:spcBef>
            </a:pPr>
            <a:r>
              <a:rPr lang="en-US" sz="2924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924" b="1">
                <a:solidFill>
                  <a:srgbClr val="A86D3A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МЕХАНИЗМ (САТЫЛАРЫ БОЙЫНША):</a:t>
            </a:r>
          </a:p>
          <a:p>
            <a:pPr algn="l">
              <a:lnSpc>
                <a:spcPts val="4094"/>
              </a:lnSpc>
              <a:spcBef>
                <a:spcPct val="0"/>
              </a:spcBef>
            </a:pPr>
            <a:r>
              <a:rPr lang="en-US" sz="2924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 3-қадам: Аяқталу</a:t>
            </a:r>
          </a:p>
          <a:p>
            <a:pPr algn="l">
              <a:lnSpc>
                <a:spcPts val="4094"/>
              </a:lnSpc>
              <a:spcBef>
                <a:spcPct val="0"/>
              </a:spcBef>
            </a:pPr>
            <a:r>
              <a:rPr lang="en-US" sz="2924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Радикалдар бір-бірімен қосылып реакцияны аяқтайды:</a:t>
            </a:r>
          </a:p>
          <a:p>
            <a:pPr algn="l">
              <a:lnSpc>
                <a:spcPts val="4094"/>
              </a:lnSpc>
              <a:spcBef>
                <a:spcPct val="0"/>
              </a:spcBef>
            </a:pPr>
            <a:r>
              <a:rPr lang="en-US" sz="2924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Cl· + Cl· → Cl₂  </a:t>
            </a:r>
          </a:p>
          <a:p>
            <a:pPr algn="l">
              <a:lnSpc>
                <a:spcPts val="4094"/>
              </a:lnSpc>
              <a:spcBef>
                <a:spcPct val="0"/>
              </a:spcBef>
            </a:pPr>
            <a:r>
              <a:rPr lang="en-US" sz="2924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немесе  </a:t>
            </a:r>
          </a:p>
          <a:p>
            <a:pPr algn="l">
              <a:lnSpc>
                <a:spcPts val="4094"/>
              </a:lnSpc>
              <a:spcBef>
                <a:spcPct val="0"/>
              </a:spcBef>
            </a:pPr>
            <a:r>
              <a:rPr lang="en-US" sz="2924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CH₂=CH–ĊH–CH₂ + Cl· → өнім</a:t>
            </a:r>
          </a:p>
          <a:p>
            <a:pPr algn="l">
              <a:lnSpc>
                <a:spcPts val="4094"/>
              </a:lnSpc>
              <a:spcBef>
                <a:spcPct val="0"/>
              </a:spcBef>
            </a:pPr>
            <a:r>
              <a:rPr lang="en-US" sz="2924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Аллил радикалының тұрақтылығы (резонанс):</a:t>
            </a:r>
          </a:p>
          <a:p>
            <a:pPr algn="l">
              <a:lnSpc>
                <a:spcPts val="4094"/>
              </a:lnSpc>
              <a:spcBef>
                <a:spcPct val="0"/>
              </a:spcBef>
            </a:pPr>
            <a:r>
              <a:rPr lang="en-US" sz="2924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Аллил радикал екі резонанстық құрылымға ие:</a:t>
            </a:r>
          </a:p>
          <a:p>
            <a:pPr algn="l">
              <a:lnSpc>
                <a:spcPts val="4094"/>
              </a:lnSpc>
              <a:spcBef>
                <a:spcPct val="0"/>
              </a:spcBef>
            </a:pPr>
            <a:r>
              <a:rPr lang="en-US" sz="2924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CH₂=CH–ĊH–CH₂   ⟷   CH₂–ĊH=CH–CH₂</a:t>
            </a:r>
          </a:p>
          <a:p>
            <a:pPr algn="l">
              <a:lnSpc>
                <a:spcPts val="4094"/>
              </a:lnSpc>
              <a:spcBef>
                <a:spcPct val="0"/>
              </a:spcBef>
            </a:pPr>
            <a:endParaRPr lang="en-US" sz="2924">
              <a:solidFill>
                <a:srgbClr val="A86D3A"/>
              </a:solidFill>
              <a:latin typeface="Crimson Roman"/>
              <a:ea typeface="Crimson Roman"/>
              <a:cs typeface="Crimson Roman"/>
              <a:sym typeface="Crimson Roman"/>
            </a:endParaRPr>
          </a:p>
          <a:p>
            <a:pPr algn="l">
              <a:lnSpc>
                <a:spcPts val="4094"/>
              </a:lnSpc>
              <a:spcBef>
                <a:spcPct val="0"/>
              </a:spcBef>
            </a:pPr>
            <a:r>
              <a:rPr lang="en-US" sz="2924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Бұл делокализация радикалдың тұрақтылығын арттырады, сондықтан дәл осы аллил сутегі орынбасуға ұшырайды. Басқа мысалдар: пропен + Br₂ (жарықта):</a:t>
            </a:r>
          </a:p>
          <a:p>
            <a:pPr algn="l">
              <a:lnSpc>
                <a:spcPts val="4094"/>
              </a:lnSpc>
              <a:spcBef>
                <a:spcPct val="0"/>
              </a:spcBef>
            </a:pPr>
            <a:r>
              <a:rPr lang="en-US" sz="2924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→ Аллилбромид түзіледі; циклопентадиен + Cl₂: → 5-алкил немесе аллил-хлортуындылар.</a:t>
            </a:r>
          </a:p>
          <a:p>
            <a:pPr algn="l">
              <a:lnSpc>
                <a:spcPts val="4094"/>
              </a:lnSpc>
              <a:spcBef>
                <a:spcPct val="0"/>
              </a:spcBef>
            </a:pPr>
            <a:r>
              <a:rPr lang="en-US" sz="2924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Аллилхлорид, аллилбромид сияқты реагенттер синтезде, каучук немесе басқа полимерлердің химиялық модификациясында, алкилгалогенидтер өндірісінде қолданыс тапқан. </a:t>
            </a:r>
          </a:p>
          <a:p>
            <a:pPr algn="l">
              <a:lnSpc>
                <a:spcPts val="4094"/>
              </a:lnSpc>
              <a:spcBef>
                <a:spcPct val="0"/>
              </a:spcBef>
            </a:pPr>
            <a:endParaRPr lang="en-US" sz="2924">
              <a:solidFill>
                <a:srgbClr val="A86D3A"/>
              </a:solidFill>
              <a:latin typeface="Crimson Roman"/>
              <a:ea typeface="Crimson Roman"/>
              <a:cs typeface="Crimson Roman"/>
              <a:sym typeface="Crimson Roman"/>
            </a:endParaRPr>
          </a:p>
          <a:p>
            <a:pPr algn="l">
              <a:lnSpc>
                <a:spcPts val="4234"/>
              </a:lnSpc>
              <a:spcBef>
                <a:spcPct val="0"/>
              </a:spcBef>
            </a:pPr>
            <a:endParaRPr lang="en-US" sz="2924">
              <a:solidFill>
                <a:srgbClr val="A86D3A"/>
              </a:solidFill>
              <a:latin typeface="Crimson Roman"/>
              <a:ea typeface="Crimson Roman"/>
              <a:cs typeface="Crimson Roman"/>
              <a:sym typeface="Crimson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484162"/>
            <a:ext cx="16144776" cy="9983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Сонымен, радикалды орынбасу диендердің аллил күйіндегі сутегінде жиі жүреді, реакция радикал түзетін шарттарда (жарық, қызу, пероксид) іске асады, аллил радикалының резонанстық тұрақтылығы бұл реакцияны тиімді етеді.</a:t>
            </a:r>
          </a:p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Диендер – құрамында екі қос байланысы бар көмірсутектер. Олар, әсіресе конъюгацияланған диендер, химиялық реакцияларға белсенді қатысады және маңызды өндірістік шикізат болып табылады. Өнеркәсіптегі қолданылуы: каучук және резеңке өндірісі, бутадиен-1,3 және изопрен – синтетикалық каучук алудың негізгі мономерлері.</a:t>
            </a:r>
          </a:p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99" b="1">
                <a:solidFill>
                  <a:srgbClr val="A86D3A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Мысал</a:t>
            </a:r>
            <a:r>
              <a:rPr lang="en-US" sz="2799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: бутадиен - полибутадиен каучук (автодөңгелектерге), изопрен - табиғи/синтетикалық изопрен каучук (медицина, қолғаптар, т.б.), полимерлер мен пластиктер, диендер радикалды полимерлеу арқылы созылмалы, серпімді материалдар түзеді, АBS-пластиктер – акрилонитрил, бутадиен және стирол мономерлерінен синтезделеді; органикалық синтезде: Diels–Alder реакциясы, диендер диенофилдермен әрекеттесіп циклді қосылыстар береді, бұл әдіс хош иісті және фармацевтикалық қосылыстарды синтездеуге қолданылады.</a:t>
            </a:r>
          </a:p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99" b="1">
                <a:solidFill>
                  <a:srgbClr val="A86D3A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Мысал:</a:t>
            </a:r>
            <a:r>
              <a:rPr lang="en-US" sz="2799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 Бутадиен + малеин ангидрид → тетрациклдік қосылыс</a:t>
            </a:r>
          </a:p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Галогендеу, гидрогендеу, галогенсутекпен қосылу реакциялары; химиялық өндірісте диендерден спирттер, аминдер, галогеналкандар алады. Радикалды реакциялар арқылы туындылар алу. Аллилхлорид, аллилбромид сияқты аллил туындылары синтезде маңызды реагенттер. Бұл қосылыстардан эфирлер, аминдер және басқа да функционалды топтар алынады.</a:t>
            </a:r>
          </a:p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endParaRPr lang="en-US" sz="2799">
              <a:solidFill>
                <a:srgbClr val="A86D3A"/>
              </a:solidFill>
              <a:latin typeface="Crimson Roman"/>
              <a:ea typeface="Crimson Roman"/>
              <a:cs typeface="Crimson Roman"/>
              <a:sym typeface="Crimson Roman"/>
            </a:endParaRPr>
          </a:p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endParaRPr lang="en-US" sz="2799">
              <a:solidFill>
                <a:srgbClr val="A86D3A"/>
              </a:solidFill>
              <a:latin typeface="Crimson Roman"/>
              <a:ea typeface="Crimson Roman"/>
              <a:cs typeface="Crimson Roman"/>
              <a:sym typeface="Crimson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22548" y="1938640"/>
            <a:ext cx="15010371" cy="6841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7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3199" b="1">
                <a:solidFill>
                  <a:srgbClr val="000000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БИОЛОГИЯЛЫҚ ЖӘНЕ ТАБИҒИ ЖҮЙЕЛЕРДЕГІ ҚОЛДАНЫЛУЫ. </a:t>
            </a:r>
          </a:p>
          <a:p>
            <a:pPr algn="l">
              <a:lnSpc>
                <a:spcPts val="447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Диен құрылымдары каротиноидтар, витаминдер (мыс. А витамині), және хош иісті қосылыстардың құрамында кездеседі. Табиғи каучуктің құрылымы – цис-1,4-полиизопрен, яғни диен туындысы.</a:t>
            </a:r>
          </a:p>
          <a:p>
            <a:pPr algn="l">
              <a:lnSpc>
                <a:spcPts val="447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3199" b="1">
                <a:solidFill>
                  <a:srgbClr val="000000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МЕДИЦИНА ЖӘНЕ ФАРМАЦЕВТИКА. </a:t>
            </a:r>
          </a:p>
          <a:p>
            <a:pPr algn="l">
              <a:lnSpc>
                <a:spcPts val="447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Диендерден алынған қосылыстар антибиотиктер, гормондар және витаминдер синтезінде қолданылады. Кейбір диендер – дәрілік заттардың прекурсорлары.</a:t>
            </a:r>
          </a:p>
          <a:p>
            <a:pPr algn="l">
              <a:lnSpc>
                <a:spcPts val="447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3199" b="1">
                <a:solidFill>
                  <a:srgbClr val="000000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ҚАУІПСІЗДІК ЖӘНЕ ЭКОЛОГИЯЛЫҚ АСПЕКТІЛЕР. </a:t>
            </a:r>
          </a:p>
          <a:p>
            <a:pPr algn="l">
              <a:lnSpc>
                <a:spcPts val="447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Бутадиен және кейбір басқа диендер - улылығы жоғары, канцероген болуы мүмкін. Оларды қолдану кезінде жабық жүйелер, сүзгілеу және қауіпсіздік нормалары қатаң сақталады.</a:t>
            </a:r>
          </a:p>
          <a:p>
            <a:pPr algn="l">
              <a:lnSpc>
                <a:spcPts val="4479"/>
              </a:lnSpc>
              <a:spcBef>
                <a:spcPct val="0"/>
              </a:spcBef>
            </a:pPr>
            <a:endParaRPr lang="en-US" sz="3199">
              <a:solidFill>
                <a:srgbClr val="000000"/>
              </a:solidFill>
              <a:latin typeface="Crimson Roman"/>
              <a:ea typeface="Crimson Roman"/>
              <a:cs typeface="Crimson Roman"/>
              <a:sym typeface="Crimson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546445" y="1578629"/>
            <a:ext cx="13195109" cy="1339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800"/>
              </a:lnSpc>
            </a:pPr>
            <a:r>
              <a:rPr lang="en-US" sz="8000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Бақылау сұрақтары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373432" y="2998250"/>
            <a:ext cx="13195109" cy="5924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</a:p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1.Диендер қандай топтарға бөлінеді және олардың айырмашылықтары неде?</a:t>
            </a:r>
          </a:p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2.Қосарланған диендердің тұрақтылығы қандай факторларға байланысты?</a:t>
            </a:r>
          </a:p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3.Бутадиен мен HBr арасындағы электрофильді қосылу реакциясының механизмін түсіндіріңіз.</a:t>
            </a:r>
          </a:p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4.1,2- және 1,4-қосылудың айырмашылығы неде? Оларға қандай жағдайлар әсер етеді?</a:t>
            </a:r>
          </a:p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5.Еркін радикалды қосылу реакциялары қандай кезеңдерден тұрады?</a:t>
            </a:r>
          </a:p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6.Аллил радикалы қалай түзіледі және оның тұрақтылығы неде?</a:t>
            </a:r>
          </a:p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7.Диендер қандай өндірістік маңызға ие?</a:t>
            </a:r>
          </a:p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endParaRPr lang="en-US" sz="3000">
              <a:solidFill>
                <a:srgbClr val="000000"/>
              </a:solidFill>
              <a:latin typeface="Crimson Roman"/>
              <a:ea typeface="Crimson Roman"/>
              <a:cs typeface="Crimson Roman"/>
              <a:sym typeface="Crimson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26521" y="3864625"/>
            <a:ext cx="11034958" cy="21028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397"/>
              </a:lnSpc>
            </a:pPr>
            <a:r>
              <a:rPr lang="en-US" sz="6725" b="1">
                <a:solidFill>
                  <a:srgbClr val="A86D3A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НАЗАРЛАРЫҢЫЗҒА РАХМЕТ!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292824" y="2366279"/>
            <a:ext cx="13422789" cy="1339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800"/>
              </a:lnSpc>
            </a:pPr>
            <a:r>
              <a:rPr lang="en-US" sz="8000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Дәріс жоспары: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716627" y="3995235"/>
            <a:ext cx="13422789" cy="3778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 1.Диендердің жіктелуі және құрылымы.</a:t>
            </a:r>
          </a:p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2.Қосарланған (конъюгацияланған) диендердің қасиеттері.</a:t>
            </a:r>
          </a:p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3.Электрофильді қосылу реакциялары.</a:t>
            </a:r>
          </a:p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4.Еркін радикалды қосылу реакциялары.</a:t>
            </a:r>
          </a:p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5.Радикалды орынбасу реакциялары.</a:t>
            </a:r>
          </a:p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endParaRPr lang="en-US" sz="3499">
              <a:solidFill>
                <a:srgbClr val="000000"/>
              </a:solidFill>
              <a:latin typeface="Crimson Roman"/>
              <a:ea typeface="Crimson Roman"/>
              <a:cs typeface="Crimson Roman"/>
              <a:sym typeface="Crimson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81401" y="923925"/>
            <a:ext cx="14325198" cy="1155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645"/>
              </a:lnSpc>
            </a:pPr>
            <a:r>
              <a:rPr lang="en-US" sz="6950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Диендердің жіктелуі және құрылымы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2434" y="2144395"/>
            <a:ext cx="16027673" cy="81426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Диендер - құрамында екі қос байланысы бар көмірсутектер. Олар қанықпаған көмірсутектер класына жатады және формуласы CₙH₂ₙ₋₂ түрінде болады (алкендерден бір қос байланыс артық). Құрылымдық жіктелуі:</a:t>
            </a:r>
          </a:p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3499" b="1">
                <a:solidFill>
                  <a:srgbClr val="000000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А) ҚАРАПАЙЫМ (АШЫҚ ТІЗБЕКТІ) ДИЕНДЕР:</a:t>
            </a:r>
          </a:p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Молекулалары ашық тізбекті (циклсіз), екі қос байланысы бар.</a:t>
            </a:r>
          </a:p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Мысалдар: Бутадиен-1,3: CH₂=CH–CH=CH₂</a:t>
            </a:r>
          </a:p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Гексадиен-1,5: CH₂=CH–CH₂–CH₂–CH=CH₂</a:t>
            </a:r>
          </a:p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3499" b="1">
                <a:solidFill>
                  <a:srgbClr val="000000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Б) ЦИКЛДІ ДИЕНДЕР:</a:t>
            </a:r>
          </a:p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Диен топтары сақина құрамында немесе сақинамен байланысқан түрде болады.</a:t>
            </a:r>
          </a:p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Мысалдар: циклопентадиен, норборнадиен</a:t>
            </a:r>
          </a:p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</a:p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</a:p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endParaRPr lang="en-US" sz="3499">
              <a:solidFill>
                <a:srgbClr val="000000"/>
              </a:solidFill>
              <a:latin typeface="Crimson Roman"/>
              <a:ea typeface="Crimson Roman"/>
              <a:cs typeface="Crimson Roman"/>
              <a:sym typeface="Crimson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90657" y="403406"/>
            <a:ext cx="17106685" cy="2117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45"/>
              </a:lnSpc>
            </a:pPr>
            <a:r>
              <a:rPr lang="en-US" sz="6950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Қос байланыстардың өзара орналасуына қарай жіктелуі: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2434" y="2368096"/>
            <a:ext cx="17174908" cy="7523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 b="1">
                <a:solidFill>
                  <a:srgbClr val="000000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 А) КУМУЛИРЛЕНГЕН ДИЕНДЕР (C=C=C):</a:t>
            </a:r>
          </a:p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-Екі қос байланыс бір көміртек атомына тікелей жалғасады.</a:t>
            </a:r>
          </a:p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-Жүйеде ортаңғы көміртек атомы sp-гибридтелген, молекуласы сызықты.</a:t>
            </a:r>
          </a:p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Мысал: аллен (пропадиен): CH₂=C=CH₂</a:t>
            </a:r>
          </a:p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Ерекшелігі: π-байланыстары бір-біріне перпендикуляр ОРНАЛАСҚАН, МОЛЕКУЛА ЖАЗЫҚ ЕМЕС.</a:t>
            </a:r>
          </a:p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3499" b="1">
                <a:solidFill>
                  <a:srgbClr val="000000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Б) КОНЪЮГАЦИЯЛАНҒАН ДИЕНДЕР (C=C–C=C):</a:t>
            </a:r>
          </a:p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-Қос байланыстар бір-бірінен бір σ-байланыспен бөлінген.</a:t>
            </a:r>
          </a:p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-π-электрондар арасында делокализация жүреді → тұрақты құрылым.</a:t>
            </a:r>
          </a:p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Мысал: Бутадиен-1,3: CH₂=CH–CH=CH₂</a:t>
            </a:r>
          </a:p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Ерекшелігі: электрондар "қозғалмалы", молекула ТҰРАҚТЫ. ЭЛЕКТРОФИЛЬДІ ЖӘНЕ РАДИКАЛДЫ РЕАКЦИЯЛАРҒА БЕЙІМДІ.</a:t>
            </a:r>
          </a:p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endParaRPr lang="en-US" sz="3499">
              <a:solidFill>
                <a:srgbClr val="000000"/>
              </a:solidFill>
              <a:latin typeface="Crimson Roman"/>
              <a:ea typeface="Crimson Roman"/>
              <a:cs typeface="Crimson Roman"/>
              <a:sym typeface="Crimson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90657" y="403406"/>
            <a:ext cx="17106685" cy="2117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45"/>
              </a:lnSpc>
            </a:pPr>
            <a:r>
              <a:rPr lang="en-US" sz="6950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Қос байланыстардың өзара орналасуына қарай жіктелуі: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22434" y="3780915"/>
            <a:ext cx="17174908" cy="3808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 b="1">
                <a:solidFill>
                  <a:srgbClr val="000000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 В) ОҚШАУЛАНҒАН ДИЕНДЕР (C=C–(CH₂)N–C=C):</a:t>
            </a:r>
          </a:p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 b="1">
                <a:solidFill>
                  <a:srgbClr val="000000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 </a:t>
            </a:r>
            <a:r>
              <a:rPr lang="en-US" sz="34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-Қос байланыстар арасында екі немесе одан да көп σ-байланыстар бар.</a:t>
            </a:r>
          </a:p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-Конъюгация жүрмейді.</a:t>
            </a:r>
          </a:p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Мысал: Гексадиен-1,5: CH₂=CH–CH₂–CH₂–CH=CH₂</a:t>
            </a:r>
          </a:p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Ерекшелігі: Әр қос байланыс тәуелсіз әрекет етеді, бір-біріне әсер етпейді.</a:t>
            </a:r>
          </a:p>
          <a:p>
            <a:pPr marL="0" lvl="0" indent="0" algn="l">
              <a:lnSpc>
                <a:spcPts val="4899"/>
              </a:lnSpc>
              <a:spcBef>
                <a:spcPct val="0"/>
              </a:spcBef>
            </a:pPr>
            <a:endParaRPr lang="en-US" sz="3499">
              <a:solidFill>
                <a:srgbClr val="000000"/>
              </a:solidFill>
              <a:latin typeface="Crimson Roman"/>
              <a:ea typeface="Crimson Roman"/>
              <a:cs typeface="Crimson Roman"/>
              <a:sym typeface="Crimson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739221" y="904875"/>
            <a:ext cx="13520079" cy="1339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00"/>
              </a:lnSpc>
            </a:pPr>
            <a:r>
              <a:rPr lang="en-US" sz="8000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ЖАЛПЫ САЛЫСТЫРУ: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600200" y="7581900"/>
            <a:ext cx="16389867" cy="1657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Қолданылуы</a:t>
            </a:r>
            <a:r>
              <a:rPr lang="en-US" sz="3000" dirty="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: </a:t>
            </a:r>
            <a:r>
              <a:rPr lang="en-US" sz="3000" dirty="0" err="1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бутадиен</a:t>
            </a:r>
            <a:r>
              <a:rPr lang="en-US" sz="3000" dirty="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- </a:t>
            </a:r>
            <a:r>
              <a:rPr lang="en-US" sz="3000" dirty="0" err="1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каучук</a:t>
            </a:r>
            <a:r>
              <a:rPr lang="en-US" sz="3000" dirty="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өндірісі,циклопентадиен</a:t>
            </a:r>
            <a:r>
              <a:rPr lang="en-US" sz="3000" dirty="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- </a:t>
            </a:r>
            <a:r>
              <a:rPr lang="en-US" sz="3000" dirty="0" err="1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ароматты</a:t>
            </a:r>
            <a:r>
              <a:rPr lang="en-US" sz="3000" dirty="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қосылыстар</a:t>
            </a:r>
            <a:r>
              <a:rPr lang="en-US" sz="3000" dirty="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синтезінде</a:t>
            </a:r>
            <a:r>
              <a:rPr lang="en-US" sz="3000" dirty="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конъюгацияланған</a:t>
            </a:r>
            <a:r>
              <a:rPr lang="en-US" sz="3000" dirty="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диендер</a:t>
            </a:r>
            <a:r>
              <a:rPr lang="en-US" sz="3000" dirty="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- </a:t>
            </a:r>
            <a:r>
              <a:rPr lang="en-US" sz="3000" dirty="0" err="1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полимерлеу</a:t>
            </a:r>
            <a:r>
              <a:rPr lang="en-US" sz="3000" dirty="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органикалық</a:t>
            </a:r>
            <a:r>
              <a:rPr lang="en-US" sz="3000" dirty="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синтезде</a:t>
            </a:r>
            <a:r>
              <a:rPr lang="en-US" sz="3000" dirty="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кең</a:t>
            </a:r>
            <a:r>
              <a:rPr lang="en-US" sz="3000" dirty="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қолданылады</a:t>
            </a:r>
            <a:r>
              <a:rPr lang="en-US" sz="3000" dirty="0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.</a:t>
            </a:r>
          </a:p>
          <a:p>
            <a:pPr marL="0" lvl="0" indent="0" algn="l">
              <a:lnSpc>
                <a:spcPts val="4200"/>
              </a:lnSpc>
              <a:spcBef>
                <a:spcPct val="0"/>
              </a:spcBef>
            </a:pPr>
            <a:endParaRPr lang="en-US" sz="3000" dirty="0">
              <a:solidFill>
                <a:srgbClr val="000000"/>
              </a:solidFill>
              <a:latin typeface="Crimson Roman"/>
              <a:ea typeface="Crimson Roman"/>
              <a:cs typeface="Crimson Roman"/>
              <a:sym typeface="Crimson Roman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4168824"/>
              </p:ext>
            </p:extLst>
          </p:nvPr>
        </p:nvGraphicFramePr>
        <p:xfrm>
          <a:off x="1515110" y="3471767"/>
          <a:ext cx="14639290" cy="34243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40872"/>
                <a:gridCol w="3234085"/>
                <a:gridCol w="3232564"/>
                <a:gridCol w="4731769"/>
              </a:tblGrid>
              <a:tr h="68486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Түрі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Құрылым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Тұрақтылығы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Реакцияға бейімділігі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8486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Кумулирленген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C=C=C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Төмен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Аз белсенді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36973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Конъюгацияланған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C=C–C=C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Жоғары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Жоғары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8486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Оқшауланған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C=C–(CH₂)n–C=C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Орташа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effectLst/>
                        </a:rPr>
                        <a:t>Орташа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53067" y="914400"/>
            <a:ext cx="16570029" cy="2265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140"/>
              </a:lnSpc>
            </a:pPr>
            <a:r>
              <a:rPr lang="en-US" sz="7400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Қосарланған (конъюгацияланған) диендердің қасиеттері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929393" y="3686440"/>
            <a:ext cx="16329907" cy="4032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Конъюгацияланған диендер -екі қос байланысы арасында бір σ-байланыс орналасқан диендер. Мұндай құрылымда π-электрондар жүйесі делокализацияланып, молекулада резонанстық тұрақтылық пайда болады.</a:t>
            </a:r>
          </a:p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Жалпы формуласы: C=C–C=C</a:t>
            </a:r>
          </a:p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Мысал: Бутадиен-1,3: CH₂=CH–CH=CH₂</a:t>
            </a:r>
          </a:p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99" b="1">
                <a:solidFill>
                  <a:srgbClr val="000000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2.1. КОНЪЮГАЦИЯ ЭФФЕКТІСІ</a:t>
            </a:r>
          </a:p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Конъюгация - π-байланыстар арасындағы электрон бұлтының бір-біріне қабаттасып, электрондардың бүкіл жүйе бойынша делокализациялануы.</a:t>
            </a:r>
          </a:p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endParaRPr lang="en-US" sz="2799">
              <a:solidFill>
                <a:srgbClr val="000000"/>
              </a:solidFill>
              <a:latin typeface="Crimson Roman"/>
              <a:ea typeface="Crimson Roman"/>
              <a:cs typeface="Crimson Roman"/>
              <a:sym typeface="Crimson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53067" y="914400"/>
            <a:ext cx="16570029" cy="2265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140"/>
              </a:lnSpc>
            </a:pPr>
            <a:r>
              <a:rPr lang="en-US" sz="7400">
                <a:solidFill>
                  <a:srgbClr val="A86D3A"/>
                </a:solidFill>
                <a:latin typeface="Crimson Roman"/>
                <a:ea typeface="Crimson Roman"/>
                <a:cs typeface="Crimson Roman"/>
                <a:sym typeface="Crimson Roman"/>
              </a:rPr>
              <a:t>Қосарланған (конъюгацияланған) диендердің қасиеттері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929393" y="3686440"/>
            <a:ext cx="16329907" cy="4527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</a:t>
            </a:r>
            <a:r>
              <a:rPr lang="en-US" sz="2799" b="1">
                <a:solidFill>
                  <a:srgbClr val="000000"/>
                </a:solidFill>
                <a:latin typeface="Crimson Roman Bold"/>
                <a:ea typeface="Crimson Roman Bold"/>
                <a:cs typeface="Crimson Roman Bold"/>
                <a:sym typeface="Crimson Roman Bold"/>
              </a:rPr>
              <a:t>КОНЪЮГАЦИЯНЫҢ ӘСЕРЛЕРІ:</a:t>
            </a:r>
          </a:p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-Электрондардың жылжуы (делокализация): π-электрондар тек бір қос байланысқа тән болмай, бірнеше атом арасында «қозғалып» тұрады.</a:t>
            </a:r>
          </a:p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-Резонанстық құрылымдардың пайда болуы: бұлтадиен-1,3 келесідей резонанс құрылымдарға ие: CH2=CH–CH=CH2 ⟷ CH2⁻–CH=CH⁺–CH2</a:t>
            </a:r>
          </a:p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-ҚОСЫЛУ РЕАКЦИЯСЫНДА 1,2- ЖӘНЕ 1,4-ҚОСЫЛУ МҮМКІНДІГІ: бұл тек конъюгацияланған жүйелерге тән.</a:t>
            </a:r>
          </a:p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Мысал (электрофильді қосылу реакциясында):</a:t>
            </a:r>
          </a:p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Crimson Roman"/>
                <a:ea typeface="Crimson Roman"/>
                <a:cs typeface="Crimson Roman"/>
                <a:sym typeface="Crimson Roman"/>
              </a:rPr>
              <a:t> CH₂=CH–CH=CH₂ + HBr → 1,2-қосылу өнімі: CH₃–CHBr–CH=CH₂; 1,4-қосылу өнімі: CH₃–CH=CH–CH₂Br</a:t>
            </a:r>
          </a:p>
          <a:p>
            <a:pPr marL="0" lvl="0" indent="0" algn="l">
              <a:lnSpc>
                <a:spcPts val="3919"/>
              </a:lnSpc>
              <a:spcBef>
                <a:spcPct val="0"/>
              </a:spcBef>
            </a:pPr>
            <a:endParaRPr lang="en-US" sz="2799">
              <a:solidFill>
                <a:srgbClr val="000000"/>
              </a:solidFill>
              <a:latin typeface="Crimson Roman"/>
              <a:ea typeface="Crimson Roman"/>
              <a:cs typeface="Crimson Roman"/>
              <a:sym typeface="Crimson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2060</Words>
  <Application>Microsoft Office PowerPoint</Application>
  <PresentationFormat>Произвольный</PresentationFormat>
  <Paragraphs>202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Times New Roman</vt:lpstr>
      <vt:lpstr>Crimson Roman Bold</vt:lpstr>
      <vt:lpstr>Crimson Roman</vt:lpstr>
      <vt:lpstr>Calibri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Диендер. Химиялық реакциялары. Қосарланған диендерге электрофилды және еркін радикалды қосылу реакциялары (механизмдері). Радикалды орынбасу реакцияларының механизмдері.</dc:title>
  <dc:creator>user</dc:creator>
  <cp:lastModifiedBy>user</cp:lastModifiedBy>
  <cp:revision>2</cp:revision>
  <dcterms:created xsi:type="dcterms:W3CDTF">2006-08-16T00:00:00Z</dcterms:created>
  <dcterms:modified xsi:type="dcterms:W3CDTF">2025-09-21T18:44:20Z</dcterms:modified>
  <dc:identifier>DAGzkMSs0I4</dc:identifier>
</cp:coreProperties>
</file>