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Crimson Roman Bold" panose="020B0604020202020204" charset="0"/>
      <p:regular r:id="rId26"/>
    </p:embeddedFont>
    <p:embeddedFont>
      <p:font typeface="Crimson Roman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43689" y="3341809"/>
            <a:ext cx="15081001" cy="5383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6236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Диендер. Химиялық реакциялары. Қосарланған диендерге электрофилды және еркін радикалды қосылу реакциялары (механизмдері). Радикалды орынбасу реакцияларының механизмдері.</a:t>
            </a:r>
          </a:p>
          <a:p>
            <a:pPr algn="ctr">
              <a:lnSpc>
                <a:spcPts val="6859"/>
              </a:lnSpc>
            </a:pPr>
            <a:endParaRPr lang="en-US" sz="6236">
              <a:solidFill>
                <a:srgbClr val="A86D3A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73496" y="2417915"/>
            <a:ext cx="1374100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№11 дәріс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3067" y="914400"/>
            <a:ext cx="16570029" cy="226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40"/>
              </a:lnSpc>
            </a:pPr>
            <a:r>
              <a:rPr lang="en-US" sz="740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Қосарланған (конъюгацияланған) диендердің қасиеттері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29393" y="3686440"/>
            <a:ext cx="16329907" cy="4535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2.2. ҚОСАРЛАНҒАН ДИЕНДЕРДІҢ ТҰРАҚТЫЛЫҒЫ. НЕЛІКТЕН КОНЪЮГАЦИЯЛАНҒАН ДИЕНДЕР ТҰРАҚТЫ?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-Резонанстық тұрақтылық: электрондар жүйеге таралып, молекуланың ішкі энергиясын төмендетеді.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-Энергетикалық тұрғыда тиімділік: конъюгацияланған диендердің жалпЫ ЭНЕРГИЯСЫ ОҚШАУЛАНҒАН ДИЕНДЕРДЕН ТӨМЕН.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-СПЕКТРОСКОПИЯЛЫҚ ДӘЛЕЛ: УЛЬТРАКҮЛГІН (УК) спектрінде конъюгацияланған диендер ұзын толқын ұзындығында жұтады (π → π* ауысу).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482374" y="341790"/>
            <a:ext cx="13323251" cy="245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ЭНЕРГИЯ САЛЫСТЫРУЫ (МЫСАЛ)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9831" y="8038769"/>
            <a:ext cx="15822865" cy="272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Сонымен, конъюгация молекуланың электрондық жүйесін тұрақтандырады, конъюгацияланған диендер ерекше химиялық қасиеттерге ие: олар электрофильді және радикалды қосылу реакцияларына оңай түседі, мұндай құрылымдардың физикалық және спектроскопиялық қасиеттері де ерекшеленеді.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813256"/>
              </p:ext>
            </p:extLst>
          </p:nvPr>
        </p:nvGraphicFramePr>
        <p:xfrm>
          <a:off x="2482374" y="3619500"/>
          <a:ext cx="13572490" cy="3131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9421"/>
                <a:gridCol w="5057966"/>
                <a:gridCol w="452510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Диен түрі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Байланыс энергиясы (шамамен)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Тұрақтылық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Кумулирленген (аллен)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≈ төмен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Тұрақсыз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Оқшауланған диен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Орташа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Орташа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Конъюгацияланған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жоғары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</a:rPr>
                        <a:t>Тұрақты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0297" y="-123825"/>
            <a:ext cx="16113342" cy="133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Электрофильді қосылу реакциялары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8985" y="880110"/>
            <a:ext cx="17084655" cy="967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Электрофильді қосылу реакциясы - π-байланысы бар қосылыстардың (алкендер, диендер) электрофильді реагентпен әрекеттесуі нәтижесінде жаңа σ-байланыстар түзілуі. Диендер, әсіресе конъюгацияланған диендер, электрофильдерге жоғары реакция береді. Бұл олардың π-электрондарының делокализациялануына байланысты.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Реакция мысалы: 1,3-бутадиен мен HBr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000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РЕАКЦИЯ ТЕҢДЕУІ: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CH₂=CH–CH=CH₂ + HBr → ?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Нәтиже: екі негізгі өнім түзіледі: 1,2-қосылу өнімі: CH₃–CHBr–CH=CH₂ және 1,4-қосылу өнімі: CH₃–CH=CH–CH₂Br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000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РЕАКЦИЯ МЕХАНИЗМІ (КЕЗЕҢ-КЕЗЕҢМЕН):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1-қадам: Электрофильді шабуыл (протондау): бутадиен молекуласында H⁺ протон π-байланысқа шабуыл жасайды; карбкатион-аралық түзіледі: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Мүмкін екі резонанстық түрі: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A: CH₃–C⁺H–CH=CH₂  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B: CH₃–CH=CH⁺–CH₃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2-қадам: Nуклеофильді шабуыл: Br⁻ ионы тұрақты карбкатионмен әрекеттесіп: A → 1,2-қосылу, B → 1,4-қосылу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82630" y="1257300"/>
            <a:ext cx="12421413" cy="221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00"/>
              </a:lnSpc>
            </a:pPr>
            <a:r>
              <a:rPr lang="en-US" sz="5000" dirty="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000" dirty="0" err="1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Температура</a:t>
            </a:r>
            <a:r>
              <a:rPr lang="en-US" sz="5000" dirty="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000" dirty="0" err="1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әсері</a:t>
            </a:r>
            <a:r>
              <a:rPr lang="en-US" sz="5000" dirty="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(</a:t>
            </a:r>
            <a:r>
              <a:rPr lang="en-US" sz="5000" dirty="0" err="1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кинетикалық</a:t>
            </a:r>
            <a:r>
              <a:rPr lang="en-US" sz="5000" dirty="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000" dirty="0" err="1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және</a:t>
            </a:r>
            <a:r>
              <a:rPr lang="en-US" sz="5000" dirty="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000" dirty="0" err="1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термодинамикалық</a:t>
            </a:r>
            <a:r>
              <a:rPr lang="en-US" sz="5000" dirty="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):</a:t>
            </a:r>
          </a:p>
          <a:p>
            <a:pPr marL="0" lvl="0" indent="0" algn="ctr">
              <a:lnSpc>
                <a:spcPts val="5500"/>
              </a:lnSpc>
            </a:pPr>
            <a:endParaRPr lang="en-US" sz="5000" dirty="0">
              <a:solidFill>
                <a:srgbClr val="A86D3A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31450" y="6882534"/>
            <a:ext cx="16323775" cy="290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Басқа электрофильдермен реакциялар: HCl, HBr, HI - 1,2 және 1,4 қосылулар; Br₂, Cl₂ - галогендеу, Мысалы:</a:t>
            </a:r>
          </a:p>
          <a:p>
            <a:pPr marL="0" lvl="0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CH₂=CH–CH=CH₂ + Br₂ → BrCH₂–CH=CH–CH₂Br және басқа изомерлер</a:t>
            </a:r>
          </a:p>
          <a:p>
            <a:pPr marL="0" lvl="0" indent="0" algn="l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Сонымен, конъюгацияланған диендер бірнеше бағытта электрофильді қосылу реакцияларына түсе алады. Реакция нәтижесі температураға және аралық карбкатионның тұрақтылығына байланысты. Бұл қасиет синтетикалық органикалық химияда кең қолданылады, мысалы, каучук өндірісінде.</a:t>
            </a:r>
          </a:p>
          <a:p>
            <a:pPr marL="0" lvl="0" indent="0" algn="l">
              <a:lnSpc>
                <a:spcPts val="3779"/>
              </a:lnSpc>
              <a:spcBef>
                <a:spcPct val="0"/>
              </a:spcBef>
            </a:pPr>
            <a:endParaRPr lang="en-US" sz="2700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541610"/>
              </p:ext>
            </p:extLst>
          </p:nvPr>
        </p:nvGraphicFramePr>
        <p:xfrm>
          <a:off x="1515110" y="3471767"/>
          <a:ext cx="13839596" cy="2609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7024"/>
                <a:gridCol w="4483351"/>
                <a:gridCol w="589922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Жағдай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Негізгі өнім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Себебі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Төмен температура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1,2-қосылу өнімі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Тез түзіледі (кинетикалық өнім)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Жоғары температура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1,4-қосылу өнімі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</a:rPr>
                        <a:t>Тұрақтырақ</a:t>
                      </a:r>
                      <a:r>
                        <a:rPr lang="ru-RU" sz="3200" dirty="0">
                          <a:effectLst/>
                        </a:rPr>
                        <a:t> (</a:t>
                      </a:r>
                      <a:r>
                        <a:rPr lang="ru-RU" sz="3200" dirty="0" err="1">
                          <a:effectLst/>
                        </a:rPr>
                        <a:t>термодинамикалық</a:t>
                      </a:r>
                      <a:r>
                        <a:rPr lang="ru-RU" sz="3200" dirty="0">
                          <a:effectLst/>
                        </a:rPr>
                        <a:t> </a:t>
                      </a:r>
                      <a:r>
                        <a:rPr lang="ru-RU" sz="3200" dirty="0" err="1">
                          <a:effectLst/>
                        </a:rPr>
                        <a:t>өнім</a:t>
                      </a:r>
                      <a:r>
                        <a:rPr lang="ru-RU" sz="3200" dirty="0">
                          <a:effectLst/>
                        </a:rPr>
                        <a:t>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29398"/>
            <a:ext cx="16481429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50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Еркін радикалды қосылу реакциялары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44966" y="2359660"/>
            <a:ext cx="15157860" cy="689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Еркін радикалды қосылу реакциясы - π-байланысқа ие қосылыстардың еркін радикал арқылы әрекеттесіп, жаңа σ-байланыстар түзуі. Бұл реакция инициация, таралу, және аяқталу сатыларынан тұрады. Диендер, әсіресе конъюгацияланған диендер, бұл реакцияларға оңай түседі, себебі олар аллил радикал түзіп, оны резонанспен тұрақтандыра алады.</a:t>
            </a:r>
          </a:p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ЕРКІН РАДИКАЛ ТҮЗІЛЕТІН ЖАҒДАЙЛАР:</a:t>
            </a:r>
          </a:p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-Пероксидтердің ыдырауы: RO–OR → 2RO·</a:t>
            </a:r>
          </a:p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-Жарық (hv) немесе қыздыру</a:t>
            </a:r>
          </a:p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-Радикал иницитаторлары: AIBN, бензоилпероксид, т.б.</a:t>
            </a:r>
          </a:p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Реакция мысалы: 1,3-бутадиен + HBr (радикалды жолмен)</a:t>
            </a:r>
          </a:p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854" y="140788"/>
            <a:ext cx="15770873" cy="1055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8"/>
              </a:lnSpc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Бұл реакция HBr қатысында пероксид (ROOR) болғанда радикалды механизммен жүреді.</a:t>
            </a:r>
          </a:p>
          <a:p>
            <a:pPr algn="l">
              <a:lnSpc>
                <a:spcPts val="4158"/>
              </a:lnSpc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970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МЕХАНИЗМ САТЫЛАРЫ:</a:t>
            </a:r>
          </a:p>
          <a:p>
            <a:pPr algn="l">
              <a:lnSpc>
                <a:spcPts val="4158"/>
              </a:lnSpc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970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1-қадам: </a:t>
            </a: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Инициация (радикал түзілу)</a:t>
            </a:r>
          </a:p>
          <a:p>
            <a:pPr algn="l">
              <a:lnSpc>
                <a:spcPts val="4158"/>
              </a:lnSpc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Пероксид ыдырайды → радикал береді:</a:t>
            </a:r>
          </a:p>
          <a:p>
            <a:pPr algn="l">
              <a:lnSpc>
                <a:spcPts val="4158"/>
              </a:lnSpc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RO–OR → 2RO·</a:t>
            </a:r>
          </a:p>
          <a:p>
            <a:pPr algn="l">
              <a:lnSpc>
                <a:spcPts val="4158"/>
              </a:lnSpc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RO· + HBr → ROH + Br·</a:t>
            </a:r>
          </a:p>
          <a:p>
            <a:pPr algn="l">
              <a:lnSpc>
                <a:spcPts val="4158"/>
              </a:lnSpc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970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2-қадам: </a:t>
            </a: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Таралу</a:t>
            </a:r>
          </a:p>
          <a:p>
            <a:pPr algn="l">
              <a:lnSpc>
                <a:spcPts val="4158"/>
              </a:lnSpc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Бром радикалы диенге шабуылдайды:</a:t>
            </a:r>
          </a:p>
          <a:p>
            <a:pPr algn="l">
              <a:lnSpc>
                <a:spcPts val="4158"/>
              </a:lnSpc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CH₂=CH–CH=CH₂ + Br· → CH₂Br–CH·–CH=CH₂ (немесе резонансты радикал: CH₂=CH–CH·– CH₂Br)</a:t>
            </a:r>
          </a:p>
          <a:p>
            <a:pPr marL="0" lvl="0" indent="0" algn="l">
              <a:lnSpc>
                <a:spcPts val="4158"/>
              </a:lnSpc>
              <a:spcBef>
                <a:spcPct val="0"/>
              </a:spcBef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Бұл аллил радикал, екі резонанстық формасы бар тұрақты.</a:t>
            </a:r>
          </a:p>
          <a:p>
            <a:pPr marL="0" lvl="0" indent="0" algn="l">
              <a:lnSpc>
                <a:spcPts val="4158"/>
              </a:lnSpc>
              <a:spcBef>
                <a:spcPct val="0"/>
              </a:spcBef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РАДИКАЛ HBR МОЛЕКУЛАСЫНАН H ТАРТЫП АЛАды:</a:t>
            </a:r>
          </a:p>
          <a:p>
            <a:pPr marL="0" lvl="0" indent="0" algn="l">
              <a:lnSpc>
                <a:spcPts val="4158"/>
              </a:lnSpc>
              <a:spcBef>
                <a:spcPct val="0"/>
              </a:spcBef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CH₂Br–CH·–CH=CH₂ + HBr → CH₂Br–CH₂–CH=CH₂ + Br·</a:t>
            </a:r>
          </a:p>
          <a:p>
            <a:pPr marL="0" lvl="0" indent="0" algn="l">
              <a:lnSpc>
                <a:spcPts val="4158"/>
              </a:lnSpc>
              <a:spcBef>
                <a:spcPct val="0"/>
              </a:spcBef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Цикл қайталанып, тізбекті реакция жүреді.</a:t>
            </a:r>
          </a:p>
          <a:p>
            <a:pPr marL="0" lvl="0" indent="0" algn="l">
              <a:lnSpc>
                <a:spcPts val="4158"/>
              </a:lnSpc>
              <a:spcBef>
                <a:spcPct val="0"/>
              </a:spcBef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970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3-қадам</a:t>
            </a: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: Аяқталу</a:t>
            </a:r>
          </a:p>
          <a:p>
            <a:pPr marL="0" lvl="0" indent="0" algn="l">
              <a:lnSpc>
                <a:spcPts val="4158"/>
              </a:lnSpc>
              <a:spcBef>
                <a:spcPct val="0"/>
              </a:spcBef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Екі радикал бірігеді:</a:t>
            </a:r>
          </a:p>
          <a:p>
            <a:pPr marL="0" lvl="0" indent="0" algn="l">
              <a:lnSpc>
                <a:spcPts val="4158"/>
              </a:lnSpc>
              <a:spcBef>
                <a:spcPct val="0"/>
              </a:spcBef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Br· + Br· → Br₂</a:t>
            </a:r>
          </a:p>
          <a:p>
            <a:pPr marL="0" lvl="0" indent="0" algn="l">
              <a:lnSpc>
                <a:spcPts val="4158"/>
              </a:lnSpc>
              <a:spcBef>
                <a:spcPct val="0"/>
              </a:spcBef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немесе  </a:t>
            </a:r>
          </a:p>
          <a:p>
            <a:pPr marL="0" lvl="0" indent="0" algn="l">
              <a:lnSpc>
                <a:spcPts val="4158"/>
              </a:lnSpc>
              <a:spcBef>
                <a:spcPct val="0"/>
              </a:spcBef>
            </a:pPr>
            <a:r>
              <a:rPr lang="en-US" sz="297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Алкил· + Br· → Алкил–Br</a:t>
            </a:r>
          </a:p>
          <a:p>
            <a:pPr marL="0" lvl="0" indent="0" algn="l">
              <a:lnSpc>
                <a:spcPts val="4158"/>
              </a:lnSpc>
              <a:spcBef>
                <a:spcPct val="0"/>
              </a:spcBef>
            </a:pPr>
            <a:endParaRPr lang="en-US" sz="2970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11619" y="1225681"/>
            <a:ext cx="12205242" cy="1239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41"/>
              </a:lnSpc>
            </a:pPr>
            <a:r>
              <a:rPr lang="en-US" sz="7401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ЕРЕКШЕЛІКТЕРІ: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84747"/>
              </p:ext>
            </p:extLst>
          </p:nvPr>
        </p:nvGraphicFramePr>
        <p:xfrm>
          <a:off x="1515110" y="3373914"/>
          <a:ext cx="14258290" cy="2935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9145"/>
                <a:gridCol w="712914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Радикалды қосылу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Электрофильді қосылу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Пероксид қатысында жүреді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Қалыпты жағдайда жүреді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Радикал аралықтар түзіледі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Карбкатион аралықтар түзіледі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1,2-қосылу басым емес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1,2 және 1,4 мүмкін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Марковников ережесі бұзылады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effectLst/>
                        </a:rPr>
                        <a:t>Көп</a:t>
                      </a:r>
                      <a:r>
                        <a:rPr lang="ru-RU" sz="3600" dirty="0">
                          <a:effectLst/>
                        </a:rPr>
                        <a:t> </a:t>
                      </a:r>
                      <a:r>
                        <a:rPr lang="ru-RU" sz="3600" dirty="0" err="1">
                          <a:effectLst/>
                        </a:rPr>
                        <a:t>жағдайда</a:t>
                      </a:r>
                      <a:r>
                        <a:rPr lang="ru-RU" sz="3600" dirty="0">
                          <a:effectLst/>
                        </a:rPr>
                        <a:t> </a:t>
                      </a:r>
                      <a:r>
                        <a:rPr lang="ru-RU" sz="3600" dirty="0" err="1">
                          <a:effectLst/>
                        </a:rPr>
                        <a:t>сақталады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2368" y="3119670"/>
            <a:ext cx="15763265" cy="480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Диендердің қолданылуы: полимерлеу: радикалды механизм арқылы 1,3-бутадиеннен бутадиен каучугын алу; қосылу реакциялары: органикалық синтезде HBr, HCl радикалды қосу; мономерлермен жұмыс: стирол, акрилонитрил, т.б. радикалдық полимерлеуде</a:t>
            </a:r>
          </a:p>
          <a:p>
            <a:pPr marL="0" lvl="0" indent="0"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Сонымен, еркін радикалды қосылу – өте маңызды органикалық реакция, әсіресе полимер өнеркәсібінде. Диендер резонанстық тұрақты аллил радикал түзетіндіктен бұл реакцияларға бейім. Пероксидтердің қатысуы радикалды механизмнің басты шарты.</a:t>
            </a:r>
          </a:p>
          <a:p>
            <a:pPr marL="0" lvl="0" indent="0" algn="ctr">
              <a:lnSpc>
                <a:spcPts val="4199"/>
              </a:lnSpc>
            </a:pPr>
            <a:endParaRPr lang="en-US" sz="3499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21394" y="1533262"/>
            <a:ext cx="14445212" cy="123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40"/>
              </a:lnSpc>
            </a:pPr>
            <a:r>
              <a:rPr lang="en-US" sz="740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Радикалды орынбасу реакциялары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62480" y="3350247"/>
            <a:ext cx="15156193" cy="4679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Радикалды орынбасу реакциясы - органикалық молекула құрамындағы сутек атомының еркін радикал арқылы басқа атомға немесе топқа алмасуы. Бұл реакция жоғары температурада немесе жарықтың (hv) әсерімен, сонымен қатар радикал иницитаторлар (пероксидтер) қатысында жүреді. Диендердегі ерекшелігі: диендердің құрылымында аллилдік сутек жиі кездеседі және аллил радикалы резонанстық тұрақты болғандықтан, радикалды орынбасу оңай жүреді.</a:t>
            </a:r>
          </a:p>
          <a:p>
            <a:pPr marL="0" lvl="0" indent="0" algn="l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Реакция мысалы: 1,3-бутадиен мен хлор (Cl₂)</a:t>
            </a:r>
          </a:p>
          <a:p>
            <a:pPr marL="0" lvl="0" indent="0" algn="l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Жалпы реакция:</a:t>
            </a:r>
          </a:p>
          <a:p>
            <a:pPr marL="0" lvl="0" indent="0" algn="l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CH₂=CH–CH=CH₂ + Cl₂ → CH₂=CH–CHCl–CH₂ (аллил хлорид) + HCl  </a:t>
            </a:r>
          </a:p>
          <a:p>
            <a:pPr marL="0" lvl="0" indent="0" algn="l">
              <a:lnSpc>
                <a:spcPts val="4059"/>
              </a:lnSpc>
              <a:spcBef>
                <a:spcPct val="0"/>
              </a:spcBef>
            </a:pPr>
            <a:endParaRPr lang="en-US" sz="2899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4271" y="1852234"/>
            <a:ext cx="15579458" cy="676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924" b="1">
                <a:solidFill>
                  <a:srgbClr val="A86D3A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МЕХАНИЗМ (САТЫЛАРЫ БОЙЫНША):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1-қадам: Инициация (радикал түзілуі)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Жарық әсерінен хлор молекуласы ыдырайды: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Cl₂ → 2Cl·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2-қадам: Таралу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а) Аллилдік сутекті жұлу: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Хлор радикалы аллил күйіндегі сутекті жұлады → аллил радикалы түзіледі: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CH₂=CH–CH=CH₂ + Cl· → CH₂=CH–ĊH–CH₂ + HCl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(аллил радикалы – резонанстық тұрақты)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б) Жаңа радикал Cl₂ молекуласымен әрекеттеседі: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CH₂=CH–ĊH–CH₂ + Cl₂ → CH₂=CH–CHCl–CH₂ + Cl·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Реакция қайталанады – тізбекті процесс.</a:t>
            </a:r>
          </a:p>
          <a:p>
            <a:pPr algn="l">
              <a:lnSpc>
                <a:spcPts val="4234"/>
              </a:lnSpc>
              <a:spcBef>
                <a:spcPct val="0"/>
              </a:spcBef>
            </a:pPr>
            <a:endParaRPr lang="en-US" sz="2924">
              <a:solidFill>
                <a:srgbClr val="A86D3A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880" b="-5178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73496" y="1488011"/>
            <a:ext cx="13741008" cy="15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7"/>
              </a:lnSpc>
            </a:pPr>
            <a:r>
              <a:rPr lang="en-US" sz="9425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Дәріс мақсаты: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73496" y="3207474"/>
            <a:ext cx="13741008" cy="254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Білім алушыларға диендер мен олардың классификациясын түсіндіру, қосарланған диендердің реакция қабілеттілігін ашу, электрофильді және радикалды қосылу механизмдерін талдау.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4271" y="1062440"/>
            <a:ext cx="15579458" cy="881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924" b="1">
                <a:solidFill>
                  <a:srgbClr val="A86D3A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МЕХАНИЗМ (САТЫЛАРЫ БОЙЫНША):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 3-қадам: Аяқталу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Радикалдар бір-бірімен қосылып реакцияны аяқтайды: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Cl· + Cl· → Cl₂  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немесе  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CH₂=CH–ĊH–CH₂ + Cl· → өнім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Аллил радикалының тұрақтылығы (резонанс):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Аллил радикал екі резонанстық құрылымға ие: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CH₂=CH–ĊH–CH₂   ⟷   CH₂–ĊH=CH–CH₂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endParaRPr lang="en-US" sz="2924">
              <a:solidFill>
                <a:srgbClr val="A86D3A"/>
              </a:solidFill>
              <a:latin typeface="Crimson Roman"/>
              <a:ea typeface="Crimson Roman"/>
              <a:cs typeface="Crimson Roman"/>
              <a:sym typeface="Crimson Roman"/>
            </a:endParaRP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Бұл делокализация радикалдың тұрақтылығын арттырады, сондықтан дәл осы аллил сутегі орынбасуға ұшырайды. Басқа мысалдар: пропен + Br₂ (жарықта):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→ Аллилбромид түзіледі; циклопентадиен + Cl₂: → 5-алкил немесе аллил-хлортуындылар.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r>
              <a:rPr lang="en-US" sz="2924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Аллилхлорид, аллилбромид сияқты реагенттер синтезде, каучук немесе басқа полимерлердің химиялық модификациясында, алкилгалогенидтер өндірісінде қолданыс тапқан. </a:t>
            </a:r>
          </a:p>
          <a:p>
            <a:pPr algn="l">
              <a:lnSpc>
                <a:spcPts val="4094"/>
              </a:lnSpc>
              <a:spcBef>
                <a:spcPct val="0"/>
              </a:spcBef>
            </a:pPr>
            <a:endParaRPr lang="en-US" sz="2924">
              <a:solidFill>
                <a:srgbClr val="A86D3A"/>
              </a:solidFill>
              <a:latin typeface="Crimson Roman"/>
              <a:ea typeface="Crimson Roman"/>
              <a:cs typeface="Crimson Roman"/>
              <a:sym typeface="Crimson Roman"/>
            </a:endParaRPr>
          </a:p>
          <a:p>
            <a:pPr algn="l">
              <a:lnSpc>
                <a:spcPts val="4234"/>
              </a:lnSpc>
              <a:spcBef>
                <a:spcPct val="0"/>
              </a:spcBef>
            </a:pPr>
            <a:endParaRPr lang="en-US" sz="2924">
              <a:solidFill>
                <a:srgbClr val="A86D3A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84162"/>
            <a:ext cx="16144776" cy="9983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Сонымен, радикалды орынбасу диендердің аллил күйіндегі сутегінде жиі жүреді, реакция радикал түзетін шарттарда (жарық, қызу, пероксид) іске асады, аллил радикалының резонанстық тұрақтылығы бұл реакцияны тиімді етеді.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Диендер – құрамында екі қос байланысы бар көмірсутектер. Олар, әсіресе конъюгацияланған диендер, химиялық реакцияларға белсенді қатысады және маңызды өндірістік шикізат болып табылады. Өнеркәсіптегі қолданылуы: каучук және резеңке өндірісі, бутадиен-1,3 және изопрен – синтетикалық каучук алудың негізгі мономерлері.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b="1">
                <a:solidFill>
                  <a:srgbClr val="A86D3A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Мысал</a:t>
            </a:r>
            <a:r>
              <a:rPr lang="en-US" sz="2799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: бутадиен - полибутадиен каучук (автодөңгелектерге), изопрен - табиғи/синтетикалық изопрен каучук (медицина, қолғаптар, т.б.), полимерлер мен пластиктер, диендер радикалды полимерлеу арқылы созылмалы, серпімді материалдар түзеді, АBS-пластиктер – акрилонитрил, бутадиен және стирол мономерлерінен синтезделеді; органикалық синтезде: Diels–Alder реакциясы, диендер диенофилдермен әрекеттесіп циклді қосылыстар береді, бұл әдіс хош иісті және фармацевтикалық қосылыстарды синтездеуге қолданылады.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b="1">
                <a:solidFill>
                  <a:srgbClr val="A86D3A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Мысал:</a:t>
            </a:r>
            <a:r>
              <a:rPr lang="en-US" sz="2799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Бутадиен + малеин ангидрид → тетрациклдік қосылыс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Галогендеу, гидрогендеу, галогенсутекпен қосылу реакциялары; химиялық өндірісте диендерден спирттер, аминдер, галогеналкандар алады. Радикалды реакциялар арқылы туындылар алу. Аллилхлорид, аллилбромид сияқты аллил туындылары синтезде маңызды реагенттер. Бұл қосылыстардан эфирлер, аминдер және басқа да функционалды топтар алынады.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A86D3A"/>
              </a:solidFill>
              <a:latin typeface="Crimson Roman"/>
              <a:ea typeface="Crimson Roman"/>
              <a:cs typeface="Crimson Roman"/>
              <a:sym typeface="Crimson Roman"/>
            </a:endParaRP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A86D3A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2548" y="1938640"/>
            <a:ext cx="15010371" cy="684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1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БИОЛОГИЯЛЫҚ ЖӘНЕ ТАБИҒИ ЖҮЙЕЛЕРДЕГІ ҚОЛДАНЫЛУЫ. 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Диен құрылымдары каротиноидтар, витаминдер (мыс. А витамині), және хош иісті қосылыстардың құрамында кездеседі. Табиғи каучуктің құрылымы – цис-1,4-полиизопрен, яғни диен туындысы.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1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МЕДИЦИНА ЖӘНЕ ФАРМАЦЕВТИКА. 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Диендерден алынған қосылыстар антибиотиктер, гормондар және витаминдер синтезінде қолданылады. Кейбір диендер – дәрілік заттардың прекурсорлары.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1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ҚАУІПСІЗДІК ЖӘНЕ ЭКОЛОГИЯЛЫҚ АСПЕКТІЛЕР. 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Бутадиен және кейбір басқа диендер - улылығы жоғары, канцероген болуы мүмкін. Оларды қолдану кезінде жабық жүйелер, сүзгілеу және қауіпсіздік нормалары қатаң сақталады.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endParaRPr lang="en-US" sz="3199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46445" y="1578629"/>
            <a:ext cx="13195109" cy="133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Бақылау сұрақтары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73432" y="2998250"/>
            <a:ext cx="13195109" cy="592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1.Диендер қандай топтарға бөлінеді және олардың айырмашылықтары неде?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2.Қосарланған диендердің тұрақтылығы қандай факторларға байланысты?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3.Бутадиен мен HBr арасындағы электрофильді қосылу реакциясының механизмін түсіндіріңіз.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4.1,2- және 1,4-қосылудың айырмашылығы неде? Оларға қандай жағдайлар әсер етеді?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5.Еркін радикалды қосылу реакциялары қандай кезеңдерден тұрады?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6.Аллил радикалы қалай түзіледі және оның тұрақтылығы неде?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7.Диендер қандай өндірістік маңызға ие?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26521" y="3864625"/>
            <a:ext cx="11034958" cy="2102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97"/>
              </a:lnSpc>
            </a:pPr>
            <a:r>
              <a:rPr lang="en-US" sz="6725" b="1">
                <a:solidFill>
                  <a:srgbClr val="A86D3A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НАЗАРЛАРЫҢЫЗҒА РАХМЕТ!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92824" y="2366279"/>
            <a:ext cx="13422789" cy="133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Дәріс жоспары: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16627" y="3995235"/>
            <a:ext cx="13422789" cy="377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 1.Диендердің жіктелуі және құрылымы.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2.Қосарланған (конъюгацияланған) диендердің қасиеттері.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3.Электрофильді қосылу реакциялары.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4.Еркін радикалды қосылу реакциялары.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5.Радикалды орынбасу реакциялары.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endParaRPr lang="en-US" sz="3499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1401" y="923925"/>
            <a:ext cx="14325198" cy="1155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45"/>
              </a:lnSpc>
            </a:pPr>
            <a:r>
              <a:rPr lang="en-US" sz="695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Диендердің жіктелуі және құрылымы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2434" y="2144395"/>
            <a:ext cx="16027673" cy="8142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Диендер - құрамында екі қос байланысы бар көмірсутектер. Олар қанықпаған көмірсутектер класына жатады және формуласы CₙH₂ₙ₋₂ түрінде болады (алкендерден бір қос байланыс артық). Құрылымдық жіктелуі: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4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А) ҚАРАПАЙЫМ (АШЫҚ ТІЗБЕКТІ) ДИЕНДЕР: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Молекулалары ашық тізбекті (циклсіз), екі қос байланысы бар.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Мысалдар: Бутадиен-1,3: CH₂=CH–CH=CH₂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Гексадиен-1,5: CH₂=CH–CH₂–CH₂–CH=CH₂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4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Б) ЦИКЛДІ ДИЕНДЕР: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Диен топтары сақина құрамында немесе сақинамен байланысқан түрде болады.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Мысалдар: циклопентадиен, норборнадиен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endParaRPr lang="en-US" sz="3499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0657" y="403406"/>
            <a:ext cx="17106685" cy="211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45"/>
              </a:lnSpc>
            </a:pPr>
            <a:r>
              <a:rPr lang="en-US" sz="695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Қос байланыстардың өзара орналасуына қарай жіктелуі: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2434" y="2368096"/>
            <a:ext cx="17174908" cy="752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А) КУМУЛИРЛЕНГЕН ДИЕНДЕР (C=C=C):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-Екі қос байланыс бір көміртек атомына тікелей жалғасады.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-Жүйеде ортаңғы көміртек атомы sp-гибридтелген, молекуласы сызықты.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Мысал: аллен (пропадиен): CH₂=C=CH₂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Ерекшелігі: π-байланыстары бір-біріне перпендикуляр ОРНАЛАСҚАН, МОЛЕКУЛА ЖАЗЫҚ ЕМЕС.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4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Б) КОНЪЮГАЦИЯЛАНҒАН ДИЕНДЕР (C=C–C=C):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-Қос байланыстар бір-бірінен бір σ-байланыспен бөлінген.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-π-электрондар арасында делокализация жүреді → тұрақты құрылым.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Мысал: Бутадиен-1,3: CH₂=CH–CH=CH₂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Ерекшелігі: электрондар "қозғалмалы", молекула ТҰРАҚТЫ. ЭЛЕКТРОФИЛЬДІ ЖӘНЕ РАДИКАЛДЫ РЕАКЦИЯЛАРҒА БЕЙІМДІ.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endParaRPr lang="en-US" sz="3499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0657" y="403406"/>
            <a:ext cx="17106685" cy="211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45"/>
              </a:lnSpc>
            </a:pPr>
            <a:r>
              <a:rPr lang="en-US" sz="695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Қос байланыстардың өзара орналасуына қарай жіктелуі: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2434" y="3780915"/>
            <a:ext cx="17174908" cy="3808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В) ОҚШАУЛАНҒАН ДИЕНДЕР (C=C–(CH₂)N–C=C):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-Қос байланыстар арасында екі немесе одан да көп σ-байланыстар бар.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-Конъюгация жүрмейді.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Мысал: Гексадиен-1,5: CH₂=CH–CH₂–CH₂–CH=CH₂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Ерекшелігі: Әр қос байланыс тәуелсіз әрекет етеді, бір-біріне әсер етпейді.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endParaRPr lang="en-US" sz="3499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739221" y="904875"/>
            <a:ext cx="13520079" cy="133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ЖАЛПЫ САЛЫСТЫРУ: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00200" y="7581900"/>
            <a:ext cx="16389867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Қолданылуы</a:t>
            </a:r>
            <a:r>
              <a:rPr lang="en-US" sz="3000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бутадиен</a:t>
            </a:r>
            <a:r>
              <a:rPr lang="en-US" sz="3000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 </a:t>
            </a:r>
            <a:r>
              <a:rPr lang="en-US" sz="3000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каучук</a:t>
            </a:r>
            <a:r>
              <a:rPr lang="en-US" sz="3000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өндірісі,циклопентадиен</a:t>
            </a:r>
            <a:r>
              <a:rPr lang="en-US" sz="3000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 </a:t>
            </a:r>
            <a:r>
              <a:rPr lang="en-US" sz="3000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ароматты</a:t>
            </a:r>
            <a:r>
              <a:rPr lang="en-US" sz="3000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қосылыстар</a:t>
            </a:r>
            <a:r>
              <a:rPr lang="en-US" sz="3000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синтезінде</a:t>
            </a:r>
            <a:r>
              <a:rPr lang="en-US" sz="3000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конъюгацияланған</a:t>
            </a:r>
            <a:r>
              <a:rPr lang="en-US" sz="3000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диендер</a:t>
            </a:r>
            <a:r>
              <a:rPr lang="en-US" sz="3000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 </a:t>
            </a:r>
            <a:r>
              <a:rPr lang="en-US" sz="3000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полимерлеу</a:t>
            </a:r>
            <a:r>
              <a:rPr lang="en-US" sz="3000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органикалық</a:t>
            </a:r>
            <a:r>
              <a:rPr lang="en-US" sz="3000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синтезде</a:t>
            </a:r>
            <a:r>
              <a:rPr lang="en-US" sz="3000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кең</a:t>
            </a:r>
            <a:r>
              <a:rPr lang="en-US" sz="3000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қолданылады</a:t>
            </a:r>
            <a:r>
              <a:rPr lang="en-US" sz="3000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68824"/>
              </p:ext>
            </p:extLst>
          </p:nvPr>
        </p:nvGraphicFramePr>
        <p:xfrm>
          <a:off x="1515110" y="3471767"/>
          <a:ext cx="14639290" cy="3424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0872"/>
                <a:gridCol w="3234085"/>
                <a:gridCol w="3232564"/>
                <a:gridCol w="4731769"/>
              </a:tblGrid>
              <a:tr h="6848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Түрі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Құрылым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Тұрақтылығы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Реакцияға бейімділігі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48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Кумулирленген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C=C=C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Төмен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Аз белсенді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9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Конъюгацияланған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C=C–C=C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Жоғары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Жоғары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48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Оқшауланған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C=C–(CH₂)n–C=C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Орташа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</a:rPr>
                        <a:t>Орташа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3067" y="914400"/>
            <a:ext cx="16570029" cy="226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40"/>
              </a:lnSpc>
            </a:pPr>
            <a:r>
              <a:rPr lang="en-US" sz="740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Қосарланған (конъюгацияланған) диендердің қасиеттері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29393" y="3686440"/>
            <a:ext cx="16329907" cy="403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Конъюгацияланған диендер -екі қос байланысы арасында бір σ-байланыс орналасқан диендер. Мұндай құрылымда π-электрондар жүйесі делокализацияланып, молекулада резонанстық тұрақтылық пайда болады.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Жалпы формуласы: C=C–C=C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Мысал: Бутадиен-1,3: CH₂=CH–CH=CH₂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2.1. КОНЪЮГАЦИЯ ЭФФЕКТІСІ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Конъюгация - π-байланыстар арасындағы электрон бұлтының бір-біріне қабаттасып, электрондардың бүкіл жүйе бойынша делокализациялануы.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3067" y="914400"/>
            <a:ext cx="16570029" cy="226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40"/>
              </a:lnSpc>
            </a:pPr>
            <a:r>
              <a:rPr lang="en-US" sz="7400">
                <a:solidFill>
                  <a:srgbClr val="A86D3A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Қосарланған (конъюгацияланған) диендердің қасиеттері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29393" y="3686440"/>
            <a:ext cx="16329907" cy="452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КОНЪЮГАЦИЯНЫҢ ӘСЕРЛЕРІ: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-Электрондардың жылжуы (делокализация): π-электрондар тек бір қос байланысқа тән болмай, бірнеше атом арасында «қозғалып» тұрады.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-Резонанстық құрылымдардың пайда болуы: бұлтадиен-1,3 келесідей резонанс құрылымдарға ие: CH2=CH–CH=CH2 ⟷ CH2⁻–CH=CH⁺–CH2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-ҚОСЫЛУ РЕАКЦИЯСЫНДА 1,2- ЖӘНЕ 1,4-ҚОСЫЛУ МҮМКІНДІГІ: бұл тек конъюгацияланған жүйелерге тән.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Мысал (электрофильді қосылу реакциясында):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CH₂=CH–CH=CH₂ + HBr → 1,2-қосылу өнімі: CH₃–CHBr–CH=CH₂; 1,4-қосылу өнімі: CH₃–CH=CH–CH₂Br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2060</Words>
  <Application>Microsoft Office PowerPoint</Application>
  <PresentationFormat>Произвольный</PresentationFormat>
  <Paragraphs>202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Times New Roman</vt:lpstr>
      <vt:lpstr>Crimson Roman Bold</vt:lpstr>
      <vt:lpstr>Crimson Roman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Диендер. Химиялық реакциялары. Қосарланған диендерге электрофилды және еркін радикалды қосылу реакциялары (механизмдері). Радикалды орынбасу реакцияларының механизмдері.</dc:title>
  <dc:creator>user</dc:creator>
  <cp:lastModifiedBy>user</cp:lastModifiedBy>
  <cp:revision>2</cp:revision>
  <dcterms:created xsi:type="dcterms:W3CDTF">2006-08-16T00:00:00Z</dcterms:created>
  <dcterms:modified xsi:type="dcterms:W3CDTF">2025-09-21T18:44:20Z</dcterms:modified>
  <dc:identifier>DAGzkMSs0I4</dc:identifier>
</cp:coreProperties>
</file>