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335" r:id="rId2"/>
    <p:sldId id="265" r:id="rId3"/>
    <p:sldId id="266" r:id="rId4"/>
    <p:sldId id="267" r:id="rId5"/>
    <p:sldId id="268" r:id="rId6"/>
    <p:sldId id="269" r:id="rId7"/>
    <p:sldId id="270" r:id="rId8"/>
    <p:sldId id="271" r:id="rId9"/>
    <p:sldId id="272" r:id="rId10"/>
    <p:sldId id="337" r:id="rId11"/>
    <p:sldId id="257" r:id="rId12"/>
    <p:sldId id="258" r:id="rId13"/>
    <p:sldId id="259" r:id="rId14"/>
    <p:sldId id="264" r:id="rId15"/>
    <p:sldId id="338" r:id="rId16"/>
    <p:sldId id="339" r:id="rId17"/>
    <p:sldId id="340" r:id="rId18"/>
    <p:sldId id="341" r:id="rId19"/>
    <p:sldId id="263" r:id="rId20"/>
    <p:sldId id="342" r:id="rId21"/>
    <p:sldId id="344" r:id="rId22"/>
    <p:sldId id="345" r:id="rId23"/>
    <p:sldId id="346" r:id="rId24"/>
    <p:sldId id="347" r:id="rId25"/>
    <p:sldId id="348" r:id="rId26"/>
    <p:sldId id="262" r:id="rId2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59"/>
  </p:normalViewPr>
  <p:slideViewPr>
    <p:cSldViewPr snapToGrid="0" snapToObjects="1">
      <p:cViewPr varScale="1">
        <p:scale>
          <a:sx n="118" d="100"/>
          <a:sy n="118" d="100"/>
        </p:scale>
        <p:origin x="360"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4A2C1F1-1E85-2D42-BAF2-1C2D823741E7}"/>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8591F28E-2610-2F46-92F3-D8EC8FCDFC2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A5A361D3-A711-FB47-85CF-4AB819869193}"/>
              </a:ext>
            </a:extLst>
          </p:cNvPr>
          <p:cNvSpPr>
            <a:spLocks noGrp="1"/>
          </p:cNvSpPr>
          <p:nvPr>
            <p:ph type="dt" sz="half" idx="10"/>
          </p:nvPr>
        </p:nvSpPr>
        <p:spPr/>
        <p:txBody>
          <a:bodyPr/>
          <a:lstStyle/>
          <a:p>
            <a:fld id="{90526AAF-DC2A-EE48-B62A-CF75553017F0}" type="datetimeFigureOut">
              <a:rPr lang="ru-RU" smtClean="0"/>
              <a:t>03.11.2023</a:t>
            </a:fld>
            <a:endParaRPr lang="ru-RU"/>
          </a:p>
        </p:txBody>
      </p:sp>
      <p:sp>
        <p:nvSpPr>
          <p:cNvPr id="5" name="Нижний колонтитул 4">
            <a:extLst>
              <a:ext uri="{FF2B5EF4-FFF2-40B4-BE49-F238E27FC236}">
                <a16:creationId xmlns:a16="http://schemas.microsoft.com/office/drawing/2014/main" id="{F933BD40-ADBA-4643-9CEB-10CA8D757E30}"/>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265C08D1-268B-E34A-9608-E550AEA8B26C}"/>
              </a:ext>
            </a:extLst>
          </p:cNvPr>
          <p:cNvSpPr>
            <a:spLocks noGrp="1"/>
          </p:cNvSpPr>
          <p:nvPr>
            <p:ph type="sldNum" sz="quarter" idx="12"/>
          </p:nvPr>
        </p:nvSpPr>
        <p:spPr/>
        <p:txBody>
          <a:bodyPr/>
          <a:lstStyle/>
          <a:p>
            <a:fld id="{C1E1C1A6-A96F-BB45-8855-01B246FBB3DA}" type="slidenum">
              <a:rPr lang="ru-RU" smtClean="0"/>
              <a:t>‹#›</a:t>
            </a:fld>
            <a:endParaRPr lang="ru-RU"/>
          </a:p>
        </p:txBody>
      </p:sp>
    </p:spTree>
    <p:extLst>
      <p:ext uri="{BB962C8B-B14F-4D97-AF65-F5344CB8AC3E}">
        <p14:creationId xmlns:p14="http://schemas.microsoft.com/office/powerpoint/2010/main" val="2183373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885C6C6-4F9D-644E-AA0A-174803DEFA34}"/>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ADED04D9-E210-F64E-8A0D-184844694306}"/>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9C616F41-FD9A-6341-B121-3ADD37E6AFE8}"/>
              </a:ext>
            </a:extLst>
          </p:cNvPr>
          <p:cNvSpPr>
            <a:spLocks noGrp="1"/>
          </p:cNvSpPr>
          <p:nvPr>
            <p:ph type="dt" sz="half" idx="10"/>
          </p:nvPr>
        </p:nvSpPr>
        <p:spPr/>
        <p:txBody>
          <a:bodyPr/>
          <a:lstStyle/>
          <a:p>
            <a:fld id="{90526AAF-DC2A-EE48-B62A-CF75553017F0}" type="datetimeFigureOut">
              <a:rPr lang="ru-RU" smtClean="0"/>
              <a:t>03.11.2023</a:t>
            </a:fld>
            <a:endParaRPr lang="ru-RU"/>
          </a:p>
        </p:txBody>
      </p:sp>
      <p:sp>
        <p:nvSpPr>
          <p:cNvPr id="5" name="Нижний колонтитул 4">
            <a:extLst>
              <a:ext uri="{FF2B5EF4-FFF2-40B4-BE49-F238E27FC236}">
                <a16:creationId xmlns:a16="http://schemas.microsoft.com/office/drawing/2014/main" id="{19A98D83-9E73-AB40-9253-B6F77C6D332C}"/>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C03C8FE2-DA94-F14E-A90C-CF842F2FFC67}"/>
              </a:ext>
            </a:extLst>
          </p:cNvPr>
          <p:cNvSpPr>
            <a:spLocks noGrp="1"/>
          </p:cNvSpPr>
          <p:nvPr>
            <p:ph type="sldNum" sz="quarter" idx="12"/>
          </p:nvPr>
        </p:nvSpPr>
        <p:spPr/>
        <p:txBody>
          <a:bodyPr/>
          <a:lstStyle/>
          <a:p>
            <a:fld id="{C1E1C1A6-A96F-BB45-8855-01B246FBB3DA}" type="slidenum">
              <a:rPr lang="ru-RU" smtClean="0"/>
              <a:t>‹#›</a:t>
            </a:fld>
            <a:endParaRPr lang="ru-RU"/>
          </a:p>
        </p:txBody>
      </p:sp>
    </p:spTree>
    <p:extLst>
      <p:ext uri="{BB962C8B-B14F-4D97-AF65-F5344CB8AC3E}">
        <p14:creationId xmlns:p14="http://schemas.microsoft.com/office/powerpoint/2010/main" val="23300877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7CE69021-1891-0347-A0EE-79FB75638564}"/>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B424AD30-F97E-C04B-A471-D488327B6851}"/>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D6558B1E-51B1-984B-A92D-EEF14F99D988}"/>
              </a:ext>
            </a:extLst>
          </p:cNvPr>
          <p:cNvSpPr>
            <a:spLocks noGrp="1"/>
          </p:cNvSpPr>
          <p:nvPr>
            <p:ph type="dt" sz="half" idx="10"/>
          </p:nvPr>
        </p:nvSpPr>
        <p:spPr/>
        <p:txBody>
          <a:bodyPr/>
          <a:lstStyle/>
          <a:p>
            <a:fld id="{90526AAF-DC2A-EE48-B62A-CF75553017F0}" type="datetimeFigureOut">
              <a:rPr lang="ru-RU" smtClean="0"/>
              <a:t>03.11.2023</a:t>
            </a:fld>
            <a:endParaRPr lang="ru-RU"/>
          </a:p>
        </p:txBody>
      </p:sp>
      <p:sp>
        <p:nvSpPr>
          <p:cNvPr id="5" name="Нижний колонтитул 4">
            <a:extLst>
              <a:ext uri="{FF2B5EF4-FFF2-40B4-BE49-F238E27FC236}">
                <a16:creationId xmlns:a16="http://schemas.microsoft.com/office/drawing/2014/main" id="{316784D7-9F34-234A-90CC-1A7B3CAB0607}"/>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D476BB51-7C88-714B-95F9-476CD13864A9}"/>
              </a:ext>
            </a:extLst>
          </p:cNvPr>
          <p:cNvSpPr>
            <a:spLocks noGrp="1"/>
          </p:cNvSpPr>
          <p:nvPr>
            <p:ph type="sldNum" sz="quarter" idx="12"/>
          </p:nvPr>
        </p:nvSpPr>
        <p:spPr/>
        <p:txBody>
          <a:bodyPr/>
          <a:lstStyle/>
          <a:p>
            <a:fld id="{C1E1C1A6-A96F-BB45-8855-01B246FBB3DA}" type="slidenum">
              <a:rPr lang="ru-RU" smtClean="0"/>
              <a:t>‹#›</a:t>
            </a:fld>
            <a:endParaRPr lang="ru-RU"/>
          </a:p>
        </p:txBody>
      </p:sp>
    </p:spTree>
    <p:extLst>
      <p:ext uri="{BB962C8B-B14F-4D97-AF65-F5344CB8AC3E}">
        <p14:creationId xmlns:p14="http://schemas.microsoft.com/office/powerpoint/2010/main" val="20321917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2312818-FE78-274B-BEC1-508782BF59D3}"/>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245D29E7-1191-7448-BC62-6891FB0EDE3B}"/>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A82CC9C5-74C5-554B-81B0-C155D614EDB9}"/>
              </a:ext>
            </a:extLst>
          </p:cNvPr>
          <p:cNvSpPr>
            <a:spLocks noGrp="1"/>
          </p:cNvSpPr>
          <p:nvPr>
            <p:ph type="dt" sz="half" idx="10"/>
          </p:nvPr>
        </p:nvSpPr>
        <p:spPr/>
        <p:txBody>
          <a:bodyPr/>
          <a:lstStyle/>
          <a:p>
            <a:fld id="{90526AAF-DC2A-EE48-B62A-CF75553017F0}" type="datetimeFigureOut">
              <a:rPr lang="ru-RU" smtClean="0"/>
              <a:t>03.11.2023</a:t>
            </a:fld>
            <a:endParaRPr lang="ru-RU"/>
          </a:p>
        </p:txBody>
      </p:sp>
      <p:sp>
        <p:nvSpPr>
          <p:cNvPr id="5" name="Нижний колонтитул 4">
            <a:extLst>
              <a:ext uri="{FF2B5EF4-FFF2-40B4-BE49-F238E27FC236}">
                <a16:creationId xmlns:a16="http://schemas.microsoft.com/office/drawing/2014/main" id="{D5C84F90-8BFF-2C43-8E76-E61E06179830}"/>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D0D043FE-CBA5-954A-B56F-DE6DC47B21C0}"/>
              </a:ext>
            </a:extLst>
          </p:cNvPr>
          <p:cNvSpPr>
            <a:spLocks noGrp="1"/>
          </p:cNvSpPr>
          <p:nvPr>
            <p:ph type="sldNum" sz="quarter" idx="12"/>
          </p:nvPr>
        </p:nvSpPr>
        <p:spPr/>
        <p:txBody>
          <a:bodyPr/>
          <a:lstStyle/>
          <a:p>
            <a:fld id="{C1E1C1A6-A96F-BB45-8855-01B246FBB3DA}" type="slidenum">
              <a:rPr lang="ru-RU" smtClean="0"/>
              <a:t>‹#›</a:t>
            </a:fld>
            <a:endParaRPr lang="ru-RU"/>
          </a:p>
        </p:txBody>
      </p:sp>
    </p:spTree>
    <p:extLst>
      <p:ext uri="{BB962C8B-B14F-4D97-AF65-F5344CB8AC3E}">
        <p14:creationId xmlns:p14="http://schemas.microsoft.com/office/powerpoint/2010/main" val="7861010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BE57697-A1D6-4048-9D2B-318A33B222FB}"/>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710909D8-7EED-A94D-9B91-96EA46454A5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6B698396-B200-044D-A4D9-D50282F93D98}"/>
              </a:ext>
            </a:extLst>
          </p:cNvPr>
          <p:cNvSpPr>
            <a:spLocks noGrp="1"/>
          </p:cNvSpPr>
          <p:nvPr>
            <p:ph type="dt" sz="half" idx="10"/>
          </p:nvPr>
        </p:nvSpPr>
        <p:spPr/>
        <p:txBody>
          <a:bodyPr/>
          <a:lstStyle/>
          <a:p>
            <a:fld id="{90526AAF-DC2A-EE48-B62A-CF75553017F0}" type="datetimeFigureOut">
              <a:rPr lang="ru-RU" smtClean="0"/>
              <a:t>03.11.2023</a:t>
            </a:fld>
            <a:endParaRPr lang="ru-RU"/>
          </a:p>
        </p:txBody>
      </p:sp>
      <p:sp>
        <p:nvSpPr>
          <p:cNvPr id="5" name="Нижний колонтитул 4">
            <a:extLst>
              <a:ext uri="{FF2B5EF4-FFF2-40B4-BE49-F238E27FC236}">
                <a16:creationId xmlns:a16="http://schemas.microsoft.com/office/drawing/2014/main" id="{61722ED5-18B8-D442-86B6-351AFAE65A21}"/>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50A17FD2-B547-AF46-8133-AF069A845A47}"/>
              </a:ext>
            </a:extLst>
          </p:cNvPr>
          <p:cNvSpPr>
            <a:spLocks noGrp="1"/>
          </p:cNvSpPr>
          <p:nvPr>
            <p:ph type="sldNum" sz="quarter" idx="12"/>
          </p:nvPr>
        </p:nvSpPr>
        <p:spPr/>
        <p:txBody>
          <a:bodyPr/>
          <a:lstStyle/>
          <a:p>
            <a:fld id="{C1E1C1A6-A96F-BB45-8855-01B246FBB3DA}" type="slidenum">
              <a:rPr lang="ru-RU" smtClean="0"/>
              <a:t>‹#›</a:t>
            </a:fld>
            <a:endParaRPr lang="ru-RU"/>
          </a:p>
        </p:txBody>
      </p:sp>
    </p:spTree>
    <p:extLst>
      <p:ext uri="{BB962C8B-B14F-4D97-AF65-F5344CB8AC3E}">
        <p14:creationId xmlns:p14="http://schemas.microsoft.com/office/powerpoint/2010/main" val="227905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C4F9D0E-A636-404A-8618-18CDD003DEFB}"/>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3954CE13-1566-2F41-906A-73CAF06ED160}"/>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7F54C315-9DFC-FD47-AE47-0A3E5B9CB554}"/>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919794B5-2608-2D42-9771-58ABCE915C3F}"/>
              </a:ext>
            </a:extLst>
          </p:cNvPr>
          <p:cNvSpPr>
            <a:spLocks noGrp="1"/>
          </p:cNvSpPr>
          <p:nvPr>
            <p:ph type="dt" sz="half" idx="10"/>
          </p:nvPr>
        </p:nvSpPr>
        <p:spPr/>
        <p:txBody>
          <a:bodyPr/>
          <a:lstStyle/>
          <a:p>
            <a:fld id="{90526AAF-DC2A-EE48-B62A-CF75553017F0}" type="datetimeFigureOut">
              <a:rPr lang="ru-RU" smtClean="0"/>
              <a:t>03.11.2023</a:t>
            </a:fld>
            <a:endParaRPr lang="ru-RU"/>
          </a:p>
        </p:txBody>
      </p:sp>
      <p:sp>
        <p:nvSpPr>
          <p:cNvPr id="6" name="Нижний колонтитул 5">
            <a:extLst>
              <a:ext uri="{FF2B5EF4-FFF2-40B4-BE49-F238E27FC236}">
                <a16:creationId xmlns:a16="http://schemas.microsoft.com/office/drawing/2014/main" id="{1A8AF070-6F4F-EA47-BEAC-53241F7B29F5}"/>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D42D0C27-ABC1-6D4F-A75A-586CCD4A6D29}"/>
              </a:ext>
            </a:extLst>
          </p:cNvPr>
          <p:cNvSpPr>
            <a:spLocks noGrp="1"/>
          </p:cNvSpPr>
          <p:nvPr>
            <p:ph type="sldNum" sz="quarter" idx="12"/>
          </p:nvPr>
        </p:nvSpPr>
        <p:spPr/>
        <p:txBody>
          <a:bodyPr/>
          <a:lstStyle/>
          <a:p>
            <a:fld id="{C1E1C1A6-A96F-BB45-8855-01B246FBB3DA}" type="slidenum">
              <a:rPr lang="ru-RU" smtClean="0"/>
              <a:t>‹#›</a:t>
            </a:fld>
            <a:endParaRPr lang="ru-RU"/>
          </a:p>
        </p:txBody>
      </p:sp>
    </p:spTree>
    <p:extLst>
      <p:ext uri="{BB962C8B-B14F-4D97-AF65-F5344CB8AC3E}">
        <p14:creationId xmlns:p14="http://schemas.microsoft.com/office/powerpoint/2010/main" val="33861530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3F00FAA-72A5-3C4C-BD3D-B0105D9DF52D}"/>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B4EFDB29-8FC2-DE45-9334-1E595902F9F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401341EB-939C-9E43-8595-C533FEBBEDD9}"/>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6D6589E7-C73D-094A-AA25-5E18E603051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DCA46AEB-199C-8842-A427-07EC0180E741}"/>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9D916C92-DE02-7B4E-8463-16E5CE3252F0}"/>
              </a:ext>
            </a:extLst>
          </p:cNvPr>
          <p:cNvSpPr>
            <a:spLocks noGrp="1"/>
          </p:cNvSpPr>
          <p:nvPr>
            <p:ph type="dt" sz="half" idx="10"/>
          </p:nvPr>
        </p:nvSpPr>
        <p:spPr/>
        <p:txBody>
          <a:bodyPr/>
          <a:lstStyle/>
          <a:p>
            <a:fld id="{90526AAF-DC2A-EE48-B62A-CF75553017F0}" type="datetimeFigureOut">
              <a:rPr lang="ru-RU" smtClean="0"/>
              <a:t>03.11.2023</a:t>
            </a:fld>
            <a:endParaRPr lang="ru-RU"/>
          </a:p>
        </p:txBody>
      </p:sp>
      <p:sp>
        <p:nvSpPr>
          <p:cNvPr id="8" name="Нижний колонтитул 7">
            <a:extLst>
              <a:ext uri="{FF2B5EF4-FFF2-40B4-BE49-F238E27FC236}">
                <a16:creationId xmlns:a16="http://schemas.microsoft.com/office/drawing/2014/main" id="{3E3DF675-035D-D647-853D-687B41A323C0}"/>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DC1D4E6D-32E9-984B-A048-509DEA4F627B}"/>
              </a:ext>
            </a:extLst>
          </p:cNvPr>
          <p:cNvSpPr>
            <a:spLocks noGrp="1"/>
          </p:cNvSpPr>
          <p:nvPr>
            <p:ph type="sldNum" sz="quarter" idx="12"/>
          </p:nvPr>
        </p:nvSpPr>
        <p:spPr/>
        <p:txBody>
          <a:bodyPr/>
          <a:lstStyle/>
          <a:p>
            <a:fld id="{C1E1C1A6-A96F-BB45-8855-01B246FBB3DA}" type="slidenum">
              <a:rPr lang="ru-RU" smtClean="0"/>
              <a:t>‹#›</a:t>
            </a:fld>
            <a:endParaRPr lang="ru-RU"/>
          </a:p>
        </p:txBody>
      </p:sp>
    </p:spTree>
    <p:extLst>
      <p:ext uri="{BB962C8B-B14F-4D97-AF65-F5344CB8AC3E}">
        <p14:creationId xmlns:p14="http://schemas.microsoft.com/office/powerpoint/2010/main" val="30358023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F74F0F9-815D-8348-A376-A9727D0021C2}"/>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B5BF336C-D0C5-6A43-BE24-EEFE8E17B081}"/>
              </a:ext>
            </a:extLst>
          </p:cNvPr>
          <p:cNvSpPr>
            <a:spLocks noGrp="1"/>
          </p:cNvSpPr>
          <p:nvPr>
            <p:ph type="dt" sz="half" idx="10"/>
          </p:nvPr>
        </p:nvSpPr>
        <p:spPr/>
        <p:txBody>
          <a:bodyPr/>
          <a:lstStyle/>
          <a:p>
            <a:fld id="{90526AAF-DC2A-EE48-B62A-CF75553017F0}" type="datetimeFigureOut">
              <a:rPr lang="ru-RU" smtClean="0"/>
              <a:t>03.11.2023</a:t>
            </a:fld>
            <a:endParaRPr lang="ru-RU"/>
          </a:p>
        </p:txBody>
      </p:sp>
      <p:sp>
        <p:nvSpPr>
          <p:cNvPr id="4" name="Нижний колонтитул 3">
            <a:extLst>
              <a:ext uri="{FF2B5EF4-FFF2-40B4-BE49-F238E27FC236}">
                <a16:creationId xmlns:a16="http://schemas.microsoft.com/office/drawing/2014/main" id="{15255094-DE5D-FE4B-811A-EEC37E0FC93D}"/>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3680F92E-569E-1C4E-BA5C-D5D9770906F1}"/>
              </a:ext>
            </a:extLst>
          </p:cNvPr>
          <p:cNvSpPr>
            <a:spLocks noGrp="1"/>
          </p:cNvSpPr>
          <p:nvPr>
            <p:ph type="sldNum" sz="quarter" idx="12"/>
          </p:nvPr>
        </p:nvSpPr>
        <p:spPr/>
        <p:txBody>
          <a:bodyPr/>
          <a:lstStyle/>
          <a:p>
            <a:fld id="{C1E1C1A6-A96F-BB45-8855-01B246FBB3DA}" type="slidenum">
              <a:rPr lang="ru-RU" smtClean="0"/>
              <a:t>‹#›</a:t>
            </a:fld>
            <a:endParaRPr lang="ru-RU"/>
          </a:p>
        </p:txBody>
      </p:sp>
    </p:spTree>
    <p:extLst>
      <p:ext uri="{BB962C8B-B14F-4D97-AF65-F5344CB8AC3E}">
        <p14:creationId xmlns:p14="http://schemas.microsoft.com/office/powerpoint/2010/main" val="20415385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B1B62506-A37B-434B-B4E6-937AEBD7DB5A}"/>
              </a:ext>
            </a:extLst>
          </p:cNvPr>
          <p:cNvSpPr>
            <a:spLocks noGrp="1"/>
          </p:cNvSpPr>
          <p:nvPr>
            <p:ph type="dt" sz="half" idx="10"/>
          </p:nvPr>
        </p:nvSpPr>
        <p:spPr/>
        <p:txBody>
          <a:bodyPr/>
          <a:lstStyle/>
          <a:p>
            <a:fld id="{90526AAF-DC2A-EE48-B62A-CF75553017F0}" type="datetimeFigureOut">
              <a:rPr lang="ru-RU" smtClean="0"/>
              <a:t>03.11.2023</a:t>
            </a:fld>
            <a:endParaRPr lang="ru-RU"/>
          </a:p>
        </p:txBody>
      </p:sp>
      <p:sp>
        <p:nvSpPr>
          <p:cNvPr id="3" name="Нижний колонтитул 2">
            <a:extLst>
              <a:ext uri="{FF2B5EF4-FFF2-40B4-BE49-F238E27FC236}">
                <a16:creationId xmlns:a16="http://schemas.microsoft.com/office/drawing/2014/main" id="{FB24FC6F-E789-7846-A719-FEB6E112DF03}"/>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BC455B3F-0909-B64D-A4A8-D50559422FF7}"/>
              </a:ext>
            </a:extLst>
          </p:cNvPr>
          <p:cNvSpPr>
            <a:spLocks noGrp="1"/>
          </p:cNvSpPr>
          <p:nvPr>
            <p:ph type="sldNum" sz="quarter" idx="12"/>
          </p:nvPr>
        </p:nvSpPr>
        <p:spPr/>
        <p:txBody>
          <a:bodyPr/>
          <a:lstStyle/>
          <a:p>
            <a:fld id="{C1E1C1A6-A96F-BB45-8855-01B246FBB3DA}" type="slidenum">
              <a:rPr lang="ru-RU" smtClean="0"/>
              <a:t>‹#›</a:t>
            </a:fld>
            <a:endParaRPr lang="ru-RU"/>
          </a:p>
        </p:txBody>
      </p:sp>
    </p:spTree>
    <p:extLst>
      <p:ext uri="{BB962C8B-B14F-4D97-AF65-F5344CB8AC3E}">
        <p14:creationId xmlns:p14="http://schemas.microsoft.com/office/powerpoint/2010/main" val="36708957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1017876-9E11-FE45-9ABB-48435AFB2FC0}"/>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D95903EE-64EA-3944-8828-0BE314CFFC9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AF7D0148-0E61-AF41-8740-840DA6D1BB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06A75E3D-2FBE-6E42-9557-0ACE60EB0DF5}"/>
              </a:ext>
            </a:extLst>
          </p:cNvPr>
          <p:cNvSpPr>
            <a:spLocks noGrp="1"/>
          </p:cNvSpPr>
          <p:nvPr>
            <p:ph type="dt" sz="half" idx="10"/>
          </p:nvPr>
        </p:nvSpPr>
        <p:spPr/>
        <p:txBody>
          <a:bodyPr/>
          <a:lstStyle/>
          <a:p>
            <a:fld id="{90526AAF-DC2A-EE48-B62A-CF75553017F0}" type="datetimeFigureOut">
              <a:rPr lang="ru-RU" smtClean="0"/>
              <a:t>03.11.2023</a:t>
            </a:fld>
            <a:endParaRPr lang="ru-RU"/>
          </a:p>
        </p:txBody>
      </p:sp>
      <p:sp>
        <p:nvSpPr>
          <p:cNvPr id="6" name="Нижний колонтитул 5">
            <a:extLst>
              <a:ext uri="{FF2B5EF4-FFF2-40B4-BE49-F238E27FC236}">
                <a16:creationId xmlns:a16="http://schemas.microsoft.com/office/drawing/2014/main" id="{688D011D-6978-7644-93AD-91328D0BE4BF}"/>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A2CBD598-C5B7-9C45-9DF8-C85B6F0D204A}"/>
              </a:ext>
            </a:extLst>
          </p:cNvPr>
          <p:cNvSpPr>
            <a:spLocks noGrp="1"/>
          </p:cNvSpPr>
          <p:nvPr>
            <p:ph type="sldNum" sz="quarter" idx="12"/>
          </p:nvPr>
        </p:nvSpPr>
        <p:spPr/>
        <p:txBody>
          <a:bodyPr/>
          <a:lstStyle/>
          <a:p>
            <a:fld id="{C1E1C1A6-A96F-BB45-8855-01B246FBB3DA}" type="slidenum">
              <a:rPr lang="ru-RU" smtClean="0"/>
              <a:t>‹#›</a:t>
            </a:fld>
            <a:endParaRPr lang="ru-RU"/>
          </a:p>
        </p:txBody>
      </p:sp>
    </p:spTree>
    <p:extLst>
      <p:ext uri="{BB962C8B-B14F-4D97-AF65-F5344CB8AC3E}">
        <p14:creationId xmlns:p14="http://schemas.microsoft.com/office/powerpoint/2010/main" val="1080277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5DD3482-0362-334C-8D41-0F22F0CFF98F}"/>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BF91BCEF-0FEF-8442-B11A-7F13C9DF759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13533493-FD5B-2449-B3DC-0DD1ADD88D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77CA3B75-2ACB-9244-B162-057E285DC7E4}"/>
              </a:ext>
            </a:extLst>
          </p:cNvPr>
          <p:cNvSpPr>
            <a:spLocks noGrp="1"/>
          </p:cNvSpPr>
          <p:nvPr>
            <p:ph type="dt" sz="half" idx="10"/>
          </p:nvPr>
        </p:nvSpPr>
        <p:spPr/>
        <p:txBody>
          <a:bodyPr/>
          <a:lstStyle/>
          <a:p>
            <a:fld id="{90526AAF-DC2A-EE48-B62A-CF75553017F0}" type="datetimeFigureOut">
              <a:rPr lang="ru-RU" smtClean="0"/>
              <a:t>03.11.2023</a:t>
            </a:fld>
            <a:endParaRPr lang="ru-RU"/>
          </a:p>
        </p:txBody>
      </p:sp>
      <p:sp>
        <p:nvSpPr>
          <p:cNvPr id="6" name="Нижний колонтитул 5">
            <a:extLst>
              <a:ext uri="{FF2B5EF4-FFF2-40B4-BE49-F238E27FC236}">
                <a16:creationId xmlns:a16="http://schemas.microsoft.com/office/drawing/2014/main" id="{F75C2DFF-BFDD-F04F-AE87-20B56F1B0244}"/>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EFB4D296-2CC3-8D4C-B31F-2BFAFFC14FDD}"/>
              </a:ext>
            </a:extLst>
          </p:cNvPr>
          <p:cNvSpPr>
            <a:spLocks noGrp="1"/>
          </p:cNvSpPr>
          <p:nvPr>
            <p:ph type="sldNum" sz="quarter" idx="12"/>
          </p:nvPr>
        </p:nvSpPr>
        <p:spPr/>
        <p:txBody>
          <a:bodyPr/>
          <a:lstStyle/>
          <a:p>
            <a:fld id="{C1E1C1A6-A96F-BB45-8855-01B246FBB3DA}" type="slidenum">
              <a:rPr lang="ru-RU" smtClean="0"/>
              <a:t>‹#›</a:t>
            </a:fld>
            <a:endParaRPr lang="ru-RU"/>
          </a:p>
        </p:txBody>
      </p:sp>
    </p:spTree>
    <p:extLst>
      <p:ext uri="{BB962C8B-B14F-4D97-AF65-F5344CB8AC3E}">
        <p14:creationId xmlns:p14="http://schemas.microsoft.com/office/powerpoint/2010/main" val="32302332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66150F2-9969-974F-9317-276638ACCA0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087483E0-69DB-DF41-99A0-157B057731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A79D0A1F-BC8D-F049-AE98-985F9E5F983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526AAF-DC2A-EE48-B62A-CF75553017F0}" type="datetimeFigureOut">
              <a:rPr lang="ru-RU" smtClean="0"/>
              <a:t>03.11.2023</a:t>
            </a:fld>
            <a:endParaRPr lang="ru-RU"/>
          </a:p>
        </p:txBody>
      </p:sp>
      <p:sp>
        <p:nvSpPr>
          <p:cNvPr id="5" name="Нижний колонтитул 4">
            <a:extLst>
              <a:ext uri="{FF2B5EF4-FFF2-40B4-BE49-F238E27FC236}">
                <a16:creationId xmlns:a16="http://schemas.microsoft.com/office/drawing/2014/main" id="{A7F5F53D-DAE6-7A42-A920-911DD504BF6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61E3A96E-ADEE-A347-B037-3DFBEACCE24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E1C1A6-A96F-BB45-8855-01B246FBB3DA}" type="slidenum">
              <a:rPr lang="ru-RU" smtClean="0"/>
              <a:t>‹#›</a:t>
            </a:fld>
            <a:endParaRPr lang="ru-RU"/>
          </a:p>
        </p:txBody>
      </p:sp>
    </p:spTree>
    <p:extLst>
      <p:ext uri="{BB962C8B-B14F-4D97-AF65-F5344CB8AC3E}">
        <p14:creationId xmlns:p14="http://schemas.microsoft.com/office/powerpoint/2010/main" val="16797192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3DE6C08-92B8-344A-B775-32FDD2745FD3}"/>
              </a:ext>
            </a:extLst>
          </p:cNvPr>
          <p:cNvSpPr>
            <a:spLocks noGrp="1"/>
          </p:cNvSpPr>
          <p:nvPr>
            <p:ph type="title"/>
          </p:nvPr>
        </p:nvSpPr>
        <p:spPr/>
        <p:txBody>
          <a:bodyPr/>
          <a:lstStyle/>
          <a:p>
            <a:r>
              <a:rPr lang="ru-RU" dirty="0"/>
              <a:t>Лекция 2. Разработка концепции и планирование исследования</a:t>
            </a:r>
          </a:p>
        </p:txBody>
      </p:sp>
      <p:sp>
        <p:nvSpPr>
          <p:cNvPr id="3" name="Объект 2">
            <a:extLst>
              <a:ext uri="{FF2B5EF4-FFF2-40B4-BE49-F238E27FC236}">
                <a16:creationId xmlns:a16="http://schemas.microsoft.com/office/drawing/2014/main" id="{8D9B4798-B1CF-5B4D-A928-93B9147E8F11}"/>
              </a:ext>
            </a:extLst>
          </p:cNvPr>
          <p:cNvSpPr>
            <a:spLocks noGrp="1"/>
          </p:cNvSpPr>
          <p:nvPr>
            <p:ph idx="1"/>
          </p:nvPr>
        </p:nvSpPr>
        <p:spPr/>
        <p:txBody>
          <a:bodyPr/>
          <a:lstStyle/>
          <a:p>
            <a:pPr marL="0" indent="0">
              <a:buNone/>
            </a:pPr>
            <a:r>
              <a:rPr lang="ru-RU" dirty="0"/>
              <a:t>Вопросы лекции:</a:t>
            </a:r>
          </a:p>
          <a:p>
            <a:pPr marL="0" indent="0">
              <a:buNone/>
            </a:pPr>
            <a:r>
              <a:rPr lang="ru-RU" dirty="0"/>
              <a:t>1. Концепция исследования.</a:t>
            </a:r>
          </a:p>
          <a:p>
            <a:pPr marL="0" indent="0">
              <a:buNone/>
            </a:pPr>
            <a:r>
              <a:rPr lang="ru-RU" dirty="0"/>
              <a:t>2. Позитивизм.</a:t>
            </a:r>
          </a:p>
          <a:p>
            <a:pPr marL="0" indent="0">
              <a:buNone/>
            </a:pPr>
            <a:r>
              <a:rPr lang="ru-RU" dirty="0"/>
              <a:t>3. Герменевтика.</a:t>
            </a:r>
          </a:p>
        </p:txBody>
      </p:sp>
    </p:spTree>
    <p:extLst>
      <p:ext uri="{BB962C8B-B14F-4D97-AF65-F5344CB8AC3E}">
        <p14:creationId xmlns:p14="http://schemas.microsoft.com/office/powerpoint/2010/main" val="18601588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785705" y="1511558"/>
            <a:ext cx="6815669" cy="2255933"/>
          </a:xfrm>
        </p:spPr>
        <p:txBody>
          <a:bodyPr/>
          <a:lstStyle/>
          <a:p>
            <a:r>
              <a:rPr lang="en-US" sz="4800" dirty="0"/>
              <a:t>3. </a:t>
            </a:r>
            <a:r>
              <a:rPr lang="ru-RU" sz="4800" dirty="0"/>
              <a:t>Позитивизм: общая характеристика и основные направления</a:t>
            </a:r>
            <a:r>
              <a:rPr lang="ru-RU" dirty="0"/>
              <a:t>	</a:t>
            </a:r>
          </a:p>
        </p:txBody>
      </p:sp>
      <p:sp>
        <p:nvSpPr>
          <p:cNvPr id="3" name="Подзаголовок 2"/>
          <p:cNvSpPr>
            <a:spLocks noGrp="1"/>
          </p:cNvSpPr>
          <p:nvPr>
            <p:ph type="subTitle" idx="1"/>
          </p:nvPr>
        </p:nvSpPr>
        <p:spPr/>
        <p:txBody>
          <a:bodyPr>
            <a:normAutofit fontScale="85000" lnSpcReduction="20000"/>
          </a:bodyPr>
          <a:lstStyle/>
          <a:p>
            <a:endParaRPr lang="ru-RU" dirty="0"/>
          </a:p>
          <a:p>
            <a:endParaRPr lang="ru-RU" dirty="0"/>
          </a:p>
          <a:p>
            <a:endParaRPr lang="ru-RU" dirty="0"/>
          </a:p>
          <a:p>
            <a:pPr algn="r"/>
            <a:r>
              <a:rPr lang="ru-RU" dirty="0"/>
              <a:t>										</a:t>
            </a:r>
            <a:endParaRPr lang="ru-RU" sz="8000" b="1" i="1" dirty="0"/>
          </a:p>
        </p:txBody>
      </p:sp>
    </p:spTree>
    <p:extLst>
      <p:ext uri="{BB962C8B-B14F-4D97-AF65-F5344CB8AC3E}">
        <p14:creationId xmlns:p14="http://schemas.microsoft.com/office/powerpoint/2010/main" val="23323811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dirty="0"/>
              <a:t>История </a:t>
            </a:r>
            <a:r>
              <a:rPr lang="ru-RU" sz="2800" dirty="0" err="1"/>
              <a:t>вопроса%Предпосылки</a:t>
            </a:r>
            <a:r>
              <a:rPr lang="ru-RU" sz="2800" dirty="0"/>
              <a:t> позитивизма	(с 1840 до 1914)</a:t>
            </a:r>
          </a:p>
        </p:txBody>
      </p:sp>
      <p:sp>
        <p:nvSpPr>
          <p:cNvPr id="3" name="Объект 2"/>
          <p:cNvSpPr>
            <a:spLocks noGrp="1"/>
          </p:cNvSpPr>
          <p:nvPr>
            <p:ph idx="1"/>
          </p:nvPr>
        </p:nvSpPr>
        <p:spPr/>
        <p:txBody>
          <a:bodyPr>
            <a:normAutofit/>
          </a:bodyPr>
          <a:lstStyle/>
          <a:p>
            <a:r>
              <a:rPr lang="ru-RU" dirty="0"/>
              <a:t>Индустриальная трансформация Европы: рост городов и транспортных сетей. </a:t>
            </a:r>
          </a:p>
          <a:p>
            <a:r>
              <a:rPr lang="ru-RU" dirty="0"/>
              <a:t>Усовершенствование средств коммуникации и производства. </a:t>
            </a:r>
          </a:p>
          <a:p>
            <a:r>
              <a:rPr lang="ru-RU" dirty="0"/>
              <a:t>Небывалые успехи в медицине, биологии, физике, химии, математике. </a:t>
            </a:r>
          </a:p>
          <a:p>
            <a:r>
              <a:rPr lang="ru-RU" dirty="0"/>
              <a:t>Иллюзия неостановимости научного и технического прогресса.</a:t>
            </a:r>
          </a:p>
          <a:p>
            <a:r>
              <a:rPr lang="ru-RU" dirty="0"/>
              <a:t>Усиление процесса секуляризации. </a:t>
            </a:r>
          </a:p>
          <a:p>
            <a:r>
              <a:rPr lang="ru-RU" dirty="0"/>
              <a:t>Перспектива роста знания и всеобщей образованности.</a:t>
            </a:r>
          </a:p>
          <a:p>
            <a:endParaRPr lang="ru-RU" dirty="0"/>
          </a:p>
        </p:txBody>
      </p:sp>
    </p:spTree>
    <p:extLst>
      <p:ext uri="{BB962C8B-B14F-4D97-AF65-F5344CB8AC3E}">
        <p14:creationId xmlns:p14="http://schemas.microsoft.com/office/powerpoint/2010/main" val="36845980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Основные черты позитивизма</a:t>
            </a:r>
          </a:p>
        </p:txBody>
      </p:sp>
      <p:sp>
        <p:nvSpPr>
          <p:cNvPr id="3" name="Объект 2"/>
          <p:cNvSpPr>
            <a:spLocks noGrp="1"/>
          </p:cNvSpPr>
          <p:nvPr>
            <p:ph idx="1"/>
          </p:nvPr>
        </p:nvSpPr>
        <p:spPr>
          <a:xfrm>
            <a:off x="1295401" y="2556931"/>
            <a:ext cx="9601196" cy="3713239"/>
          </a:xfrm>
        </p:spPr>
        <p:txBody>
          <a:bodyPr>
            <a:normAutofit/>
          </a:bodyPr>
          <a:lstStyle/>
          <a:p>
            <a:pPr marL="457200" indent="-457200">
              <a:buFont typeface="+mj-lt"/>
              <a:buAutoNum type="arabicPeriod"/>
            </a:pPr>
            <a:r>
              <a:rPr lang="ru-RU" sz="2200" dirty="0"/>
              <a:t>Нам известно лишь то, что сообщают науки; единственный метод познания – естественно-научный метод;</a:t>
            </a:r>
          </a:p>
          <a:p>
            <a:pPr marL="457200" indent="-457200">
              <a:buFont typeface="+mj-lt"/>
              <a:buAutoNum type="arabicPeriod"/>
            </a:pPr>
            <a:r>
              <a:rPr lang="ru-RU" sz="2200" dirty="0"/>
              <a:t>метод естественных наук работает не только при изучении природы, но и общества (показательный пример – социология);</a:t>
            </a:r>
          </a:p>
          <a:p>
            <a:pPr marL="457200" indent="-457200">
              <a:buFont typeface="+mj-lt"/>
              <a:buAutoNum type="arabicPeriod"/>
            </a:pPr>
            <a:r>
              <a:rPr lang="ru-RU" sz="2200" dirty="0"/>
              <a:t>всеобщий оптимизм, вера в неизменность прогресса, грядущее благосостояние и человеческую солидарность; </a:t>
            </a:r>
          </a:p>
          <a:p>
            <a:pPr marL="457200" indent="-457200">
              <a:buFont typeface="+mj-lt"/>
              <a:buAutoNum type="arabicPeriod"/>
            </a:pPr>
            <a:r>
              <a:rPr lang="ru-RU" sz="2200" dirty="0"/>
              <a:t>решительное противостояние против метафизики, идеализма, спиритуализма, догматизма;</a:t>
            </a:r>
          </a:p>
          <a:p>
            <a:pPr marL="457200" indent="-457200">
              <a:buFont typeface="+mj-lt"/>
              <a:buAutoNum type="arabicPeriod"/>
            </a:pPr>
            <a:r>
              <a:rPr lang="ru-RU" sz="2200" dirty="0"/>
              <a:t>направленность на всеобщее просвещение и веру в научную рациональность. </a:t>
            </a:r>
          </a:p>
          <a:p>
            <a:pPr marL="457200" indent="-457200">
              <a:buFont typeface="+mj-lt"/>
              <a:buAutoNum type="arabicPeriod"/>
            </a:pPr>
            <a:endParaRPr lang="ru-RU" dirty="0"/>
          </a:p>
          <a:p>
            <a:pPr marL="457200" indent="-457200">
              <a:buFont typeface="+mj-lt"/>
              <a:buAutoNum type="arabicPeriod"/>
            </a:pPr>
            <a:endParaRPr lang="ru-RU" dirty="0"/>
          </a:p>
        </p:txBody>
      </p:sp>
    </p:spTree>
    <p:extLst>
      <p:ext uri="{BB962C8B-B14F-4D97-AF65-F5344CB8AC3E}">
        <p14:creationId xmlns:p14="http://schemas.microsoft.com/office/powerpoint/2010/main" val="16651590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Исторические этапы позитивизма</a:t>
            </a:r>
          </a:p>
        </p:txBody>
      </p:sp>
      <p:sp>
        <p:nvSpPr>
          <p:cNvPr id="3" name="Объект 2"/>
          <p:cNvSpPr>
            <a:spLocks noGrp="1"/>
          </p:cNvSpPr>
          <p:nvPr>
            <p:ph idx="1"/>
          </p:nvPr>
        </p:nvSpPr>
        <p:spPr/>
        <p:txBody>
          <a:bodyPr/>
          <a:lstStyle/>
          <a:p>
            <a:r>
              <a:rPr lang="en-US" dirty="0"/>
              <a:t>I</a:t>
            </a:r>
            <a:r>
              <a:rPr lang="ru-RU" dirty="0"/>
              <a:t> этап – классический (</a:t>
            </a:r>
            <a:r>
              <a:rPr lang="ru-RU" i="1" dirty="0"/>
              <a:t>Огюст Конт, Герберт Спенсер, Джон С. Милль</a:t>
            </a:r>
            <a:r>
              <a:rPr lang="ru-RU" dirty="0"/>
              <a:t>)</a:t>
            </a:r>
          </a:p>
          <a:p>
            <a:r>
              <a:rPr lang="en-US" dirty="0"/>
              <a:t>II</a:t>
            </a:r>
            <a:r>
              <a:rPr lang="ru-RU" dirty="0"/>
              <a:t> этап – эмпириокритицизм (</a:t>
            </a:r>
            <a:r>
              <a:rPr lang="ru-RU" i="1" dirty="0"/>
              <a:t>Эрнст Мах, Рихард </a:t>
            </a:r>
            <a:r>
              <a:rPr lang="ru-RU" i="1" dirty="0" err="1"/>
              <a:t>Авенариус</a:t>
            </a:r>
            <a:r>
              <a:rPr lang="ru-RU" dirty="0"/>
              <a:t>)</a:t>
            </a:r>
          </a:p>
          <a:p>
            <a:r>
              <a:rPr lang="en-US" dirty="0"/>
              <a:t>III </a:t>
            </a:r>
            <a:r>
              <a:rPr lang="ru-RU" dirty="0"/>
              <a:t>этап – неопозитивизм (</a:t>
            </a:r>
            <a:r>
              <a:rPr lang="ru-RU" i="1" dirty="0"/>
              <a:t>Венский кружок и аналитическая философия</a:t>
            </a:r>
            <a:r>
              <a:rPr lang="ru-RU" dirty="0"/>
              <a:t>)</a:t>
            </a:r>
          </a:p>
          <a:p>
            <a:r>
              <a:rPr lang="en-US" dirty="0"/>
              <a:t>IV </a:t>
            </a:r>
            <a:r>
              <a:rPr lang="ru-RU" dirty="0"/>
              <a:t>этап* – </a:t>
            </a:r>
            <a:r>
              <a:rPr lang="ru-RU" dirty="0" err="1"/>
              <a:t>постпозитивизм</a:t>
            </a:r>
            <a:r>
              <a:rPr lang="ru-RU" dirty="0"/>
              <a:t> (</a:t>
            </a:r>
            <a:r>
              <a:rPr lang="ru-RU" i="1" dirty="0"/>
              <a:t>Карл Поппер, Томас Кун, Пол </a:t>
            </a:r>
            <a:r>
              <a:rPr lang="ru-RU" i="1" dirty="0" err="1"/>
              <a:t>Фейерабенд</a:t>
            </a:r>
            <a:r>
              <a:rPr lang="ru-RU" i="1" dirty="0"/>
              <a:t>, </a:t>
            </a:r>
            <a:r>
              <a:rPr lang="ru-RU" i="1" dirty="0" err="1"/>
              <a:t>Имре</a:t>
            </a:r>
            <a:r>
              <a:rPr lang="ru-RU" i="1" dirty="0"/>
              <a:t> </a:t>
            </a:r>
            <a:r>
              <a:rPr lang="ru-RU" i="1" dirty="0" err="1"/>
              <a:t>Лакатос</a:t>
            </a:r>
            <a:r>
              <a:rPr lang="ru-RU" dirty="0"/>
              <a:t>)</a:t>
            </a:r>
          </a:p>
          <a:p>
            <a:pPr marL="0" indent="0">
              <a:buNone/>
            </a:pPr>
            <a:r>
              <a:rPr lang="en-US" dirty="0"/>
              <a:t>*</a:t>
            </a:r>
            <a:r>
              <a:rPr lang="en-US" dirty="0">
                <a:solidFill>
                  <a:srgbClr val="FF0000"/>
                </a:solidFill>
              </a:rPr>
              <a:t>NB</a:t>
            </a:r>
            <a:r>
              <a:rPr lang="en-US" dirty="0"/>
              <a:t>! </a:t>
            </a:r>
            <a:r>
              <a:rPr lang="ru-RU" dirty="0" err="1"/>
              <a:t>Постпозитивизм</a:t>
            </a:r>
            <a:r>
              <a:rPr lang="ru-RU" dirty="0"/>
              <a:t> – критика неопозитивизма. </a:t>
            </a:r>
          </a:p>
        </p:txBody>
      </p:sp>
    </p:spTree>
    <p:extLst>
      <p:ext uri="{BB962C8B-B14F-4D97-AF65-F5344CB8AC3E}">
        <p14:creationId xmlns:p14="http://schemas.microsoft.com/office/powerpoint/2010/main" val="17297621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dirty="0"/>
              <a:t>Важнейшие принципы позитивной философии Огюста Конта</a:t>
            </a:r>
          </a:p>
        </p:txBody>
      </p:sp>
      <p:sp>
        <p:nvSpPr>
          <p:cNvPr id="3" name="Объект 2"/>
          <p:cNvSpPr>
            <a:spLocks noGrp="1"/>
          </p:cNvSpPr>
          <p:nvPr>
            <p:ph idx="1"/>
          </p:nvPr>
        </p:nvSpPr>
        <p:spPr/>
        <p:txBody>
          <a:bodyPr>
            <a:normAutofit/>
          </a:bodyPr>
          <a:lstStyle/>
          <a:p>
            <a:r>
              <a:rPr lang="ru-RU" dirty="0"/>
              <a:t>Позитивная наука – наука о действительном, о том, что доподлинно известно, что может быть описано без «метафизических домыслов». </a:t>
            </a:r>
          </a:p>
          <a:p>
            <a:r>
              <a:rPr lang="ru-RU" dirty="0"/>
              <a:t>Задача философии – точно определить дух каждой из наук, их связи и отношения, суммировать их принципы в соответствии с позитивным методом. </a:t>
            </a:r>
          </a:p>
          <a:p>
            <a:r>
              <a:rPr lang="ru-RU" dirty="0"/>
              <a:t>Основная задачи философии – накопление, обобщение и систематизация научного знания (собственно, методологическая).</a:t>
            </a:r>
          </a:p>
          <a:p>
            <a:r>
              <a:rPr lang="ru-RU" dirty="0"/>
              <a:t>Классификация наук: в основании – математика, на вершине – социология.  </a:t>
            </a:r>
          </a:p>
          <a:p>
            <a:endParaRPr lang="ru-RU" dirty="0"/>
          </a:p>
        </p:txBody>
      </p:sp>
    </p:spTree>
    <p:extLst>
      <p:ext uri="{BB962C8B-B14F-4D97-AF65-F5344CB8AC3E}">
        <p14:creationId xmlns:p14="http://schemas.microsoft.com/office/powerpoint/2010/main" val="21186968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Закон трех стадий</a:t>
            </a:r>
          </a:p>
        </p:txBody>
      </p:sp>
      <p:sp>
        <p:nvSpPr>
          <p:cNvPr id="3" name="Объект 2"/>
          <p:cNvSpPr>
            <a:spLocks noGrp="1"/>
          </p:cNvSpPr>
          <p:nvPr>
            <p:ph idx="1"/>
          </p:nvPr>
        </p:nvSpPr>
        <p:spPr/>
        <p:txBody>
          <a:bodyPr/>
          <a:lstStyle/>
          <a:p>
            <a:r>
              <a:rPr lang="ru-RU" dirty="0"/>
              <a:t>«…каждое из наших основных понятий проходит  </a:t>
            </a:r>
            <a:r>
              <a:rPr lang="en-US" dirty="0"/>
              <a:t>&lt;…&gt; </a:t>
            </a:r>
            <a:r>
              <a:rPr lang="ru-RU" dirty="0"/>
              <a:t>три теоретически различных стадии: теологическую, или фиктивную; стадию метафизическую, или абстрактную; стадию научную, или позитивную». </a:t>
            </a:r>
          </a:p>
          <a:p>
            <a:r>
              <a:rPr lang="ru-RU" dirty="0"/>
              <a:t>«Мы признаем, что истинная наука… состоит по существу из законов, а не из фактов, ибо первые устанавливают и санкционируют вторые». </a:t>
            </a:r>
          </a:p>
          <a:p>
            <a:r>
              <a:rPr lang="ru-RU" dirty="0"/>
              <a:t>В науке «следует доверяться не ученым, а истинным философам».   </a:t>
            </a:r>
          </a:p>
        </p:txBody>
      </p:sp>
    </p:spTree>
    <p:extLst>
      <p:ext uri="{BB962C8B-B14F-4D97-AF65-F5344CB8AC3E}">
        <p14:creationId xmlns:p14="http://schemas.microsoft.com/office/powerpoint/2010/main" val="41240804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dirty="0"/>
              <a:t>Эмпириокритицизм – анализ ощущений</a:t>
            </a:r>
          </a:p>
        </p:txBody>
      </p:sp>
      <p:sp>
        <p:nvSpPr>
          <p:cNvPr id="3" name="Объект 2"/>
          <p:cNvSpPr>
            <a:spLocks noGrp="1"/>
          </p:cNvSpPr>
          <p:nvPr>
            <p:ph idx="1"/>
          </p:nvPr>
        </p:nvSpPr>
        <p:spPr/>
        <p:txBody>
          <a:bodyPr>
            <a:normAutofit/>
          </a:bodyPr>
          <a:lstStyle/>
          <a:p>
            <a:r>
              <a:rPr lang="ru-RU" dirty="0"/>
              <a:t>«…Нет пропасти между физическим и психическим, нет ничего внутреннего и внешнего, нет ощущения, которому соответствовала бы внешняя, отличная от этого ощущения вещь. Существуют только одного рода элементы, из которых слагается то, что считается внутренним и внешним, которые бывают внутренними или внешними только в зависимости от той или другой точки зрения». </a:t>
            </a:r>
          </a:p>
          <a:p>
            <a:r>
              <a:rPr lang="ru-RU" dirty="0"/>
              <a:t>Опыт есть поток ощущений, который предшествует разделению на «физический» и «психический» элементы. Из этих элементов образуются как физические тела, так и содержание сознания. </a:t>
            </a:r>
          </a:p>
        </p:txBody>
      </p:sp>
    </p:spTree>
    <p:extLst>
      <p:ext uri="{BB962C8B-B14F-4D97-AF65-F5344CB8AC3E}">
        <p14:creationId xmlns:p14="http://schemas.microsoft.com/office/powerpoint/2010/main" val="33016739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dirty="0"/>
              <a:t>Задачи эмпириокритицизма</a:t>
            </a:r>
          </a:p>
        </p:txBody>
      </p:sp>
      <p:sp>
        <p:nvSpPr>
          <p:cNvPr id="3" name="Объект 2"/>
          <p:cNvSpPr>
            <a:spLocks noGrp="1"/>
          </p:cNvSpPr>
          <p:nvPr>
            <p:ph idx="1"/>
          </p:nvPr>
        </p:nvSpPr>
        <p:spPr/>
        <p:txBody>
          <a:bodyPr>
            <a:normAutofit/>
          </a:bodyPr>
          <a:lstStyle/>
          <a:p>
            <a:pPr marL="0" indent="0">
              <a:buNone/>
            </a:pPr>
            <a:r>
              <a:rPr lang="ru-RU" dirty="0"/>
              <a:t>- исследование механизмов научного творчества, который понимается как процесс </a:t>
            </a:r>
            <a:r>
              <a:rPr lang="ru-RU" dirty="0" err="1"/>
              <a:t>конституирования</a:t>
            </a:r>
            <a:r>
              <a:rPr lang="ru-RU" dirty="0"/>
              <a:t> (или конструирования) предметов опыта (комплексов ощущений) и образования знания (научных понятий);</a:t>
            </a:r>
          </a:p>
          <a:p>
            <a:pPr marL="0" indent="0">
              <a:buNone/>
            </a:pPr>
            <a:r>
              <a:rPr lang="ru-RU" dirty="0"/>
              <a:t>- очистка науки от разночтений, фантазий, домыслов; </a:t>
            </a:r>
          </a:p>
          <a:p>
            <a:pPr marL="0" indent="0">
              <a:buNone/>
            </a:pPr>
            <a:r>
              <a:rPr lang="ru-RU" dirty="0"/>
              <a:t>- получение универсальной картины мира. </a:t>
            </a:r>
          </a:p>
          <a:p>
            <a:pPr marL="0" indent="0">
              <a:buNone/>
            </a:pPr>
            <a:r>
              <a:rPr lang="ru-RU" dirty="0"/>
              <a:t>«</a:t>
            </a:r>
            <a:r>
              <a:rPr lang="ru-RU" b="1" i="1" dirty="0"/>
              <a:t>Если первичен опыт, то от него ждут подтверждения и опровержения. А то, относительно чего невозможно подтверждение или опровержение, к делу не относится</a:t>
            </a:r>
            <a:r>
              <a:rPr lang="ru-RU" dirty="0"/>
              <a:t>».  (Э. Мах)</a:t>
            </a:r>
          </a:p>
        </p:txBody>
      </p:sp>
    </p:spTree>
    <p:extLst>
      <p:ext uri="{BB962C8B-B14F-4D97-AF65-F5344CB8AC3E}">
        <p14:creationId xmlns:p14="http://schemas.microsoft.com/office/powerpoint/2010/main" val="3785822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2" y="245690"/>
            <a:ext cx="9601196" cy="874660"/>
          </a:xfrm>
        </p:spPr>
        <p:txBody>
          <a:bodyPr>
            <a:normAutofit/>
          </a:bodyPr>
          <a:lstStyle/>
          <a:p>
            <a:r>
              <a:rPr lang="ru-RU" sz="2800" dirty="0"/>
              <a:t>Конвенционализм</a:t>
            </a:r>
          </a:p>
        </p:txBody>
      </p:sp>
      <p:sp>
        <p:nvSpPr>
          <p:cNvPr id="6" name="TextBox 5"/>
          <p:cNvSpPr txBox="1"/>
          <p:nvPr/>
        </p:nvSpPr>
        <p:spPr>
          <a:xfrm>
            <a:off x="5327780" y="2361515"/>
            <a:ext cx="6064898" cy="4093428"/>
          </a:xfrm>
          <a:prstGeom prst="rect">
            <a:avLst/>
          </a:prstGeom>
          <a:noFill/>
        </p:spPr>
        <p:txBody>
          <a:bodyPr wrap="square" rtlCol="0">
            <a:spAutoFit/>
          </a:bodyPr>
          <a:lstStyle/>
          <a:p>
            <a:r>
              <a:rPr lang="ru-RU" sz="2000" b="1" dirty="0"/>
              <a:t>Анри Пуанкаре</a:t>
            </a:r>
            <a:r>
              <a:rPr lang="ru-RU" sz="2000" dirty="0"/>
              <a:t> (1854 – 1912) – основоположник конвенционализма. </a:t>
            </a:r>
          </a:p>
          <a:p>
            <a:endParaRPr lang="ru-RU" sz="2000" dirty="0"/>
          </a:p>
          <a:p>
            <a:pPr marL="285750" indent="-285750">
              <a:buFont typeface="Arial" panose="020B0604020202020204" pitchFamily="34" charset="0"/>
              <a:buChar char="•"/>
            </a:pPr>
            <a:r>
              <a:rPr lang="ru-RU" sz="2000" dirty="0"/>
              <a:t>Основные положения любой научной теории – суть соглашения, единственным абсолютным условием которых является непротиворечивость. </a:t>
            </a:r>
          </a:p>
          <a:p>
            <a:pPr marL="285750" indent="-285750">
              <a:buFont typeface="Arial" panose="020B0604020202020204" pitchFamily="34" charset="0"/>
              <a:buChar char="•"/>
            </a:pPr>
            <a:r>
              <a:rPr lang="ru-RU" sz="2000" dirty="0"/>
              <a:t>Выбор тех или иных положений из множества возможных диктуется практическими соображениями: потребностью в максимальной простоте теорий и необходимостью успешного их использования. </a:t>
            </a:r>
          </a:p>
          <a:p>
            <a:pPr marL="285750" indent="-285750">
              <a:buFont typeface="Arial" panose="020B0604020202020204" pitchFamily="34" charset="0"/>
              <a:buChar char="•"/>
            </a:pPr>
            <a:r>
              <a:rPr lang="ru-RU" sz="2000" dirty="0"/>
              <a:t>При появлении более эффективных конвенций старые отвергаются.</a:t>
            </a:r>
          </a:p>
        </p:txBody>
      </p:sp>
      <p:sp>
        <p:nvSpPr>
          <p:cNvPr id="5" name="Объект 4">
            <a:extLst>
              <a:ext uri="{FF2B5EF4-FFF2-40B4-BE49-F238E27FC236}">
                <a16:creationId xmlns:a16="http://schemas.microsoft.com/office/drawing/2014/main" id="{4707E82D-983F-A04D-B36A-6FE97575090B}"/>
              </a:ext>
            </a:extLst>
          </p:cNvPr>
          <p:cNvSpPr>
            <a:spLocks noGrp="1"/>
          </p:cNvSpPr>
          <p:nvPr>
            <p:ph idx="1"/>
          </p:nvPr>
        </p:nvSpPr>
        <p:spPr/>
        <p:txBody>
          <a:bodyPr/>
          <a:lstStyle/>
          <a:p>
            <a:endParaRPr lang="ru-RU" dirty="0"/>
          </a:p>
        </p:txBody>
      </p:sp>
    </p:spTree>
    <p:extLst>
      <p:ext uri="{BB962C8B-B14F-4D97-AF65-F5344CB8AC3E}">
        <p14:creationId xmlns:p14="http://schemas.microsoft.com/office/powerpoint/2010/main" val="30649107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dirty="0"/>
              <a:t>Поиск критериев достоверности</a:t>
            </a:r>
          </a:p>
        </p:txBody>
      </p:sp>
      <p:sp>
        <p:nvSpPr>
          <p:cNvPr id="3" name="Объект 2"/>
          <p:cNvSpPr>
            <a:spLocks noGrp="1"/>
          </p:cNvSpPr>
          <p:nvPr>
            <p:ph idx="1"/>
          </p:nvPr>
        </p:nvSpPr>
        <p:spPr/>
        <p:txBody>
          <a:bodyPr>
            <a:normAutofit/>
          </a:bodyPr>
          <a:lstStyle/>
          <a:p>
            <a:r>
              <a:rPr lang="ru-RU" dirty="0"/>
              <a:t>Атомарные предложения составляют молекулярные предложения со все более сложной структурой. </a:t>
            </a:r>
          </a:p>
          <a:p>
            <a:r>
              <a:rPr lang="ru-RU" dirty="0"/>
              <a:t>Анализ «протокольных предложений», описывающих результаты опыта. Сводимость к протокольным предложениям есть главный критерий истинности и осмысленности всех других предложений науки. </a:t>
            </a:r>
          </a:p>
          <a:p>
            <a:r>
              <a:rPr lang="ru-RU" dirty="0"/>
              <a:t>Теоретический уровень научного познания формируется на основе индуктивных обобщений и гипотетических предположений. Принцип верификации. </a:t>
            </a:r>
          </a:p>
          <a:p>
            <a:endParaRPr lang="ru-RU" dirty="0"/>
          </a:p>
        </p:txBody>
      </p:sp>
    </p:spTree>
    <p:extLst>
      <p:ext uri="{BB962C8B-B14F-4D97-AF65-F5344CB8AC3E}">
        <p14:creationId xmlns:p14="http://schemas.microsoft.com/office/powerpoint/2010/main" val="12865696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29A2294-324C-7A4F-9932-812BF2D5ED1B}"/>
              </a:ext>
            </a:extLst>
          </p:cNvPr>
          <p:cNvSpPr>
            <a:spLocks noGrp="1"/>
          </p:cNvSpPr>
          <p:nvPr>
            <p:ph type="title"/>
          </p:nvPr>
        </p:nvSpPr>
        <p:spPr>
          <a:xfrm>
            <a:off x="838200" y="365126"/>
            <a:ext cx="10515600" cy="315912"/>
          </a:xfrm>
        </p:spPr>
        <p:txBody>
          <a:bodyPr>
            <a:normAutofit fontScale="90000"/>
          </a:bodyPr>
          <a:lstStyle/>
          <a:p>
            <a:r>
              <a:rPr lang="ru-RU" sz="2800" b="1" dirty="0"/>
              <a:t>РАЗРАБОТКА КОНЦЕПЦИИ</a:t>
            </a:r>
            <a:r>
              <a:rPr lang="ru-RU" sz="2800" dirty="0"/>
              <a:t> И ПЛАНИРОВАНИЕ ИССЛЕДОВАНИЯ </a:t>
            </a:r>
          </a:p>
        </p:txBody>
      </p:sp>
      <p:sp>
        <p:nvSpPr>
          <p:cNvPr id="3" name="Объект 2">
            <a:extLst>
              <a:ext uri="{FF2B5EF4-FFF2-40B4-BE49-F238E27FC236}">
                <a16:creationId xmlns:a16="http://schemas.microsoft.com/office/drawing/2014/main" id="{886A42D9-E37C-6642-808A-D5ACD96A384C}"/>
              </a:ext>
            </a:extLst>
          </p:cNvPr>
          <p:cNvSpPr>
            <a:spLocks noGrp="1"/>
          </p:cNvSpPr>
          <p:nvPr>
            <p:ph idx="1"/>
          </p:nvPr>
        </p:nvSpPr>
        <p:spPr>
          <a:xfrm>
            <a:off x="0" y="681038"/>
            <a:ext cx="12192000" cy="6176962"/>
          </a:xfrm>
        </p:spPr>
        <p:txBody>
          <a:bodyPr/>
          <a:lstStyle/>
          <a:p>
            <a:r>
              <a:rPr lang="ru-RU" b="1" dirty="0"/>
              <a:t>Концепция исследования</a:t>
            </a:r>
            <a:endParaRPr lang="en-US" b="1" dirty="0"/>
          </a:p>
          <a:p>
            <a:r>
              <a:rPr lang="ru-RU" dirty="0"/>
              <a:t>В большинстве случаев в начале и по ходу исследования осознанно и неосознанно выдвигается не одна, а совокупность гипотез, часть которых может образовывать цепочку связанных предположений, вытекающих из исходного. </a:t>
            </a:r>
            <a:endParaRPr lang="ru-RU" i="1" dirty="0"/>
          </a:p>
          <a:p>
            <a:r>
              <a:rPr lang="ru-RU" dirty="0"/>
              <a:t>В словаре иностранных слов основное значение слова "</a:t>
            </a:r>
            <a:r>
              <a:rPr lang="ru-RU" b="1" dirty="0"/>
              <a:t>гипотеза</a:t>
            </a:r>
            <a:r>
              <a:rPr lang="ru-RU" dirty="0"/>
              <a:t>" раскрывается как "научное предположение, выдвигаемое для объяснения какого-либо явления и требующее проверки на опыте и теоретического обоснования для того, чтобы стать достоверной научной теорией". </a:t>
            </a:r>
            <a:endParaRPr lang="ru-RU" i="1" dirty="0"/>
          </a:p>
          <a:p>
            <a:r>
              <a:rPr lang="ru-RU" dirty="0"/>
              <a:t>Путь от гипотезы до теории обычно долгий. Начинающие исследователи нередко смешивают эти два понятия или неправомерно сближают. </a:t>
            </a:r>
            <a:endParaRPr lang="ru-RU" i="1" dirty="0"/>
          </a:p>
          <a:p>
            <a:r>
              <a:rPr lang="ru-RU" dirty="0"/>
              <a:t> </a:t>
            </a:r>
            <a:r>
              <a:rPr lang="ru-RU" i="1" baseline="30000" dirty="0"/>
              <a:t>Парадигма - система основных научных достижений (теорий, методов), по образцу которой организуется исследовательская практика ученых в данной области знаний (дисциплине) в определенный исторический период.</a:t>
            </a:r>
            <a:r>
              <a:rPr lang="ru-RU" baseline="30000" dirty="0">
                <a:effectLst/>
              </a:rPr>
              <a:t> </a:t>
            </a:r>
            <a:endParaRPr lang="ru-RU" dirty="0"/>
          </a:p>
        </p:txBody>
      </p:sp>
    </p:spTree>
    <p:extLst>
      <p:ext uri="{BB962C8B-B14F-4D97-AF65-F5344CB8AC3E}">
        <p14:creationId xmlns:p14="http://schemas.microsoft.com/office/powerpoint/2010/main" val="38037478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2" y="216305"/>
            <a:ext cx="9601196" cy="1303867"/>
          </a:xfrm>
        </p:spPr>
        <p:txBody>
          <a:bodyPr>
            <a:normAutofit/>
          </a:bodyPr>
          <a:lstStyle/>
          <a:p>
            <a:r>
              <a:rPr lang="ru-RU" sz="2800" dirty="0"/>
              <a:t>Аналитическая философия (логического анализа)</a:t>
            </a:r>
          </a:p>
        </p:txBody>
      </p:sp>
      <p:sp>
        <p:nvSpPr>
          <p:cNvPr id="3" name="Объект 2"/>
          <p:cNvSpPr>
            <a:spLocks noGrp="1"/>
          </p:cNvSpPr>
          <p:nvPr>
            <p:ph idx="1"/>
          </p:nvPr>
        </p:nvSpPr>
        <p:spPr/>
        <p:txBody>
          <a:bodyPr>
            <a:normAutofit/>
          </a:bodyPr>
          <a:lstStyle/>
          <a:p>
            <a:r>
              <a:rPr lang="ru-RU" dirty="0"/>
              <a:t>Границы языка совпадают с границами мира. Все, что находится за пределами фактов, невыразимо и бессмысленно. «Мир есть совокупность фактов, а не вещей». «О чем невозможно говорить, о том следует умолчать» (Л. </a:t>
            </a:r>
            <a:r>
              <a:rPr lang="ru-RU" dirty="0" err="1"/>
              <a:t>Витгенштейн</a:t>
            </a:r>
            <a:r>
              <a:rPr lang="ru-RU" dirty="0"/>
              <a:t>). </a:t>
            </a:r>
          </a:p>
          <a:p>
            <a:r>
              <a:rPr lang="ru-RU" dirty="0"/>
              <a:t>Философские предложения не проверяемы органами чувств – следовательно, бессмысленны. </a:t>
            </a:r>
          </a:p>
          <a:p>
            <a:r>
              <a:rPr lang="ru-RU" dirty="0"/>
              <a:t>Значение слова есть способ употребления его в рамках «языковой игры». Любое слово имеет значение лишь в контексте его употребления в конкретном предложении. </a:t>
            </a:r>
          </a:p>
        </p:txBody>
      </p:sp>
    </p:spTree>
    <p:extLst>
      <p:ext uri="{BB962C8B-B14F-4D97-AF65-F5344CB8AC3E}">
        <p14:creationId xmlns:p14="http://schemas.microsoft.com/office/powerpoint/2010/main" val="39623921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209800" y="609600"/>
            <a:ext cx="7772400" cy="2027238"/>
          </a:xfrm>
        </p:spPr>
        <p:txBody>
          <a:bodyPr>
            <a:normAutofit/>
          </a:bodyPr>
          <a:lstStyle/>
          <a:p>
            <a:pPr>
              <a:defRPr/>
            </a:pPr>
            <a:r>
              <a:rPr lang="ru-RU" sz="2800" b="1" u="sng" dirty="0"/>
              <a:t>Герменевтика</a:t>
            </a:r>
          </a:p>
        </p:txBody>
      </p:sp>
      <p:sp>
        <p:nvSpPr>
          <p:cNvPr id="13314" name="Подзаголовок 2"/>
          <p:cNvSpPr>
            <a:spLocks noGrp="1"/>
          </p:cNvSpPr>
          <p:nvPr>
            <p:ph type="subTitle" idx="1"/>
          </p:nvPr>
        </p:nvSpPr>
        <p:spPr>
          <a:xfrm>
            <a:off x="4079875" y="4941888"/>
            <a:ext cx="6400800" cy="1219200"/>
          </a:xfrm>
        </p:spPr>
        <p:txBody>
          <a:bodyPr/>
          <a:lstStyle/>
          <a:p>
            <a:pPr algn="r"/>
            <a:endParaRPr lang="ru-RU" dirty="0">
              <a:solidFill>
                <a:schemeClr val="tx1"/>
              </a:solidFill>
            </a:endParaRPr>
          </a:p>
        </p:txBody>
      </p:sp>
    </p:spTree>
    <p:extLst>
      <p:ext uri="{BB962C8B-B14F-4D97-AF65-F5344CB8AC3E}">
        <p14:creationId xmlns:p14="http://schemas.microsoft.com/office/powerpoint/2010/main" val="22936930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Объект 2"/>
          <p:cNvSpPr>
            <a:spLocks noGrp="1"/>
          </p:cNvSpPr>
          <p:nvPr>
            <p:ph idx="1"/>
          </p:nvPr>
        </p:nvSpPr>
        <p:spPr>
          <a:xfrm>
            <a:off x="1919288" y="260351"/>
            <a:ext cx="8229600" cy="4525963"/>
          </a:xfrm>
        </p:spPr>
        <p:txBody>
          <a:bodyPr/>
          <a:lstStyle/>
          <a:p>
            <a:pPr>
              <a:buFont typeface="Arial" charset="0"/>
              <a:buNone/>
            </a:pPr>
            <a:r>
              <a:rPr lang="ru-RU" b="1">
                <a:latin typeface="Times New Roman" pitchFamily="18" charset="0"/>
                <a:cs typeface="Times New Roman" pitchFamily="18" charset="0"/>
              </a:rPr>
              <a:t>Герменевтика </a:t>
            </a:r>
            <a:r>
              <a:rPr lang="ru-RU">
                <a:latin typeface="Times New Roman" pitchFamily="18" charset="0"/>
                <a:cs typeface="Times New Roman" pitchFamily="18" charset="0"/>
              </a:rPr>
              <a:t>- направление в философии, которое исследу­ет теорию и практику истолкования, интерпретации, понимания.</a:t>
            </a:r>
          </a:p>
        </p:txBody>
      </p:sp>
      <p:sp>
        <p:nvSpPr>
          <p:cNvPr id="14338" name="AutoShape 2" descr="Герменевтика"/>
          <p:cNvSpPr>
            <a:spLocks noChangeAspect="1" noChangeArrowheads="1"/>
          </p:cNvSpPr>
          <p:nvPr/>
        </p:nvSpPr>
        <p:spPr bwMode="auto">
          <a:xfrm>
            <a:off x="1679575" y="-144463"/>
            <a:ext cx="304800" cy="304801"/>
          </a:xfrm>
          <a:prstGeom prst="rect">
            <a:avLst/>
          </a:prstGeom>
          <a:noFill/>
          <a:ln w="9525">
            <a:noFill/>
            <a:miter lim="800000"/>
            <a:headEnd/>
            <a:tailEnd/>
          </a:ln>
        </p:spPr>
        <p:txBody>
          <a:bodyPr/>
          <a:lstStyle/>
          <a:p>
            <a:endParaRPr lang="ru-RU">
              <a:latin typeface="Palatino Linotype" pitchFamily="18" charset="0"/>
            </a:endParaRPr>
          </a:p>
        </p:txBody>
      </p:sp>
    </p:spTree>
    <p:extLst>
      <p:ext uri="{BB962C8B-B14F-4D97-AF65-F5344CB8AC3E}">
        <p14:creationId xmlns:p14="http://schemas.microsoft.com/office/powerpoint/2010/main" val="37689158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31950" y="115888"/>
            <a:ext cx="8712200" cy="6121400"/>
          </a:xfrm>
        </p:spPr>
        <p:txBody>
          <a:bodyPr rtlCol="0">
            <a:normAutofit/>
          </a:bodyPr>
          <a:lstStyle/>
          <a:p>
            <a:pPr marL="0" indent="0">
              <a:buNone/>
              <a:defRPr/>
            </a:pPr>
            <a:r>
              <a:rPr lang="ru-RU" b="1" dirty="0">
                <a:solidFill>
                  <a:schemeClr val="tx1"/>
                </a:solidFill>
                <a:latin typeface="Times New Roman" pitchFamily="18" charset="0"/>
                <a:cs typeface="Times New Roman" pitchFamily="18" charset="0"/>
              </a:rPr>
              <a:t>Основные вопросы герменевтики:</a:t>
            </a:r>
            <a:endParaRPr lang="ru-RU" dirty="0">
              <a:solidFill>
                <a:schemeClr val="tx1"/>
              </a:solidFill>
              <a:latin typeface="Times New Roman" pitchFamily="18" charset="0"/>
              <a:cs typeface="Times New Roman" pitchFamily="18" charset="0"/>
            </a:endParaRPr>
          </a:p>
          <a:p>
            <a:pPr marL="0" indent="0">
              <a:buNone/>
              <a:defRPr/>
            </a:pPr>
            <a:r>
              <a:rPr lang="ru-RU" b="1" dirty="0">
                <a:solidFill>
                  <a:schemeClr val="tx1"/>
                </a:solidFill>
                <a:latin typeface="Times New Roman" pitchFamily="18" charset="0"/>
                <a:cs typeface="Times New Roman" pitchFamily="18" charset="0"/>
              </a:rPr>
              <a:t>• </a:t>
            </a:r>
            <a:r>
              <a:rPr lang="ru-RU" dirty="0">
                <a:solidFill>
                  <a:schemeClr val="tx1"/>
                </a:solidFill>
                <a:latin typeface="Times New Roman" pitchFamily="18" charset="0"/>
                <a:cs typeface="Times New Roman" pitchFamily="18" charset="0"/>
              </a:rPr>
              <a:t>как возможно понимание?</a:t>
            </a:r>
          </a:p>
          <a:p>
            <a:pPr marL="0" indent="0">
              <a:buNone/>
              <a:defRPr/>
            </a:pPr>
            <a:r>
              <a:rPr lang="ru-RU" dirty="0">
                <a:solidFill>
                  <a:schemeClr val="tx1"/>
                </a:solidFill>
                <a:latin typeface="Times New Roman" pitchFamily="18" charset="0"/>
                <a:cs typeface="Times New Roman" pitchFamily="18" charset="0"/>
              </a:rPr>
              <a:t>• как устроено бытие, существо которого состоит в понимании? </a:t>
            </a:r>
          </a:p>
          <a:p>
            <a:pPr marL="0" indent="0">
              <a:buNone/>
              <a:defRPr/>
            </a:pPr>
            <a:r>
              <a:rPr lang="ru-RU" dirty="0">
                <a:solidFill>
                  <a:schemeClr val="tx1"/>
                </a:solidFill>
                <a:latin typeface="Times New Roman" pitchFamily="18" charset="0"/>
                <a:cs typeface="Times New Roman" pitchFamily="18" charset="0"/>
              </a:rPr>
              <a:t>Главная идея герменевтики: существовать - значит быть понятым.</a:t>
            </a:r>
          </a:p>
          <a:p>
            <a:pPr marL="0" indent="0">
              <a:buNone/>
              <a:defRPr/>
            </a:pPr>
            <a:r>
              <a:rPr lang="ru-RU" dirty="0">
                <a:solidFill>
                  <a:schemeClr val="tx1"/>
                </a:solidFill>
                <a:latin typeface="Times New Roman" pitchFamily="18" charset="0"/>
                <a:cs typeface="Times New Roman" pitchFamily="18" charset="0"/>
              </a:rPr>
              <a:t>Предметом исследования, как правило, является текст. </a:t>
            </a:r>
          </a:p>
          <a:p>
            <a:pPr>
              <a:buNone/>
              <a:defRPr/>
            </a:pPr>
            <a:endParaRPr lang="ru-RU" dirty="0">
              <a:solidFill>
                <a:schemeClr val="tx1">
                  <a:lumMod val="50000"/>
                  <a:lumOff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3853309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774825" y="188913"/>
            <a:ext cx="8229600" cy="4525962"/>
          </a:xfrm>
        </p:spPr>
        <p:txBody>
          <a:bodyPr rtlCol="0">
            <a:normAutofit/>
          </a:bodyPr>
          <a:lstStyle/>
          <a:p>
            <a:pPr marL="0" indent="0">
              <a:buNone/>
              <a:defRPr/>
            </a:pPr>
            <a:r>
              <a:rPr lang="ru-RU" b="1" dirty="0">
                <a:solidFill>
                  <a:schemeClr val="tx1"/>
                </a:solidFill>
                <a:latin typeface="Times New Roman" pitchFamily="18" charset="0"/>
                <a:cs typeface="Times New Roman" pitchFamily="18" charset="0"/>
              </a:rPr>
              <a:t> К </a:t>
            </a:r>
            <a:r>
              <a:rPr lang="ru-RU" b="1" i="1" dirty="0">
                <a:solidFill>
                  <a:schemeClr val="tx1"/>
                </a:solidFill>
                <a:latin typeface="Times New Roman" pitchFamily="18" charset="0"/>
                <a:cs typeface="Times New Roman" pitchFamily="18" charset="0"/>
              </a:rPr>
              <a:t>фундаментальным понятиям герменевтики </a:t>
            </a:r>
            <a:r>
              <a:rPr lang="ru-RU" b="1" dirty="0">
                <a:solidFill>
                  <a:schemeClr val="tx1"/>
                </a:solidFill>
                <a:latin typeface="Times New Roman" pitchFamily="18" charset="0"/>
                <a:cs typeface="Times New Roman" pitchFamily="18" charset="0"/>
              </a:rPr>
              <a:t>относятся:</a:t>
            </a:r>
            <a:endParaRPr lang="ru-RU" dirty="0">
              <a:solidFill>
                <a:schemeClr val="tx1"/>
              </a:solidFill>
              <a:latin typeface="Times New Roman" pitchFamily="18" charset="0"/>
              <a:cs typeface="Times New Roman" pitchFamily="18" charset="0"/>
            </a:endParaRPr>
          </a:p>
          <a:p>
            <a:pPr marL="0" indent="0">
              <a:buNone/>
              <a:defRPr/>
            </a:pPr>
            <a:r>
              <a:rPr lang="ru-RU" dirty="0">
                <a:solidFill>
                  <a:schemeClr val="tx1"/>
                </a:solidFill>
                <a:latin typeface="Times New Roman" pitchFamily="18" charset="0"/>
                <a:cs typeface="Times New Roman" pitchFamily="18" charset="0"/>
              </a:rPr>
              <a:t>• "герменевтический треугольник" - взаимоотношения между автором текста, самим текстом и читателем;</a:t>
            </a:r>
          </a:p>
          <a:p>
            <a:pPr marL="0" indent="0">
              <a:buNone/>
              <a:defRPr/>
            </a:pPr>
            <a:r>
              <a:rPr lang="ru-RU" dirty="0">
                <a:solidFill>
                  <a:schemeClr val="tx1"/>
                </a:solidFill>
                <a:latin typeface="Times New Roman" pitchFamily="18" charset="0"/>
                <a:cs typeface="Times New Roman" pitchFamily="18" charset="0"/>
              </a:rPr>
              <a:t>• "герменевтический круг" — циклический характер процесса понимания.</a:t>
            </a:r>
          </a:p>
          <a:p>
            <a:pPr>
              <a:buNone/>
              <a:defRPr/>
            </a:pPr>
            <a:endParaRPr lang="ru-RU" dirty="0">
              <a:solidFill>
                <a:schemeClr val="tx1">
                  <a:lumMod val="50000"/>
                  <a:lumOff val="50000"/>
                </a:schemeClr>
              </a:solidFill>
            </a:endParaRPr>
          </a:p>
        </p:txBody>
      </p:sp>
      <p:pic>
        <p:nvPicPr>
          <p:cNvPr id="16386" name="Рисунок 3" descr="251104_html_1fc0a2c4.jpg"/>
          <p:cNvPicPr>
            <a:picLocks noChangeAspect="1"/>
          </p:cNvPicPr>
          <p:nvPr/>
        </p:nvPicPr>
        <p:blipFill>
          <a:blip r:embed="rId2"/>
          <a:srcRect/>
          <a:stretch>
            <a:fillRect/>
          </a:stretch>
        </p:blipFill>
        <p:spPr bwMode="auto">
          <a:xfrm>
            <a:off x="1774825" y="2492375"/>
            <a:ext cx="4895850" cy="1963738"/>
          </a:xfrm>
          <a:prstGeom prst="rect">
            <a:avLst/>
          </a:prstGeom>
          <a:noFill/>
          <a:ln w="9525">
            <a:noFill/>
            <a:miter lim="800000"/>
            <a:headEnd/>
            <a:tailEnd/>
          </a:ln>
        </p:spPr>
      </p:pic>
      <p:pic>
        <p:nvPicPr>
          <p:cNvPr id="16387" name="Рисунок 4" descr="5cc38352af30.jpg"/>
          <p:cNvPicPr>
            <a:picLocks noChangeAspect="1"/>
          </p:cNvPicPr>
          <p:nvPr/>
        </p:nvPicPr>
        <p:blipFill>
          <a:blip r:embed="rId3"/>
          <a:srcRect/>
          <a:stretch>
            <a:fillRect/>
          </a:stretch>
        </p:blipFill>
        <p:spPr bwMode="auto">
          <a:xfrm>
            <a:off x="6600825" y="2852739"/>
            <a:ext cx="3576638" cy="3578225"/>
          </a:xfrm>
          <a:prstGeom prst="rect">
            <a:avLst/>
          </a:prstGeom>
          <a:noFill/>
          <a:ln w="9525">
            <a:noFill/>
            <a:miter lim="800000"/>
            <a:headEnd/>
            <a:tailEnd/>
          </a:ln>
        </p:spPr>
      </p:pic>
    </p:spTree>
    <p:extLst>
      <p:ext uri="{BB962C8B-B14F-4D97-AF65-F5344CB8AC3E}">
        <p14:creationId xmlns:p14="http://schemas.microsoft.com/office/powerpoint/2010/main" val="42476738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Объект 2"/>
          <p:cNvSpPr>
            <a:spLocks noGrp="1"/>
          </p:cNvSpPr>
          <p:nvPr>
            <p:ph idx="1"/>
          </p:nvPr>
        </p:nvSpPr>
        <p:spPr>
          <a:xfrm>
            <a:off x="1703388" y="260351"/>
            <a:ext cx="8496300" cy="6048375"/>
          </a:xfrm>
        </p:spPr>
        <p:txBody>
          <a:bodyPr/>
          <a:lstStyle/>
          <a:p>
            <a:pPr marL="0" indent="0">
              <a:buNone/>
            </a:pPr>
            <a:r>
              <a:rPr lang="ru-RU" b="1" i="1">
                <a:solidFill>
                  <a:schemeClr val="tx1"/>
                </a:solidFill>
                <a:latin typeface="Times New Roman" pitchFamily="18" charset="0"/>
                <a:cs typeface="Times New Roman" pitchFamily="18" charset="0"/>
              </a:rPr>
              <a:t>Понимание осуществляется двумя путями </a:t>
            </a:r>
            <a:r>
              <a:rPr lang="ru-RU">
                <a:solidFill>
                  <a:schemeClr val="tx1"/>
                </a:solidFill>
                <a:latin typeface="Times New Roman" pitchFamily="18" charset="0"/>
                <a:cs typeface="Times New Roman" pitchFamily="18" charset="0"/>
              </a:rPr>
              <a:t>(их совокупностью):</a:t>
            </a:r>
          </a:p>
          <a:p>
            <a:pPr marL="0" indent="0">
              <a:buNone/>
            </a:pPr>
            <a:r>
              <a:rPr lang="ru-RU">
                <a:solidFill>
                  <a:schemeClr val="tx1"/>
                </a:solidFill>
                <a:latin typeface="Times New Roman" pitchFamily="18" charset="0"/>
                <a:cs typeface="Times New Roman" pitchFamily="18" charset="0"/>
              </a:rPr>
              <a:t>• дивинации — искусственного "вчувствования", "вживания" в душу автора произведения;</a:t>
            </a:r>
          </a:p>
          <a:p>
            <a:pPr marL="0" indent="0">
              <a:buNone/>
            </a:pPr>
            <a:r>
              <a:rPr lang="ru-RU">
                <a:solidFill>
                  <a:schemeClr val="tx1"/>
                </a:solidFill>
                <a:latin typeface="Times New Roman" pitchFamily="18" charset="0"/>
                <a:cs typeface="Times New Roman" pitchFamily="18" charset="0"/>
              </a:rPr>
              <a:t>• сравнения — сопоставления фактов, других данных. </a:t>
            </a:r>
          </a:p>
        </p:txBody>
      </p:sp>
    </p:spTree>
    <p:extLst>
      <p:ext uri="{BB962C8B-B14F-4D97-AF65-F5344CB8AC3E}">
        <p14:creationId xmlns:p14="http://schemas.microsoft.com/office/powerpoint/2010/main" val="35318815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Объект 2"/>
          <p:cNvSpPr>
            <a:spLocks noGrp="1"/>
          </p:cNvSpPr>
          <p:nvPr>
            <p:ph idx="1"/>
          </p:nvPr>
        </p:nvSpPr>
        <p:spPr>
          <a:xfrm>
            <a:off x="1981200" y="404814"/>
            <a:ext cx="8229600" cy="6048375"/>
          </a:xfrm>
        </p:spPr>
        <p:txBody>
          <a:bodyPr/>
          <a:lstStyle/>
          <a:p>
            <a:pPr marL="0" indent="0">
              <a:buNone/>
            </a:pPr>
            <a:r>
              <a:rPr lang="ru-RU">
                <a:solidFill>
                  <a:schemeClr val="tx1"/>
                </a:solidFill>
                <a:latin typeface="Times New Roman" pitchFamily="18" charset="0"/>
                <a:cs typeface="Times New Roman" pitchFamily="18" charset="0"/>
              </a:rPr>
              <a:t>Хайдеггер выводит </a:t>
            </a:r>
            <a:r>
              <a:rPr lang="ru-RU" b="1">
                <a:solidFill>
                  <a:schemeClr val="tx1"/>
                </a:solidFill>
                <a:latin typeface="Times New Roman" pitchFamily="18" charset="0"/>
                <a:cs typeface="Times New Roman" pitchFamily="18" charset="0"/>
              </a:rPr>
              <a:t>учение об экзистенциалах </a:t>
            </a:r>
            <a:r>
              <a:rPr lang="ru-RU">
                <a:solidFill>
                  <a:schemeClr val="tx1"/>
                </a:solidFill>
                <a:latin typeface="Times New Roman" pitchFamily="18" charset="0"/>
                <a:cs typeface="Times New Roman" pitchFamily="18" charset="0"/>
              </a:rPr>
              <a:t>- условиях чело­веческого существования. Их два - положенность и понимание:</a:t>
            </a:r>
          </a:p>
          <a:p>
            <a:pPr marL="0" indent="0">
              <a:buNone/>
            </a:pPr>
            <a:r>
              <a:rPr lang="ru-RU">
                <a:solidFill>
                  <a:schemeClr val="tx1"/>
                </a:solidFill>
                <a:latin typeface="Times New Roman" pitchFamily="18" charset="0"/>
                <a:cs typeface="Times New Roman" pitchFamily="18" charset="0"/>
              </a:rPr>
              <a:t>• </a:t>
            </a:r>
            <a:r>
              <a:rPr lang="ru-RU" i="1">
                <a:solidFill>
                  <a:schemeClr val="tx1"/>
                </a:solidFill>
                <a:latin typeface="Times New Roman" pitchFamily="18" charset="0"/>
                <a:cs typeface="Times New Roman" pitchFamily="18" charset="0"/>
              </a:rPr>
              <a:t>положенность </a:t>
            </a:r>
            <a:r>
              <a:rPr lang="ru-RU">
                <a:solidFill>
                  <a:schemeClr val="tx1"/>
                </a:solidFill>
                <a:latin typeface="Times New Roman" pitchFamily="18" charset="0"/>
                <a:cs typeface="Times New Roman" pitchFamily="18" charset="0"/>
              </a:rPr>
              <a:t>— человеческое бытие определено не мышле­нием, а фактом своего пребывания в мире (человек вначале "положен", то есть он есть, а уже затем мыслит);</a:t>
            </a:r>
          </a:p>
          <a:p>
            <a:pPr marL="0" indent="0">
              <a:buNone/>
            </a:pPr>
            <a:r>
              <a:rPr lang="ru-RU">
                <a:solidFill>
                  <a:schemeClr val="tx1"/>
                </a:solidFill>
                <a:latin typeface="Times New Roman" pitchFamily="18" charset="0"/>
                <a:cs typeface="Times New Roman" pitchFamily="18" charset="0"/>
              </a:rPr>
              <a:t>• </a:t>
            </a:r>
            <a:r>
              <a:rPr lang="ru-RU" i="1">
                <a:solidFill>
                  <a:schemeClr val="tx1"/>
                </a:solidFill>
                <a:latin typeface="Times New Roman" pitchFamily="18" charset="0"/>
                <a:cs typeface="Times New Roman" pitchFamily="18" charset="0"/>
              </a:rPr>
              <a:t>понимание </a:t>
            </a:r>
            <a:r>
              <a:rPr lang="ru-RU">
                <a:solidFill>
                  <a:schemeClr val="tx1"/>
                </a:solidFill>
                <a:latin typeface="Times New Roman" pitchFamily="18" charset="0"/>
                <a:cs typeface="Times New Roman" pitchFamily="18" charset="0"/>
              </a:rPr>
              <a:t>— человек обнаруживает, что он есть, становится понимающим, а понимание — это истолкование и интерпретация.</a:t>
            </a:r>
          </a:p>
        </p:txBody>
      </p:sp>
    </p:spTree>
    <p:extLst>
      <p:ext uri="{BB962C8B-B14F-4D97-AF65-F5344CB8AC3E}">
        <p14:creationId xmlns:p14="http://schemas.microsoft.com/office/powerpoint/2010/main" val="1179242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C227190-1948-194B-B9CB-37CD2C42CA9F}"/>
              </a:ext>
            </a:extLst>
          </p:cNvPr>
          <p:cNvSpPr>
            <a:spLocks noGrp="1"/>
          </p:cNvSpPr>
          <p:nvPr>
            <p:ph type="title"/>
          </p:nvPr>
        </p:nvSpPr>
        <p:spPr>
          <a:xfrm>
            <a:off x="838200" y="365125"/>
            <a:ext cx="10515600" cy="315912"/>
          </a:xfrm>
        </p:spPr>
        <p:txBody>
          <a:bodyPr>
            <a:normAutofit fontScale="90000"/>
          </a:bodyPr>
          <a:lstStyle/>
          <a:p>
            <a:r>
              <a:rPr lang="ru-RU" sz="2800" b="1" dirty="0"/>
              <a:t>Цели исследования </a:t>
            </a:r>
          </a:p>
        </p:txBody>
      </p:sp>
      <p:sp>
        <p:nvSpPr>
          <p:cNvPr id="3" name="Объект 2">
            <a:extLst>
              <a:ext uri="{FF2B5EF4-FFF2-40B4-BE49-F238E27FC236}">
                <a16:creationId xmlns:a16="http://schemas.microsoft.com/office/drawing/2014/main" id="{F45CE2F3-253C-E44A-86F4-1F1A9C2BBE5D}"/>
              </a:ext>
            </a:extLst>
          </p:cNvPr>
          <p:cNvSpPr>
            <a:spLocks noGrp="1"/>
          </p:cNvSpPr>
          <p:nvPr>
            <p:ph idx="1"/>
          </p:nvPr>
        </p:nvSpPr>
        <p:spPr>
          <a:xfrm>
            <a:off x="170121" y="681036"/>
            <a:ext cx="11844670" cy="6176963"/>
          </a:xfrm>
        </p:spPr>
        <p:txBody>
          <a:bodyPr>
            <a:normAutofit fontScale="92500" lnSpcReduction="10000"/>
          </a:bodyPr>
          <a:lstStyle/>
          <a:p>
            <a:r>
              <a:rPr lang="ru-RU" b="1" dirty="0"/>
              <a:t>Цель исследования </a:t>
            </a:r>
            <a:r>
              <a:rPr lang="ru-RU" dirty="0"/>
              <a:t>— </a:t>
            </a:r>
            <a:r>
              <a:rPr lang="ru-RU" b="1" dirty="0"/>
              <a:t>желаемый конечный результат (главный), </a:t>
            </a:r>
            <a:r>
              <a:rPr lang="ru-RU" dirty="0"/>
              <a:t>он может быть теоретико-познавательным или прикладным, практическим. Перечисленные возможные направления психологического исследования не охватывают всего разнообразия целей</a:t>
            </a:r>
            <a:r>
              <a:rPr lang="ru-RU" b="1" dirty="0"/>
              <a:t>. </a:t>
            </a:r>
          </a:p>
          <a:p>
            <a:r>
              <a:rPr lang="ru-RU" b="1" dirty="0"/>
              <a:t>Подробнее основные виды целей психологического исследования, различающиеся конечным результатом. </a:t>
            </a:r>
            <a:endParaRPr lang="ru-RU" b="1" i="1" dirty="0"/>
          </a:p>
          <a:p>
            <a:pPr marL="514350" indent="-514350">
              <a:buFont typeface="+mj-lt"/>
              <a:buAutoNum type="arabicPeriod"/>
            </a:pPr>
            <a:r>
              <a:rPr lang="ru-RU" dirty="0"/>
              <a:t>Описание характеристик психического явления</a:t>
            </a:r>
            <a:endParaRPr lang="ru-RU" i="1" dirty="0"/>
          </a:p>
          <a:p>
            <a:pPr marL="514350" indent="-514350">
              <a:buFont typeface="+mj-lt"/>
              <a:buAutoNum type="arabicPeriod"/>
            </a:pPr>
            <a:r>
              <a:rPr lang="ru-RU" dirty="0"/>
              <a:t>Выявление взаимосвязей психических явлений</a:t>
            </a:r>
            <a:endParaRPr lang="ru-RU" i="1" dirty="0"/>
          </a:p>
          <a:p>
            <a:pPr marL="514350" indent="-514350">
              <a:buFont typeface="+mj-lt"/>
              <a:buAutoNum type="arabicPeriod"/>
            </a:pPr>
            <a:r>
              <a:rPr lang="ru-RU" dirty="0"/>
              <a:t>Изучение возрастной динамики явления</a:t>
            </a:r>
            <a:endParaRPr lang="ru-RU" i="1" dirty="0"/>
          </a:p>
          <a:p>
            <a:pPr marL="514350" indent="-514350">
              <a:buFont typeface="+mj-lt"/>
              <a:buAutoNum type="arabicPeriod"/>
            </a:pPr>
            <a:r>
              <a:rPr lang="ru-RU" dirty="0"/>
              <a:t>Описание нового феномена, эффекта</a:t>
            </a:r>
            <a:endParaRPr lang="ru-RU" i="1" dirty="0"/>
          </a:p>
          <a:p>
            <a:pPr marL="514350" indent="-514350">
              <a:buFont typeface="+mj-lt"/>
              <a:buAutoNum type="arabicPeriod"/>
            </a:pPr>
            <a:r>
              <a:rPr lang="ru-RU" dirty="0"/>
              <a:t>Открытие новой (другой) природы явления</a:t>
            </a:r>
            <a:endParaRPr lang="ru-RU" i="1" dirty="0"/>
          </a:p>
          <a:p>
            <a:pPr marL="514350" indent="-514350">
              <a:buFont typeface="+mj-lt"/>
              <a:buAutoNum type="arabicPeriod"/>
            </a:pPr>
            <a:r>
              <a:rPr lang="ru-RU" dirty="0"/>
              <a:t>Обобщение научных представлений, сведений</a:t>
            </a:r>
          </a:p>
          <a:p>
            <a:pPr marL="514350" indent="-514350">
              <a:buFont typeface="+mj-lt"/>
              <a:buAutoNum type="arabicPeriod"/>
            </a:pPr>
            <a:r>
              <a:rPr lang="ru-RU" dirty="0"/>
              <a:t>Создание классификации, типологии </a:t>
            </a:r>
          </a:p>
          <a:p>
            <a:pPr marL="514350" indent="-514350">
              <a:buFont typeface="+mj-lt"/>
              <a:buAutoNum type="arabicPeriod"/>
            </a:pPr>
            <a:r>
              <a:rPr lang="ru-RU" dirty="0"/>
              <a:t>Создание методики</a:t>
            </a:r>
            <a:endParaRPr lang="ru-RU" i="1" dirty="0"/>
          </a:p>
          <a:p>
            <a:pPr marL="514350" indent="-514350">
              <a:buFont typeface="+mj-lt"/>
              <a:buAutoNum type="arabicPeriod"/>
            </a:pPr>
            <a:r>
              <a:rPr lang="ru-RU" dirty="0"/>
              <a:t>Адаптация психодиагностической методики</a:t>
            </a:r>
            <a:endParaRPr lang="ru-RU" i="1" dirty="0"/>
          </a:p>
          <a:p>
            <a:pPr marL="514350" indent="-514350">
              <a:buFont typeface="+mj-lt"/>
              <a:buAutoNum type="arabicPeriod"/>
            </a:pPr>
            <a:endParaRPr lang="ru-RU" i="1" dirty="0"/>
          </a:p>
          <a:p>
            <a:pPr marL="514350" indent="-514350">
              <a:buFont typeface="+mj-lt"/>
              <a:buAutoNum type="arabicPeriod"/>
            </a:pPr>
            <a:endParaRPr lang="ru-RU" i="1" dirty="0"/>
          </a:p>
          <a:p>
            <a:endParaRPr lang="ru-RU" dirty="0"/>
          </a:p>
        </p:txBody>
      </p:sp>
    </p:spTree>
    <p:extLst>
      <p:ext uri="{BB962C8B-B14F-4D97-AF65-F5344CB8AC3E}">
        <p14:creationId xmlns:p14="http://schemas.microsoft.com/office/powerpoint/2010/main" val="37131271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CA1F30F-0D69-7448-ACFE-EDD78108B187}"/>
              </a:ext>
            </a:extLst>
          </p:cNvPr>
          <p:cNvSpPr>
            <a:spLocks noGrp="1"/>
          </p:cNvSpPr>
          <p:nvPr>
            <p:ph type="title"/>
          </p:nvPr>
        </p:nvSpPr>
        <p:spPr>
          <a:xfrm>
            <a:off x="838200" y="365126"/>
            <a:ext cx="10515600" cy="315912"/>
          </a:xfrm>
        </p:spPr>
        <p:txBody>
          <a:bodyPr>
            <a:normAutofit fontScale="90000"/>
          </a:bodyPr>
          <a:lstStyle/>
          <a:p>
            <a:r>
              <a:rPr lang="ru-RU" sz="2800" dirty="0"/>
              <a:t>Задачи исследования </a:t>
            </a:r>
          </a:p>
        </p:txBody>
      </p:sp>
      <p:sp>
        <p:nvSpPr>
          <p:cNvPr id="3" name="Объект 2">
            <a:extLst>
              <a:ext uri="{FF2B5EF4-FFF2-40B4-BE49-F238E27FC236}">
                <a16:creationId xmlns:a16="http://schemas.microsoft.com/office/drawing/2014/main" id="{83B7EB75-06B4-2541-B78C-52F8ACA93DED}"/>
              </a:ext>
            </a:extLst>
          </p:cNvPr>
          <p:cNvSpPr>
            <a:spLocks noGrp="1"/>
          </p:cNvSpPr>
          <p:nvPr>
            <p:ph idx="1"/>
          </p:nvPr>
        </p:nvSpPr>
        <p:spPr>
          <a:xfrm>
            <a:off x="0" y="681038"/>
            <a:ext cx="12192000" cy="6176962"/>
          </a:xfrm>
        </p:spPr>
        <p:txBody>
          <a:bodyPr>
            <a:normAutofit fontScale="77500" lnSpcReduction="20000"/>
          </a:bodyPr>
          <a:lstStyle/>
          <a:p>
            <a:r>
              <a:rPr lang="ru-RU" b="1" dirty="0"/>
              <a:t>Определение задач — это выбор путей и средств для достижения цели исследования. </a:t>
            </a:r>
            <a:r>
              <a:rPr lang="ru-RU" dirty="0"/>
              <a:t>Они могут быть сформулированы как вопросы, ответы на которые позволят прийти к цели исследования. Выбор задач должен быть обусловлен делением цели исследования на подцели (цели второго порядка). </a:t>
            </a:r>
            <a:endParaRPr lang="ru-RU" i="1" dirty="0"/>
          </a:p>
          <a:p>
            <a:r>
              <a:rPr lang="ru-RU" b="1" dirty="0"/>
              <a:t>Частая ошибка в формулировании задач исследования в том, что автор подменяет изложение исследовательских задач описанием плана предстоящей работы</a:t>
            </a:r>
            <a:r>
              <a:rPr lang="ru-RU" dirty="0"/>
              <a:t>. </a:t>
            </a:r>
            <a:r>
              <a:rPr lang="ru-RU" b="1" dirty="0"/>
              <a:t>(Разница плана исследования и исследовательских задач)</a:t>
            </a:r>
          </a:p>
          <a:p>
            <a:r>
              <a:rPr lang="ru-RU" dirty="0"/>
              <a:t>В этом случае задачи формулируются примерно таким образом: </a:t>
            </a:r>
          </a:p>
          <a:p>
            <a:r>
              <a:rPr lang="ru-RU" dirty="0"/>
              <a:t>1) проанализировать литературу по теме, </a:t>
            </a:r>
          </a:p>
          <a:p>
            <a:r>
              <a:rPr lang="ru-RU" dirty="0"/>
              <a:t>2) провести эксперимент (обследование), </a:t>
            </a:r>
          </a:p>
          <a:p>
            <a:r>
              <a:rPr lang="ru-RU" dirty="0"/>
              <a:t>3) обработать эмпирические данные, </a:t>
            </a:r>
          </a:p>
          <a:p>
            <a:r>
              <a:rPr lang="ru-RU" dirty="0"/>
              <a:t>4) проанализировать полученные результаты и сделать выводы. </a:t>
            </a:r>
            <a:r>
              <a:rPr lang="ru-RU" b="1" dirty="0"/>
              <a:t>Это описание обычной последовательности шагов научного исследования. </a:t>
            </a:r>
            <a:r>
              <a:rPr lang="ru-RU" dirty="0"/>
              <a:t>В этом описании нет новизны, оно вряд ли интересно читателю. Нетрудно догадаться, что собранные данные надо обработать, затем интерпретировать, формулировать выводы… </a:t>
            </a:r>
          </a:p>
          <a:p>
            <a:r>
              <a:rPr lang="en-US" sz="2300" dirty="0"/>
              <a:t>N.B.: </a:t>
            </a:r>
            <a:r>
              <a:rPr lang="ru-RU" sz="2300" dirty="0"/>
              <a:t>Перечисление задач должно помочь читателю понять характер работы и узнать сможет ли он найти в этой работе то, что ищет. Каждому читателю удобно с первых же шагов знакомства с текстом, который находится в руках, оценить полезность предстоящего чтения. Например, уже в начале важно узнать ставились ли задачи создать (модифицировать, адаптировать) методики для изучения феномена, взятого в качестве предмета исследования? Проводились или нет обучающие, формирующие эксперименты? Исследование носило </a:t>
            </a:r>
            <a:r>
              <a:rPr lang="ru-RU" sz="2300" dirty="0" err="1"/>
              <a:t>срезовый</a:t>
            </a:r>
            <a:r>
              <a:rPr lang="ru-RU" sz="2300" dirty="0"/>
              <a:t> или </a:t>
            </a:r>
            <a:r>
              <a:rPr lang="ru-RU" sz="2300" dirty="0" err="1"/>
              <a:t>лонгитюдный</a:t>
            </a:r>
            <a:r>
              <a:rPr lang="ru-RU" sz="2300" dirty="0"/>
              <a:t> характер? Ставил ли автор задачу построить модель изучаемого явления или ограничивался получением новых данных о его характеристиках? Изучение каких именно сторон явления автор считал важнейшим в своей работе? Такого рода аспекты и должны быть отражены в перечисляемых исследовательских задачах.</a:t>
            </a:r>
            <a:endParaRPr lang="ru-RU" sz="2300" b="1" i="1" dirty="0"/>
          </a:p>
          <a:p>
            <a:endParaRPr lang="ru-RU" sz="2300" b="1" i="1" dirty="0"/>
          </a:p>
          <a:p>
            <a:endParaRPr lang="ru-RU" dirty="0"/>
          </a:p>
        </p:txBody>
      </p:sp>
    </p:spTree>
    <p:extLst>
      <p:ext uri="{BB962C8B-B14F-4D97-AF65-F5344CB8AC3E}">
        <p14:creationId xmlns:p14="http://schemas.microsoft.com/office/powerpoint/2010/main" val="103135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0207CF8-C5DD-994B-817F-681DBF4F6B84}"/>
              </a:ext>
            </a:extLst>
          </p:cNvPr>
          <p:cNvSpPr>
            <a:spLocks noGrp="1"/>
          </p:cNvSpPr>
          <p:nvPr>
            <p:ph type="title"/>
          </p:nvPr>
        </p:nvSpPr>
        <p:spPr>
          <a:xfrm>
            <a:off x="838200" y="1"/>
            <a:ext cx="10515600" cy="489098"/>
          </a:xfrm>
        </p:spPr>
        <p:txBody>
          <a:bodyPr>
            <a:normAutofit/>
          </a:bodyPr>
          <a:lstStyle/>
          <a:p>
            <a:r>
              <a:rPr lang="ru-RU" sz="2800" b="1" dirty="0"/>
              <a:t>Актуальность исследования </a:t>
            </a:r>
          </a:p>
        </p:txBody>
      </p:sp>
      <p:sp>
        <p:nvSpPr>
          <p:cNvPr id="3" name="Объект 2">
            <a:extLst>
              <a:ext uri="{FF2B5EF4-FFF2-40B4-BE49-F238E27FC236}">
                <a16:creationId xmlns:a16="http://schemas.microsoft.com/office/drawing/2014/main" id="{9213C445-7B27-EE42-8823-378F871EE1A0}"/>
              </a:ext>
            </a:extLst>
          </p:cNvPr>
          <p:cNvSpPr>
            <a:spLocks noGrp="1"/>
          </p:cNvSpPr>
          <p:nvPr>
            <p:ph idx="1"/>
          </p:nvPr>
        </p:nvSpPr>
        <p:spPr>
          <a:xfrm>
            <a:off x="0" y="701749"/>
            <a:ext cx="12192000" cy="5975498"/>
          </a:xfrm>
        </p:spPr>
        <p:txBody>
          <a:bodyPr>
            <a:normAutofit fontScale="92500" lnSpcReduction="20000"/>
          </a:bodyPr>
          <a:lstStyle/>
          <a:p>
            <a:pPr marL="0" indent="0">
              <a:buNone/>
            </a:pPr>
            <a:r>
              <a:rPr lang="ru-RU" dirty="0"/>
              <a:t>При определении целей и задач исследования необходимо оценить его актуальность. </a:t>
            </a:r>
            <a:r>
              <a:rPr lang="ru-RU" b="1" dirty="0"/>
              <a:t>Основными аспектами актуальности психологического исследования чаще всего могут быть следующие</a:t>
            </a:r>
            <a:r>
              <a:rPr lang="ru-RU" dirty="0"/>
              <a:t>: </a:t>
            </a:r>
            <a:endParaRPr lang="ru-RU" i="1" dirty="0"/>
          </a:p>
          <a:p>
            <a:pPr marL="0" indent="0">
              <a:buNone/>
            </a:pPr>
            <a:r>
              <a:rPr lang="ru-RU" dirty="0"/>
              <a:t>1) Необходимость дополнения теоретических построений, относящихся к изучаемому явлению. Имеется в виду, что новые данные об его характеристиках и взаимосвязях позволят прояснить природу явления, закроют некоторое "белое пятно" в существующих представлениях, позволят разрешить имеющиеся противоречия. </a:t>
            </a:r>
            <a:endParaRPr lang="ru-RU" i="1" dirty="0"/>
          </a:p>
          <a:p>
            <a:pPr marL="0" indent="0">
              <a:buNone/>
            </a:pPr>
            <a:r>
              <a:rPr lang="ru-RU" dirty="0"/>
              <a:t>2) Потребность в новых фактах, которые позволят расширить теорию и сферу ее применения. </a:t>
            </a:r>
            <a:endParaRPr lang="ru-RU" i="1" dirty="0"/>
          </a:p>
          <a:p>
            <a:pPr marL="0" indent="0">
              <a:buNone/>
            </a:pPr>
            <a:r>
              <a:rPr lang="ru-RU" dirty="0"/>
              <a:t>3) Потребность в более эффективных психодиагностических и исследовательских методах, способных обеспечить получение новых данных. </a:t>
            </a:r>
            <a:endParaRPr lang="ru-RU" i="1" dirty="0"/>
          </a:p>
          <a:p>
            <a:pPr marL="0" indent="0">
              <a:buNone/>
            </a:pPr>
            <a:r>
              <a:rPr lang="ru-RU" dirty="0"/>
              <a:t>4) Потребность в методах (способах, технологиях), имеющих более широкие возможности и эффективность психологического воздействия, обучения, тренировки, лечения, реабилитации, применения в труде. </a:t>
            </a:r>
            <a:endParaRPr lang="ru-RU" i="1" dirty="0"/>
          </a:p>
          <a:p>
            <a:pPr marL="0" indent="0">
              <a:buNone/>
            </a:pPr>
            <a:r>
              <a:rPr lang="ru-RU" dirty="0"/>
              <a:t>5) Потребность в дополнении или переработке психологических теорий, концепций, рекомендаций с целью более полного использования их как представителями других наук, так и широкими слоями населения. </a:t>
            </a:r>
            <a:endParaRPr lang="ru-RU" i="1" dirty="0"/>
          </a:p>
          <a:p>
            <a:pPr marL="0" indent="0">
              <a:buNone/>
            </a:pPr>
            <a:endParaRPr lang="ru-RU" dirty="0"/>
          </a:p>
        </p:txBody>
      </p:sp>
    </p:spTree>
    <p:extLst>
      <p:ext uri="{BB962C8B-B14F-4D97-AF65-F5344CB8AC3E}">
        <p14:creationId xmlns:p14="http://schemas.microsoft.com/office/powerpoint/2010/main" val="8577594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C1764D6-A810-2948-8334-4A30F21A4655}"/>
              </a:ext>
            </a:extLst>
          </p:cNvPr>
          <p:cNvSpPr>
            <a:spLocks noGrp="1"/>
          </p:cNvSpPr>
          <p:nvPr>
            <p:ph type="title"/>
          </p:nvPr>
        </p:nvSpPr>
        <p:spPr>
          <a:xfrm>
            <a:off x="838200" y="365126"/>
            <a:ext cx="10515600" cy="315912"/>
          </a:xfrm>
        </p:spPr>
        <p:txBody>
          <a:bodyPr>
            <a:normAutofit fontScale="90000"/>
          </a:bodyPr>
          <a:lstStyle/>
          <a:p>
            <a:r>
              <a:rPr lang="ru-RU" sz="2800" b="1" dirty="0"/>
              <a:t>Планирование исследования</a:t>
            </a:r>
            <a:r>
              <a:rPr lang="en-US" sz="2800" b="1" dirty="0"/>
              <a:t>.</a:t>
            </a:r>
            <a:r>
              <a:rPr lang="ru-RU" sz="2800" b="1" dirty="0"/>
              <a:t>Основные этапы</a:t>
            </a:r>
            <a:br>
              <a:rPr lang="ru-RU" sz="2800" b="1" i="1" dirty="0"/>
            </a:br>
            <a:endParaRPr lang="ru-RU" sz="2800" b="1" dirty="0"/>
          </a:p>
        </p:txBody>
      </p:sp>
      <p:sp>
        <p:nvSpPr>
          <p:cNvPr id="3" name="Объект 2">
            <a:extLst>
              <a:ext uri="{FF2B5EF4-FFF2-40B4-BE49-F238E27FC236}">
                <a16:creationId xmlns:a16="http://schemas.microsoft.com/office/drawing/2014/main" id="{0C7BA2C4-128A-3645-8D75-E3FAB630BAE7}"/>
              </a:ext>
            </a:extLst>
          </p:cNvPr>
          <p:cNvSpPr>
            <a:spLocks noGrp="1"/>
          </p:cNvSpPr>
          <p:nvPr>
            <p:ph idx="1"/>
          </p:nvPr>
        </p:nvSpPr>
        <p:spPr>
          <a:xfrm>
            <a:off x="0" y="681038"/>
            <a:ext cx="11993526" cy="6176962"/>
          </a:xfrm>
        </p:spPr>
        <p:txBody>
          <a:bodyPr>
            <a:normAutofit fontScale="77500" lnSpcReduction="20000"/>
          </a:bodyPr>
          <a:lstStyle/>
          <a:p>
            <a:r>
              <a:rPr lang="ru-RU" b="1" dirty="0"/>
              <a:t>Каковы обычные шаги научного подхода к лю­бой проблеме. </a:t>
            </a:r>
            <a:endParaRPr lang="en-US" b="1" dirty="0"/>
          </a:p>
          <a:p>
            <a:r>
              <a:rPr lang="ru-RU" b="1" dirty="0"/>
              <a:t>Во-первых, </a:t>
            </a:r>
            <a:r>
              <a:rPr lang="ru-RU" dirty="0"/>
              <a:t>проблема должна быть определена. В этом аспекте проблемы различаются весьма сильно. Существуют очень трудные для определения проблемы. Например, в течение уже нескольких столетий невелик прогресс в понимании человеческого познания, в котором центральным вопросом было: "Какова природа сознания?" Определить проблему означает охарактеризовать ее таким образом, чтобы она стала доступна тщательному исследованию.</a:t>
            </a:r>
            <a:endParaRPr lang="en-US" dirty="0"/>
          </a:p>
          <a:p>
            <a:r>
              <a:rPr lang="ru-RU" dirty="0"/>
              <a:t> </a:t>
            </a:r>
            <a:r>
              <a:rPr lang="ru-RU" b="1" dirty="0"/>
              <a:t>Во-вторых, </a:t>
            </a:r>
            <a:r>
              <a:rPr lang="ru-RU" dirty="0"/>
              <a:t>проблема должна быть изложена таким образом, чтобы ее можно было связать с существующей теорией и известными эмпи­рическими фактами. Без этой стадии результат исследования не будет пред­ставлять никакой ценности; наука — это намного больше, чем собрание "сы­рых" фактов, она состоит из фактов, которые могут быть объединены и проин­терпретированы в свете теории и накопленного знания. </a:t>
            </a:r>
            <a:endParaRPr lang="en-US" dirty="0"/>
          </a:p>
          <a:p>
            <a:r>
              <a:rPr lang="ru-RU" b="1" dirty="0"/>
              <a:t>В-третьих</a:t>
            </a:r>
            <a:r>
              <a:rPr lang="ru-RU" dirty="0"/>
              <a:t>, должна быть сформулирована гипотеза, подлежащая проверке. В свете вышесказанного гипотеза должна быть выражена так, чтобы это увязы­валось с принятыми исследователем принципами, а также она должна быть выражена недвусмысленно, так, чтобы результат исследования можно было интерпре­тировать.</a:t>
            </a:r>
            <a:endParaRPr lang="en-US" dirty="0"/>
          </a:p>
          <a:p>
            <a:r>
              <a:rPr lang="ru-RU" dirty="0"/>
              <a:t> </a:t>
            </a:r>
            <a:r>
              <a:rPr lang="ru-RU" b="1" dirty="0"/>
              <a:t>В-четвер­тых, </a:t>
            </a:r>
            <a:r>
              <a:rPr lang="ru-RU" dirty="0"/>
              <a:t>должны быть определены процедуры исследования. </a:t>
            </a:r>
            <a:endParaRPr lang="en-US" dirty="0"/>
          </a:p>
          <a:p>
            <a:r>
              <a:rPr lang="ru-RU" b="1" dirty="0"/>
              <a:t>В-пятых, </a:t>
            </a:r>
            <a:r>
              <a:rPr lang="ru-RU" dirty="0"/>
              <a:t>данные собираются и анализируются. </a:t>
            </a:r>
            <a:endParaRPr lang="en-US" dirty="0"/>
          </a:p>
          <a:p>
            <a:r>
              <a:rPr lang="ru-RU" b="1" dirty="0"/>
              <a:t>В-шестых, </a:t>
            </a:r>
            <a:r>
              <a:rPr lang="ru-RU" dirty="0"/>
              <a:t>со­гласно результатам, гипотезы или отклоняются или подтверждаются. </a:t>
            </a:r>
            <a:endParaRPr lang="en-US" dirty="0"/>
          </a:p>
          <a:p>
            <a:r>
              <a:rPr lang="ru-RU" b="1" dirty="0"/>
              <a:t>В-седь­мых</a:t>
            </a:r>
            <a:r>
              <a:rPr lang="ru-RU" dirty="0"/>
              <a:t>, существующие основы научного знания изменяются с тем, чтобы приве­сти их в соответствие с новыми результатами.</a:t>
            </a:r>
            <a:endParaRPr lang="ru-RU" i="1" dirty="0"/>
          </a:p>
          <a:p>
            <a:endParaRPr lang="ru-RU" dirty="0"/>
          </a:p>
        </p:txBody>
      </p:sp>
    </p:spTree>
    <p:extLst>
      <p:ext uri="{BB962C8B-B14F-4D97-AF65-F5344CB8AC3E}">
        <p14:creationId xmlns:p14="http://schemas.microsoft.com/office/powerpoint/2010/main" val="12113442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48008E3-43C0-6544-8A96-3162907EAE56}"/>
              </a:ext>
            </a:extLst>
          </p:cNvPr>
          <p:cNvSpPr>
            <a:spLocks noGrp="1"/>
          </p:cNvSpPr>
          <p:nvPr>
            <p:ph type="title"/>
          </p:nvPr>
        </p:nvSpPr>
        <p:spPr>
          <a:xfrm>
            <a:off x="838200" y="365126"/>
            <a:ext cx="10515600" cy="315912"/>
          </a:xfrm>
        </p:spPr>
        <p:txBody>
          <a:bodyPr>
            <a:normAutofit fontScale="90000"/>
          </a:bodyPr>
          <a:lstStyle/>
          <a:p>
            <a:r>
              <a:rPr lang="ru-RU" sz="2800" b="1" dirty="0"/>
              <a:t>Определение переменных</a:t>
            </a:r>
            <a:br>
              <a:rPr lang="ru-RU" sz="2800" i="1" dirty="0"/>
            </a:br>
            <a:endParaRPr lang="ru-RU" sz="2800" dirty="0"/>
          </a:p>
        </p:txBody>
      </p:sp>
      <p:sp>
        <p:nvSpPr>
          <p:cNvPr id="3" name="Объект 2">
            <a:extLst>
              <a:ext uri="{FF2B5EF4-FFF2-40B4-BE49-F238E27FC236}">
                <a16:creationId xmlns:a16="http://schemas.microsoft.com/office/drawing/2014/main" id="{75DEB75F-4CC2-1441-B477-82D45723C32C}"/>
              </a:ext>
            </a:extLst>
          </p:cNvPr>
          <p:cNvSpPr>
            <a:spLocks noGrp="1"/>
          </p:cNvSpPr>
          <p:nvPr>
            <p:ph idx="1"/>
          </p:nvPr>
        </p:nvSpPr>
        <p:spPr>
          <a:xfrm>
            <a:off x="-1" y="681038"/>
            <a:ext cx="12014791" cy="6176962"/>
          </a:xfrm>
        </p:spPr>
        <p:txBody>
          <a:bodyPr>
            <a:normAutofit fontScale="77500" lnSpcReduction="20000"/>
          </a:bodyPr>
          <a:lstStyle/>
          <a:p>
            <a:r>
              <a:rPr lang="ru-RU" dirty="0"/>
              <a:t>Поскольку написание выпускной работы, и магистерской или кандидатской диссертации практически всегда предполагает сбор эмпирических данных, то обратимся к этому аспекту планирования исследования. Важно учитывать, что с увеличением объема и сложности эксперимента далеко не всегда увеличивается объем информации, которую можно будет получить. Поэтому необходимо выбрать оптимальный набор регистрируемых переменных, продумать меры, которые помогут уменьшить влияние неконтролируемых переменных.</a:t>
            </a:r>
            <a:endParaRPr lang="ru-RU" i="1" dirty="0"/>
          </a:p>
          <a:p>
            <a:r>
              <a:rPr lang="ru-RU" dirty="0"/>
              <a:t>Начать можно  с составления перечня переменных, которые вас интересуют, которые важны для вас. Затем проанализировать этот перечень и выделить в нем зависимые и независимые переменные, контролируемые и неконтролируемые, которые вы сможете измерить, обнаружить и не  сможете. </a:t>
            </a:r>
            <a:endParaRPr lang="en-US" dirty="0"/>
          </a:p>
          <a:p>
            <a:r>
              <a:rPr lang="ru-RU" dirty="0"/>
              <a:t>Психические явления, хотя непосредственно и не наблюдаемы, также имеют </a:t>
            </a:r>
            <a:r>
              <a:rPr lang="ru-RU" b="1" dirty="0"/>
              <a:t>признаки</a:t>
            </a:r>
            <a:r>
              <a:rPr lang="ru-RU" dirty="0"/>
              <a:t> и поддаются объективным и/или субъективным оценкам. Психологическое исследование непременно связано с выделением признаков (существенных для предмета исследования), регистрацией их наличия или отсутствия, определенной степени выраженности. Чтобы зафиксировать проявления признака исследователь использует те или иные </a:t>
            </a:r>
            <a:r>
              <a:rPr lang="ru-RU" b="1" dirty="0"/>
              <a:t>показатели</a:t>
            </a:r>
            <a:r>
              <a:rPr lang="ru-RU" dirty="0"/>
              <a:t> выраженности признака. Показатель — то, по чему можно судить о развитии и ходе чего-нибудь. В качестве синонима термина «показатель» нередко используют заимствованный из технических наук термин «</a:t>
            </a:r>
            <a:r>
              <a:rPr lang="ru-RU" b="1" dirty="0"/>
              <a:t>параметр</a:t>
            </a:r>
            <a:r>
              <a:rPr lang="ru-RU" dirty="0"/>
              <a:t>», параметр — величина, характеризующая какое-либо свойство системы, устройства. </a:t>
            </a:r>
            <a:endParaRPr lang="ru-RU" i="1" dirty="0"/>
          </a:p>
          <a:p>
            <a:r>
              <a:rPr lang="ru-RU" dirty="0"/>
              <a:t>К числу основных понятий планирования эксперимента и обработки данных относится также понятие «</a:t>
            </a:r>
            <a:r>
              <a:rPr lang="ru-RU" b="1" dirty="0"/>
              <a:t>переменная</a:t>
            </a:r>
            <a:r>
              <a:rPr lang="ru-RU" dirty="0"/>
              <a:t>». В математике под переменной называют величину, которая может по условиям задачи принимать разные значения. В общем случае, переменная — это то, что изменяется, то, что подвер­жено увеличению и/или уменьшению с течением времени. </a:t>
            </a:r>
          </a:p>
        </p:txBody>
      </p:sp>
    </p:spTree>
    <p:extLst>
      <p:ext uri="{BB962C8B-B14F-4D97-AF65-F5344CB8AC3E}">
        <p14:creationId xmlns:p14="http://schemas.microsoft.com/office/powerpoint/2010/main" val="12504929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AA445FF-85C1-A546-AC2E-9FE192E3D9CD}"/>
              </a:ext>
            </a:extLst>
          </p:cNvPr>
          <p:cNvSpPr>
            <a:spLocks noGrp="1"/>
          </p:cNvSpPr>
          <p:nvPr>
            <p:ph type="title"/>
          </p:nvPr>
        </p:nvSpPr>
        <p:spPr>
          <a:xfrm>
            <a:off x="838200" y="365125"/>
            <a:ext cx="10515600" cy="45719"/>
          </a:xfrm>
        </p:spPr>
        <p:txBody>
          <a:bodyPr>
            <a:normAutofit fontScale="90000"/>
          </a:bodyPr>
          <a:lstStyle/>
          <a:p>
            <a:r>
              <a:rPr lang="ru-RU" sz="2800" dirty="0"/>
              <a:t>Виды переменных</a:t>
            </a:r>
          </a:p>
        </p:txBody>
      </p:sp>
      <p:sp>
        <p:nvSpPr>
          <p:cNvPr id="3" name="Объект 2">
            <a:extLst>
              <a:ext uri="{FF2B5EF4-FFF2-40B4-BE49-F238E27FC236}">
                <a16:creationId xmlns:a16="http://schemas.microsoft.com/office/drawing/2014/main" id="{3FDD35A1-727E-F843-BC13-BA2705E1B64A}"/>
              </a:ext>
            </a:extLst>
          </p:cNvPr>
          <p:cNvSpPr>
            <a:spLocks noGrp="1"/>
          </p:cNvSpPr>
          <p:nvPr>
            <p:ph idx="1"/>
          </p:nvPr>
        </p:nvSpPr>
        <p:spPr>
          <a:xfrm>
            <a:off x="0" y="730870"/>
            <a:ext cx="12192000" cy="6127129"/>
          </a:xfrm>
        </p:spPr>
        <p:txBody>
          <a:bodyPr>
            <a:normAutofit fontScale="77500" lnSpcReduction="20000"/>
          </a:bodyPr>
          <a:lstStyle/>
          <a:p>
            <a:r>
              <a:rPr lang="ru-RU" b="1" dirty="0"/>
              <a:t>Независимая переменная </a:t>
            </a:r>
            <a:r>
              <a:rPr lang="ru-RU" dirty="0"/>
              <a:t>— любая переменная, значения которой в принципе не зависят от изменений значений других переменных. В экспе­рименте — любая переменная, которая специально изменяется так, чтобы можно было наблюдать ее влияние на</a:t>
            </a:r>
            <a:r>
              <a:rPr lang="ru-RU" b="1" dirty="0"/>
              <a:t> </a:t>
            </a:r>
            <a:r>
              <a:rPr lang="ru-RU" dirty="0"/>
              <a:t>зависимую переменную (перемен­ные).  </a:t>
            </a:r>
            <a:endParaRPr lang="ru-RU" i="1" dirty="0"/>
          </a:p>
          <a:p>
            <a:r>
              <a:rPr lang="ru-RU" b="1" dirty="0"/>
              <a:t>Зависимая переменная</a:t>
            </a:r>
            <a:r>
              <a:rPr lang="ru-RU" dirty="0"/>
              <a:t> — любая переменная, значения которой в принципе являются результатом изменений в значениях одной или более</a:t>
            </a:r>
            <a:r>
              <a:rPr lang="ru-RU" b="1" dirty="0"/>
              <a:t> </a:t>
            </a:r>
            <a:r>
              <a:rPr lang="ru-RU" dirty="0"/>
              <a:t>независимых переменных. В математике это понятие "зависимости" хорошо представлено выражением типа у = </a:t>
            </a:r>
            <a:r>
              <a:rPr lang="ru-RU" dirty="0" err="1"/>
              <a:t>f</a:t>
            </a:r>
            <a:r>
              <a:rPr lang="ru-RU" dirty="0"/>
              <a:t> (</a:t>
            </a:r>
            <a:r>
              <a:rPr lang="ru-RU" dirty="0" err="1"/>
              <a:t>x</a:t>
            </a:r>
            <a:r>
              <a:rPr lang="ru-RU" dirty="0"/>
              <a:t>), где значения у зависят от значений х.  </a:t>
            </a:r>
            <a:endParaRPr lang="ru-RU" i="1" dirty="0"/>
          </a:p>
          <a:p>
            <a:r>
              <a:rPr lang="ru-RU" b="1" dirty="0"/>
              <a:t>Полномочная (проксимальная) переменная — </a:t>
            </a:r>
            <a:r>
              <a:rPr lang="ru-RU" dirty="0"/>
              <a:t>это переменная, ис­пользуемая в качестве косвенного измерения другой переменной, когда вто­рую переменную трудно измерить или непосредственно наблюдать. Напри­мер, частоту злоупотребления уличными наркотиками трудно измерить, но она может быть охарактеризована через полномочную переменную — число госпитали­заций по поводу передозировки наркотиков.</a:t>
            </a:r>
            <a:endParaRPr lang="ru-RU" i="1" dirty="0"/>
          </a:p>
          <a:p>
            <a:r>
              <a:rPr lang="ru-RU" b="1" dirty="0"/>
              <a:t>Промежуточная переменная</a:t>
            </a:r>
            <a:r>
              <a:rPr lang="ru-RU" dirty="0"/>
              <a:t> </a:t>
            </a:r>
            <a:r>
              <a:rPr lang="ru-RU" b="1" dirty="0"/>
              <a:t>—</a:t>
            </a:r>
            <a:r>
              <a:rPr lang="ru-RU" dirty="0"/>
              <a:t> внутренняя переменная, которая не оценивается непосредственно, но свойства которой могут быть выведены и проинтерпретированы на основании систематических изменений</a:t>
            </a:r>
            <a:r>
              <a:rPr lang="ru-RU" b="1" dirty="0"/>
              <a:t> </a:t>
            </a:r>
            <a:r>
              <a:rPr lang="ru-RU" dirty="0"/>
              <a:t>независи­мой переменной и наблюдения сопутствующих изменений в</a:t>
            </a:r>
            <a:r>
              <a:rPr lang="ru-RU" b="1" dirty="0"/>
              <a:t> </a:t>
            </a:r>
            <a:r>
              <a:rPr lang="ru-RU" dirty="0"/>
              <a:t>зависимой пе­ременной. Гипотетические компоненты во многих теориях являются по сути промежуточными переменными, например, психоди­намическое понятие «сила эго» или </a:t>
            </a:r>
            <a:r>
              <a:rPr lang="ru-RU" dirty="0" err="1"/>
              <a:t>бихевиористское</a:t>
            </a:r>
            <a:r>
              <a:rPr lang="ru-RU" dirty="0"/>
              <a:t> понятие «связь между стимулом и реакцией». В таких случаях невоз­можны никакие прямые измерения этих внутренних переменных; скорее, они интерпретируются как скрытые факторы, которые "вмешиваются" в отноше­ния между определенными стимульными условиями (независимыми перемен­ными) и определенными моделями поведения (зависимыми переменными). </a:t>
            </a:r>
            <a:endParaRPr lang="ru-RU" i="1" dirty="0"/>
          </a:p>
          <a:p>
            <a:pPr marL="0" indent="0">
              <a:buNone/>
            </a:pPr>
            <a:endParaRPr lang="ru-RU" dirty="0"/>
          </a:p>
        </p:txBody>
      </p:sp>
    </p:spTree>
    <p:extLst>
      <p:ext uri="{BB962C8B-B14F-4D97-AF65-F5344CB8AC3E}">
        <p14:creationId xmlns:p14="http://schemas.microsoft.com/office/powerpoint/2010/main" val="39987121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EA02A40-65A7-514C-A696-F889DA2B686D}"/>
              </a:ext>
            </a:extLst>
          </p:cNvPr>
          <p:cNvSpPr>
            <a:spLocks noGrp="1"/>
          </p:cNvSpPr>
          <p:nvPr>
            <p:ph type="title"/>
          </p:nvPr>
        </p:nvSpPr>
        <p:spPr>
          <a:xfrm>
            <a:off x="838200" y="365125"/>
            <a:ext cx="10515600" cy="123973"/>
          </a:xfrm>
        </p:spPr>
        <p:txBody>
          <a:bodyPr>
            <a:normAutofit fontScale="90000"/>
          </a:bodyPr>
          <a:lstStyle/>
          <a:p>
            <a:r>
              <a:rPr lang="ru-RU" sz="2800" b="1" dirty="0"/>
              <a:t>Планирование сравнительного анализа</a:t>
            </a:r>
            <a:br>
              <a:rPr lang="ru-RU" sz="2800" i="1" dirty="0"/>
            </a:br>
            <a:endParaRPr lang="ru-RU" sz="2800" dirty="0"/>
          </a:p>
        </p:txBody>
      </p:sp>
      <p:sp>
        <p:nvSpPr>
          <p:cNvPr id="3" name="Объект 2">
            <a:extLst>
              <a:ext uri="{FF2B5EF4-FFF2-40B4-BE49-F238E27FC236}">
                <a16:creationId xmlns:a16="http://schemas.microsoft.com/office/drawing/2014/main" id="{574C47A1-0F6E-E24F-A699-DFDAAB74A3E3}"/>
              </a:ext>
            </a:extLst>
          </p:cNvPr>
          <p:cNvSpPr>
            <a:spLocks noGrp="1"/>
          </p:cNvSpPr>
          <p:nvPr>
            <p:ph idx="1"/>
          </p:nvPr>
        </p:nvSpPr>
        <p:spPr>
          <a:xfrm>
            <a:off x="170121" y="489098"/>
            <a:ext cx="12021879" cy="6368902"/>
          </a:xfrm>
        </p:spPr>
        <p:txBody>
          <a:bodyPr>
            <a:normAutofit fontScale="70000" lnSpcReduction="20000"/>
          </a:bodyPr>
          <a:lstStyle/>
          <a:p>
            <a:pPr marL="0" indent="0">
              <a:buNone/>
            </a:pPr>
            <a:r>
              <a:rPr lang="ru-RU" dirty="0"/>
              <a:t>Сравнение часто проводят  следующими  способами: </a:t>
            </a:r>
            <a:endParaRPr lang="ru-RU" i="1" dirty="0"/>
          </a:p>
          <a:p>
            <a:pPr marL="0" indent="0">
              <a:buNone/>
            </a:pPr>
            <a:r>
              <a:rPr lang="ru-RU" dirty="0"/>
              <a:t>1) Берут для сопоставления две или более возрастные группы, социальные групп и т.п. Две сравниваемые  группы  могут быть рассмотрены как полярные, если вы выделите их в вашей выборке по некоторому признаку, взятому в качестве основания для деления, таким образом, что выраженность этого признака будет разнонаправленной у сравниваемых групп. Например, люди с более высокой и более низкой тревожностью, </a:t>
            </a:r>
            <a:r>
              <a:rPr lang="ru-RU" dirty="0" err="1"/>
              <a:t>интравертные</a:t>
            </a:r>
            <a:r>
              <a:rPr lang="ru-RU" dirty="0"/>
              <a:t> и экстравертные.</a:t>
            </a:r>
            <a:endParaRPr lang="ru-RU" i="1" dirty="0"/>
          </a:p>
          <a:p>
            <a:pPr marL="0" indent="0">
              <a:buNone/>
            </a:pPr>
            <a:r>
              <a:rPr lang="ru-RU" dirty="0"/>
              <a:t>2) Для деления могут быть использованы существующие нормы, установленные по более широкой выборке. Но чаще полярные группы выделяют относительно средней величины данного признака у своей выборки. Обычно более определенные выводы получаются, когда всю группу (выборку) делят не на две части, а на три — выделяют подгруппу со средней выраженностью качества (по которому делят группу на подгруппы). Понятно, что при этом многие различия между полярными (крайними) группами становятся более яркими. Двум полярным группам уделяют основное внимание.</a:t>
            </a:r>
            <a:endParaRPr lang="ru-RU" i="1" dirty="0"/>
          </a:p>
          <a:p>
            <a:pPr marL="0" indent="0">
              <a:buNone/>
            </a:pPr>
            <a:r>
              <a:rPr lang="ru-RU" dirty="0"/>
              <a:t>3) Исходя из гипотетических предположений или опираясь на имеющиеся данные, берут одну часть выборки в качестве экспериментальной группы (например, группу лиц с высоким уровнем самореализации или групп лиц, обладающих выраженными экстрасенсорными способностями), а другую — в качестве контрольной. При этом контрольную группу образуют представители той части популяции, у которой рассматриваемое качество выражено на среднем уровне, т.е. как у большинства людей (например, средний уровень самореализации), или изучаемое качество отсутствует (например, экстрасенсорные способности). Если оценивается влияние какого-либо воздействия (обучающего, коррекционного…), то экспериментальную группу образуют те, кто был объектом этого воздействия; в контрольной группе — те, кто не находился под данным воздействием. Экспериментальная и контрольная группа должны быть уравнены по всем значимым параметрам (по возрасту, уровню образования, уровню здоровья, социальной принадлежности или другим) параметрам, могущим оказать влияние на изучаемое явление. </a:t>
            </a:r>
            <a:endParaRPr lang="ru-RU" i="1" dirty="0"/>
          </a:p>
          <a:p>
            <a:pPr marL="0" indent="0">
              <a:buNone/>
            </a:pPr>
            <a:r>
              <a:rPr lang="ru-RU" dirty="0"/>
              <a:t>Наличие экспериментальной и контрольной групп в выборке открывает богатые возможности для сравнения. Сравнение — универсальный метод, краеугольный камень научного анализа. Определив, какой вид сравнения может привести к наибольшему эффекту, продумайте, какие математические методы и процедуры вы сможете применить для всей выборки и для подгрупп. </a:t>
            </a:r>
            <a:endParaRPr lang="ru-RU" i="1" dirty="0"/>
          </a:p>
          <a:p>
            <a:pPr marL="0" indent="0">
              <a:buNone/>
            </a:pPr>
            <a:endParaRPr lang="ru-RU" dirty="0"/>
          </a:p>
        </p:txBody>
      </p:sp>
    </p:spTree>
    <p:extLst>
      <p:ext uri="{BB962C8B-B14F-4D97-AF65-F5344CB8AC3E}">
        <p14:creationId xmlns:p14="http://schemas.microsoft.com/office/powerpoint/2010/main" val="260833213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TotalTime>
  <Words>2786</Words>
  <Application>Microsoft Macintosh PowerPoint</Application>
  <PresentationFormat>Широкоэкранный</PresentationFormat>
  <Paragraphs>136</Paragraphs>
  <Slides>26</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26</vt:i4>
      </vt:variant>
    </vt:vector>
  </HeadingPairs>
  <TitlesOfParts>
    <vt:vector size="32" baseType="lpstr">
      <vt:lpstr>Arial</vt:lpstr>
      <vt:lpstr>Calibri</vt:lpstr>
      <vt:lpstr>Calibri Light</vt:lpstr>
      <vt:lpstr>Palatino Linotype</vt:lpstr>
      <vt:lpstr>Times New Roman</vt:lpstr>
      <vt:lpstr>Тема Office</vt:lpstr>
      <vt:lpstr>Лекция 2. Разработка концепции и планирование исследования</vt:lpstr>
      <vt:lpstr>РАЗРАБОТКА КОНЦЕПЦИИ И ПЛАНИРОВАНИЕ ИССЛЕДОВАНИЯ </vt:lpstr>
      <vt:lpstr>Цели исследования </vt:lpstr>
      <vt:lpstr>Задачи исследования </vt:lpstr>
      <vt:lpstr>Актуальность исследования </vt:lpstr>
      <vt:lpstr>Планирование исследования.Основные этапы </vt:lpstr>
      <vt:lpstr>Определение переменных </vt:lpstr>
      <vt:lpstr>Виды переменных</vt:lpstr>
      <vt:lpstr>Планирование сравнительного анализа </vt:lpstr>
      <vt:lpstr>3. Позитивизм: общая характеристика и основные направления </vt:lpstr>
      <vt:lpstr>История вопроса%Предпосылки позитивизма (с 1840 до 1914)</vt:lpstr>
      <vt:lpstr>Основные черты позитивизма</vt:lpstr>
      <vt:lpstr>Исторические этапы позитивизма</vt:lpstr>
      <vt:lpstr>Важнейшие принципы позитивной философии Огюста Конта</vt:lpstr>
      <vt:lpstr>Закон трех стадий</vt:lpstr>
      <vt:lpstr>Эмпириокритицизм – анализ ощущений</vt:lpstr>
      <vt:lpstr>Задачи эмпириокритицизма</vt:lpstr>
      <vt:lpstr>Конвенционализм</vt:lpstr>
      <vt:lpstr>Поиск критериев достоверности</vt:lpstr>
      <vt:lpstr>Аналитическая философия (логического анализа)</vt:lpstr>
      <vt:lpstr>Герменевтика</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Microsoft Office User</dc:creator>
  <cp:lastModifiedBy>Microsoft Office User</cp:lastModifiedBy>
  <cp:revision>5</cp:revision>
  <dcterms:created xsi:type="dcterms:W3CDTF">2023-11-01T06:34:29Z</dcterms:created>
  <dcterms:modified xsi:type="dcterms:W3CDTF">2023-11-03T05:45:04Z</dcterms:modified>
</cp:coreProperties>
</file>