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84" r:id="rId2"/>
    <p:sldId id="257" r:id="rId3"/>
    <p:sldId id="272" r:id="rId4"/>
    <p:sldId id="269" r:id="rId5"/>
    <p:sldId id="274" r:id="rId6"/>
    <p:sldId id="275" r:id="rId7"/>
    <p:sldId id="276" r:id="rId8"/>
    <p:sldId id="277" r:id="rId9"/>
    <p:sldId id="278" r:id="rId10"/>
    <p:sldId id="279" r:id="rId11"/>
    <p:sldId id="280" r:id="rId12"/>
    <p:sldId id="281" r:id="rId13"/>
    <p:sldId id="282" r:id="rId14"/>
    <p:sldId id="283"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7" autoAdjust="0"/>
  </p:normalViewPr>
  <p:slideViewPr>
    <p:cSldViewPr snapToGrid="0">
      <p:cViewPr varScale="1">
        <p:scale>
          <a:sx n="97" d="100"/>
          <a:sy n="97" d="100"/>
        </p:scale>
        <p:origin x="20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7F84A-ACE1-48A0-93BD-97597739A765}"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B81E6-09B5-4CD9-A622-BF4356D7CB46}" type="slidenum">
              <a:rPr lang="ru-KZ" smtClean="0"/>
              <a:t>‹#›</a:t>
            </a:fld>
            <a:endParaRPr lang="ru-KZ"/>
          </a:p>
        </p:txBody>
      </p:sp>
    </p:spTree>
    <p:extLst>
      <p:ext uri="{BB962C8B-B14F-4D97-AF65-F5344CB8AC3E}">
        <p14:creationId xmlns:p14="http://schemas.microsoft.com/office/powerpoint/2010/main" val="414898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is getting a popular programming language day-by-day. Even some people are using Python for Mobile App Development. Python is highly secure programming language and it also has a lot of libraries already built, so a lot of functions do not require to be coded, and you can simply paste the code from the library and you’re done. Moreover, Python code is platform-independent, so the Python code can run on any platform, and that is also one of the main advantages. </a:t>
            </a:r>
          </a:p>
          <a:p>
            <a:r>
              <a:rPr lang="en-US" dirty="0"/>
              <a:t>Most developers use the Kivy framework to develop a mobile application using Python. With the Kivy framework, you can build cool and intuitive frontends for your mobile application.</a:t>
            </a:r>
          </a:p>
          <a:p>
            <a:endParaRPr lang="en-US" dirty="0"/>
          </a:p>
        </p:txBody>
      </p:sp>
      <p:sp>
        <p:nvSpPr>
          <p:cNvPr id="4" name="Номер слайда 3"/>
          <p:cNvSpPr>
            <a:spLocks noGrp="1"/>
          </p:cNvSpPr>
          <p:nvPr>
            <p:ph type="sldNum" sz="quarter" idx="5"/>
          </p:nvPr>
        </p:nvSpPr>
        <p:spPr/>
        <p:txBody>
          <a:bodyPr/>
          <a:lstStyle/>
          <a:p>
            <a:fld id="{DF0B81E6-09B5-4CD9-A622-BF4356D7CB46}" type="slidenum">
              <a:rPr lang="ru-KZ" smtClean="0"/>
              <a:t>3</a:t>
            </a:fld>
            <a:endParaRPr lang="ru-KZ"/>
          </a:p>
        </p:txBody>
      </p:sp>
    </p:spTree>
    <p:extLst>
      <p:ext uri="{BB962C8B-B14F-4D97-AF65-F5344CB8AC3E}">
        <p14:creationId xmlns:p14="http://schemas.microsoft.com/office/powerpoint/2010/main" val="6255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Kivy is a platform independent GUI tool in Python. As it can be run on Android, IOS, </a:t>
            </a:r>
            <a:r>
              <a:rPr lang="en-US" dirty="0" err="1"/>
              <a:t>linux</a:t>
            </a:r>
            <a:r>
              <a:rPr lang="en-US" dirty="0"/>
              <a:t> and Windows etc. It is basically used to develop the Android application, but it does not mean that it can not be used on Desktops applications.</a:t>
            </a:r>
          </a:p>
          <a:p>
            <a:r>
              <a:rPr lang="en-US" dirty="0"/>
              <a:t>The </a:t>
            </a:r>
            <a:r>
              <a:rPr lang="en-US" b="1" dirty="0"/>
              <a:t>Canvas</a:t>
            </a:r>
            <a:r>
              <a:rPr lang="en-US" dirty="0"/>
              <a:t> is the root object used for drawing by a Widget. A kivy canvas is not the place where you paint.</a:t>
            </a:r>
          </a:p>
          <a:p>
            <a:r>
              <a:rPr lang="en-US" dirty="0"/>
              <a:t>Each Widget in Kivy already has a Canvas by default. When you create a widget, you can create all the instructions needed for drawing. If self is your current widget. The instructions Color and Rectangle are automatically added to the canvas object and will be used when the window is drawn.</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12</a:t>
            </a:fld>
            <a:endParaRPr lang="ru-KZ"/>
          </a:p>
        </p:txBody>
      </p:sp>
    </p:spTree>
    <p:extLst>
      <p:ext uri="{BB962C8B-B14F-4D97-AF65-F5344CB8AC3E}">
        <p14:creationId xmlns:p14="http://schemas.microsoft.com/office/powerpoint/2010/main" val="4466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dirty="0"/>
              <a:t>Animation</a:t>
            </a:r>
            <a:r>
              <a:rPr lang="en-US" dirty="0"/>
              <a:t> and </a:t>
            </a:r>
            <a:r>
              <a:rPr lang="en-US" b="1" dirty="0" err="1"/>
              <a:t>AnimationTransition</a:t>
            </a:r>
            <a:r>
              <a:rPr lang="en-US" dirty="0"/>
              <a:t> are used to animate </a:t>
            </a:r>
            <a:r>
              <a:rPr lang="en-US" b="1" dirty="0"/>
              <a:t>Widget</a:t>
            </a:r>
            <a:r>
              <a:rPr lang="en-US" dirty="0"/>
              <a:t> properties. You must specify at least a property name and target value. To use an Animation, follow these steps:</a:t>
            </a:r>
          </a:p>
          <a:p>
            <a:pPr marL="171450" indent="-171450">
              <a:buFont typeface="Arial" panose="020B0604020202020204" pitchFamily="34" charset="0"/>
              <a:buChar char="•"/>
            </a:pPr>
            <a:r>
              <a:rPr lang="en-US" dirty="0"/>
              <a:t>Setup an Animation object;</a:t>
            </a:r>
          </a:p>
          <a:p>
            <a:pPr marL="171450" indent="-171450">
              <a:buFont typeface="Arial" panose="020B0604020202020204" pitchFamily="34" charset="0"/>
              <a:buChar char="•"/>
            </a:pPr>
            <a:r>
              <a:rPr lang="en-US" dirty="0"/>
              <a:t>Use the Animation object on a Widget.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Simple animation.</a:t>
            </a:r>
          </a:p>
          <a:p>
            <a:pPr marL="0" indent="0">
              <a:buFont typeface="Arial" panose="020B0604020202020204" pitchFamily="34" charset="0"/>
              <a:buNone/>
            </a:pPr>
            <a:r>
              <a:rPr lang="en-US" dirty="0"/>
              <a:t>To animate a Widget’s x or y position, simply specify the target x/y values where you want the widget positioned at the end of the animation.</a:t>
            </a:r>
          </a:p>
          <a:p>
            <a:pPr marL="0" indent="0">
              <a:buFont typeface="Arial" panose="020B0604020202020204" pitchFamily="34" charset="0"/>
              <a:buNone/>
            </a:pPr>
            <a:r>
              <a:rPr lang="en-US" dirty="0"/>
              <a:t>The animation will last for 1 second unless </a:t>
            </a:r>
            <a:r>
              <a:rPr lang="en-US" b="1" i="0" dirty="0"/>
              <a:t>duration</a:t>
            </a:r>
            <a:r>
              <a:rPr lang="en-US" dirty="0"/>
              <a:t> is specified. When </a:t>
            </a:r>
            <a:r>
              <a:rPr lang="en-US" b="1" dirty="0"/>
              <a:t>anim.start()</a:t>
            </a:r>
            <a:r>
              <a:rPr lang="en-US" dirty="0"/>
              <a:t> is called, the Widget will move smoothly from the current x/y position to (100, 100).</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Multiple properties and transitions.</a:t>
            </a:r>
          </a:p>
          <a:p>
            <a:pPr marL="0" indent="0">
              <a:buFont typeface="Arial" panose="020B0604020202020204" pitchFamily="34" charset="0"/>
              <a:buNone/>
            </a:pPr>
            <a:r>
              <a:rPr lang="en-US" dirty="0"/>
              <a:t>You can animate multiple properties and use built-in or custom transition functions using transition (or the t= shortcut). For example, to animate the position and size using the ‘</a:t>
            </a:r>
            <a:r>
              <a:rPr lang="en-US" dirty="0" err="1"/>
              <a:t>in_quad</a:t>
            </a:r>
            <a:r>
              <a:rPr lang="en-US" dirty="0"/>
              <a:t>’ transition.</a:t>
            </a:r>
          </a:p>
          <a:p>
            <a:pPr marL="0" indent="0">
              <a:buFont typeface="Arial" panose="020B0604020202020204" pitchFamily="34" charset="0"/>
              <a:buNone/>
            </a:pPr>
            <a:r>
              <a:rPr lang="en-US" dirty="0"/>
              <a:t>Note that the </a:t>
            </a:r>
            <a:r>
              <a:rPr lang="en-US" b="1" dirty="0"/>
              <a:t>t=</a:t>
            </a:r>
            <a:r>
              <a:rPr lang="en-US" dirty="0"/>
              <a:t> parameter can be the string name of a method in the </a:t>
            </a:r>
            <a:r>
              <a:rPr lang="en-US" b="1" dirty="0" err="1"/>
              <a:t>AnimationTransition</a:t>
            </a:r>
            <a:r>
              <a:rPr lang="en-US" dirty="0"/>
              <a:t> class or your own animation function.</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Sequential animation.</a:t>
            </a:r>
          </a:p>
          <a:p>
            <a:pPr marL="0" indent="0">
              <a:buFont typeface="Arial" panose="020B0604020202020204" pitchFamily="34" charset="0"/>
              <a:buNone/>
            </a:pPr>
            <a:r>
              <a:rPr lang="en-US" dirty="0"/>
              <a:t>To join animations sequentially, use the ‘+’ operator. The following example will animate to x=50 over 1 second, then animate the size to (80, 80) over the next two seconds.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Parallel animation.</a:t>
            </a:r>
          </a:p>
          <a:p>
            <a:pPr marL="0" indent="0">
              <a:buFont typeface="Arial" panose="020B0604020202020204" pitchFamily="34" charset="0"/>
              <a:buNone/>
            </a:pPr>
            <a:r>
              <a:rPr lang="en-US" dirty="0"/>
              <a:t>To join animations in parallel, use the </a:t>
            </a:r>
            <a:r>
              <a:rPr lang="en-US" b="1" dirty="0"/>
              <a:t>‘&amp;’</a:t>
            </a:r>
            <a:r>
              <a:rPr lang="en-US" dirty="0"/>
              <a:t> operator. The following example will animate the position to (80, 10) over 1 second, whilst in parallel animating the size to (800, 800).</a:t>
            </a:r>
          </a:p>
          <a:p>
            <a:pPr marL="0" indent="0">
              <a:buFont typeface="Arial" panose="020B0604020202020204" pitchFamily="34" charset="0"/>
              <a:buNone/>
            </a:pPr>
            <a:r>
              <a:rPr lang="en-US" dirty="0"/>
              <a:t>Keep in mind that creating overlapping animations on the same property may have unexpected results. If you want to apply multiple animations to the same property, you should either schedule them sequentially (via the </a:t>
            </a:r>
            <a:r>
              <a:rPr lang="en-US" b="1" dirty="0"/>
              <a:t>‘+’</a:t>
            </a:r>
            <a:r>
              <a:rPr lang="en-US" dirty="0"/>
              <a:t> operator or using the </a:t>
            </a:r>
            <a:r>
              <a:rPr lang="en-US" b="1" dirty="0"/>
              <a:t>on_complete callback</a:t>
            </a:r>
            <a:r>
              <a:rPr lang="en-US" dirty="0"/>
              <a:t>) or cancel previous animations using the </a:t>
            </a:r>
            <a:r>
              <a:rPr lang="en-US" b="1" dirty="0" err="1"/>
              <a:t>cancel_all</a:t>
            </a:r>
            <a:r>
              <a:rPr lang="en-US" dirty="0"/>
              <a:t> method.</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Repeating animation.</a:t>
            </a:r>
          </a:p>
          <a:p>
            <a:pPr marL="0" indent="0">
              <a:buFont typeface="Arial" panose="020B0604020202020204" pitchFamily="34" charset="0"/>
              <a:buNone/>
            </a:pPr>
            <a:r>
              <a:rPr lang="en-US" dirty="0"/>
              <a:t>To set an animation to repeat, simply set the </a:t>
            </a:r>
            <a:r>
              <a:rPr lang="en-US" b="1" dirty="0" err="1"/>
              <a:t>Sequence.repeat</a:t>
            </a:r>
            <a:r>
              <a:rPr lang="en-US" dirty="0"/>
              <a:t> property to </a:t>
            </a:r>
            <a:r>
              <a:rPr lang="en-US" b="1" dirty="0"/>
              <a:t>True</a:t>
            </a:r>
            <a:r>
              <a:rPr lang="en-US" dirty="0"/>
              <a:t>.</a:t>
            </a:r>
          </a:p>
          <a:p>
            <a:pPr marL="0" indent="0">
              <a:buFont typeface="Arial" panose="020B0604020202020204" pitchFamily="34" charset="0"/>
              <a:buNone/>
            </a:pPr>
            <a:r>
              <a:rPr lang="en-US" dirty="0"/>
              <a:t>For flow control of animations such as stopping and cancelling, use the methods already in place in the animation module.</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13</a:t>
            </a:fld>
            <a:endParaRPr lang="ru-KZ"/>
          </a:p>
        </p:txBody>
      </p:sp>
    </p:spTree>
    <p:extLst>
      <p:ext uri="{BB962C8B-B14F-4D97-AF65-F5344CB8AC3E}">
        <p14:creationId xmlns:p14="http://schemas.microsoft.com/office/powerpoint/2010/main" val="37957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Kivy has a custom-built deployment tool called Buildozer.</a:t>
            </a:r>
          </a:p>
          <a:p>
            <a:r>
              <a:rPr lang="en-US" b="1" dirty="0"/>
              <a:t>Buildozer</a:t>
            </a:r>
            <a:r>
              <a:rPr lang="en-US" dirty="0"/>
              <a:t> is a tool that aim to package mobiles application easily. It automates the entire build process, download the prerequisites like python-for-android, Android SDK, NDK, etc.</a:t>
            </a:r>
          </a:p>
          <a:p>
            <a:r>
              <a:rPr lang="en-US" dirty="0"/>
              <a:t>Buildozer manage a file named </a:t>
            </a:r>
            <a:r>
              <a:rPr lang="en-US" b="1" dirty="0" err="1"/>
              <a:t>buildozer.spec</a:t>
            </a:r>
            <a:r>
              <a:rPr lang="en-US" dirty="0"/>
              <a:t> in your application directory, describing your application requirements and settings such as title, icon, included modules etc. It will use the specification file to create a package for Android, iOS, and more.</a:t>
            </a:r>
          </a:p>
          <a:p>
            <a:r>
              <a:rPr lang="en-US" dirty="0"/>
              <a:t>Currently, Buildozer supports packaging for:</a:t>
            </a:r>
          </a:p>
          <a:p>
            <a:pPr marL="171450" indent="-171450">
              <a:buFont typeface="Arial" panose="020B0604020202020204" pitchFamily="34" charset="0"/>
              <a:buChar char="•"/>
            </a:pPr>
            <a:r>
              <a:rPr lang="en-US" dirty="0"/>
              <a:t>Android: via Python for Android; </a:t>
            </a:r>
          </a:p>
          <a:p>
            <a:pPr marL="171450" indent="-171450">
              <a:buFont typeface="Arial" panose="020B0604020202020204" pitchFamily="34" charset="0"/>
              <a:buChar char="•"/>
            </a:pPr>
            <a:r>
              <a:rPr lang="en-US" dirty="0"/>
              <a:t>iOS: via Kivy iOS;</a:t>
            </a:r>
          </a:p>
          <a:p>
            <a:pPr marL="171450" indent="-171450">
              <a:buFont typeface="Arial" panose="020B0604020202020204" pitchFamily="34" charset="0"/>
              <a:buChar char="•"/>
            </a:pPr>
            <a:r>
              <a:rPr lang="en-US" dirty="0"/>
              <a:t>Supporting others platform is in the roadmap.</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14</a:t>
            </a:fld>
            <a:endParaRPr lang="ru-KZ"/>
          </a:p>
        </p:txBody>
      </p:sp>
    </p:spTree>
    <p:extLst>
      <p:ext uri="{BB962C8B-B14F-4D97-AF65-F5344CB8AC3E}">
        <p14:creationId xmlns:p14="http://schemas.microsoft.com/office/powerpoint/2010/main" val="401899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Kivy - Open source Python library for rapid development of applications that make use of innovative user interfaces, such as multi-touch apps.</a:t>
            </a:r>
          </a:p>
          <a:p>
            <a:r>
              <a:rPr lang="en-US" dirty="0"/>
              <a:t>Kivy is a Python-based library and can be used to develop the Frontend for your app. Kivy can be used as a Frontend library and for the backend, one can use Python. So your app is built with Python from A to Z when you use Kivy for the frontend. Now, let’s see how the Kivy framework can be useful for our mobile application development.</a:t>
            </a:r>
          </a:p>
          <a:p>
            <a:r>
              <a:rPr lang="en-US" sz="1200" b="1" dirty="0"/>
              <a:t>Kivy is cross-platform.</a:t>
            </a:r>
            <a:endParaRPr lang="en-US" sz="1200" dirty="0"/>
          </a:p>
          <a:p>
            <a:r>
              <a:rPr lang="en-US" sz="1200" dirty="0"/>
              <a:t>Kivy framework is cross-platform. So, one code can be used for your Android as well as the iOS application. So, just code once, and you can use the same code in your Android and the iOS application. Kivy reduces coding time and cost. </a:t>
            </a:r>
          </a:p>
          <a:p>
            <a:r>
              <a:rPr lang="en-US" sz="1200" b="1" dirty="0"/>
              <a:t>Custom User Interface Toolkit.</a:t>
            </a:r>
            <a:endParaRPr lang="en-US" sz="1200" dirty="0"/>
          </a:p>
          <a:p>
            <a:r>
              <a:rPr lang="en-US" sz="1200" dirty="0"/>
              <a:t>Kivy offers a custom user interface toolkit, which offers various custom text stickers, buttons, textboxes, etc. You can develop a great and eye-pleasing UI for your app with the custom user interface toolkit which allows us access to a lot of basic user-interface elements. </a:t>
            </a:r>
          </a:p>
          <a:p>
            <a:r>
              <a:rPr lang="en-US" sz="1200" b="1" dirty="0"/>
              <a:t>Better consistency.</a:t>
            </a:r>
            <a:endParaRPr lang="en-US" sz="1200" dirty="0"/>
          </a:p>
          <a:p>
            <a:r>
              <a:rPr lang="en-US" sz="1200" dirty="0"/>
              <a:t>When you develop your app with the Kivy framework, you get better consistency in terms of app stability and other factors. Python-backed applications are less likely to get crashed or even get attacked by a potential hacker. So, you get both consistency and security when you choose Python for your app development. </a:t>
            </a:r>
          </a:p>
          <a:p>
            <a:r>
              <a:rPr lang="en-US" sz="1200" b="1" dirty="0"/>
              <a:t>All-Python Advantage.</a:t>
            </a:r>
            <a:endParaRPr lang="en-US" sz="1200" dirty="0"/>
          </a:p>
          <a:p>
            <a:r>
              <a:rPr lang="en-US" sz="1200" dirty="0"/>
              <a:t>When your app is already backed with Python and you use the Kivy framework for your application’s frontend development, you get the “All-Python” advantage. Your backend is already secure with Python, plus you get your frontend developed with the Kivy framework based-on Python. So, your you can say that the app is ‘All-Python’.</a:t>
            </a:r>
          </a:p>
        </p:txBody>
      </p:sp>
      <p:sp>
        <p:nvSpPr>
          <p:cNvPr id="4" name="Номер слайда 3"/>
          <p:cNvSpPr>
            <a:spLocks noGrp="1"/>
          </p:cNvSpPr>
          <p:nvPr>
            <p:ph type="sldNum" sz="quarter" idx="5"/>
          </p:nvPr>
        </p:nvSpPr>
        <p:spPr/>
        <p:txBody>
          <a:bodyPr/>
          <a:lstStyle/>
          <a:p>
            <a:fld id="{DF0B81E6-09B5-4CD9-A622-BF4356D7CB46}" type="slidenum">
              <a:rPr lang="ru-KZ" smtClean="0"/>
              <a:t>4</a:t>
            </a:fld>
            <a:endParaRPr lang="ru-KZ"/>
          </a:p>
        </p:txBody>
      </p:sp>
    </p:spTree>
    <p:extLst>
      <p:ext uri="{BB962C8B-B14F-4D97-AF65-F5344CB8AC3E}">
        <p14:creationId xmlns:p14="http://schemas.microsoft.com/office/powerpoint/2010/main" val="76635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starting Python module for all Kivy applications should be named </a:t>
            </a:r>
            <a:r>
              <a:rPr lang="en-US" b="1" dirty="0"/>
              <a:t>main.py</a:t>
            </a:r>
            <a:r>
              <a:rPr lang="en-US" dirty="0"/>
              <a:t>, as the build tools you’ll use later to automate deployment to mobile devices will look for that</a:t>
            </a:r>
          </a:p>
          <a:p>
            <a:r>
              <a:rPr lang="en-US" dirty="0"/>
              <a:t>file. Now add a couple of lines of code to this new file, as shown in this slide.</a:t>
            </a:r>
          </a:p>
          <a:p>
            <a:r>
              <a:rPr lang="en-US" dirty="0"/>
              <a:t>That is it: the most basic Kivy code you could possibly write. It imports an App class, instantiates it, and then calls the run method. </a:t>
            </a:r>
            <a:r>
              <a:rPr lang="en-US" b="1" dirty="0"/>
              <a:t>Run</a:t>
            </a:r>
            <a:r>
              <a:rPr lang="en-US" dirty="0"/>
              <a:t> this code by activating your Kivy environment in a terminal and typing python </a:t>
            </a:r>
            <a:r>
              <a:rPr lang="en-US" b="1" dirty="0"/>
              <a:t>main.py</a:t>
            </a:r>
            <a:r>
              <a:rPr lang="en-US" dirty="0"/>
              <a:t> (or </a:t>
            </a:r>
            <a:r>
              <a:rPr lang="en-US" b="1" dirty="0"/>
              <a:t>kivy main.py</a:t>
            </a:r>
            <a:r>
              <a:rPr lang="en-US" dirty="0"/>
              <a:t> on Mac OS). It will pop up a blank window with a black background.</a:t>
            </a:r>
          </a:p>
          <a:p>
            <a:r>
              <a:rPr lang="en-US" dirty="0"/>
              <a:t>Second code for creating a new subclass of App called </a:t>
            </a:r>
            <a:r>
              <a:rPr lang="en-US" dirty="0" err="1"/>
              <a:t>WeatherApp</a:t>
            </a:r>
            <a:r>
              <a:rPr lang="en-US" dirty="0"/>
              <a:t>.</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5</a:t>
            </a:fld>
            <a:endParaRPr lang="ru-KZ"/>
          </a:p>
        </p:txBody>
      </p:sp>
    </p:spTree>
    <p:extLst>
      <p:ext uri="{BB962C8B-B14F-4D97-AF65-F5344CB8AC3E}">
        <p14:creationId xmlns:p14="http://schemas.microsoft.com/office/powerpoint/2010/main" val="192404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This is a very simple KV language file that creates a new Label object and sets its text to the infamous Hello World string. If you now run the python main.py command, you will see the window pop up, still with a black background, but also with the text displayed in its center, as shown in this slide.</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6</a:t>
            </a:fld>
            <a:endParaRPr lang="ru-KZ"/>
          </a:p>
        </p:txBody>
      </p:sp>
    </p:spTree>
    <p:extLst>
      <p:ext uri="{BB962C8B-B14F-4D97-AF65-F5344CB8AC3E}">
        <p14:creationId xmlns:p14="http://schemas.microsoft.com/office/powerpoint/2010/main" val="257374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Kivy uses the word </a:t>
            </a:r>
            <a:r>
              <a:rPr lang="en-US" sz="1200" b="1" dirty="0">
                <a:latin typeface="Arial" panose="020B0604020202020204" pitchFamily="34" charset="0"/>
                <a:cs typeface="Arial" panose="020B0604020202020204" pitchFamily="34" charset="0"/>
              </a:rPr>
              <a:t>widget</a:t>
            </a:r>
            <a:r>
              <a:rPr lang="en-US" sz="1200" dirty="0">
                <a:latin typeface="Arial" panose="020B0604020202020204" pitchFamily="34" charset="0"/>
                <a:cs typeface="Arial" panose="020B0604020202020204" pitchFamily="34" charset="0"/>
              </a:rPr>
              <a:t> to describe any user interface element. Just a few examples of widgets include:</a:t>
            </a:r>
          </a:p>
          <a:p>
            <a:r>
              <a:rPr lang="en-US" sz="1200" dirty="0">
                <a:latin typeface="Arial" panose="020B0604020202020204" pitchFamily="34" charset="0"/>
                <a:cs typeface="Arial" panose="020B0604020202020204" pitchFamily="34" charset="0"/>
              </a:rPr>
              <a:t>• The label you rendered in your application;</a:t>
            </a:r>
          </a:p>
          <a:p>
            <a:r>
              <a:rPr lang="en-US" sz="1200" dirty="0">
                <a:latin typeface="Arial" panose="020B0604020202020204" pitchFamily="34" charset="0"/>
                <a:cs typeface="Arial" panose="020B0604020202020204" pitchFamily="34" charset="0"/>
              </a:rPr>
              <a:t>• The text input field and buttons you’ll render shortly;</a:t>
            </a:r>
          </a:p>
          <a:p>
            <a:r>
              <a:rPr lang="en-US" sz="1200" dirty="0">
                <a:latin typeface="Arial" panose="020B0604020202020204" pitchFamily="34" charset="0"/>
                <a:cs typeface="Arial" panose="020B0604020202020204" pitchFamily="34" charset="0"/>
              </a:rPr>
              <a:t>• Layout classes that comprise other widgets and determine where they should be displayed;</a:t>
            </a:r>
          </a:p>
          <a:p>
            <a:r>
              <a:rPr lang="en-US" sz="1200" dirty="0">
                <a:latin typeface="Arial" panose="020B0604020202020204" pitchFamily="34" charset="0"/>
                <a:cs typeface="Arial" panose="020B0604020202020204" pitchFamily="34" charset="0"/>
              </a:rPr>
              <a:t>• Complicated tree views such as file pickers;</a:t>
            </a:r>
          </a:p>
          <a:p>
            <a:r>
              <a:rPr lang="en-US" sz="1200" dirty="0">
                <a:latin typeface="Arial" panose="020B0604020202020204" pitchFamily="34" charset="0"/>
                <a:cs typeface="Arial" panose="020B0604020202020204" pitchFamily="34" charset="0"/>
              </a:rPr>
              <a:t>• Movie and photo renderers;</a:t>
            </a:r>
          </a:p>
          <a:p>
            <a:r>
              <a:rPr lang="en-US" sz="1200" dirty="0">
                <a:latin typeface="Arial" panose="020B0604020202020204" pitchFamily="34" charset="0"/>
                <a:cs typeface="Arial" panose="020B0604020202020204" pitchFamily="34" charset="0"/>
              </a:rPr>
              <a:t>• Tabbed boxes that display different widgets depending on the selected tab.</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KV language file uses indentation to indicate which </a:t>
            </a:r>
            <a:r>
              <a:rPr lang="en-US" sz="1200" b="1" dirty="0">
                <a:latin typeface="Arial" panose="020B0604020202020204" pitchFamily="34" charset="0"/>
                <a:cs typeface="Arial" panose="020B0604020202020204" pitchFamily="34" charset="0"/>
              </a:rPr>
              <a:t>“boxes”</a:t>
            </a:r>
            <a:r>
              <a:rPr lang="en-US" sz="1200" dirty="0">
                <a:latin typeface="Arial" panose="020B0604020202020204" pitchFamily="34" charset="0"/>
                <a:cs typeface="Arial" panose="020B0604020202020204" pitchFamily="34" charset="0"/>
              </a:rPr>
              <a:t> go inside other boxes. The outermost box in a KV language file is called the </a:t>
            </a:r>
            <a:r>
              <a:rPr lang="en-US" sz="1200" b="1" dirty="0">
                <a:latin typeface="Arial" panose="020B0604020202020204" pitchFamily="34" charset="0"/>
                <a:cs typeface="Arial" panose="020B0604020202020204" pitchFamily="34" charset="0"/>
              </a:rPr>
              <a:t>root widget</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The root widget, in this case, is a </a:t>
            </a:r>
            <a:r>
              <a:rPr lang="en-US" sz="1200" b="1" dirty="0">
                <a:latin typeface="Arial" panose="020B0604020202020204" pitchFamily="34" charset="0"/>
                <a:cs typeface="Arial" panose="020B0604020202020204" pitchFamily="34" charset="0"/>
              </a:rPr>
              <a:t>BoxLayout</a:t>
            </a:r>
            <a:r>
              <a:rPr lang="en-US" sz="1200" dirty="0">
                <a:latin typeface="Arial" panose="020B0604020202020204" pitchFamily="34" charset="0"/>
                <a:cs typeface="Arial" panose="020B0604020202020204" pitchFamily="34" charset="0"/>
              </a:rPr>
              <a:t> object. </a:t>
            </a:r>
            <a:r>
              <a:rPr lang="en-US" sz="1200" b="1" dirty="0">
                <a:latin typeface="Arial" panose="020B0604020202020204" pitchFamily="34" charset="0"/>
                <a:cs typeface="Arial" panose="020B0604020202020204" pitchFamily="34" charset="0"/>
              </a:rPr>
              <a:t>Layout</a:t>
            </a:r>
            <a:r>
              <a:rPr lang="en-US" sz="1200" dirty="0">
                <a:latin typeface="Arial" panose="020B0604020202020204" pitchFamily="34" charset="0"/>
                <a:cs typeface="Arial" panose="020B0604020202020204" pitchFamily="34" charset="0"/>
              </a:rPr>
              <a:t> widgets are essentially containers that know how to hold other widgets and position them in some way. There are three labels supplied, indented, as children of the </a:t>
            </a:r>
            <a:r>
              <a:rPr lang="en-US" sz="1200" b="1" dirty="0">
                <a:latin typeface="Arial" panose="020B0604020202020204" pitchFamily="34" charset="0"/>
                <a:cs typeface="Arial" panose="020B0604020202020204" pitchFamily="34" charset="0"/>
              </a:rPr>
              <a:t>BoxLayout</a:t>
            </a:r>
            <a:r>
              <a:rPr lang="en-US" sz="1200" dirty="0">
                <a:latin typeface="Arial" panose="020B0604020202020204" pitchFamily="34" charset="0"/>
                <a:cs typeface="Arial" panose="020B0604020202020204" pitchFamily="34" charset="0"/>
              </a:rPr>
              <a:t>. Each of these </a:t>
            </a:r>
            <a:r>
              <a:rPr lang="en-US" sz="1200" b="1" dirty="0">
                <a:latin typeface="Arial" panose="020B0604020202020204" pitchFamily="34" charset="0"/>
                <a:cs typeface="Arial" panose="020B0604020202020204" pitchFamily="34" charset="0"/>
              </a:rPr>
              <a:t>Labels</a:t>
            </a:r>
            <a:r>
              <a:rPr lang="en-US" sz="1200" dirty="0">
                <a:latin typeface="Arial" panose="020B0604020202020204" pitchFamily="34" charset="0"/>
                <a:cs typeface="Arial" panose="020B0604020202020204" pitchFamily="34" charset="0"/>
              </a:rPr>
              <a:t> has an indented block of its own where that widget’s properties are configured; in this example, a different value for </a:t>
            </a:r>
            <a:r>
              <a:rPr lang="en-US" sz="1200" b="1" dirty="0">
                <a:latin typeface="Arial" panose="020B0604020202020204" pitchFamily="34" charset="0"/>
                <a:cs typeface="Arial" panose="020B0604020202020204" pitchFamily="34" charset="0"/>
              </a:rPr>
              <a:t>text</a:t>
            </a:r>
            <a:r>
              <a:rPr lang="en-US" sz="1200" dirty="0">
                <a:latin typeface="Arial" panose="020B0604020202020204" pitchFamily="34" charset="0"/>
                <a:cs typeface="Arial" panose="020B0604020202020204" pitchFamily="34" charset="0"/>
              </a:rPr>
              <a:t> is supplied for each.</a:t>
            </a:r>
            <a:endParaRPr lang="ru-KZ" sz="12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DF0B81E6-09B5-4CD9-A622-BF4356D7CB46}" type="slidenum">
              <a:rPr lang="ru-KZ" smtClean="0"/>
              <a:t>7</a:t>
            </a:fld>
            <a:endParaRPr lang="ru-KZ"/>
          </a:p>
        </p:txBody>
      </p:sp>
    </p:spTree>
    <p:extLst>
      <p:ext uri="{BB962C8B-B14F-4D97-AF65-F5344CB8AC3E}">
        <p14:creationId xmlns:p14="http://schemas.microsoft.com/office/powerpoint/2010/main" val="70896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For each type of advice, the child widget can set properties in the </a:t>
            </a:r>
            <a:r>
              <a:rPr lang="en-US" b="1" dirty="0"/>
              <a:t>x</a:t>
            </a:r>
            <a:r>
              <a:rPr lang="en-US" dirty="0"/>
              <a:t> dimension (horizontally) and the </a:t>
            </a:r>
            <a:r>
              <a:rPr lang="en-US" b="1" dirty="0"/>
              <a:t>y</a:t>
            </a:r>
            <a:r>
              <a:rPr lang="en-US" dirty="0"/>
              <a:t> dimension (vertically). In addition, it is possible to combine the horizontal and vertical settings in the case where you need to explicitly set both of them. This is </a:t>
            </a:r>
            <a:r>
              <a:rPr lang="en-US" dirty="0" err="1"/>
              <a:t>unecessary</a:t>
            </a:r>
            <a:r>
              <a:rPr lang="en-US" dirty="0"/>
              <a:t> with </a:t>
            </a:r>
            <a:r>
              <a:rPr lang="en-US" b="1" dirty="0"/>
              <a:t>BoxLayout</a:t>
            </a:r>
            <a:r>
              <a:rPr lang="en-US" dirty="0"/>
              <a:t>, since it always uses maximum space in one direction, but can be useful with other layouts. Thus, there are technically six different proportion advice properties that you can set on any given widget class:</a:t>
            </a:r>
          </a:p>
          <a:p>
            <a:r>
              <a:rPr lang="en-US" dirty="0"/>
              <a:t>• </a:t>
            </a:r>
            <a:r>
              <a:rPr lang="en-US" dirty="0" err="1"/>
              <a:t>size_hint_x</a:t>
            </a:r>
            <a:r>
              <a:rPr lang="en-US" dirty="0"/>
              <a:t>;</a:t>
            </a:r>
          </a:p>
          <a:p>
            <a:r>
              <a:rPr lang="en-US" dirty="0"/>
              <a:t>• </a:t>
            </a:r>
            <a:r>
              <a:rPr lang="en-US" dirty="0" err="1"/>
              <a:t>size_hint_y</a:t>
            </a:r>
            <a:r>
              <a:rPr lang="en-US" dirty="0"/>
              <a:t>;</a:t>
            </a:r>
          </a:p>
          <a:p>
            <a:r>
              <a:rPr lang="en-US" dirty="0"/>
              <a:t>• </a:t>
            </a:r>
            <a:r>
              <a:rPr lang="en-US" dirty="0" err="1"/>
              <a:t>size_hint</a:t>
            </a:r>
            <a:r>
              <a:rPr lang="en-US" dirty="0"/>
              <a:t> (tuple of </a:t>
            </a:r>
            <a:r>
              <a:rPr lang="en-US" dirty="0" err="1"/>
              <a:t>size_hint_x</a:t>
            </a:r>
            <a:r>
              <a:rPr lang="en-US" dirty="0"/>
              <a:t>, </a:t>
            </a:r>
            <a:r>
              <a:rPr lang="en-US" dirty="0" err="1"/>
              <a:t>size_hint_y</a:t>
            </a:r>
            <a:r>
              <a:rPr lang="en-US" dirty="0"/>
              <a:t>);</a:t>
            </a:r>
          </a:p>
          <a:p>
            <a:r>
              <a:rPr lang="en-US" dirty="0"/>
              <a:t>• width;</a:t>
            </a:r>
          </a:p>
          <a:p>
            <a:r>
              <a:rPr lang="en-US" dirty="0"/>
              <a:t>• height;</a:t>
            </a:r>
          </a:p>
          <a:p>
            <a:r>
              <a:rPr lang="en-US" dirty="0"/>
              <a:t>• size (tuple of width, height).</a:t>
            </a:r>
          </a:p>
          <a:p>
            <a:endParaRPr lang="en-US" dirty="0"/>
          </a:p>
          <a:p>
            <a:r>
              <a:rPr lang="en-US" dirty="0"/>
              <a:t>The </a:t>
            </a:r>
            <a:r>
              <a:rPr lang="en-US" b="1" dirty="0" err="1"/>
              <a:t>size_hint</a:t>
            </a:r>
            <a:r>
              <a:rPr lang="en-US" dirty="0"/>
              <a:t> is a proportional measure. If three widgets have the same </a:t>
            </a:r>
            <a:r>
              <a:rPr lang="en-US" b="1" dirty="0" err="1"/>
              <a:t>size_hint</a:t>
            </a:r>
            <a:r>
              <a:rPr lang="en-US" dirty="0"/>
              <a:t> (and the layout chooses not to ignore that information), they will all be the same size. If one widget’s </a:t>
            </a:r>
            <a:r>
              <a:rPr lang="en-US" b="1" dirty="0" err="1"/>
              <a:t>size_hint</a:t>
            </a:r>
            <a:r>
              <a:rPr lang="en-US" dirty="0"/>
              <a:t> is twice as big as another widget’s, then it will be rendered at double the size. The main thing to bear in mind is that the size of a widget is calculated based on the sum of the </a:t>
            </a:r>
            <a:r>
              <a:rPr lang="en-US" b="1" dirty="0" err="1"/>
              <a:t>size_hint</a:t>
            </a:r>
            <a:r>
              <a:rPr lang="en-US" dirty="0"/>
              <a:t> values for all the widgets. A single widget having a </a:t>
            </a:r>
            <a:r>
              <a:rPr lang="en-US" b="1" dirty="0" err="1"/>
              <a:t>size_hint</a:t>
            </a:r>
            <a:r>
              <a:rPr lang="en-US" dirty="0"/>
              <a:t> of </a:t>
            </a:r>
            <a:r>
              <a:rPr lang="en-US" b="1" dirty="0"/>
              <a:t>1</a:t>
            </a:r>
            <a:r>
              <a:rPr lang="en-US" dirty="0"/>
              <a:t> has no meaning unless you also know that its sibling widget has a </a:t>
            </a:r>
            <a:r>
              <a:rPr lang="en-US" b="1" dirty="0" err="1"/>
              <a:t>size_hint</a:t>
            </a:r>
            <a:r>
              <a:rPr lang="en-US" dirty="0"/>
              <a:t> of </a:t>
            </a:r>
            <a:r>
              <a:rPr lang="en-US" b="1" dirty="0"/>
              <a:t>2</a:t>
            </a:r>
            <a:r>
              <a:rPr lang="en-US" dirty="0"/>
              <a:t> (the first widget will be smaller than the second) or 0.5 (the first widget will be larger).</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8</a:t>
            </a:fld>
            <a:endParaRPr lang="ru-KZ"/>
          </a:p>
        </p:txBody>
      </p:sp>
    </p:spTree>
    <p:extLst>
      <p:ext uri="{BB962C8B-B14F-4D97-AF65-F5344CB8AC3E}">
        <p14:creationId xmlns:p14="http://schemas.microsoft.com/office/powerpoint/2010/main" val="196677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Dictionary.com defines an event as “something that happens, especially something important.” That’s a perfect description of events in Kivy. Kivy is firing events all the time, but you only have to pay attention to those that you consider important. Every graphical toolkit has some concept of events. The difference between Kivy and those other toolkits is that in Kivy, event dispatch and handling are sane and uncomplicated.</a:t>
            </a:r>
          </a:p>
          <a:p>
            <a:endParaRPr lang="en-US" dirty="0"/>
          </a:p>
          <a:p>
            <a:r>
              <a:rPr lang="en-US" dirty="0"/>
              <a:t>The </a:t>
            </a:r>
            <a:r>
              <a:rPr lang="en-US" b="1" dirty="0"/>
              <a:t>event</a:t>
            </a:r>
            <a:r>
              <a:rPr lang="en-US" dirty="0"/>
              <a:t> handler is accessed as a property on the </a:t>
            </a:r>
            <a:r>
              <a:rPr lang="en-US" b="1" dirty="0"/>
              <a:t>Button</a:t>
            </a:r>
            <a:r>
              <a:rPr lang="en-US" dirty="0"/>
              <a:t> object with a prefix of on_. There are specific types of events for different widgets; for a button, the </a:t>
            </a:r>
            <a:r>
              <a:rPr lang="en-US" b="1" dirty="0"/>
              <a:t>press</a:t>
            </a:r>
            <a:r>
              <a:rPr lang="en-US" dirty="0"/>
              <a:t> event is kicked off by a mouse press or touch event. When the press event happens, the code following the colon—in this case, </a:t>
            </a:r>
            <a:r>
              <a:rPr lang="en-US" b="1" dirty="0"/>
              <a:t>root.search_location()</a:t>
            </a:r>
            <a:r>
              <a:rPr lang="en-US" dirty="0"/>
              <a:t> — is executed as </a:t>
            </a:r>
            <a:r>
              <a:rPr lang="en-US" b="1" dirty="0"/>
              <a:t>regular Python code</a:t>
            </a:r>
            <a:r>
              <a:rPr lang="en-US" dirty="0"/>
              <a:t>.</a:t>
            </a:r>
          </a:p>
          <a:p>
            <a:endParaRPr lang="en-US" dirty="0"/>
          </a:p>
          <a:p>
            <a:r>
              <a:rPr lang="en-US" dirty="0"/>
              <a:t>Kivy </a:t>
            </a:r>
            <a:r>
              <a:rPr lang="en-US" b="1" dirty="0"/>
              <a:t>properties</a:t>
            </a:r>
            <a:r>
              <a:rPr lang="en-US" dirty="0"/>
              <a:t> are somewhat magical beings. At their most basic, they are special objects that can be attached to widgets in the Python code and have their values accessed and set in the KV</a:t>
            </a:r>
          </a:p>
          <a:p>
            <a:r>
              <a:rPr lang="en-US" dirty="0"/>
              <a:t>language file. But they add a few special features.</a:t>
            </a:r>
          </a:p>
          <a:p>
            <a:r>
              <a:rPr lang="en-US" dirty="0"/>
              <a:t>First, Kivy properties have type-checking features. You can always be sure that a String property does not have an integer value, for example. You can also do additional validation, like ensuring that a number is within a specific range.</a:t>
            </a:r>
          </a:p>
          <a:p>
            <a:r>
              <a:rPr lang="en-US" dirty="0"/>
              <a:t>More interestingly, Kivy properties can automatically fire events when their values change. This can be incredibly useful, as you will see in later chapters. It’s also possible to link the value of one property directly to the value of another property. Thus, when the bound property changes, the linked property’s value can be updated to some value calculated from the former.</a:t>
            </a:r>
          </a:p>
          <a:p>
            <a:r>
              <a:rPr lang="en-US" dirty="0"/>
              <a:t>Finally, Kivy properties contain all sorts of knowledge that is very useful when you’re interfacing between the KV language layout file and the actual Python program.</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9</a:t>
            </a:fld>
            <a:endParaRPr lang="ru-KZ"/>
          </a:p>
        </p:txBody>
      </p:sp>
    </p:spTree>
    <p:extLst>
      <p:ext uri="{BB962C8B-B14F-4D97-AF65-F5344CB8AC3E}">
        <p14:creationId xmlns:p14="http://schemas.microsoft.com/office/powerpoint/2010/main" val="212376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Kivy </a:t>
            </a:r>
            <a:r>
              <a:rPr lang="en-US" b="1" dirty="0"/>
              <a:t>ListView</a:t>
            </a:r>
            <a:r>
              <a:rPr lang="en-US" dirty="0"/>
              <a:t> API includes full support for managing and displaying selection.</a:t>
            </a:r>
          </a:p>
          <a:p>
            <a:r>
              <a:rPr lang="en-US" dirty="0"/>
              <a:t>By default, the </a:t>
            </a:r>
            <a:r>
              <a:rPr lang="en-US" b="1" dirty="0"/>
              <a:t>ListView</a:t>
            </a:r>
            <a:r>
              <a:rPr lang="en-US" dirty="0"/>
              <a:t> renders a </a:t>
            </a:r>
            <a:r>
              <a:rPr lang="en-US" b="1" dirty="0"/>
              <a:t>Label</a:t>
            </a:r>
            <a:r>
              <a:rPr lang="en-US" dirty="0"/>
              <a:t> widget for each string in the list, but </a:t>
            </a:r>
            <a:r>
              <a:rPr lang="en-US" b="1" dirty="0"/>
              <a:t>Label</a:t>
            </a:r>
            <a:r>
              <a:rPr lang="en-US" dirty="0"/>
              <a:t> is an inert widget that doesn’t care when it gets touched. Luckily, </a:t>
            </a:r>
            <a:r>
              <a:rPr lang="en-US" b="1" dirty="0"/>
              <a:t>ListView</a:t>
            </a:r>
            <a:r>
              <a:rPr lang="en-US" dirty="0"/>
              <a:t> can use different classes (including custom classes) as the widget to be displayed for each item. Kivy supplies two classes, </a:t>
            </a:r>
            <a:r>
              <a:rPr lang="en-US" b="1" dirty="0" err="1"/>
              <a:t>ListItemLabel</a:t>
            </a:r>
            <a:r>
              <a:rPr lang="en-US" dirty="0"/>
              <a:t> and </a:t>
            </a:r>
            <a:r>
              <a:rPr lang="en-US" b="1" dirty="0" err="1"/>
              <a:t>ListItemButton</a:t>
            </a:r>
            <a:r>
              <a:rPr lang="en-US" dirty="0"/>
              <a:t>, that behave like normal </a:t>
            </a:r>
            <a:r>
              <a:rPr lang="en-US" b="1" dirty="0"/>
              <a:t>Label</a:t>
            </a:r>
            <a:r>
              <a:rPr lang="en-US" dirty="0"/>
              <a:t> and </a:t>
            </a:r>
            <a:r>
              <a:rPr lang="en-US" b="1" dirty="0"/>
              <a:t>Button</a:t>
            </a:r>
            <a:r>
              <a:rPr lang="en-US" dirty="0"/>
              <a:t> objects but also contain information for tracking selection. Tracking selection is mandatory for </a:t>
            </a:r>
            <a:r>
              <a:rPr lang="en-US" b="1" dirty="0"/>
              <a:t>ListView</a:t>
            </a:r>
            <a:r>
              <a:rPr lang="en-US" dirty="0"/>
              <a:t> widgets, so it’s almost always a good idea to extend one of these classes, depending on whether you want to just display data (use </a:t>
            </a:r>
            <a:r>
              <a:rPr lang="en-US" b="1" dirty="0" err="1"/>
              <a:t>ListItemLabel</a:t>
            </a:r>
            <a:r>
              <a:rPr lang="en-US" dirty="0"/>
              <a:t>) or respond to touch events (use </a:t>
            </a:r>
            <a:r>
              <a:rPr lang="en-US" b="1" dirty="0" err="1"/>
              <a:t>ListItemButton</a:t>
            </a:r>
            <a:r>
              <a:rPr lang="en-US" dirty="0"/>
              <a:t>).</a:t>
            </a:r>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10</a:t>
            </a:fld>
            <a:endParaRPr lang="ru-KZ"/>
          </a:p>
        </p:txBody>
      </p:sp>
    </p:spTree>
    <p:extLst>
      <p:ext uri="{BB962C8B-B14F-4D97-AF65-F5344CB8AC3E}">
        <p14:creationId xmlns:p14="http://schemas.microsoft.com/office/powerpoint/2010/main" val="396048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Kivy provides sophisticated graphics capabilities using OpenGL and SDL instructions.</a:t>
            </a:r>
            <a:r>
              <a:rPr lang="ru-RU" dirty="0"/>
              <a:t> </a:t>
            </a:r>
            <a:r>
              <a:rPr lang="en-US" dirty="0"/>
              <a:t>These can be useful if you’re creating an interactive game rather than an application</a:t>
            </a:r>
            <a:r>
              <a:rPr lang="ru-RU" dirty="0"/>
              <a:t> </a:t>
            </a:r>
            <a:r>
              <a:rPr lang="en-US" dirty="0"/>
              <a:t>with widgets.</a:t>
            </a:r>
            <a:endParaRPr lang="ru-RU" dirty="0"/>
          </a:p>
          <a:p>
            <a:endParaRPr lang="ru-RU" dirty="0"/>
          </a:p>
          <a:p>
            <a:r>
              <a:rPr lang="en-US" dirty="0"/>
              <a:t>There are a few things to notice about this short snippet. Notice the canvas property. If you want to interact with graphics primitives, you need to create instructions on a canvas. Here, you construct two instruction objects, a Color instruction and an Ellipse instruction. These have attributes such as the RGB (red green blue) Color value and the size and position of the Ellipse.</a:t>
            </a:r>
          </a:p>
          <a:p>
            <a:endParaRPr lang="en-US" dirty="0"/>
          </a:p>
          <a:p>
            <a:endParaRPr lang="ru-KZ" dirty="0"/>
          </a:p>
        </p:txBody>
      </p:sp>
      <p:sp>
        <p:nvSpPr>
          <p:cNvPr id="4" name="Номер слайда 3"/>
          <p:cNvSpPr>
            <a:spLocks noGrp="1"/>
          </p:cNvSpPr>
          <p:nvPr>
            <p:ph type="sldNum" sz="quarter" idx="5"/>
          </p:nvPr>
        </p:nvSpPr>
        <p:spPr/>
        <p:txBody>
          <a:bodyPr/>
          <a:lstStyle/>
          <a:p>
            <a:fld id="{DF0B81E6-09B5-4CD9-A622-BF4356D7CB46}" type="slidenum">
              <a:rPr lang="ru-KZ" smtClean="0"/>
              <a:t>11</a:t>
            </a:fld>
            <a:endParaRPr lang="ru-KZ"/>
          </a:p>
        </p:txBody>
      </p:sp>
    </p:spTree>
    <p:extLst>
      <p:ext uri="{BB962C8B-B14F-4D97-AF65-F5344CB8AC3E}">
        <p14:creationId xmlns:p14="http://schemas.microsoft.com/office/powerpoint/2010/main" val="325476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06227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60518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4329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0990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22034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59663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76887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30656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01886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81114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9546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587524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393117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3E8F4A6-CBB8-4C47-93EC-6985996BB021}"/>
              </a:ext>
            </a:extLst>
          </p:cNvPr>
          <p:cNvSpPr/>
          <p:nvPr/>
        </p:nvSpPr>
        <p:spPr>
          <a:xfrm>
            <a:off x="0" y="699343"/>
            <a:ext cx="9144001"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ListView Adapters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pic>
        <p:nvPicPr>
          <p:cNvPr id="3" name="Рисунок 2">
            <a:extLst>
              <a:ext uri="{FF2B5EF4-FFF2-40B4-BE49-F238E27FC236}">
                <a16:creationId xmlns:a16="http://schemas.microsoft.com/office/drawing/2014/main" id="{9F03ECE6-473F-4DD3-B9EA-396F04669E4F}"/>
              </a:ext>
            </a:extLst>
          </p:cNvPr>
          <p:cNvPicPr>
            <a:picLocks noChangeAspect="1"/>
          </p:cNvPicPr>
          <p:nvPr/>
        </p:nvPicPr>
        <p:blipFill rotWithShape="1">
          <a:blip r:embed="rId3"/>
          <a:srcRect b="50000"/>
          <a:stretch/>
        </p:blipFill>
        <p:spPr>
          <a:xfrm>
            <a:off x="306354" y="3116679"/>
            <a:ext cx="4352778" cy="2283640"/>
          </a:xfrm>
          <a:prstGeom prst="rect">
            <a:avLst/>
          </a:prstGeom>
        </p:spPr>
      </p:pic>
      <p:sp>
        <p:nvSpPr>
          <p:cNvPr id="4" name="Прямоугольник 3">
            <a:extLst>
              <a:ext uri="{FF2B5EF4-FFF2-40B4-BE49-F238E27FC236}">
                <a16:creationId xmlns:a16="http://schemas.microsoft.com/office/drawing/2014/main" id="{B6A08958-3894-4DFF-B83E-10A03E1A38A4}"/>
              </a:ext>
            </a:extLst>
          </p:cNvPr>
          <p:cNvSpPr/>
          <p:nvPr/>
        </p:nvSpPr>
        <p:spPr>
          <a:xfrm>
            <a:off x="306355" y="5680289"/>
            <a:ext cx="4352778"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Rendering of buttons in the ListView</a:t>
            </a:r>
            <a:endParaRPr lang="ru-KZ" sz="14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54063F68-C592-4248-B43B-062B6084FDD7}"/>
              </a:ext>
            </a:extLst>
          </p:cNvPr>
          <p:cNvSpPr/>
          <p:nvPr/>
        </p:nvSpPr>
        <p:spPr>
          <a:xfrm>
            <a:off x="201091" y="1999099"/>
            <a:ext cx="5595781" cy="584775"/>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 import </a:t>
            </a:r>
            <a:r>
              <a:rPr lang="en-US" sz="1600" dirty="0" err="1">
                <a:solidFill>
                  <a:schemeClr val="bg1"/>
                </a:solidFill>
                <a:latin typeface="Arial" panose="020B0604020202020204" pitchFamily="34" charset="0"/>
                <a:cs typeface="Arial" panose="020B0604020202020204" pitchFamily="34" charset="0"/>
              </a:rPr>
              <a:t>ListItemButton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kivy.uix.listview.ListItemButton</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import </a:t>
            </a:r>
            <a:r>
              <a:rPr lang="en-US" sz="1600" dirty="0" err="1">
                <a:solidFill>
                  <a:schemeClr val="bg1"/>
                </a:solidFill>
                <a:latin typeface="Arial" panose="020B0604020202020204" pitchFamily="34" charset="0"/>
                <a:cs typeface="Arial" panose="020B0604020202020204" pitchFamily="34" charset="0"/>
              </a:rPr>
              <a:t>ListAdapter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kivy.adapters.listadapter.ListAdapter</a:t>
            </a:r>
            <a:endParaRPr lang="ru-KZ" sz="16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44A7B85B-772E-4267-AEA1-F09FC9954072}"/>
              </a:ext>
            </a:extLst>
          </p:cNvPr>
          <p:cNvSpPr/>
          <p:nvPr/>
        </p:nvSpPr>
        <p:spPr>
          <a:xfrm>
            <a:off x="6413953" y="2137599"/>
            <a:ext cx="2474182" cy="307777"/>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Imports for adapter buttons</a:t>
            </a:r>
            <a:endParaRPr lang="ru-KZ" sz="1400" dirty="0">
              <a:solidFill>
                <a:schemeClr val="bg1"/>
              </a:solidFill>
              <a:latin typeface="Arial" panose="020B0604020202020204" pitchFamily="34" charset="0"/>
              <a:cs typeface="Arial" panose="020B0604020202020204" pitchFamily="34" charset="0"/>
            </a:endParaRPr>
          </a:p>
        </p:txBody>
      </p:sp>
      <p:sp>
        <p:nvSpPr>
          <p:cNvPr id="7" name="Правая фигурная скобка 6">
            <a:extLst>
              <a:ext uri="{FF2B5EF4-FFF2-40B4-BE49-F238E27FC236}">
                <a16:creationId xmlns:a16="http://schemas.microsoft.com/office/drawing/2014/main" id="{4C26D8FC-D403-4ED4-8308-1EFDEEF10742}"/>
              </a:ext>
            </a:extLst>
          </p:cNvPr>
          <p:cNvSpPr/>
          <p:nvPr/>
        </p:nvSpPr>
        <p:spPr>
          <a:xfrm>
            <a:off x="5915809" y="1937544"/>
            <a:ext cx="260270" cy="707886"/>
          </a:xfrm>
          <a:prstGeom prst="rightBrace">
            <a:avLst>
              <a:gd name="adj1" fmla="val 8333"/>
              <a:gd name="adj2" fmla="val 52878"/>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KZ" sz="1400"/>
          </a:p>
        </p:txBody>
      </p:sp>
      <p:sp>
        <p:nvSpPr>
          <p:cNvPr id="8" name="Прямоугольник 7">
            <a:extLst>
              <a:ext uri="{FF2B5EF4-FFF2-40B4-BE49-F238E27FC236}">
                <a16:creationId xmlns:a16="http://schemas.microsoft.com/office/drawing/2014/main" id="{97ECB910-2696-4A83-AF28-2EDEB4129487}"/>
              </a:ext>
            </a:extLst>
          </p:cNvPr>
          <p:cNvSpPr/>
          <p:nvPr/>
        </p:nvSpPr>
        <p:spPr>
          <a:xfrm>
            <a:off x="4863549" y="4938634"/>
            <a:ext cx="4157622"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ListView with adapter specified</a:t>
            </a:r>
            <a:endParaRPr lang="ru-KZ" sz="1400" dirty="0">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DAAF7B6-22CA-419B-989A-E1D8CB071CD5}"/>
              </a:ext>
            </a:extLst>
          </p:cNvPr>
          <p:cNvSpPr/>
          <p:nvPr/>
        </p:nvSpPr>
        <p:spPr>
          <a:xfrm>
            <a:off x="4863548" y="3311202"/>
            <a:ext cx="4157622" cy="1323439"/>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ListView:</a:t>
            </a:r>
          </a:p>
          <a:p>
            <a:r>
              <a:rPr lang="en-US" sz="1600" dirty="0">
                <a:solidFill>
                  <a:schemeClr val="bg1"/>
                </a:solidFill>
                <a:latin typeface="Arial" panose="020B0604020202020204" pitchFamily="34" charset="0"/>
                <a:cs typeface="Arial" panose="020B0604020202020204" pitchFamily="34" charset="0"/>
              </a:rPr>
              <a:t>	id: </a:t>
            </a:r>
            <a:r>
              <a:rPr lang="en-US" sz="1600" dirty="0" err="1">
                <a:solidFill>
                  <a:schemeClr val="bg1"/>
                </a:solidFill>
                <a:latin typeface="Arial" panose="020B0604020202020204" pitchFamily="34" charset="0"/>
                <a:cs typeface="Arial" panose="020B0604020202020204" pitchFamily="34" charset="0"/>
              </a:rPr>
              <a:t>search_results_list</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adapter:</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ListAdapter</a:t>
            </a:r>
            <a:r>
              <a:rPr lang="en-US" sz="1600" dirty="0">
                <a:solidFill>
                  <a:schemeClr val="bg1"/>
                </a:solidFill>
                <a:latin typeface="Arial" panose="020B0604020202020204" pitchFamily="34" charset="0"/>
                <a:cs typeface="Arial" panose="020B0604020202020204" pitchFamily="34" charset="0"/>
              </a:rPr>
              <a:t>(data=[], </a:t>
            </a:r>
            <a:r>
              <a:rPr lang="en-US" sz="1600" dirty="0" err="1">
                <a:solidFill>
                  <a:schemeClr val="bg1"/>
                </a:solidFill>
                <a:latin typeface="Arial" panose="020B0604020202020204" pitchFamily="34" charset="0"/>
                <a:cs typeface="Arial" panose="020B0604020202020204" pitchFamily="34" charset="0"/>
              </a:rPr>
              <a:t>cls</a:t>
            </a:r>
            <a:r>
              <a:rPr lang="en-US" sz="1600" dirty="0">
                <a:solidFill>
                  <a:schemeClr val="bg1"/>
                </a:solidFill>
                <a:latin typeface="Arial" panose="020B0604020202020204" pitchFamily="34" charset="0"/>
                <a:cs typeface="Arial" panose="020B0604020202020204" pitchFamily="34" charset="0"/>
              </a:rPr>
              <a:t>=</a:t>
            </a:r>
            <a:r>
              <a:rPr lang="en-US" sz="1600" dirty="0" err="1">
                <a:solidFill>
                  <a:schemeClr val="bg1"/>
                </a:solidFill>
                <a:latin typeface="Arial" panose="020B0604020202020204" pitchFamily="34" charset="0"/>
                <a:cs typeface="Arial" panose="020B0604020202020204" pitchFamily="34" charset="0"/>
              </a:rPr>
              <a:t>ListItemButton</a:t>
            </a:r>
            <a:r>
              <a:rPr lang="en-US" sz="1600" dirty="0">
                <a:solidFill>
                  <a:schemeClr val="bg1"/>
                </a:solidFill>
                <a:latin typeface="Arial" panose="020B0604020202020204" pitchFamily="34" charset="0"/>
                <a:cs typeface="Arial" panose="020B0604020202020204" pitchFamily="34" charset="0"/>
              </a:rPr>
              <a:t>)</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23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FEB58A-699E-45D6-9F2F-9B10B7A36E11}"/>
              </a:ext>
            </a:extLst>
          </p:cNvPr>
          <p:cNvSpPr/>
          <p:nvPr/>
        </p:nvSpPr>
        <p:spPr>
          <a:xfrm>
            <a:off x="1" y="695269"/>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Kivy Graphics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1CF3FD94-ADFB-403B-8CE6-5D747B1827C5}"/>
              </a:ext>
            </a:extLst>
          </p:cNvPr>
          <p:cNvSpPr/>
          <p:nvPr/>
        </p:nvSpPr>
        <p:spPr>
          <a:xfrm>
            <a:off x="5055310" y="1997839"/>
            <a:ext cx="3906186" cy="2862322"/>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&lt;</a:t>
            </a:r>
            <a:r>
              <a:rPr lang="en-US" dirty="0" err="1">
                <a:solidFill>
                  <a:schemeClr val="bg1"/>
                </a:solidFill>
                <a:latin typeface="Arial" panose="020B0604020202020204" pitchFamily="34" charset="0"/>
                <a:cs typeface="Arial" panose="020B0604020202020204" pitchFamily="34" charset="0"/>
              </a:rPr>
              <a:t>UnknownConditions@BoxLayout</a:t>
            </a:r>
            <a:r>
              <a:rPr lang="en-US" dirty="0">
                <a:solidFill>
                  <a:schemeClr val="bg1"/>
                </a:solidFill>
                <a:latin typeface="Arial" panose="020B0604020202020204" pitchFamily="34" charset="0"/>
                <a:cs typeface="Arial" panose="020B0604020202020204" pitchFamily="34" charset="0"/>
              </a:rPr>
              <a:t>&gt;:</a:t>
            </a:r>
          </a:p>
          <a:p>
            <a:pPr lvl="1"/>
            <a:r>
              <a:rPr lang="en-US" dirty="0">
                <a:solidFill>
                  <a:schemeClr val="bg1"/>
                </a:solidFill>
                <a:latin typeface="Arial" panose="020B0604020202020204" pitchFamily="34" charset="0"/>
                <a:cs typeface="Arial" panose="020B0604020202020204" pitchFamily="34" charset="0"/>
              </a:rPr>
              <a:t>conditions: ""</a:t>
            </a:r>
          </a:p>
          <a:p>
            <a:pPr lvl="1"/>
            <a:r>
              <a:rPr lang="en-US" dirty="0">
                <a:solidFill>
                  <a:schemeClr val="bg1"/>
                </a:solidFill>
                <a:latin typeface="Arial" panose="020B0604020202020204" pitchFamily="34" charset="0"/>
                <a:cs typeface="Arial" panose="020B0604020202020204" pitchFamily="34" charset="0"/>
              </a:rPr>
              <a:t>canvas:</a:t>
            </a:r>
          </a:p>
          <a:p>
            <a:pPr lvl="1"/>
            <a:r>
              <a:rPr lang="ru-RU"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Color:</a:t>
            </a:r>
          </a:p>
          <a:p>
            <a:pPr lvl="1"/>
            <a:r>
              <a:rPr lang="ru-RU"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rgb</a:t>
            </a:r>
            <a:r>
              <a:rPr lang="en-US" dirty="0">
                <a:solidFill>
                  <a:schemeClr val="bg1"/>
                </a:solidFill>
                <a:latin typeface="Arial" panose="020B0604020202020204" pitchFamily="34" charset="0"/>
                <a:cs typeface="Arial" panose="020B0604020202020204" pitchFamily="34" charset="0"/>
              </a:rPr>
              <a:t>: [0.2, 0.2, 0.2]</a:t>
            </a:r>
          </a:p>
          <a:p>
            <a:pPr lvl="1"/>
            <a:r>
              <a:rPr lang="ru-RU"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Ellipse:</a:t>
            </a:r>
          </a:p>
          <a:p>
            <a:pPr lvl="4"/>
            <a:r>
              <a:rPr lang="en-US" dirty="0">
                <a:solidFill>
                  <a:schemeClr val="bg1"/>
                </a:solidFill>
                <a:latin typeface="Arial" panose="020B0604020202020204" pitchFamily="34" charset="0"/>
                <a:cs typeface="Arial" panose="020B0604020202020204" pitchFamily="34" charset="0"/>
              </a:rPr>
              <a:t>pos: </a:t>
            </a:r>
            <a:r>
              <a:rPr lang="en-US" dirty="0" err="1">
                <a:solidFill>
                  <a:schemeClr val="bg1"/>
                </a:solidFill>
                <a:latin typeface="Arial" panose="020B0604020202020204" pitchFamily="34" charset="0"/>
                <a:cs typeface="Arial" panose="020B0604020202020204" pitchFamily="34" charset="0"/>
              </a:rPr>
              <a:t>self.pos</a:t>
            </a:r>
            <a:endParaRPr lang="en-US" dirty="0">
              <a:solidFill>
                <a:schemeClr val="bg1"/>
              </a:solidFill>
              <a:latin typeface="Arial" panose="020B0604020202020204" pitchFamily="34" charset="0"/>
              <a:cs typeface="Arial" panose="020B0604020202020204" pitchFamily="34" charset="0"/>
            </a:endParaRPr>
          </a:p>
          <a:p>
            <a:pPr lvl="4"/>
            <a:r>
              <a:rPr lang="en-US" dirty="0">
                <a:solidFill>
                  <a:schemeClr val="bg1"/>
                </a:solidFill>
                <a:latin typeface="Arial" panose="020B0604020202020204" pitchFamily="34" charset="0"/>
                <a:cs typeface="Arial" panose="020B0604020202020204" pitchFamily="34" charset="0"/>
              </a:rPr>
              <a:t>size: </a:t>
            </a:r>
            <a:r>
              <a:rPr lang="en-US" dirty="0" err="1">
                <a:solidFill>
                  <a:schemeClr val="bg1"/>
                </a:solidFill>
                <a:latin typeface="Arial" panose="020B0604020202020204" pitchFamily="34" charset="0"/>
                <a:cs typeface="Arial" panose="020B0604020202020204" pitchFamily="34" charset="0"/>
              </a:rPr>
              <a:t>self.size</a:t>
            </a:r>
            <a:endParaRPr lang="en-US"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Label:</a:t>
            </a:r>
          </a:p>
          <a:p>
            <a:pPr lvl="1"/>
            <a:r>
              <a:rPr lang="ru-RU"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text: </a:t>
            </a:r>
            <a:r>
              <a:rPr lang="en-US" dirty="0" err="1">
                <a:solidFill>
                  <a:schemeClr val="bg1"/>
                </a:solidFill>
                <a:latin typeface="Arial" panose="020B0604020202020204" pitchFamily="34" charset="0"/>
                <a:cs typeface="Arial" panose="020B0604020202020204" pitchFamily="34" charset="0"/>
              </a:rPr>
              <a:t>root.conditions</a:t>
            </a:r>
            <a:endParaRPr lang="ru-KZ"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DE18859-0E23-472C-934C-57E2C0397450}"/>
              </a:ext>
            </a:extLst>
          </p:cNvPr>
          <p:cNvSpPr/>
          <p:nvPr/>
        </p:nvSpPr>
        <p:spPr>
          <a:xfrm>
            <a:off x="5055310" y="5667573"/>
            <a:ext cx="3906185"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A simple conditions widget</a:t>
            </a:r>
            <a:endParaRPr lang="ru-KZ" sz="1400" dirty="0">
              <a:solidFill>
                <a:schemeClr val="bg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1488C938-993D-49A3-8BB7-1756296DEFB9}"/>
              </a:ext>
            </a:extLst>
          </p:cNvPr>
          <p:cNvPicPr>
            <a:picLocks noChangeAspect="1"/>
          </p:cNvPicPr>
          <p:nvPr/>
        </p:nvPicPr>
        <p:blipFill>
          <a:blip r:embed="rId3"/>
          <a:stretch>
            <a:fillRect/>
          </a:stretch>
        </p:blipFill>
        <p:spPr>
          <a:xfrm>
            <a:off x="182505" y="1523549"/>
            <a:ext cx="4787446" cy="3810902"/>
          </a:xfrm>
          <a:prstGeom prst="rect">
            <a:avLst/>
          </a:prstGeom>
        </p:spPr>
      </p:pic>
      <p:sp>
        <p:nvSpPr>
          <p:cNvPr id="7" name="Прямоугольник 6">
            <a:extLst>
              <a:ext uri="{FF2B5EF4-FFF2-40B4-BE49-F238E27FC236}">
                <a16:creationId xmlns:a16="http://schemas.microsoft.com/office/drawing/2014/main" id="{F46CB567-486A-476D-9B4F-AF3D9A981E84}"/>
              </a:ext>
            </a:extLst>
          </p:cNvPr>
          <p:cNvSpPr/>
          <p:nvPr/>
        </p:nvSpPr>
        <p:spPr>
          <a:xfrm>
            <a:off x="182505" y="5667573"/>
            <a:ext cx="4787446"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Your first graphics instruction</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95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BCC9B8-CA0D-4808-90B3-0226A63D267F}"/>
              </a:ext>
            </a:extLst>
          </p:cNvPr>
          <p:cNvSpPr/>
          <p:nvPr/>
        </p:nvSpPr>
        <p:spPr>
          <a:xfrm>
            <a:off x="1689883" y="1304692"/>
            <a:ext cx="6029738" cy="400110"/>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To use Canvas you must have to import:</a:t>
            </a:r>
            <a:endParaRPr lang="ru-KZ" sz="2000" dirty="0">
              <a:solidFill>
                <a:schemeClr val="bg1"/>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172C58B-5392-458B-B857-D3283C372D23}"/>
              </a:ext>
            </a:extLst>
          </p:cNvPr>
          <p:cNvSpPr/>
          <p:nvPr/>
        </p:nvSpPr>
        <p:spPr>
          <a:xfrm>
            <a:off x="1689884" y="1731511"/>
            <a:ext cx="6029739" cy="400110"/>
          </a:xfrm>
          <a:prstGeom prst="rect">
            <a:avLst/>
          </a:prstGeom>
          <a:ln w="38100">
            <a:solidFill>
              <a:srgbClr val="FFFF00"/>
            </a:solidFill>
          </a:ln>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from </a:t>
            </a:r>
            <a:r>
              <a:rPr lang="en-US" sz="2000" dirty="0" err="1">
                <a:solidFill>
                  <a:schemeClr val="bg1"/>
                </a:solidFill>
                <a:latin typeface="Arial" panose="020B0604020202020204" pitchFamily="34" charset="0"/>
                <a:cs typeface="Arial" panose="020B0604020202020204" pitchFamily="34" charset="0"/>
              </a:rPr>
              <a:t>kivy.graphics</a:t>
            </a:r>
            <a:r>
              <a:rPr lang="en-US" sz="2000" dirty="0">
                <a:solidFill>
                  <a:schemeClr val="bg1"/>
                </a:solidFill>
                <a:latin typeface="Arial" panose="020B0604020202020204" pitchFamily="34" charset="0"/>
                <a:cs typeface="Arial" panose="020B0604020202020204" pitchFamily="34" charset="0"/>
              </a:rPr>
              <a:t> import Rectangle, Color</a:t>
            </a:r>
            <a:endParaRPr lang="ru-KZ" sz="20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4AC3765C-2B64-40B4-B9D0-E06161462ADD}"/>
              </a:ext>
            </a:extLst>
          </p:cNvPr>
          <p:cNvSpPr/>
          <p:nvPr/>
        </p:nvSpPr>
        <p:spPr>
          <a:xfrm>
            <a:off x="0" y="693208"/>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Kivy Graphics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pic>
        <p:nvPicPr>
          <p:cNvPr id="1026" name="Picture 2" descr="https://media.geeksforgeeks.org/wp-content/uploads/20190626121557/Capture34-3-300x236.png">
            <a:extLst>
              <a:ext uri="{FF2B5EF4-FFF2-40B4-BE49-F238E27FC236}">
                <a16:creationId xmlns:a16="http://schemas.microsoft.com/office/drawing/2014/main" id="{F78B821A-EC39-49F5-9F19-0143A0796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516" y="2294501"/>
            <a:ext cx="4672725" cy="338780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89A4DD2E-C8BE-4900-8655-F8FA4A75FDC2}"/>
              </a:ext>
            </a:extLst>
          </p:cNvPr>
          <p:cNvSpPr/>
          <p:nvPr/>
        </p:nvSpPr>
        <p:spPr>
          <a:xfrm>
            <a:off x="201274" y="2294501"/>
            <a:ext cx="1851789" cy="400110"/>
          </a:xfrm>
          <a:prstGeom prst="rect">
            <a:avLst/>
          </a:prstGeom>
        </p:spPr>
        <p:txBody>
          <a:bodyPr wrap="none">
            <a:spAutoFit/>
          </a:bodyPr>
          <a:lstStyle/>
          <a:p>
            <a:r>
              <a:rPr lang="en-US" sz="2000" dirty="0" err="1">
                <a:solidFill>
                  <a:schemeClr val="bg1"/>
                </a:solidFill>
                <a:latin typeface="Arial" panose="020B0604020202020204" pitchFamily="34" charset="0"/>
                <a:cs typeface="Arial" panose="020B0604020202020204" pitchFamily="34" charset="0"/>
              </a:rPr>
              <a:t>Canvas.kv</a:t>
            </a:r>
            <a:r>
              <a:rPr lang="en-US" sz="2000" dirty="0">
                <a:solidFill>
                  <a:schemeClr val="bg1"/>
                </a:solidFill>
                <a:latin typeface="Arial" panose="020B0604020202020204" pitchFamily="34" charset="0"/>
                <a:cs typeface="Arial" panose="020B0604020202020204" pitchFamily="34" charset="0"/>
              </a:rPr>
              <a:t> file:</a:t>
            </a:r>
            <a:endParaRPr lang="ru-KZ" sz="20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1CCF5EFB-FFEF-4D34-A6CD-4480A3B43B58}"/>
              </a:ext>
            </a:extLst>
          </p:cNvPr>
          <p:cNvSpPr/>
          <p:nvPr/>
        </p:nvSpPr>
        <p:spPr>
          <a:xfrm>
            <a:off x="201274" y="2797677"/>
            <a:ext cx="4036355" cy="3477875"/>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&lt;</a:t>
            </a:r>
            <a:r>
              <a:rPr lang="en-US" sz="2000" dirty="0" err="1">
                <a:solidFill>
                  <a:schemeClr val="bg1"/>
                </a:solidFill>
                <a:latin typeface="Arial" panose="020B0604020202020204" pitchFamily="34" charset="0"/>
                <a:cs typeface="Arial" panose="020B0604020202020204" pitchFamily="34" charset="0"/>
              </a:rPr>
              <a:t>CanvasWidget@Widget</a:t>
            </a:r>
            <a:r>
              <a:rPr lang="en-US" sz="2000" dirty="0">
                <a:solidFill>
                  <a:schemeClr val="bg1"/>
                </a:solidFill>
                <a:latin typeface="Arial" panose="020B0604020202020204" pitchFamily="34" charset="0"/>
                <a:cs typeface="Arial" panose="020B0604020202020204" pitchFamily="34" charset="0"/>
              </a:rPr>
              <a:t>&gt; </a:t>
            </a:r>
          </a:p>
          <a:p>
            <a:r>
              <a:rPr lang="en-US" sz="2000" dirty="0">
                <a:solidFill>
                  <a:schemeClr val="bg1"/>
                </a:solidFill>
                <a:latin typeface="Arial" panose="020B0604020202020204" pitchFamily="34" charset="0"/>
                <a:cs typeface="Arial" panose="020B0604020202020204" pitchFamily="34" charset="0"/>
              </a:rPr>
              <a:t>  </a:t>
            </a:r>
          </a:p>
          <a:p>
            <a:r>
              <a:rPr lang="en-US" sz="2000" dirty="0">
                <a:solidFill>
                  <a:schemeClr val="bg1"/>
                </a:solidFill>
                <a:latin typeface="Arial" panose="020B0604020202020204" pitchFamily="34" charset="0"/>
                <a:cs typeface="Arial" panose="020B0604020202020204" pitchFamily="34" charset="0"/>
              </a:rPr>
              <a:t>	#creating canvas </a:t>
            </a:r>
          </a:p>
          <a:p>
            <a:r>
              <a:rPr lang="en-US" sz="2000" dirty="0">
                <a:solidFill>
                  <a:schemeClr val="bg1"/>
                </a:solidFill>
                <a:latin typeface="Arial" panose="020B0604020202020204" pitchFamily="34" charset="0"/>
                <a:cs typeface="Arial" panose="020B0604020202020204" pitchFamily="34" charset="0"/>
              </a:rPr>
              <a:t>	canvas: </a:t>
            </a:r>
          </a:p>
          <a:p>
            <a:r>
              <a:rPr lang="en-US" sz="2000" dirty="0">
                <a:solidFill>
                  <a:schemeClr val="bg1"/>
                </a:solidFill>
                <a:latin typeface="Arial" panose="020B0604020202020204" pitchFamily="34" charset="0"/>
                <a:cs typeface="Arial" panose="020B0604020202020204" pitchFamily="34" charset="0"/>
              </a:rPr>
              <a:t>		Color: </a:t>
            </a:r>
          </a:p>
          <a:p>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rgba</a:t>
            </a:r>
            <a:r>
              <a:rPr lang="en-US" sz="2000" dirty="0">
                <a:solidFill>
                  <a:schemeClr val="bg1"/>
                </a:solidFill>
                <a:latin typeface="Arial" panose="020B0604020202020204" pitchFamily="34" charset="0"/>
                <a:cs typeface="Arial" panose="020B0604020202020204" pitchFamily="34" charset="0"/>
              </a:rPr>
              <a:t>: 0, 0, 1, 1  #Blue </a:t>
            </a:r>
          </a:p>
          <a:p>
            <a:r>
              <a:rPr lang="en-US" sz="2000" dirty="0">
                <a:solidFill>
                  <a:schemeClr val="bg1"/>
                </a:solidFill>
                <a:latin typeface="Arial" panose="020B0604020202020204" pitchFamily="34" charset="0"/>
                <a:cs typeface="Arial" panose="020B0604020202020204" pitchFamily="34" charset="0"/>
              </a:rPr>
              <a:t>  </a:t>
            </a:r>
          </a:p>
          <a:p>
            <a:r>
              <a:rPr lang="en-US" sz="2000" dirty="0">
                <a:solidFill>
                  <a:schemeClr val="bg1"/>
                </a:solidFill>
                <a:latin typeface="Arial" panose="020B0604020202020204" pitchFamily="34" charset="0"/>
                <a:cs typeface="Arial" panose="020B0604020202020204" pitchFamily="34" charset="0"/>
              </a:rPr>
              <a:t>	#size and position of Canvas </a:t>
            </a:r>
          </a:p>
          <a:p>
            <a:r>
              <a:rPr lang="en-US" sz="2000" dirty="0">
                <a:solidFill>
                  <a:schemeClr val="bg1"/>
                </a:solidFill>
                <a:latin typeface="Arial" panose="020B0604020202020204" pitchFamily="34" charset="0"/>
                <a:cs typeface="Arial" panose="020B0604020202020204" pitchFamily="34" charset="0"/>
              </a:rPr>
              <a:t>	Rectangle: </a:t>
            </a:r>
          </a:p>
          <a:p>
            <a:pPr lvl="4"/>
            <a:r>
              <a:rPr lang="en-US" sz="2000" dirty="0">
                <a:solidFill>
                  <a:schemeClr val="bg1"/>
                </a:solidFill>
                <a:latin typeface="Arial" panose="020B0604020202020204" pitchFamily="34" charset="0"/>
                <a:cs typeface="Arial" panose="020B0604020202020204" pitchFamily="34" charset="0"/>
              </a:rPr>
              <a:t>pos: </a:t>
            </a:r>
            <a:r>
              <a:rPr lang="en-US" sz="2000" dirty="0" err="1">
                <a:solidFill>
                  <a:schemeClr val="bg1"/>
                </a:solidFill>
                <a:latin typeface="Arial" panose="020B0604020202020204" pitchFamily="34" charset="0"/>
                <a:cs typeface="Arial" panose="020B0604020202020204" pitchFamily="34" charset="0"/>
              </a:rPr>
              <a:t>self.pos</a:t>
            </a:r>
            <a:r>
              <a:rPr lang="en-US" sz="2000" dirty="0">
                <a:solidFill>
                  <a:schemeClr val="bg1"/>
                </a:solidFill>
                <a:latin typeface="Arial" panose="020B0604020202020204" pitchFamily="34" charset="0"/>
                <a:cs typeface="Arial" panose="020B0604020202020204" pitchFamily="34" charset="0"/>
              </a:rPr>
              <a:t> </a:t>
            </a:r>
          </a:p>
          <a:p>
            <a:pPr lvl="4"/>
            <a:r>
              <a:rPr lang="en-US" sz="2000" dirty="0">
                <a:solidFill>
                  <a:schemeClr val="bg1"/>
                </a:solidFill>
                <a:latin typeface="Arial" panose="020B0604020202020204" pitchFamily="34" charset="0"/>
                <a:cs typeface="Arial" panose="020B0604020202020204" pitchFamily="34" charset="0"/>
              </a:rPr>
              <a:t>size: </a:t>
            </a:r>
            <a:r>
              <a:rPr lang="en-US" sz="2000" dirty="0" err="1">
                <a:solidFill>
                  <a:schemeClr val="bg1"/>
                </a:solidFill>
                <a:latin typeface="Arial" panose="020B0604020202020204" pitchFamily="34" charset="0"/>
                <a:cs typeface="Arial" panose="020B0604020202020204" pitchFamily="34" charset="0"/>
              </a:rPr>
              <a:t>self.size</a:t>
            </a:r>
            <a:r>
              <a:rPr lang="en-US" sz="2000" dirty="0">
                <a:solidFill>
                  <a:schemeClr val="bg1"/>
                </a:solidFill>
                <a:latin typeface="Arial" panose="020B0604020202020204" pitchFamily="34" charset="0"/>
                <a:cs typeface="Arial" panose="020B0604020202020204" pitchFamily="34" charset="0"/>
              </a:rPr>
              <a:t> </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44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BB42C70-45BB-4C05-B907-DF8C5724149B}"/>
              </a:ext>
            </a:extLst>
          </p:cNvPr>
          <p:cNvSpPr/>
          <p:nvPr/>
        </p:nvSpPr>
        <p:spPr>
          <a:xfrm>
            <a:off x="0" y="68177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Animation</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D0B4D44E-6B58-4EEA-8E72-3FAB1C621349}"/>
              </a:ext>
            </a:extLst>
          </p:cNvPr>
          <p:cNvSpPr/>
          <p:nvPr/>
        </p:nvSpPr>
        <p:spPr>
          <a:xfrm>
            <a:off x="2100271" y="1606513"/>
            <a:ext cx="5139139" cy="400110"/>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To use animation you must have to import:</a:t>
            </a:r>
          </a:p>
        </p:txBody>
      </p:sp>
      <p:sp>
        <p:nvSpPr>
          <p:cNvPr id="4" name="Прямоугольник 3">
            <a:extLst>
              <a:ext uri="{FF2B5EF4-FFF2-40B4-BE49-F238E27FC236}">
                <a16:creationId xmlns:a16="http://schemas.microsoft.com/office/drawing/2014/main" id="{62CF2385-69B2-43CE-AC97-2033DE41FAD2}"/>
              </a:ext>
            </a:extLst>
          </p:cNvPr>
          <p:cNvSpPr/>
          <p:nvPr/>
        </p:nvSpPr>
        <p:spPr>
          <a:xfrm>
            <a:off x="2100272" y="2129368"/>
            <a:ext cx="5139139" cy="400110"/>
          </a:xfrm>
          <a:prstGeom prst="rect">
            <a:avLst/>
          </a:prstGeom>
          <a:ln w="38100">
            <a:solidFill>
              <a:srgbClr val="FFFF00"/>
            </a:solidFill>
          </a:ln>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from </a:t>
            </a:r>
            <a:r>
              <a:rPr lang="en-US" sz="2000" dirty="0" err="1">
                <a:solidFill>
                  <a:schemeClr val="bg1"/>
                </a:solidFill>
                <a:latin typeface="Arial" panose="020B0604020202020204" pitchFamily="34" charset="0"/>
                <a:cs typeface="Arial" panose="020B0604020202020204" pitchFamily="34" charset="0"/>
              </a:rPr>
              <a:t>kivy.animation</a:t>
            </a:r>
            <a:r>
              <a:rPr lang="en-US" sz="2000" dirty="0">
                <a:solidFill>
                  <a:schemeClr val="bg1"/>
                </a:solidFill>
                <a:latin typeface="Arial" panose="020B0604020202020204" pitchFamily="34" charset="0"/>
                <a:cs typeface="Arial" panose="020B0604020202020204" pitchFamily="34" charset="0"/>
              </a:rPr>
              <a:t> import Animation</a:t>
            </a:r>
            <a:endParaRPr lang="ru-KZ" sz="20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17648FA-2CA7-44AA-9EF8-B0B33A70B459}"/>
              </a:ext>
            </a:extLst>
          </p:cNvPr>
          <p:cNvSpPr/>
          <p:nvPr/>
        </p:nvSpPr>
        <p:spPr>
          <a:xfrm>
            <a:off x="242453" y="2644155"/>
            <a:ext cx="3251211"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Simple animation</a:t>
            </a:r>
            <a:endParaRPr lang="ru-KZ" sz="16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1FBBCF91-C824-467E-9B73-9B6BE66617FD}"/>
              </a:ext>
            </a:extLst>
          </p:cNvPr>
          <p:cNvSpPr/>
          <p:nvPr/>
        </p:nvSpPr>
        <p:spPr>
          <a:xfrm>
            <a:off x="242453" y="3043874"/>
            <a:ext cx="3251211" cy="584775"/>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anim = Animation(x=100, y=100)</a:t>
            </a:r>
          </a:p>
          <a:p>
            <a:r>
              <a:rPr lang="en-US" sz="1600" dirty="0" err="1">
                <a:solidFill>
                  <a:schemeClr val="bg1"/>
                </a:solidFill>
                <a:latin typeface="Arial" panose="020B0604020202020204" pitchFamily="34" charset="0"/>
                <a:cs typeface="Arial" panose="020B0604020202020204" pitchFamily="34" charset="0"/>
              </a:rPr>
              <a:t>anim.start</a:t>
            </a:r>
            <a:r>
              <a:rPr lang="en-US" sz="1600" dirty="0">
                <a:solidFill>
                  <a:schemeClr val="bg1"/>
                </a:solidFill>
                <a:latin typeface="Arial" panose="020B0604020202020204" pitchFamily="34" charset="0"/>
                <a:cs typeface="Arial" panose="020B0604020202020204" pitchFamily="34" charset="0"/>
              </a:rPr>
              <a:t>(widget)</a:t>
            </a:r>
            <a:endParaRPr lang="ru-KZ" sz="16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E55882B1-D05D-4E98-B502-606F4A8160C1}"/>
              </a:ext>
            </a:extLst>
          </p:cNvPr>
          <p:cNvSpPr/>
          <p:nvPr/>
        </p:nvSpPr>
        <p:spPr>
          <a:xfrm>
            <a:off x="4024463" y="2656431"/>
            <a:ext cx="4877083"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Multiple properties and transitions</a:t>
            </a:r>
            <a:endParaRPr lang="ru-KZ" sz="16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76403954-4C85-4633-B6A6-1B5C56324552}"/>
              </a:ext>
            </a:extLst>
          </p:cNvPr>
          <p:cNvSpPr/>
          <p:nvPr/>
        </p:nvSpPr>
        <p:spPr>
          <a:xfrm>
            <a:off x="4024464" y="3028685"/>
            <a:ext cx="4877083" cy="584775"/>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anim = Animation(x=50, size=(80, 80), t='</a:t>
            </a:r>
            <a:r>
              <a:rPr lang="en-US" sz="1600" dirty="0" err="1">
                <a:solidFill>
                  <a:schemeClr val="bg1"/>
                </a:solidFill>
                <a:latin typeface="Arial" panose="020B0604020202020204" pitchFamily="34" charset="0"/>
                <a:cs typeface="Arial" panose="020B0604020202020204" pitchFamily="34" charset="0"/>
              </a:rPr>
              <a:t>in_quad</a:t>
            </a:r>
            <a:r>
              <a:rPr lang="en-US" sz="1600" dirty="0">
                <a:solidFill>
                  <a:schemeClr val="bg1"/>
                </a:solidFill>
                <a:latin typeface="Arial" panose="020B0604020202020204" pitchFamily="34" charset="0"/>
                <a:cs typeface="Arial" panose="020B0604020202020204" pitchFamily="34" charset="0"/>
              </a:rPr>
              <a:t>')</a:t>
            </a:r>
          </a:p>
          <a:p>
            <a:r>
              <a:rPr lang="en-US" sz="1600" dirty="0" err="1">
                <a:solidFill>
                  <a:schemeClr val="bg1"/>
                </a:solidFill>
                <a:latin typeface="Arial" panose="020B0604020202020204" pitchFamily="34" charset="0"/>
                <a:cs typeface="Arial" panose="020B0604020202020204" pitchFamily="34" charset="0"/>
              </a:rPr>
              <a:t>anim.start</a:t>
            </a:r>
            <a:r>
              <a:rPr lang="en-US" sz="1600" dirty="0">
                <a:solidFill>
                  <a:schemeClr val="bg1"/>
                </a:solidFill>
                <a:latin typeface="Arial" panose="020B0604020202020204" pitchFamily="34" charset="0"/>
                <a:cs typeface="Arial" panose="020B0604020202020204" pitchFamily="34" charset="0"/>
              </a:rPr>
              <a:t>(widget)</a:t>
            </a:r>
            <a:endParaRPr lang="ru-KZ" sz="1600" dirty="0">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CE4639F-ABDC-4A3E-A1B6-FD75E68A9161}"/>
              </a:ext>
            </a:extLst>
          </p:cNvPr>
          <p:cNvSpPr/>
          <p:nvPr/>
        </p:nvSpPr>
        <p:spPr>
          <a:xfrm>
            <a:off x="1734411" y="3784549"/>
            <a:ext cx="5965102"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Sequential animation</a:t>
            </a:r>
            <a:endParaRPr lang="ru-KZ" sz="1600" dirty="0">
              <a:solidFill>
                <a:schemeClr val="bg1"/>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399AD2FC-3CC0-445A-A265-821AC194A6C3}"/>
              </a:ext>
            </a:extLst>
          </p:cNvPr>
          <p:cNvSpPr/>
          <p:nvPr/>
        </p:nvSpPr>
        <p:spPr>
          <a:xfrm>
            <a:off x="1734411" y="4214062"/>
            <a:ext cx="5965102" cy="584775"/>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anim = Animation(x=50) + Animation(size=(80, 80), duration=2.)</a:t>
            </a:r>
          </a:p>
          <a:p>
            <a:r>
              <a:rPr lang="en-US" sz="1600" dirty="0" err="1">
                <a:solidFill>
                  <a:schemeClr val="bg1"/>
                </a:solidFill>
                <a:latin typeface="Arial" panose="020B0604020202020204" pitchFamily="34" charset="0"/>
                <a:cs typeface="Arial" panose="020B0604020202020204" pitchFamily="34" charset="0"/>
              </a:rPr>
              <a:t>anim.start</a:t>
            </a:r>
            <a:r>
              <a:rPr lang="en-US" sz="1600" dirty="0">
                <a:solidFill>
                  <a:schemeClr val="bg1"/>
                </a:solidFill>
                <a:latin typeface="Arial" panose="020B0604020202020204" pitchFamily="34" charset="0"/>
                <a:cs typeface="Arial" panose="020B0604020202020204" pitchFamily="34" charset="0"/>
              </a:rPr>
              <a:t>(widget)</a:t>
            </a:r>
            <a:endParaRPr lang="ru-KZ" sz="1600" dirty="0">
              <a:solidFill>
                <a:schemeClr val="bg1"/>
              </a:solidFill>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6EB4B7B3-7C19-4E3B-B8D4-1311CC0A1CFB}"/>
              </a:ext>
            </a:extLst>
          </p:cNvPr>
          <p:cNvSpPr/>
          <p:nvPr/>
        </p:nvSpPr>
        <p:spPr>
          <a:xfrm>
            <a:off x="4195401" y="5057294"/>
            <a:ext cx="4706145"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Parallel animation</a:t>
            </a:r>
            <a:endParaRPr lang="ru-KZ" sz="1600" dirty="0">
              <a:solidFill>
                <a:schemeClr val="bg1"/>
              </a:solidFill>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7922E88C-6E3C-4C66-81E5-768C7FD81CB1}"/>
              </a:ext>
            </a:extLst>
          </p:cNvPr>
          <p:cNvSpPr/>
          <p:nvPr/>
        </p:nvSpPr>
        <p:spPr>
          <a:xfrm>
            <a:off x="4195402" y="5486806"/>
            <a:ext cx="4706145" cy="861774"/>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anim = Animation(pos=(80, 10))</a:t>
            </a:r>
          </a:p>
          <a:p>
            <a:r>
              <a:rPr lang="en-US" sz="1600" dirty="0">
                <a:solidFill>
                  <a:schemeClr val="bg1"/>
                </a:solidFill>
                <a:latin typeface="Arial" panose="020B0604020202020204" pitchFamily="34" charset="0"/>
                <a:cs typeface="Arial" panose="020B0604020202020204" pitchFamily="34" charset="0"/>
              </a:rPr>
              <a:t>anim &amp;= Animation(size=(800, 800), duration=2.)</a:t>
            </a:r>
          </a:p>
          <a:p>
            <a:r>
              <a:rPr lang="en-US" sz="1600" dirty="0" err="1">
                <a:solidFill>
                  <a:schemeClr val="bg1"/>
                </a:solidFill>
                <a:latin typeface="Arial" panose="020B0604020202020204" pitchFamily="34" charset="0"/>
                <a:cs typeface="Arial" panose="020B0604020202020204" pitchFamily="34" charset="0"/>
              </a:rPr>
              <a:t>anim.start</a:t>
            </a:r>
            <a:r>
              <a:rPr lang="en-US" sz="1600" dirty="0">
                <a:solidFill>
                  <a:schemeClr val="bg1"/>
                </a:solidFill>
                <a:latin typeface="Arial" panose="020B0604020202020204" pitchFamily="34" charset="0"/>
                <a:cs typeface="Arial" panose="020B0604020202020204" pitchFamily="34" charset="0"/>
              </a:rPr>
              <a:t>(widget)</a:t>
            </a:r>
            <a:endParaRPr lang="ru-KZ" sz="1600" dirty="0">
              <a:solidFill>
                <a:schemeClr val="bg1"/>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890A86D4-1134-4717-80BC-8CDC1F2F9C3C}"/>
              </a:ext>
            </a:extLst>
          </p:cNvPr>
          <p:cNvSpPr/>
          <p:nvPr/>
        </p:nvSpPr>
        <p:spPr>
          <a:xfrm>
            <a:off x="251746" y="5028810"/>
            <a:ext cx="3737113"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Repeating animation</a:t>
            </a:r>
            <a:endParaRPr lang="ru-KZ" sz="1600" dirty="0">
              <a:solidFill>
                <a:schemeClr val="bg1"/>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0D685FA4-9356-4B0F-A6D6-CE49A81E4D50}"/>
              </a:ext>
            </a:extLst>
          </p:cNvPr>
          <p:cNvSpPr/>
          <p:nvPr/>
        </p:nvSpPr>
        <p:spPr>
          <a:xfrm>
            <a:off x="251746" y="5486806"/>
            <a:ext cx="3737113" cy="861774"/>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anim = Animation(...) + Animation(...)</a:t>
            </a:r>
          </a:p>
          <a:p>
            <a:r>
              <a:rPr lang="en-US" sz="1600" dirty="0" err="1">
                <a:solidFill>
                  <a:schemeClr val="bg1"/>
                </a:solidFill>
                <a:latin typeface="Arial" panose="020B0604020202020204" pitchFamily="34" charset="0"/>
                <a:cs typeface="Arial" panose="020B0604020202020204" pitchFamily="34" charset="0"/>
              </a:rPr>
              <a:t>anim.repeat</a:t>
            </a:r>
            <a:r>
              <a:rPr lang="en-US" sz="1600" dirty="0">
                <a:solidFill>
                  <a:schemeClr val="bg1"/>
                </a:solidFill>
                <a:latin typeface="Arial" panose="020B0604020202020204" pitchFamily="34" charset="0"/>
                <a:cs typeface="Arial" panose="020B0604020202020204" pitchFamily="34" charset="0"/>
              </a:rPr>
              <a:t> = True</a:t>
            </a:r>
          </a:p>
          <a:p>
            <a:r>
              <a:rPr lang="en-US" sz="1600" dirty="0">
                <a:solidFill>
                  <a:schemeClr val="bg1"/>
                </a:solidFill>
                <a:latin typeface="Arial" panose="020B0604020202020204" pitchFamily="34" charset="0"/>
                <a:cs typeface="Arial" panose="020B0604020202020204" pitchFamily="34" charset="0"/>
              </a:rPr>
              <a:t>anim.start(widget)</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76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908AB8F-1D0A-45AF-BE88-D0FD561D69B7}"/>
              </a:ext>
            </a:extLst>
          </p:cNvPr>
          <p:cNvSpPr/>
          <p:nvPr/>
        </p:nvSpPr>
        <p:spPr>
          <a:xfrm>
            <a:off x="0" y="691965"/>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Releasing to Android and iOS</a:t>
            </a:r>
            <a:endParaRPr lang="ru-KZ" sz="20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26ABB68D-2DF9-4C58-A9D7-F8973283192B}"/>
              </a:ext>
            </a:extLst>
          </p:cNvPr>
          <p:cNvSpPr/>
          <p:nvPr/>
        </p:nvSpPr>
        <p:spPr>
          <a:xfrm>
            <a:off x="3730263" y="3228945"/>
            <a:ext cx="1683474" cy="400110"/>
          </a:xfrm>
          <a:prstGeom prst="rect">
            <a:avLst/>
          </a:prstGeom>
        </p:spPr>
        <p:txBody>
          <a:bodyPr wrap="none">
            <a:spAutoFit/>
          </a:bodyPr>
          <a:lstStyle/>
          <a:p>
            <a:r>
              <a:rPr lang="en-US" sz="2000" b="1" dirty="0">
                <a:solidFill>
                  <a:srgbClr val="FFFF00"/>
                </a:solidFill>
                <a:latin typeface="Arial" panose="020B0604020202020204" pitchFamily="34" charset="0"/>
                <a:cs typeface="Arial" panose="020B0604020202020204" pitchFamily="34" charset="0"/>
              </a:rPr>
              <a:t>BUILDOZER</a:t>
            </a:r>
            <a:endParaRPr lang="ru-KZ" sz="2000" b="1" dirty="0">
              <a:solidFill>
                <a:srgbClr val="FFFF00"/>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6D23C919-4739-4755-BC7C-4F265CBF0D2D}"/>
              </a:ext>
            </a:extLst>
          </p:cNvPr>
          <p:cNvSpPr/>
          <p:nvPr/>
        </p:nvSpPr>
        <p:spPr>
          <a:xfrm>
            <a:off x="1450726" y="1782393"/>
            <a:ext cx="1397741" cy="400110"/>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Android</a:t>
            </a:r>
            <a:endParaRPr lang="ru-KZ" sz="2000" b="1"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F92E620A-EF71-4106-B1E5-40A5B90B0FEE}"/>
              </a:ext>
            </a:extLst>
          </p:cNvPr>
          <p:cNvSpPr/>
          <p:nvPr/>
        </p:nvSpPr>
        <p:spPr>
          <a:xfrm>
            <a:off x="6295534" y="1788078"/>
            <a:ext cx="1397740" cy="400110"/>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iOS</a:t>
            </a:r>
            <a:endParaRPr lang="ru-KZ" sz="2000" b="1"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EFA5C033-53BE-471B-B89E-8927BC5B8381}"/>
              </a:ext>
            </a:extLst>
          </p:cNvPr>
          <p:cNvSpPr/>
          <p:nvPr/>
        </p:nvSpPr>
        <p:spPr>
          <a:xfrm>
            <a:off x="568927" y="2613392"/>
            <a:ext cx="3161337" cy="2031325"/>
          </a:xfrm>
          <a:prstGeom prst="rect">
            <a:avLst/>
          </a:prstGeom>
        </p:spPr>
        <p:txBody>
          <a:bodyPr wrap="square">
            <a:spAutoFit/>
          </a:bodyPr>
          <a:lstStyle/>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Install </a:t>
            </a:r>
            <a:r>
              <a:rPr lang="en-US" sz="1400" dirty="0" err="1">
                <a:solidFill>
                  <a:schemeClr val="bg1"/>
                </a:solidFill>
                <a:latin typeface="Arial" panose="020B0604020202020204" pitchFamily="34" charset="0"/>
                <a:cs typeface="Arial" panose="020B0604020202020204" pitchFamily="34" charset="0"/>
              </a:rPr>
              <a:t>buildozer</a:t>
            </a:r>
            <a:r>
              <a:rPr lang="en-US" sz="1400" dirty="0">
                <a:solidFill>
                  <a:schemeClr val="bg1"/>
                </a:solidFill>
                <a:latin typeface="Arial" panose="020B0604020202020204" pitchFamily="34" charset="0"/>
                <a:cs typeface="Arial" panose="020B0604020202020204" pitchFamily="34" charset="0"/>
              </a:rPr>
              <a:t>;</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Create the spec file;</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Generate the APK, use the APK file in ./bin/ folder to install;</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Or plug your phone, generate and install in one go;</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Deploy on production environment will need to add a sign </a:t>
            </a:r>
            <a:r>
              <a:rPr lang="en-US" sz="1400" dirty="0" err="1">
                <a:solidFill>
                  <a:schemeClr val="bg1"/>
                </a:solidFill>
                <a:latin typeface="Arial" panose="020B0604020202020204" pitchFamily="34" charset="0"/>
                <a:cs typeface="Arial" panose="020B0604020202020204" pitchFamily="34" charset="0"/>
              </a:rPr>
              <a:t>tuso</a:t>
            </a:r>
            <a:r>
              <a:rPr lang="en-US" sz="1400" dirty="0">
                <a:solidFill>
                  <a:schemeClr val="bg1"/>
                </a:solidFill>
                <a:latin typeface="Arial" panose="020B0604020202020204" pitchFamily="34" charset="0"/>
                <a:cs typeface="Arial" panose="020B0604020202020204" pitchFamily="34" charset="0"/>
              </a:rPr>
              <a:t> the package.</a:t>
            </a:r>
            <a:endParaRPr lang="ru-KZ" sz="1400" dirty="0">
              <a:solidFill>
                <a:schemeClr val="bg1"/>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E676EC87-514C-4D43-A3E7-D08A69FBCF51}"/>
              </a:ext>
            </a:extLst>
          </p:cNvPr>
          <p:cNvSpPr/>
          <p:nvPr/>
        </p:nvSpPr>
        <p:spPr>
          <a:xfrm>
            <a:off x="5413737" y="2613392"/>
            <a:ext cx="3449743" cy="2893100"/>
          </a:xfrm>
          <a:prstGeom prst="rect">
            <a:avLst/>
          </a:prstGeom>
        </p:spPr>
        <p:txBody>
          <a:bodyPr wrap="square">
            <a:spAutoFit/>
          </a:bodyPr>
          <a:lstStyle/>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Install </a:t>
            </a:r>
            <a:r>
              <a:rPr lang="en-US" sz="1400" dirty="0" err="1">
                <a:solidFill>
                  <a:schemeClr val="bg1"/>
                </a:solidFill>
                <a:latin typeface="Arial" panose="020B0604020202020204" pitchFamily="34" charset="0"/>
                <a:cs typeface="Arial" panose="020B0604020202020204" pitchFamily="34" charset="0"/>
              </a:rPr>
              <a:t>Xcode</a:t>
            </a:r>
            <a:r>
              <a:rPr lang="en-US" sz="1400" dirty="0">
                <a:solidFill>
                  <a:schemeClr val="bg1"/>
                </a:solidFill>
                <a:latin typeface="Arial" panose="020B0604020202020204" pitchFamily="34" charset="0"/>
                <a:cs typeface="Arial" panose="020B0604020202020204" pitchFamily="34" charset="0"/>
              </a:rPr>
              <a:t> and related SDK;</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Install libs for building;</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Install </a:t>
            </a:r>
            <a:r>
              <a:rPr lang="en-US" sz="1400" dirty="0" err="1">
                <a:solidFill>
                  <a:schemeClr val="bg1"/>
                </a:solidFill>
                <a:latin typeface="Arial" panose="020B0604020202020204" pitchFamily="34" charset="0"/>
                <a:cs typeface="Arial" panose="020B0604020202020204" pitchFamily="34" charset="0"/>
              </a:rPr>
              <a:t>Cython</a:t>
            </a:r>
            <a:r>
              <a:rPr lang="en-US" sz="1400" dirty="0">
                <a:solidFill>
                  <a:schemeClr val="bg1"/>
                </a:solidFill>
                <a:latin typeface="Arial" panose="020B0604020202020204" pitchFamily="34" charset="0"/>
                <a:cs typeface="Arial" panose="020B0604020202020204" pitchFamily="34" charset="0"/>
              </a:rPr>
              <a:t>;</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Download </a:t>
            </a:r>
            <a:r>
              <a:rPr lang="en-US" sz="1400" dirty="0" err="1">
                <a:solidFill>
                  <a:schemeClr val="bg1"/>
                </a:solidFill>
                <a:latin typeface="Arial" panose="020B0604020202020204" pitchFamily="34" charset="0"/>
                <a:cs typeface="Arial" panose="020B0604020202020204" pitchFamily="34" charset="0"/>
              </a:rPr>
              <a:t>kivy-ios</a:t>
            </a:r>
            <a:r>
              <a:rPr lang="en-US" sz="1400" dirty="0">
                <a:solidFill>
                  <a:schemeClr val="bg1"/>
                </a:solidFill>
                <a:latin typeface="Arial" panose="020B0604020202020204" pitchFamily="34" charset="0"/>
                <a:cs typeface="Arial" panose="020B0604020202020204" pitchFamily="34" charset="0"/>
              </a:rPr>
              <a:t> and install;</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Create the </a:t>
            </a:r>
            <a:r>
              <a:rPr lang="en-US" sz="1400" dirty="0" err="1">
                <a:solidFill>
                  <a:schemeClr val="bg1"/>
                </a:solidFill>
                <a:latin typeface="Arial" panose="020B0604020202020204" pitchFamily="34" charset="0"/>
                <a:cs typeface="Arial" panose="020B0604020202020204" pitchFamily="34" charset="0"/>
              </a:rPr>
              <a:t>Xcode</a:t>
            </a:r>
            <a:r>
              <a:rPr lang="en-US" sz="1400" dirty="0">
                <a:solidFill>
                  <a:schemeClr val="bg1"/>
                </a:solidFill>
                <a:latin typeface="Arial" panose="020B0604020202020204" pitchFamily="34" charset="0"/>
                <a:cs typeface="Arial" panose="020B0604020202020204" pitchFamily="34" charset="0"/>
              </a:rPr>
              <a:t> project: (your entry file must be named as main.py)</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You will see the a folder named &lt;title&gt;-</a:t>
            </a:r>
            <a:r>
              <a:rPr lang="en-US" sz="1400" dirty="0" err="1">
                <a:solidFill>
                  <a:schemeClr val="bg1"/>
                </a:solidFill>
                <a:latin typeface="Arial" panose="020B0604020202020204" pitchFamily="34" charset="0"/>
                <a:cs typeface="Arial" panose="020B0604020202020204" pitchFamily="34" charset="0"/>
              </a:rPr>
              <a:t>ios</a:t>
            </a:r>
            <a:r>
              <a:rPr lang="en-US" sz="1400" dirty="0">
                <a:solidFill>
                  <a:schemeClr val="bg1"/>
                </a:solidFill>
                <a:latin typeface="Arial" panose="020B0604020202020204" pitchFamily="34" charset="0"/>
                <a:cs typeface="Arial" panose="020B0604020202020204" pitchFamily="34" charset="0"/>
              </a:rPr>
              <a:t>, open it and open the project via </a:t>
            </a:r>
            <a:r>
              <a:rPr lang="en-US" sz="1400" dirty="0" err="1">
                <a:solidFill>
                  <a:schemeClr val="bg1"/>
                </a:solidFill>
                <a:latin typeface="Arial" panose="020B0604020202020204" pitchFamily="34" charset="0"/>
                <a:cs typeface="Arial" panose="020B0604020202020204" pitchFamily="34" charset="0"/>
              </a:rPr>
              <a:t>xxxxxx.xcodeproj</a:t>
            </a:r>
            <a:endParaRPr lang="en-US" sz="1400"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Go to apple developer center and register as a developer</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Open your project settings</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Run the project</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71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p:nvPr>
        </p:nvSpPr>
        <p:spPr>
          <a:xfrm>
            <a:off x="0" y="689213"/>
            <a:ext cx="9144000" cy="689212"/>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REFERENCES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412845" y="1973580"/>
            <a:ext cx="8318310" cy="2031325"/>
          </a:xfrm>
          <a:prstGeom prst="rect">
            <a:avLst/>
          </a:prstGeom>
        </p:spPr>
        <p:txBody>
          <a:bodyPr wrap="square">
            <a:spAutoFit/>
          </a:bodyPr>
          <a:lstStyle/>
          <a:p>
            <a:pPr marL="342900" indent="-342900" algn="just" defTabSz="457200">
              <a:buFont typeface="+mj-lt"/>
              <a:buAutoNum type="arabicPeriod"/>
              <a:defRPr/>
            </a:pP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Link: [https://yourstory.com/mystory/choose-python-mobile-app-development]</a:t>
            </a:r>
          </a:p>
          <a:p>
            <a:pPr marL="342900" indent="-342900" algn="just" defTabSz="457200">
              <a:buFont typeface="+mj-lt"/>
              <a:buAutoNum type="arabicPeriod"/>
              <a:defRPr/>
            </a:pP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Creating Apps in Kivy (Mobile with Python) by Dusty Phillips</a:t>
            </a:r>
          </a:p>
          <a:p>
            <a:pPr marL="342900" indent="-342900" algn="just" defTabSz="457200">
              <a:buFont typeface="+mj-lt"/>
              <a:buAutoNum type="arabicPeriod"/>
              <a:defRPr/>
            </a:pP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Link: [https://www.geeksforgeeks.org/python-canvas-in-kivy-using-kv-file/]</a:t>
            </a:r>
          </a:p>
          <a:p>
            <a:pPr marL="342900" indent="-342900" algn="just" defTabSz="457200">
              <a:buFont typeface="+mj-lt"/>
              <a:buAutoNum type="arabicPeriod"/>
              <a:defRPr/>
            </a:pP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Link: [https://www.albertgao.xyz/2017/06/14/how-to-deploy-kivy-app-to-ios-and-android/]</a:t>
            </a:r>
          </a:p>
          <a:p>
            <a:pPr marL="342900" indent="-342900" algn="just" defTabSz="457200">
              <a:buFont typeface="+mj-lt"/>
              <a:buAutoNum type="arabicPeriod"/>
              <a:defRPr/>
            </a:pP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p:nvPr>
        </p:nvSpPr>
        <p:spPr>
          <a:xfrm>
            <a:off x="0" y="3062696"/>
            <a:ext cx="9144000" cy="732608"/>
          </a:xfrm>
        </p:spPr>
        <p:txBody>
          <a:bodyPr>
            <a:normAutofit fontScale="90000"/>
          </a:bodyPr>
          <a:lstStyle/>
          <a:p>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Python for mobile application</a:t>
            </a:r>
            <a:endParaRPr lang="ru-KZ"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270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oftsuave.com/resources/images/2020/mobile/mobile-cont.png">
            <a:extLst>
              <a:ext uri="{FF2B5EF4-FFF2-40B4-BE49-F238E27FC236}">
                <a16:creationId xmlns:a16="http://schemas.microsoft.com/office/drawing/2014/main" id="{C819FCAD-DFF9-4445-BD62-9C05A1F990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06" r="8356"/>
          <a:stretch/>
        </p:blipFill>
        <p:spPr bwMode="auto">
          <a:xfrm>
            <a:off x="4939581" y="2042540"/>
            <a:ext cx="4222024" cy="3473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f/f8/Python_logo_and_wordmark.svg/1280px-Python_logo_and_wordmark.svg.png">
            <a:extLst>
              <a:ext uri="{FF2B5EF4-FFF2-40B4-BE49-F238E27FC236}">
                <a16:creationId xmlns:a16="http://schemas.microsoft.com/office/drawing/2014/main" id="{DF8FE746-3049-4A1E-A195-734DDD3B44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739" b="12105"/>
          <a:stretch/>
        </p:blipFill>
        <p:spPr bwMode="auto">
          <a:xfrm>
            <a:off x="1922176" y="2703762"/>
            <a:ext cx="1699319" cy="1750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Стрелка: вправо 2">
            <a:extLst>
              <a:ext uri="{FF2B5EF4-FFF2-40B4-BE49-F238E27FC236}">
                <a16:creationId xmlns:a16="http://schemas.microsoft.com/office/drawing/2014/main" id="{5E7A4885-2DA6-4076-AC1C-9107A3A1C5B0}"/>
              </a:ext>
            </a:extLst>
          </p:cNvPr>
          <p:cNvSpPr/>
          <p:nvPr/>
        </p:nvSpPr>
        <p:spPr>
          <a:xfrm>
            <a:off x="3725839" y="3282274"/>
            <a:ext cx="1213742" cy="5936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4" name="Прямоугольник 3">
            <a:extLst>
              <a:ext uri="{FF2B5EF4-FFF2-40B4-BE49-F238E27FC236}">
                <a16:creationId xmlns:a16="http://schemas.microsoft.com/office/drawing/2014/main" id="{AE5F1581-E2DF-4DD9-8522-6FE670342541}"/>
              </a:ext>
            </a:extLst>
          </p:cNvPr>
          <p:cNvSpPr/>
          <p:nvPr/>
        </p:nvSpPr>
        <p:spPr>
          <a:xfrm>
            <a:off x="0" y="69310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for Mobile App Development</a:t>
            </a:r>
          </a:p>
        </p:txBody>
      </p:sp>
      <p:sp>
        <p:nvSpPr>
          <p:cNvPr id="5" name="Прямоугольник 4">
            <a:extLst>
              <a:ext uri="{FF2B5EF4-FFF2-40B4-BE49-F238E27FC236}">
                <a16:creationId xmlns:a16="http://schemas.microsoft.com/office/drawing/2014/main" id="{AAF83E4A-AAB8-4E9F-B148-AF9398494629}"/>
              </a:ext>
            </a:extLst>
          </p:cNvPr>
          <p:cNvSpPr/>
          <p:nvPr/>
        </p:nvSpPr>
        <p:spPr>
          <a:xfrm>
            <a:off x="2216234" y="1883470"/>
            <a:ext cx="1111202"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Security</a:t>
            </a:r>
            <a:endParaRPr lang="ru-KZ" sz="20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79C96F01-8985-4360-96C0-1746F55793A2}"/>
              </a:ext>
            </a:extLst>
          </p:cNvPr>
          <p:cNvSpPr/>
          <p:nvPr/>
        </p:nvSpPr>
        <p:spPr>
          <a:xfrm>
            <a:off x="319112" y="2303652"/>
            <a:ext cx="1367682" cy="400110"/>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Modularity</a:t>
            </a:r>
            <a:endParaRPr lang="ru-KZ" sz="20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602F9A2A-1985-42F2-9984-5B56E1139347}"/>
              </a:ext>
            </a:extLst>
          </p:cNvPr>
          <p:cNvSpPr/>
          <p:nvPr/>
        </p:nvSpPr>
        <p:spPr>
          <a:xfrm>
            <a:off x="113798" y="4428818"/>
            <a:ext cx="1756345" cy="707886"/>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Extensive </a:t>
            </a:r>
            <a:endParaRPr lang="ru-RU"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Libraries</a:t>
            </a:r>
            <a:endParaRPr lang="ru-KZ" sz="20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D693A315-EED9-455A-8A37-E4EFF76506DB}"/>
              </a:ext>
            </a:extLst>
          </p:cNvPr>
          <p:cNvSpPr/>
          <p:nvPr/>
        </p:nvSpPr>
        <p:spPr>
          <a:xfrm>
            <a:off x="2043370" y="4970195"/>
            <a:ext cx="1456930" cy="707886"/>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Easy </a:t>
            </a:r>
            <a:endParaRPr lang="ru-RU"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Integration</a:t>
            </a:r>
            <a:endParaRPr lang="ru-KZ" sz="2000" dirty="0">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E80C2D5-5C84-43AE-9BF5-443D12B64A79}"/>
              </a:ext>
            </a:extLst>
          </p:cNvPr>
          <p:cNvSpPr/>
          <p:nvPr/>
        </p:nvSpPr>
        <p:spPr>
          <a:xfrm>
            <a:off x="113798" y="3165246"/>
            <a:ext cx="1699319" cy="707886"/>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Better </a:t>
            </a:r>
            <a:endParaRPr lang="ru-RU"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Productivity</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ivy.org/logos/kivy-logo-black-256.png">
            <a:extLst>
              <a:ext uri="{FF2B5EF4-FFF2-40B4-BE49-F238E27FC236}">
                <a16:creationId xmlns:a16="http://schemas.microsoft.com/office/drawing/2014/main" id="{4F2CE435-9727-4FC0-98BE-C4E44EF45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95" y="2080050"/>
            <a:ext cx="3098009" cy="30980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7F746C53-1193-49CA-A2C7-66ED52335CFE}"/>
              </a:ext>
            </a:extLst>
          </p:cNvPr>
          <p:cNvSpPr/>
          <p:nvPr/>
        </p:nvSpPr>
        <p:spPr>
          <a:xfrm>
            <a:off x="3134746" y="1640268"/>
            <a:ext cx="2874505" cy="400110"/>
          </a:xfrm>
          <a:prstGeom prst="rect">
            <a:avLst/>
          </a:prstGeom>
        </p:spPr>
        <p:txBody>
          <a:bodyPr wrap="none">
            <a:spAutoFit/>
          </a:bodyPr>
          <a:lstStyle/>
          <a:p>
            <a:pPr algn="ctr"/>
            <a:r>
              <a:rPr lang="en-US" sz="2000" b="1" dirty="0">
                <a:solidFill>
                  <a:schemeClr val="bg1"/>
                </a:solidFill>
                <a:latin typeface="Arial" panose="020B0604020202020204" pitchFamily="34" charset="0"/>
                <a:cs typeface="Arial" panose="020B0604020202020204" pitchFamily="34" charset="0"/>
              </a:rPr>
              <a:t>Kivy is cross-platform</a:t>
            </a:r>
            <a:endParaRPr lang="ru-KZ" sz="2000" dirty="0">
              <a:solidFill>
                <a:schemeClr val="bg1"/>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14CBECEE-2BD2-41C8-9372-EC242F0C1FFC}"/>
              </a:ext>
            </a:extLst>
          </p:cNvPr>
          <p:cNvSpPr/>
          <p:nvPr/>
        </p:nvSpPr>
        <p:spPr>
          <a:xfrm>
            <a:off x="2666572" y="5376843"/>
            <a:ext cx="3810851" cy="400110"/>
          </a:xfrm>
          <a:prstGeom prst="rect">
            <a:avLst/>
          </a:prstGeom>
        </p:spPr>
        <p:txBody>
          <a:bodyPr wrap="none">
            <a:spAutoFit/>
          </a:bodyPr>
          <a:lstStyle/>
          <a:p>
            <a:pPr algn="ctr"/>
            <a:r>
              <a:rPr lang="en-US" sz="2000" b="1" dirty="0">
                <a:solidFill>
                  <a:schemeClr val="bg1"/>
                </a:solidFill>
                <a:latin typeface="Arial" panose="020B0604020202020204" pitchFamily="34" charset="0"/>
                <a:cs typeface="Arial" panose="020B0604020202020204" pitchFamily="34" charset="0"/>
              </a:rPr>
              <a:t>Custom User Interface Toolkit</a:t>
            </a:r>
            <a:endParaRPr lang="ru-KZ" sz="20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ED5F3A09-C278-4EB9-8824-3984E4690FBD}"/>
              </a:ext>
            </a:extLst>
          </p:cNvPr>
          <p:cNvSpPr/>
          <p:nvPr/>
        </p:nvSpPr>
        <p:spPr>
          <a:xfrm>
            <a:off x="6422834" y="3228944"/>
            <a:ext cx="2478564" cy="400110"/>
          </a:xfrm>
          <a:prstGeom prst="rect">
            <a:avLst/>
          </a:prstGeom>
        </p:spPr>
        <p:txBody>
          <a:bodyPr wrap="none">
            <a:spAutoFit/>
          </a:bodyPr>
          <a:lstStyle/>
          <a:p>
            <a:pPr algn="ctr"/>
            <a:r>
              <a:rPr lang="en-US" sz="2000" b="1" dirty="0">
                <a:solidFill>
                  <a:schemeClr val="bg1"/>
                </a:solidFill>
                <a:latin typeface="Arial" panose="020B0604020202020204" pitchFamily="34" charset="0"/>
                <a:cs typeface="Arial" panose="020B0604020202020204" pitchFamily="34" charset="0"/>
              </a:rPr>
              <a:t>Better consistency</a:t>
            </a:r>
            <a:endParaRPr lang="ru-KZ" sz="20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90AEF209-0CC7-4B52-95F0-61D69DC8B60A}"/>
              </a:ext>
            </a:extLst>
          </p:cNvPr>
          <p:cNvSpPr/>
          <p:nvPr/>
        </p:nvSpPr>
        <p:spPr>
          <a:xfrm>
            <a:off x="113785" y="3228944"/>
            <a:ext cx="2840971" cy="400110"/>
          </a:xfrm>
          <a:prstGeom prst="rect">
            <a:avLst/>
          </a:prstGeom>
        </p:spPr>
        <p:txBody>
          <a:bodyPr wrap="none">
            <a:spAutoFit/>
          </a:bodyPr>
          <a:lstStyle/>
          <a:p>
            <a:pPr algn="ctr"/>
            <a:r>
              <a:rPr lang="en-US" sz="2000" b="1" dirty="0">
                <a:solidFill>
                  <a:schemeClr val="bg1"/>
                </a:solidFill>
                <a:latin typeface="Arial" panose="020B0604020202020204" pitchFamily="34" charset="0"/>
                <a:cs typeface="Arial" panose="020B0604020202020204" pitchFamily="34" charset="0"/>
              </a:rPr>
              <a:t>All-Python Advantage</a:t>
            </a:r>
            <a:endParaRPr lang="ru-KZ" sz="20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ED7456B6-7C52-49A9-B20B-B6860E0D2E9E}"/>
              </a:ext>
            </a:extLst>
          </p:cNvPr>
          <p:cNvSpPr/>
          <p:nvPr/>
        </p:nvSpPr>
        <p:spPr>
          <a:xfrm>
            <a:off x="-4" y="691010"/>
            <a:ext cx="9144001"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Kivy</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1980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1B9805-BE03-41B7-8B63-1A515E7A5728}"/>
              </a:ext>
            </a:extLst>
          </p:cNvPr>
          <p:cNvSpPr/>
          <p:nvPr/>
        </p:nvSpPr>
        <p:spPr>
          <a:xfrm>
            <a:off x="0" y="681923"/>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Basic Kivy code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1C7D3544-409E-4423-96E9-43261D458E13}"/>
              </a:ext>
            </a:extLst>
          </p:cNvPr>
          <p:cNvSpPr/>
          <p:nvPr/>
        </p:nvSpPr>
        <p:spPr>
          <a:xfrm>
            <a:off x="304799" y="1737545"/>
            <a:ext cx="3246783" cy="1631216"/>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from </a:t>
            </a:r>
            <a:r>
              <a:rPr lang="en-US" sz="2000" dirty="0" err="1">
                <a:solidFill>
                  <a:schemeClr val="bg1"/>
                </a:solidFill>
                <a:latin typeface="Arial" panose="020B0604020202020204" pitchFamily="34" charset="0"/>
                <a:cs typeface="Arial" panose="020B0604020202020204" pitchFamily="34" charset="0"/>
              </a:rPr>
              <a:t>kivy.app</a:t>
            </a:r>
            <a:r>
              <a:rPr lang="en-US" sz="2000" dirty="0">
                <a:solidFill>
                  <a:schemeClr val="bg1"/>
                </a:solidFill>
                <a:latin typeface="Arial" panose="020B0604020202020204" pitchFamily="34" charset="0"/>
                <a:cs typeface="Arial" panose="020B0604020202020204" pitchFamily="34" charset="0"/>
              </a:rPr>
              <a:t> import App</a:t>
            </a:r>
          </a:p>
          <a:p>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App().run()</a:t>
            </a:r>
            <a:endParaRPr lang="ru-KZ" sz="20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27D178B7-AE04-4721-A787-93E55361799B}"/>
              </a:ext>
            </a:extLst>
          </p:cNvPr>
          <p:cNvSpPr/>
          <p:nvPr/>
        </p:nvSpPr>
        <p:spPr>
          <a:xfrm>
            <a:off x="304799" y="3553123"/>
            <a:ext cx="3246782"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The most basic Kivy app</a:t>
            </a:r>
            <a:endParaRPr lang="ru-KZ" sz="14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D597926-5E06-4115-A302-6A2F468C46F0}"/>
              </a:ext>
            </a:extLst>
          </p:cNvPr>
          <p:cNvSpPr/>
          <p:nvPr/>
        </p:nvSpPr>
        <p:spPr>
          <a:xfrm>
            <a:off x="4432361" y="4673821"/>
            <a:ext cx="4518991" cy="523220"/>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This version uses inheritance to create a new subclass of App called </a:t>
            </a:r>
            <a:r>
              <a:rPr lang="en-US" sz="1400" dirty="0" err="1">
                <a:solidFill>
                  <a:schemeClr val="bg1"/>
                </a:solidFill>
                <a:latin typeface="Arial" panose="020B0604020202020204" pitchFamily="34" charset="0"/>
                <a:cs typeface="Arial" panose="020B0604020202020204" pitchFamily="34" charset="0"/>
              </a:rPr>
              <a:t>WeatherApp</a:t>
            </a:r>
            <a:endParaRPr lang="ru-KZ" sz="14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98D19D3A-5977-4D31-8D78-E92DC54CBC1E}"/>
              </a:ext>
            </a:extLst>
          </p:cNvPr>
          <p:cNvSpPr/>
          <p:nvPr/>
        </p:nvSpPr>
        <p:spPr>
          <a:xfrm>
            <a:off x="4432361" y="1734861"/>
            <a:ext cx="4518991" cy="2554545"/>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from </a:t>
            </a:r>
            <a:r>
              <a:rPr lang="en-US" sz="2000" dirty="0" err="1">
                <a:solidFill>
                  <a:schemeClr val="bg1"/>
                </a:solidFill>
                <a:latin typeface="Arial" panose="020B0604020202020204" pitchFamily="34" charset="0"/>
                <a:cs typeface="Arial" panose="020B0604020202020204" pitchFamily="34" charset="0"/>
              </a:rPr>
              <a:t>kivy.app</a:t>
            </a:r>
            <a:r>
              <a:rPr lang="en-US" sz="2000" dirty="0">
                <a:solidFill>
                  <a:schemeClr val="bg1"/>
                </a:solidFill>
                <a:latin typeface="Arial" panose="020B0604020202020204" pitchFamily="34" charset="0"/>
                <a:cs typeface="Arial" panose="020B0604020202020204" pitchFamily="34" charset="0"/>
              </a:rPr>
              <a:t> import App</a:t>
            </a:r>
          </a:p>
          <a:p>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class </a:t>
            </a:r>
            <a:r>
              <a:rPr lang="en-US" sz="2000" dirty="0" err="1">
                <a:solidFill>
                  <a:schemeClr val="bg1"/>
                </a:solidFill>
                <a:latin typeface="Arial" panose="020B0604020202020204" pitchFamily="34" charset="0"/>
                <a:cs typeface="Arial" panose="020B0604020202020204" pitchFamily="34" charset="0"/>
              </a:rPr>
              <a:t>WeatherApp</a:t>
            </a:r>
            <a:r>
              <a:rPr lang="en-US" sz="2000" dirty="0">
                <a:solidFill>
                  <a:schemeClr val="bg1"/>
                </a:solidFill>
                <a:latin typeface="Arial" panose="020B0604020202020204" pitchFamily="34" charset="0"/>
                <a:cs typeface="Arial" panose="020B0604020202020204" pitchFamily="34" charset="0"/>
              </a:rPr>
              <a:t>(App):</a:t>
            </a:r>
          </a:p>
          <a:p>
            <a:r>
              <a:rPr lang="en-US" sz="2000" dirty="0">
                <a:solidFill>
                  <a:schemeClr val="bg1"/>
                </a:solidFill>
                <a:latin typeface="Arial" panose="020B0604020202020204" pitchFamily="34" charset="0"/>
                <a:cs typeface="Arial" panose="020B0604020202020204" pitchFamily="34" charset="0"/>
              </a:rPr>
              <a:t>	pass</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if __name__ == '__main__’:</a:t>
            </a:r>
          </a:p>
          <a:p>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WeatherApp</a:t>
            </a:r>
            <a:r>
              <a:rPr lang="en-US" sz="2000" dirty="0">
                <a:solidFill>
                  <a:schemeClr val="bg1"/>
                </a:solidFill>
                <a:latin typeface="Arial" panose="020B0604020202020204" pitchFamily="34" charset="0"/>
                <a:cs typeface="Arial" panose="020B0604020202020204" pitchFamily="34" charset="0"/>
              </a:rPr>
              <a:t>().run()</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51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7869013-7C43-4C27-B941-70791C4225FF}"/>
              </a:ext>
            </a:extLst>
          </p:cNvPr>
          <p:cNvPicPr>
            <a:picLocks noChangeAspect="1"/>
          </p:cNvPicPr>
          <p:nvPr/>
        </p:nvPicPr>
        <p:blipFill rotWithShape="1">
          <a:blip r:embed="rId3"/>
          <a:srcRect l="29281" r="29443" b="19808"/>
          <a:stretch/>
        </p:blipFill>
        <p:spPr>
          <a:xfrm>
            <a:off x="502889" y="1456488"/>
            <a:ext cx="2955791" cy="4571066"/>
          </a:xfrm>
          <a:prstGeom prst="rect">
            <a:avLst/>
          </a:prstGeom>
        </p:spPr>
      </p:pic>
      <p:sp>
        <p:nvSpPr>
          <p:cNvPr id="3" name="Прямоугольник 2">
            <a:extLst>
              <a:ext uri="{FF2B5EF4-FFF2-40B4-BE49-F238E27FC236}">
                <a16:creationId xmlns:a16="http://schemas.microsoft.com/office/drawing/2014/main" id="{8233C24D-D216-41B7-B9DE-FB5550013FF0}"/>
              </a:ext>
            </a:extLst>
          </p:cNvPr>
          <p:cNvSpPr/>
          <p:nvPr/>
        </p:nvSpPr>
        <p:spPr>
          <a:xfrm>
            <a:off x="4334155" y="2721114"/>
            <a:ext cx="4306956" cy="707886"/>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Label:</a:t>
            </a:r>
          </a:p>
          <a:p>
            <a:r>
              <a:rPr lang="en-US" sz="2000" dirty="0">
                <a:solidFill>
                  <a:schemeClr val="bg1"/>
                </a:solidFill>
                <a:latin typeface="Arial" panose="020B0604020202020204" pitchFamily="34" charset="0"/>
                <a:cs typeface="Arial" panose="020B0604020202020204" pitchFamily="34" charset="0"/>
              </a:rPr>
              <a:t>	text: "Hello World"</a:t>
            </a:r>
            <a:endParaRPr lang="ru-KZ" sz="20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5B1E0E1A-C8FD-446B-A6F7-584CE581BF71}"/>
              </a:ext>
            </a:extLst>
          </p:cNvPr>
          <p:cNvSpPr/>
          <p:nvPr/>
        </p:nvSpPr>
        <p:spPr>
          <a:xfrm>
            <a:off x="4334155" y="3589903"/>
            <a:ext cx="4306956" cy="523220"/>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Simple KV language file</a:t>
            </a:r>
          </a:p>
          <a:p>
            <a:pPr algn="ctr"/>
            <a:r>
              <a:rPr lang="en-US" sz="1400" dirty="0">
                <a:solidFill>
                  <a:schemeClr val="bg1"/>
                </a:solidFill>
                <a:latin typeface="Arial" panose="020B0604020202020204" pitchFamily="34" charset="0"/>
                <a:cs typeface="Arial" panose="020B0604020202020204" pitchFamily="34" charset="0"/>
              </a:rPr>
              <a:t>weather.kv</a:t>
            </a:r>
            <a:endParaRPr lang="ru-KZ" sz="14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5A86006E-FF59-43E6-85AE-EFD1311F2D51}"/>
              </a:ext>
            </a:extLst>
          </p:cNvPr>
          <p:cNvSpPr/>
          <p:nvPr/>
        </p:nvSpPr>
        <p:spPr>
          <a:xfrm>
            <a:off x="0" y="68725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KV Language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6" name="Прямоугольник 5">
            <a:extLst>
              <a:ext uri="{FF2B5EF4-FFF2-40B4-BE49-F238E27FC236}">
                <a16:creationId xmlns:a16="http://schemas.microsoft.com/office/drawing/2014/main" id="{0163AAEF-2790-4E22-AD1F-0939B6C19C89}"/>
              </a:ext>
            </a:extLst>
          </p:cNvPr>
          <p:cNvSpPr/>
          <p:nvPr/>
        </p:nvSpPr>
        <p:spPr>
          <a:xfrm>
            <a:off x="502889" y="6170744"/>
            <a:ext cx="2955791" cy="400110"/>
          </a:xfrm>
          <a:prstGeom prst="rect">
            <a:avLst/>
          </a:prstGeom>
        </p:spPr>
        <p:txBody>
          <a:bodyPr wrap="square">
            <a:spAutoFit/>
          </a:bodyPr>
          <a:lstStyle/>
          <a:p>
            <a:pPr algn="ctr"/>
            <a:r>
              <a:rPr lang="en-US" sz="2000" dirty="0">
                <a:solidFill>
                  <a:srgbClr val="FFFF00"/>
                </a:solidFill>
                <a:latin typeface="Arial" panose="020B0604020202020204" pitchFamily="34" charset="0"/>
                <a:cs typeface="Arial" panose="020B0604020202020204" pitchFamily="34" charset="0"/>
              </a:rPr>
              <a:t>Hello World label</a:t>
            </a:r>
            <a:endParaRPr lang="ru-KZ" sz="2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69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194154B-103E-4AEF-8579-1C94732249B9}"/>
              </a:ext>
            </a:extLst>
          </p:cNvPr>
          <p:cNvSpPr/>
          <p:nvPr/>
        </p:nvSpPr>
        <p:spPr>
          <a:xfrm>
            <a:off x="0" y="697067"/>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Widget</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BAD4ACF6-3461-4744-B48B-C8233B2BA656}"/>
              </a:ext>
            </a:extLst>
          </p:cNvPr>
          <p:cNvSpPr/>
          <p:nvPr/>
        </p:nvSpPr>
        <p:spPr>
          <a:xfrm>
            <a:off x="5738192" y="1449108"/>
            <a:ext cx="3126029" cy="2246769"/>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BoxLayout:</a:t>
            </a:r>
          </a:p>
          <a:p>
            <a:r>
              <a:rPr lang="en-US" sz="2000" dirty="0">
                <a:solidFill>
                  <a:schemeClr val="bg1"/>
                </a:solidFill>
                <a:latin typeface="Arial" panose="020B0604020202020204" pitchFamily="34" charset="0"/>
                <a:cs typeface="Arial" panose="020B0604020202020204" pitchFamily="34" charset="0"/>
              </a:rPr>
              <a:t>	Label:</a:t>
            </a:r>
          </a:p>
          <a:p>
            <a:r>
              <a:rPr lang="en-US" sz="2000" dirty="0">
                <a:solidFill>
                  <a:schemeClr val="bg1"/>
                </a:solidFill>
                <a:latin typeface="Arial" panose="020B0604020202020204" pitchFamily="34" charset="0"/>
                <a:cs typeface="Arial" panose="020B0604020202020204" pitchFamily="34" charset="0"/>
              </a:rPr>
              <a:t>		text: "Hello"</a:t>
            </a:r>
          </a:p>
          <a:p>
            <a:r>
              <a:rPr lang="en-US" sz="2000" dirty="0">
                <a:solidFill>
                  <a:schemeClr val="bg1"/>
                </a:solidFill>
                <a:latin typeface="Arial" panose="020B0604020202020204" pitchFamily="34" charset="0"/>
                <a:cs typeface="Arial" panose="020B0604020202020204" pitchFamily="34" charset="0"/>
              </a:rPr>
              <a:t>	Label:</a:t>
            </a:r>
          </a:p>
          <a:p>
            <a:r>
              <a:rPr lang="en-US" sz="2000" dirty="0">
                <a:solidFill>
                  <a:schemeClr val="bg1"/>
                </a:solidFill>
                <a:latin typeface="Arial" panose="020B0604020202020204" pitchFamily="34" charset="0"/>
                <a:cs typeface="Arial" panose="020B0604020202020204" pitchFamily="34" charset="0"/>
              </a:rPr>
              <a:t>		text: "Beautiful"</a:t>
            </a:r>
          </a:p>
          <a:p>
            <a:r>
              <a:rPr lang="en-US" sz="2000" dirty="0">
                <a:solidFill>
                  <a:schemeClr val="bg1"/>
                </a:solidFill>
                <a:latin typeface="Arial" panose="020B0604020202020204" pitchFamily="34" charset="0"/>
                <a:cs typeface="Arial" panose="020B0604020202020204" pitchFamily="34" charset="0"/>
              </a:rPr>
              <a:t>	Label:</a:t>
            </a:r>
          </a:p>
          <a:p>
            <a:r>
              <a:rPr lang="en-US" sz="2000" dirty="0">
                <a:solidFill>
                  <a:schemeClr val="bg1"/>
                </a:solidFill>
                <a:latin typeface="Arial" panose="020B0604020202020204" pitchFamily="34" charset="0"/>
                <a:cs typeface="Arial" panose="020B0604020202020204" pitchFamily="34" charset="0"/>
              </a:rPr>
              <a:t>		text: "World"</a:t>
            </a:r>
            <a:endParaRPr lang="ru-KZ" sz="2000"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15223BF3-7F24-468F-8DEE-24EE842FAB73}"/>
              </a:ext>
            </a:extLst>
          </p:cNvPr>
          <p:cNvPicPr>
            <a:picLocks noChangeAspect="1"/>
          </p:cNvPicPr>
          <p:nvPr/>
        </p:nvPicPr>
        <p:blipFill>
          <a:blip r:embed="rId3"/>
          <a:stretch>
            <a:fillRect/>
          </a:stretch>
        </p:blipFill>
        <p:spPr>
          <a:xfrm>
            <a:off x="122830" y="1449108"/>
            <a:ext cx="5451496" cy="4339499"/>
          </a:xfrm>
          <a:prstGeom prst="rect">
            <a:avLst/>
          </a:prstGeom>
        </p:spPr>
      </p:pic>
      <p:sp>
        <p:nvSpPr>
          <p:cNvPr id="5" name="Прямоугольник 4">
            <a:extLst>
              <a:ext uri="{FF2B5EF4-FFF2-40B4-BE49-F238E27FC236}">
                <a16:creationId xmlns:a16="http://schemas.microsoft.com/office/drawing/2014/main" id="{54DE9A54-7BF0-4AFA-9896-30CBBF87B9A8}"/>
              </a:ext>
            </a:extLst>
          </p:cNvPr>
          <p:cNvSpPr/>
          <p:nvPr/>
        </p:nvSpPr>
        <p:spPr>
          <a:xfrm>
            <a:off x="-102084" y="6017428"/>
            <a:ext cx="5676410" cy="400110"/>
          </a:xfrm>
          <a:prstGeom prst="rect">
            <a:avLst/>
          </a:prstGeom>
        </p:spPr>
        <p:txBody>
          <a:bodyPr wrap="square">
            <a:spAutoFit/>
          </a:bodyPr>
          <a:lstStyle/>
          <a:p>
            <a:pPr algn="ctr"/>
            <a:r>
              <a:rPr lang="en-US" sz="2000" dirty="0">
                <a:solidFill>
                  <a:srgbClr val="FFFF00"/>
                </a:solidFill>
                <a:latin typeface="Arial" panose="020B0604020202020204" pitchFamily="34" charset="0"/>
                <a:cs typeface="Arial" panose="020B0604020202020204" pitchFamily="34" charset="0"/>
              </a:rPr>
              <a:t>Rendering of basic container widget</a:t>
            </a:r>
            <a:endParaRPr lang="ru-KZ" sz="2000" dirty="0">
              <a:solidFill>
                <a:srgbClr val="FFFF00"/>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825A130B-4251-46A6-9F53-36027AA332A8}"/>
              </a:ext>
            </a:extLst>
          </p:cNvPr>
          <p:cNvSpPr/>
          <p:nvPr/>
        </p:nvSpPr>
        <p:spPr>
          <a:xfrm>
            <a:off x="6222640" y="4014829"/>
            <a:ext cx="2157131"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Basic container widget</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30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8A073D1-541A-4DF5-9764-33EFA9582C64}"/>
              </a:ext>
            </a:extLst>
          </p:cNvPr>
          <p:cNvSpPr/>
          <p:nvPr/>
        </p:nvSpPr>
        <p:spPr>
          <a:xfrm>
            <a:off x="0" y="682413"/>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Adjusting Widget Size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pic>
        <p:nvPicPr>
          <p:cNvPr id="3" name="Рисунок 2">
            <a:extLst>
              <a:ext uri="{FF2B5EF4-FFF2-40B4-BE49-F238E27FC236}">
                <a16:creationId xmlns:a16="http://schemas.microsoft.com/office/drawing/2014/main" id="{383C523E-24C1-4AA0-A6F6-52AF307ED19F}"/>
              </a:ext>
            </a:extLst>
          </p:cNvPr>
          <p:cNvPicPr>
            <a:picLocks noChangeAspect="1"/>
          </p:cNvPicPr>
          <p:nvPr/>
        </p:nvPicPr>
        <p:blipFill>
          <a:blip r:embed="rId3"/>
          <a:stretch>
            <a:fillRect/>
          </a:stretch>
        </p:blipFill>
        <p:spPr>
          <a:xfrm>
            <a:off x="125470" y="1413971"/>
            <a:ext cx="4927393" cy="3922303"/>
          </a:xfrm>
          <a:prstGeom prst="rect">
            <a:avLst/>
          </a:prstGeom>
        </p:spPr>
      </p:pic>
      <p:sp>
        <p:nvSpPr>
          <p:cNvPr id="4" name="Прямоугольник 3">
            <a:extLst>
              <a:ext uri="{FF2B5EF4-FFF2-40B4-BE49-F238E27FC236}">
                <a16:creationId xmlns:a16="http://schemas.microsoft.com/office/drawing/2014/main" id="{FC7B63F2-BF57-41AA-972A-02D7167CF52F}"/>
              </a:ext>
            </a:extLst>
          </p:cNvPr>
          <p:cNvSpPr/>
          <p:nvPr/>
        </p:nvSpPr>
        <p:spPr>
          <a:xfrm>
            <a:off x="125470" y="5430966"/>
            <a:ext cx="4927393" cy="400110"/>
          </a:xfrm>
          <a:prstGeom prst="rect">
            <a:avLst/>
          </a:prstGeom>
        </p:spPr>
        <p:txBody>
          <a:bodyPr wrap="square">
            <a:spAutoFit/>
          </a:bodyPr>
          <a:lstStyle/>
          <a:p>
            <a:pPr algn="ctr"/>
            <a:r>
              <a:rPr lang="en-US" sz="2000" dirty="0">
                <a:solidFill>
                  <a:srgbClr val="FFFF00"/>
                </a:solidFill>
                <a:latin typeface="Arial" panose="020B0604020202020204" pitchFamily="34" charset="0"/>
                <a:cs typeface="Arial" panose="020B0604020202020204" pitchFamily="34" charset="0"/>
              </a:rPr>
              <a:t>Size hints</a:t>
            </a:r>
            <a:endParaRPr lang="ru-KZ" sz="2000" dirty="0">
              <a:solidFill>
                <a:srgbClr val="FFFF00"/>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6C86C7EA-0160-41F4-89A1-62A3836CA5BF}"/>
              </a:ext>
            </a:extLst>
          </p:cNvPr>
          <p:cNvSpPr/>
          <p:nvPr/>
        </p:nvSpPr>
        <p:spPr>
          <a:xfrm>
            <a:off x="5246208" y="1413971"/>
            <a:ext cx="3713547" cy="4339650"/>
          </a:xfrm>
          <a:prstGeom prst="rect">
            <a:avLst/>
          </a:prstGeom>
          <a:ln w="38100">
            <a:solidFill>
              <a:srgbClr val="FFFF00"/>
            </a:solidFill>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BoxLayout:</a:t>
            </a:r>
          </a:p>
          <a:p>
            <a:r>
              <a:rPr lang="en-US" sz="1200" dirty="0">
                <a:solidFill>
                  <a:schemeClr val="bg1"/>
                </a:solidFill>
                <a:latin typeface="Arial" panose="020B0604020202020204" pitchFamily="34" charset="0"/>
                <a:cs typeface="Arial" panose="020B0604020202020204" pitchFamily="34" charset="0"/>
              </a:rPr>
              <a:t>	orientation: "vertical"</a:t>
            </a:r>
          </a:p>
          <a:p>
            <a:r>
              <a:rPr lang="en-US" sz="1200" dirty="0">
                <a:solidFill>
                  <a:schemeClr val="bg1"/>
                </a:solidFill>
                <a:latin typeface="Arial" panose="020B0604020202020204" pitchFamily="34" charset="0"/>
                <a:cs typeface="Arial" panose="020B0604020202020204" pitchFamily="34" charset="0"/>
              </a:rPr>
              <a:t>	BoxLayout:</a:t>
            </a:r>
          </a:p>
          <a:p>
            <a:r>
              <a:rPr lang="en-US" sz="1200" dirty="0">
                <a:solidFill>
                  <a:schemeClr val="bg1"/>
                </a:solidFill>
                <a:latin typeface="Arial" panose="020B0604020202020204" pitchFamily="34" charset="0"/>
                <a:cs typeface="Arial" panose="020B0604020202020204" pitchFamily="34" charset="0"/>
              </a:rPr>
              <a:t>		Button:</a:t>
            </a:r>
          </a:p>
          <a:p>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1</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1</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1</a:t>
            </a:r>
          </a:p>
          <a:p>
            <a:pPr lvl="2"/>
            <a:r>
              <a:rPr lang="en-US" sz="1200" dirty="0">
                <a:solidFill>
                  <a:schemeClr val="bg1"/>
                </a:solidFill>
                <a:latin typeface="Arial" panose="020B0604020202020204" pitchFamily="34" charset="0"/>
                <a:cs typeface="Arial" panose="020B0604020202020204" pitchFamily="34" charset="0"/>
              </a:rPr>
              <a:t>BoxLayout:</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1</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2</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3</a:t>
            </a:r>
          </a:p>
          <a:p>
            <a:pPr lvl="2"/>
            <a:r>
              <a:rPr lang="en-US" sz="1200" dirty="0">
                <a:solidFill>
                  <a:schemeClr val="bg1"/>
                </a:solidFill>
                <a:latin typeface="Arial" panose="020B0604020202020204" pitchFamily="34" charset="0"/>
                <a:cs typeface="Arial" panose="020B0604020202020204" pitchFamily="34" charset="0"/>
              </a:rPr>
              <a:t>BoxLayout:</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1</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0.75</a:t>
            </a:r>
          </a:p>
          <a:p>
            <a:pPr lvl="4"/>
            <a:r>
              <a:rPr lang="en-US" sz="1200" dirty="0">
                <a:solidFill>
                  <a:schemeClr val="bg1"/>
                </a:solidFill>
                <a:latin typeface="Arial" panose="020B0604020202020204" pitchFamily="34" charset="0"/>
                <a:cs typeface="Arial" panose="020B0604020202020204" pitchFamily="34" charset="0"/>
              </a:rPr>
              <a:t>Button:</a:t>
            </a:r>
          </a:p>
          <a:p>
            <a:pPr lvl="4"/>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size_hint_x</a:t>
            </a:r>
            <a:r>
              <a:rPr lang="en-US" sz="1200" dirty="0">
                <a:solidFill>
                  <a:schemeClr val="bg1"/>
                </a:solidFill>
                <a:latin typeface="Arial" panose="020B0604020202020204" pitchFamily="34" charset="0"/>
                <a:cs typeface="Arial" panose="020B0604020202020204" pitchFamily="34" charset="0"/>
              </a:rPr>
              <a:t>: 0.25</a:t>
            </a:r>
          </a:p>
        </p:txBody>
      </p:sp>
      <p:sp>
        <p:nvSpPr>
          <p:cNvPr id="6" name="Прямоугольник 5">
            <a:extLst>
              <a:ext uri="{FF2B5EF4-FFF2-40B4-BE49-F238E27FC236}">
                <a16:creationId xmlns:a16="http://schemas.microsoft.com/office/drawing/2014/main" id="{206B7944-8601-4255-BDCF-FCEDA451D065}"/>
              </a:ext>
            </a:extLst>
          </p:cNvPr>
          <p:cNvSpPr/>
          <p:nvPr/>
        </p:nvSpPr>
        <p:spPr>
          <a:xfrm>
            <a:off x="5246208" y="5867810"/>
            <a:ext cx="3713547"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Size hints</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71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853AC48-55C1-47A0-8F90-8B31FFA405ED}"/>
              </a:ext>
            </a:extLst>
          </p:cNvPr>
          <p:cNvSpPr/>
          <p:nvPr/>
        </p:nvSpPr>
        <p:spPr>
          <a:xfrm>
            <a:off x="1" y="679208"/>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Events and Properties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47CE85C5-BF18-4D70-B5C0-1B261E293D49}"/>
              </a:ext>
            </a:extLst>
          </p:cNvPr>
          <p:cNvSpPr/>
          <p:nvPr/>
        </p:nvSpPr>
        <p:spPr>
          <a:xfrm>
            <a:off x="53008" y="3097385"/>
            <a:ext cx="4007201" cy="1631216"/>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Button:</a:t>
            </a:r>
          </a:p>
          <a:p>
            <a:pPr lvl="1"/>
            <a:r>
              <a:rPr lang="en-US" sz="2000" dirty="0">
                <a:solidFill>
                  <a:schemeClr val="bg1"/>
                </a:solidFill>
                <a:latin typeface="Arial" panose="020B0604020202020204" pitchFamily="34" charset="0"/>
                <a:cs typeface="Arial" panose="020B0604020202020204" pitchFamily="34" charset="0"/>
              </a:rPr>
              <a:t>text: "Search"</a:t>
            </a:r>
          </a:p>
          <a:p>
            <a:pPr lvl="1"/>
            <a:r>
              <a:rPr lang="en-US" sz="2000" dirty="0" err="1">
                <a:solidFill>
                  <a:schemeClr val="bg1"/>
                </a:solidFill>
                <a:latin typeface="Arial" panose="020B0604020202020204" pitchFamily="34" charset="0"/>
                <a:cs typeface="Arial" panose="020B0604020202020204" pitchFamily="34" charset="0"/>
              </a:rPr>
              <a:t>size_hint_x</a:t>
            </a:r>
            <a:r>
              <a:rPr lang="en-US" sz="2000" dirty="0">
                <a:solidFill>
                  <a:schemeClr val="bg1"/>
                </a:solidFill>
                <a:latin typeface="Arial" panose="020B0604020202020204" pitchFamily="34" charset="0"/>
                <a:cs typeface="Arial" panose="020B0604020202020204" pitchFamily="34" charset="0"/>
              </a:rPr>
              <a:t>: 25</a:t>
            </a:r>
          </a:p>
          <a:p>
            <a:pPr lvl="1"/>
            <a:r>
              <a:rPr lang="en-US" sz="2000" dirty="0" err="1">
                <a:solidFill>
                  <a:schemeClr val="bg1"/>
                </a:solidFill>
                <a:latin typeface="Arial" panose="020B0604020202020204" pitchFamily="34" charset="0"/>
                <a:cs typeface="Arial" panose="020B0604020202020204" pitchFamily="34" charset="0"/>
              </a:rPr>
              <a:t>on_press</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root.search_location</a:t>
            </a:r>
            <a:r>
              <a:rPr lang="en-US" sz="2000" dirty="0">
                <a:solidFill>
                  <a:schemeClr val="bg1"/>
                </a:solidFill>
                <a:latin typeface="Arial" panose="020B0604020202020204" pitchFamily="34" charset="0"/>
                <a:cs typeface="Arial" panose="020B0604020202020204" pitchFamily="34" charset="0"/>
              </a:rPr>
              <a:t>()</a:t>
            </a:r>
            <a:endParaRPr lang="ru-KZ" sz="20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6DD3EF53-BB2D-4996-AD95-08FD5C63C588}"/>
              </a:ext>
            </a:extLst>
          </p:cNvPr>
          <p:cNvSpPr/>
          <p:nvPr/>
        </p:nvSpPr>
        <p:spPr>
          <a:xfrm>
            <a:off x="53008" y="5106366"/>
            <a:ext cx="4007201"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Hooking up the event handler</a:t>
            </a:r>
            <a:endParaRPr lang="ru-KZ" sz="14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0FF9C5C-E657-461B-AC5C-571388211EBF}"/>
              </a:ext>
            </a:extLst>
          </p:cNvPr>
          <p:cNvSpPr/>
          <p:nvPr/>
        </p:nvSpPr>
        <p:spPr>
          <a:xfrm>
            <a:off x="4346712" y="3085754"/>
            <a:ext cx="4619867" cy="2862322"/>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from </a:t>
            </a:r>
            <a:r>
              <a:rPr lang="en-US" sz="2000" dirty="0" err="1">
                <a:solidFill>
                  <a:schemeClr val="bg1"/>
                </a:solidFill>
                <a:latin typeface="Arial" panose="020B0604020202020204" pitchFamily="34" charset="0"/>
                <a:cs typeface="Arial" panose="020B0604020202020204" pitchFamily="34" charset="0"/>
              </a:rPr>
              <a:t>kivy.properties</a:t>
            </a:r>
            <a:r>
              <a:rPr lang="en-US" sz="2000" dirty="0">
                <a:solidFill>
                  <a:schemeClr val="bg1"/>
                </a:solidFill>
                <a:latin typeface="Arial" panose="020B0604020202020204" pitchFamily="34" charset="0"/>
                <a:cs typeface="Arial" panose="020B0604020202020204" pitchFamily="34" charset="0"/>
              </a:rPr>
              <a:t> import </a:t>
            </a:r>
            <a:r>
              <a:rPr lang="en-US" sz="2000" dirty="0" err="1">
                <a:solidFill>
                  <a:schemeClr val="bg1"/>
                </a:solidFill>
                <a:latin typeface="Arial" panose="020B0604020202020204" pitchFamily="34" charset="0"/>
                <a:cs typeface="Arial" panose="020B0604020202020204" pitchFamily="34" charset="0"/>
              </a:rPr>
              <a:t>ObjectProperty</a:t>
            </a:r>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class </a:t>
            </a:r>
            <a:r>
              <a:rPr lang="en-US" sz="2000" dirty="0" err="1">
                <a:solidFill>
                  <a:schemeClr val="bg1"/>
                </a:solidFill>
                <a:latin typeface="Arial" panose="020B0604020202020204" pitchFamily="34" charset="0"/>
                <a:cs typeface="Arial" panose="020B0604020202020204" pitchFamily="34" charset="0"/>
              </a:rPr>
              <a:t>AddLocationForm</a:t>
            </a:r>
            <a:r>
              <a:rPr lang="en-US" sz="2000" dirty="0">
                <a:solidFill>
                  <a:schemeClr val="bg1"/>
                </a:solidFill>
                <a:latin typeface="Arial" panose="020B0604020202020204" pitchFamily="34" charset="0"/>
                <a:cs typeface="Arial" panose="020B0604020202020204" pitchFamily="34" charset="0"/>
              </a:rPr>
              <a:t>(BoxLayout):</a:t>
            </a:r>
          </a:p>
          <a:p>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search_input</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ObjectProperty</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	</a:t>
            </a:r>
          </a:p>
          <a:p>
            <a:r>
              <a:rPr lang="en-US" sz="2000" dirty="0">
                <a:solidFill>
                  <a:schemeClr val="bg1"/>
                </a:solidFill>
                <a:latin typeface="Arial" panose="020B0604020202020204" pitchFamily="34" charset="0"/>
                <a:cs typeface="Arial" panose="020B0604020202020204" pitchFamily="34" charset="0"/>
              </a:rPr>
              <a:t>	def </a:t>
            </a:r>
            <a:r>
              <a:rPr lang="en-US" sz="2000" dirty="0" err="1">
                <a:solidFill>
                  <a:schemeClr val="bg1"/>
                </a:solidFill>
                <a:latin typeface="Arial" panose="020B0604020202020204" pitchFamily="34" charset="0"/>
                <a:cs typeface="Arial" panose="020B0604020202020204" pitchFamily="34" charset="0"/>
              </a:rPr>
              <a:t>search_location</a:t>
            </a:r>
            <a:r>
              <a:rPr lang="en-US" sz="2000" dirty="0">
                <a:solidFill>
                  <a:schemeClr val="bg1"/>
                </a:solidFill>
                <a:latin typeface="Arial" panose="020B0604020202020204" pitchFamily="34" charset="0"/>
                <a:cs typeface="Arial" panose="020B0604020202020204" pitchFamily="34" charset="0"/>
              </a:rPr>
              <a:t>(self):</a:t>
            </a:r>
          </a:p>
          <a:p>
            <a:r>
              <a:rPr lang="en-US" sz="2000" dirty="0">
                <a:solidFill>
                  <a:schemeClr val="bg1"/>
                </a:solidFill>
                <a:latin typeface="Arial" panose="020B0604020202020204" pitchFamily="34" charset="0"/>
                <a:cs typeface="Arial" panose="020B0604020202020204" pitchFamily="34" charset="0"/>
              </a:rPr>
              <a:t>		print("Explicit is better than Implicit")</a:t>
            </a:r>
            <a:endParaRPr lang="ru-KZ" sz="20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AF6856B7-BD05-4BA8-8193-510735B33D03}"/>
              </a:ext>
            </a:extLst>
          </p:cNvPr>
          <p:cNvSpPr/>
          <p:nvPr/>
        </p:nvSpPr>
        <p:spPr>
          <a:xfrm>
            <a:off x="4346711" y="6336587"/>
            <a:ext cx="4619867" cy="307777"/>
          </a:xfrm>
          <a:prstGeom prst="rect">
            <a:avLst/>
          </a:prstGeom>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Adding a property to point at the search input widget</a:t>
            </a:r>
            <a:endParaRPr lang="ru-KZ" sz="1400" dirty="0">
              <a:solidFill>
                <a:schemeClr val="bg1"/>
              </a:solidFill>
              <a:latin typeface="Arial" panose="020B0604020202020204" pitchFamily="34" charset="0"/>
              <a:cs typeface="Arial" panose="020B0604020202020204" pitchFamily="34" charset="0"/>
            </a:endParaRPr>
          </a:p>
        </p:txBody>
      </p:sp>
      <p:sp>
        <p:nvSpPr>
          <p:cNvPr id="9" name="Стрелка: вниз 8">
            <a:extLst>
              <a:ext uri="{FF2B5EF4-FFF2-40B4-BE49-F238E27FC236}">
                <a16:creationId xmlns:a16="http://schemas.microsoft.com/office/drawing/2014/main" id="{6BB090F7-E14F-4E70-A098-263D791F75B1}"/>
              </a:ext>
            </a:extLst>
          </p:cNvPr>
          <p:cNvSpPr/>
          <p:nvPr/>
        </p:nvSpPr>
        <p:spPr>
          <a:xfrm>
            <a:off x="2266121" y="1360819"/>
            <a:ext cx="728868" cy="15745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1" name="Стрелка: вниз 10">
            <a:extLst>
              <a:ext uri="{FF2B5EF4-FFF2-40B4-BE49-F238E27FC236}">
                <a16:creationId xmlns:a16="http://schemas.microsoft.com/office/drawing/2014/main" id="{641D34D6-1054-4958-B744-7EF44B4D46B1}"/>
              </a:ext>
            </a:extLst>
          </p:cNvPr>
          <p:cNvSpPr/>
          <p:nvPr/>
        </p:nvSpPr>
        <p:spPr>
          <a:xfrm>
            <a:off x="6175517" y="1360051"/>
            <a:ext cx="728868" cy="15745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258978877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TotalTime>
  <Words>3271</Words>
  <Application>Microsoft Office PowerPoint</Application>
  <PresentationFormat>Экран (4:3)</PresentationFormat>
  <Paragraphs>268</Paragraphs>
  <Slides>15</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Cambria</vt:lpstr>
      <vt:lpstr>Тема Office</vt:lpstr>
      <vt:lpstr>Python programming application</vt:lpstr>
      <vt:lpstr>Python for mobile application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for mobile application</dc:title>
  <dc:creator>Talgat</dc:creator>
  <cp:lastModifiedBy>Пользователь</cp:lastModifiedBy>
  <cp:revision>53</cp:revision>
  <dcterms:created xsi:type="dcterms:W3CDTF">2020-09-14T19:24:03Z</dcterms:created>
  <dcterms:modified xsi:type="dcterms:W3CDTF">2022-03-02T03:45:27Z</dcterms:modified>
</cp:coreProperties>
</file>