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52234" autoAdjust="0"/>
  </p:normalViewPr>
  <p:slideViewPr>
    <p:cSldViewPr>
      <p:cViewPr>
        <p:scale>
          <a:sx n="69" d="100"/>
          <a:sy n="69" d="100"/>
        </p:scale>
        <p:origin x="-79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7B305-5365-4317-92A0-934C5EB4420E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634E8-055F-41D4-95E0-6E2442298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34E8-055F-41D4-95E0-6E24422985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34E8-055F-41D4-95E0-6E24422985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2%9A%D0%BE%D2%93%D0%B0%D0%BC" TargetMode="External"/><Relationship Id="rId7" Type="http://schemas.openxmlformats.org/officeDocument/2006/relationships/hyperlink" Target="https://kk.wikipedia.org/wiki/%D0%98%D0%BD%D1%81%D1%82%D0%B8%D1%82%D1%83%D1%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0%9C%D0%BE%D0%BD%D0%BE%D0%BF%D0%BE%D0%BB%D0%B8%D1%8F" TargetMode="External"/><Relationship Id="rId5" Type="http://schemas.openxmlformats.org/officeDocument/2006/relationships/hyperlink" Target="https://kk.wikipedia.org/wiki/%D0%95%D0%B3%D0%B5%D0%BC%D0%B5%D0%BD%D0%B4%D1%96%D0%BA" TargetMode="External"/><Relationship Id="rId4" Type="http://schemas.openxmlformats.org/officeDocument/2006/relationships/hyperlink" Target="https://kk.wikipedia.org/wiki/%D2%B0%D0%B9%D1%8B%D0%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2%9A%D0%BE%D2%93%D0%B0%D0%BC" TargetMode="External"/><Relationship Id="rId2" Type="http://schemas.openxmlformats.org/officeDocument/2006/relationships/hyperlink" Target="https://kk.wikipedia.org/wiki/%D0%90%D1%83%D1%8B%D0%B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k.wikipedia.org/w/index.php?title=%D0%98%D0%BD%D0%B4%D0%B8%D0%B2%D0%B8%D0%B4%D1%82%D0%B5%D1%80&amp;action=edit&amp;redlink=1" TargetMode="External"/><Relationship Id="rId4" Type="http://schemas.openxmlformats.org/officeDocument/2006/relationships/hyperlink" Target="https://kk.wikipedia.org/wiki/%D0%9C%D2%B1%D1%80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0%D0%B7%D0%B8%D1%8F" TargetMode="External"/><Relationship Id="rId2" Type="http://schemas.openxmlformats.org/officeDocument/2006/relationships/hyperlink" Target="https://kk.wikipedia.org/wiki/%D0%A2%D0%B5%D1%85%D0%BD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iki/%D0%90%D1%84%D1%80%D0%B8%D0%BA%D0%B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857232"/>
            <a:ext cx="6600844" cy="4161330"/>
          </a:xfrm>
        </p:spPr>
        <p:txBody>
          <a:bodyPr/>
          <a:lstStyle/>
          <a:p>
            <a:pPr algn="ctr"/>
            <a:r>
              <a:rPr lang="ru-RU" i="1" dirty="0" err="1" smtClean="0"/>
              <a:t>Қазіргі кезеңдегі Шығыстағы тарихи</a:t>
            </a:r>
            <a:r>
              <a:rPr lang="ru-RU" i="1" dirty="0" smtClean="0"/>
              <a:t> </a:t>
            </a:r>
            <a:r>
              <a:rPr lang="ru-RU" i="1" dirty="0" err="1" smtClean="0"/>
              <a:t>үдерістердің ерекшеліктері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№1 </a:t>
            </a:r>
            <a:r>
              <a:rPr lang="ru-RU" dirty="0" err="1" smtClean="0"/>
              <a:t>дәріс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Дәріс сабағының қысқаша мазмұны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7467600" cy="487375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Тарихи</a:t>
            </a:r>
            <a:r>
              <a:rPr lang="ru-RU" dirty="0" smtClean="0"/>
              <a:t> </a:t>
            </a:r>
            <a:r>
              <a:rPr lang="ru-RU" dirty="0" err="1" smtClean="0"/>
              <a:t>ғылымдар аясында</a:t>
            </a:r>
            <a:r>
              <a:rPr lang="ru-RU" dirty="0" smtClean="0"/>
              <a:t> </a:t>
            </a:r>
            <a:r>
              <a:rPr lang="ru-RU" dirty="0" err="1" smtClean="0"/>
              <a:t>мемлекет</a:t>
            </a:r>
            <a:r>
              <a:rPr lang="ru-RU" dirty="0" smtClean="0"/>
              <a:t> </a:t>
            </a:r>
            <a:r>
              <a:rPr lang="ru-RU" dirty="0" err="1" smtClean="0"/>
              <a:t>және қоғам туралы</a:t>
            </a:r>
            <a:r>
              <a:rPr lang="ru-RU" dirty="0" smtClean="0"/>
              <a:t> </a:t>
            </a:r>
            <a:r>
              <a:rPr lang="ru-RU" dirty="0" err="1" smtClean="0"/>
              <a:t>түсінік.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Мемлекет</a:t>
            </a:r>
            <a:r>
              <a:rPr lang="ru-RU" dirty="0" smtClean="0"/>
              <a:t> </a:t>
            </a:r>
            <a:r>
              <a:rPr lang="ru-RU" dirty="0" err="1" smtClean="0"/>
              <a:t>терминінің </a:t>
            </a:r>
            <a:r>
              <a:rPr lang="ru-RU" dirty="0" smtClean="0"/>
              <a:t>- </a:t>
            </a:r>
            <a:r>
              <a:rPr lang="ru-RU" dirty="0" err="1" smtClean="0"/>
              <a:t>дәстүрлі қоғамдарға қатысты түсінігі.</a:t>
            </a:r>
            <a:r>
              <a:rPr lang="ru-RU" dirty="0" smtClean="0"/>
              <a:t> </a:t>
            </a:r>
            <a:r>
              <a:rPr lang="ru-RU" dirty="0" err="1" smtClean="0"/>
              <a:t>Қазіргі заманғы шығыс қоғамының негізгі</a:t>
            </a:r>
            <a:r>
              <a:rPr lang="ru-RU" dirty="0" smtClean="0"/>
              <a:t> </a:t>
            </a:r>
            <a:r>
              <a:rPr lang="ru-RU" dirty="0" err="1" smtClean="0"/>
              <a:t>қасиеттері.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Дәстүрлі қоғам дамуының шегі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Шығыс қоғамындағы </a:t>
            </a:r>
            <a:r>
              <a:rPr lang="ru-RU" dirty="0" smtClean="0"/>
              <a:t>дара </a:t>
            </a:r>
            <a:r>
              <a:rPr lang="ru-RU" dirty="0" err="1" smtClean="0"/>
              <a:t>тұлғаның ролі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Ұрпақтан ұрпаққа берілетін</a:t>
            </a:r>
            <a:r>
              <a:rPr lang="ru-RU" dirty="0" smtClean="0"/>
              <a:t> </a:t>
            </a:r>
            <a:r>
              <a:rPr lang="ru-RU" dirty="0" err="1" smtClean="0"/>
              <a:t>билік</a:t>
            </a:r>
            <a:r>
              <a:rPr lang="ru-RU" dirty="0" smtClean="0"/>
              <a:t> </a:t>
            </a:r>
            <a:r>
              <a:rPr lang="ru-RU" dirty="0" err="1" smtClean="0"/>
              <a:t>және оның саяси</a:t>
            </a:r>
            <a:r>
              <a:rPr lang="ru-RU" dirty="0" smtClean="0"/>
              <a:t> даму </a:t>
            </a:r>
            <a:r>
              <a:rPr lang="ru-RU" dirty="0" err="1" smtClean="0"/>
              <a:t>шеңберіндегі ролі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/>
              <a:t>Зерттеу сұрағы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dirty="0" smtClean="0"/>
              <a:t>Неліктен Шығыс қоғамы өзіндік даму ерекшелігі бар? 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apoftheworld.ru/karta-mira/politecheskaya/politicheskaya-karta-mira-na-russkom-yazy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216031" cy="1894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Мемлекет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аумаққа иелік</a:t>
            </a:r>
            <a:r>
              <a:rPr lang="ru-RU" dirty="0" smtClean="0"/>
              <a:t> </a:t>
            </a:r>
            <a:r>
              <a:rPr lang="ru-RU" dirty="0" err="1" smtClean="0"/>
              <a:t>етіп</a:t>
            </a:r>
            <a:r>
              <a:rPr lang="ru-RU" dirty="0" smtClean="0"/>
              <a:t>, </a:t>
            </a:r>
            <a:r>
              <a:rPr lang="ru-RU" dirty="0" err="1" smtClean="0"/>
              <a:t>сол</a:t>
            </a:r>
            <a:r>
              <a:rPr lang="ru-RU" dirty="0" smtClean="0"/>
              <a:t> </a:t>
            </a:r>
            <a:r>
              <a:rPr lang="ru-RU" dirty="0" err="1" smtClean="0"/>
              <a:t>жердегі</a:t>
            </a:r>
            <a:r>
              <a:rPr lang="ru-RU" dirty="0" smtClean="0"/>
              <a:t> </a:t>
            </a:r>
            <a:r>
              <a:rPr lang="ru-RU" dirty="0" err="1" smtClean="0"/>
              <a:t>халықтың еркін</a:t>
            </a:r>
            <a:r>
              <a:rPr lang="ru-RU" dirty="0" smtClean="0"/>
              <a:t> </a:t>
            </a:r>
            <a:r>
              <a:rPr lang="ru-RU" dirty="0" err="1" smtClean="0"/>
              <a:t>дамуына</a:t>
            </a:r>
            <a:r>
              <a:rPr lang="ru-RU" dirty="0" smtClean="0"/>
              <a:t> </a:t>
            </a:r>
            <a:r>
              <a:rPr lang="ru-RU" dirty="0" err="1" smtClean="0"/>
              <a:t>мүмкіндік беретін</a:t>
            </a:r>
            <a:r>
              <a:rPr lang="ru-RU" dirty="0" smtClean="0"/>
              <a:t>, </a:t>
            </a:r>
            <a:r>
              <a:rPr lang="ru-RU" dirty="0" err="1" smtClean="0">
                <a:hlinkClick r:id="rId3" tooltip="Қоғам"/>
              </a:rPr>
              <a:t>қоғам</a:t>
            </a:r>
            <a:r>
              <a:rPr lang="ru-RU" dirty="0" err="1" smtClean="0"/>
              <a:t> табиғатынан туындайтын</a:t>
            </a:r>
            <a:r>
              <a:rPr lang="ru-RU" dirty="0" smtClean="0"/>
              <a:t> </a:t>
            </a:r>
            <a:r>
              <a:rPr lang="ru-RU" dirty="0" err="1" smtClean="0"/>
              <a:t>ортақ істерді</a:t>
            </a:r>
            <a:r>
              <a:rPr lang="ru-RU" dirty="0" smtClean="0"/>
              <a:t> </a:t>
            </a:r>
            <a:r>
              <a:rPr lang="ru-RU" dirty="0" err="1" smtClean="0"/>
              <a:t>атқаруға қажетті басқарудың жоғарғы дәрежеде ұйымдасқан жүйесі, саяси</a:t>
            </a:r>
            <a:r>
              <a:rPr lang="ru-RU" dirty="0" smtClean="0"/>
              <a:t> </a:t>
            </a:r>
            <a:r>
              <a:rPr lang="ru-RU" dirty="0" err="1" smtClean="0"/>
              <a:t>билік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Ұйым"/>
              </a:rPr>
              <a:t>ұйымы</a:t>
            </a:r>
            <a:r>
              <a:rPr lang="ru-RU" dirty="0" err="1" smtClean="0"/>
              <a:t>.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Егемендік"/>
              </a:rPr>
              <a:t>Егемендікке</a:t>
            </a:r>
            <a:r>
              <a:rPr lang="ru-RU" dirty="0" smtClean="0"/>
              <a:t>, </a:t>
            </a:r>
            <a:r>
              <a:rPr lang="ru-RU" dirty="0" err="1" smtClean="0"/>
              <a:t>заңдастырылған зорлықты пайдалануға </a:t>
            </a:r>
            <a:r>
              <a:rPr lang="ru-RU" u="sng" dirty="0" err="1" smtClean="0">
                <a:hlinkClick r:id="rId6"/>
              </a:rPr>
              <a:t>монополияға</a:t>
            </a:r>
            <a:r>
              <a:rPr lang="ru-RU" dirty="0" err="1" smtClean="0"/>
              <a:t> ие</a:t>
            </a:r>
            <a:r>
              <a:rPr lang="ru-RU" dirty="0" smtClean="0"/>
              <a:t> </a:t>
            </a:r>
            <a:r>
              <a:rPr lang="ru-RU" dirty="0" err="1" smtClean="0"/>
              <a:t>және қоғамды басқаруды арнайы</a:t>
            </a:r>
            <a:r>
              <a:rPr lang="ru-RU" dirty="0" smtClean="0"/>
              <a:t> </a:t>
            </a:r>
            <a:r>
              <a:rPr lang="ru-RU" dirty="0" err="1" smtClean="0"/>
              <a:t>механизмдер</a:t>
            </a:r>
            <a:r>
              <a:rPr lang="ru-RU" dirty="0" smtClean="0"/>
              <a:t> (аппарат) </a:t>
            </a:r>
            <a:r>
              <a:rPr lang="ru-RU" dirty="0" err="1" smtClean="0"/>
              <a:t>арқылы жүзеге асыратын</a:t>
            </a:r>
            <a:r>
              <a:rPr lang="ru-RU" dirty="0" smtClean="0"/>
              <a:t> </a:t>
            </a:r>
            <a:r>
              <a:rPr lang="ru-RU" dirty="0" err="1" smtClean="0"/>
              <a:t>қоғамдағы саяси</a:t>
            </a:r>
            <a:r>
              <a:rPr lang="ru-RU" dirty="0" smtClean="0"/>
              <a:t> </a:t>
            </a:r>
            <a:r>
              <a:rPr lang="ru-RU" dirty="0" err="1" smtClean="0"/>
              <a:t>билікті</a:t>
            </a:r>
            <a:r>
              <a:rPr lang="ru-RU" dirty="0" smtClean="0"/>
              <a:t> </a:t>
            </a:r>
            <a:r>
              <a:rPr lang="ru-RU" dirty="0" err="1" smtClean="0"/>
              <a:t>ұйымдастырудың еркеше</a:t>
            </a:r>
            <a:r>
              <a:rPr lang="ru-RU" dirty="0" smtClean="0"/>
              <a:t> </a:t>
            </a:r>
            <a:r>
              <a:rPr lang="ru-RU" dirty="0" err="1" smtClean="0"/>
              <a:t>түрі</a:t>
            </a:r>
            <a:r>
              <a:rPr lang="ru-RU" dirty="0" smtClean="0"/>
              <a:t>, </a:t>
            </a:r>
            <a:r>
              <a:rPr lang="ru-RU" dirty="0" err="1" smtClean="0"/>
              <a:t>саяси</a:t>
            </a:r>
            <a:r>
              <a:rPr lang="ru-RU" dirty="0" smtClean="0"/>
              <a:t> </a:t>
            </a:r>
            <a:r>
              <a:rPr lang="ru-RU" dirty="0" err="1" smtClean="0"/>
              <a:t>жүйенің орталық</a:t>
            </a:r>
            <a:r>
              <a:rPr lang="ru-RU" dirty="0" smtClean="0"/>
              <a:t> </a:t>
            </a:r>
            <a:r>
              <a:rPr lang="ru-RU" dirty="0" smtClean="0">
                <a:hlinkClick r:id="rId7" tooltip="Институт"/>
              </a:rPr>
              <a:t>институты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Дәстүрлі қоғам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көбінесе </a:t>
            </a:r>
            <a:r>
              <a:rPr lang="ru-RU" dirty="0" err="1" smtClean="0">
                <a:hlinkClick r:id="rId2" tooltip="Ауыл"/>
              </a:rPr>
              <a:t>ауылдық</a:t>
            </a:r>
            <a:r>
              <a:rPr lang="ru-RU" dirty="0" err="1" smtClean="0"/>
              <a:t> </a:t>
            </a:r>
            <a:r>
              <a:rPr lang="ru-RU" dirty="0" err="1" smtClean="0">
                <a:hlinkClick r:id="rId3" tooltip="Қоғам"/>
              </a:rPr>
              <a:t>қоғам</a:t>
            </a:r>
            <a:r>
              <a:rPr lang="ru-RU" dirty="0" err="1" smtClean="0"/>
              <a:t>, индустриалды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, </a:t>
            </a:r>
            <a:r>
              <a:rPr lang="ru-RU" dirty="0" err="1" smtClean="0"/>
              <a:t>бүгінгі индустриалдық қоғамға қарсы, өндіру </a:t>
            </a:r>
            <a:r>
              <a:rPr lang="ru-RU" dirty="0" smtClean="0"/>
              <a:t>мен </a:t>
            </a:r>
            <a:r>
              <a:rPr lang="ru-RU" dirty="0" err="1" smtClean="0"/>
              <a:t>мәдени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Мұра"/>
              </a:rPr>
              <a:t>мұраларды</a:t>
            </a:r>
            <a:r>
              <a:rPr lang="ru-RU" dirty="0" smtClean="0"/>
              <a:t> </a:t>
            </a:r>
            <a:r>
              <a:rPr lang="ru-RU" dirty="0" err="1" smtClean="0"/>
              <a:t>сақтайтын қоғам</a:t>
            </a:r>
            <a:r>
              <a:rPr lang="ru-RU" dirty="0" smtClean="0"/>
              <a:t>.</a:t>
            </a:r>
            <a:endParaRPr lang="ru-RU" baseline="30000" dirty="0" smtClean="0"/>
          </a:p>
          <a:p>
            <a:pPr algn="just"/>
            <a:r>
              <a:rPr lang="ru-RU" dirty="0" smtClean="0"/>
              <a:t> </a:t>
            </a:r>
            <a:r>
              <a:rPr lang="ru-RU" b="1" dirty="0" err="1" smtClean="0"/>
              <a:t>Дәстүрлі қоғам</a:t>
            </a:r>
            <a:r>
              <a:rPr lang="ru-RU" dirty="0" smtClean="0"/>
              <a:t> - </a:t>
            </a:r>
            <a:r>
              <a:rPr lang="ru-RU" dirty="0" err="1" smtClean="0"/>
              <a:t>саяси</a:t>
            </a:r>
            <a:r>
              <a:rPr lang="ru-RU" dirty="0" smtClean="0"/>
              <a:t>, </a:t>
            </a:r>
            <a:r>
              <a:rPr lang="ru-RU" dirty="0" err="1" smtClean="0"/>
              <a:t>әлеуметтік және мәдени дамуы</a:t>
            </a:r>
            <a:r>
              <a:rPr lang="ru-RU" dirty="0" smtClean="0"/>
              <a:t> </a:t>
            </a:r>
            <a:r>
              <a:rPr lang="ru-RU" dirty="0" err="1" smtClean="0"/>
              <a:t>дәстүрлі құндылықтарға</a:t>
            </a:r>
            <a:r>
              <a:rPr lang="ru-RU" dirty="0" smtClean="0"/>
              <a:t>, </a:t>
            </a:r>
            <a:r>
              <a:rPr lang="ru-RU" dirty="0" err="1" smtClean="0"/>
              <a:t>салт-санаға</a:t>
            </a:r>
            <a:r>
              <a:rPr lang="ru-RU" dirty="0" smtClean="0"/>
              <a:t>, </a:t>
            </a:r>
            <a:r>
              <a:rPr lang="ru-RU" dirty="0" err="1" smtClean="0"/>
              <a:t>ата-баба</a:t>
            </a:r>
            <a:r>
              <a:rPr lang="ru-RU" dirty="0" smtClean="0"/>
              <a:t> </a:t>
            </a:r>
            <a:r>
              <a:rPr lang="ru-RU" dirty="0" err="1" smtClean="0"/>
              <a:t>мұраларына негізделетіндігімен</a:t>
            </a:r>
            <a:r>
              <a:rPr lang="ru-RU" dirty="0" smtClean="0"/>
              <a:t> </a:t>
            </a:r>
            <a:r>
              <a:rPr lang="ru-RU" dirty="0" err="1" smtClean="0"/>
              <a:t>ерекшеленетін</a:t>
            </a:r>
            <a:r>
              <a:rPr lang="ru-RU" dirty="0" smtClean="0"/>
              <a:t> </a:t>
            </a:r>
            <a:r>
              <a:rPr lang="ru-RU" dirty="0" err="1" smtClean="0"/>
              <a:t>әлеуметтік </a:t>
            </a:r>
            <a:r>
              <a:rPr lang="ru-RU" dirty="0" smtClean="0"/>
              <a:t>орта. </a:t>
            </a:r>
            <a:r>
              <a:rPr lang="ru-RU" dirty="0" err="1" smtClean="0"/>
              <a:t>Дәстүрлі қоғам адами</a:t>
            </a:r>
            <a:r>
              <a:rPr lang="ru-RU" dirty="0" smtClean="0"/>
              <a:t> </a:t>
            </a:r>
            <a:r>
              <a:rPr lang="ru-RU" dirty="0" err="1" smtClean="0"/>
              <a:t>қызметтің дағдыларын, қарым-қатынас жасаудың, тұрмыс кешудің, мәдени өнегенің пішімдерін</a:t>
            </a:r>
            <a:r>
              <a:rPr lang="ru-RU" dirty="0" smtClean="0"/>
              <a:t> </a:t>
            </a:r>
            <a:r>
              <a:rPr lang="ru-RU" dirty="0" err="1" smtClean="0"/>
              <a:t>кайталап</a:t>
            </a:r>
            <a:r>
              <a:rPr lang="ru-RU" dirty="0" smtClean="0"/>
              <a:t> </a:t>
            </a:r>
            <a:r>
              <a:rPr lang="ru-RU" dirty="0" err="1" smtClean="0"/>
              <a:t>отыруға негізделеді</a:t>
            </a:r>
            <a:r>
              <a:rPr lang="ru-RU" dirty="0" smtClean="0"/>
              <a:t>. </a:t>
            </a:r>
            <a:r>
              <a:rPr lang="ru-RU" dirty="0" err="1" smtClean="0"/>
              <a:t>Мұндай қоғамда дәстүр өмірлік тәжірибені ұрпақтан ұрпаққа жалғаудың, </a:t>
            </a:r>
            <a:r>
              <a:rPr lang="ru-RU" dirty="0" err="1" smtClean="0">
                <a:hlinkClick r:id="rId5" tooltip="Индивидтер (мұндай бет жоқ)"/>
              </a:rPr>
              <a:t>индивидтердің</a:t>
            </a:r>
            <a:r>
              <a:rPr lang="ru-RU" dirty="0" err="1" smtClean="0"/>
              <a:t> жеке</a:t>
            </a:r>
            <a:r>
              <a:rPr lang="ru-RU" dirty="0" smtClean="0"/>
              <a:t> </a:t>
            </a:r>
            <a:r>
              <a:rPr lang="ru-RU" dirty="0" err="1" smtClean="0"/>
              <a:t>дамуын</a:t>
            </a:r>
            <a:r>
              <a:rPr lang="ru-RU" dirty="0" smtClean="0"/>
              <a:t> </a:t>
            </a:r>
            <a:r>
              <a:rPr lang="ru-RU" dirty="0" err="1" smtClean="0"/>
              <a:t>өзіне бағындыратын әлеуметтік сабақтастықтың басты</a:t>
            </a:r>
            <a:r>
              <a:rPr lang="ru-RU" dirty="0" smtClean="0"/>
              <a:t> </a:t>
            </a:r>
            <a:r>
              <a:rPr lang="ru-RU" dirty="0" err="1" smtClean="0"/>
              <a:t>құралына айналдырады</a:t>
            </a:r>
            <a:r>
              <a:rPr lang="ru-RU" dirty="0" smtClean="0"/>
              <a:t>. </a:t>
            </a:r>
            <a:r>
              <a:rPr lang="ru-RU" dirty="0" err="1" smtClean="0"/>
              <a:t>Дәстүрлі қоғамда әлеуметтік жаңалықтар эволюциялық жолмен</a:t>
            </a:r>
            <a:r>
              <a:rPr lang="ru-RU" dirty="0" smtClean="0"/>
              <a:t> </a:t>
            </a:r>
            <a:r>
              <a:rPr lang="ru-RU" dirty="0" err="1" smtClean="0"/>
              <a:t>біртіндеп</a:t>
            </a:r>
            <a:r>
              <a:rPr lang="ru-RU" dirty="0" smtClean="0"/>
              <a:t> </a:t>
            </a:r>
            <a:r>
              <a:rPr lang="ru-RU" dirty="0" err="1" smtClean="0"/>
              <a:t>жүзеге асады</a:t>
            </a:r>
            <a:r>
              <a:rPr lang="ru-RU" dirty="0" smtClean="0"/>
              <a:t>. </a:t>
            </a:r>
            <a:r>
              <a:rPr lang="ru-RU" dirty="0" err="1" smtClean="0"/>
              <a:t>Ұрпақтар сабақтастығы, олардың арасында</a:t>
            </a:r>
            <a:r>
              <a:rPr lang="ru-RU" dirty="0" smtClean="0"/>
              <a:t> </a:t>
            </a:r>
            <a:r>
              <a:rPr lang="ru-RU" dirty="0" err="1" smtClean="0"/>
              <a:t>қарама-қарсы себеп-салдарлардың болмауы</a:t>
            </a:r>
            <a:r>
              <a:rPr lang="ru-RU" dirty="0" smtClean="0"/>
              <a:t>, сан </a:t>
            </a:r>
            <a:r>
              <a:rPr lang="ru-RU" dirty="0" err="1" smtClean="0"/>
              <a:t>ғасырлық мәдени құндылықтарды ардақ тұтып</a:t>
            </a:r>
            <a:r>
              <a:rPr lang="ru-RU" dirty="0" smtClean="0"/>
              <a:t>, </a:t>
            </a:r>
            <a:r>
              <a:rPr lang="ru-RU" dirty="0" err="1" smtClean="0"/>
              <a:t>рухани-имандық қасиеттерді қастерлеу Дәстүрлі қоғамның жағымды қырлары 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 </a:t>
            </a:r>
            <a:r>
              <a:rPr lang="ru-RU" dirty="0" err="1" smtClean="0"/>
              <a:t>Кейде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Дәстүрлі қоғамдағы қатаң ұжымдық </a:t>
            </a:r>
            <a:r>
              <a:rPr lang="ru-RU" dirty="0" smtClean="0"/>
              <a:t>сана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адамның шығармашылығы </a:t>
            </a:r>
            <a:r>
              <a:rPr lang="ru-RU" dirty="0" smtClean="0"/>
              <a:t>мен </a:t>
            </a:r>
            <a:r>
              <a:rPr lang="ru-RU" dirty="0" err="1" smtClean="0"/>
              <a:t>бостандығын </a:t>
            </a:r>
            <a:r>
              <a:rPr lang="ru-RU" dirty="0" smtClean="0"/>
              <a:t>жете </a:t>
            </a:r>
            <a:r>
              <a:rPr lang="ru-RU" dirty="0" err="1" smtClean="0"/>
              <a:t>бағаламаушылыққа</a:t>
            </a:r>
            <a:r>
              <a:rPr lang="ru-RU" dirty="0" smtClean="0"/>
              <a:t>, </a:t>
            </a:r>
            <a:r>
              <a:rPr lang="ru-RU" dirty="0" err="1" smtClean="0"/>
              <a:t>өз мәдениетінің жосындары</a:t>
            </a:r>
            <a:r>
              <a:rPr lang="ru-RU" dirty="0" smtClean="0"/>
              <a:t> мен </a:t>
            </a:r>
            <a:r>
              <a:rPr lang="ru-RU" dirty="0" err="1" smtClean="0"/>
              <a:t>қалып қағидаларын өзге мәдени </a:t>
            </a:r>
            <a:r>
              <a:rPr lang="ru-RU" dirty="0" smtClean="0"/>
              <a:t>орта мен </a:t>
            </a:r>
            <a:r>
              <a:rPr lang="ru-RU" dirty="0" err="1" smtClean="0"/>
              <a:t>қоғамның ықпалынан қорғаштап бағатын томаға-тұйықтыққа алып</a:t>
            </a:r>
            <a:r>
              <a:rPr lang="ru-RU" dirty="0" smtClean="0"/>
              <a:t> </a:t>
            </a:r>
            <a:r>
              <a:rPr lang="ru-RU" dirty="0" err="1" smtClean="0"/>
              <a:t>келеді</a:t>
            </a:r>
            <a:r>
              <a:rPr lang="ru-RU" dirty="0" smtClean="0"/>
              <a:t>. </a:t>
            </a:r>
            <a:r>
              <a:rPr lang="ru-RU" dirty="0" err="1" smtClean="0"/>
              <a:t>Дәстүрлі қоғам қазіргі бүкіл әлемдік жаһандану жағдайында, әмбебап құндылықтардың, қарым- қатынас пішімдерінің, </a:t>
            </a:r>
            <a:r>
              <a:rPr lang="ru-RU" dirty="0" smtClean="0">
                <a:hlinkClick r:id="rId2" tooltip="Техника"/>
              </a:rPr>
              <a:t>техника</a:t>
            </a:r>
            <a:r>
              <a:rPr lang="ru-RU" dirty="0" smtClean="0"/>
              <a:t> мен </a:t>
            </a:r>
            <a:r>
              <a:rPr lang="ru-RU" dirty="0" err="1" smtClean="0"/>
              <a:t>технологиялардың өрістеп</a:t>
            </a:r>
            <a:r>
              <a:rPr lang="ru-RU" dirty="0" smtClean="0"/>
              <a:t>, </a:t>
            </a:r>
            <a:r>
              <a:rPr lang="ru-RU" dirty="0" err="1" smtClean="0"/>
              <a:t>қанат жаюына</a:t>
            </a:r>
            <a:r>
              <a:rPr lang="ru-RU" dirty="0" smtClean="0"/>
              <a:t> </a:t>
            </a:r>
            <a:r>
              <a:rPr lang="ru-RU" dirty="0" err="1" smtClean="0"/>
              <a:t>орай</a:t>
            </a:r>
            <a:r>
              <a:rPr lang="ru-RU" dirty="0" smtClean="0"/>
              <a:t> </a:t>
            </a:r>
            <a:r>
              <a:rPr lang="ru-RU" dirty="0" err="1" smtClean="0"/>
              <a:t>өзінің томаға тұйықтығын жоғалта бастады</a:t>
            </a:r>
            <a:r>
              <a:rPr lang="ru-RU" dirty="0" smtClean="0"/>
              <a:t>. </a:t>
            </a:r>
            <a:r>
              <a:rPr lang="ru-RU" dirty="0" err="1" smtClean="0"/>
              <a:t>Бірқатар елдер</a:t>
            </a:r>
            <a:r>
              <a:rPr lang="ru-RU" dirty="0" smtClean="0"/>
              <a:t> (</a:t>
            </a:r>
            <a:r>
              <a:rPr lang="ru-RU" dirty="0" err="1" smtClean="0"/>
              <a:t>мысалы</a:t>
            </a:r>
            <a:r>
              <a:rPr lang="ru-RU" dirty="0" smtClean="0"/>
              <a:t>, </a:t>
            </a:r>
            <a:r>
              <a:rPr lang="ru-RU" dirty="0" err="1" smtClean="0"/>
              <a:t>Жапония</a:t>
            </a:r>
            <a:r>
              <a:rPr lang="ru-RU" dirty="0" smtClean="0"/>
              <a:t>) </a:t>
            </a:r>
            <a:r>
              <a:rPr lang="ru-RU" dirty="0" err="1" smtClean="0"/>
              <a:t>өздерінің Дәстүрлі қоғамындағы әлеуметтік-мәдени құндылықтарды қазіргі заманғы өркениет үрдістерімен оңтайлы ұштастыра білді</a:t>
            </a:r>
            <a:r>
              <a:rPr lang="ru-RU" dirty="0" smtClean="0"/>
              <a:t>. Ал, </a:t>
            </a:r>
            <a:r>
              <a:rPr lang="ru-RU" dirty="0" smtClean="0">
                <a:hlinkClick r:id="rId3" tooltip="Азия"/>
              </a:rPr>
              <a:t>Азия</a:t>
            </a:r>
            <a:r>
              <a:rPr lang="ru-RU" dirty="0" smtClean="0"/>
              <a:t>, </a:t>
            </a:r>
            <a:r>
              <a:rPr lang="ru-RU" dirty="0" smtClean="0">
                <a:hlinkClick r:id="rId4" tooltip="Африка"/>
              </a:rPr>
              <a:t>Африка</a:t>
            </a:r>
            <a:r>
              <a:rPr lang="ru-RU" dirty="0" smtClean="0"/>
              <a:t> </a:t>
            </a:r>
            <a:r>
              <a:rPr lang="ru-RU" dirty="0" err="1" smtClean="0"/>
              <a:t>кейбір</a:t>
            </a:r>
            <a:r>
              <a:rPr lang="ru-RU" dirty="0" smtClean="0"/>
              <a:t> </a:t>
            </a:r>
            <a:r>
              <a:rPr lang="ru-RU" dirty="0" err="1" smtClean="0"/>
              <a:t>елдері</a:t>
            </a:r>
            <a:r>
              <a:rPr lang="ru-RU" dirty="0" smtClean="0"/>
              <a:t> </a:t>
            </a:r>
            <a:r>
              <a:rPr lang="ru-RU" dirty="0" err="1" smtClean="0"/>
              <a:t>бұрынғы дәстүрлі </a:t>
            </a:r>
            <a:r>
              <a:rPr lang="ru-RU" dirty="0" smtClean="0"/>
              <a:t>даму </a:t>
            </a:r>
            <a:r>
              <a:rPr lang="ru-RU" dirty="0" err="1" smtClean="0"/>
              <a:t>жолдарын</a:t>
            </a:r>
            <a:r>
              <a:rPr lang="ru-RU" dirty="0" smtClean="0"/>
              <a:t> </a:t>
            </a:r>
            <a:r>
              <a:rPr lang="ru-RU" dirty="0" err="1" smtClean="0"/>
              <a:t>сол</a:t>
            </a:r>
            <a:r>
              <a:rPr lang="ru-RU" dirty="0" smtClean="0"/>
              <a:t> </a:t>
            </a:r>
            <a:r>
              <a:rPr lang="ru-RU" dirty="0" err="1" smtClean="0"/>
              <a:t>қалпында ұстануға тырысып</a:t>
            </a:r>
            <a:r>
              <a:rPr lang="ru-RU" dirty="0" smtClean="0"/>
              <a:t> </a:t>
            </a:r>
            <a:r>
              <a:rPr lang="ru-RU" dirty="0" err="1" smtClean="0"/>
              <a:t>келеді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Ұлттық тәрбиенің өлмес негізі</a:t>
            </a:r>
            <a:r>
              <a:rPr lang="ru-RU" dirty="0" smtClean="0"/>
              <a:t>, </a:t>
            </a:r>
            <a:r>
              <a:rPr lang="ru-RU" dirty="0" err="1" smtClean="0"/>
              <a:t>рухани</a:t>
            </a:r>
            <a:r>
              <a:rPr lang="ru-RU" dirty="0" smtClean="0"/>
              <a:t> </a:t>
            </a:r>
            <a:r>
              <a:rPr lang="ru-RU" dirty="0" err="1" smtClean="0"/>
              <a:t>күші оның өмір сүру болмысынан</a:t>
            </a:r>
            <a:r>
              <a:rPr lang="ru-RU" dirty="0" smtClean="0"/>
              <a:t> </a:t>
            </a:r>
            <a:r>
              <a:rPr lang="ru-RU" dirty="0" err="1" smtClean="0"/>
              <a:t>туындаған өзіндік ұлағаты, тәжірибесінің молдығы, рухани</a:t>
            </a:r>
            <a:r>
              <a:rPr lang="ru-RU" dirty="0" smtClean="0"/>
              <a:t> </a:t>
            </a:r>
            <a:r>
              <a:rPr lang="ru-RU" dirty="0" err="1" smtClean="0"/>
              <a:t>мұрасының тереңдігі </a:t>
            </a:r>
            <a:r>
              <a:rPr lang="ru-RU" dirty="0" smtClean="0"/>
              <a:t>мен </a:t>
            </a:r>
            <a:r>
              <a:rPr lang="ru-RU" dirty="0" err="1" smtClean="0"/>
              <a:t>өнегелігінде жатыр</a:t>
            </a:r>
            <a:r>
              <a:rPr lang="ru-RU" dirty="0" smtClean="0"/>
              <a:t>. </a:t>
            </a:r>
            <a:r>
              <a:rPr lang="ru-RU" dirty="0" err="1" smtClean="0"/>
              <a:t>Қазақ қашанда ұрпағының толыққанды тұлға болып</a:t>
            </a:r>
            <a:r>
              <a:rPr lang="ru-RU" dirty="0" smtClean="0"/>
              <a:t> </a:t>
            </a:r>
            <a:r>
              <a:rPr lang="ru-RU" dirty="0" err="1" smtClean="0"/>
              <a:t>қалыптасуына атсалысып</a:t>
            </a:r>
            <a:r>
              <a:rPr lang="ru-RU" dirty="0" smtClean="0"/>
              <a:t> </a:t>
            </a:r>
            <a:r>
              <a:rPr lang="ru-RU" dirty="0" err="1" smtClean="0"/>
              <a:t>жырлары</a:t>
            </a:r>
            <a:r>
              <a:rPr lang="ru-RU" dirty="0" smtClean="0"/>
              <a:t>, </a:t>
            </a:r>
            <a:r>
              <a:rPr lang="ru-RU" dirty="0" err="1" smtClean="0"/>
              <a:t>әпсаналары, ертегілері</a:t>
            </a:r>
            <a:r>
              <a:rPr lang="ru-RU" dirty="0" smtClean="0"/>
              <a:t> </a:t>
            </a:r>
            <a:r>
              <a:rPr lang="ru-RU" dirty="0" err="1" smtClean="0"/>
              <a:t>арқылы </a:t>
            </a:r>
            <a:r>
              <a:rPr lang="ru-RU" dirty="0" smtClean="0"/>
              <a:t>бала </a:t>
            </a:r>
            <a:r>
              <a:rPr lang="ru-RU" dirty="0" err="1" smtClean="0"/>
              <a:t>кезінен</a:t>
            </a:r>
            <a:r>
              <a:rPr lang="ru-RU" dirty="0" smtClean="0"/>
              <a:t> </a:t>
            </a:r>
            <a:r>
              <a:rPr lang="ru-RU" dirty="0" err="1" smtClean="0"/>
              <a:t>ұлттық тәрбиені бойына</a:t>
            </a:r>
            <a:r>
              <a:rPr lang="ru-RU" dirty="0" smtClean="0"/>
              <a:t> </a:t>
            </a:r>
            <a:r>
              <a:rPr lang="ru-RU" dirty="0" err="1" smtClean="0"/>
              <a:t>сіңіріп отырған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144</Words>
  <PresentationFormat>Экран (4:3)</PresentationFormat>
  <Paragraphs>20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Қазіргі кезеңдегі Шығыстағы тарихи үдерістердің ерекшеліктері</vt:lpstr>
      <vt:lpstr>Дәріс сабағының қысқаша мазмұны</vt:lpstr>
      <vt:lpstr>Зерттеу сұрағы</vt:lpstr>
      <vt:lpstr>Слайд 4</vt:lpstr>
      <vt:lpstr>Мемлекет </vt:lpstr>
      <vt:lpstr>Дәстүрлі қоғам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Қазіргі кезеңдегі Шығыстағы тарихи үдерістердің ерекшеліктері</dc:title>
  <dc:creator>Astana</dc:creator>
  <cp:lastModifiedBy>Astana</cp:lastModifiedBy>
  <cp:revision>18</cp:revision>
  <dcterms:created xsi:type="dcterms:W3CDTF">2018-03-29T18:08:02Z</dcterms:created>
  <dcterms:modified xsi:type="dcterms:W3CDTF">2018-09-17T14:58:05Z</dcterms:modified>
</cp:coreProperties>
</file>