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67" r:id="rId26"/>
    <p:sldId id="281" r:id="rId27"/>
    <p:sldId id="282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8" d="100"/>
          <a:sy n="68" d="100"/>
        </p:scale>
        <p:origin x="-1216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477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7474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070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94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6051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7807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944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83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553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5860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636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D098-CE0C-4773-98B3-746D71E30DE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D6269-2784-456D-82B3-2B963BFCFD4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80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zhanarlb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://www.intuit.ru/EDI/08_11_13_2/1383906499-13678/tutorial/356/objects/1/files/01_03.gi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hyperlink" Target="http://www.intuit.ru/EDI/08_11_13_2/1383906499-13678/tutorial/356/objects/1/files/01_04.gif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mg.org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parxsystems.com.au/" TargetMode="External"/><Relationship Id="rId2" Type="http://schemas.openxmlformats.org/officeDocument/2006/relationships/hyperlink" Target="http://www.telelogic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intuit.ru/EDI/08_11_13_2/1383906499-13678/tutorial/356/objects/1/files/01_01.gif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Дисциплина: </a:t>
            </a:r>
            <a:r>
              <a:rPr lang="kk-KZ" b="1" dirty="0"/>
              <a:t>Корпоративные информационные </a:t>
            </a:r>
            <a:r>
              <a:rPr lang="kk-KZ" b="1" dirty="0" smtClean="0"/>
              <a:t>системы</a:t>
            </a:r>
            <a:br>
              <a:rPr lang="kk-KZ" b="1" dirty="0" smtClean="0"/>
            </a:br>
            <a:r>
              <a:rPr lang="kk-KZ" b="1" dirty="0" smtClean="0"/>
              <a:t/>
            </a:r>
            <a:br>
              <a:rPr lang="kk-KZ" b="1" dirty="0" smtClean="0"/>
            </a:br>
            <a:r>
              <a:rPr lang="ru-RU" b="1" dirty="0" smtClean="0"/>
              <a:t>Лекция</a:t>
            </a:r>
            <a:r>
              <a:rPr lang="ru-RU" b="1" dirty="0"/>
              <a:t> </a:t>
            </a:r>
            <a:r>
              <a:rPr lang="ru-RU" b="1" dirty="0" smtClean="0"/>
              <a:t>3. Моделирование бизнес-процессов. Бизнес процессы и его элементы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139952" y="537321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err="1"/>
              <a:t>И.о</a:t>
            </a:r>
            <a:r>
              <a:rPr lang="ru-RU" dirty="0"/>
              <a:t>. доцента, </a:t>
            </a:r>
            <a:r>
              <a:rPr lang="en-US" dirty="0"/>
              <a:t>PhD: </a:t>
            </a:r>
            <a:r>
              <a:rPr lang="kk-KZ" dirty="0"/>
              <a:t>Муханова Аягоз Асанбековна</a:t>
            </a:r>
            <a:endParaRPr lang="ru-RU" dirty="0"/>
          </a:p>
          <a:p>
            <a:r>
              <a:rPr lang="ru-RU" dirty="0"/>
              <a:t>8 7755305977</a:t>
            </a:r>
          </a:p>
          <a:p>
            <a:r>
              <a:rPr lang="en-US" dirty="0">
                <a:hlinkClick r:id="rId2"/>
              </a:rPr>
              <a:t>ayagoz198302@mail.ru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250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800" i="1" dirty="0" smtClean="0"/>
              <a:t>UML</a:t>
            </a:r>
            <a:r>
              <a:rPr lang="ru-RU" sz="2800" dirty="0" smtClean="0"/>
              <a:t> - это средство </a:t>
            </a:r>
            <a:r>
              <a:rPr lang="ru-RU" sz="2800" i="1" dirty="0" smtClean="0"/>
              <a:t>визуализации</a:t>
            </a:r>
            <a:r>
              <a:rPr lang="ru-RU" sz="2800" dirty="0" smtClean="0"/>
              <a:t>, имеется в виду </a:t>
            </a:r>
            <a:r>
              <a:rPr lang="ru-RU" sz="2800" i="1" dirty="0" smtClean="0"/>
              <a:t>модельные</a:t>
            </a:r>
            <a:r>
              <a:rPr lang="ru-RU" sz="2800" dirty="0" smtClean="0"/>
              <a:t> спецификации.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/>
              <a:t> позволяет создавать такие простые и понятные картинки (модели), описывающие систему с разных сторон, которые можно показать заказчику и обсудить с ним, т. е. служит средством коммуникации в команде. </a:t>
            </a:r>
          </a:p>
        </p:txBody>
      </p:sp>
    </p:spTree>
    <p:extLst>
      <p:ext uri="{BB962C8B-B14F-4D97-AF65-F5344CB8AC3E}">
        <p14:creationId xmlns:p14="http://schemas.microsoft.com/office/powerpoint/2010/main" val="16944987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1/files/01_03sm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620688"/>
            <a:ext cx="7056784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81418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i="1" dirty="0" smtClean="0"/>
              <a:t>Проектирование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/>
              <a:t> позволяет строить модели программных систем (вообще говоря - ЛЮБЫХ систем). </a:t>
            </a:r>
            <a:r>
              <a:rPr lang="ru-RU" i="1" dirty="0"/>
              <a:t>По</a:t>
            </a:r>
            <a:r>
              <a:rPr lang="ru-RU" dirty="0"/>
              <a:t> этим моделям потом может производиться генерация каркасного кода проектируемых приложений. Более того, возможен процесс, который часто называют "реверс-инжинирингом", - т.е. создание </a:t>
            </a:r>
            <a:r>
              <a:rPr lang="ru-RU" i="1" dirty="0"/>
              <a:t>UML</a:t>
            </a:r>
            <a:r>
              <a:rPr lang="ru-RU" dirty="0"/>
              <a:t>-модели из существующего кода приложения.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738142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И последнее </a:t>
            </a:r>
            <a:r>
              <a:rPr lang="ru-RU" dirty="0" smtClean="0"/>
              <a:t>-"</a:t>
            </a:r>
            <a:r>
              <a:rPr lang="ru-RU" dirty="0"/>
              <a:t> </a:t>
            </a:r>
            <a:r>
              <a:rPr lang="ru-RU" i="1" dirty="0"/>
              <a:t>документирование</a:t>
            </a:r>
            <a:r>
              <a:rPr lang="ru-RU" dirty="0"/>
              <a:t> ". </a:t>
            </a:r>
            <a:endParaRPr lang="ru-RU" dirty="0" smtClean="0"/>
          </a:p>
          <a:p>
            <a:pPr marL="0" indent="0">
              <a:buNone/>
            </a:pPr>
            <a:r>
              <a:rPr lang="ru-RU" i="1" dirty="0" smtClean="0"/>
              <a:t>По</a:t>
            </a:r>
            <a:r>
              <a:rPr lang="ru-RU" dirty="0"/>
              <a:t> большому счету, </a:t>
            </a:r>
            <a:r>
              <a:rPr lang="ru-RU" i="1" dirty="0"/>
              <a:t>UML</a:t>
            </a:r>
            <a:r>
              <a:rPr lang="ru-RU" dirty="0"/>
              <a:t>-модели сами </a:t>
            </a:r>
            <a:r>
              <a:rPr lang="ru-RU" i="1" dirty="0"/>
              <a:t>по</a:t>
            </a:r>
            <a:r>
              <a:rPr lang="ru-RU" dirty="0"/>
              <a:t> себе уже являются документами (и весьма понятными, даже для неспециалиста, как мы уже могли убедиться, посмотрев на предыдущий рисунок; кроме этого, как мы еще упомянем далее, модели </a:t>
            </a:r>
            <a:r>
              <a:rPr lang="ru-RU" i="1" dirty="0"/>
              <a:t>UML</a:t>
            </a:r>
            <a:r>
              <a:rPr lang="ru-RU" dirty="0"/>
              <a:t> являются XML-документами).</a:t>
            </a:r>
          </a:p>
        </p:txBody>
      </p:sp>
    </p:spTree>
    <p:extLst>
      <p:ext uri="{BB962C8B-B14F-4D97-AF65-F5344CB8AC3E}">
        <p14:creationId xmlns:p14="http://schemas.microsoft.com/office/powerpoint/2010/main" val="25788116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Причем любой элемент на любой диаграмме может быть снабжен </a:t>
            </a:r>
            <a:r>
              <a:rPr lang="ru-RU" dirty="0" err="1"/>
              <a:t>ноутсом</a:t>
            </a:r>
            <a:r>
              <a:rPr lang="ru-RU" dirty="0"/>
              <a:t> - текстовым комментарием. Т.е. построение набора диаграмм уже является процессом документирования будущей системы.</a:t>
            </a:r>
          </a:p>
        </p:txBody>
      </p:sp>
    </p:spTree>
    <p:extLst>
      <p:ext uri="{BB962C8B-B14F-4D97-AF65-F5344CB8AC3E}">
        <p14:creationId xmlns:p14="http://schemas.microsoft.com/office/powerpoint/2010/main" val="34547381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/>
              <a:t> </a:t>
            </a:r>
            <a:r>
              <a:rPr lang="ru-RU" i="1" dirty="0"/>
              <a:t>можно</a:t>
            </a:r>
            <a:r>
              <a:rPr lang="ru-RU" dirty="0"/>
              <a:t> использовать для рисования картинок, которые можно использовать для коммуникаций внутри команды и в ходе взаимодействия с заказчиком, т.е. он может служить средством обмена информацией.</a:t>
            </a:r>
          </a:p>
        </p:txBody>
      </p:sp>
    </p:spTree>
    <p:extLst>
      <p:ext uri="{BB962C8B-B14F-4D97-AF65-F5344CB8AC3E}">
        <p14:creationId xmlns:p14="http://schemas.microsoft.com/office/powerpoint/2010/main" val="36404889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чего </a:t>
            </a:r>
            <a:r>
              <a:rPr lang="ru-RU" i="1" dirty="0" smtClean="0"/>
              <a:t>UML</a:t>
            </a:r>
            <a:r>
              <a:rPr lang="ru-RU" dirty="0" smtClean="0"/>
              <a:t> использовать нельзя, вернее, чем он не является.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Во-первых</a:t>
            </a:r>
            <a:r>
              <a:rPr lang="ru-RU" dirty="0"/>
              <a:t>, </a:t>
            </a:r>
            <a:r>
              <a:rPr lang="ru-RU" i="1" dirty="0"/>
              <a:t>UML</a:t>
            </a:r>
            <a:r>
              <a:rPr lang="ru-RU" dirty="0"/>
              <a:t> не является языком </a:t>
            </a:r>
            <a:r>
              <a:rPr lang="ru-RU" dirty="0" smtClean="0"/>
              <a:t>программирования</a:t>
            </a:r>
          </a:p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/>
              <a:t> - средство не программирования, а моделирования, т. е. создания не </a:t>
            </a:r>
            <a:r>
              <a:rPr lang="ru-RU" i="1" dirty="0"/>
              <a:t>программ</a:t>
            </a:r>
            <a:r>
              <a:rPr lang="ru-RU" dirty="0"/>
              <a:t>, а </a:t>
            </a:r>
            <a:r>
              <a:rPr lang="ru-RU" i="1" dirty="0"/>
              <a:t>моделей</a:t>
            </a:r>
            <a:r>
              <a:rPr lang="ru-RU" dirty="0"/>
              <a:t> любого уровня абстракции для систем из любой </a:t>
            </a:r>
            <a:r>
              <a:rPr lang="ru-RU" i="1" dirty="0"/>
              <a:t>предметной области</a:t>
            </a:r>
            <a:r>
              <a:rPr lang="ru-RU" dirty="0"/>
              <a:t>. 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89869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Во-вторых, </a:t>
            </a:r>
            <a:r>
              <a:rPr lang="ru-RU" i="1" dirty="0" smtClean="0"/>
              <a:t>UML</a:t>
            </a:r>
            <a:r>
              <a:rPr lang="ru-RU" dirty="0" smtClean="0"/>
              <a:t> не является и спецификацией какого бы то ни было инструмента моделирования, хотя такие инструменты (и в больших количествах) имеются. </a:t>
            </a:r>
          </a:p>
          <a:p>
            <a:pPr marL="0" indent="0">
              <a:buNone/>
            </a:pPr>
            <a:r>
              <a:rPr lang="ru-RU" dirty="0" smtClean="0"/>
              <a:t>Например, TAU G2 (с помощью которого создано большинство диаграмм в этом курсе), </a:t>
            </a:r>
            <a:r>
              <a:rPr lang="ru-RU" dirty="0" err="1" smtClean="0"/>
              <a:t>Borland</a:t>
            </a:r>
            <a:r>
              <a:rPr lang="ru-RU" dirty="0" smtClean="0"/>
              <a:t> </a:t>
            </a:r>
            <a:r>
              <a:rPr lang="ru-RU" dirty="0" err="1" smtClean="0"/>
              <a:t>Together</a:t>
            </a:r>
            <a:r>
              <a:rPr lang="ru-RU" dirty="0" smtClean="0"/>
              <a:t>, </a:t>
            </a:r>
            <a:r>
              <a:rPr lang="ru-RU" dirty="0" err="1" smtClean="0"/>
              <a:t>Poseidon</a:t>
            </a:r>
            <a:r>
              <a:rPr lang="ru-RU" dirty="0" smtClean="0"/>
              <a:t>, </a:t>
            </a:r>
            <a:r>
              <a:rPr lang="ru-RU" i="1" dirty="0" err="1" smtClean="0"/>
              <a:t>Enterprise</a:t>
            </a:r>
            <a:r>
              <a:rPr lang="ru-RU" dirty="0" smtClean="0"/>
              <a:t> </a:t>
            </a:r>
            <a:r>
              <a:rPr lang="ru-RU" i="1" dirty="0" err="1" smtClean="0"/>
              <a:t>Architect</a:t>
            </a:r>
            <a:r>
              <a:rPr lang="ru-RU" dirty="0" smtClean="0"/>
              <a:t>,  </a:t>
            </a:r>
            <a:r>
              <a:rPr lang="ru-RU" i="1" dirty="0" smtClean="0"/>
              <a:t>IBM</a:t>
            </a:r>
            <a:r>
              <a:rPr lang="ru-RU" dirty="0" smtClean="0"/>
              <a:t> </a:t>
            </a:r>
            <a:r>
              <a:rPr lang="ru-RU" dirty="0" err="1" smtClean="0"/>
              <a:t>Rational</a:t>
            </a:r>
            <a:r>
              <a:rPr lang="ru-RU" dirty="0" smtClean="0"/>
              <a:t> </a:t>
            </a:r>
            <a:r>
              <a:rPr lang="ru-RU" dirty="0" err="1" smtClean="0"/>
              <a:t>Rose</a:t>
            </a:r>
            <a:r>
              <a:rPr lang="ru-RU" dirty="0" smtClean="0"/>
              <a:t>, </a:t>
            </a:r>
            <a:r>
              <a:rPr lang="ru-RU" i="1" dirty="0" err="1" smtClean="0"/>
              <a:t>Dia</a:t>
            </a:r>
            <a:r>
              <a:rPr lang="ru-RU" dirty="0" smtClean="0"/>
              <a:t>, </a:t>
            </a:r>
            <a:r>
              <a:rPr lang="ru-RU" dirty="0" err="1" smtClean="0"/>
              <a:t>Visio</a:t>
            </a:r>
            <a:r>
              <a:rPr lang="ru-RU" dirty="0" smtClean="0"/>
              <a:t> и др. Каким образом то или иное CASE-средство реализует </a:t>
            </a:r>
            <a:r>
              <a:rPr lang="ru-RU" i="1" dirty="0" smtClean="0"/>
              <a:t>UML</a:t>
            </a:r>
            <a:r>
              <a:rPr lang="ru-RU" dirty="0" smtClean="0"/>
              <a:t>-</a:t>
            </a:r>
            <a:r>
              <a:rPr lang="ru-RU" i="1" dirty="0" smtClean="0"/>
              <a:t>моделирование</a:t>
            </a:r>
            <a:r>
              <a:rPr lang="ru-RU" dirty="0" smtClean="0"/>
              <a:t>, никак не регламентируется и определяется самими разработчиками этих инструментов.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0221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третьих, </a:t>
            </a:r>
            <a:r>
              <a:rPr lang="ru-RU" i="1" dirty="0" smtClean="0"/>
              <a:t>UML</a:t>
            </a:r>
            <a:r>
              <a:rPr lang="ru-RU" dirty="0" smtClean="0"/>
              <a:t> не является и моделью какого-либо процесса разработки, даже </a:t>
            </a:r>
            <a:r>
              <a:rPr lang="ru-RU" dirty="0" err="1" smtClean="0"/>
              <a:t>Rational</a:t>
            </a:r>
            <a:r>
              <a:rPr lang="ru-RU" dirty="0" smtClean="0"/>
              <a:t> </a:t>
            </a:r>
            <a:r>
              <a:rPr lang="ru-RU" i="1" dirty="0" err="1" smtClean="0"/>
              <a:t>Unified</a:t>
            </a:r>
            <a:r>
              <a:rPr lang="ru-RU" dirty="0" smtClean="0"/>
              <a:t> </a:t>
            </a:r>
            <a:r>
              <a:rPr lang="ru-RU" dirty="0" err="1" smtClean="0"/>
              <a:t>Process</a:t>
            </a:r>
            <a:r>
              <a:rPr lang="ru-RU" dirty="0" smtClean="0"/>
              <a:t> (</a:t>
            </a:r>
            <a:r>
              <a:rPr lang="ru-RU" i="1" dirty="0" smtClean="0"/>
              <a:t>RUP</a:t>
            </a:r>
            <a:r>
              <a:rPr lang="ru-RU" dirty="0" smtClean="0"/>
              <a:t>), который был описан именно с помощью </a:t>
            </a:r>
            <a:r>
              <a:rPr lang="ru-RU" i="1" dirty="0" smtClean="0"/>
              <a:t>UML</a:t>
            </a:r>
            <a:r>
              <a:rPr lang="ru-RU" dirty="0" smtClean="0"/>
              <a:t> (а точнее, с помощью SPEM - </a:t>
            </a:r>
            <a:r>
              <a:rPr lang="ru-RU" dirty="0" err="1" smtClean="0"/>
              <a:t>профайла</a:t>
            </a:r>
            <a:r>
              <a:rPr lang="ru-RU" dirty="0" smtClean="0"/>
              <a:t> </a:t>
            </a:r>
            <a:r>
              <a:rPr lang="ru-RU" i="1" dirty="0" smtClean="0"/>
              <a:t>UML</a:t>
            </a:r>
            <a:r>
              <a:rPr lang="ru-RU" dirty="0" smtClean="0"/>
              <a:t>). </a:t>
            </a:r>
          </a:p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 smtClean="0"/>
              <a:t> можно использовать независимо от того, какую методологию разработки </a:t>
            </a:r>
            <a:r>
              <a:rPr lang="ru-RU" i="1" dirty="0" smtClean="0"/>
              <a:t>ПО</a:t>
            </a:r>
            <a:r>
              <a:rPr lang="ru-RU" dirty="0" smtClean="0"/>
              <a:t> вы используете, и даже если вы вообще не пользуетесь никакой методологией!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40949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Структура определения языка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930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UML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Назначение языка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39855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i="1" u="sng" dirty="0"/>
              <a:t>UML</a:t>
            </a:r>
            <a:r>
              <a:rPr lang="ru-RU" b="1" u="sng" dirty="0"/>
              <a:t>  </a:t>
            </a:r>
            <a:r>
              <a:rPr lang="ru-RU" dirty="0"/>
              <a:t>(англ. </a:t>
            </a:r>
            <a:r>
              <a:rPr lang="en-US" dirty="0"/>
              <a:t>Unified Modeling </a:t>
            </a:r>
            <a:r>
              <a:rPr lang="en-US" dirty="0" smtClean="0"/>
              <a:t>Language)</a:t>
            </a:r>
            <a:r>
              <a:rPr lang="ru-RU" dirty="0" smtClean="0"/>
              <a:t>- унифицированный</a:t>
            </a:r>
            <a:r>
              <a:rPr lang="ru-RU" dirty="0"/>
              <a:t> </a:t>
            </a:r>
            <a:r>
              <a:rPr lang="ru-RU" i="1" dirty="0"/>
              <a:t>язык моделирования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29968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же определен </a:t>
            </a:r>
            <a:r>
              <a:rPr lang="ru-RU" i="1" dirty="0" smtClean="0"/>
              <a:t>UML</a:t>
            </a:r>
            <a:r>
              <a:rPr lang="ru-RU" dirty="0" smtClean="0"/>
              <a:t>?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Авторы </a:t>
            </a:r>
            <a:r>
              <a:rPr lang="ru-RU" dirty="0"/>
              <a:t>использовали так называемое четырехуровневое мета-</a:t>
            </a:r>
            <a:r>
              <a:rPr lang="ru-RU" i="1" dirty="0"/>
              <a:t>моделирование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Первый </a:t>
            </a:r>
            <a:r>
              <a:rPr lang="ru-RU" dirty="0"/>
              <a:t>уровень - это сами данные.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Второй </a:t>
            </a:r>
            <a:r>
              <a:rPr lang="ru-RU" dirty="0"/>
              <a:t>- это их модель, т. е., например, описание их в программе.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Третий </a:t>
            </a:r>
            <a:r>
              <a:rPr lang="ru-RU" dirty="0"/>
              <a:t>- </a:t>
            </a:r>
            <a:r>
              <a:rPr lang="ru-RU" i="1" dirty="0"/>
              <a:t>метамодель</a:t>
            </a:r>
            <a:r>
              <a:rPr lang="ru-RU" dirty="0"/>
              <a:t>, т. е. описание языка построения модели.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Четвертый </a:t>
            </a:r>
            <a:r>
              <a:rPr lang="ru-RU" dirty="0"/>
              <a:t>- мета-</a:t>
            </a:r>
            <a:r>
              <a:rPr lang="ru-RU" i="1" dirty="0"/>
              <a:t>метамодель</a:t>
            </a:r>
            <a:r>
              <a:rPr lang="ru-RU" dirty="0"/>
              <a:t>, т. е. описание языка, на котором описана </a:t>
            </a:r>
            <a:r>
              <a:rPr lang="ru-RU" i="1" dirty="0"/>
              <a:t>метамодель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94188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1/files/01_04sm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1103249"/>
            <a:ext cx="7560840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878094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i="1" dirty="0"/>
              <a:t>Метамодель</a:t>
            </a:r>
            <a:r>
              <a:rPr lang="ru-RU" dirty="0"/>
              <a:t> - описание самого языка, мета-</a:t>
            </a:r>
            <a:r>
              <a:rPr lang="ru-RU" i="1" dirty="0"/>
              <a:t>метамодель</a:t>
            </a:r>
            <a:r>
              <a:rPr lang="ru-RU" dirty="0"/>
              <a:t> - описание формализма, с помощью которого производится описание языка. </a:t>
            </a:r>
            <a:endParaRPr lang="ru-RU" dirty="0" smtClean="0"/>
          </a:p>
          <a:p>
            <a:r>
              <a:rPr lang="ru-RU" dirty="0" smtClean="0"/>
              <a:t>Организованное </a:t>
            </a:r>
            <a:r>
              <a:rPr lang="ru-RU" dirty="0"/>
              <a:t>таким образом описание </a:t>
            </a:r>
            <a:r>
              <a:rPr lang="ru-RU" i="1" dirty="0"/>
              <a:t>UML</a:t>
            </a:r>
            <a:r>
              <a:rPr lang="ru-RU" dirty="0"/>
              <a:t> распространяется </a:t>
            </a:r>
            <a:r>
              <a:rPr lang="ru-RU" i="1" dirty="0"/>
              <a:t>OMG</a:t>
            </a:r>
            <a:r>
              <a:rPr lang="ru-RU" dirty="0"/>
              <a:t> </a:t>
            </a:r>
            <a:r>
              <a:rPr lang="ru-RU" dirty="0" smtClean="0"/>
              <a:t>абсолютно </a:t>
            </a:r>
            <a:r>
              <a:rPr lang="ru-RU" dirty="0"/>
              <a:t>свободно и "лежит" на сайте </a:t>
            </a:r>
            <a:r>
              <a:rPr lang="ru-RU" i="1" dirty="0"/>
              <a:t>OMG</a:t>
            </a:r>
            <a:r>
              <a:rPr lang="ru-RU" dirty="0"/>
              <a:t>, </a:t>
            </a:r>
            <a:r>
              <a:rPr lang="ru-RU" i="1" dirty="0"/>
              <a:t>по</a:t>
            </a:r>
            <a:r>
              <a:rPr lang="ru-RU" dirty="0"/>
              <a:t> адресу </a:t>
            </a:r>
            <a:r>
              <a:rPr lang="ru-RU" u="sng" dirty="0">
                <a:hlinkClick r:id="rId2"/>
              </a:rPr>
              <a:t>http://www.omg.org/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666821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Терминология и нотация</a:t>
            </a:r>
            <a:br>
              <a:rPr lang="ru-RU" b="1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7675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"</a:t>
            </a:r>
            <a:r>
              <a:rPr lang="ru-RU" i="1" dirty="0"/>
              <a:t>Нотация</a:t>
            </a:r>
            <a:r>
              <a:rPr lang="ru-RU" dirty="0"/>
              <a:t>" - это то, что в других языках называют "синтаксисом</a:t>
            </a:r>
            <a:r>
              <a:rPr lang="ru-RU" dirty="0" smtClean="0"/>
              <a:t>".</a:t>
            </a:r>
          </a:p>
          <a:p>
            <a:pPr marL="0" indent="0">
              <a:buNone/>
            </a:pPr>
            <a:r>
              <a:rPr lang="ru-RU" dirty="0"/>
              <a:t>В </a:t>
            </a:r>
            <a:r>
              <a:rPr lang="ru-RU" i="1" dirty="0"/>
              <a:t>UML</a:t>
            </a:r>
            <a:r>
              <a:rPr lang="ru-RU" dirty="0"/>
              <a:t> используется четыре вида элементов нотации:</a:t>
            </a:r>
          </a:p>
          <a:p>
            <a:pPr lvl="0"/>
            <a:r>
              <a:rPr lang="ru-RU" dirty="0"/>
              <a:t>фигуры,</a:t>
            </a:r>
          </a:p>
          <a:p>
            <a:pPr lvl="0"/>
            <a:r>
              <a:rPr lang="ru-RU" dirty="0"/>
              <a:t>линии,</a:t>
            </a:r>
          </a:p>
          <a:p>
            <a:pPr lvl="0"/>
            <a:r>
              <a:rPr lang="ru-RU" dirty="0"/>
              <a:t>значки,</a:t>
            </a:r>
          </a:p>
          <a:p>
            <a:pPr lvl="0"/>
            <a:r>
              <a:rPr lang="ru-RU" dirty="0"/>
              <a:t>надписи.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85635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0608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Обзор CASE-средств для построения диаграмм UML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32193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/>
              <a:t>IBM </a:t>
            </a:r>
            <a:r>
              <a:rPr lang="ru-RU" dirty="0" err="1"/>
              <a:t>Rational</a:t>
            </a:r>
            <a:r>
              <a:rPr lang="ru-RU" dirty="0"/>
              <a:t> </a:t>
            </a:r>
            <a:r>
              <a:rPr lang="ru-RU" dirty="0" err="1"/>
              <a:t>Rose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Borland</a:t>
            </a:r>
            <a:r>
              <a:rPr lang="ru-RU" dirty="0"/>
              <a:t> </a:t>
            </a:r>
            <a:r>
              <a:rPr lang="ru-RU" dirty="0" err="1"/>
              <a:t>Together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Gentleware</a:t>
            </a:r>
            <a:r>
              <a:rPr lang="ru-RU" dirty="0"/>
              <a:t> </a:t>
            </a:r>
            <a:r>
              <a:rPr lang="ru-RU" dirty="0" err="1"/>
              <a:t>Poseidon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Microsoft</a:t>
            </a:r>
            <a:r>
              <a:rPr lang="ru-RU" dirty="0"/>
              <a:t> </a:t>
            </a:r>
            <a:r>
              <a:rPr lang="ru-RU" dirty="0" err="1"/>
              <a:t>Visio</a:t>
            </a:r>
            <a:r>
              <a:rPr lang="ru-RU" dirty="0"/>
              <a:t>;</a:t>
            </a:r>
          </a:p>
          <a:p>
            <a:pPr lvl="0"/>
            <a:r>
              <a:rPr lang="ru-RU" dirty="0" err="1"/>
              <a:t>Telelogic</a:t>
            </a:r>
            <a:r>
              <a:rPr lang="ru-RU" dirty="0"/>
              <a:t> TAU G2.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06928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 </a:t>
            </a:r>
            <a:r>
              <a:rPr lang="ru-RU" u="sng" dirty="0">
                <a:hlinkClick r:id="rId2"/>
              </a:rPr>
              <a:t>http://www.telelogic.com</a:t>
            </a:r>
            <a:r>
              <a:rPr lang="ru-RU" u="sng" dirty="0" smtClean="0">
                <a:hlinkClick r:id="rId2"/>
              </a:rPr>
              <a:t>/</a:t>
            </a:r>
            <a:r>
              <a:rPr lang="ru-RU" u="sng" dirty="0" smtClean="0"/>
              <a:t> </a:t>
            </a:r>
            <a:r>
              <a:rPr lang="ru-RU" dirty="0" err="1" smtClean="0"/>
              <a:t>Telelogic</a:t>
            </a:r>
            <a:r>
              <a:rPr lang="ru-RU" dirty="0" smtClean="0"/>
              <a:t> TAU G2</a:t>
            </a:r>
            <a:endParaRPr lang="ru-RU" u="sng" dirty="0" smtClean="0"/>
          </a:p>
          <a:p>
            <a:pPr marL="0" indent="0">
              <a:buNone/>
            </a:pPr>
            <a:r>
              <a:rPr lang="ru-RU" dirty="0">
                <a:hlinkClick r:id="rId3"/>
              </a:rPr>
              <a:t>http://</a:t>
            </a:r>
            <a:r>
              <a:rPr lang="ru-RU" dirty="0" smtClean="0">
                <a:hlinkClick r:id="rId3"/>
              </a:rPr>
              <a:t>www.sparxsystems.com.au</a:t>
            </a:r>
            <a:r>
              <a:rPr lang="ru-RU" dirty="0" smtClean="0"/>
              <a:t>  </a:t>
            </a:r>
            <a:r>
              <a:rPr lang="en-US" dirty="0" err="1"/>
              <a:t>Zicom</a:t>
            </a:r>
            <a:r>
              <a:rPr lang="en-US" dirty="0"/>
              <a:t> Mentor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54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При описании </a:t>
            </a:r>
            <a:r>
              <a:rPr lang="en-US" dirty="0" smtClean="0"/>
              <a:t> </a:t>
            </a:r>
            <a:r>
              <a:rPr lang="ru-RU" dirty="0" smtClean="0"/>
              <a:t>языков </a:t>
            </a:r>
            <a:r>
              <a:rPr lang="ru-RU" dirty="0"/>
              <a:t>программирования, как правило, описываются такие его элементы, как:</a:t>
            </a:r>
          </a:p>
          <a:p>
            <a:pPr lvl="0"/>
            <a:r>
              <a:rPr lang="ru-RU" i="1" dirty="0"/>
              <a:t>синтаксис</a:t>
            </a:r>
            <a:r>
              <a:rPr lang="ru-RU" dirty="0"/>
              <a:t>, то есть определение правил построения конструкций языка;</a:t>
            </a:r>
          </a:p>
          <a:p>
            <a:pPr lvl="0"/>
            <a:r>
              <a:rPr lang="ru-RU" i="1" dirty="0"/>
              <a:t>семантика</a:t>
            </a:r>
            <a:r>
              <a:rPr lang="ru-RU" dirty="0"/>
              <a:t>, то есть определение правил, в соответствии с которыми конструкции языка приобретают смысловое значение;</a:t>
            </a:r>
          </a:p>
          <a:p>
            <a:pPr lvl="0"/>
            <a:r>
              <a:rPr lang="ru-RU" i="1" dirty="0"/>
              <a:t>прагматика</a:t>
            </a:r>
            <a:r>
              <a:rPr lang="ru-RU" dirty="0"/>
              <a:t>, то есть определение правил использования конструкций языка для достижения нужных нам целей.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5982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Историческая справка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Откуда взялся </a:t>
            </a:r>
            <a:r>
              <a:rPr lang="ru-RU" dirty="0" err="1"/>
              <a:t>The</a:t>
            </a:r>
            <a:r>
              <a:rPr lang="ru-RU" dirty="0"/>
              <a:t> </a:t>
            </a:r>
            <a:r>
              <a:rPr lang="ru-RU" i="1" dirty="0"/>
              <a:t>UML</a:t>
            </a:r>
            <a:r>
              <a:rPr lang="ru-RU" dirty="0"/>
              <a:t>? </a:t>
            </a:r>
            <a:endParaRPr lang="en-US" dirty="0" smtClean="0"/>
          </a:p>
          <a:p>
            <a:pPr marL="0" indent="0">
              <a:buNone/>
            </a:pPr>
            <a:r>
              <a:rPr lang="ru-RU" i="1" dirty="0" smtClean="0"/>
              <a:t>UML</a:t>
            </a:r>
            <a:r>
              <a:rPr lang="ru-RU" dirty="0"/>
              <a:t> </a:t>
            </a:r>
            <a:r>
              <a:rPr lang="en-US" dirty="0" smtClean="0"/>
              <a:t>c</a:t>
            </a:r>
            <a:r>
              <a:rPr lang="ru-RU" dirty="0" err="1" smtClean="0"/>
              <a:t>обрал</a:t>
            </a:r>
            <a:r>
              <a:rPr lang="ru-RU" dirty="0" smtClean="0"/>
              <a:t> </a:t>
            </a:r>
            <a:r>
              <a:rPr lang="ru-RU" dirty="0"/>
              <a:t>в себя черты нотаций </a:t>
            </a:r>
            <a:r>
              <a:rPr lang="ru-RU" u="sng" dirty="0" err="1"/>
              <a:t>Грейди</a:t>
            </a:r>
            <a:r>
              <a:rPr lang="ru-RU" u="sng" dirty="0"/>
              <a:t> Буча</a:t>
            </a:r>
            <a:r>
              <a:rPr lang="ru-RU" dirty="0"/>
              <a:t> (</a:t>
            </a:r>
            <a:r>
              <a:rPr lang="ru-RU" dirty="0" err="1"/>
              <a:t>Grady</a:t>
            </a:r>
            <a:r>
              <a:rPr lang="ru-RU" dirty="0"/>
              <a:t> </a:t>
            </a:r>
            <a:r>
              <a:rPr lang="ru-RU" dirty="0" err="1"/>
              <a:t>Booch</a:t>
            </a:r>
            <a:r>
              <a:rPr lang="ru-RU" dirty="0"/>
              <a:t>), </a:t>
            </a:r>
            <a:r>
              <a:rPr lang="ru-RU" u="sng" dirty="0"/>
              <a:t>Джима </a:t>
            </a:r>
            <a:r>
              <a:rPr lang="ru-RU" u="sng" dirty="0" err="1"/>
              <a:t>Румбаха</a:t>
            </a:r>
            <a:r>
              <a:rPr lang="ru-RU" u="sng" dirty="0"/>
              <a:t> </a:t>
            </a:r>
            <a:r>
              <a:rPr lang="ru-RU" dirty="0"/>
              <a:t>(</a:t>
            </a:r>
            <a:r>
              <a:rPr lang="ru-RU" dirty="0" err="1"/>
              <a:t>Jim</a:t>
            </a:r>
            <a:r>
              <a:rPr lang="ru-RU" dirty="0"/>
              <a:t> </a:t>
            </a:r>
            <a:r>
              <a:rPr lang="ru-RU" dirty="0" err="1"/>
              <a:t>Rumbaugh</a:t>
            </a:r>
            <a:r>
              <a:rPr lang="ru-RU" dirty="0"/>
              <a:t>), </a:t>
            </a:r>
            <a:r>
              <a:rPr lang="ru-RU" u="sng" dirty="0" err="1"/>
              <a:t>Айвара</a:t>
            </a:r>
            <a:r>
              <a:rPr lang="ru-RU" u="sng" dirty="0"/>
              <a:t> Якобсона </a:t>
            </a:r>
            <a:r>
              <a:rPr lang="ru-RU" dirty="0"/>
              <a:t>(</a:t>
            </a:r>
            <a:r>
              <a:rPr lang="ru-RU" dirty="0" err="1"/>
              <a:t>Ivar</a:t>
            </a:r>
            <a:r>
              <a:rPr lang="ru-RU" dirty="0"/>
              <a:t> </a:t>
            </a:r>
            <a:r>
              <a:rPr lang="ru-RU" dirty="0" err="1"/>
              <a:t>Jacobson</a:t>
            </a:r>
            <a:r>
              <a:rPr lang="ru-RU" dirty="0"/>
              <a:t>) и многих других.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480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http://www.intuit.ru/EDI/08_11_13_2/1383906499-13678/tutorial/356/objects/1/files/01_01sm.gif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4664"/>
            <a:ext cx="8064896" cy="5976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000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7413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1991-м каждый из "трех </a:t>
            </a:r>
            <a:r>
              <a:rPr lang="ru-RU" dirty="0" err="1"/>
              <a:t>амиго</a:t>
            </a:r>
            <a:r>
              <a:rPr lang="ru-RU" dirty="0"/>
              <a:t>" </a:t>
            </a:r>
            <a:r>
              <a:rPr lang="ru-RU" dirty="0" smtClean="0"/>
              <a:t>начал</a:t>
            </a:r>
            <a:r>
              <a:rPr lang="ru-RU" dirty="0"/>
              <a:t>и</a:t>
            </a:r>
            <a:r>
              <a:rPr lang="ru-RU" dirty="0" smtClean="0"/>
              <a:t> </a:t>
            </a:r>
            <a:r>
              <a:rPr lang="ru-RU" dirty="0"/>
              <a:t>с написания книги, в которой изложил свой метод 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Так</a:t>
            </a:r>
            <a:r>
              <a:rPr lang="ru-RU" dirty="0"/>
              <a:t>, метод Буча был хорош в проектировании, но слабоват </a:t>
            </a:r>
            <a:r>
              <a:rPr lang="ru-RU" dirty="0" smtClean="0"/>
              <a:t>в анализе</a:t>
            </a:r>
            <a:r>
              <a:rPr lang="ru-RU" dirty="0"/>
              <a:t>. </a:t>
            </a:r>
            <a:r>
              <a:rPr lang="ru-RU" i="1" dirty="0"/>
              <a:t>OMT</a:t>
            </a:r>
            <a:r>
              <a:rPr lang="ru-RU" dirty="0"/>
              <a:t> </a:t>
            </a:r>
            <a:r>
              <a:rPr lang="ru-RU" dirty="0" err="1"/>
              <a:t>Румбаха</a:t>
            </a:r>
            <a:r>
              <a:rPr lang="ru-RU" dirty="0"/>
              <a:t> был, наоборот, отличным средством анализа, но плох в проектировании. И наконец, </a:t>
            </a:r>
            <a:r>
              <a:rPr lang="ru-RU" dirty="0" err="1"/>
              <a:t>Objectory</a:t>
            </a:r>
            <a:r>
              <a:rPr lang="ru-RU" dirty="0"/>
              <a:t> </a:t>
            </a:r>
            <a:r>
              <a:rPr lang="ru-RU" dirty="0" smtClean="0"/>
              <a:t> Якобсона </a:t>
            </a:r>
            <a:r>
              <a:rPr lang="ru-RU" dirty="0"/>
              <a:t>был действительно хорош с точки зрения </a:t>
            </a:r>
            <a:r>
              <a:rPr lang="ru-RU" i="1" dirty="0" err="1"/>
              <a:t>user</a:t>
            </a:r>
            <a:r>
              <a:rPr lang="ru-RU" i="1" dirty="0"/>
              <a:t> </a:t>
            </a:r>
            <a:r>
              <a:rPr lang="ru-RU" i="1" dirty="0" err="1"/>
              <a:t>experience</a:t>
            </a:r>
            <a:r>
              <a:rPr lang="ru-RU" dirty="0"/>
              <a:t>, на который ни метод Буча, ни </a:t>
            </a:r>
            <a:r>
              <a:rPr lang="ru-RU" i="1" dirty="0"/>
              <a:t>OMT</a:t>
            </a:r>
            <a:r>
              <a:rPr lang="ru-RU" dirty="0"/>
              <a:t> не обращали особого внимания.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К </a:t>
            </a:r>
            <a:r>
              <a:rPr lang="ru-RU" dirty="0"/>
              <a:t>1994-му существовало 72 метода, или частные методики.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И </a:t>
            </a:r>
            <a:r>
              <a:rPr lang="ru-RU" dirty="0"/>
              <a:t>вот Румбах присоединился к </a:t>
            </a:r>
            <a:r>
              <a:rPr lang="ru-RU" dirty="0" smtClean="0"/>
              <a:t>Бучу. </a:t>
            </a:r>
            <a:r>
              <a:rPr lang="ru-RU" dirty="0"/>
              <a:t>Они объединили свои нотации и создали первую версию </a:t>
            </a:r>
            <a:r>
              <a:rPr lang="ru-RU" i="1" dirty="0"/>
              <a:t>UML</a:t>
            </a:r>
            <a:r>
              <a:rPr lang="ru-RU" dirty="0"/>
              <a:t>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dirty="0"/>
              <a:t>1995 году на конференции OOPSLA они представили его как </a:t>
            </a:r>
            <a:r>
              <a:rPr lang="ru-RU" i="1" dirty="0" err="1"/>
              <a:t>Unified</a:t>
            </a:r>
            <a:r>
              <a:rPr lang="ru-RU" dirty="0"/>
              <a:t> </a:t>
            </a:r>
            <a:r>
              <a:rPr lang="ru-RU" i="1" dirty="0" err="1"/>
              <a:t>Method</a:t>
            </a:r>
            <a:r>
              <a:rPr lang="ru-RU" dirty="0"/>
              <a:t>, который потом и получил название </a:t>
            </a:r>
            <a:r>
              <a:rPr lang="ru-RU" i="1" dirty="0"/>
              <a:t>UML</a:t>
            </a:r>
            <a:r>
              <a:rPr lang="ru-RU" dirty="0"/>
              <a:t>. Чуть позже к ним присоединился Якобсон, который добавил к результатам их труда элементы </a:t>
            </a:r>
            <a:r>
              <a:rPr lang="ru-RU" dirty="0" err="1"/>
              <a:t>Objectory</a:t>
            </a:r>
            <a:r>
              <a:rPr lang="ru-RU" dirty="0"/>
              <a:t> и начал работу над </a:t>
            </a:r>
            <a:r>
              <a:rPr lang="ru-RU" dirty="0" err="1"/>
              <a:t>Rational</a:t>
            </a:r>
            <a:r>
              <a:rPr lang="ru-RU" dirty="0"/>
              <a:t> </a:t>
            </a:r>
            <a:r>
              <a:rPr lang="ru-RU" i="1" dirty="0" err="1"/>
              <a:t>Unified</a:t>
            </a:r>
            <a:r>
              <a:rPr lang="ru-RU" dirty="0"/>
              <a:t> </a:t>
            </a:r>
            <a:r>
              <a:rPr lang="ru-RU" dirty="0" err="1"/>
              <a:t>Process</a:t>
            </a:r>
            <a:r>
              <a:rPr lang="ru-RU" dirty="0"/>
              <a:t> (</a:t>
            </a:r>
            <a:r>
              <a:rPr lang="ru-RU" i="1" dirty="0"/>
              <a:t>RUP</a:t>
            </a:r>
            <a:r>
              <a:rPr lang="ru-RU" dirty="0"/>
              <a:t>). В 1997 году </a:t>
            </a:r>
            <a:r>
              <a:rPr lang="ru-RU" i="1" dirty="0"/>
              <a:t>UML</a:t>
            </a:r>
            <a:r>
              <a:rPr lang="ru-RU" dirty="0"/>
              <a:t> был </a:t>
            </a:r>
            <a:r>
              <a:rPr lang="ru-RU" dirty="0" smtClean="0"/>
              <a:t>отправлен </a:t>
            </a:r>
            <a:r>
              <a:rPr lang="ru-RU" i="1" dirty="0" err="1" smtClean="0"/>
              <a:t>Object</a:t>
            </a:r>
            <a:r>
              <a:rPr lang="ru-RU" dirty="0"/>
              <a:t> </a:t>
            </a:r>
            <a:r>
              <a:rPr lang="ru-RU" i="1" dirty="0" err="1"/>
              <a:t>Management</a:t>
            </a:r>
            <a:r>
              <a:rPr lang="ru-RU" dirty="0"/>
              <a:t> </a:t>
            </a:r>
            <a:r>
              <a:rPr lang="ru-RU" i="1" dirty="0" err="1"/>
              <a:t>Group</a:t>
            </a:r>
            <a:r>
              <a:rPr lang="ru-RU" dirty="0"/>
              <a:t> (</a:t>
            </a:r>
            <a:r>
              <a:rPr lang="ru-RU" i="1" dirty="0"/>
              <a:t>OMG</a:t>
            </a:r>
            <a:r>
              <a:rPr lang="ru-RU" dirty="0"/>
              <a:t>) для стандартизации.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9236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2768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Способы использования языка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7451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185" y="0"/>
            <a:ext cx="927292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81947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Спецификация</a:t>
            </a:r>
            <a:r>
              <a:rPr lang="ru-RU" sz="3200" dirty="0" smtClean="0"/>
              <a:t> - подробное описание системы, которое полностью определяет ее цель и функциональные возможности. 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06896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Различают</a:t>
            </a:r>
            <a:r>
              <a:rPr lang="ru-RU" dirty="0"/>
              <a:t>:</a:t>
            </a:r>
          </a:p>
          <a:p>
            <a:pPr lvl="0"/>
            <a:r>
              <a:rPr lang="ru-RU" dirty="0"/>
              <a:t>словесные спецификации на естественном языке;</a:t>
            </a:r>
            <a:endParaRPr lang="ru-RU" i="1" dirty="0"/>
          </a:p>
          <a:p>
            <a:pPr lvl="0"/>
            <a:r>
              <a:rPr lang="ru-RU" dirty="0"/>
              <a:t>модельные спецификации;</a:t>
            </a:r>
          </a:p>
          <a:p>
            <a:pPr lvl="0"/>
            <a:r>
              <a:rPr lang="ru-RU" dirty="0"/>
              <a:t>формальные спецификации.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4107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740</TotalTime>
  <Words>255</Words>
  <Application>Microsoft Office PowerPoint</Application>
  <PresentationFormat>Экран (4:3)</PresentationFormat>
  <Paragraphs>64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Дисциплина: Корпоративные информационные системы  Лекция 3. Моделирование бизнес-процессов. Бизнес процессы и его элементы </vt:lpstr>
      <vt:lpstr>UML Назначение языка</vt:lpstr>
      <vt:lpstr>Презентация PowerPoint</vt:lpstr>
      <vt:lpstr>Историческая справка </vt:lpstr>
      <vt:lpstr>Презентация PowerPoint</vt:lpstr>
      <vt:lpstr>Презентация PowerPoint</vt:lpstr>
      <vt:lpstr>Способы использования языка </vt:lpstr>
      <vt:lpstr>Презентация PowerPoint</vt:lpstr>
      <vt:lpstr>Спецификация - подробное описание системы, которое полностью определяет ее цель и функциональные возможности.  </vt:lpstr>
      <vt:lpstr>UML - это средство визуализации, имеется в виду модельные спецификации.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Для чего UML использовать нельзя, вернее, чем он не является. </vt:lpstr>
      <vt:lpstr>Презентация PowerPoint</vt:lpstr>
      <vt:lpstr>Презентация PowerPoint</vt:lpstr>
      <vt:lpstr>Структура определения языка </vt:lpstr>
      <vt:lpstr>Как же определен UML? </vt:lpstr>
      <vt:lpstr>Презентация PowerPoint</vt:lpstr>
      <vt:lpstr>Презентация PowerPoint</vt:lpstr>
      <vt:lpstr>Терминология и нотация </vt:lpstr>
      <vt:lpstr>Презентация PowerPoint</vt:lpstr>
      <vt:lpstr>Обзор CASE-средств для построения диаграмм UML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 1:  Что такое  UML Назначение языка</dc:title>
  <dc:creator>Indira</dc:creator>
  <cp:lastModifiedBy>77755</cp:lastModifiedBy>
  <cp:revision>12</cp:revision>
  <dcterms:created xsi:type="dcterms:W3CDTF">2015-10-13T16:55:10Z</dcterms:created>
  <dcterms:modified xsi:type="dcterms:W3CDTF">2022-11-01T15:31:12Z</dcterms:modified>
</cp:coreProperties>
</file>