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7847" autoAdjust="0"/>
    <p:restoredTop sz="94660"/>
  </p:normalViewPr>
  <p:slideViewPr>
    <p:cSldViewPr snapToGrid="0">
      <p:cViewPr varScale="1">
        <p:scale>
          <a:sx n="87" d="100"/>
          <a:sy n="87" d="100"/>
        </p:scale>
        <p:origin x="72" y="16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9A3EE80-33E0-49F4-9D23-8C383E2A84BE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AE0EA6AD-D8EA-41AD-BB01-75832168AAFA}">
      <dgm:prSet/>
      <dgm:spPr/>
      <dgm:t>
        <a:bodyPr/>
        <a:lstStyle/>
        <a:p>
          <a:r>
            <a:rPr lang="en-US">
              <a:latin typeface="Times New Roman" panose="02020603050405020304" pitchFamily="18" charset="0"/>
              <a:cs typeface="Times New Roman" panose="02020603050405020304" pitchFamily="18" charset="0"/>
            </a:rPr>
            <a:t>Plan:</a:t>
          </a:r>
        </a:p>
      </dgm:t>
    </dgm:pt>
    <dgm:pt modelId="{0E6D04A7-668B-4F0B-8EF3-59E51ABA6739}" type="parTrans" cxnId="{0A4F549C-C12A-4C30-983A-BBCC13EFD3D6}">
      <dgm:prSet/>
      <dgm:spPr/>
      <dgm:t>
        <a:bodyPr/>
        <a:lstStyle/>
        <a:p>
          <a:endParaRPr lang="en-US"/>
        </a:p>
      </dgm:t>
    </dgm:pt>
    <dgm:pt modelId="{E0647078-6097-44F3-A189-37E584CA72ED}" type="sibTrans" cxnId="{0A4F549C-C12A-4C30-983A-BBCC13EFD3D6}">
      <dgm:prSet/>
      <dgm:spPr/>
      <dgm:t>
        <a:bodyPr/>
        <a:lstStyle/>
        <a:p>
          <a:endParaRPr lang="en-US"/>
        </a:p>
      </dgm:t>
    </dgm:pt>
    <dgm:pt modelId="{F863681E-5610-46A2-BB59-687D1D265606}">
      <dgm:prSet/>
      <dgm:spPr/>
      <dgm:t>
        <a:bodyPr/>
        <a:lstStyle/>
        <a:p>
          <a:r>
            <a:rPr lang="en-US" dirty="0">
              <a:latin typeface="Times New Roman" panose="02020603050405020304" pitchFamily="18" charset="0"/>
              <a:cs typeface="Times New Roman" panose="02020603050405020304" pitchFamily="18" charset="0"/>
            </a:rPr>
            <a:t>State obligatory standard of secondary general education. </a:t>
          </a:r>
        </a:p>
      </dgm:t>
    </dgm:pt>
    <dgm:pt modelId="{BFD25B2E-6572-4EBD-8509-3016A525E6EB}" type="parTrans" cxnId="{D9E93CF3-A75A-4DDE-B5EF-7B39D460950F}">
      <dgm:prSet/>
      <dgm:spPr/>
      <dgm:t>
        <a:bodyPr/>
        <a:lstStyle/>
        <a:p>
          <a:endParaRPr lang="en-US"/>
        </a:p>
      </dgm:t>
    </dgm:pt>
    <dgm:pt modelId="{5EAA481F-DE36-4D2C-9B32-36C9E2F45F14}" type="sibTrans" cxnId="{D9E93CF3-A75A-4DDE-B5EF-7B39D460950F}">
      <dgm:prSet/>
      <dgm:spPr/>
      <dgm:t>
        <a:bodyPr/>
        <a:lstStyle/>
        <a:p>
          <a:endParaRPr lang="en-US"/>
        </a:p>
      </dgm:t>
    </dgm:pt>
    <dgm:pt modelId="{88443453-65A7-40A8-9C14-B352A5E34787}">
      <dgm:prSet/>
      <dgm:spPr/>
      <dgm:t>
        <a:bodyPr/>
        <a:lstStyle/>
        <a:p>
          <a:r>
            <a:rPr lang="en-US" dirty="0">
              <a:latin typeface="Times New Roman" panose="02020603050405020304" pitchFamily="18" charset="0"/>
              <a:cs typeface="Times New Roman" panose="02020603050405020304" pitchFamily="18" charset="0"/>
            </a:rPr>
            <a:t>Purpose and functions of the general educational standard in informatics. </a:t>
          </a:r>
        </a:p>
      </dgm:t>
    </dgm:pt>
    <dgm:pt modelId="{CAB138D2-39D8-4A73-AA1A-96A4E97FBCD9}" type="parTrans" cxnId="{E355D597-532C-4B2F-B4BC-646CB11D5B94}">
      <dgm:prSet/>
      <dgm:spPr/>
      <dgm:t>
        <a:bodyPr/>
        <a:lstStyle/>
        <a:p>
          <a:endParaRPr lang="en-US"/>
        </a:p>
      </dgm:t>
    </dgm:pt>
    <dgm:pt modelId="{F7723F31-FB9B-4F77-B4ED-56D924172CEC}" type="sibTrans" cxnId="{E355D597-532C-4B2F-B4BC-646CB11D5B94}">
      <dgm:prSet/>
      <dgm:spPr/>
      <dgm:t>
        <a:bodyPr/>
        <a:lstStyle/>
        <a:p>
          <a:endParaRPr lang="en-US"/>
        </a:p>
      </dgm:t>
    </dgm:pt>
    <dgm:pt modelId="{84E7EC03-E24A-4BF8-9EEA-806EBE946728}">
      <dgm:prSet/>
      <dgm:spPr/>
      <dgm:t>
        <a:bodyPr/>
        <a:lstStyle/>
        <a:p>
          <a:r>
            <a:rPr lang="en-US" dirty="0">
              <a:latin typeface="Times New Roman" panose="02020603050405020304" pitchFamily="18" charset="0"/>
              <a:cs typeface="Times New Roman" panose="02020603050405020304" pitchFamily="18" charset="0"/>
            </a:rPr>
            <a:t>Structure and components of the standard Content-methodical lines of the school course of informatics. </a:t>
          </a:r>
        </a:p>
      </dgm:t>
    </dgm:pt>
    <dgm:pt modelId="{BD5018F7-BF24-4A8D-A9E2-5F9D02A0339F}" type="parTrans" cxnId="{517ECE08-BB18-4B2D-BC08-941C7F6B9BCA}">
      <dgm:prSet/>
      <dgm:spPr/>
      <dgm:t>
        <a:bodyPr/>
        <a:lstStyle/>
        <a:p>
          <a:endParaRPr lang="en-US"/>
        </a:p>
      </dgm:t>
    </dgm:pt>
    <dgm:pt modelId="{CF1AD8F7-0E08-4510-B85D-34844C6FA3EA}" type="sibTrans" cxnId="{517ECE08-BB18-4B2D-BC08-941C7F6B9BCA}">
      <dgm:prSet/>
      <dgm:spPr/>
      <dgm:t>
        <a:bodyPr/>
        <a:lstStyle/>
        <a:p>
          <a:endParaRPr lang="en-US"/>
        </a:p>
      </dgm:t>
    </dgm:pt>
    <dgm:pt modelId="{B4AB44AB-83E9-45E8-A11A-17ED0A75976F}">
      <dgm:prSet/>
      <dgm:spPr/>
      <dgm:t>
        <a:bodyPr/>
        <a:lstStyle/>
        <a:p>
          <a:r>
            <a:rPr lang="en-US" dirty="0">
              <a:latin typeface="Times New Roman" panose="02020603050405020304" pitchFamily="18" charset="0"/>
              <a:cs typeface="Times New Roman" panose="02020603050405020304" pitchFamily="18" charset="0"/>
            </a:rPr>
            <a:t>Mandatory minimum content of education and requirements for the level of training of students. </a:t>
          </a:r>
        </a:p>
      </dgm:t>
    </dgm:pt>
    <dgm:pt modelId="{2E352504-F9AB-4F13-BDD8-5EFD77A1D208}" type="parTrans" cxnId="{D07155D9-CE9D-4DD3-8F6C-6C86D800F195}">
      <dgm:prSet/>
      <dgm:spPr/>
      <dgm:t>
        <a:bodyPr/>
        <a:lstStyle/>
        <a:p>
          <a:endParaRPr lang="en-US"/>
        </a:p>
      </dgm:t>
    </dgm:pt>
    <dgm:pt modelId="{7FCE6DB7-F670-4CB3-8148-1A385BB86AB1}" type="sibTrans" cxnId="{D07155D9-CE9D-4DD3-8F6C-6C86D800F195}">
      <dgm:prSet/>
      <dgm:spPr/>
      <dgm:t>
        <a:bodyPr/>
        <a:lstStyle/>
        <a:p>
          <a:endParaRPr lang="en-US"/>
        </a:p>
      </dgm:t>
    </dgm:pt>
    <dgm:pt modelId="{3F0F753C-3D34-4F2E-8683-8804F682D248}">
      <dgm:prSet/>
      <dgm:spPr/>
      <dgm:t>
        <a:bodyPr/>
        <a:lstStyle/>
        <a:p>
          <a:r>
            <a:rPr lang="en-US" dirty="0">
              <a:latin typeface="Times New Roman" panose="02020603050405020304" pitchFamily="18" charset="0"/>
              <a:cs typeface="Times New Roman" panose="02020603050405020304" pitchFamily="18" charset="0"/>
            </a:rPr>
            <a:t>Basic curriculum of educational institutions. </a:t>
          </a:r>
        </a:p>
      </dgm:t>
    </dgm:pt>
    <dgm:pt modelId="{8A3CE0DC-FC9A-440C-8F54-014CDB63A69F}" type="parTrans" cxnId="{07467A59-28C6-425B-B803-32EB726225FB}">
      <dgm:prSet/>
      <dgm:spPr/>
      <dgm:t>
        <a:bodyPr/>
        <a:lstStyle/>
        <a:p>
          <a:endParaRPr lang="en-US"/>
        </a:p>
      </dgm:t>
    </dgm:pt>
    <dgm:pt modelId="{8C6AB774-F2C3-42A4-83E8-4FEBA496EA14}" type="sibTrans" cxnId="{07467A59-28C6-425B-B803-32EB726225FB}">
      <dgm:prSet/>
      <dgm:spPr/>
      <dgm:t>
        <a:bodyPr/>
        <a:lstStyle/>
        <a:p>
          <a:endParaRPr lang="en-US"/>
        </a:p>
      </dgm:t>
    </dgm:pt>
    <dgm:pt modelId="{9A49B95D-184E-4AA8-9F55-5BCBC76DE5E8}">
      <dgm:prSet/>
      <dgm:spPr/>
      <dgm:t>
        <a:bodyPr/>
        <a:lstStyle/>
        <a:p>
          <a:r>
            <a:rPr lang="en-US" dirty="0">
              <a:latin typeface="Times New Roman" panose="02020603050405020304" pitchFamily="18" charset="0"/>
              <a:cs typeface="Times New Roman" panose="02020603050405020304" pitchFamily="18" charset="0"/>
            </a:rPr>
            <a:t>Documents of a recommendatory nature</a:t>
          </a:r>
        </a:p>
      </dgm:t>
    </dgm:pt>
    <dgm:pt modelId="{0B18A16C-B739-4BF7-AF07-0A39A65EC4A8}" type="parTrans" cxnId="{7B6DC79C-E5FA-4A14-B85B-A6EB2D806544}">
      <dgm:prSet/>
      <dgm:spPr/>
      <dgm:t>
        <a:bodyPr/>
        <a:lstStyle/>
        <a:p>
          <a:endParaRPr lang="en-US"/>
        </a:p>
      </dgm:t>
    </dgm:pt>
    <dgm:pt modelId="{C1353022-3253-4D00-9532-0A87131E79E7}" type="sibTrans" cxnId="{7B6DC79C-E5FA-4A14-B85B-A6EB2D806544}">
      <dgm:prSet/>
      <dgm:spPr/>
      <dgm:t>
        <a:bodyPr/>
        <a:lstStyle/>
        <a:p>
          <a:endParaRPr lang="en-US"/>
        </a:p>
      </dgm:t>
    </dgm:pt>
    <dgm:pt modelId="{2DE2FC1C-855E-499C-BAF3-85D0762BDA58}" type="pres">
      <dgm:prSet presAssocID="{09A3EE80-33E0-49F4-9D23-8C383E2A84BE}" presName="linear" presStyleCnt="0">
        <dgm:presLayoutVars>
          <dgm:animLvl val="lvl"/>
          <dgm:resizeHandles val="exact"/>
        </dgm:presLayoutVars>
      </dgm:prSet>
      <dgm:spPr/>
    </dgm:pt>
    <dgm:pt modelId="{7DF97D2E-C7FA-415C-AE65-6777BCB917EC}" type="pres">
      <dgm:prSet presAssocID="{AE0EA6AD-D8EA-41AD-BB01-75832168AAFA}" presName="parentText" presStyleLbl="node1" presStyleIdx="0" presStyleCnt="1">
        <dgm:presLayoutVars>
          <dgm:chMax val="0"/>
          <dgm:bulletEnabled val="1"/>
        </dgm:presLayoutVars>
      </dgm:prSet>
      <dgm:spPr/>
    </dgm:pt>
    <dgm:pt modelId="{4B92231A-9827-4026-80A8-BDB39D3ED1FE}" type="pres">
      <dgm:prSet presAssocID="{AE0EA6AD-D8EA-41AD-BB01-75832168AAFA}" presName="childText" presStyleLbl="revTx" presStyleIdx="0" presStyleCnt="1">
        <dgm:presLayoutVars>
          <dgm:bulletEnabled val="1"/>
        </dgm:presLayoutVars>
      </dgm:prSet>
      <dgm:spPr/>
    </dgm:pt>
  </dgm:ptLst>
  <dgm:cxnLst>
    <dgm:cxn modelId="{517ECE08-BB18-4B2D-BC08-941C7F6B9BCA}" srcId="{AE0EA6AD-D8EA-41AD-BB01-75832168AAFA}" destId="{84E7EC03-E24A-4BF8-9EEA-806EBE946728}" srcOrd="2" destOrd="0" parTransId="{BD5018F7-BF24-4A8D-A9E2-5F9D02A0339F}" sibTransId="{CF1AD8F7-0E08-4510-B85D-34844C6FA3EA}"/>
    <dgm:cxn modelId="{5A16D31E-0D7E-4A21-82B8-A1D137B4FEA7}" type="presOf" srcId="{88443453-65A7-40A8-9C14-B352A5E34787}" destId="{4B92231A-9827-4026-80A8-BDB39D3ED1FE}" srcOrd="0" destOrd="1" presId="urn:microsoft.com/office/officeart/2005/8/layout/vList2"/>
    <dgm:cxn modelId="{E9002344-B1FB-4319-B464-ED48AF3537E5}" type="presOf" srcId="{B4AB44AB-83E9-45E8-A11A-17ED0A75976F}" destId="{4B92231A-9827-4026-80A8-BDB39D3ED1FE}" srcOrd="0" destOrd="3" presId="urn:microsoft.com/office/officeart/2005/8/layout/vList2"/>
    <dgm:cxn modelId="{D7625F55-4CE7-447F-B85D-54012E9C4C63}" type="presOf" srcId="{9A49B95D-184E-4AA8-9F55-5BCBC76DE5E8}" destId="{4B92231A-9827-4026-80A8-BDB39D3ED1FE}" srcOrd="0" destOrd="5" presId="urn:microsoft.com/office/officeart/2005/8/layout/vList2"/>
    <dgm:cxn modelId="{07467A59-28C6-425B-B803-32EB726225FB}" srcId="{AE0EA6AD-D8EA-41AD-BB01-75832168AAFA}" destId="{3F0F753C-3D34-4F2E-8683-8804F682D248}" srcOrd="4" destOrd="0" parTransId="{8A3CE0DC-FC9A-440C-8F54-014CDB63A69F}" sibTransId="{8C6AB774-F2C3-42A4-83E8-4FEBA496EA14}"/>
    <dgm:cxn modelId="{E355D597-532C-4B2F-B4BC-646CB11D5B94}" srcId="{AE0EA6AD-D8EA-41AD-BB01-75832168AAFA}" destId="{88443453-65A7-40A8-9C14-B352A5E34787}" srcOrd="1" destOrd="0" parTransId="{CAB138D2-39D8-4A73-AA1A-96A4E97FBCD9}" sibTransId="{F7723F31-FB9B-4F77-B4ED-56D924172CEC}"/>
    <dgm:cxn modelId="{0A4F549C-C12A-4C30-983A-BBCC13EFD3D6}" srcId="{09A3EE80-33E0-49F4-9D23-8C383E2A84BE}" destId="{AE0EA6AD-D8EA-41AD-BB01-75832168AAFA}" srcOrd="0" destOrd="0" parTransId="{0E6D04A7-668B-4F0B-8EF3-59E51ABA6739}" sibTransId="{E0647078-6097-44F3-A189-37E584CA72ED}"/>
    <dgm:cxn modelId="{7B6DC79C-E5FA-4A14-B85B-A6EB2D806544}" srcId="{AE0EA6AD-D8EA-41AD-BB01-75832168AAFA}" destId="{9A49B95D-184E-4AA8-9F55-5BCBC76DE5E8}" srcOrd="5" destOrd="0" parTransId="{0B18A16C-B739-4BF7-AF07-0A39A65EC4A8}" sibTransId="{C1353022-3253-4D00-9532-0A87131E79E7}"/>
    <dgm:cxn modelId="{1A58D29D-0643-4A12-A998-0423F52F85D8}" type="presOf" srcId="{AE0EA6AD-D8EA-41AD-BB01-75832168AAFA}" destId="{7DF97D2E-C7FA-415C-AE65-6777BCB917EC}" srcOrd="0" destOrd="0" presId="urn:microsoft.com/office/officeart/2005/8/layout/vList2"/>
    <dgm:cxn modelId="{99BFB0BE-A920-479E-8840-51D923F7DFC5}" type="presOf" srcId="{09A3EE80-33E0-49F4-9D23-8C383E2A84BE}" destId="{2DE2FC1C-855E-499C-BAF3-85D0762BDA58}" srcOrd="0" destOrd="0" presId="urn:microsoft.com/office/officeart/2005/8/layout/vList2"/>
    <dgm:cxn modelId="{268126CA-F426-4240-80C6-C29B437C523A}" type="presOf" srcId="{84E7EC03-E24A-4BF8-9EEA-806EBE946728}" destId="{4B92231A-9827-4026-80A8-BDB39D3ED1FE}" srcOrd="0" destOrd="2" presId="urn:microsoft.com/office/officeart/2005/8/layout/vList2"/>
    <dgm:cxn modelId="{E75947D1-210A-48BB-A825-516027BABC88}" type="presOf" srcId="{F863681E-5610-46A2-BB59-687D1D265606}" destId="{4B92231A-9827-4026-80A8-BDB39D3ED1FE}" srcOrd="0" destOrd="0" presId="urn:microsoft.com/office/officeart/2005/8/layout/vList2"/>
    <dgm:cxn modelId="{967E49D2-0122-45AE-9EB5-939B412FD13A}" type="presOf" srcId="{3F0F753C-3D34-4F2E-8683-8804F682D248}" destId="{4B92231A-9827-4026-80A8-BDB39D3ED1FE}" srcOrd="0" destOrd="4" presId="urn:microsoft.com/office/officeart/2005/8/layout/vList2"/>
    <dgm:cxn modelId="{D07155D9-CE9D-4DD3-8F6C-6C86D800F195}" srcId="{AE0EA6AD-D8EA-41AD-BB01-75832168AAFA}" destId="{B4AB44AB-83E9-45E8-A11A-17ED0A75976F}" srcOrd="3" destOrd="0" parTransId="{2E352504-F9AB-4F13-BDD8-5EFD77A1D208}" sibTransId="{7FCE6DB7-F670-4CB3-8148-1A385BB86AB1}"/>
    <dgm:cxn modelId="{D9E93CF3-A75A-4DDE-B5EF-7B39D460950F}" srcId="{AE0EA6AD-D8EA-41AD-BB01-75832168AAFA}" destId="{F863681E-5610-46A2-BB59-687D1D265606}" srcOrd="0" destOrd="0" parTransId="{BFD25B2E-6572-4EBD-8509-3016A525E6EB}" sibTransId="{5EAA481F-DE36-4D2C-9B32-36C9E2F45F14}"/>
    <dgm:cxn modelId="{12D38C3B-5C9A-49A5-BB78-F0859940861A}" type="presParOf" srcId="{2DE2FC1C-855E-499C-BAF3-85D0762BDA58}" destId="{7DF97D2E-C7FA-415C-AE65-6777BCB917EC}" srcOrd="0" destOrd="0" presId="urn:microsoft.com/office/officeart/2005/8/layout/vList2"/>
    <dgm:cxn modelId="{D83BC493-B7BD-4EC2-B0DD-C35D5C2A3E9B}" type="presParOf" srcId="{2DE2FC1C-855E-499C-BAF3-85D0762BDA58}" destId="{4B92231A-9827-4026-80A8-BDB39D3ED1FE}" srcOrd="1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F97D2E-C7FA-415C-AE65-6777BCB917EC}">
      <dsp:nvSpPr>
        <dsp:cNvPr id="0" name=""/>
        <dsp:cNvSpPr/>
      </dsp:nvSpPr>
      <dsp:spPr>
        <a:xfrm>
          <a:off x="0" y="21857"/>
          <a:ext cx="10515600" cy="9594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210" tIns="156210" rIns="156210" bIns="156210" numCol="1" spcCol="1270" anchor="ctr" anchorCtr="0">
          <a:noAutofit/>
        </a:bodyPr>
        <a:lstStyle/>
        <a:p>
          <a:pPr marL="0" lvl="0" indent="0" algn="l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100" kern="1200">
              <a:latin typeface="Times New Roman" panose="02020603050405020304" pitchFamily="18" charset="0"/>
              <a:cs typeface="Times New Roman" panose="02020603050405020304" pitchFamily="18" charset="0"/>
            </a:rPr>
            <a:t>Plan:</a:t>
          </a:r>
        </a:p>
      </dsp:txBody>
      <dsp:txXfrm>
        <a:off x="46834" y="68691"/>
        <a:ext cx="10421932" cy="865732"/>
      </dsp:txXfrm>
    </dsp:sp>
    <dsp:sp modelId="{4B92231A-9827-4026-80A8-BDB39D3ED1FE}">
      <dsp:nvSpPr>
        <dsp:cNvPr id="0" name=""/>
        <dsp:cNvSpPr/>
      </dsp:nvSpPr>
      <dsp:spPr>
        <a:xfrm>
          <a:off x="0" y="981257"/>
          <a:ext cx="10515600" cy="441323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33870" tIns="52070" rIns="291592" bIns="52070" numCol="1" spcCol="1270" anchor="t" anchorCtr="0">
          <a:noAutofit/>
        </a:bodyPr>
        <a:lstStyle/>
        <a:p>
          <a:pPr marL="285750" lvl="1" indent="-285750" algn="l" defTabSz="14224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32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State obligatory standard of secondary general education. </a:t>
          </a:r>
        </a:p>
        <a:p>
          <a:pPr marL="285750" lvl="1" indent="-285750" algn="l" defTabSz="14224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32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Purpose and functions of the general educational standard in informatics. </a:t>
          </a:r>
        </a:p>
        <a:p>
          <a:pPr marL="285750" lvl="1" indent="-285750" algn="l" defTabSz="14224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32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Structure and components of the standard Content-methodical lines of the school course of informatics. </a:t>
          </a:r>
        </a:p>
        <a:p>
          <a:pPr marL="285750" lvl="1" indent="-285750" algn="l" defTabSz="14224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32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Mandatory minimum content of education and requirements for the level of training of students. </a:t>
          </a:r>
        </a:p>
        <a:p>
          <a:pPr marL="285750" lvl="1" indent="-285750" algn="l" defTabSz="14224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32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Basic curriculum of educational institutions. </a:t>
          </a:r>
        </a:p>
        <a:p>
          <a:pPr marL="285750" lvl="1" indent="-285750" algn="l" defTabSz="14224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32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Documents of a recommendatory nature</a:t>
          </a:r>
        </a:p>
      </dsp:txBody>
      <dsp:txXfrm>
        <a:off x="0" y="981257"/>
        <a:ext cx="10515600" cy="441323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ACB152-423A-4235-9A81-EADFBAE9D39C}" type="datetimeFigureOut">
              <a:rPr lang="ru-KZ" smtClean="0"/>
              <a:t>31.01.2022</a:t>
            </a:fld>
            <a:endParaRPr lang="ru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ru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FD722B9A-1926-4ADC-9EA7-A08DA3349375}" type="slidenum">
              <a:rPr lang="ru-KZ" smtClean="0"/>
              <a:t>‹#›</a:t>
            </a:fld>
            <a:endParaRPr lang="ru-KZ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281339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ACB152-423A-4235-9A81-EADFBAE9D39C}" type="datetimeFigureOut">
              <a:rPr lang="ru-KZ" smtClean="0"/>
              <a:t>31.01.2022</a:t>
            </a:fld>
            <a:endParaRPr lang="ru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722B9A-1926-4ADC-9EA7-A08DA3349375}" type="slidenum">
              <a:rPr lang="ru-KZ" smtClean="0"/>
              <a:t>‹#›</a:t>
            </a:fld>
            <a:endParaRPr lang="ru-KZ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71669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ACB152-423A-4235-9A81-EADFBAE9D39C}" type="datetimeFigureOut">
              <a:rPr lang="ru-KZ" smtClean="0"/>
              <a:t>31.01.2022</a:t>
            </a:fld>
            <a:endParaRPr lang="ru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722B9A-1926-4ADC-9EA7-A08DA3349375}" type="slidenum">
              <a:rPr lang="ru-KZ" smtClean="0"/>
              <a:t>‹#›</a:t>
            </a:fld>
            <a:endParaRPr lang="ru-KZ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050923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ACB152-423A-4235-9A81-EADFBAE9D39C}" type="datetimeFigureOut">
              <a:rPr lang="ru-KZ" smtClean="0"/>
              <a:t>31.01.2022</a:t>
            </a:fld>
            <a:endParaRPr lang="ru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722B9A-1926-4ADC-9EA7-A08DA3349375}" type="slidenum">
              <a:rPr lang="ru-KZ" smtClean="0"/>
              <a:t>‹#›</a:t>
            </a:fld>
            <a:endParaRPr lang="ru-KZ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504582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ACB152-423A-4235-9A81-EADFBAE9D39C}" type="datetimeFigureOut">
              <a:rPr lang="ru-KZ" smtClean="0"/>
              <a:t>31.01.2022</a:t>
            </a:fld>
            <a:endParaRPr lang="ru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722B9A-1926-4ADC-9EA7-A08DA3349375}" type="slidenum">
              <a:rPr lang="ru-KZ" smtClean="0"/>
              <a:t>‹#›</a:t>
            </a:fld>
            <a:endParaRPr lang="ru-KZ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76171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ACB152-423A-4235-9A81-EADFBAE9D39C}" type="datetimeFigureOut">
              <a:rPr lang="ru-KZ" smtClean="0"/>
              <a:t>31.01.2022</a:t>
            </a:fld>
            <a:endParaRPr lang="ru-K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722B9A-1926-4ADC-9EA7-A08DA3349375}" type="slidenum">
              <a:rPr lang="ru-KZ" smtClean="0"/>
              <a:t>‹#›</a:t>
            </a:fld>
            <a:endParaRPr lang="ru-KZ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442320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ACB152-423A-4235-9A81-EADFBAE9D39C}" type="datetimeFigureOut">
              <a:rPr lang="ru-KZ" smtClean="0"/>
              <a:t>31.01.2022</a:t>
            </a:fld>
            <a:endParaRPr lang="ru-K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722B9A-1926-4ADC-9EA7-A08DA3349375}" type="slidenum">
              <a:rPr lang="ru-KZ" smtClean="0"/>
              <a:t>‹#›</a:t>
            </a:fld>
            <a:endParaRPr lang="ru-KZ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347472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ACB152-423A-4235-9A81-EADFBAE9D39C}" type="datetimeFigureOut">
              <a:rPr lang="ru-KZ" smtClean="0"/>
              <a:t>31.01.2022</a:t>
            </a:fld>
            <a:endParaRPr lang="ru-K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722B9A-1926-4ADC-9EA7-A08DA3349375}" type="slidenum">
              <a:rPr lang="ru-KZ" smtClean="0"/>
              <a:t>‹#›</a:t>
            </a:fld>
            <a:endParaRPr lang="ru-KZ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626983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ACB152-423A-4235-9A81-EADFBAE9D39C}" type="datetimeFigureOut">
              <a:rPr lang="ru-KZ" smtClean="0"/>
              <a:t>31.01.2022</a:t>
            </a:fld>
            <a:endParaRPr lang="ru-K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722B9A-1926-4ADC-9EA7-A08DA3349375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9612153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ACB152-423A-4235-9A81-EADFBAE9D39C}" type="datetimeFigureOut">
              <a:rPr lang="ru-KZ" smtClean="0"/>
              <a:t>31.01.2022</a:t>
            </a:fld>
            <a:endParaRPr lang="ru-K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K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722B9A-1926-4ADC-9EA7-A08DA3349375}" type="slidenum">
              <a:rPr lang="ru-KZ" smtClean="0"/>
              <a:t>‹#›</a:t>
            </a:fld>
            <a:endParaRPr lang="ru-KZ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569239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ABACB152-423A-4235-9A81-EADFBAE9D39C}" type="datetimeFigureOut">
              <a:rPr lang="ru-KZ" smtClean="0"/>
              <a:t>31.01.2022</a:t>
            </a:fld>
            <a:endParaRPr lang="ru-K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ru-K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722B9A-1926-4ADC-9EA7-A08DA3349375}" type="slidenum">
              <a:rPr lang="ru-KZ" smtClean="0"/>
              <a:t>‹#›</a:t>
            </a:fld>
            <a:endParaRPr lang="ru-KZ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352724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ACB152-423A-4235-9A81-EADFBAE9D39C}" type="datetimeFigureOut">
              <a:rPr lang="ru-KZ" smtClean="0"/>
              <a:t>31.01.2022</a:t>
            </a:fld>
            <a:endParaRPr lang="ru-K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K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FD722B9A-1926-4ADC-9EA7-A08DA3349375}" type="slidenum">
              <a:rPr lang="ru-KZ" smtClean="0"/>
              <a:t>‹#›</a:t>
            </a:fld>
            <a:endParaRPr lang="ru-KZ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055431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8BC298DB-2D5C-40A1-9A78-6B4A12198A9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35C2355B-7CE9-4192-9142-A41CA0A0C0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33F83DC-5EC4-4E17-B6D0-B836CE942F9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585200" y="967167"/>
            <a:ext cx="4151306" cy="2374516"/>
          </a:xfrm>
        </p:spPr>
        <p:txBody>
          <a:bodyPr>
            <a:normAutofit/>
          </a:bodyPr>
          <a:lstStyle/>
          <a:p>
            <a:r>
              <a:rPr lang="ru-RU" sz="23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Pedagogical</a:t>
            </a:r>
            <a:r>
              <a:rPr lang="ru-RU" sz="23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3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foundations</a:t>
            </a:r>
            <a:r>
              <a:rPr lang="ru-RU" sz="23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3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for</a:t>
            </a:r>
            <a:r>
              <a:rPr lang="ru-RU" sz="23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3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the</a:t>
            </a:r>
            <a:r>
              <a:rPr lang="ru-RU" sz="23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3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formation</a:t>
            </a:r>
            <a:r>
              <a:rPr lang="ru-RU" sz="23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3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of</a:t>
            </a:r>
            <a:r>
              <a:rPr lang="ru-RU" sz="23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3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the</a:t>
            </a:r>
            <a:r>
              <a:rPr lang="ru-RU" sz="23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3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content</a:t>
            </a:r>
            <a:r>
              <a:rPr lang="ru-RU" sz="23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3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of</a:t>
            </a:r>
            <a:r>
              <a:rPr lang="ru-RU" sz="23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3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education</a:t>
            </a:r>
            <a:r>
              <a:rPr lang="ru-RU" sz="23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3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in</a:t>
            </a:r>
            <a:r>
              <a:rPr lang="ru-RU" sz="23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3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the</a:t>
            </a:r>
            <a:r>
              <a:rPr lang="ru-RU" sz="23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3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field</a:t>
            </a:r>
            <a:r>
              <a:rPr lang="ru-RU" sz="23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3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of</a:t>
            </a:r>
            <a:r>
              <a:rPr lang="ru-RU" sz="23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3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informatics</a:t>
            </a:r>
            <a:r>
              <a:rPr lang="ru-RU" sz="23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.</a:t>
            </a:r>
            <a:endParaRPr lang="ru-KZ" sz="2300" b="1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F806695D-6403-4898-AA30-DC243607E53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579647" y="3529159"/>
            <a:ext cx="4162489" cy="1606576"/>
          </a:xfrm>
        </p:spPr>
        <p:txBody>
          <a:bodyPr>
            <a:normAutofit/>
          </a:bodyPr>
          <a:lstStyle/>
          <a:p>
            <a:r>
              <a:rPr lang="en-US" sz="1600" b="1" u="sng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Methods for the implementation of conlinuity in the opeгational activity соmропепt of teaching соmрutеr science</a:t>
            </a:r>
            <a:endParaRPr lang="ru-KZ" sz="160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KZ" sz="1600"/>
          </a:p>
        </p:txBody>
      </p:sp>
      <p:pic>
        <p:nvPicPr>
          <p:cNvPr id="7" name="Graphic 6" descr="Школьный класс">
            <a:extLst>
              <a:ext uri="{FF2B5EF4-FFF2-40B4-BE49-F238E27FC236}">
                <a16:creationId xmlns:a16="http://schemas.microsoft.com/office/drawing/2014/main" id="{8572A247-744F-458E-BD38-0342B752E83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279869" y="805583"/>
            <a:ext cx="4660762" cy="4660762"/>
          </a:xfrm>
          <a:prstGeom prst="rect">
            <a:avLst/>
          </a:prstGeom>
        </p:spPr>
      </p:pic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06D05ED8-39E4-42F8-92CB-704C2BD0D21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6579647" y="3526496"/>
            <a:ext cx="414993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pic>
        <p:nvPicPr>
          <p:cNvPr id="16" name="Picture 15">
            <a:extLst>
              <a:ext uri="{FF2B5EF4-FFF2-40B4-BE49-F238E27FC236}">
                <a16:creationId xmlns:a16="http://schemas.microsoft.com/office/drawing/2014/main" id="{45CE2E7C-6AA3-4710-825D-4CDDF788C7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3256C6C3-0EDC-4651-AB37-9F26CFAA6C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474448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7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Объект 2">
            <a:extLst>
              <a:ext uri="{FF2B5EF4-FFF2-40B4-BE49-F238E27FC236}">
                <a16:creationId xmlns:a16="http://schemas.microsoft.com/office/drawing/2014/main" id="{2EFAB839-CA5F-4F71-8900-CC528908B77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73149348"/>
              </p:ext>
            </p:extLst>
          </p:nvPr>
        </p:nvGraphicFramePr>
        <p:xfrm>
          <a:off x="838200" y="331305"/>
          <a:ext cx="10515600" cy="541635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944640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8A350744-FFAB-455C-BB08-F01AE84B4A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3853" y="401216"/>
            <a:ext cx="11290041" cy="557970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General requirements for the content of education, according to the Law "On Education", are as follows:</a:t>
            </a:r>
          </a:p>
          <a:p>
            <a:pPr marL="0" indent="0">
              <a:buNone/>
            </a:pP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The content of education is one of the factors of the economic and social progress of society and should be focused on: ensuring self-determination of the individual, creating conditions for its self-realization; on the development of civil society; to strengthen and improve the rule of law.</a:t>
            </a:r>
          </a:p>
          <a:p>
            <a:pPr marL="0" indent="0">
              <a:buNone/>
            </a:pP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The content of education should provide:</a:t>
            </a:r>
          </a:p>
          <a:p>
            <a:pPr marL="0" indent="0">
              <a:buNone/>
            </a:pP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formation of a student's picture of the world adequate to the modern level of knowledge and the level of the educational program (level of education);</a:t>
            </a:r>
          </a:p>
          <a:p>
            <a:pPr marL="0" indent="0">
              <a:buNone/>
            </a:pP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Adequate to the world level of the general and professional culture of the society;</a:t>
            </a:r>
          </a:p>
          <a:p>
            <a:pPr marL="0" indent="0">
              <a:buNone/>
            </a:pP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integration of personality into the systems of world and national cultures;</a:t>
            </a:r>
          </a:p>
          <a:p>
            <a:pPr marL="0" indent="0">
              <a:buNone/>
            </a:pP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Formation of a person-citizen integrated into contemporary society and aimed at improving this society; reproduction and development of the personnel potential of the society.</a:t>
            </a:r>
          </a:p>
          <a:p>
            <a:pPr marL="0" indent="0">
              <a:buNone/>
            </a:pP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The content of education should promote mutual understanding and cooperation between people, peoples, various racial, national, ethnic, religious and social groups; take into account the diversity of worldview approaches, promote the realization of the right of students to, free choice of views and beliefs.</a:t>
            </a:r>
            <a:endParaRPr lang="ru-KZ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73133287"/>
      </p:ext>
    </p:extLst>
  </p:cSld>
  <p:clrMapOvr>
    <a:masterClrMapping/>
  </p:clrMapOvr>
</p:sld>
</file>

<file path=ppt/theme/theme1.xml><?xml version="1.0" encoding="utf-8"?>
<a:theme xmlns:a="http://schemas.openxmlformats.org/drawingml/2006/main" name="Галерея">
  <a:themeElements>
    <a:clrScheme name="Галерея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Галерея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алерея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TM10001114[[fn=Галерея]]</Template>
  <TotalTime>234</TotalTime>
  <Words>314</Words>
  <Application>Microsoft Office PowerPoint</Application>
  <PresentationFormat>Широкоэкранный</PresentationFormat>
  <Paragraphs>17</Paragraphs>
  <Slides>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7" baseType="lpstr">
      <vt:lpstr>Arial</vt:lpstr>
      <vt:lpstr>Gill Sans MT</vt:lpstr>
      <vt:lpstr>Times New Roman</vt:lpstr>
      <vt:lpstr>Галерея</vt:lpstr>
      <vt:lpstr>Pedagogical foundations for the formation of the content of education in the field of informatics.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Pedagogical foundations for the formation of the content of education in the field of informatics.</dc:title>
  <dc:creator>Карымсакова Анара Ералкановна</dc:creator>
  <cp:lastModifiedBy>Карымсакова Анара Ералкановна</cp:lastModifiedBy>
  <cp:revision>1</cp:revision>
  <dcterms:created xsi:type="dcterms:W3CDTF">2022-01-31T07:56:15Z</dcterms:created>
  <dcterms:modified xsi:type="dcterms:W3CDTF">2022-01-31T11:51:12Z</dcterms:modified>
</cp:coreProperties>
</file>