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56" r:id="rId3"/>
    <p:sldId id="257" r:id="rId4"/>
    <p:sldId id="258" r:id="rId5"/>
    <p:sldId id="269" r:id="rId6"/>
    <p:sldId id="275" r:id="rId7"/>
    <p:sldId id="276" r:id="rId8"/>
    <p:sldId id="271" r:id="rId9"/>
    <p:sldId id="272" r:id="rId10"/>
    <p:sldId id="273" r:id="rId11"/>
    <p:sldId id="274"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6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p:restoredTop sz="94719"/>
  </p:normalViewPr>
  <p:slideViewPr>
    <p:cSldViewPr snapToGrid="0">
      <p:cViewPr varScale="1">
        <p:scale>
          <a:sx n="78" d="100"/>
          <a:sy n="78" d="100"/>
        </p:scale>
        <p:origin x="-90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166795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29731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603840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2036633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900410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233311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78716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160070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99147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pPr/>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428351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E4551AA-7B3E-4579-8223-B75E9C2346BC}" type="datetimeFigureOut">
              <a:rPr lang="en-US" smtClean="0"/>
              <a:pPr/>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17915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E4551AA-7B3E-4579-8223-B75E9C2346BC}" type="datetimeFigureOut">
              <a:rPr lang="en-US" smtClean="0"/>
              <a:pPr/>
              <a:t>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133105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E4551AA-7B3E-4579-8223-B75E9C2346BC}" type="datetimeFigureOut">
              <a:rPr lang="en-US" smtClean="0"/>
              <a:pPr/>
              <a:t>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00661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551AA-7B3E-4579-8223-B75E9C2346BC}" type="datetimeFigureOut">
              <a:rPr lang="en-US" smtClean="0"/>
              <a:pPr/>
              <a:t>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160752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0E4551AA-7B3E-4579-8223-B75E9C2346BC}" type="datetimeFigureOut">
              <a:rPr lang="en-US" smtClean="0"/>
              <a:pPr/>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35734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pPr/>
              <a:t>‹#›</a:t>
            </a:fld>
            <a:endParaRPr lang="en-US"/>
          </a:p>
        </p:txBody>
      </p:sp>
      <p:sp>
        <p:nvSpPr>
          <p:cNvPr id="5" name="Date Placeholder 4"/>
          <p:cNvSpPr>
            <a:spLocks noGrp="1"/>
          </p:cNvSpPr>
          <p:nvPr>
            <p:ph type="dt" sz="half" idx="10"/>
          </p:nvPr>
        </p:nvSpPr>
        <p:spPr/>
        <p:txBody>
          <a:bodyPr/>
          <a:lstStyle/>
          <a:p>
            <a:fld id="{0E4551AA-7B3E-4579-8223-B75E9C2346BC}" type="datetimeFigureOut">
              <a:rPr lang="en-US" smtClean="0"/>
              <a:pPr/>
              <a:t>11/6/2022</a:t>
            </a:fld>
            <a:endParaRPr lang="en-US"/>
          </a:p>
        </p:txBody>
      </p:sp>
    </p:spTree>
    <p:extLst>
      <p:ext uri="{BB962C8B-B14F-4D97-AF65-F5344CB8AC3E}">
        <p14:creationId xmlns:p14="http://schemas.microsoft.com/office/powerpoint/2010/main" xmlns="" val="270443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4551AA-7B3E-4579-8223-B75E9C2346BC}" type="datetimeFigureOut">
              <a:rPr lang="en-US" smtClean="0"/>
              <a:pPr/>
              <a:t>11/6/2022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C72853-F01E-44A5-92BA-64A3CF469C21}" type="slidenum">
              <a:rPr lang="en-US" smtClean="0"/>
              <a:pPr/>
              <a:t>‹#›</a:t>
            </a:fld>
            <a:endParaRPr lang="en-US"/>
          </a:p>
        </p:txBody>
      </p:sp>
    </p:spTree>
    <p:extLst>
      <p:ext uri="{BB962C8B-B14F-4D97-AF65-F5344CB8AC3E}">
        <p14:creationId xmlns:p14="http://schemas.microsoft.com/office/powerpoint/2010/main" xmlns="" val="10190099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stretch>
            <a:fillRect/>
          </a:stretch>
        </p:blipFill>
        <p:spPr>
          <a:xfrm>
            <a:off x="3614236" y="773779"/>
            <a:ext cx="2889440" cy="1226970"/>
          </a:xfrm>
          <a:prstGeom prst="rect">
            <a:avLst/>
          </a:prstGeom>
        </p:spPr>
      </p:pic>
      <p:sp>
        <p:nvSpPr>
          <p:cNvPr id="3" name="Объект 2"/>
          <p:cNvSpPr>
            <a:spLocks noGrp="1"/>
          </p:cNvSpPr>
          <p:nvPr>
            <p:ph idx="1"/>
          </p:nvPr>
        </p:nvSpPr>
        <p:spPr>
          <a:xfrm>
            <a:off x="967480" y="2375031"/>
            <a:ext cx="8596668" cy="3880773"/>
          </a:xfrm>
        </p:spPr>
        <p:txBody>
          <a:bodyPr/>
          <a:lstStyle/>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r>
              <a:rPr lang="ru-RU" b="1" dirty="0">
                <a:solidFill>
                  <a:schemeClr val="tx1"/>
                </a:solidFill>
                <a:latin typeface="Times New Roman" panose="02020603050405020304" pitchFamily="18" charset="0"/>
                <a:cs typeface="Times New Roman" panose="02020603050405020304" pitchFamily="18" charset="0"/>
              </a:rPr>
              <a:t>Транспортно-энергетический факультет</a:t>
            </a:r>
          </a:p>
          <a:p>
            <a:pPr marL="0" indent="0" algn="ctr">
              <a:buNone/>
            </a:pPr>
            <a:r>
              <a:rPr lang="ru-RU" b="1" dirty="0">
                <a:solidFill>
                  <a:schemeClr val="tx1"/>
                </a:solidFill>
                <a:latin typeface="Times New Roman" panose="02020603050405020304" pitchFamily="18" charset="0"/>
                <a:cs typeface="Times New Roman" panose="02020603050405020304" pitchFamily="18" charset="0"/>
              </a:rPr>
              <a:t>Кафедра «Организация перевозок, движения и эксплуатация транспорта»</a:t>
            </a:r>
          </a:p>
          <a:p>
            <a:pPr marL="0" indent="0" algn="ctr">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lgn="ctr">
              <a:buNone/>
            </a:pPr>
            <a:r>
              <a:rPr lang="ru-RU" b="1" dirty="0" err="1">
                <a:solidFill>
                  <a:schemeClr val="tx1"/>
                </a:solidFill>
                <a:latin typeface="Times New Roman" panose="02020603050405020304" pitchFamily="18" charset="0"/>
                <a:cs typeface="Times New Roman" panose="02020603050405020304" pitchFamily="18" charset="0"/>
              </a:rPr>
              <a:t>Бекенов</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Тасыбек</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Нусупбекович</a:t>
            </a:r>
            <a:endParaRPr lang="ru-RU" b="1" dirty="0">
              <a:solidFill>
                <a:schemeClr val="tx1"/>
              </a:solidFill>
              <a:latin typeface="Times New Roman" panose="02020603050405020304" pitchFamily="18" charset="0"/>
              <a:cs typeface="Times New Roman" panose="02020603050405020304" pitchFamily="18" charset="0"/>
            </a:endParaRPr>
          </a:p>
          <a:p>
            <a:pPr marL="0" indent="0" algn="ctr">
              <a:buNone/>
            </a:pPr>
            <a:r>
              <a:rPr lang="ru-RU" dirty="0">
                <a:solidFill>
                  <a:schemeClr val="tx1"/>
                </a:solidFill>
                <a:latin typeface="Times New Roman" panose="02020603050405020304" pitchFamily="18" charset="0"/>
                <a:cs typeface="Times New Roman" panose="02020603050405020304" pitchFamily="18" charset="0"/>
              </a:rPr>
              <a:t>Профессор, доктор технических наук</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83224" y="404447"/>
            <a:ext cx="7551465" cy="369332"/>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НАО «Евразийский национальный университет им. Л.Н. Гумилева»</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18072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a:extLst>
              <a:ext uri="{FF2B5EF4-FFF2-40B4-BE49-F238E27FC236}">
                <a16:creationId xmlns:a16="http://schemas.microsoft.com/office/drawing/2014/main" xmlns="" id="{F00B9F33-3A62-F047-A2E0-8C81E4D2A4B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24110" y="2136316"/>
            <a:ext cx="2688771" cy="2688771"/>
          </a:xfrm>
          <a:prstGeom prst="rect">
            <a:avLst/>
          </a:prstGeom>
        </p:spPr>
      </p:pic>
      <p:sp>
        <p:nvSpPr>
          <p:cNvPr id="2" name="Заголовок 1">
            <a:extLst>
              <a:ext uri="{FF2B5EF4-FFF2-40B4-BE49-F238E27FC236}">
                <a16:creationId xmlns:a16="http://schemas.microsoft.com/office/drawing/2014/main" xmlns="" id="{3AFB401E-C9E8-4FFB-935D-36A7EF19CAC3}"/>
              </a:ext>
            </a:extLst>
          </p:cNvPr>
          <p:cNvSpPr>
            <a:spLocks noGrp="1"/>
          </p:cNvSpPr>
          <p:nvPr>
            <p:ph type="title"/>
          </p:nvPr>
        </p:nvSpPr>
        <p:spPr>
          <a:xfrm>
            <a:off x="462366" y="251449"/>
            <a:ext cx="9138834" cy="2374185"/>
          </a:xfrm>
        </p:spPr>
        <p:txBody>
          <a:bodyPr>
            <a:noAutofit/>
          </a:bodyPr>
          <a:lstStyle/>
          <a:p>
            <a:r>
              <a:rPr lang="ru-RU" sz="1800" b="1" i="1" dirty="0">
                <a:solidFill>
                  <a:schemeClr val="tx1"/>
                </a:solidFill>
                <a:latin typeface="Times New Roman" panose="02020603050405020304" pitchFamily="18" charset="0"/>
                <a:cs typeface="Times New Roman" panose="02020603050405020304" pitchFamily="18" charset="0"/>
              </a:rPr>
              <a:t>После этого, опираясь на опорный план ремонтных работ, учитывая средства, планируемые для ремонтных работ на следующие два года, а также спрогнозировав изменение основных транспортно- эксплуатационных характеристик автомобильных дорог, определяют перечень ремонтных работ на второй и третий год после проведения диагностики дорог. Таким образом, формируется среднесрочная трехлетняя программа ремонтных работ на сети автомобильных дорог федерального значения. При этом выбор работ на каждый из трех лет производится с учетом их экономической эффективности.</a:t>
            </a:r>
          </a:p>
        </p:txBody>
      </p:sp>
      <p:sp>
        <p:nvSpPr>
          <p:cNvPr id="11" name="Заголовок 1">
            <a:extLst>
              <a:ext uri="{FF2B5EF4-FFF2-40B4-BE49-F238E27FC236}">
                <a16:creationId xmlns:a16="http://schemas.microsoft.com/office/drawing/2014/main" xmlns="" id="{37450BCA-6A60-9745-9ED9-C30E1CCEB876}"/>
              </a:ext>
            </a:extLst>
          </p:cNvPr>
          <p:cNvSpPr txBox="1">
            <a:spLocks/>
          </p:cNvSpPr>
          <p:nvPr/>
        </p:nvSpPr>
        <p:spPr>
          <a:xfrm>
            <a:off x="462366" y="4335769"/>
            <a:ext cx="9138834" cy="2374185"/>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800" b="1" i="1" dirty="0">
                <a:solidFill>
                  <a:schemeClr val="tx1"/>
                </a:solidFill>
                <a:latin typeface="Times New Roman" panose="02020603050405020304" pitchFamily="18" charset="0"/>
                <a:cs typeface="Times New Roman" panose="02020603050405020304" pitchFamily="18" charset="0"/>
              </a:rPr>
              <a:t>После экспертной корректировки опорного плана, на следующий год после проведения диагностики дорог происходит реализация намеченных мероприятий. Опорные планы второго и третьего года среднесрочной программы корректируют по результатам повторной диагностики в соответствующие годы. Затем трехлетний цикл повторяется. Помимо описанного основного блока системы управления состоянием автомобильных дорог федерального значения в нее входят блоки: управление состоянием искусственных сооружений, управление безопасностью дорожного движения, управление экологической безопасностью.</a:t>
            </a:r>
          </a:p>
        </p:txBody>
      </p:sp>
    </p:spTree>
    <p:extLst>
      <p:ext uri="{BB962C8B-B14F-4D97-AF65-F5344CB8AC3E}">
        <p14:creationId xmlns:p14="http://schemas.microsoft.com/office/powerpoint/2010/main" xmlns="" val="352292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BA6BFC0A-63FB-4383-86EC-846956E5CE59}"/>
              </a:ext>
            </a:extLst>
          </p:cNvPr>
          <p:cNvSpPr txBox="1"/>
          <p:nvPr/>
        </p:nvSpPr>
        <p:spPr>
          <a:xfrm>
            <a:off x="1106012" y="492900"/>
            <a:ext cx="4052656" cy="5632311"/>
          </a:xfrm>
          <a:prstGeom prst="rect">
            <a:avLst/>
          </a:prstGeom>
          <a:noFill/>
        </p:spPr>
        <p:txBody>
          <a:bodyPr wrap="square">
            <a:spAutoFit/>
          </a:bodyPr>
          <a:lstStyle/>
          <a:p>
            <a:r>
              <a:rPr lang="ru-RU" b="1" i="1" dirty="0">
                <a:latin typeface="Times New Roman" panose="02020603050405020304" pitchFamily="18" charset="0"/>
                <a:cs typeface="Times New Roman" panose="02020603050405020304" pitchFamily="18" charset="0"/>
              </a:rPr>
              <a:t>Описанная система управлением состоянием автомобильных дорог федерального значения, постоянно совершенствуясь, функционирует уже более двух десятков лет. В последнее время совершенствование этой системы связано в основном с активным использованием ГИС технологий. Использование электронных карт с географической привязкой объектов, построение ЗБ-моделей местности, возможность непрерывного спутникового слежения за производством работ. Широкое использование этих технологий позволит заметно повысить эффективность системы управления состоянием автомобильных дорог федерального значения.</a:t>
            </a:r>
          </a:p>
        </p:txBody>
      </p:sp>
      <p:pic>
        <p:nvPicPr>
          <p:cNvPr id="7" name="Рисунок 6">
            <a:extLst>
              <a:ext uri="{FF2B5EF4-FFF2-40B4-BE49-F238E27FC236}">
                <a16:creationId xmlns:a16="http://schemas.microsoft.com/office/drawing/2014/main" xmlns="" id="{590B2C84-B0D5-1D4A-83EC-C20C2A940DE9}"/>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503817" y="1473722"/>
            <a:ext cx="3670665" cy="3670665"/>
          </a:xfrm>
          <a:prstGeom prst="rect">
            <a:avLst/>
          </a:prstGeom>
        </p:spPr>
      </p:pic>
    </p:spTree>
    <p:extLst>
      <p:ext uri="{BB962C8B-B14F-4D97-AF65-F5344CB8AC3E}">
        <p14:creationId xmlns:p14="http://schemas.microsoft.com/office/powerpoint/2010/main" xmlns="" val="760887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83DADF4-037E-154B-97DA-50B840DF182B}"/>
              </a:ext>
            </a:extLst>
          </p:cNvPr>
          <p:cNvSpPr>
            <a:spLocks noGrp="1"/>
          </p:cNvSpPr>
          <p:nvPr>
            <p:ph idx="1"/>
          </p:nvPr>
        </p:nvSpPr>
        <p:spPr>
          <a:xfrm>
            <a:off x="259321" y="227286"/>
            <a:ext cx="9328815" cy="3880773"/>
          </a:xfrm>
        </p:spPr>
        <p:txBody>
          <a:bodyPr>
            <a:normAutofit lnSpcReduction="10000"/>
          </a:bodyPr>
          <a:lstStyle/>
          <a:p>
            <a:r>
              <a:rPr lang="ru-RU" b="1" i="1" dirty="0">
                <a:solidFill>
                  <a:schemeClr val="tx1"/>
                </a:solidFill>
                <a:latin typeface="Times New Roman" panose="02020603050405020304" pitchFamily="18" charset="0"/>
                <a:cs typeface="Times New Roman" panose="02020603050405020304" pitchFamily="18" charset="0"/>
              </a:rPr>
              <a:t>2</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Системный подход в решении задач повышения транспортно-эксплуатационных качеств автомобильных дорог</a:t>
            </a: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b="1" i="1" dirty="0">
                <a:solidFill>
                  <a:schemeClr val="tx1"/>
                </a:solidFill>
                <a:latin typeface="Times New Roman" panose="02020603050405020304" pitchFamily="18" charset="0"/>
                <a:cs typeface="Times New Roman" panose="02020603050405020304" pitchFamily="18" charset="0"/>
              </a:rPr>
              <a:t>Вопросы повышения транспортно-эксплуатационных качеств дорог являются актуальными в течение многих лет. Последнее вызвано тем, что дорожное строительство весьма капиталоёмко и возведение объектов на дальнюю перспективу требует значительных единовременных затрат. Это обуславливает необходимость использования научных подходов к</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решению задач составной части автоматизированного проектирования - имитационной подсистемы, позволяющей видеть дорогу в действии, прогнозировать комплекс транспортно-эксплуатационных качеств дороги в процессе проектирования по результатам моделирования на ЭВМ движения автомобилей и автомобильных потоков. При этом ЭВМ выступает в</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роли полигона для испытания проектируемой дороги.</a:t>
            </a:r>
          </a:p>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F4EED87A-4DCB-7F43-BB68-79648FC8A11F}"/>
              </a:ext>
            </a:extLst>
          </p:cNvPr>
          <p:cNvSpPr txBox="1"/>
          <p:nvPr/>
        </p:nvSpPr>
        <p:spPr>
          <a:xfrm>
            <a:off x="378824" y="3995678"/>
            <a:ext cx="9483633" cy="2862322"/>
          </a:xfrm>
          <a:prstGeom prst="rect">
            <a:avLst/>
          </a:prstGeom>
          <a:noFill/>
        </p:spPr>
        <p:txBody>
          <a:bodyPr wrap="square" rtlCol="0">
            <a:spAutoFit/>
          </a:bodyPr>
          <a:lstStyle/>
          <a:p>
            <a:r>
              <a:rPr lang="ru-RU" b="1" i="1" dirty="0">
                <a:latin typeface="Times New Roman" panose="02020603050405020304" pitchFamily="18" charset="0"/>
                <a:cs typeface="Times New Roman" panose="02020603050405020304" pitchFamily="18" charset="0"/>
              </a:rPr>
              <a:t>К настоящему моменту сформировались новые отрасли лесного дорожного строительства, требующие глубинных изменений в процессах проектирования, строительства и эксплуатации дорог:</a:t>
            </a:r>
          </a:p>
          <a:p>
            <a:r>
              <a:rPr lang="ru-RU" b="1" i="1" dirty="0">
                <a:latin typeface="Times New Roman" panose="02020603050405020304" pitchFamily="18" charset="0"/>
                <a:cs typeface="Times New Roman" panose="02020603050405020304" pitchFamily="18" charset="0"/>
              </a:rPr>
              <a:t>– сложность, иногда взаимная противоречивость требований, которые предъявляются</a:t>
            </a:r>
            <a:r>
              <a:rPr lang="en-US"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к дороге (безопасность движения, снижение стоимости строительства, снижение стоимости и</a:t>
            </a:r>
            <a:r>
              <a:rPr lang="en-US"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энергоемкости перевозок, экономические требования, надежность дорожных сооружений и</a:t>
            </a:r>
            <a:r>
              <a:rPr lang="en-US"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т.п.);</a:t>
            </a:r>
          </a:p>
          <a:p>
            <a:r>
              <a:rPr lang="ru-RU" b="1" i="1" dirty="0">
                <a:latin typeface="Times New Roman" panose="02020603050405020304" pitchFamily="18" charset="0"/>
                <a:cs typeface="Times New Roman" panose="02020603050405020304" pitchFamily="18" charset="0"/>
              </a:rPr>
              <a:t>– тенденция сокращения сроков реконструкции дорожных сооружений, вызванная</a:t>
            </a:r>
            <a:r>
              <a:rPr lang="en-US"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бурным ростом автомобилизации, требующая снижения сроков проектирования дороги.</a:t>
            </a:r>
          </a:p>
          <a:p>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58353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xmlns="" id="{1E90B239-A072-B24C-9A7A-1B4C3FCEAB5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43077" y="1881051"/>
            <a:ext cx="1477980" cy="2568121"/>
          </a:xfrm>
          <a:prstGeom prst="rect">
            <a:avLst/>
          </a:prstGeom>
        </p:spPr>
      </p:pic>
      <p:sp>
        <p:nvSpPr>
          <p:cNvPr id="3" name="Объект 2">
            <a:extLst>
              <a:ext uri="{FF2B5EF4-FFF2-40B4-BE49-F238E27FC236}">
                <a16:creationId xmlns:a16="http://schemas.microsoft.com/office/drawing/2014/main" xmlns="" id="{E83DADF4-037E-154B-97DA-50B840DF182B}"/>
              </a:ext>
            </a:extLst>
          </p:cNvPr>
          <p:cNvSpPr>
            <a:spLocks noGrp="1"/>
          </p:cNvSpPr>
          <p:nvPr>
            <p:ph idx="1"/>
          </p:nvPr>
        </p:nvSpPr>
        <p:spPr>
          <a:xfrm>
            <a:off x="272385" y="613954"/>
            <a:ext cx="8819364" cy="5708468"/>
          </a:xfrm>
        </p:spPr>
        <p:txBody>
          <a:bodyPr>
            <a:normAutofit/>
          </a:bodyPr>
          <a:lstStyle/>
          <a:p>
            <a:pPr marL="0" indent="0">
              <a:buNone/>
            </a:pPr>
            <a:r>
              <a:rPr lang="ru-RU" b="1" i="1" dirty="0">
                <a:solidFill>
                  <a:schemeClr val="tx1"/>
                </a:solidFill>
                <a:latin typeface="Times New Roman" panose="02020603050405020304" pitchFamily="18" charset="0"/>
                <a:cs typeface="Times New Roman" panose="02020603050405020304" pitchFamily="18" charset="0"/>
              </a:rPr>
              <a:t>Эти свойства дорожной отрасли сводят главную задачу проектировщика не только к расчету конструкции и выпуску чертежей, сколько к прогнозированию процесса функционирования, дороги как основной части автомобильного транспорта, и определению последствий проектных решений.</a:t>
            </a:r>
          </a:p>
          <a:p>
            <a:pPr marL="0" indent="0">
              <a:buNone/>
            </a:pP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b="1" i="1" dirty="0">
                <a:solidFill>
                  <a:schemeClr val="tx1"/>
                </a:solidFill>
                <a:latin typeface="Times New Roman" panose="02020603050405020304" pitchFamily="18" charset="0"/>
                <a:cs typeface="Times New Roman" panose="02020603050405020304" pitchFamily="18" charset="0"/>
              </a:rPr>
              <a:t>Решению этих проблем способствуют развивающиеся системы имитационного моделирования автомобильных лесовозных дорог. Центральное место занимает подсистема имитации процессов функционирования дороги и без этой подсистемы невозможно оценивать и</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направленно формировать оптимальное проектное решение.</a:t>
            </a: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55959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71FDE3B9-0553-A64C-B7DE-4C429D1EEA54}"/>
              </a:ext>
            </a:extLst>
          </p:cNvPr>
          <p:cNvSpPr>
            <a:spLocks noGrp="1"/>
          </p:cNvSpPr>
          <p:nvPr>
            <p:ph idx="1"/>
          </p:nvPr>
        </p:nvSpPr>
        <p:spPr/>
        <p:txBody>
          <a:bodyPr/>
          <a:lstStyle/>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xmlns="" id="{F6C96727-285B-624E-8CD1-50772D363FEA}"/>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022802" y="3539462"/>
            <a:ext cx="3251200" cy="2501900"/>
          </a:xfrm>
          <a:prstGeom prst="rect">
            <a:avLst/>
          </a:prstGeom>
        </p:spPr>
      </p:pic>
      <p:sp>
        <p:nvSpPr>
          <p:cNvPr id="4" name="Прямоугольник 3">
            <a:extLst>
              <a:ext uri="{FF2B5EF4-FFF2-40B4-BE49-F238E27FC236}">
                <a16:creationId xmlns:a16="http://schemas.microsoft.com/office/drawing/2014/main" xmlns="" id="{7A5BEF9B-B5FE-BD43-A900-C45D51939CE2}"/>
              </a:ext>
            </a:extLst>
          </p:cNvPr>
          <p:cNvSpPr/>
          <p:nvPr/>
        </p:nvSpPr>
        <p:spPr>
          <a:xfrm>
            <a:off x="677334" y="407656"/>
            <a:ext cx="6096000" cy="3693319"/>
          </a:xfrm>
          <a:prstGeom prst="rect">
            <a:avLst/>
          </a:prstGeom>
        </p:spPr>
        <p:txBody>
          <a:bodyPr>
            <a:spAutoFit/>
          </a:bodyPr>
          <a:lstStyle/>
          <a:p>
            <a:r>
              <a:rPr lang="ru-RU" b="1" i="1" dirty="0">
                <a:latin typeface="Times New Roman" panose="02020603050405020304" pitchFamily="18" charset="0"/>
                <a:cs typeface="Times New Roman" panose="02020603050405020304" pitchFamily="18" charset="0"/>
              </a:rPr>
              <a:t>Коренное отличие системного  проектирования от эпизодического применения компьютерной техники при традиционном</a:t>
            </a:r>
            <a:r>
              <a:rPr lang="en-US"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проектировании заключается в том, что все подсистемы взаимосвязаны и результаты проектных разработок по одной из систем непосредственно используются в виде исходной информации для последующего проектирования без промежуточной переподготовки данных. Эти результаты, корме того, могут выдаваться на экран монитора в виде цифровой или графической информации, которая при необходимости непосредственно корректируется инженером проектировщиком. Таким образом, осуществляется диалог инженера с компьютером.</a:t>
            </a:r>
          </a:p>
        </p:txBody>
      </p:sp>
    </p:spTree>
    <p:extLst>
      <p:ext uri="{BB962C8B-B14F-4D97-AF65-F5344CB8AC3E}">
        <p14:creationId xmlns:p14="http://schemas.microsoft.com/office/powerpoint/2010/main" xmlns="" val="893970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F930D70-982D-2947-B196-5B6D298064AC}"/>
              </a:ext>
            </a:extLst>
          </p:cNvPr>
          <p:cNvSpPr>
            <a:spLocks noGrp="1"/>
          </p:cNvSpPr>
          <p:nvPr>
            <p:ph idx="1"/>
          </p:nvPr>
        </p:nvSpPr>
        <p:spPr>
          <a:xfrm>
            <a:off x="533643" y="384042"/>
            <a:ext cx="8596668" cy="1000622"/>
          </a:xfrm>
        </p:spPr>
        <p:txBody>
          <a:bodyPr/>
          <a:lstStyle/>
          <a:p>
            <a:r>
              <a:rPr lang="ru-RU" b="1" i="1" dirty="0">
                <a:solidFill>
                  <a:schemeClr val="tx1"/>
                </a:solidFill>
                <a:latin typeface="Times New Roman" panose="02020603050405020304" pitchFamily="18" charset="0"/>
                <a:cs typeface="Times New Roman" panose="02020603050405020304" pitchFamily="18" charset="0"/>
              </a:rPr>
              <a:t>Разработка систем имитационного моделирования является прогрессивным направлением повышения качества проектных решений.</a:t>
            </a:r>
          </a:p>
        </p:txBody>
      </p:sp>
      <p:sp>
        <p:nvSpPr>
          <p:cNvPr id="5" name="Прямоугольник 4">
            <a:extLst>
              <a:ext uri="{FF2B5EF4-FFF2-40B4-BE49-F238E27FC236}">
                <a16:creationId xmlns:a16="http://schemas.microsoft.com/office/drawing/2014/main" xmlns="" id="{7FB54AD5-A6CF-CD4B-A1C0-5E1B0EF2600E}"/>
              </a:ext>
            </a:extLst>
          </p:cNvPr>
          <p:cNvSpPr/>
          <p:nvPr/>
        </p:nvSpPr>
        <p:spPr>
          <a:xfrm>
            <a:off x="365760" y="1554479"/>
            <a:ext cx="9052560" cy="39319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a:extLst>
              <a:ext uri="{FF2B5EF4-FFF2-40B4-BE49-F238E27FC236}">
                <a16:creationId xmlns:a16="http://schemas.microsoft.com/office/drawing/2014/main" xmlns="" id="{CC9E41E2-53AB-384A-8CEF-74B6EE80E74B}"/>
              </a:ext>
            </a:extLst>
          </p:cNvPr>
          <p:cNvSpPr txBox="1"/>
          <p:nvPr/>
        </p:nvSpPr>
        <p:spPr>
          <a:xfrm>
            <a:off x="534951" y="1672045"/>
            <a:ext cx="8595360" cy="4247317"/>
          </a:xfrm>
          <a:prstGeom prst="rect">
            <a:avLst/>
          </a:prstGeom>
          <a:noFill/>
        </p:spPr>
        <p:txBody>
          <a:bodyPr wrap="square" rtlCol="0">
            <a:spAutoFit/>
          </a:bodyPr>
          <a:lstStyle/>
          <a:p>
            <a:r>
              <a:rPr lang="ru-RU" b="1" i="1" dirty="0">
                <a:solidFill>
                  <a:schemeClr val="bg1"/>
                </a:solidFill>
                <a:latin typeface="Times New Roman" panose="02020603050405020304" pitchFamily="18" charset="0"/>
                <a:cs typeface="Times New Roman" panose="02020603050405020304" pitchFamily="18" charset="0"/>
              </a:rPr>
              <a:t>Важнейшее место занимает система имитационного моделирования процессов функционирования проектируемой дороги, которая позволяет производить оценку транспортно</a:t>
            </a:r>
            <a:r>
              <a:rPr lang="en-US" b="1" i="1" dirty="0">
                <a:solidFill>
                  <a:schemeClr val="bg1"/>
                </a:solidFill>
                <a:latin typeface="Times New Roman" panose="02020603050405020304" pitchFamily="18" charset="0"/>
                <a:cs typeface="Times New Roman" panose="02020603050405020304" pitchFamily="18" charset="0"/>
              </a:rPr>
              <a:t>-</a:t>
            </a:r>
            <a:r>
              <a:rPr lang="ru-RU" b="1" i="1" dirty="0">
                <a:solidFill>
                  <a:schemeClr val="bg1"/>
                </a:solidFill>
                <a:latin typeface="Times New Roman" panose="02020603050405020304" pitchFamily="18" charset="0"/>
                <a:cs typeface="Times New Roman" panose="02020603050405020304" pitchFamily="18" charset="0"/>
              </a:rPr>
              <a:t>эксплуатационных качеств пути на стадии применения проектных решений. Среди оригинальных работ в этом направлении необходимо выделить моделирование движения автомобилей с использованием результатов теории массового обслуживания работы В.В. Сильянова и исследователей МАДИ по имитационному моделированию</a:t>
            </a:r>
          </a:p>
          <a:p>
            <a:endParaRPr lang="ru-RU" b="1" i="1" dirty="0">
              <a:solidFill>
                <a:schemeClr val="bg1"/>
              </a:solidFill>
              <a:latin typeface="Times New Roman" panose="02020603050405020304" pitchFamily="18" charset="0"/>
              <a:cs typeface="Times New Roman" panose="02020603050405020304" pitchFamily="18" charset="0"/>
            </a:endParaRPr>
          </a:p>
          <a:p>
            <a:r>
              <a:rPr lang="ru-RU" b="1" i="1" dirty="0">
                <a:solidFill>
                  <a:schemeClr val="bg1"/>
                </a:solidFill>
                <a:latin typeface="Times New Roman" panose="02020603050405020304" pitchFamily="18" charset="0"/>
                <a:cs typeface="Times New Roman" panose="02020603050405020304" pitchFamily="18" charset="0"/>
              </a:rPr>
              <a:t>Одним из направлений оценки транспортно-эксплуатационных качеств АЛД в САПР является построение эпюр (скорости движения по Н.Ф. Хорошилову, Е.А. Бельскому, К.А. Хавкину, В.В. Сильянову; коэффициентов аварийности и коэффициентов безопасности движения по В.Ф. Бабкову; пропускной способности и уровня загрузки по В.В. Сильянову отдельных показателей.</a:t>
            </a:r>
          </a:p>
          <a:p>
            <a:endParaRPr lang="ru-RU" b="1" i="1" dirty="0">
              <a:solidFill>
                <a:schemeClr val="bg1"/>
              </a:solidFill>
              <a:latin typeface="Times New Roman" panose="02020603050405020304" pitchFamily="18" charset="0"/>
              <a:cs typeface="Times New Roman" panose="02020603050405020304" pitchFamily="18" charset="0"/>
            </a:endParaRPr>
          </a:p>
          <a:p>
            <a:endParaRPr lang="ru-RU" b="1"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68636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2DD5983B-A592-3542-8521-6E629CDCCCF3}"/>
              </a:ext>
            </a:extLst>
          </p:cNvPr>
          <p:cNvSpPr>
            <a:spLocks noGrp="1"/>
          </p:cNvSpPr>
          <p:nvPr>
            <p:ph idx="1"/>
          </p:nvPr>
        </p:nvSpPr>
        <p:spPr>
          <a:xfrm>
            <a:off x="363826" y="365761"/>
            <a:ext cx="9263500" cy="5610288"/>
          </a:xfrm>
        </p:spPr>
        <p:txBody>
          <a:bodyPr>
            <a:normAutofit fontScale="92500"/>
          </a:bodyPr>
          <a:lstStyle/>
          <a:p>
            <a:pPr marL="0" indent="0">
              <a:buNone/>
            </a:pPr>
            <a:r>
              <a:rPr lang="ru-RU" b="1" i="1" dirty="0">
                <a:solidFill>
                  <a:schemeClr val="tx1"/>
                </a:solidFill>
                <a:latin typeface="Times New Roman" panose="02020603050405020304" pitchFamily="18" charset="0"/>
                <a:cs typeface="Times New Roman" panose="02020603050405020304" pitchFamily="18" charset="0"/>
              </a:rPr>
              <a:t>Хотя проблемы, связанные с системами управления дорожным движением, постепенно решаются путем теоретического анализа и натурных экспериментов, при рассмотрении крупномасштабных систем не всегда легко предложить достаточно точную теорию или провести адекватные их масштабу экспериментальные исследования.</a:t>
            </a: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b="1" i="1" dirty="0">
                <a:solidFill>
                  <a:schemeClr val="tx1"/>
                </a:solidFill>
                <a:latin typeface="Times New Roman" panose="02020603050405020304" pitchFamily="18" charset="0"/>
                <a:cs typeface="Times New Roman" panose="02020603050405020304" pitchFamily="18" charset="0"/>
              </a:rPr>
              <a:t>Поэтому важно уметь компенсировать недостаток средств для исследования путем использования нематематических моделей. Имеются некоторые примеры использования аналоговых моделей, основанных на применении специализированных вычислительных устройств, для целей подобного нематематического моделирования обычно применяют цифровые ЭВМ, поскольку малая общность аналоговых моделей делает невыгодными капиталовложения в разработку реализующих их средств вычислительной техники.</a:t>
            </a: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b="1" i="1" dirty="0">
                <a:solidFill>
                  <a:schemeClr val="tx1"/>
                </a:solidFill>
                <a:latin typeface="Times New Roman" panose="02020603050405020304" pitchFamily="18" charset="0"/>
                <a:cs typeface="Times New Roman" panose="02020603050405020304" pitchFamily="18" charset="0"/>
              </a:rPr>
              <a:t>Попытки подобного применения цифровых ЭВМ для имитационного моделирования дорожного движения предпринимались достаточно давно, поскольку модель автомобиля интуитивно понятна и сравнительно просто представляется кодами цифровой ЭВМ. Однако имитационное моделирование транспортного потока не является простым делом в связи со сложностью системы и невозможностью моделировать все факторы, воздействующие на нее. Поэтому, для того чтобы решить некоторую задачу методом моделирования, необходимо сузить как ее постановку, так и масштабы модели.</a:t>
            </a:r>
          </a:p>
        </p:txBody>
      </p:sp>
    </p:spTree>
    <p:extLst>
      <p:ext uri="{BB962C8B-B14F-4D97-AF65-F5344CB8AC3E}">
        <p14:creationId xmlns:p14="http://schemas.microsoft.com/office/powerpoint/2010/main" xmlns="" val="2211647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C319E12-9E7E-FC4F-8A45-88088FD275B4}"/>
              </a:ext>
            </a:extLst>
          </p:cNvPr>
          <p:cNvSpPr>
            <a:spLocks noGrp="1"/>
          </p:cNvSpPr>
          <p:nvPr>
            <p:ph idx="1"/>
          </p:nvPr>
        </p:nvSpPr>
        <p:spPr>
          <a:xfrm>
            <a:off x="559769" y="391886"/>
            <a:ext cx="9015306" cy="5852160"/>
          </a:xfrm>
        </p:spPr>
        <p:txBody>
          <a:bodyPr>
            <a:normAutofit lnSpcReduction="10000"/>
          </a:bodyPr>
          <a:lstStyle/>
          <a:p>
            <a:pPr marL="0" indent="0">
              <a:buNone/>
            </a:pPr>
            <a:r>
              <a:rPr lang="ru-RU" b="1" i="1" u="sng" dirty="0">
                <a:solidFill>
                  <a:schemeClr val="tx1"/>
                </a:solidFill>
                <a:latin typeface="Times New Roman" panose="02020603050405020304" pitchFamily="18" charset="0"/>
                <a:cs typeface="Times New Roman" panose="02020603050405020304" pitchFamily="18" charset="0"/>
              </a:rPr>
              <a:t>Теоретический анализ. </a:t>
            </a:r>
            <a:r>
              <a:rPr lang="ru-RU" b="1" i="1" dirty="0">
                <a:solidFill>
                  <a:schemeClr val="tx1"/>
                </a:solidFill>
                <a:latin typeface="Times New Roman" panose="02020603050405020304" pitchFamily="18" charset="0"/>
                <a:cs typeface="Times New Roman" panose="02020603050405020304" pitchFamily="18" charset="0"/>
              </a:rPr>
              <a:t>Хотя методами моделирования были решены многие задачи, трудно представить себе универсальную программу имитационного моделирования; вместо этого имитацию обычно проводят с помощью моделей, служащих определенным конкретным целям, примерами которых могут служить:</a:t>
            </a:r>
          </a:p>
          <a:p>
            <a:r>
              <a:rPr lang="ru-RU" b="1" i="1" dirty="0">
                <a:solidFill>
                  <a:schemeClr val="tx1"/>
                </a:solidFill>
                <a:latin typeface="Times New Roman" panose="02020603050405020304" pitchFamily="18" charset="0"/>
                <a:cs typeface="Times New Roman" panose="02020603050405020304" pitchFamily="18" charset="0"/>
              </a:rPr>
              <a:t>-теоретические исследования транспортного потока (анализ интенсивности движения, задержек, обгонов, слияний, шума ускорения, потребления энергии, загрязнения окружающей среды);</a:t>
            </a:r>
          </a:p>
          <a:p>
            <a:r>
              <a:rPr lang="ru-RU" b="1" i="1" dirty="0">
                <a:solidFill>
                  <a:schemeClr val="tx1"/>
                </a:solidFill>
                <a:latin typeface="Times New Roman" panose="02020603050405020304" pitchFamily="18" charset="0"/>
                <a:cs typeface="Times New Roman" panose="02020603050405020304" pitchFamily="18" charset="0"/>
              </a:rPr>
              <a:t>-проектирование дорог (анализ пропускной способности дороги, конфигурации примыканий, въездов и съездов и т. д.);</a:t>
            </a:r>
          </a:p>
          <a:p>
            <a:r>
              <a:rPr lang="ru-RU" b="1" i="1" dirty="0">
                <a:solidFill>
                  <a:schemeClr val="tx1"/>
                </a:solidFill>
                <a:latin typeface="Times New Roman" panose="02020603050405020304" pitchFamily="18" charset="0"/>
                <a:cs typeface="Times New Roman" panose="02020603050405020304" pitchFamily="18" charset="0"/>
              </a:rPr>
              <a:t>-проектирование дорожных сетей (планирование прокладки новых дорог, прогнозирование транспортного спроса и т. д.);</a:t>
            </a:r>
          </a:p>
          <a:p>
            <a:r>
              <a:rPr lang="ru-RU" b="1" i="1" dirty="0">
                <a:solidFill>
                  <a:schemeClr val="tx1"/>
                </a:solidFill>
                <a:latin typeface="Times New Roman" panose="02020603050405020304" pitchFamily="18" charset="0"/>
                <a:cs typeface="Times New Roman" panose="02020603050405020304" pitchFamily="18" charset="0"/>
              </a:rPr>
              <a:t>-определение эффективности управления дорожным движением (оценка алгоритмов управления и схем организации движения);</a:t>
            </a:r>
          </a:p>
          <a:p>
            <a:r>
              <a:rPr lang="ru-RU" b="1" i="1" dirty="0">
                <a:solidFill>
                  <a:schemeClr val="tx1"/>
                </a:solidFill>
                <a:latin typeface="Times New Roman" panose="02020603050405020304" pitchFamily="18" charset="0"/>
                <a:cs typeface="Times New Roman" panose="02020603050405020304" pitchFamily="18" charset="0"/>
              </a:rPr>
              <a:t>-определение оптимальных управлений (поиск наборов оптимальных сдвигов);</a:t>
            </a:r>
          </a:p>
          <a:p>
            <a:r>
              <a:rPr lang="ru-RU" b="1" i="1" dirty="0">
                <a:solidFill>
                  <a:schemeClr val="tx1"/>
                </a:solidFill>
                <a:latin typeface="Times New Roman" panose="02020603050405020304" pitchFamily="18" charset="0"/>
                <a:cs typeface="Times New Roman" panose="02020603050405020304" pitchFamily="18" charset="0"/>
              </a:rPr>
              <a:t>-исследование свойств, присущих моделям дорожного движения (оценка точности, требуемой в модели для теоретического анализа или имитационного моделирования);</a:t>
            </a:r>
          </a:p>
          <a:p>
            <a:r>
              <a:rPr lang="ru-RU" b="1" i="1" dirty="0">
                <a:solidFill>
                  <a:schemeClr val="tx1"/>
                </a:solidFill>
                <a:latin typeface="Times New Roman" panose="02020603050405020304" pitchFamily="18" charset="0"/>
                <a:cs typeface="Times New Roman" panose="02020603050405020304" pitchFamily="18" charset="0"/>
              </a:rPr>
              <a:t>-оценка влияний различных типов транспортных средств.</a:t>
            </a:r>
          </a:p>
          <a:p>
            <a:pPr marL="0" indent="0">
              <a:buNone/>
            </a:pPr>
            <a:endParaRPr lang="ru-RU"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3329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рапеция 3">
            <a:extLst>
              <a:ext uri="{FF2B5EF4-FFF2-40B4-BE49-F238E27FC236}">
                <a16:creationId xmlns:a16="http://schemas.microsoft.com/office/drawing/2014/main" xmlns="" id="{A00408CC-3A12-E84A-8B4A-D60CD3B68402}"/>
              </a:ext>
            </a:extLst>
          </p:cNvPr>
          <p:cNvSpPr/>
          <p:nvPr/>
        </p:nvSpPr>
        <p:spPr>
          <a:xfrm>
            <a:off x="666205" y="666206"/>
            <a:ext cx="7876903" cy="5094514"/>
          </a:xfrm>
          <a:prstGeom prst="trapezoi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Объект 2">
            <a:extLst>
              <a:ext uri="{FF2B5EF4-FFF2-40B4-BE49-F238E27FC236}">
                <a16:creationId xmlns:a16="http://schemas.microsoft.com/office/drawing/2014/main" xmlns="" id="{9598004C-1BE1-EA44-A4FF-9705C5ACA794}"/>
              </a:ext>
            </a:extLst>
          </p:cNvPr>
          <p:cNvSpPr>
            <a:spLocks noGrp="1"/>
          </p:cNvSpPr>
          <p:nvPr>
            <p:ph idx="1"/>
          </p:nvPr>
        </p:nvSpPr>
        <p:spPr>
          <a:xfrm>
            <a:off x="1800741" y="1416007"/>
            <a:ext cx="5801843" cy="4227147"/>
          </a:xfrm>
        </p:spPr>
        <p:txBody>
          <a:bodyPr>
            <a:normAutofit/>
          </a:bodyPr>
          <a:lstStyle/>
          <a:p>
            <a:pPr marL="0" indent="0">
              <a:buNone/>
            </a:pPr>
            <a:r>
              <a:rPr lang="ru-RU" sz="2000" i="1" dirty="0">
                <a:solidFill>
                  <a:schemeClr val="tx1"/>
                </a:solidFill>
                <a:latin typeface="Times New Roman" panose="02020603050405020304" pitchFamily="18" charset="0"/>
                <a:cs typeface="Times New Roman" panose="02020603050405020304" pitchFamily="18" charset="0"/>
              </a:rPr>
              <a:t>Результаты моделирования на ЭВМ движения автомобилей в потоке при его различных режимах служат основой технико-экономического сравнения вариантов проектных решений плана и продольного профиля с оценкой показателей автомобильных потоков на участках стационарного и переходных режимов движения. Методики моделирования использованы при разработке алгоритмов и программ оценки транспортно-эксплуатационных характеристик дорог в системе автоматизированного проектирования лесовозных автомобильных дорог.</a:t>
            </a:r>
          </a:p>
        </p:txBody>
      </p:sp>
    </p:spTree>
    <p:extLst>
      <p:ext uri="{BB962C8B-B14F-4D97-AF65-F5344CB8AC3E}">
        <p14:creationId xmlns:p14="http://schemas.microsoft.com/office/powerpoint/2010/main" xmlns="" val="4253934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AABBD342-7597-DE43-88B5-BCC6A48C9BF1}"/>
              </a:ext>
            </a:extLst>
          </p:cNvPr>
          <p:cNvSpPr>
            <a:spLocks noGrp="1"/>
          </p:cNvSpPr>
          <p:nvPr>
            <p:ph idx="1"/>
          </p:nvPr>
        </p:nvSpPr>
        <p:spPr>
          <a:xfrm>
            <a:off x="468328" y="182880"/>
            <a:ext cx="9041431" cy="6544491"/>
          </a:xfrm>
        </p:spPr>
        <p:txBody>
          <a:bodyPr>
            <a:normAutofit fontScale="92500" lnSpcReduction="10000"/>
          </a:bodyPr>
          <a:lstStyle/>
          <a:p>
            <a:pPr marL="0" indent="0">
              <a:buNone/>
            </a:pPr>
            <a:r>
              <a:rPr lang="ru-RU" b="1" i="1" u="sng" dirty="0">
                <a:solidFill>
                  <a:schemeClr val="tx1"/>
                </a:solidFill>
                <a:latin typeface="Times New Roman" panose="02020603050405020304" pitchFamily="18" charset="0"/>
                <a:cs typeface="Times New Roman" panose="02020603050405020304" pitchFamily="18" charset="0"/>
              </a:rPr>
              <a:t>Методика</a:t>
            </a:r>
            <a:r>
              <a:rPr lang="ru-RU" b="1" i="1" dirty="0">
                <a:solidFill>
                  <a:schemeClr val="tx1"/>
                </a:solidFill>
                <a:latin typeface="Times New Roman" panose="02020603050405020304" pitchFamily="18" charset="0"/>
                <a:cs typeface="Times New Roman" panose="02020603050405020304" pitchFamily="18" charset="0"/>
              </a:rPr>
              <a:t>. Имитационное моделирование должно планироваться в виде ряда последовательных этапов:</a:t>
            </a:r>
          </a:p>
          <a:p>
            <a:r>
              <a:rPr lang="ru-RU" b="1" i="1" dirty="0">
                <a:solidFill>
                  <a:schemeClr val="tx1"/>
                </a:solidFill>
                <a:latin typeface="Times New Roman" panose="02020603050405020304" pitchFamily="18" charset="0"/>
                <a:cs typeface="Times New Roman" panose="02020603050405020304" pitchFamily="18" charset="0"/>
              </a:rPr>
              <a:t>1. Постановка задачи.</a:t>
            </a:r>
          </a:p>
          <a:p>
            <a:r>
              <a:rPr lang="ru-RU" b="1" i="1" dirty="0">
                <a:solidFill>
                  <a:schemeClr val="tx1"/>
                </a:solidFill>
                <a:latin typeface="Times New Roman" panose="02020603050405020304" pitchFamily="18" charset="0"/>
                <a:cs typeface="Times New Roman" panose="02020603050405020304" pitchFamily="18" charset="0"/>
              </a:rPr>
              <a:t>2. Составление модели процесса (теория, измерение, сравнение, обработка).</a:t>
            </a:r>
          </a:p>
          <a:p>
            <a:r>
              <a:rPr lang="ru-RU" b="1" i="1" dirty="0">
                <a:solidFill>
                  <a:schemeClr val="tx1"/>
                </a:solidFill>
                <a:latin typeface="Times New Roman" panose="02020603050405020304" pitchFamily="18" charset="0"/>
                <a:cs typeface="Times New Roman" panose="02020603050405020304" pitchFamily="18" charset="0"/>
              </a:rPr>
              <a:t>3. Подготовка исходной информации.</a:t>
            </a:r>
          </a:p>
          <a:p>
            <a:r>
              <a:rPr lang="ru-RU" b="1" i="1" dirty="0">
                <a:solidFill>
                  <a:schemeClr val="tx1"/>
                </a:solidFill>
                <a:latin typeface="Times New Roman" panose="02020603050405020304" pitchFamily="18" charset="0"/>
                <a:cs typeface="Times New Roman" panose="02020603050405020304" pitchFamily="18" charset="0"/>
              </a:rPr>
              <a:t>4. Программирование</a:t>
            </a:r>
          </a:p>
          <a:p>
            <a:r>
              <a:rPr lang="ru-RU" b="1" i="1" dirty="0">
                <a:solidFill>
                  <a:schemeClr val="tx1"/>
                </a:solidFill>
                <a:latin typeface="Times New Roman" panose="02020603050405020304" pitchFamily="18" charset="0"/>
                <a:cs typeface="Times New Roman" panose="02020603050405020304" pitchFamily="18" charset="0"/>
              </a:rPr>
              <a:t>5. Контрольный счёт.</a:t>
            </a:r>
          </a:p>
          <a:p>
            <a:r>
              <a:rPr lang="ru-RU" b="1" i="1" dirty="0">
                <a:solidFill>
                  <a:schemeClr val="tx1"/>
                </a:solidFill>
                <a:latin typeface="Times New Roman" panose="02020603050405020304" pitchFamily="18" charset="0"/>
                <a:cs typeface="Times New Roman" panose="02020603050405020304" pitchFamily="18" charset="0"/>
              </a:rPr>
              <a:t>6. Моделирование.</a:t>
            </a:r>
          </a:p>
          <a:p>
            <a:r>
              <a:rPr lang="ru-RU" b="1" i="1" dirty="0">
                <a:solidFill>
                  <a:schemeClr val="tx1"/>
                </a:solidFill>
                <a:latin typeface="Times New Roman" panose="02020603050405020304" pitchFamily="18" charset="0"/>
                <a:cs typeface="Times New Roman" panose="02020603050405020304" pitchFamily="18" charset="0"/>
              </a:rPr>
              <a:t>7. Обработка.</a:t>
            </a:r>
          </a:p>
          <a:p>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b="1" i="1" dirty="0">
                <a:solidFill>
                  <a:schemeClr val="tx1"/>
                </a:solidFill>
                <a:latin typeface="Times New Roman" panose="02020603050405020304" pitchFamily="18" charset="0"/>
                <a:cs typeface="Times New Roman" panose="02020603050405020304" pitchFamily="18" charset="0"/>
              </a:rPr>
              <a:t>Наиболее важным шагом из представленных выше является составление модели процесса. Модель, которая имитирует реальную систему, не может быть определена единственным образом, и даже очень сложная система может иногда с пользой имитироваться простой моделью с использованием техники округления и агрегирования. Это означает, что многочисленные элементы вводятся в модель в составе единственного блока. И наоборот, сложная модель может потребоваться для простой системы, если последняя должна подвергнуться детальному исследованию. Точность модели должна определяться в соответствии с целью моделирования и характеристиками имитирующей системы. С этой точки зрения мы можем разделить имитационные модели на три категории: представляющие индивидуальные транспортные средства (микроскопические модели); представляющие группы из нескольких автомобилей (макроскопические модели); рассматривающие транспортный поток как жидкость (жидкостная модель).</a:t>
            </a:r>
          </a:p>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14EC4BA8-5005-2D4E-A6E5-A8E4B72C6DAC}"/>
              </a:ext>
            </a:extLst>
          </p:cNvPr>
          <p:cNvSpPr txBox="1"/>
          <p:nvPr/>
        </p:nvSpPr>
        <p:spPr>
          <a:xfrm rot="945401">
            <a:off x="7310760" y="1474932"/>
            <a:ext cx="2436824" cy="2215991"/>
          </a:xfrm>
          <a:prstGeom prst="rect">
            <a:avLst/>
          </a:prstGeom>
          <a:noFill/>
        </p:spPr>
        <p:txBody>
          <a:bodyPr wrap="square" rtlCol="0">
            <a:spAutoFit/>
          </a:bodyPr>
          <a:lstStyle/>
          <a:p>
            <a:r>
              <a:rPr lang="en-US" sz="13800" b="1" dirty="0">
                <a:solidFill>
                  <a:schemeClr val="bg2">
                    <a:lumMod val="50000"/>
                  </a:schemeClr>
                </a:solidFill>
              </a:rPr>
              <a:t>!!!</a:t>
            </a:r>
            <a:endParaRPr lang="ru-RU" b="1" dirty="0">
              <a:solidFill>
                <a:schemeClr val="bg2">
                  <a:lumMod val="50000"/>
                </a:schemeClr>
              </a:solidFill>
            </a:endParaRPr>
          </a:p>
        </p:txBody>
      </p:sp>
    </p:spTree>
    <p:extLst>
      <p:ext uri="{BB962C8B-B14F-4D97-AF65-F5344CB8AC3E}">
        <p14:creationId xmlns:p14="http://schemas.microsoft.com/office/powerpoint/2010/main" xmlns="" val="1942402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Лента лицом вверх 3"/>
          <p:cNvSpPr/>
          <p:nvPr/>
        </p:nvSpPr>
        <p:spPr>
          <a:xfrm>
            <a:off x="1164166" y="1903372"/>
            <a:ext cx="7883118" cy="2976360"/>
          </a:xfrm>
          <a:prstGeom prst="ribbon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по дисциплине </a:t>
            </a:r>
            <a:r>
              <a:rPr lang="ru-RU" b="1" i="1" dirty="0" smtClean="0">
                <a:latin typeface="Times New Roman" panose="02020603050405020304" pitchFamily="18" charset="0"/>
                <a:cs typeface="Times New Roman" panose="02020603050405020304" pitchFamily="18" charset="0"/>
              </a:rPr>
              <a:t>«Эксплуатация автомобильных дорог»</a:t>
            </a: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54686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F0B7056-FDA0-504E-911D-FAA04DFB362F}"/>
              </a:ext>
            </a:extLst>
          </p:cNvPr>
          <p:cNvSpPr>
            <a:spLocks noGrp="1"/>
          </p:cNvSpPr>
          <p:nvPr>
            <p:ph idx="1"/>
          </p:nvPr>
        </p:nvSpPr>
        <p:spPr>
          <a:xfrm>
            <a:off x="677334" y="509451"/>
            <a:ext cx="8596668" cy="5714791"/>
          </a:xfrm>
        </p:spPr>
        <p:txBody>
          <a:bodyPr>
            <a:normAutofit/>
          </a:bodyPr>
          <a:lstStyle/>
          <a:p>
            <a:r>
              <a:rPr lang="ru-RU" b="1" i="1" dirty="0">
                <a:solidFill>
                  <a:schemeClr val="tx1"/>
                </a:solidFill>
                <a:latin typeface="Times New Roman" panose="02020603050405020304" pitchFamily="18" charset="0"/>
                <a:cs typeface="Times New Roman" panose="02020603050405020304" pitchFamily="18" charset="0"/>
              </a:rPr>
              <a:t>Еще одним фактором, влияющим на точность модели, является корректность учета случайных возмущений. Это, в первую очередь, относится к микроскопическим моделям; если ликвидировать в них элементы случайности, они начинают работать аналогично жидкостной модели. И наоборот, исследуя макроскопическую или жидкостную модель, можно до некоторой степени игнорировать случайные факторы, поскольку они уже вошли в эти модели в усредненном виде.</a:t>
            </a:r>
          </a:p>
          <a:p>
            <a:endParaRPr lang="ru-RU" b="1" i="1" dirty="0">
              <a:solidFill>
                <a:schemeClr val="tx1"/>
              </a:solidFill>
              <a:latin typeface="Times New Roman" panose="02020603050405020304" pitchFamily="18" charset="0"/>
              <a:cs typeface="Times New Roman" panose="02020603050405020304" pitchFamily="18" charset="0"/>
            </a:endParaRPr>
          </a:p>
          <a:p>
            <a:r>
              <a:rPr lang="ru-RU" b="1" i="1" dirty="0">
                <a:solidFill>
                  <a:schemeClr val="tx1"/>
                </a:solidFill>
                <a:latin typeface="Times New Roman" panose="02020603050405020304" pitchFamily="18" charset="0"/>
                <a:cs typeface="Times New Roman" panose="02020603050405020304" pitchFamily="18" charset="0"/>
              </a:rPr>
              <a:t>Далее различаются методы «продвижения» времени при имитационном моделировании, которые могут быть разделены на методы с периодическим продвижением и продвижением по событиям. При периодическом продвижении каждый автомобиль передвигается через каждый фиксированный интервал времени </a:t>
            </a:r>
            <a:r>
              <a:rPr lang="en-US" b="1" i="1" dirty="0">
                <a:solidFill>
                  <a:schemeClr val="tx1"/>
                </a:solidFill>
                <a:latin typeface="Times New Roman" panose="02020603050405020304" pitchFamily="18" charset="0"/>
                <a:cs typeface="Times New Roman" panose="02020603050405020304" pitchFamily="18" charset="0"/>
              </a:rPr>
              <a:t>Dt , </a:t>
            </a:r>
            <a:r>
              <a:rPr lang="ru-RU" b="1" i="1" dirty="0">
                <a:solidFill>
                  <a:schemeClr val="tx1"/>
                </a:solidFill>
                <a:latin typeface="Times New Roman" panose="02020603050405020304" pitchFamily="18" charset="0"/>
                <a:cs typeface="Times New Roman" panose="02020603050405020304" pitchFamily="18" charset="0"/>
              </a:rPr>
              <a:t>и процесс моделирования переходит к анализу ситуации, происходящей в следующем интервале </a:t>
            </a:r>
            <a:r>
              <a:rPr lang="en-US" b="1" i="1" dirty="0">
                <a:solidFill>
                  <a:schemeClr val="tx1"/>
                </a:solidFill>
                <a:latin typeface="Times New Roman" panose="02020603050405020304" pitchFamily="18" charset="0"/>
                <a:cs typeface="Times New Roman" panose="02020603050405020304" pitchFamily="18" charset="0"/>
              </a:rPr>
              <a:t>Dt . </a:t>
            </a:r>
            <a:r>
              <a:rPr lang="ru-RU" b="1" i="1" dirty="0">
                <a:solidFill>
                  <a:schemeClr val="tx1"/>
                </a:solidFill>
                <a:latin typeface="Times New Roman" panose="02020603050405020304" pitchFamily="18" charset="0"/>
                <a:cs typeface="Times New Roman" panose="02020603050405020304" pitchFamily="18" charset="0"/>
              </a:rPr>
              <a:t>При продвижении по событиям время в системе изменяется только в момент, когда происходит какое-либо качественно новое событие, и процесс моделирования продолжается путем розыгрыша появления следующего события.</a:t>
            </a:r>
          </a:p>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94338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xmlns="" id="{01969848-0DEE-8141-82E0-26E73DF16BD3}"/>
              </a:ext>
            </a:extLst>
          </p:cNvPr>
          <p:cNvPicPr>
            <a:picLocks noChangeAspect="1"/>
          </p:cNvPicPr>
          <p:nvPr/>
        </p:nvPicPr>
        <p:blipFill>
          <a:blip r:embed="rId2" cstate="print">
            <a:alphaModFix amt="20000"/>
            <a:extLst>
              <a:ext uri="{28A0092B-C50C-407E-A947-70E740481C1C}">
                <a14:useLocalDpi xmlns:a14="http://schemas.microsoft.com/office/drawing/2010/main" xmlns="" val="0"/>
              </a:ext>
            </a:extLst>
          </a:blip>
          <a:stretch>
            <a:fillRect/>
          </a:stretch>
        </p:blipFill>
        <p:spPr>
          <a:xfrm>
            <a:off x="2122170" y="766899"/>
            <a:ext cx="5753100" cy="5219700"/>
          </a:xfrm>
          <a:prstGeom prst="rect">
            <a:avLst/>
          </a:prstGeom>
        </p:spPr>
      </p:pic>
      <p:sp>
        <p:nvSpPr>
          <p:cNvPr id="3" name="Объект 2">
            <a:extLst>
              <a:ext uri="{FF2B5EF4-FFF2-40B4-BE49-F238E27FC236}">
                <a16:creationId xmlns:a16="http://schemas.microsoft.com/office/drawing/2014/main" xmlns="" id="{8EC8923F-2925-F14F-A8A8-65470E03471F}"/>
              </a:ext>
            </a:extLst>
          </p:cNvPr>
          <p:cNvSpPr>
            <a:spLocks noGrp="1"/>
          </p:cNvSpPr>
          <p:nvPr>
            <p:ph idx="1"/>
          </p:nvPr>
        </p:nvSpPr>
        <p:spPr>
          <a:xfrm>
            <a:off x="569444" y="313509"/>
            <a:ext cx="8858552" cy="6126480"/>
          </a:xfrm>
        </p:spPr>
        <p:txBody>
          <a:bodyPr>
            <a:normAutofit lnSpcReduction="10000"/>
          </a:bodyPr>
          <a:lstStyle/>
          <a:p>
            <a:pPr marL="0" indent="0">
              <a:buNone/>
            </a:pPr>
            <a:r>
              <a:rPr lang="ru-RU" sz="1600" b="1" i="1" dirty="0">
                <a:solidFill>
                  <a:schemeClr val="tx1"/>
                </a:solidFill>
                <a:latin typeface="Times New Roman" panose="02020603050405020304" pitchFamily="18" charset="0"/>
                <a:cs typeface="Times New Roman" panose="02020603050405020304" pitchFamily="18" charset="0"/>
              </a:rPr>
              <a:t>Теперь рассмотрим организацию памяти в процессе моделирования. Существуют два метода хранения информации об автомобилях в системах имитационного моделирования на ЭВМ.</a:t>
            </a:r>
          </a:p>
          <a:p>
            <a:endParaRPr lang="en-US" sz="1600" b="1" i="1" dirty="0">
              <a:solidFill>
                <a:schemeClr val="tx1"/>
              </a:solidFill>
              <a:latin typeface="Times New Roman" panose="02020603050405020304" pitchFamily="18" charset="0"/>
              <a:cs typeface="Times New Roman" panose="02020603050405020304" pitchFamily="18" charset="0"/>
            </a:endParaRPr>
          </a:p>
          <a:p>
            <a:endParaRPr lang="ru-RU" sz="1600"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US" sz="1600"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US" sz="1600"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sz="1500" b="1" i="1" dirty="0">
                <a:solidFill>
                  <a:schemeClr val="tx1"/>
                </a:solidFill>
                <a:latin typeface="Times New Roman" panose="02020603050405020304" pitchFamily="18" charset="0"/>
                <a:cs typeface="Times New Roman" panose="02020603050405020304" pitchFamily="18" charset="0"/>
              </a:rPr>
              <a:t>В первом из них дорога разделяется на блоки достаточной длины и для каждого блока отводится участок памяти. Существование автомобиля (скорость и направление), если он существует в данном блоке, запоминается в участке памяти, соответствующем месту нахождения автомобиля, и движение автомобилей представляется передачей информации между участками памяти. Во втором методе для каждого автомобиля отводится участок памяти, и индивидуальные характеристики автомобиля (место нахождения, скорость), хранятся в участках. Движение автомобилей представляется изменением содержимого участков памяти.</a:t>
            </a:r>
          </a:p>
          <a:p>
            <a:pPr marL="0" indent="0">
              <a:buNone/>
            </a:pPr>
            <a:endParaRPr lang="en-US" sz="1500"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sz="1500" b="1" i="1" dirty="0">
                <a:solidFill>
                  <a:schemeClr val="tx1"/>
                </a:solidFill>
                <a:latin typeface="Times New Roman" panose="02020603050405020304" pitchFamily="18" charset="0"/>
                <a:cs typeface="Times New Roman" panose="02020603050405020304" pitchFamily="18" charset="0"/>
              </a:rPr>
              <a:t>Экспериментальная часть. Имитационная модель скоростной дороги. Моделирование скоростных дорог и других внегородских автомобильных магистралей связано со взаимодействием автомобилей в процессе движения, поэтому в данном случае используется микроскопическая модель. Когда используется физическая модель, то дорога делится на участки протяженностью, равной средней длине автомобиля, и, если игнорируется распределение длин автомобилей, то каждый автомобиль представляется двоичной единицей. Если учитывается длина автомобилей, то дорога разбивается на участки меньшей длины и каждый автомобиль представляется цепочкой единиц. Поскольку автомобили «физической» модели обычно передвигаются на основе простых логических посылок, такая модель не может быть использована для детального исследования.</a:t>
            </a:r>
          </a:p>
        </p:txBody>
      </p:sp>
    </p:spTree>
    <p:extLst>
      <p:ext uri="{BB962C8B-B14F-4D97-AF65-F5344CB8AC3E}">
        <p14:creationId xmlns:p14="http://schemas.microsoft.com/office/powerpoint/2010/main" xmlns="" val="558781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6BB65C08-035C-3D49-AF8A-BD2183BD9987}"/>
              </a:ext>
            </a:extLst>
          </p:cNvPr>
          <p:cNvSpPr>
            <a:spLocks noGrp="1"/>
          </p:cNvSpPr>
          <p:nvPr>
            <p:ph idx="1"/>
          </p:nvPr>
        </p:nvSpPr>
        <p:spPr>
          <a:xfrm>
            <a:off x="507517" y="809898"/>
            <a:ext cx="8596668" cy="5492722"/>
          </a:xfrm>
        </p:spPr>
        <p:txBody>
          <a:bodyPr>
            <a:normAutofit/>
          </a:bodyPr>
          <a:lstStyle/>
          <a:p>
            <a:r>
              <a:rPr lang="ru-RU" b="1" i="1" dirty="0">
                <a:solidFill>
                  <a:schemeClr val="tx1"/>
                </a:solidFill>
                <a:latin typeface="Times New Roman" panose="02020603050405020304" pitchFamily="18" charset="0"/>
                <a:cs typeface="Times New Roman" panose="02020603050405020304" pitchFamily="18" charset="0"/>
              </a:rPr>
              <a:t>В математической модели автомобиль, попадающий на дорогу на въезде или в начале дороги (возможно фиктивной), получает идентификационный номер и информация относительно места его нахождения, скорости и т. д. записывается в участок памяти, соответствующий данному номеру. Обгоны автомобилей могут представляться различными способами. Один из них состоит в использовании списочной структуры, в рамках которой вместе с информацией, относящейся к данному автомобилю, заполняются номера автомобилей, едущих впереди и сзади него. Другой заключается в подготовке перечня номеров автомобилей,</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представляющего порядок их следования. «Математическая» модель может быть использована для имитационного моделирования таких сложных ситуаций. Для проведения имитационного моделирования должны быть определены следующие данные: параметры, связанные</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с индивидуальными автомобилями: делаемая скорость, тип или размер автомобиля, максимальное ускорение и т. д.; общие характеристики: характеристики следования за лидером,</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характеристики обгонов и т. д.; характеристики дороги: число полос, ограничение скорости, знаки, светофоры, расположение въездов и съездов и т. д.</a:t>
            </a:r>
          </a:p>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5876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xmlns="" id="{0FAAF526-617B-3541-B50D-65E75B7F5F0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1580257" cy="1515291"/>
          </a:xfrm>
          <a:prstGeom prst="rect">
            <a:avLst/>
          </a:prstGeom>
          <a:scene3d>
            <a:camera prst="orthographicFront">
              <a:rot lat="0" lon="0" rev="0"/>
            </a:camera>
            <a:lightRig rig="threePt" dir="t"/>
          </a:scene3d>
        </p:spPr>
      </p:pic>
      <p:sp>
        <p:nvSpPr>
          <p:cNvPr id="3" name="Объект 2">
            <a:extLst>
              <a:ext uri="{FF2B5EF4-FFF2-40B4-BE49-F238E27FC236}">
                <a16:creationId xmlns:a16="http://schemas.microsoft.com/office/drawing/2014/main" xmlns="" id="{04FE5268-AD18-5544-A842-59A4040A4C2F}"/>
              </a:ext>
            </a:extLst>
          </p:cNvPr>
          <p:cNvSpPr>
            <a:spLocks noGrp="1"/>
          </p:cNvSpPr>
          <p:nvPr>
            <p:ph idx="1"/>
          </p:nvPr>
        </p:nvSpPr>
        <p:spPr>
          <a:xfrm>
            <a:off x="1135895" y="326571"/>
            <a:ext cx="8754049" cy="6505303"/>
          </a:xfrm>
        </p:spPr>
        <p:txBody>
          <a:bodyPr>
            <a:normAutofit fontScale="85000" lnSpcReduction="10000"/>
          </a:bodyPr>
          <a:lstStyle/>
          <a:p>
            <a:pPr marL="0" indent="0">
              <a:buNone/>
            </a:pPr>
            <a:r>
              <a:rPr lang="en-US" b="1" i="1" dirty="0">
                <a:solidFill>
                  <a:schemeClr val="tx1"/>
                </a:solidFill>
                <a:latin typeface="Times New Roman" panose="02020603050405020304" pitchFamily="18" charset="0"/>
                <a:cs typeface="Times New Roman" panose="02020603050405020304" pitchFamily="18" charset="0"/>
              </a:rPr>
              <a:t>	</a:t>
            </a:r>
            <a:r>
              <a:rPr lang="ru-RU" b="1" i="1" u="sng" dirty="0">
                <a:solidFill>
                  <a:schemeClr val="tx1"/>
                </a:solidFill>
                <a:latin typeface="Times New Roman" panose="02020603050405020304" pitchFamily="18" charset="0"/>
                <a:cs typeface="Times New Roman" panose="02020603050405020304" pitchFamily="18" charset="0"/>
              </a:rPr>
              <a:t>Выводы</a:t>
            </a:r>
            <a:r>
              <a:rPr lang="ru-RU" b="1" i="1" dirty="0">
                <a:solidFill>
                  <a:schemeClr val="tx1"/>
                </a:solidFill>
                <a:latin typeface="Times New Roman" panose="02020603050405020304" pitchFamily="18" charset="0"/>
                <a:cs typeface="Times New Roman" panose="02020603050405020304" pitchFamily="18" charset="0"/>
              </a:rPr>
              <a:t>. Техника имитационного моделирования на ЭВМ позволяет иметь дело с более детальными моделями, чем аналитические методы, и выполнять более безопасные, дешевые и быстрые эксперименты, чем при натурном экспериментировании.</a:t>
            </a:r>
          </a:p>
          <a:p>
            <a:pPr marL="0" indent="0">
              <a:buNone/>
            </a:pPr>
            <a:r>
              <a:rPr lang="ru-RU" b="1" i="1" dirty="0">
                <a:solidFill>
                  <a:schemeClr val="tx1"/>
                </a:solidFill>
                <a:latin typeface="Times New Roman" panose="02020603050405020304" pitchFamily="18" charset="0"/>
                <a:cs typeface="Times New Roman" panose="02020603050405020304" pitchFamily="18" charset="0"/>
              </a:rPr>
              <a:t>Имитационное моделирование является мощным средством решения проблем, которые невозможно решить аналитически. Оно обладает следующими свойствами:</a:t>
            </a:r>
          </a:p>
          <a:p>
            <a:r>
              <a:rPr lang="ru-RU" b="1" i="1" dirty="0">
                <a:solidFill>
                  <a:schemeClr val="tx1"/>
                </a:solidFill>
                <a:latin typeface="Times New Roman" panose="02020603050405020304" pitchFamily="18" charset="0"/>
                <a:cs typeface="Times New Roman" panose="02020603050405020304" pitchFamily="18" charset="0"/>
              </a:rPr>
              <a:t>- возможность выполнения детального анализа явлений и проникновения в сущность</a:t>
            </a:r>
          </a:p>
          <a:p>
            <a:r>
              <a:rPr lang="ru-RU" b="1" i="1" dirty="0">
                <a:solidFill>
                  <a:schemeClr val="tx1"/>
                </a:solidFill>
                <a:latin typeface="Times New Roman" panose="02020603050405020304" pitchFamily="18" charset="0"/>
                <a:cs typeface="Times New Roman" panose="02020603050405020304" pitchFamily="18" charset="0"/>
              </a:rPr>
              <a:t>исследуемого процесса, которые невозможны при обычном натурном эксперименте;</a:t>
            </a:r>
          </a:p>
          <a:p>
            <a:r>
              <a:rPr lang="ru-RU" b="1" i="1" dirty="0">
                <a:solidFill>
                  <a:schemeClr val="tx1"/>
                </a:solidFill>
                <a:latin typeface="Times New Roman" panose="02020603050405020304" pitchFamily="18" charset="0"/>
                <a:cs typeface="Times New Roman" panose="02020603050405020304" pitchFamily="18" charset="0"/>
              </a:rPr>
              <a:t>- появляется возможность выполнения таких экспериментов, которые невозможно проводить на реальных дорожных сетях, по соображениям, например, безопасности движения;</a:t>
            </a:r>
          </a:p>
          <a:p>
            <a:r>
              <a:rPr lang="ru-RU" b="1" i="1" dirty="0">
                <a:solidFill>
                  <a:schemeClr val="tx1"/>
                </a:solidFill>
                <a:latin typeface="Times New Roman" panose="02020603050405020304" pitchFamily="18" charset="0"/>
                <a:cs typeface="Times New Roman" panose="02020603050405020304" pitchFamily="18" charset="0"/>
              </a:rPr>
              <a:t>- появляется возможность прогнозирования и анализа разнообразных ситуаций, которые могут случиться в будущем, но еще не случались на практике;</a:t>
            </a:r>
          </a:p>
          <a:p>
            <a:r>
              <a:rPr lang="ru-RU" b="1" i="1" dirty="0">
                <a:solidFill>
                  <a:schemeClr val="tx1"/>
                </a:solidFill>
                <a:latin typeface="Times New Roman" panose="02020603050405020304" pitchFamily="18" charset="0"/>
                <a:cs typeface="Times New Roman" panose="02020603050405020304" pitchFamily="18" charset="0"/>
              </a:rPr>
              <a:t>- долговременные явления и процессы в реальной системе могут быть проанализированы за короткий промежуток времени;</a:t>
            </a:r>
          </a:p>
          <a:p>
            <a:r>
              <a:rPr lang="ru-RU" b="1" i="1" dirty="0">
                <a:solidFill>
                  <a:schemeClr val="tx1"/>
                </a:solidFill>
                <a:latin typeface="Times New Roman" panose="02020603050405020304" pitchFamily="18" charset="0"/>
                <a:cs typeface="Times New Roman" panose="02020603050405020304" pitchFamily="18" charset="0"/>
              </a:rPr>
              <a:t>- имитационное моделирование не так дорого, как выполнение натурных экспериментов;</a:t>
            </a:r>
          </a:p>
          <a:p>
            <a:r>
              <a:rPr lang="ru-RU" b="1" i="1" dirty="0">
                <a:solidFill>
                  <a:schemeClr val="tx1"/>
                </a:solidFill>
                <a:latin typeface="Times New Roman" panose="02020603050405020304" pitchFamily="18" charset="0"/>
                <a:cs typeface="Times New Roman" panose="02020603050405020304" pitchFamily="18" charset="0"/>
              </a:rPr>
              <a:t>- возможность оценить важность отдельных параметров, что облегчает создание теоретических моделей;</a:t>
            </a:r>
          </a:p>
          <a:p>
            <a:r>
              <a:rPr lang="ru-RU" b="1" i="1" dirty="0">
                <a:solidFill>
                  <a:schemeClr val="tx1"/>
                </a:solidFill>
                <a:latin typeface="Times New Roman" panose="02020603050405020304" pitchFamily="18" charset="0"/>
                <a:cs typeface="Times New Roman" panose="02020603050405020304" pitchFamily="18" charset="0"/>
              </a:rPr>
              <a:t>- улучшается интуитивное восприятие системы при исследовании сложных ситуаций в дорожном движении.</a:t>
            </a:r>
            <a:endParaRPr lang="en-US"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a:p>
            <a:pPr marL="0" indent="0">
              <a:buNone/>
            </a:pP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Имитационное моделирование является мощным средством решения проблем, которые невозможно решить аналитически. Реализация такой методологии становится возможной, с одной стороны, вследствие насыщения более содержательными и близкими к объективной реальности математическими моделями, с другой – вследствие совершенствования</a:t>
            </a:r>
            <a:r>
              <a:rPr lang="en-US" b="1" i="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интерактивных методов работы с моделями проектируемых объектов.</a:t>
            </a:r>
          </a:p>
          <a:p>
            <a:endParaRPr lang="ru-RU" b="1" i="1" dirty="0">
              <a:solidFill>
                <a:schemeClr val="tx1"/>
              </a:solidFill>
              <a:latin typeface="Times New Roman" panose="02020603050405020304" pitchFamily="18" charset="0"/>
              <a:cs typeface="Times New Roman" panose="02020603050405020304" pitchFamily="18" charset="0"/>
            </a:endParaRPr>
          </a:p>
          <a:p>
            <a:endParaRPr lang="ru-RU"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85721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5334ABC-0827-48B9-9689-E6A0C28757F4}"/>
              </a:ext>
            </a:extLst>
          </p:cNvPr>
          <p:cNvSpPr>
            <a:spLocks noGrp="1"/>
          </p:cNvSpPr>
          <p:nvPr>
            <p:ph type="title"/>
          </p:nvPr>
        </p:nvSpPr>
        <p:spPr>
          <a:xfrm>
            <a:off x="883265" y="2902998"/>
            <a:ext cx="9246155" cy="2187853"/>
          </a:xfrm>
        </p:spPr>
        <p:txBody>
          <a:bodyPr>
            <a:normAutofit/>
          </a:bodyPr>
          <a:lstStyle/>
          <a:p>
            <a:r>
              <a:rPr lang="ru-RU" sz="4800" b="1" i="1" dirty="0">
                <a:effectLst>
                  <a:outerShdw blurRad="38100" dist="38100" dir="2700000" algn="tl">
                    <a:srgbClr val="000000">
                      <a:alpha val="43137"/>
                    </a:srgbClr>
                  </a:outerShdw>
                </a:effectLst>
                <a:latin typeface="Georgia Pro Semibold" panose="02040702050405020303" pitchFamily="18" charset="0"/>
              </a:rPr>
              <a:t>СПАСИБО ЗА ВНИМАНИЕ!</a:t>
            </a:r>
          </a:p>
        </p:txBody>
      </p:sp>
    </p:spTree>
    <p:extLst>
      <p:ext uri="{BB962C8B-B14F-4D97-AF65-F5344CB8AC3E}">
        <p14:creationId xmlns:p14="http://schemas.microsoft.com/office/powerpoint/2010/main" xmlns="" val="3767470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978270" y="1925516"/>
            <a:ext cx="6726115" cy="225962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smtClean="0">
                <a:latin typeface="Times New Roman" panose="02020603050405020304" pitchFamily="18" charset="0"/>
                <a:cs typeface="Times New Roman" panose="02020603050405020304" pitchFamily="18" charset="0"/>
              </a:rPr>
              <a:t>Лекция 6</a:t>
            </a:r>
            <a:endParaRPr lang="ru-RU" dirty="0">
              <a:latin typeface="Times New Roman" panose="02020603050405020304" pitchFamily="18" charset="0"/>
              <a:cs typeface="Times New Roman" panose="02020603050405020304" pitchFamily="18" charset="0"/>
            </a:endParaRPr>
          </a:p>
          <a:p>
            <a:pPr algn="ctr"/>
            <a:r>
              <a:rPr lang="ru-RU" sz="2400" b="1" i="1" dirty="0">
                <a:latin typeface="Times New Roman" panose="02020603050405020304" pitchFamily="18" charset="0"/>
                <a:cs typeface="Times New Roman" panose="02020603050405020304" pitchFamily="18" charset="0"/>
              </a:rPr>
              <a:t>Тема: Система управления состоянием и улучшения функционирования автомобильных дорог путем повышения их транспортно-эксплуатационных качеств</a:t>
            </a:r>
          </a:p>
        </p:txBody>
      </p:sp>
    </p:spTree>
    <p:extLst>
      <p:ext uri="{BB962C8B-B14F-4D97-AF65-F5344CB8AC3E}">
        <p14:creationId xmlns:p14="http://schemas.microsoft.com/office/powerpoint/2010/main" xmlns="" val="193179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План:</a:t>
            </a:r>
            <a:endParaRPr lang="en-US"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2160590"/>
            <a:ext cx="8596668" cy="2463662"/>
          </a:xfrm>
        </p:spPr>
        <p:txBody>
          <a:bodyPr/>
          <a:lstStyle/>
          <a:p>
            <a:r>
              <a:rPr lang="ru-RU" sz="2400" dirty="0">
                <a:solidFill>
                  <a:schemeClr val="tx1"/>
                </a:solidFill>
                <a:latin typeface="Times New Roman" panose="02020603050405020304" pitchFamily="18" charset="0"/>
                <a:cs typeface="Times New Roman" panose="02020603050405020304" pitchFamily="18" charset="0"/>
              </a:rPr>
              <a:t>1 Система управления состоянием автомобильных дорог</a:t>
            </a:r>
          </a:p>
          <a:p>
            <a:r>
              <a:rPr lang="ru-RU" sz="2400" dirty="0">
                <a:solidFill>
                  <a:schemeClr val="tx1"/>
                </a:solidFill>
                <a:latin typeface="Times New Roman" panose="02020603050405020304" pitchFamily="18" charset="0"/>
                <a:cs typeface="Times New Roman" panose="02020603050405020304" pitchFamily="18" charset="0"/>
              </a:rPr>
              <a:t>2 Системный подход в решении задач повышения транспортно-эксплуатационных качеств автомобильных дорог</a:t>
            </a:r>
          </a:p>
          <a:p>
            <a:endParaRPr lang="en-US" dirty="0"/>
          </a:p>
        </p:txBody>
      </p:sp>
    </p:spTree>
    <p:extLst>
      <p:ext uri="{BB962C8B-B14F-4D97-AF65-F5344CB8AC3E}">
        <p14:creationId xmlns:p14="http://schemas.microsoft.com/office/powerpoint/2010/main" xmlns="" val="2654310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xmlns="" id="{83E308F0-FAE0-44F5-853D-AD04BAE85FEB}"/>
              </a:ext>
            </a:extLst>
          </p:cNvPr>
          <p:cNvPicPr>
            <a:picLocks noChangeAspect="1"/>
          </p:cNvPicPr>
          <p:nvPr/>
        </p:nvPicPr>
        <p:blipFill>
          <a:blip r:embed="rId2" cstate="print"/>
          <a:stretch>
            <a:fillRect/>
          </a:stretch>
        </p:blipFill>
        <p:spPr>
          <a:xfrm>
            <a:off x="631200" y="3348640"/>
            <a:ext cx="3271421" cy="3271421"/>
          </a:xfrm>
          <a:prstGeom prst="rect">
            <a:avLst/>
          </a:prstGeom>
        </p:spPr>
      </p:pic>
      <p:sp>
        <p:nvSpPr>
          <p:cNvPr id="6" name="Облачко с текстом: прямоугольное 5">
            <a:extLst>
              <a:ext uri="{FF2B5EF4-FFF2-40B4-BE49-F238E27FC236}">
                <a16:creationId xmlns:a16="http://schemas.microsoft.com/office/drawing/2014/main" xmlns="" id="{438FEDF6-41A1-4B5C-9091-3C3957ADCF9F}"/>
              </a:ext>
            </a:extLst>
          </p:cNvPr>
          <p:cNvSpPr/>
          <p:nvPr/>
        </p:nvSpPr>
        <p:spPr>
          <a:xfrm>
            <a:off x="2877141" y="236181"/>
            <a:ext cx="5663177" cy="3606092"/>
          </a:xfrm>
          <a:prstGeom prst="wedgeRect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b="1" i="1" dirty="0">
                <a:latin typeface="Times New Roman" panose="02020603050405020304" pitchFamily="18" charset="0"/>
                <a:cs typeface="Times New Roman" panose="02020603050405020304" pitchFamily="18" charset="0"/>
              </a:rPr>
              <a:t> Систему управления состоянием автомобильных дорог можно рассматривать как ряд последовательных этапов или действий, направленных на достижение конечных целей и задач управления (рис. 1.).</a:t>
            </a:r>
          </a:p>
          <a:p>
            <a:pPr algn="ctr"/>
            <a:endParaRPr lang="ru-RU" sz="1600" b="1" i="1" dirty="0">
              <a:latin typeface="Times New Roman" panose="02020603050405020304" pitchFamily="18" charset="0"/>
              <a:cs typeface="Times New Roman" panose="02020603050405020304" pitchFamily="18" charset="0"/>
            </a:endParaRPr>
          </a:p>
          <a:p>
            <a:pPr algn="ctr"/>
            <a:r>
              <a:rPr lang="ru-RU" sz="1600" b="1" i="1" dirty="0">
                <a:latin typeface="Times New Roman" panose="02020603050405020304" pitchFamily="18" charset="0"/>
                <a:cs typeface="Times New Roman" panose="02020603050405020304" pitchFamily="18" charset="0"/>
              </a:rPr>
              <a:t>Рассмотрим систему управления состоянием дорог на примере сети автомобильных дорог федерального значения Российской Федерации.</a:t>
            </a:r>
          </a:p>
          <a:p>
            <a:pPr algn="ctr"/>
            <a:endParaRPr lang="ru-RU" sz="1600" b="1" i="1" dirty="0">
              <a:latin typeface="Times New Roman" panose="02020603050405020304" pitchFamily="18" charset="0"/>
              <a:cs typeface="Times New Roman" panose="02020603050405020304" pitchFamily="18" charset="0"/>
            </a:endParaRPr>
          </a:p>
          <a:p>
            <a:pPr algn="ctr"/>
            <a:r>
              <a:rPr lang="ru-RU" sz="1600" b="1" i="1" dirty="0">
                <a:latin typeface="Times New Roman" panose="02020603050405020304" pitchFamily="18" charset="0"/>
                <a:cs typeface="Times New Roman" panose="02020603050405020304" pitchFamily="18" charset="0"/>
              </a:rPr>
              <a:t>Целью системы управления состоянием автомобильных дорог общего пользования федерального значения является обеспечение безопасного, непрерывного и эффективного пропуска транспортных средств.</a:t>
            </a:r>
          </a:p>
          <a:p>
            <a:pPr algn="ctr"/>
            <a:endParaRPr lang="ru-RU" sz="1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045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0161298A-5054-2A48-8CB2-A59FC21BDBBC}"/>
              </a:ext>
            </a:extLst>
          </p:cNvPr>
          <p:cNvSpPr>
            <a:spLocks noGrp="1"/>
          </p:cNvSpPr>
          <p:nvPr>
            <p:ph idx="1"/>
          </p:nvPr>
        </p:nvSpPr>
        <p:spPr>
          <a:xfrm>
            <a:off x="677334" y="449356"/>
            <a:ext cx="8596668" cy="1340256"/>
          </a:xfrm>
        </p:spPr>
        <p:txBody>
          <a:bodyPr>
            <a:normAutofit/>
          </a:bodyPr>
          <a:lstStyle/>
          <a:p>
            <a:pPr marL="0" indent="0">
              <a:buNone/>
            </a:pPr>
            <a:r>
              <a:rPr lang="ru-RU" b="1" i="1" dirty="0">
                <a:solidFill>
                  <a:schemeClr val="tx1"/>
                </a:solidFill>
                <a:latin typeface="Times New Roman" panose="02020603050405020304" pitchFamily="18" charset="0"/>
                <a:cs typeface="Times New Roman" panose="02020603050405020304" pitchFamily="18" charset="0"/>
              </a:rPr>
              <a:t>Одной из основных задач, позволяющих достичь указанную цель, является формирование среднесрочного трехлетнего опорного плана дорожно-ремонтных работ автомобильных дорог федерального значения на основе результатов их диагностики.</a:t>
            </a:r>
          </a:p>
          <a:p>
            <a:endParaRPr lang="ru-RU" sz="2000" dirty="0"/>
          </a:p>
        </p:txBody>
      </p:sp>
      <p:pic>
        <p:nvPicPr>
          <p:cNvPr id="4" name="Рисунок 3" descr="Блок-схема управления состоянием дорог">
            <a:extLst>
              <a:ext uri="{FF2B5EF4-FFF2-40B4-BE49-F238E27FC236}">
                <a16:creationId xmlns:a16="http://schemas.microsoft.com/office/drawing/2014/main" xmlns="" id="{45267D67-6C40-1649-8FC2-9070A39F835D}"/>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7857" y="1789612"/>
            <a:ext cx="7415621" cy="3618004"/>
          </a:xfrm>
          <a:prstGeom prst="rect">
            <a:avLst/>
          </a:prstGeom>
          <a:noFill/>
          <a:ln>
            <a:noFill/>
          </a:ln>
        </p:spPr>
      </p:pic>
      <p:sp>
        <p:nvSpPr>
          <p:cNvPr id="5" name="Прямоугольник 4">
            <a:extLst>
              <a:ext uri="{FF2B5EF4-FFF2-40B4-BE49-F238E27FC236}">
                <a16:creationId xmlns:a16="http://schemas.microsoft.com/office/drawing/2014/main" xmlns="" id="{E46ADA91-2004-D84C-8587-536263B31472}"/>
              </a:ext>
            </a:extLst>
          </p:cNvPr>
          <p:cNvSpPr/>
          <p:nvPr/>
        </p:nvSpPr>
        <p:spPr>
          <a:xfrm>
            <a:off x="2336066" y="5793978"/>
            <a:ext cx="5279202" cy="390684"/>
          </a:xfrm>
          <a:prstGeom prst="rect">
            <a:avLst/>
          </a:prstGeom>
        </p:spPr>
        <p:txBody>
          <a:bodyPr wrap="none">
            <a:spAutoFit/>
          </a:bodyPr>
          <a:lstStyle/>
          <a:p>
            <a:pPr>
              <a:lnSpc>
                <a:spcPct val="115000"/>
              </a:lnSpc>
              <a:spcAft>
                <a:spcPts val="1000"/>
              </a:spcAft>
            </a:pPr>
            <a:r>
              <a:rPr lang="ru-RU" b="1" i="1" dirty="0">
                <a:latin typeface="Times New Roman" panose="02020603050405020304" pitchFamily="18" charset="0"/>
                <a:ea typeface="Calibri" panose="020F0502020204030204" pitchFamily="34" charset="0"/>
                <a:cs typeface="Times New Roman" panose="02020603050405020304" pitchFamily="18" charset="0"/>
              </a:rPr>
              <a:t>Рис. 1. Блок-схема управления состоянием дорог</a:t>
            </a:r>
            <a:endParaRPr lang="ru-RU" sz="1400" b="1"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553766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3C994D8-7C6E-A74B-BE8C-082B9D281EF8}"/>
              </a:ext>
            </a:extLst>
          </p:cNvPr>
          <p:cNvSpPr>
            <a:spLocks noGrp="1"/>
          </p:cNvSpPr>
          <p:nvPr>
            <p:ph idx="1"/>
          </p:nvPr>
        </p:nvSpPr>
        <p:spPr>
          <a:xfrm>
            <a:off x="834088" y="1638075"/>
            <a:ext cx="7630643" cy="3880773"/>
          </a:xfrm>
        </p:spPr>
        <p:txBody>
          <a:bodyPr/>
          <a:lstStyle/>
          <a:p>
            <a:pPr marL="0" indent="0">
              <a:buNone/>
            </a:pPr>
            <a:r>
              <a:rPr lang="ru-RU" sz="2000" b="1" i="1" dirty="0">
                <a:solidFill>
                  <a:schemeClr val="tx1"/>
                </a:solidFill>
                <a:latin typeface="Times New Roman" panose="02020603050405020304" pitchFamily="18" charset="0"/>
                <a:cs typeface="Times New Roman" panose="02020603050405020304" pitchFamily="18" charset="0"/>
              </a:rPr>
              <a:t>Работы по диагностике и оценке состояния дорог выполняют специализированные организации, оснащенные соответствующими передвижными лабораториями, приборами и оборудованием.</a:t>
            </a:r>
            <a:endParaRPr lang="en-US" sz="2000" b="1" i="1" dirty="0">
              <a:solidFill>
                <a:schemeClr val="tx1"/>
              </a:solidFill>
              <a:latin typeface="Times New Roman" panose="02020603050405020304" pitchFamily="18" charset="0"/>
              <a:cs typeface="Times New Roman" panose="02020603050405020304" pitchFamily="18" charset="0"/>
            </a:endParaRPr>
          </a:p>
          <a:p>
            <a:pPr marL="0" indent="0">
              <a:buNone/>
            </a:pPr>
            <a:endParaRPr lang="ru-RU" sz="2000" b="1" i="1" dirty="0">
              <a:solidFill>
                <a:schemeClr val="tx1"/>
              </a:solidFill>
              <a:latin typeface="Times New Roman" panose="02020603050405020304" pitchFamily="18" charset="0"/>
              <a:cs typeface="Times New Roman" panose="02020603050405020304" pitchFamily="18" charset="0"/>
            </a:endParaRPr>
          </a:p>
          <a:p>
            <a:pPr marL="0" indent="0">
              <a:buNone/>
            </a:pPr>
            <a:r>
              <a:rPr lang="ru-RU" sz="2000" b="1" i="1" dirty="0">
                <a:solidFill>
                  <a:schemeClr val="tx1"/>
                </a:solidFill>
                <a:latin typeface="Times New Roman" panose="02020603050405020304" pitchFamily="18" charset="0"/>
                <a:cs typeface="Times New Roman" panose="02020603050405020304" pitchFamily="18" charset="0"/>
              </a:rPr>
              <a:t>При проведении диагностики автомобильных дорог используется стандартное, унифицированное, метрологически аттестованное оборудование. Перед проведением обследований выполняется калибровка измерительных приборов.</a:t>
            </a:r>
          </a:p>
          <a:p>
            <a:endParaRPr lang="ru-RU" b="1" i="1" dirty="0">
              <a:latin typeface="Times New Roman" panose="02020603050405020304" pitchFamily="18" charset="0"/>
              <a:cs typeface="Times New Roman" panose="02020603050405020304" pitchFamily="18" charset="0"/>
            </a:endParaRPr>
          </a:p>
          <a:p>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71057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EBE62ED-82C1-4993-AF0C-E4F66B61EDC6}"/>
              </a:ext>
            </a:extLst>
          </p:cNvPr>
          <p:cNvSpPr>
            <a:spLocks noGrp="1"/>
          </p:cNvSpPr>
          <p:nvPr>
            <p:ph type="title"/>
          </p:nvPr>
        </p:nvSpPr>
        <p:spPr>
          <a:xfrm>
            <a:off x="460718" y="274320"/>
            <a:ext cx="6522456" cy="3231261"/>
          </a:xfrm>
        </p:spPr>
        <p:txBody>
          <a:bodyPr>
            <a:noAutofit/>
          </a:bodyPr>
          <a:lstStyle/>
          <a:p>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Диагностика автомобильных дорог включает четыре последовательно выполняемых этапа:</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подготовительные работы;</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полевые обследования;</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камеральная обработка полученной информации;</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обновление отраслевого банка дорожных данных АБДД «Дорога».</a:t>
            </a:r>
            <a:br>
              <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ru-RU" sz="1800" b="1"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DA38AD6F-D7D2-4F68-89A7-53C666F27FD7}"/>
              </a:ext>
            </a:extLst>
          </p:cNvPr>
          <p:cNvPicPr>
            <a:picLocks noChangeAspect="1"/>
          </p:cNvPicPr>
          <p:nvPr/>
        </p:nvPicPr>
        <p:blipFill>
          <a:blip r:embed="rId2" cstate="print"/>
          <a:stretch>
            <a:fillRect/>
          </a:stretch>
        </p:blipFill>
        <p:spPr>
          <a:xfrm>
            <a:off x="3974238" y="3190043"/>
            <a:ext cx="4924149" cy="3077593"/>
          </a:xfrm>
          <a:prstGeom prst="rect">
            <a:avLst/>
          </a:prstGeom>
        </p:spPr>
      </p:pic>
    </p:spTree>
    <p:extLst>
      <p:ext uri="{BB962C8B-B14F-4D97-AF65-F5344CB8AC3E}">
        <p14:creationId xmlns:p14="http://schemas.microsoft.com/office/powerpoint/2010/main" xmlns="" val="394303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283248FA-1F06-4392-9BF5-DBBB0466520F}"/>
              </a:ext>
            </a:extLst>
          </p:cNvPr>
          <p:cNvSpPr>
            <a:spLocks noGrp="1"/>
          </p:cNvSpPr>
          <p:nvPr>
            <p:ph idx="1"/>
          </p:nvPr>
        </p:nvSpPr>
        <p:spPr>
          <a:xfrm>
            <a:off x="313350" y="385055"/>
            <a:ext cx="8596668" cy="3880773"/>
          </a:xfrm>
        </p:spPr>
        <p:txBody>
          <a:bodyPr/>
          <a:lstStyle/>
          <a:p>
            <a:r>
              <a:rPr lang="ru-RU" b="1" dirty="0">
                <a:latin typeface="Times New Roman" panose="02020603050405020304" pitchFamily="18" charset="0"/>
                <a:cs typeface="Times New Roman" panose="02020603050405020304" pitchFamily="18" charset="0"/>
              </a:rPr>
              <a:t>После занесения результатов диагностики автомобильных дорог в отраслевой банк дорожных данных АБДД «Дорога» в автоматическом режиме производятся расчеты по оценке состояния обследованных дорог. Фактические показатели сравниваются с требуемыми, оценивается загрузка участков дорог движением, определяются участки концентрации ДТП, определяются коэффициенты расчетной скорости и т.д.</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5" name="Блок-схема: типовой процесс 4">
            <a:extLst>
              <a:ext uri="{FF2B5EF4-FFF2-40B4-BE49-F238E27FC236}">
                <a16:creationId xmlns:a16="http://schemas.microsoft.com/office/drawing/2014/main" xmlns="" id="{F64C1B57-6E20-402E-8A71-6E990936941A}"/>
              </a:ext>
            </a:extLst>
          </p:cNvPr>
          <p:cNvSpPr/>
          <p:nvPr/>
        </p:nvSpPr>
        <p:spPr>
          <a:xfrm>
            <a:off x="778073" y="2325441"/>
            <a:ext cx="8744750" cy="2901869"/>
          </a:xfrm>
          <a:prstGeom prst="flowChartPredefined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Диагностика и оценка состояния автомобильных дорог обычно выполняются одновременно и позволяют перейти к третьему этапу управления — планированию ремонтных работ, т.е. назначению мероприятий по устранению выявленных повреждений и доведению параметров до требуемых значений. Для этого на основе результатов диагностики автомобильных дорог выполняют оценку потребности в ремонтных работах. При этом определяют все необходимые работы с указанием точных адресов и укрупненной стоимости каждой работы. После этого, ориентируясь на заданный годовой лимит денежных средств, направляемых на ремонт и капитальный ремонт автомобильных дорог федерального значения, и используя методы планирования при дефиците денежных средств, определяют перечень наиболее приоритетных работ на следующий после проведения диагностики дорог год, оформляя его в виде опорного плана ремонтных работ.</a:t>
            </a:r>
          </a:p>
        </p:txBody>
      </p:sp>
      <p:sp>
        <p:nvSpPr>
          <p:cNvPr id="4" name="Стрелка: изогнутая влево 3">
            <a:extLst>
              <a:ext uri="{FF2B5EF4-FFF2-40B4-BE49-F238E27FC236}">
                <a16:creationId xmlns:a16="http://schemas.microsoft.com/office/drawing/2014/main" xmlns="" id="{D435D8CB-F94D-4BFE-8FCD-3A2BFCD5606E}"/>
              </a:ext>
            </a:extLst>
          </p:cNvPr>
          <p:cNvSpPr/>
          <p:nvPr/>
        </p:nvSpPr>
        <p:spPr>
          <a:xfrm>
            <a:off x="8415953" y="789110"/>
            <a:ext cx="958788" cy="2328169"/>
          </a:xfrm>
          <a:prstGeom prst="curvedLef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8" name="Рисунок 7">
            <a:extLst>
              <a:ext uri="{FF2B5EF4-FFF2-40B4-BE49-F238E27FC236}">
                <a16:creationId xmlns:a16="http://schemas.microsoft.com/office/drawing/2014/main" xmlns="" id="{E610E066-8705-4A94-B95E-0FD7AE8A27A9}"/>
              </a:ext>
            </a:extLst>
          </p:cNvPr>
          <p:cNvPicPr>
            <a:picLocks noChangeAspect="1"/>
          </p:cNvPicPr>
          <p:nvPr/>
        </p:nvPicPr>
        <p:blipFill>
          <a:blip r:embed="rId2" cstate="print"/>
          <a:stretch>
            <a:fillRect/>
          </a:stretch>
        </p:blipFill>
        <p:spPr>
          <a:xfrm>
            <a:off x="587084" y="5315484"/>
            <a:ext cx="1790356" cy="1342767"/>
          </a:xfrm>
          <a:prstGeom prst="rect">
            <a:avLst/>
          </a:prstGeom>
        </p:spPr>
      </p:pic>
    </p:spTree>
    <p:extLst>
      <p:ext uri="{BB962C8B-B14F-4D97-AF65-F5344CB8AC3E}">
        <p14:creationId xmlns:p14="http://schemas.microsoft.com/office/powerpoint/2010/main" xmlns="" val="3652289785"/>
      </p:ext>
    </p:extLst>
  </p:cSld>
  <p:clrMapOvr>
    <a:masterClrMapping/>
  </p:clrMapOvr>
</p:sld>
</file>

<file path=ppt/theme/theme1.xml><?xml version="1.0" encoding="utf-8"?>
<a:theme xmlns:a="http://schemas.openxmlformats.org/drawingml/2006/main" name="Аспект">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197</TotalTime>
  <Words>2156</Words>
  <Application>Microsoft Office PowerPoint</Application>
  <PresentationFormat>Произвольный</PresentationFormat>
  <Paragraphs>99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Аспект</vt:lpstr>
      <vt:lpstr>Слайд 1</vt:lpstr>
      <vt:lpstr>Слайд 2</vt:lpstr>
      <vt:lpstr>Слайд 3</vt:lpstr>
      <vt:lpstr>План:</vt:lpstr>
      <vt:lpstr>Слайд 5</vt:lpstr>
      <vt:lpstr>Слайд 6</vt:lpstr>
      <vt:lpstr>Слайд 7</vt:lpstr>
      <vt:lpstr>Диагностика автомобильных дорог включает четыре последовательно выполняемых этапа:  1) подготовительные работы;  2) полевые обследования;  3) камеральная обработка полученной информации;  4) обновление отраслевого банка дорожных данных АБДД «Дорога». </vt:lpstr>
      <vt:lpstr>Слайд 9</vt:lpstr>
      <vt:lpstr>После этого, опираясь на опорный план ремонтных работ, учитывая средства, планируемые для ремонтных работ на следующие два года, а также спрогнозировав изменение основных транспортно- эксплуатационных характеристик автомобильных дорог, определяют перечень ремонтных работ на второй и третий год после проведения диагностики дорог. Таким образом, формируется среднесрочная трехлетняя программа ремонтных работ на сети автомобильных дорог федерального значения. При этом выбор работ на каждый из трех лет производится с учетом их экономической эффективности.</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СПАСИБО ЗА ВНИМАНИЕ!</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Бек</cp:lastModifiedBy>
  <cp:revision>29</cp:revision>
  <dcterms:created xsi:type="dcterms:W3CDTF">2022-11-03T08:56:28Z</dcterms:created>
  <dcterms:modified xsi:type="dcterms:W3CDTF">2022-11-06T09:54:12Z</dcterms:modified>
</cp:coreProperties>
</file>