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x="18288000" cy="10287000"/>
  <p:notesSz cx="6858000" cy="9144000"/>
  <p:embeddedFontLst>
    <p:embeddedFont>
      <p:font typeface="Open Sans Bold" charset="1" panose="020B0806030504020204"/>
      <p:regular r:id="rId28"/>
    </p:embeddedFont>
    <p:embeddedFont>
      <p:font typeface="Open Sans" charset="1" panose="020B0606030504020204"/>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fonts/font28.fntdata" Type="http://schemas.openxmlformats.org/officeDocument/2006/relationships/font"/><Relationship Id="rId29" Target="fonts/font29.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514350" y="3919855"/>
            <a:ext cx="17259300" cy="2380615"/>
          </a:xfrm>
          <a:prstGeom prst="rect">
            <a:avLst/>
          </a:prstGeom>
        </p:spPr>
        <p:txBody>
          <a:bodyPr anchor="t" rtlCol="false" tIns="0" lIns="0" bIns="0" rIns="0">
            <a:spAutoFit/>
          </a:bodyPr>
          <a:lstStyle/>
          <a:p>
            <a:pPr algn="ctr">
              <a:lnSpc>
                <a:spcPts val="4759"/>
              </a:lnSpc>
              <a:spcBef>
                <a:spcPct val="0"/>
              </a:spcBef>
            </a:pPr>
            <a:r>
              <a:rPr lang="en-US" b="true" sz="3399">
                <a:solidFill>
                  <a:srgbClr val="FFFFFF"/>
                </a:solidFill>
                <a:latin typeface="Open Sans Bold"/>
                <a:ea typeface="Open Sans Bold"/>
                <a:cs typeface="Open Sans Bold"/>
                <a:sym typeface="Open Sans Bold"/>
              </a:rPr>
              <a:t>№13 дәріс</a:t>
            </a:r>
          </a:p>
          <a:p>
            <a:pPr algn="ctr">
              <a:lnSpc>
                <a:spcPts val="4759"/>
              </a:lnSpc>
              <a:spcBef>
                <a:spcPct val="0"/>
              </a:spcBef>
            </a:pPr>
            <a:r>
              <a:rPr lang="en-US" b="true" sz="3399">
                <a:solidFill>
                  <a:srgbClr val="FFFFFF"/>
                </a:solidFill>
                <a:latin typeface="Open Sans Bold"/>
                <a:ea typeface="Open Sans Bold"/>
                <a:cs typeface="Open Sans Bold"/>
                <a:sym typeface="Open Sans Bold"/>
              </a:rPr>
              <a:t>Тақырыбы. Бензол. Құрылымдық формуласы. Бензолдың физикалық қасиеттері мен құрылысы. Ароматтылық ережесі. Конденсирленген бензоидты көмірсутектер.</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514350" y="2260639"/>
            <a:ext cx="17259300" cy="5699047"/>
          </a:xfrm>
          <a:prstGeom prst="rect">
            <a:avLst/>
          </a:prstGeom>
        </p:spPr>
        <p:txBody>
          <a:bodyPr anchor="t" rtlCol="false" tIns="0" lIns="0" bIns="0" rIns="0">
            <a:spAutoFit/>
          </a:bodyPr>
          <a:lstStyle/>
          <a:p>
            <a:pPr algn="just">
              <a:lnSpc>
                <a:spcPts val="4554"/>
              </a:lnSpc>
              <a:spcBef>
                <a:spcPct val="0"/>
              </a:spcBef>
            </a:pPr>
            <a:r>
              <a:rPr lang="en-US" sz="3253">
                <a:solidFill>
                  <a:srgbClr val="FFFFFF"/>
                </a:solidFill>
                <a:latin typeface="Open Sans"/>
                <a:ea typeface="Open Sans"/>
                <a:cs typeface="Open Sans"/>
                <a:sym typeface="Open Sans"/>
              </a:rPr>
              <a:t>    </a:t>
            </a:r>
            <a:r>
              <a:rPr lang="en-US" sz="3253">
                <a:solidFill>
                  <a:srgbClr val="FFFFFF"/>
                </a:solidFill>
                <a:latin typeface="Open Sans"/>
                <a:ea typeface="Open Sans"/>
                <a:cs typeface="Open Sans"/>
                <a:sym typeface="Open Sans"/>
              </a:rPr>
              <a:t>Мысалы, бензол молекуласында 6 π-электрон бар (n = 1), сондықтан ол ароматты қосылыс болып саналады. Ал егер молекулада 4n π-электрон болса (мысалы, 4, 8, 12 т.с.с.), онда ол антиароматты деп аталады және мұндай жүйелер тұрақсыз келеді.</a:t>
            </a:r>
          </a:p>
          <a:p>
            <a:pPr algn="just">
              <a:lnSpc>
                <a:spcPts val="4554"/>
              </a:lnSpc>
              <a:spcBef>
                <a:spcPct val="0"/>
              </a:spcBef>
            </a:pPr>
            <a:r>
              <a:rPr lang="en-US" sz="3253">
                <a:solidFill>
                  <a:srgbClr val="FFFFFF"/>
                </a:solidFill>
                <a:latin typeface="Open Sans"/>
                <a:ea typeface="Open Sans"/>
                <a:cs typeface="Open Sans"/>
                <a:sym typeface="Open Sans"/>
              </a:rPr>
              <a:t>      Ароматтық қасиет молекуланың химиялық реакцияларға түсуіне айтарлықтай әсер етеді. Ароматты қосылыстар қосылу реакцияларына қарағанда электрофильді орынбасу реакцияларына оңай түседі, өйткені қосылу ароматтылықты бұзады.</a:t>
            </a:r>
          </a:p>
          <a:p>
            <a:pPr algn="just">
              <a:lnSpc>
                <a:spcPts val="4554"/>
              </a:lnSpc>
              <a:spcBef>
                <a:spcPct val="0"/>
              </a:spcBef>
            </a:pPr>
            <a:r>
              <a:rPr lang="en-US" sz="3253">
                <a:solidFill>
                  <a:srgbClr val="FFFFFF"/>
                </a:solidFill>
                <a:latin typeface="Open Sans"/>
                <a:ea typeface="Open Sans"/>
                <a:cs typeface="Open Sans"/>
                <a:sym typeface="Open Sans"/>
              </a:rPr>
              <a:t>   </a:t>
            </a:r>
            <a:r>
              <a:rPr lang="en-US" b="true" sz="3253">
                <a:solidFill>
                  <a:srgbClr val="FFFFFF"/>
                </a:solidFill>
                <a:latin typeface="Open Sans Bold"/>
                <a:ea typeface="Open Sans Bold"/>
                <a:cs typeface="Open Sans Bold"/>
                <a:sym typeface="Open Sans Bold"/>
              </a:rPr>
              <a:t>Гюккель ережесі </a:t>
            </a:r>
            <a:r>
              <a:rPr lang="en-US" sz="3253">
                <a:solidFill>
                  <a:srgbClr val="FFFFFF"/>
                </a:solidFill>
                <a:latin typeface="Open Sans"/>
                <a:ea typeface="Open Sans"/>
                <a:cs typeface="Open Sans"/>
                <a:sym typeface="Open Sans"/>
              </a:rPr>
              <a:t>- ароматтылықты анықтауға арналған кванттық-химиялық ереже. Бұл ережені 1931 жылы неміс ғалымы Эрих Гюккель (Erich Hückel) ұсынған. Ол π-электрондардың цикл бойымен қалайша делокализацияланып, ароматтылық қасиет тудыратынын түсіндіруге тырысты.</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914400" y="1519555"/>
            <a:ext cx="16459200" cy="7181215"/>
          </a:xfrm>
          <a:prstGeom prst="rect">
            <a:avLst/>
          </a:prstGeom>
        </p:spPr>
        <p:txBody>
          <a:bodyPr anchor="t" rtlCol="false" tIns="0" lIns="0" bIns="0" rIns="0">
            <a:spAutoFit/>
          </a:bodyPr>
          <a:lstStyle/>
          <a:p>
            <a:pPr algn="ctr">
              <a:lnSpc>
                <a:spcPts val="4759"/>
              </a:lnSpc>
              <a:spcBef>
                <a:spcPct val="0"/>
              </a:spcBef>
            </a:pPr>
            <a:r>
              <a:rPr lang="en-US" b="true" sz="3399">
                <a:solidFill>
                  <a:srgbClr val="003789"/>
                </a:solidFill>
                <a:latin typeface="Open Sans Bold"/>
                <a:ea typeface="Open Sans Bold"/>
                <a:cs typeface="Open Sans Bold"/>
                <a:sym typeface="Open Sans Bold"/>
              </a:rPr>
              <a:t>3. Конденсирленген бензоидты көмірсутектер.</a:t>
            </a:r>
          </a:p>
          <a:p>
            <a:pPr algn="ctr">
              <a:lnSpc>
                <a:spcPts val="4759"/>
              </a:lnSpc>
              <a:spcBef>
                <a:spcPct val="0"/>
              </a:spcBef>
            </a:pPr>
          </a:p>
          <a:p>
            <a:pPr algn="ctr">
              <a:lnSpc>
                <a:spcPts val="4759"/>
              </a:lnSpc>
              <a:spcBef>
                <a:spcPct val="0"/>
              </a:spcBef>
            </a:pPr>
            <a:r>
              <a:rPr lang="en-US" sz="3399">
                <a:solidFill>
                  <a:srgbClr val="003789"/>
                </a:solidFill>
                <a:latin typeface="Open Sans"/>
                <a:ea typeface="Open Sans"/>
                <a:cs typeface="Open Sans"/>
                <a:sym typeface="Open Sans"/>
              </a:rPr>
              <a:t>Конденсирленген бензоидты көмірсутектер – бірнеше бензол сақиналары өзара бір немесе бірнеше ортақ көміртек атомдары арқылы тікелей жалғасып, бірыңғай π-электрон жүйесін құрайтын қосылыстар. Олар полициклді ароматты көмірсутектерге жатады және бензолдың кеңейтілген туындылары болып табылады.</a:t>
            </a:r>
          </a:p>
          <a:p>
            <a:pPr algn="ctr">
              <a:lnSpc>
                <a:spcPts val="4759"/>
              </a:lnSpc>
              <a:spcBef>
                <a:spcPct val="0"/>
              </a:spcBef>
            </a:pPr>
          </a:p>
          <a:p>
            <a:pPr algn="ctr">
              <a:lnSpc>
                <a:spcPts val="4759"/>
              </a:lnSpc>
              <a:spcBef>
                <a:spcPct val="0"/>
              </a:spcBef>
            </a:pPr>
            <a:r>
              <a:rPr lang="en-US" sz="3399">
                <a:solidFill>
                  <a:srgbClr val="003789"/>
                </a:solidFill>
                <a:latin typeface="Open Sans"/>
                <a:ea typeface="Open Sans"/>
                <a:cs typeface="Open Sans"/>
                <a:sym typeface="Open Sans"/>
              </a:rPr>
              <a:t>Бұл молекулаларда бензол сақиналары бір-біріне қабырғалары арқылы қосылады. Байланысқан кезде ортақ шекарадағы қос байланыстар өзгереді, бірақ барлық сақиналар бірге ароматты жүйе ретінде жұмыс істейді, себебі π-электрондар барлық жүйеге делокализацияланған.</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514350" y="1819592"/>
            <a:ext cx="17259300" cy="6581140"/>
          </a:xfrm>
          <a:prstGeom prst="rect">
            <a:avLst/>
          </a:prstGeom>
        </p:spPr>
        <p:txBody>
          <a:bodyPr anchor="t" rtlCol="false" tIns="0" lIns="0" bIns="0" rIns="0">
            <a:spAutoFit/>
          </a:bodyPr>
          <a:lstStyle/>
          <a:p>
            <a:pPr algn="ctr">
              <a:lnSpc>
                <a:spcPts val="4759"/>
              </a:lnSpc>
              <a:spcBef>
                <a:spcPct val="0"/>
              </a:spcBef>
            </a:pPr>
            <a:r>
              <a:rPr lang="en-US" b="true" sz="3399">
                <a:solidFill>
                  <a:srgbClr val="003789"/>
                </a:solidFill>
                <a:latin typeface="Open Sans Bold"/>
                <a:ea typeface="Open Sans Bold"/>
                <a:cs typeface="Open Sans Bold"/>
                <a:sym typeface="Open Sans Bold"/>
              </a:rPr>
              <a:t>Негізгі өкілдері:</a:t>
            </a:r>
          </a:p>
          <a:p>
            <a:pPr algn="ctr">
              <a:lnSpc>
                <a:spcPts val="4759"/>
              </a:lnSpc>
              <a:spcBef>
                <a:spcPct val="0"/>
              </a:spcBef>
            </a:pPr>
            <a:r>
              <a:rPr lang="en-US" sz="3399">
                <a:solidFill>
                  <a:srgbClr val="003789"/>
                </a:solidFill>
                <a:latin typeface="Open Sans"/>
                <a:ea typeface="Open Sans"/>
                <a:cs typeface="Open Sans"/>
                <a:sym typeface="Open Sans"/>
              </a:rPr>
              <a:t>Нафталин - екі бензол сақинасының бір қабырғамен байланысқан конденсацияланған ароматты көмірсутегі. Молекулалық формуласы - C10H8. Бұл қосылыс бензол сақиналарының π-электрондарының делокализациясы арқасында ерекше тұрақты және ароматты болып табылады.</a:t>
            </a:r>
          </a:p>
          <a:p>
            <a:pPr algn="ctr">
              <a:lnSpc>
                <a:spcPts val="4759"/>
              </a:lnSpc>
              <a:spcBef>
                <a:spcPct val="0"/>
              </a:spcBef>
            </a:pPr>
          </a:p>
          <a:p>
            <a:pPr algn="ctr">
              <a:lnSpc>
                <a:spcPts val="4759"/>
              </a:lnSpc>
              <a:spcBef>
                <a:spcPct val="0"/>
              </a:spcBef>
            </a:pPr>
            <a:r>
              <a:rPr lang="en-US" b="true" sz="3399">
                <a:solidFill>
                  <a:srgbClr val="003789"/>
                </a:solidFill>
                <a:latin typeface="Open Sans Bold"/>
                <a:ea typeface="Open Sans Bold"/>
                <a:cs typeface="Open Sans Bold"/>
                <a:sym typeface="Open Sans Bold"/>
              </a:rPr>
              <a:t>Құрылымы мен ароматтылығы.</a:t>
            </a:r>
            <a:r>
              <a:rPr lang="en-US" sz="3399">
                <a:solidFill>
                  <a:srgbClr val="003789"/>
                </a:solidFill>
                <a:latin typeface="Open Sans"/>
                <a:ea typeface="Open Sans"/>
                <a:cs typeface="Open Sans"/>
                <a:sym typeface="Open Sans"/>
              </a:rPr>
              <a:t> Нафталин молекуласы екі алтыбұрышты ароматты сақинадан тұрады, олар ортақ екі көміртек атомы арқылы байланысқан. Жалпы π-электрон саны — 10, бұл оның ароматты екенін дәлелдейді. Нафталиннің молекулалық құрылымында π-электрондар делокализацияланып, молекуланың тұрақтылығын арттырады.</a:t>
            </a: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113905" y="3619817"/>
            <a:ext cx="16060189" cy="2980690"/>
          </a:xfrm>
          <a:prstGeom prst="rect">
            <a:avLst/>
          </a:prstGeom>
        </p:spPr>
        <p:txBody>
          <a:bodyPr anchor="t" rtlCol="false" tIns="0" lIns="0" bIns="0" rIns="0">
            <a:spAutoFit/>
          </a:bodyPr>
          <a:lstStyle/>
          <a:p>
            <a:pPr algn="ctr">
              <a:lnSpc>
                <a:spcPts val="4759"/>
              </a:lnSpc>
              <a:spcBef>
                <a:spcPct val="0"/>
              </a:spcBef>
            </a:pPr>
            <a:r>
              <a:rPr lang="en-US" b="true" sz="3399">
                <a:solidFill>
                  <a:srgbClr val="003789"/>
                </a:solidFill>
                <a:latin typeface="Open Sans Bold"/>
                <a:ea typeface="Open Sans Bold"/>
                <a:cs typeface="Open Sans Bold"/>
                <a:sym typeface="Open Sans Bold"/>
              </a:rPr>
              <a:t>Физикалық қасиеттері.</a:t>
            </a:r>
            <a:r>
              <a:rPr lang="en-US" sz="3399">
                <a:solidFill>
                  <a:srgbClr val="003789"/>
                </a:solidFill>
                <a:latin typeface="Open Sans"/>
                <a:ea typeface="Open Sans"/>
                <a:cs typeface="Open Sans"/>
                <a:sym typeface="Open Sans"/>
              </a:rPr>
              <a:t> Кристалды зат — ақ түсті, кейде сәл сарғыш түсті болады. Иісі өткір, мольге ұқсас. Ұшқыр — бөлме температурасында тез буланады. Қайнау температурасы — шамамен 218 °C. Тығыздығы — 1,14 г/см³. Су мен су буындағы нашар ериді, бірақ органикалық еріткіштерде (бензол, эфирлерде) жақсы ериді.</a:t>
            </a:r>
          </a:p>
        </p:txBody>
      </p:sp>
    </p:spTree>
  </p:cSld>
  <p:clrMapOvr>
    <a:masterClrMapping/>
  </p:clrMapOvr>
</p:sld>
</file>

<file path=ppt/slides/slide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340959" y="971550"/>
            <a:ext cx="13606081" cy="8123382"/>
          </a:xfrm>
          <a:prstGeom prst="rect">
            <a:avLst/>
          </a:prstGeom>
        </p:spPr>
        <p:txBody>
          <a:bodyPr anchor="t" rtlCol="false" tIns="0" lIns="0" bIns="0" rIns="0">
            <a:spAutoFit/>
          </a:bodyPr>
          <a:lstStyle/>
          <a:p>
            <a:pPr algn="ctr">
              <a:lnSpc>
                <a:spcPts val="4279"/>
              </a:lnSpc>
              <a:spcBef>
                <a:spcPct val="0"/>
              </a:spcBef>
            </a:pPr>
            <a:r>
              <a:rPr lang="en-US" b="true" sz="3056">
                <a:solidFill>
                  <a:srgbClr val="003789"/>
                </a:solidFill>
                <a:latin typeface="Open Sans Bold"/>
                <a:ea typeface="Open Sans Bold"/>
                <a:cs typeface="Open Sans Bold"/>
                <a:sym typeface="Open Sans Bold"/>
              </a:rPr>
              <a:t>Алу жолдары</a:t>
            </a:r>
          </a:p>
          <a:p>
            <a:pPr algn="ctr">
              <a:lnSpc>
                <a:spcPts val="4279"/>
              </a:lnSpc>
              <a:spcBef>
                <a:spcPct val="0"/>
              </a:spcBef>
            </a:pPr>
            <a:r>
              <a:rPr lang="en-US" sz="3056">
                <a:solidFill>
                  <a:srgbClr val="003789"/>
                </a:solidFill>
                <a:latin typeface="Open Sans"/>
                <a:ea typeface="Open Sans"/>
                <a:cs typeface="Open Sans"/>
                <a:sym typeface="Open Sans"/>
              </a:rPr>
              <a:t>- Қалдық өнім ретінде көмір коксингі кезінде пайда болады.</a:t>
            </a:r>
          </a:p>
          <a:p>
            <a:pPr algn="ctr">
              <a:lnSpc>
                <a:spcPts val="4279"/>
              </a:lnSpc>
              <a:spcBef>
                <a:spcPct val="0"/>
              </a:spcBef>
            </a:pPr>
            <a:r>
              <a:rPr lang="en-US" sz="3056">
                <a:solidFill>
                  <a:srgbClr val="003789"/>
                </a:solidFill>
                <a:latin typeface="Open Sans"/>
                <a:ea typeface="Open Sans"/>
                <a:cs typeface="Open Sans"/>
                <a:sym typeface="Open Sans"/>
              </a:rPr>
              <a:t>- Мұнай өңдеу саласында — мұнайдың дистилляциялық фракцияларынан бөлу арқылы алады.</a:t>
            </a:r>
          </a:p>
          <a:p>
            <a:pPr algn="ctr">
              <a:lnSpc>
                <a:spcPts val="4279"/>
              </a:lnSpc>
              <a:spcBef>
                <a:spcPct val="0"/>
              </a:spcBef>
            </a:pPr>
            <a:r>
              <a:rPr lang="en-US" sz="3056">
                <a:solidFill>
                  <a:srgbClr val="003789"/>
                </a:solidFill>
                <a:latin typeface="Open Sans"/>
                <a:ea typeface="Open Sans"/>
                <a:cs typeface="Open Sans"/>
                <a:sym typeface="Open Sans"/>
              </a:rPr>
              <a:t>- Синтетикалық жолмен де алынады, мысалы, бензолдың кумулирленген диендерге айналуы арқылы.</a:t>
            </a:r>
          </a:p>
          <a:p>
            <a:pPr algn="ctr">
              <a:lnSpc>
                <a:spcPts val="4279"/>
              </a:lnSpc>
              <a:spcBef>
                <a:spcPct val="0"/>
              </a:spcBef>
            </a:pPr>
          </a:p>
          <a:p>
            <a:pPr algn="ctr">
              <a:lnSpc>
                <a:spcPts val="4279"/>
              </a:lnSpc>
              <a:spcBef>
                <a:spcPct val="0"/>
              </a:spcBef>
            </a:pPr>
            <a:r>
              <a:rPr lang="en-US" b="true" sz="3056">
                <a:solidFill>
                  <a:srgbClr val="003789"/>
                </a:solidFill>
                <a:latin typeface="Open Sans Bold"/>
                <a:ea typeface="Open Sans Bold"/>
                <a:cs typeface="Open Sans Bold"/>
                <a:sym typeface="Open Sans Bold"/>
              </a:rPr>
              <a:t>Химиялық қасиеттері</a:t>
            </a:r>
          </a:p>
          <a:p>
            <a:pPr algn="ctr">
              <a:lnSpc>
                <a:spcPts val="4279"/>
              </a:lnSpc>
              <a:spcBef>
                <a:spcPct val="0"/>
              </a:spcBef>
            </a:pPr>
            <a:r>
              <a:rPr lang="en-US" sz="3056">
                <a:solidFill>
                  <a:srgbClr val="003789"/>
                </a:solidFill>
                <a:latin typeface="Open Sans"/>
                <a:ea typeface="Open Sans"/>
                <a:cs typeface="Open Sans"/>
                <a:sym typeface="Open Sans"/>
              </a:rPr>
              <a:t>- Нафталинның ароматты сақиналары бензол сияқты электрофильді қосылу реакцияларына түседі, бірақ реакциялары кейбір жағдайларда тезірек жүреді.</a:t>
            </a:r>
          </a:p>
          <a:p>
            <a:pPr algn="ctr">
              <a:lnSpc>
                <a:spcPts val="4279"/>
              </a:lnSpc>
              <a:spcBef>
                <a:spcPct val="0"/>
              </a:spcBef>
            </a:pPr>
            <a:r>
              <a:rPr lang="en-US" sz="3056">
                <a:solidFill>
                  <a:srgbClr val="003789"/>
                </a:solidFill>
                <a:latin typeface="Open Sans"/>
                <a:ea typeface="Open Sans"/>
                <a:cs typeface="Open Sans"/>
                <a:sym typeface="Open Sans"/>
              </a:rPr>
              <a:t>- Нафталиннің электрофильді қосылу реакциялары (нитрлеу, сульфатация, галогендеу) көбінесе бір немесе екі сақинада жүреді.</a:t>
            </a:r>
          </a:p>
          <a:p>
            <a:pPr algn="ctr">
              <a:lnSpc>
                <a:spcPts val="4279"/>
              </a:lnSpc>
              <a:spcBef>
                <a:spcPct val="0"/>
              </a:spcBef>
            </a:pPr>
            <a:r>
              <a:rPr lang="en-US" sz="3056">
                <a:solidFill>
                  <a:srgbClr val="003789"/>
                </a:solidFill>
                <a:latin typeface="Open Sans"/>
                <a:ea typeface="Open Sans"/>
                <a:cs typeface="Open Sans"/>
                <a:sym typeface="Open Sans"/>
              </a:rPr>
              <a:t>- Одан әрі күрделі конденсацияланған ароматты көмірсутектер — антрацен, фенантрен синтезделеді.</a:t>
            </a:r>
          </a:p>
        </p:txBody>
      </p:sp>
    </p:spTree>
  </p:cSld>
  <p:clrMapOvr>
    <a:masterClrMapping/>
  </p:clrMapOvr>
</p:sld>
</file>

<file path=ppt/slides/slide1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219517"/>
            <a:ext cx="18288000" cy="7181215"/>
          </a:xfrm>
          <a:prstGeom prst="rect">
            <a:avLst/>
          </a:prstGeom>
        </p:spPr>
        <p:txBody>
          <a:bodyPr anchor="t" rtlCol="false" tIns="0" lIns="0" bIns="0" rIns="0">
            <a:spAutoFit/>
          </a:bodyPr>
          <a:lstStyle/>
          <a:p>
            <a:pPr algn="ctr">
              <a:lnSpc>
                <a:spcPts val="4759"/>
              </a:lnSpc>
              <a:spcBef>
                <a:spcPct val="0"/>
              </a:spcBef>
            </a:pPr>
            <a:r>
              <a:rPr lang="en-US" b="true" sz="3399">
                <a:solidFill>
                  <a:srgbClr val="003789"/>
                </a:solidFill>
                <a:latin typeface="Open Sans Bold"/>
                <a:ea typeface="Open Sans Bold"/>
                <a:cs typeface="Open Sans Bold"/>
                <a:sym typeface="Open Sans Bold"/>
              </a:rPr>
              <a:t>Қолданылуы</a:t>
            </a:r>
            <a:r>
              <a:rPr lang="en-US" sz="3399">
                <a:solidFill>
                  <a:srgbClr val="003789"/>
                </a:solidFill>
                <a:latin typeface="Open Sans"/>
                <a:ea typeface="Open Sans"/>
                <a:cs typeface="Open Sans"/>
                <a:sym typeface="Open Sans"/>
              </a:rPr>
              <a:t>: нафталин мольден қорғағыш ретінде кеңінен қолданылады. Органикалық синтезде — ароматты қосылыстар мен дәрі-дәрмектердің алғышарты ретінде. Химиялық өнеркәсіпте — пластмассалар, бояғыштар, инсектицидтер өндірісінде.</a:t>
            </a:r>
          </a:p>
          <a:p>
            <a:pPr algn="ctr">
              <a:lnSpc>
                <a:spcPts val="4759"/>
              </a:lnSpc>
              <a:spcBef>
                <a:spcPct val="0"/>
              </a:spcBef>
            </a:pPr>
            <a:r>
              <a:rPr lang="en-US" sz="3399">
                <a:solidFill>
                  <a:srgbClr val="003789"/>
                </a:solidFill>
                <a:latin typeface="Open Sans"/>
                <a:ea typeface="Open Sans"/>
                <a:cs typeface="Open Sans"/>
                <a:sym typeface="Open Sans"/>
              </a:rPr>
              <a:t>Нафталин ұшқыр және улы зат, тыныс алу жолдары мен теріге зиян келтіруі мүмкін. Қатты желдетілетін жерде ғана жұмыс істеу қажет, жеке қорғаныс құралдарын қолдану міндетті.</a:t>
            </a:r>
          </a:p>
          <a:p>
            <a:pPr algn="ctr">
              <a:lnSpc>
                <a:spcPts val="4759"/>
              </a:lnSpc>
              <a:spcBef>
                <a:spcPct val="0"/>
              </a:spcBef>
            </a:pPr>
          </a:p>
          <a:p>
            <a:pPr algn="ctr">
              <a:lnSpc>
                <a:spcPts val="4759"/>
              </a:lnSpc>
              <a:spcBef>
                <a:spcPct val="0"/>
              </a:spcBef>
            </a:pPr>
            <a:r>
              <a:rPr lang="en-US" sz="3399">
                <a:solidFill>
                  <a:srgbClr val="003789"/>
                </a:solidFill>
                <a:latin typeface="Open Sans"/>
                <a:ea typeface="Open Sans"/>
                <a:cs typeface="Open Sans"/>
                <a:sym typeface="Open Sans"/>
              </a:rPr>
              <a:t> </a:t>
            </a:r>
          </a:p>
          <a:p>
            <a:pPr algn="ctr">
              <a:lnSpc>
                <a:spcPts val="4759"/>
              </a:lnSpc>
              <a:spcBef>
                <a:spcPct val="0"/>
              </a:spcBef>
            </a:pPr>
            <a:r>
              <a:rPr lang="en-US" b="true" sz="3399">
                <a:solidFill>
                  <a:srgbClr val="003789"/>
                </a:solidFill>
                <a:latin typeface="Open Sans Bold"/>
                <a:ea typeface="Open Sans Bold"/>
                <a:cs typeface="Open Sans Bold"/>
                <a:sym typeface="Open Sans Bold"/>
              </a:rPr>
              <a:t>Антрацен </a:t>
            </a:r>
            <a:r>
              <a:rPr lang="en-US" sz="3399">
                <a:solidFill>
                  <a:srgbClr val="003789"/>
                </a:solidFill>
                <a:latin typeface="Open Sans"/>
                <a:ea typeface="Open Sans"/>
                <a:cs typeface="Open Sans"/>
                <a:sym typeface="Open Sans"/>
              </a:rPr>
              <a:t>- үш конденсацияланған бензол сақинасынан тұратын ароматты көмірсутек. Оның молекулалық формуласы - C14H10. Бұл қосылыс полиароматты көмірсутектерге (ПАК) жатады және тұрақты ароматты құрылымы бар.</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0" y="1819592"/>
            <a:ext cx="18288000" cy="5981065"/>
          </a:xfrm>
          <a:prstGeom prst="rect">
            <a:avLst/>
          </a:prstGeom>
        </p:spPr>
        <p:txBody>
          <a:bodyPr anchor="t" rtlCol="false" tIns="0" lIns="0" bIns="0" rIns="0">
            <a:spAutoFit/>
          </a:bodyPr>
          <a:lstStyle/>
          <a:p>
            <a:pPr algn="ctr">
              <a:lnSpc>
                <a:spcPts val="4759"/>
              </a:lnSpc>
              <a:spcBef>
                <a:spcPct val="0"/>
              </a:spcBef>
            </a:pPr>
            <a:r>
              <a:rPr lang="en-US" b="true" sz="3399">
                <a:solidFill>
                  <a:srgbClr val="FFFFFF"/>
                </a:solidFill>
                <a:latin typeface="Open Sans Bold"/>
                <a:ea typeface="Open Sans Bold"/>
                <a:cs typeface="Open Sans Bold"/>
                <a:sym typeface="Open Sans Bold"/>
              </a:rPr>
              <a:t>Құрылымы мен ароматтылығы.</a:t>
            </a:r>
            <a:r>
              <a:rPr lang="en-US" sz="3399">
                <a:solidFill>
                  <a:srgbClr val="FFFFFF"/>
                </a:solidFill>
                <a:latin typeface="Open Sans"/>
                <a:ea typeface="Open Sans"/>
                <a:cs typeface="Open Sans"/>
                <a:sym typeface="Open Sans"/>
              </a:rPr>
              <a:t> Антрацен молекуласы үш бір-біріне жақын орналасқан бензол сақинасынан тұрады, олар бір-бірімен ортақ қабырғалар арқылы байланысқан. Бұл қосылыста жалпы π-электрондардың саны 14, бұл оның ароматтылығын қамтамасыз етеді. Антраценнің молекулалық құрылымында π-электрондар делокализацияланып, молекуланың тұрақтылығын арттырады.</a:t>
            </a:r>
          </a:p>
          <a:p>
            <a:pPr algn="ctr">
              <a:lnSpc>
                <a:spcPts val="4759"/>
              </a:lnSpc>
              <a:spcBef>
                <a:spcPct val="0"/>
              </a:spcBef>
            </a:pPr>
          </a:p>
          <a:p>
            <a:pPr algn="ctr">
              <a:lnSpc>
                <a:spcPts val="4759"/>
              </a:lnSpc>
              <a:spcBef>
                <a:spcPct val="0"/>
              </a:spcBef>
            </a:pPr>
            <a:r>
              <a:rPr lang="en-US" b="true" sz="3399">
                <a:solidFill>
                  <a:srgbClr val="FFFFFF"/>
                </a:solidFill>
                <a:latin typeface="Open Sans Bold"/>
                <a:ea typeface="Open Sans Bold"/>
                <a:cs typeface="Open Sans Bold"/>
                <a:sym typeface="Open Sans Bold"/>
              </a:rPr>
              <a:t>Физикалық қасиеттері:</a:t>
            </a:r>
            <a:r>
              <a:rPr lang="en-US" sz="3399">
                <a:solidFill>
                  <a:srgbClr val="FFFFFF"/>
                </a:solidFill>
                <a:latin typeface="Open Sans"/>
                <a:ea typeface="Open Sans"/>
                <a:cs typeface="Open Sans"/>
                <a:sym typeface="Open Sans"/>
              </a:rPr>
              <a:t> қатты кристалды зат - ақ түсті немесе сәл сарғыш реңді болады. Иісі тәтті және хош иісті. Ерігіштігі - суда өте нашар ериді, органикалық еріткіштерде жақсы ериді (бензол, эфир). Қайнау температурасы - шамамен 340 °C. Еріту температурасы - 216 °C. Тығыздығы - шамамен 1,23 г/см³.</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1374047" y="962025"/>
            <a:ext cx="15539906" cy="8117277"/>
          </a:xfrm>
          <a:prstGeom prst="rect">
            <a:avLst/>
          </a:prstGeom>
        </p:spPr>
        <p:txBody>
          <a:bodyPr anchor="t" rtlCol="false" tIns="0" lIns="0" bIns="0" rIns="0">
            <a:spAutoFit/>
          </a:bodyPr>
          <a:lstStyle/>
          <a:p>
            <a:pPr algn="l">
              <a:lnSpc>
                <a:spcPts val="4616"/>
              </a:lnSpc>
              <a:spcBef>
                <a:spcPct val="0"/>
              </a:spcBef>
            </a:pPr>
            <a:r>
              <a:rPr lang="en-US" b="true" sz="3297">
                <a:solidFill>
                  <a:srgbClr val="FFFFFF"/>
                </a:solidFill>
                <a:latin typeface="Open Sans Bold"/>
                <a:ea typeface="Open Sans Bold"/>
                <a:cs typeface="Open Sans Bold"/>
                <a:sym typeface="Open Sans Bold"/>
              </a:rPr>
              <a:t>Алу жолдары</a:t>
            </a:r>
          </a:p>
          <a:p>
            <a:pPr algn="l">
              <a:lnSpc>
                <a:spcPts val="4616"/>
              </a:lnSpc>
              <a:spcBef>
                <a:spcPct val="0"/>
              </a:spcBef>
            </a:pPr>
            <a:r>
              <a:rPr lang="en-US" sz="3297">
                <a:solidFill>
                  <a:srgbClr val="FFFFFF"/>
                </a:solidFill>
                <a:latin typeface="Open Sans"/>
                <a:ea typeface="Open Sans"/>
                <a:cs typeface="Open Sans"/>
                <a:sym typeface="Open Sans"/>
              </a:rPr>
              <a:t>- Антрацен мұнайдың аралық фракцияларынан бөлініп алынады.</a:t>
            </a:r>
          </a:p>
          <a:p>
            <a:pPr algn="l">
              <a:lnSpc>
                <a:spcPts val="4616"/>
              </a:lnSpc>
              <a:spcBef>
                <a:spcPct val="0"/>
              </a:spcBef>
            </a:pPr>
            <a:r>
              <a:rPr lang="en-US" sz="3297">
                <a:solidFill>
                  <a:srgbClr val="FFFFFF"/>
                </a:solidFill>
                <a:latin typeface="Open Sans"/>
                <a:ea typeface="Open Sans"/>
                <a:cs typeface="Open Sans"/>
                <a:sym typeface="Open Sans"/>
              </a:rPr>
              <a:t>- Сондай-ақ, нафталиннің қосарлануы және поликонденсациясы арқылы синтезделеді.</a:t>
            </a:r>
          </a:p>
          <a:p>
            <a:pPr algn="l">
              <a:lnSpc>
                <a:spcPts val="4616"/>
              </a:lnSpc>
              <a:spcBef>
                <a:spcPct val="0"/>
              </a:spcBef>
            </a:pPr>
            <a:r>
              <a:rPr lang="en-US" sz="3297">
                <a:solidFill>
                  <a:srgbClr val="FFFFFF"/>
                </a:solidFill>
                <a:latin typeface="Open Sans"/>
                <a:ea typeface="Open Sans"/>
                <a:cs typeface="Open Sans"/>
                <a:sym typeface="Open Sans"/>
              </a:rPr>
              <a:t>- Зертханалық жағдайда ароматты көмірсутектерді синтездеу реакциялары арқылы алынады.</a:t>
            </a:r>
          </a:p>
          <a:p>
            <a:pPr algn="l">
              <a:lnSpc>
                <a:spcPts val="4616"/>
              </a:lnSpc>
              <a:spcBef>
                <a:spcPct val="0"/>
              </a:spcBef>
            </a:pPr>
            <a:r>
              <a:rPr lang="en-US" sz="3297">
                <a:solidFill>
                  <a:srgbClr val="FFFFFF"/>
                </a:solidFill>
                <a:latin typeface="Open Sans"/>
                <a:ea typeface="Open Sans"/>
                <a:cs typeface="Open Sans"/>
                <a:sym typeface="Open Sans"/>
              </a:rPr>
              <a:t>Химиялық қасиеттері</a:t>
            </a:r>
          </a:p>
          <a:p>
            <a:pPr algn="l">
              <a:lnSpc>
                <a:spcPts val="4616"/>
              </a:lnSpc>
              <a:spcBef>
                <a:spcPct val="0"/>
              </a:spcBef>
            </a:pPr>
            <a:r>
              <a:rPr lang="en-US" sz="3297">
                <a:solidFill>
                  <a:srgbClr val="FFFFFF"/>
                </a:solidFill>
                <a:latin typeface="Open Sans"/>
                <a:ea typeface="Open Sans"/>
                <a:cs typeface="Open Sans"/>
                <a:sym typeface="Open Sans"/>
              </a:rPr>
              <a:t>- Антраценнің ароматты сақиналары электрофильді қосылу реакцияларына (нитрлеу, сульфатация, галогендеу) белсенді қатысады.</a:t>
            </a:r>
          </a:p>
          <a:p>
            <a:pPr algn="l">
              <a:lnSpc>
                <a:spcPts val="4616"/>
              </a:lnSpc>
              <a:spcBef>
                <a:spcPct val="0"/>
              </a:spcBef>
            </a:pPr>
            <a:r>
              <a:rPr lang="en-US" sz="3297">
                <a:solidFill>
                  <a:srgbClr val="FFFFFF"/>
                </a:solidFill>
                <a:latin typeface="Open Sans"/>
                <a:ea typeface="Open Sans"/>
                <a:cs typeface="Open Sans"/>
                <a:sym typeface="Open Sans"/>
              </a:rPr>
              <a:t>- Сонымен қатар, оның қос сақинасы бар құрылымы кейбір реакцияларда ерекше химиялық белсенділікке ие.</a:t>
            </a:r>
          </a:p>
          <a:p>
            <a:pPr algn="l">
              <a:lnSpc>
                <a:spcPts val="4616"/>
              </a:lnSpc>
              <a:spcBef>
                <a:spcPct val="0"/>
              </a:spcBef>
            </a:pPr>
            <a:r>
              <a:rPr lang="en-US" sz="3297">
                <a:solidFill>
                  <a:srgbClr val="FFFFFF"/>
                </a:solidFill>
                <a:latin typeface="Open Sans"/>
                <a:ea typeface="Open Sans"/>
                <a:cs typeface="Open Sans"/>
                <a:sym typeface="Open Sans"/>
              </a:rPr>
              <a:t>- Антрацен гидрлеу арқылы тетрагидроантраценге дейін алынуы мүмкін.</a:t>
            </a:r>
          </a:p>
          <a:p>
            <a:pPr algn="l">
              <a:lnSpc>
                <a:spcPts val="4616"/>
              </a:lnSpc>
              <a:spcBef>
                <a:spcPct val="0"/>
              </a:spcBef>
            </a:pPr>
            <a:r>
              <a:rPr lang="en-US" sz="3297">
                <a:solidFill>
                  <a:srgbClr val="FFFFFF"/>
                </a:solidFill>
                <a:latin typeface="Open Sans"/>
                <a:ea typeface="Open Sans"/>
                <a:cs typeface="Open Sans"/>
                <a:sym typeface="Open Sans"/>
              </a:rPr>
              <a:t>- Полиароматты көмірсутектер ретінде кейбір химиялық реакцияларда канцерогендік қасиеттері бар.</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1097280" y="962025"/>
            <a:ext cx="16093440" cy="8381365"/>
          </a:xfrm>
          <a:prstGeom prst="rect">
            <a:avLst/>
          </a:prstGeom>
        </p:spPr>
        <p:txBody>
          <a:bodyPr anchor="t" rtlCol="false" tIns="0" lIns="0" bIns="0" rIns="0">
            <a:spAutoFit/>
          </a:bodyPr>
          <a:lstStyle/>
          <a:p>
            <a:pPr algn="ctr">
              <a:lnSpc>
                <a:spcPts val="4759"/>
              </a:lnSpc>
              <a:spcBef>
                <a:spcPct val="0"/>
              </a:spcBef>
            </a:pPr>
            <a:r>
              <a:rPr lang="en-US" b="true" sz="3399">
                <a:solidFill>
                  <a:srgbClr val="FFFFFF"/>
                </a:solidFill>
                <a:latin typeface="Open Sans Bold"/>
                <a:ea typeface="Open Sans Bold"/>
                <a:cs typeface="Open Sans Bold"/>
                <a:sym typeface="Open Sans Bold"/>
              </a:rPr>
              <a:t>Қолданылуы</a:t>
            </a:r>
            <a:r>
              <a:rPr lang="en-US" sz="3399">
                <a:solidFill>
                  <a:srgbClr val="FFFFFF"/>
                </a:solidFill>
                <a:latin typeface="Open Sans"/>
                <a:ea typeface="Open Sans"/>
                <a:cs typeface="Open Sans"/>
                <a:sym typeface="Open Sans"/>
              </a:rPr>
              <a:t>. Антрацен синтетикалық бояғыштар мен дәрі-дәрмектер өндірісінде маңызды шикізат ретінде пайдаланылады. Органикалық химияда күрделі ароматты қосылыстарды алу үшін реагент ретінде қолданылады. Химиялық талдау мен зерттеулерде модельдік полиароматты көмірсутек ретінде қолданылады.</a:t>
            </a:r>
          </a:p>
          <a:p>
            <a:pPr algn="ctr">
              <a:lnSpc>
                <a:spcPts val="4759"/>
              </a:lnSpc>
              <a:spcBef>
                <a:spcPct val="0"/>
              </a:spcBef>
            </a:pPr>
          </a:p>
          <a:p>
            <a:pPr algn="ctr">
              <a:lnSpc>
                <a:spcPts val="4759"/>
              </a:lnSpc>
              <a:spcBef>
                <a:spcPct val="0"/>
              </a:spcBef>
            </a:pPr>
            <a:r>
              <a:rPr lang="en-US" sz="3399">
                <a:solidFill>
                  <a:srgbClr val="FFFFFF"/>
                </a:solidFill>
                <a:latin typeface="Open Sans"/>
                <a:ea typeface="Open Sans"/>
                <a:cs typeface="Open Sans"/>
                <a:sym typeface="Open Sans"/>
              </a:rPr>
              <a:t>Антрацен - улы зат, тері мен тыныс алу жолдарын тітіркендіруі мүмкін. Ұзақ мерзімді әсері канцерогендік ықтималдығы бар, сондықтан оны қауіпсіздік техникасын сақтай отырып қолдану қажет.</a:t>
            </a:r>
          </a:p>
          <a:p>
            <a:pPr algn="ctr">
              <a:lnSpc>
                <a:spcPts val="4759"/>
              </a:lnSpc>
              <a:spcBef>
                <a:spcPct val="0"/>
              </a:spcBef>
            </a:pPr>
          </a:p>
          <a:p>
            <a:pPr algn="ctr">
              <a:lnSpc>
                <a:spcPts val="4759"/>
              </a:lnSpc>
              <a:spcBef>
                <a:spcPct val="0"/>
              </a:spcBef>
            </a:pPr>
            <a:r>
              <a:rPr lang="en-US" sz="3399">
                <a:solidFill>
                  <a:srgbClr val="FFFFFF"/>
                </a:solidFill>
                <a:latin typeface="Open Sans"/>
                <a:ea typeface="Open Sans"/>
                <a:cs typeface="Open Sans"/>
                <a:sym typeface="Open Sans"/>
              </a:rPr>
              <a:t>Фенантрен - үш бензол сақинасының қосарланған құрылымдағы полиароматты көмірсутек. Оның молекулалық формуласы C14H10. Бұл қосылыс нафталин мен антраценнің изомерлік түрі болып табылады және полиароматты көмірсутектер қатарына жатады.</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514350" y="1819592"/>
            <a:ext cx="17259300" cy="6581140"/>
          </a:xfrm>
          <a:prstGeom prst="rect">
            <a:avLst/>
          </a:prstGeom>
        </p:spPr>
        <p:txBody>
          <a:bodyPr anchor="t" rtlCol="false" tIns="0" lIns="0" bIns="0" rIns="0">
            <a:spAutoFit/>
          </a:bodyPr>
          <a:lstStyle/>
          <a:p>
            <a:pPr algn="ctr">
              <a:lnSpc>
                <a:spcPts val="4759"/>
              </a:lnSpc>
              <a:spcBef>
                <a:spcPct val="0"/>
              </a:spcBef>
            </a:pPr>
            <a:r>
              <a:rPr lang="en-US" b="true" sz="3399">
                <a:solidFill>
                  <a:srgbClr val="FFFFFF"/>
                </a:solidFill>
                <a:latin typeface="Open Sans Bold"/>
                <a:ea typeface="Open Sans Bold"/>
                <a:cs typeface="Open Sans Bold"/>
                <a:sym typeface="Open Sans Bold"/>
              </a:rPr>
              <a:t>Құрылымы мен ароматтылығы.</a:t>
            </a:r>
            <a:r>
              <a:rPr lang="en-US" sz="3399">
                <a:solidFill>
                  <a:srgbClr val="FFFFFF"/>
                </a:solidFill>
                <a:latin typeface="Open Sans"/>
                <a:ea typeface="Open Sans"/>
                <a:cs typeface="Open Sans"/>
                <a:sym typeface="Open Sans"/>
              </a:rPr>
              <a:t> Фенантрен молекуласы үш бензол сақинасының жалпақ, қосарланған құрылымында орналасқан. Ол изомер ретінде антраценмен ұқсас, бірақ сақиналардың орналасу реті әртүрлі. Жалпы π-электрон саны - 14, бұл оның ароматтылығын және тұрақтылығын қамтамасыз етеді. Фенантреннің ароматтылығы оның молекулалық құрылымындағы π-электрондардың делокализациясына негізделген.</a:t>
            </a:r>
          </a:p>
          <a:p>
            <a:pPr algn="ctr">
              <a:lnSpc>
                <a:spcPts val="4759"/>
              </a:lnSpc>
              <a:spcBef>
                <a:spcPct val="0"/>
              </a:spcBef>
            </a:pPr>
          </a:p>
          <a:p>
            <a:pPr algn="ctr">
              <a:lnSpc>
                <a:spcPts val="4759"/>
              </a:lnSpc>
              <a:spcBef>
                <a:spcPct val="0"/>
              </a:spcBef>
            </a:pPr>
            <a:r>
              <a:rPr lang="en-US" b="true" sz="3399">
                <a:solidFill>
                  <a:srgbClr val="FFFFFF"/>
                </a:solidFill>
                <a:latin typeface="Open Sans Bold"/>
                <a:ea typeface="Open Sans Bold"/>
                <a:cs typeface="Open Sans Bold"/>
                <a:sym typeface="Open Sans Bold"/>
              </a:rPr>
              <a:t>Физикалық қасиеттері.</a:t>
            </a:r>
            <a:r>
              <a:rPr lang="en-US" sz="3399">
                <a:solidFill>
                  <a:srgbClr val="FFFFFF"/>
                </a:solidFill>
                <a:latin typeface="Open Sans"/>
                <a:ea typeface="Open Sans"/>
                <a:cs typeface="Open Sans"/>
                <a:sym typeface="Open Sans"/>
              </a:rPr>
              <a:t> Фенантрен - қатты, кристалды зат, ақ немесе сәл сарғыш түсті болады. Иісі тән, сәл тәтті. Су мен суда нашар ериді, органикалық еріткіштерде жақсы ериді (бензол, эфир). Еріту температурасы шамамен 101 °C. Қайнау температурасы - 340 °C. Тығыздығы - шамамен 1,18 г/см³.</a:t>
            </a:r>
          </a:p>
        </p:txBody>
      </p:sp>
    </p:spTree>
  </p:cSld>
  <p:clrMapOvr>
    <a:masterClrMapping/>
  </p:clrMapOvr>
</p:sld>
</file>

<file path=ppt/slides/slide2.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729442" y="2119630"/>
            <a:ext cx="17259300" cy="5981065"/>
          </a:xfrm>
          <a:prstGeom prst="rect">
            <a:avLst/>
          </a:prstGeom>
        </p:spPr>
        <p:txBody>
          <a:bodyPr anchor="t" rtlCol="false" tIns="0" lIns="0" bIns="0" rIns="0">
            <a:spAutoFit/>
          </a:bodyPr>
          <a:lstStyle/>
          <a:p>
            <a:pPr algn="l">
              <a:lnSpc>
                <a:spcPts val="4759"/>
              </a:lnSpc>
              <a:spcBef>
                <a:spcPct val="0"/>
              </a:spcBef>
            </a:pPr>
            <a:r>
              <a:rPr lang="en-US" b="true" sz="3399">
                <a:solidFill>
                  <a:srgbClr val="FFFFFF"/>
                </a:solidFill>
                <a:latin typeface="Open Sans Bold"/>
                <a:ea typeface="Open Sans Bold"/>
                <a:cs typeface="Open Sans Bold"/>
                <a:sym typeface="Open Sans Bold"/>
              </a:rPr>
              <a:t>Дәріс мақсаты</a:t>
            </a:r>
            <a:r>
              <a:rPr lang="en-US" sz="3399">
                <a:solidFill>
                  <a:srgbClr val="FFFFFF"/>
                </a:solidFill>
                <a:latin typeface="Open Sans"/>
                <a:ea typeface="Open Sans"/>
                <a:cs typeface="Open Sans"/>
                <a:sym typeface="Open Sans"/>
              </a:rPr>
              <a:t>: білім алушыларға бензолдың құрылымын, молекулалық және электрондық моделін түсіндіру арқылы ароматты қосылыстардың ерекшелігін ұғындыру. Бензолдың физикалық қасиеттері мен құрылысының өзара байланысын сипаттау. Ароматтылықтың негізгі ережелерін меңгерту және конденсирленген бензоидты көмірсутектерге шолу жасау.</a:t>
            </a:r>
          </a:p>
          <a:p>
            <a:pPr algn="l">
              <a:lnSpc>
                <a:spcPts val="4759"/>
              </a:lnSpc>
              <a:spcBef>
                <a:spcPct val="0"/>
              </a:spcBef>
            </a:pPr>
          </a:p>
          <a:p>
            <a:pPr algn="l">
              <a:lnSpc>
                <a:spcPts val="4759"/>
              </a:lnSpc>
              <a:spcBef>
                <a:spcPct val="0"/>
              </a:spcBef>
            </a:pPr>
            <a:r>
              <a:rPr lang="en-US" b="true" sz="3399">
                <a:solidFill>
                  <a:srgbClr val="FFFFFF"/>
                </a:solidFill>
                <a:latin typeface="Open Sans Bold"/>
                <a:ea typeface="Open Sans Bold"/>
                <a:cs typeface="Open Sans Bold"/>
                <a:sym typeface="Open Sans Bold"/>
              </a:rPr>
              <a:t>Дәріс жоспары:</a:t>
            </a:r>
          </a:p>
          <a:p>
            <a:pPr algn="l">
              <a:lnSpc>
                <a:spcPts val="4759"/>
              </a:lnSpc>
              <a:spcBef>
                <a:spcPct val="0"/>
              </a:spcBef>
            </a:pPr>
            <a:r>
              <a:rPr lang="en-US" sz="3399">
                <a:solidFill>
                  <a:srgbClr val="FFFFFF"/>
                </a:solidFill>
                <a:latin typeface="Open Sans"/>
                <a:ea typeface="Open Sans"/>
                <a:cs typeface="Open Sans"/>
                <a:sym typeface="Open Sans"/>
              </a:rPr>
              <a:t>1. Бензолдың құрылымдық формуласы, физикалық қасиеттері. </a:t>
            </a:r>
          </a:p>
          <a:p>
            <a:pPr algn="l">
              <a:lnSpc>
                <a:spcPts val="4759"/>
              </a:lnSpc>
              <a:spcBef>
                <a:spcPct val="0"/>
              </a:spcBef>
            </a:pPr>
            <a:r>
              <a:rPr lang="en-US" sz="3399">
                <a:solidFill>
                  <a:srgbClr val="FFFFFF"/>
                </a:solidFill>
                <a:latin typeface="Open Sans"/>
                <a:ea typeface="Open Sans"/>
                <a:cs typeface="Open Sans"/>
                <a:sym typeface="Open Sans"/>
              </a:rPr>
              <a:t>2. Ароматтылық ережесі.</a:t>
            </a:r>
          </a:p>
          <a:p>
            <a:pPr algn="l">
              <a:lnSpc>
                <a:spcPts val="4759"/>
              </a:lnSpc>
              <a:spcBef>
                <a:spcPct val="0"/>
              </a:spcBef>
            </a:pPr>
            <a:r>
              <a:rPr lang="en-US" sz="3399">
                <a:solidFill>
                  <a:srgbClr val="FFFFFF"/>
                </a:solidFill>
                <a:latin typeface="Open Sans"/>
                <a:ea typeface="Open Sans"/>
                <a:cs typeface="Open Sans"/>
                <a:sym typeface="Open Sans"/>
              </a:rPr>
              <a:t>3. Конденсирленген бензоидты көмірсутектер.</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1609316" y="1765800"/>
            <a:ext cx="15069369" cy="7315380"/>
          </a:xfrm>
          <a:prstGeom prst="rect">
            <a:avLst/>
          </a:prstGeom>
        </p:spPr>
        <p:txBody>
          <a:bodyPr anchor="t" rtlCol="false" tIns="0" lIns="0" bIns="0" rIns="0">
            <a:spAutoFit/>
          </a:bodyPr>
          <a:lstStyle/>
          <a:p>
            <a:pPr algn="ctr">
              <a:lnSpc>
                <a:spcPts val="4190"/>
              </a:lnSpc>
              <a:spcBef>
                <a:spcPct val="0"/>
              </a:spcBef>
            </a:pPr>
            <a:r>
              <a:rPr lang="en-US" b="true" sz="2992">
                <a:solidFill>
                  <a:srgbClr val="FFFFFF"/>
                </a:solidFill>
                <a:latin typeface="Open Sans Bold"/>
                <a:ea typeface="Open Sans Bold"/>
                <a:cs typeface="Open Sans Bold"/>
                <a:sym typeface="Open Sans Bold"/>
              </a:rPr>
              <a:t>Алу жолдары</a:t>
            </a:r>
          </a:p>
          <a:p>
            <a:pPr algn="ctr">
              <a:lnSpc>
                <a:spcPts val="4190"/>
              </a:lnSpc>
              <a:spcBef>
                <a:spcPct val="0"/>
              </a:spcBef>
            </a:pPr>
            <a:r>
              <a:rPr lang="en-US" sz="2992">
                <a:solidFill>
                  <a:srgbClr val="FFFFFF"/>
                </a:solidFill>
                <a:latin typeface="Open Sans"/>
                <a:ea typeface="Open Sans"/>
                <a:cs typeface="Open Sans"/>
                <a:sym typeface="Open Sans"/>
              </a:rPr>
              <a:t>- Фенантрен мұнайдың аралық фракцияларынан бөлініп алынады.</a:t>
            </a:r>
          </a:p>
          <a:p>
            <a:pPr algn="ctr">
              <a:lnSpc>
                <a:spcPts val="4190"/>
              </a:lnSpc>
              <a:spcBef>
                <a:spcPct val="0"/>
              </a:spcBef>
            </a:pPr>
            <a:r>
              <a:rPr lang="en-US" sz="2992">
                <a:solidFill>
                  <a:srgbClr val="FFFFFF"/>
                </a:solidFill>
                <a:latin typeface="Open Sans"/>
                <a:ea typeface="Open Sans"/>
                <a:cs typeface="Open Sans"/>
                <a:sym typeface="Open Sans"/>
              </a:rPr>
              <a:t>- Сондай-ақ, нафталин мен антраценді химиялық жолмен өңдеу арқылы алады.</a:t>
            </a:r>
          </a:p>
          <a:p>
            <a:pPr algn="ctr">
              <a:lnSpc>
                <a:spcPts val="4190"/>
              </a:lnSpc>
              <a:spcBef>
                <a:spcPct val="0"/>
              </a:spcBef>
            </a:pPr>
            <a:r>
              <a:rPr lang="en-US" sz="2992">
                <a:solidFill>
                  <a:srgbClr val="FFFFFF"/>
                </a:solidFill>
                <a:latin typeface="Open Sans"/>
                <a:ea typeface="Open Sans"/>
                <a:cs typeface="Open Sans"/>
                <a:sym typeface="Open Sans"/>
              </a:rPr>
              <a:t>- Зертханалық жағдайда ароматты көмірсутектерді синтездеу әдістерімен синтезделеді.</a:t>
            </a:r>
          </a:p>
          <a:p>
            <a:pPr algn="ctr">
              <a:lnSpc>
                <a:spcPts val="4190"/>
              </a:lnSpc>
              <a:spcBef>
                <a:spcPct val="0"/>
              </a:spcBef>
            </a:pPr>
          </a:p>
          <a:p>
            <a:pPr algn="ctr">
              <a:lnSpc>
                <a:spcPts val="4190"/>
              </a:lnSpc>
              <a:spcBef>
                <a:spcPct val="0"/>
              </a:spcBef>
            </a:pPr>
            <a:r>
              <a:rPr lang="en-US" b="true" sz="2992">
                <a:solidFill>
                  <a:srgbClr val="FFFFFF"/>
                </a:solidFill>
                <a:latin typeface="Open Sans Bold"/>
                <a:ea typeface="Open Sans Bold"/>
                <a:cs typeface="Open Sans Bold"/>
                <a:sym typeface="Open Sans Bold"/>
              </a:rPr>
              <a:t>Химиялық қасиеттері</a:t>
            </a:r>
          </a:p>
          <a:p>
            <a:pPr algn="ctr">
              <a:lnSpc>
                <a:spcPts val="4190"/>
              </a:lnSpc>
              <a:spcBef>
                <a:spcPct val="0"/>
              </a:spcBef>
            </a:pPr>
            <a:r>
              <a:rPr lang="en-US" sz="2992">
                <a:solidFill>
                  <a:srgbClr val="FFFFFF"/>
                </a:solidFill>
                <a:latin typeface="Open Sans"/>
                <a:ea typeface="Open Sans"/>
                <a:cs typeface="Open Sans"/>
                <a:sym typeface="Open Sans"/>
              </a:rPr>
              <a:t>- Фенантрен электрофильді қосылу реакцияларына қабілетті (нитрлеу, сульфатация, галогендеу).</a:t>
            </a:r>
          </a:p>
          <a:p>
            <a:pPr algn="ctr">
              <a:lnSpc>
                <a:spcPts val="4190"/>
              </a:lnSpc>
              <a:spcBef>
                <a:spcPct val="0"/>
              </a:spcBef>
            </a:pPr>
            <a:r>
              <a:rPr lang="en-US" sz="2992">
                <a:solidFill>
                  <a:srgbClr val="FFFFFF"/>
                </a:solidFill>
                <a:latin typeface="Open Sans"/>
                <a:ea typeface="Open Sans"/>
                <a:cs typeface="Open Sans"/>
                <a:sym typeface="Open Sans"/>
              </a:rPr>
              <a:t>- Оның ароматты сақиналары π-электрондардың делокализациясы арқасында тұрақты, бірақ кейбір қосылыстары реакцияға тезірек түседі.</a:t>
            </a:r>
          </a:p>
          <a:p>
            <a:pPr algn="ctr">
              <a:lnSpc>
                <a:spcPts val="4190"/>
              </a:lnSpc>
              <a:spcBef>
                <a:spcPct val="0"/>
              </a:spcBef>
            </a:pPr>
            <a:r>
              <a:rPr lang="en-US" sz="2992">
                <a:solidFill>
                  <a:srgbClr val="FFFFFF"/>
                </a:solidFill>
                <a:latin typeface="Open Sans"/>
                <a:ea typeface="Open Sans"/>
                <a:cs typeface="Open Sans"/>
                <a:sym typeface="Open Sans"/>
              </a:rPr>
              <a:t>- Қосылыстың белгілі бір бөлігінде реакция белсенділігі жоғары болуы мүмкін.</a:t>
            </a:r>
          </a:p>
          <a:p>
            <a:pPr algn="ctr">
              <a:lnSpc>
                <a:spcPts val="4190"/>
              </a:lnSpc>
              <a:spcBef>
                <a:spcPct val="0"/>
              </a:spcBef>
            </a:pPr>
            <a:r>
              <a:rPr lang="en-US" sz="2992">
                <a:solidFill>
                  <a:srgbClr val="FFFFFF"/>
                </a:solidFill>
                <a:latin typeface="Open Sans"/>
                <a:ea typeface="Open Sans"/>
                <a:cs typeface="Open Sans"/>
                <a:sym typeface="Open Sans"/>
              </a:rPr>
              <a:t>- Фенантрен полиароматты көмірсутектер қатарына жататындықтан, кейбір туындылары канцерогендік қасиетке ие болуы мүмкін.</a:t>
            </a:r>
          </a:p>
        </p:txBody>
      </p:sp>
    </p:spTree>
  </p:cSld>
  <p:clrMapOvr>
    <a:masterClrMapping/>
  </p:clrMapOvr>
</p:sld>
</file>

<file path=ppt/slides/slide21.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1669251" y="500979"/>
            <a:ext cx="14949499" cy="9218368"/>
          </a:xfrm>
          <a:prstGeom prst="rect">
            <a:avLst/>
          </a:prstGeom>
        </p:spPr>
        <p:txBody>
          <a:bodyPr anchor="t" rtlCol="false" tIns="0" lIns="0" bIns="0" rIns="0">
            <a:spAutoFit/>
          </a:bodyPr>
          <a:lstStyle/>
          <a:p>
            <a:pPr algn="ctr">
              <a:lnSpc>
                <a:spcPts val="4300"/>
              </a:lnSpc>
              <a:spcBef>
                <a:spcPct val="0"/>
              </a:spcBef>
            </a:pPr>
            <a:r>
              <a:rPr lang="en-US" b="true" sz="3072">
                <a:solidFill>
                  <a:srgbClr val="FFFFFF"/>
                </a:solidFill>
                <a:latin typeface="Open Sans Bold"/>
                <a:ea typeface="Open Sans Bold"/>
                <a:cs typeface="Open Sans Bold"/>
                <a:sym typeface="Open Sans Bold"/>
              </a:rPr>
              <a:t>Қолданылуы</a:t>
            </a:r>
            <a:r>
              <a:rPr lang="en-US" sz="3072">
                <a:solidFill>
                  <a:srgbClr val="FFFFFF"/>
                </a:solidFill>
                <a:latin typeface="Open Sans"/>
                <a:ea typeface="Open Sans"/>
                <a:cs typeface="Open Sans"/>
                <a:sym typeface="Open Sans"/>
              </a:rPr>
              <a:t>. Фенантрен синтетикалық бояғыштар, дәрі-дәрмектер және пластмассалар өндірісінде маңызды шикізат болып табылады. Органикалық синтезде және материалтануда зертханалық үлгілер ретінде пайдаланылады. Сонымен қатар, фенантрен негізінде алынатын қосылыстар оптика және электроника саласында қолданылады.</a:t>
            </a:r>
          </a:p>
          <a:p>
            <a:pPr algn="ctr">
              <a:lnSpc>
                <a:spcPts val="4300"/>
              </a:lnSpc>
              <a:spcBef>
                <a:spcPct val="0"/>
              </a:spcBef>
            </a:pPr>
            <a:r>
              <a:rPr lang="en-US" b="true" sz="3072">
                <a:solidFill>
                  <a:srgbClr val="FFFFFF"/>
                </a:solidFill>
                <a:latin typeface="Open Sans Bold"/>
                <a:ea typeface="Open Sans Bold"/>
                <a:cs typeface="Open Sans Bold"/>
                <a:sym typeface="Open Sans Bold"/>
              </a:rPr>
              <a:t>Фенантрен </a:t>
            </a:r>
            <a:r>
              <a:rPr lang="en-US" sz="3072">
                <a:solidFill>
                  <a:srgbClr val="FFFFFF"/>
                </a:solidFill>
                <a:latin typeface="Open Sans"/>
                <a:ea typeface="Open Sans"/>
                <a:cs typeface="Open Sans"/>
                <a:sym typeface="Open Sans"/>
              </a:rPr>
              <a:t>- улы зат, тыныс алу жолдарын және теріні тітіркендіруі мүмкін. Ұзақ мерзімді әсері канцерогенді болуы ықтимал, сондықтан қауіпсіздік техникасын сақтау маңызды.</a:t>
            </a:r>
          </a:p>
          <a:p>
            <a:pPr algn="ctr">
              <a:lnSpc>
                <a:spcPts val="4300"/>
              </a:lnSpc>
              <a:spcBef>
                <a:spcPct val="0"/>
              </a:spcBef>
            </a:pPr>
          </a:p>
          <a:p>
            <a:pPr algn="ctr">
              <a:lnSpc>
                <a:spcPts val="4300"/>
              </a:lnSpc>
              <a:spcBef>
                <a:spcPct val="0"/>
              </a:spcBef>
            </a:pPr>
            <a:r>
              <a:rPr lang="en-US" sz="3072">
                <a:solidFill>
                  <a:srgbClr val="FFFFFF"/>
                </a:solidFill>
                <a:latin typeface="Open Sans"/>
                <a:ea typeface="Open Sans"/>
                <a:cs typeface="Open Sans"/>
                <a:sym typeface="Open Sans"/>
              </a:rPr>
              <a:t>Экологиялық және биологиялық маңызы: кейбір конденсирленген полициклді ароматты көмірсутекті заттар (мысалы, бенз[а]пирен) канцерогенді, яғни қатерлі ісік туғызуы мүмкін. Олар түтін, күйе, автокөлік газдарында, күйген органикалық заттардың қалдықтарында кездеседі.</a:t>
            </a:r>
          </a:p>
          <a:p>
            <a:pPr algn="ctr">
              <a:lnSpc>
                <a:spcPts val="4300"/>
              </a:lnSpc>
              <a:spcBef>
                <a:spcPct val="0"/>
              </a:spcBef>
            </a:pPr>
            <a:r>
              <a:rPr lang="en-US" sz="3072">
                <a:solidFill>
                  <a:srgbClr val="FFFFFF"/>
                </a:solidFill>
                <a:latin typeface="Open Sans"/>
                <a:ea typeface="Open Sans"/>
                <a:cs typeface="Open Sans"/>
                <a:sym typeface="Open Sans"/>
              </a:rPr>
              <a:t>Сонымен қорыта келе, конденсирленген бензоидты көмірсутектер - ароматтылығы кеңейтілген, тұрақты әрі реакцияға бейімді органикалық қосылыстар. Олар химияда, технологияда, медицинада және экологияда маңызды рөл атқарады.</a:t>
            </a:r>
          </a:p>
        </p:txBody>
      </p:sp>
    </p:spTree>
  </p:cSld>
  <p:clrMapOvr>
    <a:masterClrMapping/>
  </p:clrMapOvr>
</p:sld>
</file>

<file path=ppt/slides/slide22.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1028700" y="971550"/>
            <a:ext cx="16230600" cy="8363262"/>
          </a:xfrm>
          <a:prstGeom prst="rect">
            <a:avLst/>
          </a:prstGeom>
        </p:spPr>
        <p:txBody>
          <a:bodyPr anchor="t" rtlCol="false" tIns="0" lIns="0" bIns="0" rIns="0">
            <a:spAutoFit/>
          </a:bodyPr>
          <a:lstStyle/>
          <a:p>
            <a:pPr algn="l">
              <a:lnSpc>
                <a:spcPts val="4182"/>
              </a:lnSpc>
              <a:spcBef>
                <a:spcPct val="0"/>
              </a:spcBef>
            </a:pPr>
            <a:r>
              <a:rPr lang="en-US" b="true" sz="2987">
                <a:solidFill>
                  <a:srgbClr val="FFFFFF"/>
                </a:solidFill>
                <a:latin typeface="Open Sans Bold"/>
                <a:ea typeface="Open Sans Bold"/>
                <a:cs typeface="Open Sans Bold"/>
                <a:sym typeface="Open Sans Bold"/>
              </a:rPr>
              <a:t>Бақылау сұрақтары:</a:t>
            </a:r>
          </a:p>
          <a:p>
            <a:pPr algn="l">
              <a:lnSpc>
                <a:spcPts val="4182"/>
              </a:lnSpc>
              <a:spcBef>
                <a:spcPct val="0"/>
              </a:spcBef>
            </a:pPr>
            <a:r>
              <a:rPr lang="en-US" b="true" sz="2987">
                <a:solidFill>
                  <a:srgbClr val="FFFFFF"/>
                </a:solidFill>
                <a:latin typeface="Open Sans Bold"/>
                <a:ea typeface="Open Sans Bold"/>
                <a:cs typeface="Open Sans Bold"/>
                <a:sym typeface="Open Sans Bold"/>
              </a:rPr>
              <a:t>1. Бензолдың молекулалық және құрылымдық формуласы қандай?</a:t>
            </a:r>
          </a:p>
          <a:p>
            <a:pPr algn="l">
              <a:lnSpc>
                <a:spcPts val="4182"/>
              </a:lnSpc>
              <a:spcBef>
                <a:spcPct val="0"/>
              </a:spcBef>
            </a:pPr>
            <a:r>
              <a:rPr lang="en-US" b="true" sz="2987">
                <a:solidFill>
                  <a:srgbClr val="FFFFFF"/>
                </a:solidFill>
                <a:latin typeface="Open Sans Bold"/>
                <a:ea typeface="Open Sans Bold"/>
                <a:cs typeface="Open Sans Bold"/>
                <a:sym typeface="Open Sans Bold"/>
              </a:rPr>
              <a:t>2. Кекуле формуласы мен нақты бензол құрылымының айырмашылығы неде?</a:t>
            </a:r>
          </a:p>
          <a:p>
            <a:pPr algn="l">
              <a:lnSpc>
                <a:spcPts val="4182"/>
              </a:lnSpc>
              <a:spcBef>
                <a:spcPct val="0"/>
              </a:spcBef>
            </a:pPr>
            <a:r>
              <a:rPr lang="en-US" b="true" sz="2987">
                <a:solidFill>
                  <a:srgbClr val="FFFFFF"/>
                </a:solidFill>
                <a:latin typeface="Open Sans Bold"/>
                <a:ea typeface="Open Sans Bold"/>
                <a:cs typeface="Open Sans Bold"/>
                <a:sym typeface="Open Sans Bold"/>
              </a:rPr>
              <a:t>3. Бензолдың физикалық күйі мен оның суда және органикалық еріткіштердегі еру ерекшеліктерін сипаттаңыз.</a:t>
            </a:r>
          </a:p>
          <a:p>
            <a:pPr algn="l">
              <a:lnSpc>
                <a:spcPts val="4182"/>
              </a:lnSpc>
              <a:spcBef>
                <a:spcPct val="0"/>
              </a:spcBef>
            </a:pPr>
            <a:r>
              <a:rPr lang="en-US" b="true" sz="2987">
                <a:solidFill>
                  <a:srgbClr val="FFFFFF"/>
                </a:solidFill>
                <a:latin typeface="Open Sans Bold"/>
                <a:ea typeface="Open Sans Bold"/>
                <a:cs typeface="Open Sans Bold"/>
                <a:sym typeface="Open Sans Bold"/>
              </a:rPr>
              <a:t>4. Бензолдың молекулалық тұрақтылығын қандай факторлар анықтайды және бұл оның физикалық қасиеттеріне қалай әсер етеді?</a:t>
            </a:r>
          </a:p>
          <a:p>
            <a:pPr algn="l">
              <a:lnSpc>
                <a:spcPts val="4182"/>
              </a:lnSpc>
              <a:spcBef>
                <a:spcPct val="0"/>
              </a:spcBef>
            </a:pPr>
            <a:r>
              <a:rPr lang="en-US" b="true" sz="2987">
                <a:solidFill>
                  <a:srgbClr val="FFFFFF"/>
                </a:solidFill>
                <a:latin typeface="Open Sans Bold"/>
                <a:ea typeface="Open Sans Bold"/>
                <a:cs typeface="Open Sans Bold"/>
                <a:sym typeface="Open Sans Bold"/>
              </a:rPr>
              <a:t>5. Бензолдың физикалық күйі мен оның суда және органикалық еріткіштердегі еру ерекшеліктерін сипаттаңыз.</a:t>
            </a:r>
          </a:p>
          <a:p>
            <a:pPr algn="l">
              <a:lnSpc>
                <a:spcPts val="4182"/>
              </a:lnSpc>
              <a:spcBef>
                <a:spcPct val="0"/>
              </a:spcBef>
            </a:pPr>
            <a:r>
              <a:rPr lang="en-US" b="true" sz="2987">
                <a:solidFill>
                  <a:srgbClr val="FFFFFF"/>
                </a:solidFill>
                <a:latin typeface="Open Sans Bold"/>
                <a:ea typeface="Open Sans Bold"/>
                <a:cs typeface="Open Sans Bold"/>
                <a:sym typeface="Open Sans Bold"/>
              </a:rPr>
              <a:t>6. Бензолдың молекулалық тұрақтылығын қандай факторлар анықтайды және бұл оның физикалық қасиеттеріне қалай әсер етеді?</a:t>
            </a:r>
          </a:p>
          <a:p>
            <a:pPr algn="l">
              <a:lnSpc>
                <a:spcPts val="4182"/>
              </a:lnSpc>
              <a:spcBef>
                <a:spcPct val="0"/>
              </a:spcBef>
            </a:pPr>
            <a:r>
              <a:rPr lang="en-US" b="true" sz="2987">
                <a:solidFill>
                  <a:srgbClr val="FFFFFF"/>
                </a:solidFill>
                <a:latin typeface="Open Sans Bold"/>
                <a:ea typeface="Open Sans Bold"/>
                <a:cs typeface="Open Sans Bold"/>
                <a:sym typeface="Open Sans Bold"/>
              </a:rPr>
              <a:t>7. Ароматтылықтың негізгі критерийлерін атаңыз.</a:t>
            </a:r>
          </a:p>
          <a:p>
            <a:pPr algn="l">
              <a:lnSpc>
                <a:spcPts val="4182"/>
              </a:lnSpc>
              <a:spcBef>
                <a:spcPct val="0"/>
              </a:spcBef>
            </a:pPr>
            <a:r>
              <a:rPr lang="en-US" b="true" sz="2987">
                <a:solidFill>
                  <a:srgbClr val="FFFFFF"/>
                </a:solidFill>
                <a:latin typeface="Open Sans Bold"/>
                <a:ea typeface="Open Sans Bold"/>
                <a:cs typeface="Open Sans Bold"/>
                <a:sym typeface="Open Sans Bold"/>
              </a:rPr>
              <a:t>8. Гюккель ережесін түсіндіріңіз. Оның мәні неде?</a:t>
            </a:r>
          </a:p>
          <a:p>
            <a:pPr algn="l">
              <a:lnSpc>
                <a:spcPts val="4182"/>
              </a:lnSpc>
              <a:spcBef>
                <a:spcPct val="0"/>
              </a:spcBef>
            </a:pPr>
            <a:r>
              <a:rPr lang="en-US" b="true" sz="2987">
                <a:solidFill>
                  <a:srgbClr val="FFFFFF"/>
                </a:solidFill>
                <a:latin typeface="Open Sans Bold"/>
                <a:ea typeface="Open Sans Bold"/>
                <a:cs typeface="Open Sans Bold"/>
                <a:sym typeface="Open Sans Bold"/>
              </a:rPr>
              <a:t>9. Нафталин мен антраценнің құрылымдық айырмашылығы қандай?</a:t>
            </a:r>
          </a:p>
          <a:p>
            <a:pPr algn="l">
              <a:lnSpc>
                <a:spcPts val="4182"/>
              </a:lnSpc>
              <a:spcBef>
                <a:spcPct val="0"/>
              </a:spcBef>
            </a:pPr>
            <a:r>
              <a:rPr lang="en-US" b="true" sz="2987">
                <a:solidFill>
                  <a:srgbClr val="FFFFFF"/>
                </a:solidFill>
                <a:latin typeface="Open Sans Bold"/>
                <a:ea typeface="Open Sans Bold"/>
                <a:cs typeface="Open Sans Bold"/>
                <a:sym typeface="Open Sans Bold"/>
              </a:rPr>
              <a:t>10. Конденсирленген бензоидты көмірсутектерге мысал келтіріңіз.</a:t>
            </a:r>
          </a:p>
          <a:p>
            <a:pPr algn="l">
              <a:lnSpc>
                <a:spcPts val="4182"/>
              </a:lnSpc>
              <a:spcBef>
                <a:spcPct val="0"/>
              </a:spcBef>
            </a:pPr>
            <a:r>
              <a:rPr lang="en-US" b="true" sz="2987">
                <a:solidFill>
                  <a:srgbClr val="FFFFFF"/>
                </a:solidFill>
                <a:latin typeface="Open Sans Bold"/>
                <a:ea typeface="Open Sans Bold"/>
                <a:cs typeface="Open Sans Bold"/>
                <a:sym typeface="Open Sans Bold"/>
              </a:rPr>
              <a:t>11. Неліктен ароматты қосылыстар тұрақты болады?</a:t>
            </a:r>
          </a:p>
        </p:txBody>
      </p:sp>
    </p:spTree>
  </p:cSld>
  <p:clrMapOvr>
    <a:masterClrMapping/>
  </p:clrMapOvr>
</p:sld>
</file>

<file path=ppt/slides/slide3.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505929" y="751141"/>
            <a:ext cx="17276141" cy="8727569"/>
          </a:xfrm>
          <a:prstGeom prst="rect">
            <a:avLst/>
          </a:prstGeom>
        </p:spPr>
        <p:txBody>
          <a:bodyPr anchor="t" rtlCol="false" tIns="0" lIns="0" bIns="0" rIns="0">
            <a:spAutoFit/>
          </a:bodyPr>
          <a:lstStyle/>
          <a:p>
            <a:pPr algn="ctr">
              <a:lnSpc>
                <a:spcPts val="4052"/>
              </a:lnSpc>
              <a:spcBef>
                <a:spcPct val="0"/>
              </a:spcBef>
            </a:pPr>
            <a:r>
              <a:rPr lang="en-US" b="true" sz="2894">
                <a:solidFill>
                  <a:srgbClr val="FFFFFF"/>
                </a:solidFill>
                <a:latin typeface="Open Sans Bold"/>
                <a:ea typeface="Open Sans Bold"/>
                <a:cs typeface="Open Sans Bold"/>
                <a:sym typeface="Open Sans Bold"/>
              </a:rPr>
              <a:t>1. Бензолдың құрылымдық формуласы, физикалық қасиеттері. </a:t>
            </a:r>
          </a:p>
          <a:p>
            <a:pPr algn="ctr">
              <a:lnSpc>
                <a:spcPts val="4052"/>
              </a:lnSpc>
              <a:spcBef>
                <a:spcPct val="0"/>
              </a:spcBef>
            </a:pPr>
            <a:r>
              <a:rPr lang="en-US" sz="2894">
                <a:solidFill>
                  <a:srgbClr val="FFFFFF"/>
                </a:solidFill>
                <a:latin typeface="Open Sans"/>
                <a:ea typeface="Open Sans"/>
                <a:cs typeface="Open Sans"/>
                <a:sym typeface="Open Sans"/>
              </a:rPr>
              <a:t>Молекулалық формуласы: C6H6. Бензол - қарапайым ароматты көмірсутек, алты көміртек атомы циклдік құрылымға бірігіп, әрқайсысына бір-бірден сутек байланысқан.</a:t>
            </a:r>
          </a:p>
          <a:p>
            <a:pPr algn="ctr">
              <a:lnSpc>
                <a:spcPts val="4052"/>
              </a:lnSpc>
              <a:spcBef>
                <a:spcPct val="0"/>
              </a:spcBef>
            </a:pPr>
          </a:p>
          <a:p>
            <a:pPr algn="ctr">
              <a:lnSpc>
                <a:spcPts val="4052"/>
              </a:lnSpc>
              <a:spcBef>
                <a:spcPct val="0"/>
              </a:spcBef>
            </a:pPr>
            <a:r>
              <a:rPr lang="en-US" sz="2894">
                <a:solidFill>
                  <a:srgbClr val="FFFFFF"/>
                </a:solidFill>
                <a:latin typeface="Open Sans"/>
                <a:ea typeface="Open Sans"/>
                <a:cs typeface="Open Sans"/>
                <a:sym typeface="Open Sans"/>
              </a:rPr>
              <a:t>1865 жылы неміс химигі Фридрих Август Кекуле бензолдың құрылымын алғаш рет циклдік түрде ұсынды. Ол бензол молекуласы алты көміртек атомынан тұратын тұйық сақина түрінде болады деп болжап, бұл атомдардың арасында кезектесіп орналасқан үш қос және үш дара байланыс бар екенін айтты. Бұл құрылым қазіргі уақытта Кекуле құрылымы деп аталады. Кекуле бензолдың екі эквивалентті құрылымын көрсетті. Бірінші құрылымда қос байланыстар бір тәртіппен орналасса, екінші құрылымда олар орын ауыстырған күйде болады. Кейін бұл екі құрылым арасында тұрақты тербеліс (резонанс) жүретіні анықталды. Осылайша бензол молекуласы шын мәнінде нақты бір қос байланыс ретімен сипатталмайды. Эксперименттік деректер Кекуле моделінің толық дәл емес екенін көрсетті. Бензолдағы барлық көміртек–көміртек байланыстарының ұзындығы бірдей — 1,39 ангстрем, бұл дара (1,54 Å) және қос (1,34 Å) байланыс ұзындықтарының арасындағы мән. Бұл факт π-электрондардың барлық сақина бойымен делокализацияланғанын және молекуланың тұрақты әрі симметриялы екенін дәлелдейді.</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3342906" y="3802436"/>
            <a:ext cx="13107305" cy="5093598"/>
          </a:xfrm>
          <a:custGeom>
            <a:avLst/>
            <a:gdLst/>
            <a:ahLst/>
            <a:cxnLst/>
            <a:rect r="r" b="b" t="t" l="l"/>
            <a:pathLst>
              <a:path h="5093598" w="13107305">
                <a:moveTo>
                  <a:pt x="0" y="0"/>
                </a:moveTo>
                <a:lnTo>
                  <a:pt x="13107305" y="0"/>
                </a:lnTo>
                <a:lnTo>
                  <a:pt x="13107305" y="5093598"/>
                </a:lnTo>
                <a:lnTo>
                  <a:pt x="0" y="5093598"/>
                </a:lnTo>
                <a:lnTo>
                  <a:pt x="0" y="0"/>
                </a:lnTo>
                <a:close/>
              </a:path>
            </a:pathLst>
          </a:custGeom>
          <a:blipFill>
            <a:blip r:embed="rId2"/>
            <a:stretch>
              <a:fillRect l="0" t="0" r="0" b="0"/>
            </a:stretch>
          </a:blipFill>
        </p:spPr>
      </p:sp>
      <p:sp>
        <p:nvSpPr>
          <p:cNvPr name="TextBox 3" id="3"/>
          <p:cNvSpPr txBox="true"/>
          <p:nvPr/>
        </p:nvSpPr>
        <p:spPr>
          <a:xfrm rot="0">
            <a:off x="729442" y="627236"/>
            <a:ext cx="16829116" cy="2380615"/>
          </a:xfrm>
          <a:prstGeom prst="rect">
            <a:avLst/>
          </a:prstGeom>
        </p:spPr>
        <p:txBody>
          <a:bodyPr anchor="t" rtlCol="false" tIns="0" lIns="0" bIns="0" rIns="0">
            <a:spAutoFit/>
          </a:bodyPr>
          <a:lstStyle/>
          <a:p>
            <a:pPr algn="ctr">
              <a:lnSpc>
                <a:spcPts val="4759"/>
              </a:lnSpc>
              <a:spcBef>
                <a:spcPct val="0"/>
              </a:spcBef>
            </a:pPr>
            <a:r>
              <a:rPr lang="en-US" sz="3399">
                <a:solidFill>
                  <a:srgbClr val="003789"/>
                </a:solidFill>
                <a:latin typeface="Open Sans"/>
                <a:ea typeface="Open Sans"/>
                <a:cs typeface="Open Sans"/>
                <a:sym typeface="Open Sans"/>
              </a:rPr>
              <a:t>Соған қарамастан, Кекуле моделі химияда үлкен рөл атқарды. Ол бензолдың циклдік құрылымын алғаш сипаттап, ароматтылық теориясының дамуына негіз қалады. Бүгінде бензол молекуласы алты мүшелі жазық цикл ретінде қарастырылады, ал оның π-электрондары сақина бойымен біркелкі таралған.</a:t>
            </a: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659277" y="2054437"/>
            <a:ext cx="16969445" cy="6111451"/>
          </a:xfrm>
          <a:prstGeom prst="rect">
            <a:avLst/>
          </a:prstGeom>
        </p:spPr>
        <p:txBody>
          <a:bodyPr anchor="t" rtlCol="false" tIns="0" lIns="0" bIns="0" rIns="0">
            <a:spAutoFit/>
          </a:bodyPr>
          <a:lstStyle/>
          <a:p>
            <a:pPr algn="just">
              <a:lnSpc>
                <a:spcPts val="4416"/>
              </a:lnSpc>
              <a:spcBef>
                <a:spcPct val="0"/>
              </a:spcBef>
            </a:pPr>
            <a:r>
              <a:rPr lang="en-US" sz="3154">
                <a:solidFill>
                  <a:srgbClr val="003789"/>
                </a:solidFill>
                <a:latin typeface="Open Sans"/>
                <a:ea typeface="Open Sans"/>
                <a:cs typeface="Open Sans"/>
                <a:sym typeface="Open Sans"/>
              </a:rPr>
              <a:t>Қазіргі заманғы құрылым (резонанстық модель)</a:t>
            </a:r>
          </a:p>
          <a:p>
            <a:pPr algn="just">
              <a:lnSpc>
                <a:spcPts val="4416"/>
              </a:lnSpc>
              <a:spcBef>
                <a:spcPct val="0"/>
              </a:spcBef>
            </a:pPr>
            <a:r>
              <a:rPr lang="en-US" sz="3154">
                <a:solidFill>
                  <a:srgbClr val="003789"/>
                </a:solidFill>
                <a:latin typeface="Open Sans"/>
                <a:ea typeface="Open Sans"/>
                <a:cs typeface="Open Sans"/>
                <a:sym typeface="Open Sans"/>
              </a:rPr>
              <a:t>   Бензолдың нағыз құрылымы - резонанстық гибрид. Қазіргі заманғы түсінік бойынша бензол молекуласының құрылымы — қарапайым қос байланыстардың кезектесуінен гөрі күрделірек. Бензолда алты көміртек атомы жазық цикл түрінде орналасқан және олардың әрқайсысы sp²-гибридтелген. Бұл атомдар бір-бірімен σ-байланыс арқылы байланысқан және әрбір көміртек атомында гибридтелмеген бір p-орбиталь қалады.</a:t>
            </a:r>
          </a:p>
          <a:p>
            <a:pPr algn="just">
              <a:lnSpc>
                <a:spcPts val="4416"/>
              </a:lnSpc>
              <a:spcBef>
                <a:spcPct val="0"/>
              </a:spcBef>
            </a:pPr>
            <a:r>
              <a:rPr lang="en-US" sz="3154">
                <a:solidFill>
                  <a:srgbClr val="003789"/>
                </a:solidFill>
                <a:latin typeface="Open Sans"/>
                <a:ea typeface="Open Sans"/>
                <a:cs typeface="Open Sans"/>
                <a:sym typeface="Open Sans"/>
              </a:rPr>
              <a:t>   Осы p-орбитальдар бір-бірімен параллель орналасып, барлық сақина бойымен қабаттасады. Нәтижесінде π-электрондар жеке қос байланыстарға тән күйде локализацияланбайды, керісінше, барлық молекула бойымен делокализацияланған π-электрон бұлты түзіледі. Бұл – бензолдың химиялық және физикалық қасиеттерін түсіндіретін негізгі ерекшелік.</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286425" y="477314"/>
            <a:ext cx="15715150" cy="9284746"/>
          </a:xfrm>
          <a:prstGeom prst="rect">
            <a:avLst/>
          </a:prstGeom>
        </p:spPr>
        <p:txBody>
          <a:bodyPr anchor="t" rtlCol="false" tIns="0" lIns="0" bIns="0" rIns="0">
            <a:spAutoFit/>
          </a:bodyPr>
          <a:lstStyle/>
          <a:p>
            <a:pPr algn="ctr">
              <a:lnSpc>
                <a:spcPts val="4195"/>
              </a:lnSpc>
              <a:spcBef>
                <a:spcPct val="0"/>
              </a:spcBef>
            </a:pPr>
            <a:r>
              <a:rPr lang="en-US" sz="2996">
                <a:solidFill>
                  <a:srgbClr val="003789"/>
                </a:solidFill>
                <a:latin typeface="Open Sans"/>
                <a:ea typeface="Open Sans"/>
                <a:cs typeface="Open Sans"/>
                <a:sym typeface="Open Sans"/>
              </a:rPr>
              <a:t>Резонанстық модель бойынша бензолдың құрылымы — бір-біріне эквивалентті екі Кекуле құрылымының резонанстық гибриді болып табылады. Бұл модельде қос байланыстар нақты орынға ие болмай, бүкіл сақинада электрондық симметрия туындайды.</a:t>
            </a:r>
          </a:p>
          <a:p>
            <a:pPr algn="ctr">
              <a:lnSpc>
                <a:spcPts val="4195"/>
              </a:lnSpc>
              <a:spcBef>
                <a:spcPct val="0"/>
              </a:spcBef>
            </a:pPr>
          </a:p>
          <a:p>
            <a:pPr algn="ctr">
              <a:lnSpc>
                <a:spcPts val="4195"/>
              </a:lnSpc>
              <a:spcBef>
                <a:spcPct val="0"/>
              </a:spcBef>
            </a:pPr>
            <a:r>
              <a:rPr lang="en-US" sz="2996">
                <a:solidFill>
                  <a:srgbClr val="003789"/>
                </a:solidFill>
                <a:latin typeface="Open Sans"/>
                <a:ea typeface="Open Sans"/>
                <a:cs typeface="Open Sans"/>
                <a:sym typeface="Open Sans"/>
              </a:rPr>
              <a:t>Бұл құрылым бензолдың тәжірибеде байқалатын қасиеттерін толықтай түсіндіреді:</a:t>
            </a:r>
          </a:p>
          <a:p>
            <a:pPr algn="ctr">
              <a:lnSpc>
                <a:spcPts val="4195"/>
              </a:lnSpc>
              <a:spcBef>
                <a:spcPct val="0"/>
              </a:spcBef>
            </a:pPr>
            <a:r>
              <a:rPr lang="en-US" sz="2996">
                <a:solidFill>
                  <a:srgbClr val="003789"/>
                </a:solidFill>
                <a:latin typeface="Open Sans"/>
                <a:ea typeface="Open Sans"/>
                <a:cs typeface="Open Sans"/>
                <a:sym typeface="Open Sans"/>
              </a:rPr>
              <a:t>- Барлық көміртек–көміртек байланыстары бірдей ұзындықта (шамамен 1,39 Å),</a:t>
            </a:r>
          </a:p>
          <a:p>
            <a:pPr algn="ctr">
              <a:lnSpc>
                <a:spcPts val="4195"/>
              </a:lnSpc>
              <a:spcBef>
                <a:spcPct val="0"/>
              </a:spcBef>
            </a:pPr>
            <a:r>
              <a:rPr lang="en-US" sz="2996">
                <a:solidFill>
                  <a:srgbClr val="003789"/>
                </a:solidFill>
                <a:latin typeface="Open Sans"/>
                <a:ea typeface="Open Sans"/>
                <a:cs typeface="Open Sans"/>
                <a:sym typeface="Open Sans"/>
              </a:rPr>
              <a:t>- Бензол өте тұрақты,</a:t>
            </a:r>
          </a:p>
          <a:p>
            <a:pPr algn="ctr">
              <a:lnSpc>
                <a:spcPts val="4195"/>
              </a:lnSpc>
              <a:spcBef>
                <a:spcPct val="0"/>
              </a:spcBef>
            </a:pPr>
            <a:r>
              <a:rPr lang="en-US" sz="2996">
                <a:solidFill>
                  <a:srgbClr val="003789"/>
                </a:solidFill>
                <a:latin typeface="Open Sans"/>
                <a:ea typeface="Open Sans"/>
                <a:cs typeface="Open Sans"/>
                <a:sym typeface="Open Sans"/>
              </a:rPr>
              <a:t>- Электрофильді орынбасу реакцияларына оңай түседі, бірақ қосылу реакцияларына нашар ұшырайды.</a:t>
            </a:r>
          </a:p>
          <a:p>
            <a:pPr algn="ctr">
              <a:lnSpc>
                <a:spcPts val="4195"/>
              </a:lnSpc>
              <a:spcBef>
                <a:spcPct val="0"/>
              </a:spcBef>
            </a:pPr>
          </a:p>
          <a:p>
            <a:pPr algn="ctr">
              <a:lnSpc>
                <a:spcPts val="4195"/>
              </a:lnSpc>
              <a:spcBef>
                <a:spcPct val="0"/>
              </a:spcBef>
            </a:pPr>
            <a:r>
              <a:rPr lang="en-US" sz="2996">
                <a:solidFill>
                  <a:srgbClr val="003789"/>
                </a:solidFill>
                <a:latin typeface="Open Sans"/>
                <a:ea typeface="Open Sans"/>
                <a:cs typeface="Open Sans"/>
                <a:sym typeface="Open Sans"/>
              </a:rPr>
              <a:t>Бензол молекуласының графикалық белгісі ретінде алтыбұрыш (гексагон) ішінде шеңбер салынған түрі жиі қолданылады. Бұл шеңбер π-электрондардың делокализацияланған табиғатын білдіреді.</a:t>
            </a:r>
          </a:p>
          <a:p>
            <a:pPr algn="ctr">
              <a:lnSpc>
                <a:spcPts val="4195"/>
              </a:lnSpc>
              <a:spcBef>
                <a:spcPct val="0"/>
              </a:spcBef>
            </a:pPr>
            <a:r>
              <a:rPr lang="en-US" sz="2996">
                <a:solidFill>
                  <a:srgbClr val="003789"/>
                </a:solidFill>
                <a:latin typeface="Open Sans"/>
                <a:ea typeface="Open Sans"/>
                <a:cs typeface="Open Sans"/>
                <a:sym typeface="Open Sans"/>
              </a:rPr>
              <a:t>Сонымен, бензолда нақты қос байланыстар жоқ, олардың орнына біркелкі π-электрондық тығыздық пайда болады. Бұл құрылым резонанстық гибрид деп аталады. Делокализацияланған π-жүйе бензолға ароматтылық қасиет береді және оны ерекше тұрақты етеді.</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2119630"/>
            <a:ext cx="18288000" cy="5380990"/>
          </a:xfrm>
          <a:prstGeom prst="rect">
            <a:avLst/>
          </a:prstGeom>
        </p:spPr>
        <p:txBody>
          <a:bodyPr anchor="t" rtlCol="false" tIns="0" lIns="0" bIns="0" rIns="0">
            <a:spAutoFit/>
          </a:bodyPr>
          <a:lstStyle/>
          <a:p>
            <a:pPr algn="ctr">
              <a:lnSpc>
                <a:spcPts val="4759"/>
              </a:lnSpc>
              <a:spcBef>
                <a:spcPct val="0"/>
              </a:spcBef>
            </a:pPr>
            <a:r>
              <a:rPr lang="en-US" b="true" sz="3399">
                <a:solidFill>
                  <a:srgbClr val="003789"/>
                </a:solidFill>
                <a:latin typeface="Open Sans Bold"/>
                <a:ea typeface="Open Sans Bold"/>
                <a:cs typeface="Open Sans Bold"/>
                <a:sym typeface="Open Sans Bold"/>
              </a:rPr>
              <a:t>Бензолдың физикалық қасиеттері:</a:t>
            </a:r>
            <a:r>
              <a:rPr lang="en-US" sz="3399">
                <a:solidFill>
                  <a:srgbClr val="003789"/>
                </a:solidFill>
                <a:latin typeface="Open Sans"/>
                <a:ea typeface="Open Sans"/>
                <a:cs typeface="Open Sans"/>
                <a:sym typeface="Open Sans"/>
              </a:rPr>
              <a:t> бензол - түссіз, айқын иісі бар сұйық зат. Жеңіл ұшқыш және улы. Тығыздығы мен қайнау температурасы: тығыздығы судан аз: шамамен 0,876 г/см³ (20°C-та); қайнау температурасы: 80,1 °C. Ерітінділер мен органикалық еріткіштерде жақсы ериді. Суда ерігіштігі: суда нашар ериді (шамамен 0,18 г/л), себебі су - полярлы, бензол - апротонды неполярлы зат. Тұрақтылық: бензолдың молекуласы өте тұрақты, бұл оның ароматтылығымен байланысты. Оның қос байланыстары π-электрондардың делокализациясына байланысты ерекше тұрақтылыққа ие. Тығыз буы: бензол буы ауадан ауыр, сондықтан жел болмаса төменгі қабаттарда тұрып қалуы мүмкін, бұл улы екенін ескерту керек.</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417618" y="978129"/>
            <a:ext cx="17452764" cy="8280171"/>
          </a:xfrm>
          <a:prstGeom prst="rect">
            <a:avLst/>
          </a:prstGeom>
        </p:spPr>
        <p:txBody>
          <a:bodyPr anchor="t" rtlCol="false" tIns="0" lIns="0" bIns="0" rIns="0">
            <a:spAutoFit/>
          </a:bodyPr>
          <a:lstStyle/>
          <a:p>
            <a:pPr algn="ctr">
              <a:lnSpc>
                <a:spcPts val="5067"/>
              </a:lnSpc>
              <a:spcBef>
                <a:spcPct val="0"/>
              </a:spcBef>
            </a:pPr>
            <a:r>
              <a:rPr lang="en-US" b="true" sz="3619">
                <a:solidFill>
                  <a:srgbClr val="FFFFFF"/>
                </a:solidFill>
                <a:latin typeface="Open Sans Bold"/>
                <a:ea typeface="Open Sans Bold"/>
                <a:cs typeface="Open Sans Bold"/>
                <a:sym typeface="Open Sans Bold"/>
              </a:rPr>
              <a:t>2. Ароматтылық ережесі.</a:t>
            </a:r>
          </a:p>
          <a:p>
            <a:pPr algn="ctr">
              <a:lnSpc>
                <a:spcPts val="5067"/>
              </a:lnSpc>
              <a:spcBef>
                <a:spcPct val="0"/>
              </a:spcBef>
            </a:pPr>
          </a:p>
          <a:p>
            <a:pPr algn="ctr">
              <a:lnSpc>
                <a:spcPts val="5067"/>
              </a:lnSpc>
              <a:spcBef>
                <a:spcPct val="0"/>
              </a:spcBef>
            </a:pPr>
            <a:r>
              <a:rPr lang="en-US" b="true" sz="3619">
                <a:solidFill>
                  <a:srgbClr val="FFFFFF"/>
                </a:solidFill>
                <a:latin typeface="Open Sans Bold"/>
                <a:ea typeface="Open Sans Bold"/>
                <a:cs typeface="Open Sans Bold"/>
                <a:sym typeface="Open Sans Bold"/>
              </a:rPr>
              <a:t>Ароматтылық</a:t>
            </a:r>
            <a:r>
              <a:rPr lang="en-US" sz="3619">
                <a:solidFill>
                  <a:srgbClr val="FFFFFF"/>
                </a:solidFill>
                <a:latin typeface="Open Sans"/>
                <a:ea typeface="Open Sans"/>
                <a:cs typeface="Open Sans"/>
                <a:sym typeface="Open Sans"/>
              </a:rPr>
              <a:t> — бұл кейбір циклдік органикалық қосылыстарда кездесетін ерекше электрондық құрылымға байланысты туындайтын тұрақтылық қасиеті. Бұл қасиет алғаш рет бензол молекуласына тән деп танылған, сондықтан ароматтылық деген ұғым осы заттың ерекшеліктерін түсіндіру үшін енгізілген.</a:t>
            </a:r>
          </a:p>
          <a:p>
            <a:pPr algn="ctr">
              <a:lnSpc>
                <a:spcPts val="5067"/>
              </a:lnSpc>
              <a:spcBef>
                <a:spcPct val="0"/>
              </a:spcBef>
            </a:pPr>
          </a:p>
          <a:p>
            <a:pPr algn="ctr">
              <a:lnSpc>
                <a:spcPts val="5067"/>
              </a:lnSpc>
              <a:spcBef>
                <a:spcPct val="0"/>
              </a:spcBef>
            </a:pPr>
            <a:r>
              <a:rPr lang="en-US" sz="3619">
                <a:solidFill>
                  <a:srgbClr val="FFFFFF"/>
                </a:solidFill>
                <a:latin typeface="Open Sans"/>
                <a:ea typeface="Open Sans"/>
                <a:cs typeface="Open Sans"/>
                <a:sym typeface="Open Sans"/>
              </a:rPr>
              <a:t>Ароматты қосылыстарда π-электрондар молекуладағы барлық цикл бойымен делокализацияланады. Яғни, π-электрондар жеке қос байланыстарға ғана тән емес, олар сақина бойында біркелкі таралып, тұрақты электрондық бұлт түзеді. Бұл құрылым молекуланың химиялық тұрақтылығын күрт арттырады.</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3789"/>
        </a:solidFill>
      </p:bgPr>
    </p:bg>
    <p:spTree>
      <p:nvGrpSpPr>
        <p:cNvPr id="1" name=""/>
        <p:cNvGrpSpPr/>
        <p:nvPr/>
      </p:nvGrpSpPr>
      <p:grpSpPr>
        <a:xfrm>
          <a:off x="0" y="0"/>
          <a:ext cx="0" cy="0"/>
          <a:chOff x="0" y="0"/>
          <a:chExt cx="0" cy="0"/>
        </a:xfrm>
      </p:grpSpPr>
      <p:sp>
        <p:nvSpPr>
          <p:cNvPr name="TextBox 2" id="2"/>
          <p:cNvSpPr txBox="true"/>
          <p:nvPr/>
        </p:nvSpPr>
        <p:spPr>
          <a:xfrm rot="0">
            <a:off x="731520" y="1819592"/>
            <a:ext cx="16824960" cy="6581140"/>
          </a:xfrm>
          <a:prstGeom prst="rect">
            <a:avLst/>
          </a:prstGeom>
        </p:spPr>
        <p:txBody>
          <a:bodyPr anchor="t" rtlCol="false" tIns="0" lIns="0" bIns="0" rIns="0">
            <a:spAutoFit/>
          </a:bodyPr>
          <a:lstStyle/>
          <a:p>
            <a:pPr algn="ctr">
              <a:lnSpc>
                <a:spcPts val="4759"/>
              </a:lnSpc>
              <a:spcBef>
                <a:spcPct val="0"/>
              </a:spcBef>
            </a:pPr>
            <a:r>
              <a:rPr lang="en-US" b="true" sz="3399">
                <a:solidFill>
                  <a:srgbClr val="FFFFFF"/>
                </a:solidFill>
                <a:latin typeface="Open Sans Bold"/>
                <a:ea typeface="Open Sans Bold"/>
                <a:cs typeface="Open Sans Bold"/>
                <a:sym typeface="Open Sans Bold"/>
              </a:rPr>
              <a:t>Ароматтылықтың негізгі критерийлерін Гюккель ережесі (Hückel rule) сипаттайды.</a:t>
            </a:r>
            <a:r>
              <a:rPr lang="en-US" sz="3399">
                <a:solidFill>
                  <a:srgbClr val="FFFFFF"/>
                </a:solidFill>
                <a:latin typeface="Open Sans"/>
                <a:ea typeface="Open Sans"/>
                <a:cs typeface="Open Sans"/>
                <a:sym typeface="Open Sans"/>
              </a:rPr>
              <a:t> Бұл ереже бойынша, бір қосылыс ароматты болуы үшін келесі шарттар орындалуы тиіс:</a:t>
            </a:r>
          </a:p>
          <a:p>
            <a:pPr algn="l">
              <a:lnSpc>
                <a:spcPts val="4759"/>
              </a:lnSpc>
              <a:spcBef>
                <a:spcPct val="0"/>
              </a:spcBef>
            </a:pPr>
            <a:r>
              <a:rPr lang="en-US" sz="3399">
                <a:solidFill>
                  <a:srgbClr val="FFFFFF"/>
                </a:solidFill>
                <a:latin typeface="Open Sans"/>
                <a:ea typeface="Open Sans"/>
                <a:cs typeface="Open Sans"/>
                <a:sym typeface="Open Sans"/>
              </a:rPr>
              <a:t>1. Циклдік құрылым болуы керек – молекула замкнутый сақина түзуі қажет.</a:t>
            </a:r>
          </a:p>
          <a:p>
            <a:pPr algn="l">
              <a:lnSpc>
                <a:spcPts val="4759"/>
              </a:lnSpc>
              <a:spcBef>
                <a:spcPct val="0"/>
              </a:spcBef>
            </a:pPr>
            <a:r>
              <a:rPr lang="en-US" sz="3399">
                <a:solidFill>
                  <a:srgbClr val="FFFFFF"/>
                </a:solidFill>
                <a:latin typeface="Open Sans"/>
                <a:ea typeface="Open Sans"/>
                <a:cs typeface="Open Sans"/>
                <a:sym typeface="Open Sans"/>
              </a:rPr>
              <a:t>2. Барлық атомдар бір жазықтықта орналасуы керек – атомдар арасындағы байланыстар жазық геометрия түзуі тиіс (sp²-гибридтелу қажет).</a:t>
            </a:r>
          </a:p>
          <a:p>
            <a:pPr algn="l">
              <a:lnSpc>
                <a:spcPts val="4759"/>
              </a:lnSpc>
              <a:spcBef>
                <a:spcPct val="0"/>
              </a:spcBef>
            </a:pPr>
            <a:r>
              <a:rPr lang="en-US" sz="3399">
                <a:solidFill>
                  <a:srgbClr val="FFFFFF"/>
                </a:solidFill>
                <a:latin typeface="Open Sans"/>
                <a:ea typeface="Open Sans"/>
                <a:cs typeface="Open Sans"/>
                <a:sym typeface="Open Sans"/>
              </a:rPr>
              <a:t>3. Конъюгацияланған π-жүйе болуы керек – қос байланыстар немесе бос электрон жұптары үздіксіз орналасып, π-орбитальдар қабаттаса алуы тиіс.</a:t>
            </a:r>
          </a:p>
          <a:p>
            <a:pPr algn="l">
              <a:lnSpc>
                <a:spcPts val="4759"/>
              </a:lnSpc>
              <a:spcBef>
                <a:spcPct val="0"/>
              </a:spcBef>
            </a:pPr>
            <a:r>
              <a:rPr lang="en-US" sz="3399">
                <a:solidFill>
                  <a:srgbClr val="FFFFFF"/>
                </a:solidFill>
                <a:latin typeface="Open Sans"/>
                <a:ea typeface="Open Sans"/>
                <a:cs typeface="Open Sans"/>
                <a:sym typeface="Open Sans"/>
              </a:rPr>
              <a:t>4. 4n + 2 π-электрон заңы орындалуы тиіс – мұнда n – бүтін сан (n = 0, 1, 2...). Бұл ереже бойынша ароматтылық тек 2, 6, 10, 14, т.б. π-электрондары бар жүйелерде ғана болады.</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DAGznwukr6E</dc:identifier>
  <dcterms:modified xsi:type="dcterms:W3CDTF">2011-08-01T06:04:30Z</dcterms:modified>
  <cp:revision>1</cp:revision>
  <dc:title>№13 дәріс Тақырыбы. Бензол. Құрылымдық формуласы. Бензолдың физикалық қасиеттері мен құрылысы. Ароматтылық ережесі. Конденсирленген бензоидты көмірсутектер.</dc:title>
</cp:coreProperties>
</file>