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6" r:id="rId4"/>
    <p:sldId id="257" r:id="rId5"/>
    <p:sldId id="258" r:id="rId6"/>
    <p:sldId id="259" r:id="rId7"/>
    <p:sldId id="260" r:id="rId8"/>
    <p:sldId id="266" r:id="rId9"/>
    <p:sldId id="261" r:id="rId10"/>
    <p:sldId id="262" r:id="rId11"/>
    <p:sldId id="263"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4" d="100"/>
          <a:sy n="94" d="100"/>
        </p:scale>
        <p:origin x="106"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ru-RU"/>
              <a:t>Образец заголовка</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BC5CB80A-7FD1-4A8C-A11C-2FA2A42A467D}" type="datetimeFigureOut">
              <a:rPr lang="ru-KZ" smtClean="0"/>
              <a:t>06.03.2022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167201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C5CB80A-7FD1-4A8C-A11C-2FA2A42A467D}" type="datetimeFigureOut">
              <a:rPr lang="ru-KZ" smtClean="0"/>
              <a:t>06.03.2022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223928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C5CB80A-7FD1-4A8C-A11C-2FA2A42A467D}" type="datetimeFigureOut">
              <a:rPr lang="ru-KZ" smtClean="0"/>
              <a:t>06.03.2022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3610217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ru-RU"/>
              <a:t>Образец заголовка</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BE3545F7-77F9-4401-AA0E-BF14C26D890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4163722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E3545F7-77F9-4401-AA0E-BF14C26D890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1436911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E3545F7-77F9-4401-AA0E-BF14C26D890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21638167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BE3545F7-77F9-4401-AA0E-BF14C26D8903}"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315314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BE3545F7-77F9-4401-AA0E-BF14C26D8903}" type="datetimeFigureOut">
              <a:rPr lang="en-US" smtClean="0"/>
              <a:pPr/>
              <a:t>3/7/2022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1274538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BE3545F7-77F9-4401-AA0E-BF14C26D8903}" type="datetimeFigureOut">
              <a:rPr lang="en-US" smtClean="0"/>
              <a:pPr/>
              <a:t>3/7/2022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3902457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3545F7-77F9-4401-AA0E-BF14C26D8903}" type="datetimeFigureOut">
              <a:rPr lang="en-US" smtClean="0"/>
              <a:pPr/>
              <a:t>3/7/2022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35360871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E3545F7-77F9-4401-AA0E-BF14C26D8903}"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4222850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C5CB80A-7FD1-4A8C-A11C-2FA2A42A467D}" type="datetimeFigureOut">
              <a:rPr lang="ru-KZ" smtClean="0"/>
              <a:t>06.03.2022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34860443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E3545F7-77F9-4401-AA0E-BF14C26D8903}"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4142067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E3545F7-77F9-4401-AA0E-BF14C26D890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674087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E3545F7-77F9-4401-AA0E-BF14C26D890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6E0586-5A1C-41FD-AA9D-07A4E729E633}" type="slidenum">
              <a:rPr lang="en-US" smtClean="0"/>
              <a:pPr/>
              <a:t>‹#›</a:t>
            </a:fld>
            <a:endParaRPr lang="en-US"/>
          </a:p>
        </p:txBody>
      </p:sp>
    </p:spTree>
    <p:extLst>
      <p:ext uri="{BB962C8B-B14F-4D97-AF65-F5344CB8AC3E}">
        <p14:creationId xmlns:p14="http://schemas.microsoft.com/office/powerpoint/2010/main" val="3949244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ru-RU"/>
              <a:t>Образец заголовка</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7369828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2398023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56B7A0F-5B99-4F35-9BDD-321CD3C098FF}"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1436655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256B7A0F-5B99-4F35-9BDD-321CD3C098FF}"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4794581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256B7A0F-5B99-4F35-9BDD-321CD3C098FF}" type="datetimeFigureOut">
              <a:rPr lang="en-US" smtClean="0"/>
              <a:pPr/>
              <a:t>3/7/2022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1972374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256B7A0F-5B99-4F35-9BDD-321CD3C098FF}" type="datetimeFigureOut">
              <a:rPr lang="en-US" smtClean="0"/>
              <a:pPr/>
              <a:t>3/7/2022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703440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7A0F-5B99-4F35-9BDD-321CD3C098FF}" type="datetimeFigureOut">
              <a:rPr lang="en-US" smtClean="0"/>
              <a:pPr/>
              <a:t>3/7/2022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64650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C5CB80A-7FD1-4A8C-A11C-2FA2A42A467D}" type="datetimeFigureOut">
              <a:rPr lang="ru-KZ" smtClean="0"/>
              <a:t>06.03.2022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15054078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56B7A0F-5B99-4F35-9BDD-321CD3C098FF}"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17921085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56B7A0F-5B99-4F35-9BDD-321CD3C098FF}"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21302475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41871357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256B7A0F-5B99-4F35-9BDD-321CD3C098FF}"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a:t>
            </a:fld>
            <a:endParaRPr lang="en-US"/>
          </a:p>
        </p:txBody>
      </p:sp>
    </p:spTree>
    <p:extLst>
      <p:ext uri="{BB962C8B-B14F-4D97-AF65-F5344CB8AC3E}">
        <p14:creationId xmlns:p14="http://schemas.microsoft.com/office/powerpoint/2010/main" val="3812225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BC5CB80A-7FD1-4A8C-A11C-2FA2A42A467D}" type="datetimeFigureOut">
              <a:rPr lang="ru-KZ" smtClean="0"/>
              <a:t>06.03.2022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172264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BC5CB80A-7FD1-4A8C-A11C-2FA2A42A467D}" type="datetimeFigureOut">
              <a:rPr lang="ru-KZ" smtClean="0"/>
              <a:t>06.03.2022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1292948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BC5CB80A-7FD1-4A8C-A11C-2FA2A42A467D}" type="datetimeFigureOut">
              <a:rPr lang="ru-KZ" smtClean="0"/>
              <a:t>06.03.2022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77397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5CB80A-7FD1-4A8C-A11C-2FA2A42A467D}" type="datetimeFigureOut">
              <a:rPr lang="ru-KZ" smtClean="0"/>
              <a:t>06.03.2022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3585645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C5CB80A-7FD1-4A8C-A11C-2FA2A42A467D}" type="datetimeFigureOut">
              <a:rPr lang="ru-KZ" smtClean="0"/>
              <a:t>06.03.2022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3016580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C5CB80A-7FD1-4A8C-A11C-2FA2A42A467D}" type="datetimeFigureOut">
              <a:rPr lang="ru-KZ" smtClean="0"/>
              <a:t>06.03.2022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3679B7E6-B22F-405B-903D-C691B68FB195}" type="slidenum">
              <a:rPr lang="ru-KZ" smtClean="0"/>
              <a:t>‹#›</a:t>
            </a:fld>
            <a:endParaRPr lang="ru-KZ"/>
          </a:p>
        </p:txBody>
      </p:sp>
    </p:spTree>
    <p:extLst>
      <p:ext uri="{BB962C8B-B14F-4D97-AF65-F5344CB8AC3E}">
        <p14:creationId xmlns:p14="http://schemas.microsoft.com/office/powerpoint/2010/main" val="2569183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5CB80A-7FD1-4A8C-A11C-2FA2A42A467D}" type="datetimeFigureOut">
              <a:rPr lang="ru-KZ" smtClean="0"/>
              <a:t>06.03.2022</a:t>
            </a:fld>
            <a:endParaRPr lang="ru-KZ"/>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9B7E6-B22F-405B-903D-C691B68FB195}" type="slidenum">
              <a:rPr lang="ru-KZ" smtClean="0"/>
              <a:t>‹#›</a:t>
            </a:fld>
            <a:endParaRPr lang="ru-KZ"/>
          </a:p>
        </p:txBody>
      </p:sp>
    </p:spTree>
    <p:extLst>
      <p:ext uri="{BB962C8B-B14F-4D97-AF65-F5344CB8AC3E}">
        <p14:creationId xmlns:p14="http://schemas.microsoft.com/office/powerpoint/2010/main" val="5606739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3545F7-77F9-4401-AA0E-BF14C26D8903}" type="datetimeFigureOut">
              <a:rPr lang="en-US" smtClean="0"/>
              <a:pPr/>
              <a:t>3/7/2022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6E0586-5A1C-41FD-AA9D-07A4E729E633}" type="slidenum">
              <a:rPr lang="en-US" smtClean="0"/>
              <a:pPr/>
              <a:t>‹#›</a:t>
            </a:fld>
            <a:endParaRPr lang="en-US"/>
          </a:p>
        </p:txBody>
      </p:sp>
    </p:spTree>
    <p:extLst>
      <p:ext uri="{BB962C8B-B14F-4D97-AF65-F5344CB8AC3E}">
        <p14:creationId xmlns:p14="http://schemas.microsoft.com/office/powerpoint/2010/main" val="28904505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7A0F-5B99-4F35-9BDD-321CD3C098FF}" type="datetimeFigureOut">
              <a:rPr lang="en-US" smtClean="0"/>
              <a:pPr/>
              <a:t>3/7/2022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3369-7666-44EB-AEA9-5FA9440DB40A}" type="slidenum">
              <a:rPr lang="en-US" smtClean="0"/>
              <a:pPr/>
              <a:t>‹#›</a:t>
            </a:fld>
            <a:endParaRPr lang="en-US"/>
          </a:p>
        </p:txBody>
      </p:sp>
    </p:spTree>
    <p:extLst>
      <p:ext uri="{BB962C8B-B14F-4D97-AF65-F5344CB8AC3E}">
        <p14:creationId xmlns:p14="http://schemas.microsoft.com/office/powerpoint/2010/main" val="407797997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FC7C68-A8D1-4C49-98A4-2A43419B2C2B}"/>
              </a:ext>
            </a:extLst>
          </p:cNvPr>
          <p:cNvSpPr>
            <a:spLocks noGrp="1"/>
          </p:cNvSpPr>
          <p:nvPr>
            <p:ph type="ctrTitle"/>
          </p:nvPr>
        </p:nvSpPr>
        <p:spPr>
          <a:xfrm>
            <a:off x="1524000" y="1122363"/>
            <a:ext cx="9144000" cy="1237116"/>
          </a:xfrm>
        </p:spPr>
        <p:txBody>
          <a:bodyPr>
            <a:normAutofit/>
          </a:bodyPr>
          <a:lstStyle/>
          <a:p>
            <a:r>
              <a:rPr lang="en-US" sz="3600" b="1" i="0" u="none" strike="noStrike" baseline="0" dirty="0">
                <a:latin typeface="Times New Roman" panose="02020603050405020304" pitchFamily="18" charset="0"/>
                <a:cs typeface="Times New Roman" panose="02020603050405020304" pitchFamily="18" charset="0"/>
              </a:rPr>
              <a:t>Information and communication</a:t>
            </a:r>
            <a:br>
              <a:rPr lang="en-US" sz="3600" b="1" i="0" u="none" strike="noStrike" baseline="0" dirty="0">
                <a:latin typeface="Times New Roman" panose="02020603050405020304" pitchFamily="18" charset="0"/>
                <a:cs typeface="Times New Roman" panose="02020603050405020304" pitchFamily="18" charset="0"/>
              </a:rPr>
            </a:br>
            <a:r>
              <a:rPr lang="en-US" sz="3600" b="1" i="0" u="none" strike="noStrike" baseline="0" dirty="0">
                <a:latin typeface="Times New Roman" panose="02020603050405020304" pitchFamily="18" charset="0"/>
                <a:cs typeface="Times New Roman" panose="02020603050405020304" pitchFamily="18" charset="0"/>
              </a:rPr>
              <a:t>educational environment</a:t>
            </a:r>
            <a:endParaRPr lang="ru-KZ" sz="9600" b="1"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ED23E420-7A1A-4DF9-A37A-C40CED3ED1A5}"/>
              </a:ext>
            </a:extLst>
          </p:cNvPr>
          <p:cNvSpPr>
            <a:spLocks noGrp="1"/>
          </p:cNvSpPr>
          <p:nvPr>
            <p:ph type="subTitle" idx="1"/>
          </p:nvPr>
        </p:nvSpPr>
        <p:spPr>
          <a:xfrm>
            <a:off x="6800850" y="4498522"/>
            <a:ext cx="4408714" cy="816428"/>
          </a:xfrm>
        </p:spPr>
        <p:txBody>
          <a:bodyPr>
            <a:normAutofit fontScale="92500" lnSpcReduction="10000"/>
          </a:bodyPr>
          <a:lstStyle/>
          <a:p>
            <a:pPr algn="l"/>
            <a:r>
              <a:rPr lang="en-US" sz="1800" b="1" i="0" u="none" strike="noStrike" baseline="0" dirty="0">
                <a:latin typeface="Times New Roman" panose="02020603050405020304" pitchFamily="18" charset="0"/>
                <a:cs typeface="Times New Roman" panose="02020603050405020304" pitchFamily="18" charset="0"/>
              </a:rPr>
              <a:t>Methods for the implementation of continuity in the operational activity </a:t>
            </a:r>
            <a:r>
              <a:rPr lang="en-US" sz="1800" b="1" i="0" u="none" strike="noStrike" baseline="0" dirty="0" err="1">
                <a:latin typeface="Times New Roman" panose="02020603050405020304" pitchFamily="18" charset="0"/>
                <a:cs typeface="Times New Roman" panose="02020603050405020304" pitchFamily="18" charset="0"/>
              </a:rPr>
              <a:t>соmропепt</a:t>
            </a:r>
            <a:r>
              <a:rPr lang="en-US" sz="1800" b="1" i="0" u="none" strike="noStrike" baseline="0" dirty="0">
                <a:latin typeface="Times New Roman" panose="02020603050405020304" pitchFamily="18" charset="0"/>
                <a:cs typeface="Times New Roman" panose="02020603050405020304" pitchFamily="18" charset="0"/>
              </a:rPr>
              <a:t> of teaching </a:t>
            </a:r>
            <a:r>
              <a:rPr lang="en-US" sz="1800" b="1" i="0" u="none" strike="noStrike" baseline="0" dirty="0" err="1">
                <a:latin typeface="Times New Roman" panose="02020603050405020304" pitchFamily="18" charset="0"/>
                <a:cs typeface="Times New Roman" panose="02020603050405020304" pitchFamily="18" charset="0"/>
              </a:rPr>
              <a:t>соmрutеr</a:t>
            </a:r>
            <a:r>
              <a:rPr lang="en-US" sz="1800" b="1" i="0" u="none" strike="noStrike" baseline="0" dirty="0">
                <a:latin typeface="Times New Roman" panose="02020603050405020304" pitchFamily="18" charset="0"/>
                <a:cs typeface="Times New Roman" panose="02020603050405020304" pitchFamily="18" charset="0"/>
              </a:rPr>
              <a:t> science</a:t>
            </a:r>
            <a:endParaRPr lang="ru-KZ"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507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D86D3C-CEB3-44E0-B6E8-4C9B70E609D8}"/>
              </a:ext>
            </a:extLst>
          </p:cNvPr>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Organization of knowledge control based on ICT</a:t>
            </a:r>
            <a:endParaRPr lang="ru-KZ" sz="32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D38067B-E613-4ADB-B1E6-14B5E1767797}"/>
              </a:ext>
            </a:extLst>
          </p:cNvPr>
          <p:cNvSpPr>
            <a:spLocks noGrp="1"/>
          </p:cNvSpPr>
          <p:nvPr>
            <p:ph idx="1"/>
          </p:nvPr>
        </p:nvSpPr>
        <p:spPr>
          <a:xfrm>
            <a:off x="1306286" y="1600202"/>
            <a:ext cx="10115550" cy="3061606"/>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There are various methods and methods of verification implemented by a variety of means: individual and frontal surveys, control and independent work, tests, computer control programs, tests, reports, etc. The use of ICT tools allows you to significantly diversify the forms and methods of testing students' knowledge, for example, use ready-made control programs and tests, network testing, etc.</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46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404F43-D827-48B1-B082-031C96B2B779}"/>
              </a:ext>
            </a:extLst>
          </p:cNvPr>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Organization of intellectual leisure</a:t>
            </a:r>
            <a:endParaRPr lang="ru-KZ" sz="32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93088A89-E934-4221-940B-281FB2A764D8}"/>
              </a:ext>
            </a:extLst>
          </p:cNvPr>
          <p:cNvSpPr>
            <a:spLocks noGrp="1"/>
          </p:cNvSpPr>
          <p:nvPr>
            <p:ph idx="1"/>
          </p:nvPr>
        </p:nvSpPr>
        <p:spPr>
          <a:xfrm>
            <a:off x="1110342" y="1600201"/>
            <a:ext cx="9813471" cy="2490106"/>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This direction provides for the organization of work both with teachers and with parents and students with the maximum use of information technologies: virtual worlds, virtual educational programs and courses, virtual clubs, master classes, seminars, creative events, various forms of real communications.</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3080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A0BC5C-C14C-4B20-919E-86CF36656568}"/>
              </a:ext>
            </a:extLst>
          </p:cNvPr>
          <p:cNvSpPr>
            <a:spLocks noGrp="1"/>
          </p:cNvSpPr>
          <p:nvPr>
            <p:ph type="title"/>
          </p:nvPr>
        </p:nvSpPr>
        <p:spPr/>
        <p:txBody>
          <a:bodyPr>
            <a:normAutofit/>
          </a:bodyPr>
          <a:lstStyle/>
          <a:p>
            <a:pPr algn="l"/>
            <a:r>
              <a:rPr lang="en-US" sz="3600" b="1" dirty="0">
                <a:latin typeface="Times New Roman" panose="02020603050405020304" pitchFamily="18" charset="0"/>
                <a:cs typeface="Times New Roman" panose="02020603050405020304" pitchFamily="18" charset="0"/>
              </a:rPr>
              <a:t>Plan:</a:t>
            </a:r>
            <a:endParaRPr lang="ru-KZ" sz="36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9B2B8A3E-6469-46BF-9C85-79FEE51DC0D6}"/>
              </a:ext>
            </a:extLst>
          </p:cNvPr>
          <p:cNvSpPr>
            <a:spLocks noGrp="1"/>
          </p:cNvSpPr>
          <p:nvPr>
            <p:ph idx="1"/>
          </p:nvPr>
        </p:nvSpPr>
        <p:spPr>
          <a:xfrm>
            <a:off x="691244" y="1714501"/>
            <a:ext cx="10657114" cy="2971799"/>
          </a:xfrm>
        </p:spPr>
        <p:txBody>
          <a:bodyPr/>
          <a:lstStyle/>
          <a:p>
            <a:r>
              <a:rPr lang="en-US" dirty="0"/>
              <a:t>Didactic principles of using information technologies in the educational process</a:t>
            </a:r>
          </a:p>
          <a:p>
            <a:r>
              <a:rPr lang="en-US" dirty="0"/>
              <a:t>Methodological aspects of the organization of training sessions using information technology</a:t>
            </a:r>
            <a:endParaRPr lang="ru-KZ" dirty="0"/>
          </a:p>
        </p:txBody>
      </p:sp>
    </p:spTree>
    <p:extLst>
      <p:ext uri="{BB962C8B-B14F-4D97-AF65-F5344CB8AC3E}">
        <p14:creationId xmlns:p14="http://schemas.microsoft.com/office/powerpoint/2010/main" val="390624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B1BB56-D239-4A00-AEBA-DC7FD5A03AD0}"/>
              </a:ext>
            </a:extLst>
          </p:cNvPr>
          <p:cNvSpPr>
            <a:spLocks noGrp="1"/>
          </p:cNvSpPr>
          <p:nvPr>
            <p:ph type="title"/>
          </p:nvPr>
        </p:nvSpPr>
        <p:spPr>
          <a:xfrm>
            <a:off x="726620" y="274637"/>
            <a:ext cx="10855779" cy="1709284"/>
          </a:xfrm>
        </p:spPr>
        <p:txBody>
          <a:bodyPr>
            <a:noAutofit/>
          </a:bodyPr>
          <a:lstStyle/>
          <a:p>
            <a:pPr algn="l"/>
            <a:r>
              <a:rPr lang="en-US" sz="3200" dirty="0">
                <a:latin typeface="Times New Roman" panose="02020603050405020304" pitchFamily="18" charset="0"/>
                <a:cs typeface="Times New Roman" panose="02020603050405020304" pitchFamily="18" charset="0"/>
              </a:rPr>
              <a:t>At present, it is customary to single out the following main directions for the introduction of information and communication technologies in education:</a:t>
            </a:r>
            <a:endParaRPr lang="ru-KZ" sz="32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4096EB5-41D8-4E1D-BD7C-DFFD70AF9088}"/>
              </a:ext>
            </a:extLst>
          </p:cNvPr>
          <p:cNvSpPr>
            <a:spLocks noGrp="1"/>
          </p:cNvSpPr>
          <p:nvPr>
            <p:ph idx="1"/>
          </p:nvPr>
        </p:nvSpPr>
        <p:spPr>
          <a:xfrm>
            <a:off x="609600" y="2269671"/>
            <a:ext cx="10855779" cy="3856493"/>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 the study of the computer and other modern means of information technology as objects of study;</a:t>
            </a:r>
          </a:p>
          <a:p>
            <a:pPr marL="0" indent="0">
              <a:buNone/>
            </a:pPr>
            <a:r>
              <a:rPr lang="en-US" sz="2800" dirty="0">
                <a:latin typeface="Times New Roman" panose="02020603050405020304" pitchFamily="18" charset="0"/>
                <a:cs typeface="Times New Roman" panose="02020603050405020304" pitchFamily="18" charset="0"/>
              </a:rPr>
              <a:t>- the use of ICT as a means of learning, improving the teaching process, increasing its quality and efficiency;</a:t>
            </a:r>
          </a:p>
          <a:p>
            <a:pPr marL="0" indent="0">
              <a:buNone/>
            </a:pPr>
            <a:r>
              <a:rPr lang="en-US" sz="2800" dirty="0">
                <a:latin typeface="Times New Roman" panose="02020603050405020304" pitchFamily="18" charset="0"/>
                <a:cs typeface="Times New Roman" panose="02020603050405020304" pitchFamily="18" charset="0"/>
              </a:rPr>
              <a:t>- the use of new information technologies for the creative development of students;</a:t>
            </a:r>
          </a:p>
          <a:p>
            <a:pPr marL="0" indent="0">
              <a:buNone/>
            </a:pPr>
            <a:r>
              <a:rPr lang="en-US" sz="2800" dirty="0">
                <a:latin typeface="Times New Roman" panose="02020603050405020304" pitchFamily="18" charset="0"/>
                <a:cs typeface="Times New Roman" panose="02020603050405020304" pitchFamily="18" charset="0"/>
              </a:rPr>
              <a:t>- the use of computer technology as a means of automating the processes of control, correction, testing and psychodiagnostics;</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6592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E25861-1F2B-4424-BF1E-0BCDA0741A96}"/>
              </a:ext>
            </a:extLst>
          </p:cNvPr>
          <p:cNvSpPr>
            <a:spLocks noGrp="1"/>
          </p:cNvSpPr>
          <p:nvPr>
            <p:ph type="title"/>
          </p:nvPr>
        </p:nvSpPr>
        <p:spPr>
          <a:xfrm>
            <a:off x="609600" y="274638"/>
            <a:ext cx="10972800" cy="1390876"/>
          </a:xfrm>
        </p:spPr>
        <p:txBody>
          <a:bodyPr>
            <a:noAutofit/>
          </a:bodyPr>
          <a:lstStyle/>
          <a:p>
            <a:r>
              <a:rPr lang="en-US" sz="3200" dirty="0">
                <a:latin typeface="Times New Roman" panose="02020603050405020304" pitchFamily="18" charset="0"/>
                <a:cs typeface="Times New Roman" panose="02020603050405020304" pitchFamily="18" charset="0"/>
              </a:rPr>
              <a:t>At present, it is customary to single out the following main directions for the introduction of information and communication technologies in education:</a:t>
            </a:r>
            <a:endParaRPr lang="ru-KZ" sz="3200" dirty="0"/>
          </a:p>
        </p:txBody>
      </p:sp>
      <p:sp>
        <p:nvSpPr>
          <p:cNvPr id="3" name="Объект 2">
            <a:extLst>
              <a:ext uri="{FF2B5EF4-FFF2-40B4-BE49-F238E27FC236}">
                <a16:creationId xmlns:a16="http://schemas.microsoft.com/office/drawing/2014/main" id="{B52A6BC9-6E5A-4E82-ADFC-BD685230103A}"/>
              </a:ext>
            </a:extLst>
          </p:cNvPr>
          <p:cNvSpPr>
            <a:spLocks noGrp="1"/>
          </p:cNvSpPr>
          <p:nvPr>
            <p:ph idx="1"/>
          </p:nvPr>
        </p:nvSpPr>
        <p:spPr>
          <a:xfrm>
            <a:off x="609600" y="2163536"/>
            <a:ext cx="10972800" cy="3962628"/>
          </a:xfrm>
        </p:spPr>
        <p:txBody>
          <a:bodyPr>
            <a:normAutofit/>
          </a:bodyPr>
          <a:lstStyle/>
          <a:p>
            <a:r>
              <a:rPr lang="en-US" sz="2800" dirty="0">
                <a:latin typeface="Times New Roman" panose="02020603050405020304" pitchFamily="18" charset="0"/>
                <a:cs typeface="Times New Roman" panose="02020603050405020304" pitchFamily="18" charset="0"/>
              </a:rPr>
              <a:t>- the use of communication tools for the transfer and acquisition of pedagogical experience, methodological and educational literature;</a:t>
            </a:r>
          </a:p>
          <a:p>
            <a:r>
              <a:rPr lang="en-US" sz="2800" dirty="0">
                <a:latin typeface="Times New Roman" panose="02020603050405020304" pitchFamily="18" charset="0"/>
                <a:cs typeface="Times New Roman" panose="02020603050405020304" pitchFamily="18" charset="0"/>
              </a:rPr>
              <a:t>– the use of modern information technologies for the organization of intellectual leisure;</a:t>
            </a:r>
          </a:p>
          <a:p>
            <a:r>
              <a:rPr lang="en-US" sz="2800" dirty="0">
                <a:latin typeface="Times New Roman" panose="02020603050405020304" pitchFamily="18" charset="0"/>
                <a:cs typeface="Times New Roman" panose="02020603050405020304" pitchFamily="18" charset="0"/>
              </a:rPr>
              <a:t>- intensification and improvement of the management of an educational institution and the educational process based on the use of information and communication technologies.</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006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541E5A-E242-4957-90F9-356299D4961F}"/>
              </a:ext>
            </a:extLst>
          </p:cNvPr>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The capabilities of modern computing technology are largely adequate to the organizational, pedagogical and methodological needs of school education:</a:t>
            </a:r>
            <a:endParaRPr lang="ru-KZ" sz="32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96E064F8-6ABA-4EFE-882B-EB13BD16052F}"/>
              </a:ext>
            </a:extLst>
          </p:cNvPr>
          <p:cNvSpPr>
            <a:spLocks noGrp="1"/>
          </p:cNvSpPr>
          <p:nvPr>
            <p:ph idx="1"/>
          </p:nvPr>
        </p:nvSpPr>
        <p:spPr>
          <a:xfrm>
            <a:off x="609600" y="1845129"/>
            <a:ext cx="10972800" cy="4343400"/>
          </a:xfrm>
        </p:spPr>
        <p:txBody>
          <a:bodyPr>
            <a:normAutofit fontScale="85000" lnSpcReduction="10000"/>
          </a:bodyPr>
          <a:lstStyle/>
          <a:p>
            <a:pPr marL="0" indent="0">
              <a:buNone/>
            </a:pPr>
            <a:r>
              <a:rPr lang="en-US" dirty="0">
                <a:latin typeface="Times New Roman" panose="02020603050405020304" pitchFamily="18" charset="0"/>
                <a:cs typeface="Times New Roman" panose="02020603050405020304" pitchFamily="18" charset="0"/>
              </a:rPr>
              <a:t>- computing capabilities - fast and accurate conversion of any type of information (numerical, textual, graphic, sound, etc.);</a:t>
            </a:r>
          </a:p>
          <a:p>
            <a:pPr marL="0" indent="0">
              <a:buNone/>
            </a:pPr>
            <a:r>
              <a:rPr lang="en-US" dirty="0">
                <a:latin typeface="Times New Roman" panose="02020603050405020304" pitchFamily="18" charset="0"/>
                <a:cs typeface="Times New Roman" panose="02020603050405020304" pitchFamily="18" charset="0"/>
              </a:rPr>
              <a:t>- transducer (from the English. transducer - sensor, receiver, converter) - receiving and issuing information in a variety of forms (if appropriate devices are available);</a:t>
            </a:r>
          </a:p>
          <a:p>
            <a:pPr marL="0" indent="0">
              <a:buNone/>
            </a:pPr>
            <a:r>
              <a:rPr lang="en-US" dirty="0">
                <a:latin typeface="Times New Roman" panose="02020603050405020304" pitchFamily="18" charset="0"/>
                <a:cs typeface="Times New Roman" panose="02020603050405020304" pitchFamily="18" charset="0"/>
              </a:rPr>
              <a:t>- combinatorial - memorization, storage, structuring, systematization of large amounts of information, quick finding of the necessary information;</a:t>
            </a:r>
          </a:p>
          <a:p>
            <a:pPr marL="0" indent="0">
              <a:buNone/>
            </a:pPr>
            <a:r>
              <a:rPr lang="en-US" dirty="0">
                <a:latin typeface="Times New Roman" panose="02020603050405020304" pitchFamily="18" charset="0"/>
                <a:cs typeface="Times New Roman" panose="02020603050405020304" pitchFamily="18" charset="0"/>
              </a:rPr>
              <a:t>- graphic - presentation of the results of work in visual graphic, video and animation forms;</a:t>
            </a:r>
          </a:p>
          <a:p>
            <a:pPr marL="0" indent="0">
              <a:buNone/>
            </a:pPr>
            <a:r>
              <a:rPr lang="en-US" dirty="0">
                <a:latin typeface="Times New Roman" panose="02020603050405020304" pitchFamily="18" charset="0"/>
                <a:cs typeface="Times New Roman" panose="02020603050405020304" pitchFamily="18" charset="0"/>
              </a:rPr>
              <a:t>- modeling - building information models of real objects and phenomena.</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619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5764C3A-1968-43CF-BD10-9639CEA6A955}"/>
              </a:ext>
            </a:extLst>
          </p:cNvPr>
          <p:cNvSpPr>
            <a:spLocks noGrp="1"/>
          </p:cNvSpPr>
          <p:nvPr>
            <p:ph idx="1"/>
          </p:nvPr>
        </p:nvSpPr>
        <p:spPr>
          <a:xfrm>
            <a:off x="1502227" y="1404259"/>
            <a:ext cx="9609365" cy="2555420"/>
          </a:xfrm>
        </p:spPr>
        <p:txBody>
          <a:bodyPr/>
          <a:lstStyle/>
          <a:p>
            <a:pPr marL="0" indent="0">
              <a:buNone/>
            </a:pPr>
            <a:r>
              <a:rPr lang="en-US" dirty="0">
                <a:latin typeface="Times New Roman" panose="02020603050405020304" pitchFamily="18" charset="0"/>
                <a:cs typeface="Times New Roman" panose="02020603050405020304" pitchFamily="18" charset="0"/>
              </a:rPr>
              <a:t>The main forms of using ICT within the classroom system include: presentation of new educational material; organization of knowledge control; organization of intellectual leisure, etc.</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779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74188B-2175-4DF7-8816-533D0D4BE928}"/>
              </a:ext>
            </a:extLst>
          </p:cNvPr>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Presentation of new educational material based on ICT is possible using:</a:t>
            </a:r>
            <a:endParaRPr lang="ru-KZ" sz="32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8640EA65-C4A1-40D7-A44D-4A84CD0A842D}"/>
              </a:ext>
            </a:extLst>
          </p:cNvPr>
          <p:cNvSpPr>
            <a:spLocks noGrp="1"/>
          </p:cNvSpPr>
          <p:nvPr>
            <p:ph idx="1"/>
          </p:nvPr>
        </p:nvSpPr>
        <p:spPr>
          <a:xfrm>
            <a:off x="609600" y="1600201"/>
            <a:ext cx="10972800" cy="3649435"/>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 publicly available software for preparing didactic material and managing the educational process (preparing lesson notes, test and other tasks, visual aids, maintaining a database of academic performance, etc.)</a:t>
            </a:r>
          </a:p>
          <a:p>
            <a:pPr marL="0" indent="0">
              <a:buNone/>
            </a:pPr>
            <a:r>
              <a:rPr lang="en-US" sz="2800" dirty="0">
                <a:latin typeface="Times New Roman" panose="02020603050405020304" pitchFamily="18" charset="0"/>
                <a:cs typeface="Times New Roman" panose="02020603050405020304" pitchFamily="18" charset="0"/>
              </a:rPr>
              <a:t>- ready-made software (information thematic resources, electronic textbooks, knowledge bases, etc.), which allows you to intensify the activities of a teacher and a student, improve the quality of teaching a subject, quickly search and process the necessary information, reflect the essential aspects of objects based on the principle of visibility.</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4251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072574-DCB5-4776-8DC0-86ECF754D71F}"/>
              </a:ext>
            </a:extLst>
          </p:cNvPr>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Presentation of new educational material based on ICT is possible using:</a:t>
            </a:r>
            <a:endParaRPr lang="ru-KZ" sz="32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811F3E20-194B-4138-9A20-AC36DF1BEAC6}"/>
              </a:ext>
            </a:extLst>
          </p:cNvPr>
          <p:cNvSpPr>
            <a:spLocks noGrp="1"/>
          </p:cNvSpPr>
          <p:nvPr>
            <p:ph idx="1"/>
          </p:nvPr>
        </p:nvSpPr>
        <p:spPr>
          <a:xfrm>
            <a:off x="609600" y="1600202"/>
            <a:ext cx="10972800" cy="3388178"/>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 multimedia presentations (multimedia lessons and lectures), which allow presenting educational material as a system of reference images filled with comprehensive structured information.</a:t>
            </a:r>
          </a:p>
          <a:p>
            <a:pPr marL="0" indent="0">
              <a:buNone/>
            </a:pPr>
            <a:r>
              <a:rPr lang="en-US" sz="2800" dirty="0">
                <a:latin typeface="Times New Roman" panose="02020603050405020304" pitchFamily="18" charset="0"/>
                <a:cs typeface="Times New Roman" panose="02020603050405020304" pitchFamily="18" charset="0"/>
              </a:rPr>
              <a:t>- Internet resources that carry a huge potential of educational services (e-mail, search engines, educational teleconferences, information and educational portals, Internet excursions) and are an integral part of modern education</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001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2CE8D3-3423-4C6C-8EC6-F27F1B3F1CDC}"/>
              </a:ext>
            </a:extLst>
          </p:cNvPr>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Presentation of new educational material based on ICT is possible using:</a:t>
            </a:r>
            <a:endParaRPr lang="ru-KZ" sz="3200" dirty="0"/>
          </a:p>
        </p:txBody>
      </p:sp>
      <p:sp>
        <p:nvSpPr>
          <p:cNvPr id="3" name="Объект 2">
            <a:extLst>
              <a:ext uri="{FF2B5EF4-FFF2-40B4-BE49-F238E27FC236}">
                <a16:creationId xmlns:a16="http://schemas.microsoft.com/office/drawing/2014/main" id="{AF98E534-FDC2-45E3-B18F-975D49E96FC7}"/>
              </a:ext>
            </a:extLst>
          </p:cNvPr>
          <p:cNvSpPr>
            <a:spLocks noGrp="1"/>
          </p:cNvSpPr>
          <p:nvPr>
            <p:ph idx="1"/>
          </p:nvPr>
        </p:nvSpPr>
        <p:spPr>
          <a:xfrm>
            <a:off x="1028700" y="1841047"/>
            <a:ext cx="10553700" cy="3175906"/>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 an interactive whiteboard and software that provides advantages for the teacher when explaining new material, encouraging improvisation and flexibility;</a:t>
            </a:r>
          </a:p>
          <a:p>
            <a:pPr marL="0" indent="0">
              <a:buNone/>
            </a:pPr>
            <a:r>
              <a:rPr lang="en-US" sz="2800" dirty="0">
                <a:latin typeface="Times New Roman" panose="02020603050405020304" pitchFamily="18" charset="0"/>
                <a:cs typeface="Times New Roman" panose="02020603050405020304" pitchFamily="18" charset="0"/>
              </a:rPr>
              <a:t>- educational audio and video materials that allow presenting the necessary information using modern information and communication technologies.</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23208"/>
      </p:ext>
    </p:extLst>
  </p:cSld>
  <p:clrMapOvr>
    <a:masterClrMapping/>
  </p:clrMapOvr>
</p:sld>
</file>

<file path=ppt/theme/theme1.xml><?xml version="1.0" encoding="utf-8"?>
<a:theme xmlns:a="http://schemas.openxmlformats.org/drawingml/2006/main" name="15_Office Theme">
  <a:themeElements>
    <a:clrScheme name="Custom 145">
      <a:dk1>
        <a:srgbClr val="FFFFFF"/>
      </a:dk1>
      <a:lt1>
        <a:srgbClr val="FFFFFF"/>
      </a:lt1>
      <a:dk2>
        <a:srgbClr val="FFFFFF"/>
      </a:dk2>
      <a:lt2>
        <a:srgbClr val="1D6FA7"/>
      </a:lt2>
      <a:accent1>
        <a:srgbClr val="145858"/>
      </a:accent1>
      <a:accent2>
        <a:srgbClr val="208F8C"/>
      </a:accent2>
      <a:accent3>
        <a:srgbClr val="3FCDB5"/>
      </a:accent3>
      <a:accent4>
        <a:srgbClr val="5DD5C1"/>
      </a:accent4>
      <a:accent5>
        <a:srgbClr val="23748D"/>
      </a:accent5>
      <a:accent6>
        <a:srgbClr val="004760"/>
      </a:accent6>
      <a:hlink>
        <a:srgbClr val="376879"/>
      </a:hlink>
      <a:folHlink>
        <a:srgbClr val="D8D8D8"/>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Custom 145">
      <a:dk1>
        <a:srgbClr val="FFFFFF"/>
      </a:dk1>
      <a:lt1>
        <a:srgbClr val="FFFFFF"/>
      </a:lt1>
      <a:dk2>
        <a:srgbClr val="FFFFFF"/>
      </a:dk2>
      <a:lt2>
        <a:srgbClr val="1D6FA7"/>
      </a:lt2>
      <a:accent1>
        <a:srgbClr val="145858"/>
      </a:accent1>
      <a:accent2>
        <a:srgbClr val="208F8C"/>
      </a:accent2>
      <a:accent3>
        <a:srgbClr val="3FCDB5"/>
      </a:accent3>
      <a:accent4>
        <a:srgbClr val="5DD5C1"/>
      </a:accent4>
      <a:accent5>
        <a:srgbClr val="23748D"/>
      </a:accent5>
      <a:accent6>
        <a:srgbClr val="004760"/>
      </a:accent6>
      <a:hlink>
        <a:srgbClr val="376879"/>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Custom 145">
      <a:dk1>
        <a:srgbClr val="FFFFFF"/>
      </a:dk1>
      <a:lt1>
        <a:srgbClr val="FFFFFF"/>
      </a:lt1>
      <a:dk2>
        <a:srgbClr val="FFFFFF"/>
      </a:dk2>
      <a:lt2>
        <a:srgbClr val="1D6FA7"/>
      </a:lt2>
      <a:accent1>
        <a:srgbClr val="145858"/>
      </a:accent1>
      <a:accent2>
        <a:srgbClr val="208F8C"/>
      </a:accent2>
      <a:accent3>
        <a:srgbClr val="3FCDB5"/>
      </a:accent3>
      <a:accent4>
        <a:srgbClr val="5DD5C1"/>
      </a:accent4>
      <a:accent5>
        <a:srgbClr val="23748D"/>
      </a:accent5>
      <a:accent6>
        <a:srgbClr val="004760"/>
      </a:accent6>
      <a:hlink>
        <a:srgbClr val="376879"/>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 slides</Template>
  <TotalTime>47</TotalTime>
  <Words>753</Words>
  <Application>Microsoft Office PowerPoint</Application>
  <PresentationFormat>Широкоэкранный</PresentationFormat>
  <Paragraphs>34</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3</vt:i4>
      </vt:variant>
      <vt:variant>
        <vt:lpstr>Заголовки слайдов</vt:lpstr>
      </vt:variant>
      <vt:variant>
        <vt:i4>11</vt:i4>
      </vt:variant>
    </vt:vector>
  </HeadingPairs>
  <TitlesOfParts>
    <vt:vector size="17" baseType="lpstr">
      <vt:lpstr>Arial</vt:lpstr>
      <vt:lpstr>Calibri</vt:lpstr>
      <vt:lpstr>Times New Roman</vt:lpstr>
      <vt:lpstr>15_Office Theme</vt:lpstr>
      <vt:lpstr>Тема Office</vt:lpstr>
      <vt:lpstr>1_Office Theme</vt:lpstr>
      <vt:lpstr>Information and communication educational environment</vt:lpstr>
      <vt:lpstr>Plan:</vt:lpstr>
      <vt:lpstr>At present, it is customary to single out the following main directions for the introduction of information and communication technologies in education:</vt:lpstr>
      <vt:lpstr>At present, it is customary to single out the following main directions for the introduction of information and communication technologies in education:</vt:lpstr>
      <vt:lpstr>The capabilities of modern computing technology are largely adequate to the organizational, pedagogical and methodological needs of school education:</vt:lpstr>
      <vt:lpstr>Презентация PowerPoint</vt:lpstr>
      <vt:lpstr>Presentation of new educational material based on ICT is possible using:</vt:lpstr>
      <vt:lpstr>Presentation of new educational material based on ICT is possible using:</vt:lpstr>
      <vt:lpstr>Presentation of new educational material based on ICT is possible using:</vt:lpstr>
      <vt:lpstr>Organization of knowledge control based on ICT</vt:lpstr>
      <vt:lpstr>Organization of intellectual leisure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and communication educational environment</dc:title>
  <dc:creator>Карымсакова Анара Ералкановна</dc:creator>
  <cp:lastModifiedBy>Карымсакова Анара Ералкановна</cp:lastModifiedBy>
  <cp:revision>2</cp:revision>
  <dcterms:created xsi:type="dcterms:W3CDTF">2022-03-06T17:55:52Z</dcterms:created>
  <dcterms:modified xsi:type="dcterms:W3CDTF">2022-03-06T18:42:56Z</dcterms:modified>
</cp:coreProperties>
</file>