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23" r:id="rId4"/>
    <p:sldId id="324" r:id="rId5"/>
    <p:sldId id="357" r:id="rId6"/>
    <p:sldId id="358" r:id="rId7"/>
    <p:sldId id="351" r:id="rId8"/>
    <p:sldId id="361" r:id="rId9"/>
    <p:sldId id="362" r:id="rId10"/>
    <p:sldId id="328" r:id="rId11"/>
    <p:sldId id="363" r:id="rId12"/>
    <p:sldId id="344" r:id="rId13"/>
    <p:sldId id="25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0099FF"/>
    <a:srgbClr val="CC33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31051" y="3348110"/>
            <a:ext cx="9123263" cy="2489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-Д</a:t>
            </a:r>
            <a:r>
              <a:rPr lang="kk-K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ӘРІС</a:t>
            </a:r>
            <a:endParaRPr lang="ru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 ЭКСПЕРИМЕНТТЕР ТҮРЛЕРІ</a:t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280321" y="13914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>
                <a:latin typeface="Arial" panose="020B0604020202020204" pitchFamily="34" charset="0"/>
                <a:cs typeface="Arial" panose="020B0604020202020204" pitchFamily="34" charset="0"/>
              </a:rPr>
              <a:t>Л.Н. ГУМИЛЕВ АТЫНДАҒЫ ЕУРАЗИЯ ҰЛТТЫҚ УНИВЕРСИТЕТІ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9013F-CF01-27C1-989F-4F0C2435D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353096-E667-9B95-FEF1-08290338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1CFF3-9656-4059-C73C-39A374365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9E06C-6A22-5452-CB1E-7BC2DF44A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9DE741-4D88-1F53-8A9D-7894DA063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61AD6D5-9A55-A804-33A5-47675803A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F4E442F-8335-E7B9-0B7A-250FD282F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406FF7F5-C4D2-095B-FDC6-5A694BAB9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20CA9B43-E783-7079-08EF-BD3F2CD17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8D15776-8E2A-F8EA-B039-FDAF0909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A53FF41-77A8-51E5-4698-E2A8FB60C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805503F-E8DE-8976-AFDE-ECFEA83F6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B572325-5904-3B36-0CCB-1CC85B5A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655B60A-AA7B-9D71-C5EE-D523D893D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5D4B4E0-3700-4407-9C46-79CC577C8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EC618D2C-D405-2E23-8CE7-3F0B507D7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6882A32-9D46-5D28-12F0-25CF6EB95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E716F1-58E2-4655-9248-EB780D589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694F88D2-6590-485E-C5BC-CC9AF7C19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4E5DEC01-E115-6418-E50B-32328D426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D43CF4F-A598-837E-0AAB-B81F39EEC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48176C0-98EE-1800-9791-001F2C156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C4B3F52-A045-79AC-AE10-71DAC725F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63C4D5A9-55A0-E1F1-E5D7-98FB90FA8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F8221A1-512B-B661-705E-7C8BB5FE7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22C50A0-E964-50C1-D1D9-EF647681B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BFA3AFE-8332-4A76-86DC-6CE2308BF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D70B509-C8B1-61AB-C7B6-CE44340FD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22A58BD-C203-79EF-623C-0D585DD2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1A8A0C-0A14-1A55-55B7-55AD51B2C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DC3B908-5754-C452-C87F-99A4AEFF7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3CF5EAB-A7CB-D4A6-64E3-334850F82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78AB45D-4717-18E9-128F-3887FAF94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74A65FA8-864A-7753-A50A-7CB37B847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CFDCF4-1C99-5605-E427-5D011C9C2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C0B5EBC-7E72-5D01-AD9D-C4E12A95C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30DEF06-FB87-DDB8-20EE-4176871BE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3E6F95F1-F153-74C7-472B-E57A1B94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8867CF61-AB46-DBFA-C7F1-6A382AE2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9825B148-BA34-9C2E-C902-0CC315D24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B7D674F7-752F-FDA3-39C9-354496A4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39BF2B2-BD38-E4FF-F4ED-3EB1851FF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C6F75C86-A534-2B23-E2CB-0B0531C52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85D437B9-A82D-8A35-CD89-19F045A88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71" y="4768960"/>
            <a:ext cx="10820100" cy="1518307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Шығармашылық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эксперименттік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тапсырмалар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үй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тапсырмасының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оныстуденттер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тұрмыстық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заттарды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қолдана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отырып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карапайым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құрылғыларды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өздері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жасай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отырып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үйде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тәжірибелер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мен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бақылаулар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жүргізуі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керек.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Оқушылар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жұмыстарды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толығымен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бетінше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орындайды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нәтижелерді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талқылау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кезінде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мұғалім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дұрыс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орындайды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98A47A5E-5DF8-07CD-2871-222A7360BB21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912671D-6292-BB7E-5C5A-53CBA3B3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ШЫҒАРМАШЫЛЫҚ ЭКСПЕРИМЕНТТІК ТАПСЫРМАЛАР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966904-47A7-4063-B25F-F2978227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845" y="1132914"/>
            <a:ext cx="5214693" cy="36502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5520F4-405B-4A5C-BFEE-EF0789A37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2891" y="1169287"/>
            <a:ext cx="5243795" cy="359724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8BB9B49-3622-4C73-9D9B-524E9D3075D2}"/>
              </a:ext>
            </a:extLst>
          </p:cNvPr>
          <p:cNvSpPr/>
          <p:nvPr/>
        </p:nvSpPr>
        <p:spPr>
          <a:xfrm>
            <a:off x="3284738" y="4154598"/>
            <a:ext cx="2032986" cy="577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6006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9013F-CF01-27C1-989F-4F0C2435D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353096-E667-9B95-FEF1-08290338B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1CFF3-9656-4059-C73C-39A374365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9E06C-6A22-5452-CB1E-7BC2DF44A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9DE741-4D88-1F53-8A9D-7894DA063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61AD6D5-9A55-A804-33A5-47675803A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F4E442F-8335-E7B9-0B7A-250FD282F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406FF7F5-C4D2-095B-FDC6-5A694BAB9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20CA9B43-E783-7079-08EF-BD3F2CD17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8D15776-8E2A-F8EA-B039-FDAF0909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A53FF41-77A8-51E5-4698-E2A8FB60C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805503F-E8DE-8976-AFDE-ECFEA83F6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B572325-5904-3B36-0CCB-1CC85B5A6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655B60A-AA7B-9D71-C5EE-D523D893D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5D4B4E0-3700-4407-9C46-79CC577C8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EC618D2C-D405-2E23-8CE7-3F0B507D7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6882A32-9D46-5D28-12F0-25CF6EB954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E716F1-58E2-4655-9248-EB780D589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694F88D2-6590-485E-C5BC-CC9AF7C19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4E5DEC01-E115-6418-E50B-32328D426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D43CF4F-A598-837E-0AAB-B81F39EEC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48176C0-98EE-1800-9791-001F2C156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C4B3F52-A045-79AC-AE10-71DAC725F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63C4D5A9-55A0-E1F1-E5D7-98FB90FA8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F8221A1-512B-B661-705E-7C8BB5FE7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22C50A0-E964-50C1-D1D9-EF647681B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BFA3AFE-8332-4A76-86DC-6CE2308BF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D70B509-C8B1-61AB-C7B6-CE44340FD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22A58BD-C203-79EF-623C-0D585DD25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1A8A0C-0A14-1A55-55B7-55AD51B2C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DC3B908-5754-C452-C87F-99A4AEFF7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3CF5EAB-A7CB-D4A6-64E3-334850F82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78AB45D-4717-18E9-128F-3887FAF94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74A65FA8-864A-7753-A50A-7CB37B847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CFDCF4-1C99-5605-E427-5D011C9C25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C0B5EBC-7E72-5D01-AD9D-C4E12A95C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30DEF06-FB87-DDB8-20EE-4176871BE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3E6F95F1-F153-74C7-472B-E57A1B943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8867CF61-AB46-DBFA-C7F1-6A382AE2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9825B148-BA34-9C2E-C902-0CC315D24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B7D674F7-752F-FDA3-39C9-354496A4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39BF2B2-BD38-E4FF-F4ED-3EB1851FF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C6F75C86-A534-2B23-E2CB-0B0531C52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98A47A5E-5DF8-07CD-2871-222A7360BB21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912671D-6292-BB7E-5C5A-53CBA3B3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ВИРТУАЛДЫ ЗЕРТХАНАЛЫҚ ЖҰМЫСТАР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42B7CA0-0FD7-4CE6-87E9-6459567D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884" y="1350421"/>
            <a:ext cx="2346164" cy="122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EEB057E-FA37-48BC-BFEB-5D9DB6608BE4}"/>
              </a:ext>
            </a:extLst>
          </p:cNvPr>
          <p:cNvSpPr txBox="1"/>
          <p:nvPr/>
        </p:nvSpPr>
        <p:spPr>
          <a:xfrm>
            <a:off x="318239" y="2592675"/>
            <a:ext cx="27787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sz="1600" b="1" dirty="0" err="1">
                <a:solidFill>
                  <a:srgbClr val="333333"/>
                </a:solidFill>
                <a:latin typeface="Helvetica Neue"/>
              </a:rPr>
              <a:t>PhET</a:t>
            </a:r>
            <a:r>
              <a:rPr lang="en-US" sz="1600" b="1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en-US" sz="1600" b="1" dirty="0" err="1">
                <a:solidFill>
                  <a:srgbClr val="333333"/>
                </a:solidFill>
                <a:latin typeface="Helvetica Neue"/>
              </a:rPr>
              <a:t>Calorado</a:t>
            </a:r>
            <a:endParaRPr lang="ru-RU" sz="1600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1B86FB-792B-4C80-822A-DBEB086D7D29}"/>
              </a:ext>
            </a:extLst>
          </p:cNvPr>
          <p:cNvSpPr txBox="1"/>
          <p:nvPr/>
        </p:nvSpPr>
        <p:spPr>
          <a:xfrm>
            <a:off x="2988693" y="1043616"/>
            <a:ext cx="864842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Виртуалды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зертхана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осы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тақырып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жұмыстарды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ұсынып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қана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қоймай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қатар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зерттеулер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зерттеу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ортасы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ретінде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әрекет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ететін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платформа.</a:t>
            </a:r>
            <a:endParaRPr lang="en-US" sz="14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Инновациялық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симуляторлар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жаттықтырғыштар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кешені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беруге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таптырмас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шешім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Заманауи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электронды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жаттықтырғыштар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симуляторларлардың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бірегей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топтамасы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физика, химия, биология, математика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география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пәндерін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қызықты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өткізуге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көмектеседі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Виртуалды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зертхана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симуляторлары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күрделі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құбылыстар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заңдылықтарды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түсіндіруде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оңтайлы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көмекші</a:t>
            </a:r>
            <a:r>
              <a:rPr lang="ru-RU" sz="1400" b="0" i="0" dirty="0">
                <a:solidFill>
                  <a:srgbClr val="2C3E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53E2A5-358C-4F98-B716-DAC32DC73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610184" y="3879520"/>
            <a:ext cx="3018922" cy="141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5CF54BA-E77D-491E-A93C-8ACC76309155}"/>
              </a:ext>
            </a:extLst>
          </p:cNvPr>
          <p:cNvSpPr txBox="1"/>
          <p:nvPr/>
        </p:nvSpPr>
        <p:spPr>
          <a:xfrm>
            <a:off x="3655909" y="2797263"/>
            <a:ext cx="773334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Виртуалды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зертханалар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–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компьютерлік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ортасы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шынайы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әлемдегі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нысандарды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моделдеу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үлгілеу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оқыту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b="1" i="0" dirty="0">
                <a:solidFill>
                  <a:srgbClr val="333333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Зертханаларды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пайдалану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мектептердің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материалдық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мүмкіндіктерімен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шектеледі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.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Бұл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компьютерлік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сыныпқа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қолжетімділікті</a:t>
            </a:r>
            <a:endParaRPr lang="ru-RU" sz="1400" b="0" i="0" dirty="0">
              <a:solidFill>
                <a:srgbClr val="1A1A1A"/>
              </a:solidFill>
              <a:effectLst/>
              <a:latin typeface="YS Text"/>
            </a:endParaRPr>
          </a:p>
          <a:p>
            <a:pPr algn="l"/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Шектеумен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байланысты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.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Мұнда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"1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оқушы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- 1 компьютер"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моделі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қажет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. Тек осы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жағдайда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ғана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біз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оқушыны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осы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зерттеушіге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айналдыра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аламыз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.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Бұл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жағдайдан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шығудың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екінші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нұсқасы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-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үй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компьютерлерін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пайдалану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және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үйдің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зерттеу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сипатындағы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жұмыстарды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орындау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. Сонда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зерттеудің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өзін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ұйымдастыру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, оны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жүргізу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әдістемесін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әзірлеу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туралы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мәселе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өзекті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болып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отыр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.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Сондықтан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зерттеуді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ұйымдастырудың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бірінші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кезеңдерінде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мұғалімнің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нұсқауларымен</a:t>
            </a:r>
            <a:r>
              <a:rPr lang="ru-RU" sz="1400" dirty="0">
                <a:solidFill>
                  <a:srgbClr val="1A1A1A"/>
                </a:solidFill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жұмыс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жасауға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 </a:t>
            </a:r>
            <a:r>
              <a:rPr lang="ru-RU" sz="1400" b="0" i="0" dirty="0" err="1">
                <a:solidFill>
                  <a:srgbClr val="1A1A1A"/>
                </a:solidFill>
                <a:effectLst/>
                <a:latin typeface="YS Text"/>
              </a:rPr>
              <a:t>болады</a:t>
            </a:r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.</a:t>
            </a:r>
          </a:p>
          <a:p>
            <a:pPr algn="just"/>
            <a:endParaRPr lang="ru-K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71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46187-C298-E78A-4AD7-8CCA14BF0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88F604-0C3A-4F5A-0AA4-F937034C6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285EA-5DE1-140B-DAE6-46976FC5C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AD815-90C9-F3AF-EA12-3524E21B0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58E470-D019-3D2D-BCDC-215AF3D5E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C234BE4A-8785-0AA5-C89D-EA29BA71D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0DE71A6-A108-73B6-6A32-90DBDA4C7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7DFDF658-90D9-5639-1182-337C74D3E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A627B768-BAD5-83AC-6320-29D43A77D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0FE3DDC-101C-46E6-53E8-72A7B707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47591BD1-BBEA-C6C7-CEDD-CC776E94F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476E98B-087F-600E-9196-55CE6CD7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CC41CBC7-A95B-6B6E-F0B9-02371822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09F0154-BA4F-E2DD-1851-4731838B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38FBB581-1157-6F48-98D7-B8894B01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B56DFEF-ACB4-7F82-A324-7BAE45981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191D0C7-CE28-E89D-1732-B7DEC4E69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38972D-CD75-B5AE-7E55-453EE009B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2540003-9245-1102-C034-88F759A8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5950B57-0136-3FE1-7668-21CBC88CF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2E74406-678E-4627-2779-F792610A8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1C2A0F4-113D-2C96-ADB6-332FFD32F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6702088-9274-EEA4-AA43-0C5C9F2A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0F44E10-471F-144C-27EE-6FFA827BA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6D71B6D-4410-8087-FC8F-340B9D191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5810FC93-771F-AD9C-2A66-2CB9193C6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FF9B804-672E-47E4-9DFC-D1A712B05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BA84C9C-8D5B-C9CF-2A06-0966993B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F5D3D16-1380-E8E7-3592-5660B2F4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0198BBF4-EAA8-ED81-9E11-F066D5781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911432E9-D71A-1247-ADD4-98F2DECEE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3EFBF75A-F062-DA4E-94A6-4BB026958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23530C0-3CF8-40CA-7926-1E5B10B25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D8DF327-9568-4252-0B23-03CCEAF36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7815B1D5-40B7-2C41-FE37-D25651EF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ECF85E9-5522-EA61-2C0C-7D9607635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7FD430F-316D-3ABB-39B3-1EB7198E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F8914D9-1783-BED2-9D1C-21DC1D406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96D303-790F-D861-1D63-49E6108DC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67286FF-B773-45D2-2489-792CF9F83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42AB3C6-3877-A337-FB28-2ED03B5E8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FA7B419-A051-B11A-6A8D-74305EE0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9E8ADA4-694D-1464-253B-6D5F53959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52247159-BDF0-493E-2762-F2215E0D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216" y="1112375"/>
            <a:ext cx="8420400" cy="4652896"/>
          </a:xfrm>
        </p:spPr>
        <p:txBody>
          <a:bodyPr anchor="ctr">
            <a:normAutofit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kk-KZ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 эксперименттің білім беруде қандай рөл ойнайды?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kk-KZ" sz="28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Физикалық экспериментті көрнекілік ретінде есептеуге болады ма?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Физикалық эксперименттің қанша түрі бар?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kk-KZ" sz="28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Мектепте оқып жүрген кезіңде осы эксперимент түрлерін жасап көрдің бе? </a:t>
            </a:r>
            <a:r>
              <a:rPr lang="kk-KZ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 тәжірибеңмен бөліс.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kk-KZ" sz="28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Әр эксперимет түрлерінің өзара ерекшеліктері қандай?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kk-KZ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F00F18-E379-EA72-5E22-C02C1F4A0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32" y="3031067"/>
            <a:ext cx="2788253" cy="3485317"/>
          </a:xfrm>
          <a:prstGeom prst="rect">
            <a:avLst/>
          </a:prstGeom>
        </p:spPr>
      </p:pic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824BAE6E-CCEC-BD23-0F64-1308F875DDA0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2321A8C-8DD7-9A45-71E4-D0316D3D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БАҚЫЛАУ СҰРАҚТАРЫ</a:t>
            </a:r>
          </a:p>
        </p:txBody>
      </p:sp>
    </p:spTree>
    <p:extLst>
      <p:ext uri="{BB962C8B-B14F-4D97-AF65-F5344CB8AC3E}">
        <p14:creationId xmlns:p14="http://schemas.microsoft.com/office/powerpoint/2010/main" val="207999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Заголовок 1">
            <a:extLst>
              <a:ext uri="{FF2B5EF4-FFF2-40B4-BE49-F238E27FC236}">
                <a16:creationId xmlns:a16="http://schemas.microsoft.com/office/drawing/2014/main" id="{274D7792-7E79-4D67-987E-3064A693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НАЗАРЛАРЫҢЫЗҒА РАҚМЕТ!</a:t>
            </a:r>
          </a:p>
        </p:txBody>
      </p:sp>
    </p:spTree>
    <p:extLst>
      <p:ext uri="{BB962C8B-B14F-4D97-AF65-F5344CB8AC3E}">
        <p14:creationId xmlns:p14="http://schemas.microsoft.com/office/powerpoint/2010/main" val="221710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6472" y="2665501"/>
            <a:ext cx="5947247" cy="2625247"/>
          </a:xfrm>
        </p:spPr>
        <p:txBody>
          <a:bodyPr anchor="ctr">
            <a:normAutofit fontScale="25000" lnSpcReduction="20000"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11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эксперименттер</a:t>
            </a:r>
            <a:endParaRPr lang="ru-RU" sz="112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Демонстрациялық</a:t>
            </a:r>
            <a:r>
              <a:rPr lang="ru-RU" sz="11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тәжірибелер</a:t>
            </a:r>
            <a:endParaRPr lang="ru-RU" sz="112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Фронтальды</a:t>
            </a:r>
            <a:r>
              <a:rPr lang="ru-RU" sz="11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зертханалық</a:t>
            </a:r>
            <a:r>
              <a:rPr lang="ru-RU" sz="11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жұмыстар</a:t>
            </a:r>
            <a:endParaRPr lang="ru-RU" sz="112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11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практикумдар</a:t>
            </a:r>
            <a:endParaRPr lang="ru-RU" sz="112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Сыныптан</a:t>
            </a:r>
            <a:r>
              <a:rPr lang="ru-RU" sz="11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1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тәжірибелер</a:t>
            </a:r>
            <a:r>
              <a:rPr lang="ru-RU" sz="11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бақылаулар</a:t>
            </a:r>
            <a:endParaRPr lang="ru-RU" sz="112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Эксперименттік</a:t>
            </a:r>
            <a:r>
              <a:rPr lang="ru-RU" sz="11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тапсырмалар</a:t>
            </a:r>
            <a:r>
              <a:rPr lang="ru-RU" sz="11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Шығармашылық</a:t>
            </a:r>
            <a:r>
              <a:rPr lang="ru-RU" sz="11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эксперименттік</a:t>
            </a:r>
            <a:r>
              <a:rPr lang="ru-RU" sz="11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тапсырмалар</a:t>
            </a:r>
            <a:endParaRPr lang="ru-RU" sz="112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Виртуалды</a:t>
            </a:r>
            <a:r>
              <a:rPr lang="ru-RU" sz="11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зертханалық</a:t>
            </a:r>
            <a:r>
              <a:rPr lang="ru-RU" sz="112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b="1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жұмыстар</a:t>
            </a:r>
            <a:endParaRPr lang="ru-RU" sz="112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sz="14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1045001" y="1866478"/>
            <a:ext cx="3696376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kk-KZ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 ЖОСПАРЫ</a:t>
            </a:r>
            <a:r>
              <a:rPr lang="ru-RU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FB95D-8C09-DE24-39F9-8657558EA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9071C6-44FC-74E8-E08F-60D46180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26B29D-6A3B-5742-FCE4-7AEE447D8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2217F-A08A-BE07-2497-CE5F76501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5D36B2-44CA-041F-F0B7-C5DEAC6ED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45D4CF0-BCF8-A47F-DDCC-C63EE34C0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982BEE1-E9B0-8A08-425F-964F8571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DE3E8A1-1ADD-937A-90E7-C4C26FB49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45B81036-B91D-083D-0276-D8A42542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8BD86CA-D182-AC56-6F84-D6B6CEA07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E22C35BE-04A1-13CA-F5D0-2D6247B59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99B2EA-6137-B3A4-DD9D-E422A6B86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C02CFA4-7C0A-DB87-78C7-35A0DFE78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8FB3F99-77B5-DF80-1E91-6CAE50959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2CE93A75-1D6A-5601-D3A6-F2657D015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9E7BD88-4B2B-72E0-60CF-ABE67C181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0A3BFE44-3B82-F790-14F7-1D4DAE53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6A261E-A213-4BC0-0D07-C667094A4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5BE4CCB8-006F-5B6C-061B-E6FFB2DB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3111588-E34A-82DE-3CED-B5CD4487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6BE7E12-219C-E041-DA40-864A1F0D7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8958868-3911-8400-BC06-9A038CEA4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22FFC618-A344-C1EF-D117-428E04EFC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08F59FA-7C34-1EC2-12C9-D08474ED8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1F831F62-6762-364C-3110-20B47A074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9FC084F3-148A-F673-E836-813010269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9CB56FB-8650-1B24-1133-4A600A13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77A1773-04DD-8E92-8E40-22FD35B12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F9349DD5-75DD-45E2-2E4F-96BBA996D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05FF76-519C-1C6E-9F13-F5630F81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1788426-569C-C69A-8045-637A177F4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9D1F248E-979D-7E52-E32E-96633C819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45526868-FEB2-212F-FBD4-C102EF64D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F00597E-F590-D39B-3E05-B44566553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1C1F8419-7F1B-9D6B-9D7E-89EF5B49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FBDD76FF-706A-2663-41B9-F6491381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30875EC1-A0E5-3D82-2A0A-005D2BC71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EA76ACE7-1776-78EF-7DF5-C3E3F2998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43350E49-1E78-DCB3-C395-50E9283E32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ABCB87F4-1A90-5318-B5DF-D330CB9ED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9BF6676-2BD6-02B9-E03A-A53E6C334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96CB253-22AB-CA28-10AF-FD4AE60C8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637720D2-290D-3208-9BDF-D1DCF81AA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1B5023FE-7A31-8E59-5133-383421B7F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16" y="1248029"/>
            <a:ext cx="5500858" cy="5112567"/>
          </a:xfrm>
        </p:spPr>
        <p:txBody>
          <a:bodyPr anchor="ctr">
            <a:normAutofit/>
          </a:bodyPr>
          <a:lstStyle/>
          <a:p>
            <a:pPr marL="571500" indent="-342900">
              <a:lnSpc>
                <a:spcPct val="100000"/>
              </a:lnSpc>
              <a:spcBef>
                <a:spcPts val="0"/>
              </a:spcBef>
            </a:pP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эксперимент –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физиканы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оқытудың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маңызды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әдістерінің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342900">
              <a:lnSpc>
                <a:spcPct val="100000"/>
              </a:lnSpc>
              <a:spcBef>
                <a:spcPts val="0"/>
              </a:spcBef>
            </a:pP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эксперимент –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заңдылықтарды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құбылыстарды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теорияларды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тексеру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зерттеу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дәлелдеу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жүргізілетін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тәжірибе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342900">
              <a:lnSpc>
                <a:spcPct val="100000"/>
              </a:lnSpc>
              <a:spcBef>
                <a:spcPts val="0"/>
              </a:spcBef>
            </a:pP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эксперимент –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сабақта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құбылысты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оны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жүзеге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асыру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жетімді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жағдайларда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арнайы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құрылғылардың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көмегімен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көбейту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ғылыми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әдісінің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танымдық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көрінісі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6EEDA70C-FC23-966F-0D9D-A86BA7BDAB11}"/>
              </a:ext>
            </a:extLst>
          </p:cNvPr>
          <p:cNvSpPr/>
          <p:nvPr/>
        </p:nvSpPr>
        <p:spPr>
          <a:xfrm>
            <a:off x="1328380" y="248765"/>
            <a:ext cx="9259635" cy="71002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E7F5239-7AA0-7A52-86A9-A2955A15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08" y="289241"/>
            <a:ext cx="9975272" cy="6695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ВАКУУМДЫҚ ТЕХНИКАСЫНЫҢ ДАМУ ТАРИХЫ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526776-74A7-0413-7167-D1D338C1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" b="1481"/>
          <a:stretch/>
        </p:blipFill>
        <p:spPr bwMode="auto">
          <a:xfrm>
            <a:off x="6683973" y="1671320"/>
            <a:ext cx="4739547" cy="3449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4" name="Скругленный прямоугольник 4">
            <a:extLst>
              <a:ext uri="{FF2B5EF4-FFF2-40B4-BE49-F238E27FC236}">
                <a16:creationId xmlns:a16="http://schemas.microsoft.com/office/drawing/2014/main" id="{63647FF7-A2BC-4E58-AF37-5B0FCF773F98}"/>
              </a:ext>
            </a:extLst>
          </p:cNvPr>
          <p:cNvSpPr/>
          <p:nvPr/>
        </p:nvSpPr>
        <p:spPr>
          <a:xfrm>
            <a:off x="1290220" y="248765"/>
            <a:ext cx="10133300" cy="71002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4FEFF4-B1D0-4A53-A124-477B24611299}"/>
              </a:ext>
            </a:extLst>
          </p:cNvPr>
          <p:cNvSpPr txBox="1"/>
          <p:nvPr/>
        </p:nvSpPr>
        <p:spPr>
          <a:xfrm>
            <a:off x="1328380" y="301609"/>
            <a:ext cx="10316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1. ФИЗИКАЛЫҚ ЭКСПЕРИМЕНТТЕР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80211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EE982-3382-59A5-A357-2614A5ED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DE1F80-AE10-556F-5CFC-17F62DC31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DA23E-57C0-D47D-EF4B-D52CF732C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616993-E332-B67F-53E5-7771FCB5F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5EA76-ADA1-38EA-D652-35655C71C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48B5C0B-6AA9-5999-387C-5AC43105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28C3D17-2066-E7A0-4ECA-D4686A44A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690A78E9-BCBF-682E-F7D2-EE5458E2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6EC09FC-C5FF-0AF0-EC00-18F09B0C9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A931593E-58B6-8198-BEE9-0D2C366A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E7E7E3C-A96F-820E-CF0C-4834C852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D40CA39-90A8-2320-711E-12557445D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4D87F98-EE39-2ADF-3760-BCD3451CC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637CA04-24CF-3DE5-532B-84AF499C4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05012DB-B390-B83E-BA44-F58C33CEE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88721A5-C854-01AB-DD15-A549B45A8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4A24ABC-31EE-03E7-D67C-9266787CD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58E60C-2ADB-1802-43D6-D7581DF54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EE8307AD-9E0B-51D2-5B3D-AEC7DDF6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331691D6-1E87-6019-FC0C-452962235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031CEFDC-7246-EC1E-32FF-56899770E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0242310-E128-8C67-69E6-C3185D6ED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C36B3AE-A9D6-7BC5-DA39-32A80F479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1704CAA7-5D65-4E1B-046D-6CB2D74A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5C124EF8-F76F-9AA8-5C1D-EAF512537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8B0CF72-1712-435C-FC84-5887E6E50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1C35B96-AE55-0391-AA88-E1C39D945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BBAA14F-FB91-3F7B-9790-734BCC8EF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27F6B-EA2D-FE42-29B6-D300BB221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A9D209C1-CBCF-DB3D-8F8C-FF69AAC8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5EA81274-1785-B065-AAF5-D037F8C2D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0A100642-2839-E5EB-979F-C48BBEAE5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E733866-B0B2-931B-81E4-068D6BBEE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945BC79-03EA-0D48-422F-4D8FE48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018EE990-77F2-59D2-0BB0-46CCCA528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FF12AA2-C2FB-DF09-C341-561729302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1006E5A3-63EB-D292-DDFC-A7D65CC0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97DF500-5121-05F5-0E15-2C512327F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B8B621A7-CD11-C594-4048-55B1BAD07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28A4284-1C5C-CDF1-3880-455FAC98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D972E26F-A3E3-61D7-D5A9-DDCAC242B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9096613-CF33-5548-15C8-B102504F3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ADCB4352-0DEF-FAE7-E25C-77B4B48A7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C48C8E44-C9D2-412C-97AA-DDC37D8F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23" y="3688585"/>
            <a:ext cx="7384071" cy="2430354"/>
          </a:xfrm>
        </p:spPr>
        <p:txBody>
          <a:bodyPr anchor="ctr">
            <a:normAutofit fontScale="25000" lnSpcReduction="20000"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Демонстрациялық</a:t>
            </a: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тәжірибелер</a:t>
            </a:r>
            <a:endParaRPr lang="ru-RU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Фронтальды</a:t>
            </a: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зертханалық</a:t>
            </a: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жұмыстар</a:t>
            </a:r>
            <a:endParaRPr lang="ru-RU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практикумдар</a:t>
            </a:r>
            <a:endParaRPr lang="ru-RU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Сыныптан</a:t>
            </a: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тәжірибелер</a:t>
            </a: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бақылаулар</a:t>
            </a:r>
            <a:endParaRPr lang="ru-RU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Эксперименттік</a:t>
            </a: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тапсырмалар</a:t>
            </a: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Шығармашылық</a:t>
            </a: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эксперименттік</a:t>
            </a: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тапсырмалар</a:t>
            </a:r>
            <a:endParaRPr lang="ru-RU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Виртуалды</a:t>
            </a: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зертханалық</a:t>
            </a:r>
            <a:r>
              <a:rPr lang="ru-RU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жұмыстар</a:t>
            </a:r>
            <a:endParaRPr lang="ru-RU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64966AF-096E-BD1A-C11F-BB75B68E6EFC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9DD7B57-C3BC-3A1E-CF70-FBA8F03D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ФИЗИКАЛЫҚ ЭКСПЕРИМЕНТТЕР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28232B7-ECDD-183D-C6C1-C0C3C2DAF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623" y="1242135"/>
            <a:ext cx="2868708" cy="150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66ABE4-6C50-52A6-C96B-4E37243CC5DB}"/>
              </a:ext>
            </a:extLst>
          </p:cNvPr>
          <p:cNvSpPr txBox="1"/>
          <p:nvPr/>
        </p:nvSpPr>
        <p:spPr>
          <a:xfrm>
            <a:off x="3716800" y="1216923"/>
            <a:ext cx="731824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Мектептегі физикалық эксперимент мына функцияларды орындайды: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Физикалық білім көзі ретінде қызмет етеді;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Оқыту әдісі;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Көрнекілік бір түрі.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kk-KZ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Мектептегі физикалық эксперименттің келесі түрлері бар: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C4044DC4-4D72-F7E6-14CA-A88AD6E4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5924" y="3333465"/>
            <a:ext cx="3773489" cy="263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76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464816" y="248766"/>
            <a:ext cx="8980982" cy="67656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ДЕМОНСТРАЦИЯ ТӘЖІРИБЕЛЕР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867" y="5710104"/>
            <a:ext cx="2340135" cy="556764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ДИНАМОМЕТР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8EFC9A-4D40-422E-B78F-1A6462B04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419474" y="2443587"/>
            <a:ext cx="4500923" cy="210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285C9D05-CB77-4C32-BB99-92FA786C74A9}"/>
              </a:ext>
            </a:extLst>
          </p:cNvPr>
          <p:cNvSpPr txBox="1"/>
          <p:nvPr/>
        </p:nvSpPr>
        <p:spPr>
          <a:xfrm>
            <a:off x="4196891" y="1554854"/>
            <a:ext cx="614574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Демонстрация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мұғалімнің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құбылыстар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мен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арасындағы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байланыстарды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көрсетуі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Демонстрациялық</a:t>
            </a:r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 т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әжірибелер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мақсаттарды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көздейді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белгілі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құбылыстыбайқау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алға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қойылған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гипотезаны</a:t>
            </a:r>
            <a:r>
              <a:rPr lang="kk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заңдылықтарды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олардан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туындайтын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салдарларды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маңызды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ұғымдарды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заңдардың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гипотезалардың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теориялардың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мәнін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ашу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оқушыларды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материалды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қабылдауға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дайындау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проблемалық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тәжірибелер;техникалыққондырғылардың,аспаптардың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принципін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технологиялық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процестердің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мәнін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963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EE982-3382-59A5-A357-2614A5ED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DE1F80-AE10-556F-5CFC-17F62DC31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DA23E-57C0-D47D-EF4B-D52CF732C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616993-E332-B67F-53E5-7771FCB5F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5EA76-ADA1-38EA-D652-35655C71C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48B5C0B-6AA9-5999-387C-5AC43105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28C3D17-2066-E7A0-4ECA-D4686A44A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690A78E9-BCBF-682E-F7D2-EE5458E2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6EC09FC-C5FF-0AF0-EC00-18F09B0C9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A931593E-58B6-8198-BEE9-0D2C366A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E7E7E3C-A96F-820E-CF0C-4834C852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D40CA39-90A8-2320-711E-12557445D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4D87F98-EE39-2ADF-3760-BCD3451CC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637CA04-24CF-3DE5-532B-84AF499C4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05012DB-B390-B83E-BA44-F58C33CEE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88721A5-C854-01AB-DD15-A549B45A8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4A24ABC-31EE-03E7-D67C-9266787CD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58E60C-2ADB-1802-43D6-D7581DF54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EE8307AD-9E0B-51D2-5B3D-AEC7DDF6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331691D6-1E87-6019-FC0C-452962235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031CEFDC-7246-EC1E-32FF-56899770E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0242310-E128-8C67-69E6-C3185D6ED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C36B3AE-A9D6-7BC5-DA39-32A80F479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1704CAA7-5D65-4E1B-046D-6CB2D74A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5C124EF8-F76F-9AA8-5C1D-EAF512537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8B0CF72-1712-435C-FC84-5887E6E50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1C35B96-AE55-0391-AA88-E1C39D945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BBAA14F-FB91-3F7B-9790-734BCC8EF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27F6B-EA2D-FE42-29B6-D300BB221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A9D209C1-CBCF-DB3D-8F8C-FF69AAC8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5EA81274-1785-B065-AAF5-D037F8C2D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0A100642-2839-E5EB-979F-C48BBEAE5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E733866-B0B2-931B-81E4-068D6BBEE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945BC79-03EA-0D48-422F-4D8FE48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018EE990-77F2-59D2-0BB0-46CCCA528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FF12AA2-C2FB-DF09-C341-561729302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1006E5A3-63EB-D292-DDFC-A7D65CC0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97DF500-5121-05F5-0E15-2C512327F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B8B621A7-CD11-C594-4048-55B1BAD07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28A4284-1C5C-CDF1-3880-455FAC98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D972E26F-A3E3-61D7-D5A9-DDCAC242B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9096613-CF33-5548-15C8-B102504F3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ADCB4352-0DEF-FAE7-E25C-77B4B48A7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64966AF-096E-BD1A-C11F-BB75B68E6EFC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9DD7B57-C3BC-3A1E-CF70-FBA8F03D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ФРОНТАЛЬДЫ ЗЕРТХАНАЛЫҚ ЖҰМЫСТАР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D49B1-9905-B35D-2AE4-97965DABAC3A}"/>
              </a:ext>
            </a:extLst>
          </p:cNvPr>
          <p:cNvSpPr txBox="1"/>
          <p:nvPr/>
        </p:nvSpPr>
        <p:spPr>
          <a:xfrm>
            <a:off x="1233996" y="1294646"/>
            <a:ext cx="94386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Фронтальды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зертханалық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эксперименттер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білімді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тереңдету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кеңейтумен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практикалық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дағдыларды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дамытуға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тапсырмалармен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байланысты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болғандықтан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студенттердің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іс-әрекетін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ұйымдастыру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бағыттау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зейіні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менойлауын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белсендіру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экспериментті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орындау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жоспарын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оларды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дайындауды,жылдам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таратуды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кейіннен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жинауды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камтамасыз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Фронтальды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зертханалық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сабақтар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дидактикалық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b="1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мақсатына</a:t>
            </a:r>
            <a:r>
              <a:rPr lang="ru-K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қарай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жіктеледі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құбылыстарды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зерттеу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бақылау-өлшеу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құралдарымен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шамаларды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өлшеумен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танысу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құрылғылар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қондырғылардың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құрылымы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істеу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принципімен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таныстыру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сандық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заңдылықтарды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сынау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kk-K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ұғымдардың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мәнін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заттар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процестердің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сипаттамаларын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KZ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8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2B9E26C-AD3F-4B27-B9FD-890C45AA9267}"/>
              </a:ext>
            </a:extLst>
          </p:cNvPr>
          <p:cNvSpPr txBox="1"/>
          <p:nvPr/>
        </p:nvSpPr>
        <p:spPr>
          <a:xfrm>
            <a:off x="5487947" y="1337082"/>
            <a:ext cx="607703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b="1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практикумның</a:t>
            </a:r>
            <a:r>
              <a:rPr lang="ru-RU" b="1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b="1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r>
              <a:rPr lang="ru-RU" b="1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лекциялық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курстарда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алған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теориялық</a:t>
            </a:r>
            <a:endParaRPr lang="ru-RU" b="0" i="0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білімнің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құбылыстар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процесстерді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endParaRPr lang="ru-RU" b="0" i="0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заңдылықтарды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практика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жүзінде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жаңғыртып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зерттеп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шамалардың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арасындағы</a:t>
            </a:r>
            <a:endParaRPr lang="ru-RU" b="0" i="0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сандық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қатынастарды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іс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жүзінде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Сонымен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бірге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практикум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сабақтарында</a:t>
            </a:r>
            <a:endParaRPr lang="ru-RU" b="0" i="0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оқушылар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мақсатта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қолданылатын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құрал-саймандар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приборлармен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endParaRPr lang="ru-RU" b="0" i="0" dirty="0">
              <a:solidFill>
                <a:srgbClr val="1A1A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істеуді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үйренеді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тәжірибе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жүзінде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алынған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мәліметтерді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математикалық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өңдеудің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айла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l"/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тәсілдерін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меңгеріп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қорытынды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нәтижеге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сараптау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жасауға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дағдыланады</a:t>
            </a:r>
            <a:r>
              <a:rPr lang="ru-RU" b="0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algn="just"/>
            <a:endParaRPr lang="ru-K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ФИЗИКАЛЫҚ ПРАКТИКУМДАР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BFDB4E-BF4C-4FA3-BA51-29D67563C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650" y="1370456"/>
            <a:ext cx="4904699" cy="41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СЫНЫПТАН ТЫС ТӘЖІРИБЕЛЕР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EB362F9-D3F7-489D-BAED-6AB1D9870E5A}"/>
              </a:ext>
            </a:extLst>
          </p:cNvPr>
          <p:cNvSpPr txBox="1"/>
          <p:nvPr/>
        </p:nvSpPr>
        <p:spPr>
          <a:xfrm>
            <a:off x="1495919" y="1558869"/>
            <a:ext cx="9197114" cy="2434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81000"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Сыныптан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жұмыстың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мақсатының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бірі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бөлігінің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танымдық</a:t>
            </a:r>
            <a:r>
              <a:rPr lang="ru-RU" sz="2400" b="1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қызығушылығын</a:t>
            </a:r>
            <a:r>
              <a:rPr lang="ru-RU" sz="2400" b="1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2400" b="1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табылса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ал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физикаға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қызығушылығы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әрі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терең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оқушылар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сыныптан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жұмыстың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негізгі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мақсаты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шығармашылық</a:t>
            </a:r>
            <a:r>
              <a:rPr lang="ru-RU" sz="2400" b="1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қабілетін</a:t>
            </a:r>
            <a:r>
              <a:rPr lang="ru-RU" sz="2400" b="1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sz="2400" b="1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болып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табылады</a:t>
            </a:r>
            <a:r>
              <a:rPr lang="ru-RU" sz="2400" b="0" i="0" dirty="0">
                <a:solidFill>
                  <a:srgbClr val="1728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23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26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ЭКСПЕРИМЕНТТІК ТАПСЫРМАЛАР</a:t>
            </a:r>
          </a:p>
        </p:txBody>
      </p:sp>
      <p:sp>
        <p:nvSpPr>
          <p:cNvPr id="54" name="Объект 2">
            <a:extLst>
              <a:ext uri="{FF2B5EF4-FFF2-40B4-BE49-F238E27FC236}">
                <a16:creationId xmlns:a16="http://schemas.microsoft.com/office/drawing/2014/main" id="{C44CAFAB-C0E3-46E6-9003-0903E6807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642" y="1183641"/>
            <a:ext cx="10335665" cy="2394376"/>
          </a:xfrm>
        </p:spPr>
        <p:txBody>
          <a:bodyPr>
            <a:normAutofit fontScale="40000" lnSpcReduction="20000"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Оларға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шешімі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әртүрлі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өлшемдермен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физикалық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құбылыстардың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көбеюімен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физикалық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процестерді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бақылаумен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әртүрлі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қондырғыларды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құрастырумен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міндеттер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жатады.Эксперименттік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есептерді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сапалық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сандық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деп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бөлуге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болады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Сапалық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тапсырмаларда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эксперимент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нәтижесінде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болуы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тиіс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құбылысты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болжау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немесе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осыкұралдардың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көмегімен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физикалық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құбылысты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жаңғырту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талап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етіледі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Сандық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есептерді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шығарғанда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алдымен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қажетті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өлшемдерді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содан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кейін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есептеулерді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50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жүргізеді</a:t>
            </a:r>
            <a:r>
              <a:rPr lang="ru-RU" sz="5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5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3231C8-E930-40F5-9FC9-92906187FCA9}"/>
              </a:ext>
            </a:extLst>
          </p:cNvPr>
          <p:cNvSpPr txBox="1"/>
          <p:nvPr/>
        </p:nvSpPr>
        <p:spPr>
          <a:xfrm>
            <a:off x="1157204" y="3414802"/>
            <a:ext cx="100432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Эксперименттік есептің шешімі төрт кезеңнен тұрады: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Тапсырманы түсіну,қабылдау;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Шешім жоспарын құру;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Шешім жоспарын жүзеге асыру;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Шешімнің нәтижесін тексеру.</a:t>
            </a:r>
            <a:endParaRPr lang="kk-KZ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03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</TotalTime>
  <Words>810</Words>
  <Application>Microsoft Office PowerPoint</Application>
  <PresentationFormat>Широкоэкранный</PresentationFormat>
  <Paragraphs>91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Times New Roman</vt:lpstr>
      <vt:lpstr>YS Text</vt:lpstr>
      <vt:lpstr>Тема Office</vt:lpstr>
      <vt:lpstr>Презентация PowerPoint</vt:lpstr>
      <vt:lpstr>Презентация PowerPoint</vt:lpstr>
      <vt:lpstr>1. ВАКУУМДЫҚ ТЕХНИКАСЫНЫҢ ДАМУ ТАРИХЫ</vt:lpstr>
      <vt:lpstr>1. ФИЗИКАЛЫҚ ЭКСПЕРИМЕНТТЕР</vt:lpstr>
      <vt:lpstr>ДИНАМОМЕТР</vt:lpstr>
      <vt:lpstr>3. ФРОНТАЛЬДЫ ЗЕРТХАНАЛЫҚ ЖҰМЫСТАР</vt:lpstr>
      <vt:lpstr>4. ФИЗИКАЛЫҚ ПРАКТИКУМДАР</vt:lpstr>
      <vt:lpstr>5. СЫНЫПТАН ТЫС ТӘЖІРИБЕЛЕР </vt:lpstr>
      <vt:lpstr>6. ЭКСПЕРИМЕНТТІК ТАПСЫРМАЛАР</vt:lpstr>
      <vt:lpstr>7. ШЫҒАРМАШЫЛЫҚ ЭКСПЕРИМЕНТТІК ТАПСЫРМАЛАР</vt:lpstr>
      <vt:lpstr>8. ВИРТУАЛДЫ ЗЕРТХАНАЛЫҚ ЖҰМЫСТАР</vt:lpstr>
      <vt:lpstr>БАҚЫЛАУ СҰРАҚТАРЫ</vt:lpstr>
      <vt:lpstr>НАЗАРЛАРЫҢЫЗҒА РАҚМЕТ!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Пользователь</cp:lastModifiedBy>
  <cp:revision>113</cp:revision>
  <dcterms:created xsi:type="dcterms:W3CDTF">2021-11-16T03:16:23Z</dcterms:created>
  <dcterms:modified xsi:type="dcterms:W3CDTF">2024-11-02T14:47:32Z</dcterms:modified>
</cp:coreProperties>
</file>