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323" r:id="rId4"/>
    <p:sldId id="324" r:id="rId5"/>
    <p:sldId id="357" r:id="rId6"/>
    <p:sldId id="358" r:id="rId7"/>
    <p:sldId id="351" r:id="rId8"/>
    <p:sldId id="361" r:id="rId9"/>
    <p:sldId id="362" r:id="rId10"/>
    <p:sldId id="328" r:id="rId11"/>
    <p:sldId id="363" r:id="rId12"/>
    <p:sldId id="344" r:id="rId13"/>
    <p:sldId id="257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33CC"/>
    <a:srgbClr val="0099FF"/>
    <a:srgbClr val="CC3300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69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34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04D851-590C-4BB2-BD00-FA3EB48976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E8F854-DDE0-4BD7-BC5D-5328FA2AB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214458-5E41-482F-997D-0475BEDFD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FE572D-0060-47D1-AAE8-83CC0580D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6D2C9C-E398-4DF0-A1BD-615FE15D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263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9A21DE-2A19-4CEB-8456-9F2D3AE9A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DDB79B-18B9-4847-AD46-8D5F9106B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13B994-6752-4380-8B8B-A62F5AAE2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B4E197-A0BE-47AF-A15C-134D581E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FC9820-2CD8-431B-AFA6-D1069F1D4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712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90B8BE-A8E1-4E79-9D4F-453BB9181A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A0C363-5361-4F22-8BB9-3B81EB629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B75A87-15B4-4FFE-9AC2-93EC45F8E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16054F-9106-4924-82E8-1450F7992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F7352E-DF36-4E55-A9B8-F0EF391C7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893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8FB4C-1CCD-48F2-9A72-11E9636F0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D448F8-4AFC-4C52-9EAE-327C6F82C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A5D8D6-2121-49AA-929E-9DFB6DE05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D7E765-D4CC-46D4-B3FA-57960F9EC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AB4253-4EE4-473C-A940-8EFFE626C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80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6F3B11-3943-43E2-B336-D7871C9A2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602908-15D2-455A-9CD1-26C7307E3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9D69D0-E8C6-4788-8DAF-5C8C7DB12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408BE3-70CA-49CA-81AE-F216390FB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C1C431-1F42-4ECA-8443-B997DB288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205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5D208A-A84E-4839-834F-4D71351F1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F28FBF-95B1-42C7-A707-F06D08F0D4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F7F000-DD93-43D4-BA2A-EA65A3D92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ABA5FC-953E-4A28-8A5A-2ACC9289C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5A8A4C-4BAA-4CE6-9FF5-72A4C77A6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28C54A-D5EF-4137-97D3-9260F73F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251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12B6A8-EF2E-41D6-9A5B-24E2F0230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6CE926-D0C6-4D93-94C5-EADFD0221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8E60BE6-C397-481B-88BA-4F1805152B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A81CDD5-8360-4ECF-8065-FF4C4C3D75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A92D018-14A0-429B-B637-B48B2723EA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BF73C8-590F-46D0-AAFC-C43B5E0C3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4D8E968-AA2C-418B-B38B-C5BFDA526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C533B56-93ED-47D0-9737-CA38BEB71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870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8C198-388A-4965-ACAC-B26D890B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20F33F9-FCF2-41B7-AB20-AF85A777F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BF8E567-96A9-4166-BED2-0ADB0C3C1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BE7CBA4-FB5E-45A4-BF22-B5350A78B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736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C643C07-5635-46D0-A345-E0BF55C33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B390F4-B3AF-43D6-95A3-CCE1F6191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8AD44C-E320-4D18-B665-E34332CBF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57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43D55-F420-47F3-AC2A-C711974C8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DD3792-764C-4928-85DB-7456EAECE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2BF33A-46DF-4B96-8112-F34D2AEDAF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854F939-E308-47C0-9A47-F9F9677F6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41AF1B-71F7-4960-B0F2-B7359ECF1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C3221E-B437-402F-A74A-7FD1A9E6C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57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D4270-31E6-4B6D-8C85-F11EF4273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87B729-62D4-48D4-B6E6-F42117D75E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C1A58A-5E0E-433C-A6F4-90CA5DD83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377EF4-DA24-4E98-8DEF-410A5781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413895-7291-42A3-BC22-82496E7DD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F20F84-AD49-4779-8F16-5C7A4C55A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637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DD4F2-3184-4F0B-A08F-936ED59FD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72661A-0039-4DC1-AB89-25B10B2F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505A5D-EE1B-4120-854B-289AE3597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CC9EE5-94D7-4746-B623-AAE03689DC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34817C-6846-4E0A-BC7B-7D40B4E10E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21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7">
            <a:extLst>
              <a:ext uri="{FF2B5EF4-FFF2-40B4-BE49-F238E27FC236}">
                <a16:creationId xmlns:a16="http://schemas.microsoft.com/office/drawing/2014/main" id="{3F7F520D-813F-4AB8-A88C-70F2B34D5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675251FC-BDEA-4BBB-A75B-0696FB884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3125" y="0"/>
            <a:ext cx="11166368" cy="6857998"/>
          </a:xfrm>
          <a:prstGeom prst="rect">
            <a:avLst/>
          </a:prstGeom>
          <a:solidFill>
            <a:schemeClr val="bg1">
              <a:lumMod val="85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5" name="Group 11">
            <a:extLst>
              <a:ext uri="{FF2B5EF4-FFF2-40B4-BE49-F238E27FC236}">
                <a16:creationId xmlns:a16="http://schemas.microsoft.com/office/drawing/2014/main" id="{352F6AC8-DE93-42EE-BBAE-B6324FFAC3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69875" y="44817"/>
            <a:chExt cx="233303" cy="772404"/>
          </a:xfrm>
        </p:grpSpPr>
        <p:sp>
          <p:nvSpPr>
            <p:cNvPr id="13" name="Rectangle 64">
              <a:extLst>
                <a:ext uri="{FF2B5EF4-FFF2-40B4-BE49-F238E27FC236}">
                  <a16:creationId xmlns:a16="http://schemas.microsoft.com/office/drawing/2014/main" id="{6441AB31-5A6F-486C-8AE8-6E04398B39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0062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Rectangle 66">
              <a:extLst>
                <a:ext uri="{FF2B5EF4-FFF2-40B4-BE49-F238E27FC236}">
                  <a16:creationId xmlns:a16="http://schemas.microsoft.com/office/drawing/2014/main" id="{29669355-73FD-40E2-9E44-DC03FBA9CA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572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9ECB0561-E50E-4875-8B82-4405160774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" name="Rectangle 66">
              <a:extLst>
                <a:ext uri="{FF2B5EF4-FFF2-40B4-BE49-F238E27FC236}">
                  <a16:creationId xmlns:a16="http://schemas.microsoft.com/office/drawing/2014/main" id="{C32EDEC5-1B46-4575-8975-3286C47437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BDFBD4DE-5B85-4C02-876E-4364399C82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F964221E-D757-45C1-B24B-967DE63192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2854498-7E09-404F-8D8B-4022EB1C9B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D82220A-E645-4062-A26A-DF19F2E11A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366B8029-4DAB-439E-B861-E11E5AA3A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869215D8-066B-481E-A2FB-9D6DB4EB6C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07A2094-FE71-4F84-8589-31B213FEC8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52C000FC-4146-4B1A-8CFF-26FFF1C7E6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9096C9F-D4A4-4FDA-B7E7-8D8330194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3939" y="1294357"/>
            <a:ext cx="10011089" cy="42998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B1172D0-DAE3-4130-9009-0B02351A54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87925" y="3505936"/>
            <a:ext cx="2177162" cy="2367104"/>
            <a:chOff x="687925" y="3505936"/>
            <a:chExt cx="2177162" cy="2367104"/>
          </a:xfrm>
        </p:grpSpPr>
        <p:sp>
          <p:nvSpPr>
            <p:cNvPr id="29" name="Rectangle 66">
              <a:extLst>
                <a:ext uri="{FF2B5EF4-FFF2-40B4-BE49-F238E27FC236}">
                  <a16:creationId xmlns:a16="http://schemas.microsoft.com/office/drawing/2014/main" id="{E6EE5CBA-2D94-4CCF-BE0B-DC97A6B49F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35215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5347D002-C822-4662-BECD-704DDCA78E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210041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Rectangle 66">
              <a:extLst>
                <a:ext uri="{FF2B5EF4-FFF2-40B4-BE49-F238E27FC236}">
                  <a16:creationId xmlns:a16="http://schemas.microsoft.com/office/drawing/2014/main" id="{2AFA2F2E-EFC8-4E70-87F4-4269B96E7B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06792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Rectangle 66">
              <a:extLst>
                <a:ext uri="{FF2B5EF4-FFF2-40B4-BE49-F238E27FC236}">
                  <a16:creationId xmlns:a16="http://schemas.microsoft.com/office/drawing/2014/main" id="{BBB7EABB-8135-4B8E-BF0C-A7C891E3A7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9258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36B100CF-968D-4856-95C0-C72FD2DC5D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77849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F75765D6-C293-4ACF-BD5E-BB66EF7570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63638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CFF6D54-51B6-4120-A74E-41A729458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4942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Rectangle 66">
              <a:extLst>
                <a:ext uri="{FF2B5EF4-FFF2-40B4-BE49-F238E27FC236}">
                  <a16:creationId xmlns:a16="http://schemas.microsoft.com/office/drawing/2014/main" id="{62EE344F-8E78-473F-8CD3-E6D1B66AAE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352154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Rectangle 66">
              <a:extLst>
                <a:ext uri="{FF2B5EF4-FFF2-40B4-BE49-F238E27FC236}">
                  <a16:creationId xmlns:a16="http://schemas.microsoft.com/office/drawing/2014/main" id="{72E173FC-1DF7-4951-906C-1390F27C2A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21004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C709EA9D-08FD-4F76-A336-772250C78E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06792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Rectangle 66">
              <a:extLst>
                <a:ext uri="{FF2B5EF4-FFF2-40B4-BE49-F238E27FC236}">
                  <a16:creationId xmlns:a16="http://schemas.microsoft.com/office/drawing/2014/main" id="{8C5FFEDC-1BC0-4CB0-9FD4-EDE7AF4C35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63638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D6A72BC6-FA35-4F45-A7BA-0BEB7B205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49426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Rectangle 66">
              <a:extLst>
                <a:ext uri="{FF2B5EF4-FFF2-40B4-BE49-F238E27FC236}">
                  <a16:creationId xmlns:a16="http://schemas.microsoft.com/office/drawing/2014/main" id="{919B69A1-EBB1-45F8-8791-016BCF7BDD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91809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Rectangle 66">
              <a:extLst>
                <a:ext uri="{FF2B5EF4-FFF2-40B4-BE49-F238E27FC236}">
                  <a16:creationId xmlns:a16="http://schemas.microsoft.com/office/drawing/2014/main" id="{0B530BD1-86A8-414D-A004-D9954B038C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78369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Rectangle 59">
              <a:extLst>
                <a:ext uri="{FF2B5EF4-FFF2-40B4-BE49-F238E27FC236}">
                  <a16:creationId xmlns:a16="http://schemas.microsoft.com/office/drawing/2014/main" id="{FAE5BC0C-0D05-49E2-9DB9-54049A23EC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Rectangle 62">
              <a:extLst>
                <a:ext uri="{FF2B5EF4-FFF2-40B4-BE49-F238E27FC236}">
                  <a16:creationId xmlns:a16="http://schemas.microsoft.com/office/drawing/2014/main" id="{5CE98A12-A684-4846-B6C3-F2A43AC2AD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28A5BB04-DD41-49FE-8387-318BCC75BA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7753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3EE3B3CB-71BA-44FD-B0E4-D9A61B5738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B1C7399A-7B9C-42BB-A79E-51653F21C1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Rectangle 59">
              <a:extLst>
                <a:ext uri="{FF2B5EF4-FFF2-40B4-BE49-F238E27FC236}">
                  <a16:creationId xmlns:a16="http://schemas.microsoft.com/office/drawing/2014/main" id="{413FA7F4-41B4-4942-83F6-8B7A99306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Rectangle 62">
              <a:extLst>
                <a:ext uri="{FF2B5EF4-FFF2-40B4-BE49-F238E27FC236}">
                  <a16:creationId xmlns:a16="http://schemas.microsoft.com/office/drawing/2014/main" id="{A781A10B-D948-4231-B95B-3717ABD5DB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ED823F90-3595-4102-9F05-3F640079C4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79031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Rectangle 59">
              <a:extLst>
                <a:ext uri="{FF2B5EF4-FFF2-40B4-BE49-F238E27FC236}">
                  <a16:creationId xmlns:a16="http://schemas.microsoft.com/office/drawing/2014/main" id="{072EE8BA-C999-40B7-8E23-682F60AE2B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Rectangle 62">
              <a:extLst>
                <a:ext uri="{FF2B5EF4-FFF2-40B4-BE49-F238E27FC236}">
                  <a16:creationId xmlns:a16="http://schemas.microsoft.com/office/drawing/2014/main" id="{09B345B3-4E84-41B3-B95F-6C9DA80847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Rectangle 59">
              <a:extLst>
                <a:ext uri="{FF2B5EF4-FFF2-40B4-BE49-F238E27FC236}">
                  <a16:creationId xmlns:a16="http://schemas.microsoft.com/office/drawing/2014/main" id="{8C487E2F-6F42-4A25-966B-9B02CF4C0F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Rectangle 62">
              <a:extLst>
                <a:ext uri="{FF2B5EF4-FFF2-40B4-BE49-F238E27FC236}">
                  <a16:creationId xmlns:a16="http://schemas.microsoft.com/office/drawing/2014/main" id="{6D86BDF0-16A6-4CE2-98EB-8C2C5D3824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Rectangle 66">
              <a:extLst>
                <a:ext uri="{FF2B5EF4-FFF2-40B4-BE49-F238E27FC236}">
                  <a16:creationId xmlns:a16="http://schemas.microsoft.com/office/drawing/2014/main" id="{27929C7D-FFA5-4CF1-BF99-B4694DFC04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368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Rectangle 59">
              <a:extLst>
                <a:ext uri="{FF2B5EF4-FFF2-40B4-BE49-F238E27FC236}">
                  <a16:creationId xmlns:a16="http://schemas.microsoft.com/office/drawing/2014/main" id="{2622FE45-29EC-40C6-8756-57127608B7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Rectangle 62">
              <a:extLst>
                <a:ext uri="{FF2B5EF4-FFF2-40B4-BE49-F238E27FC236}">
                  <a16:creationId xmlns:a16="http://schemas.microsoft.com/office/drawing/2014/main" id="{3DBACFBF-2B6F-42DE-A4C1-24F9CB77B9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Rectangle 59">
              <a:extLst>
                <a:ext uri="{FF2B5EF4-FFF2-40B4-BE49-F238E27FC236}">
                  <a16:creationId xmlns:a16="http://schemas.microsoft.com/office/drawing/2014/main" id="{7E00D7AA-B9A3-43BE-A9C7-2DEF2F8F89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3658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Rectangle 2">
              <a:extLst>
                <a:ext uri="{FF2B5EF4-FFF2-40B4-BE49-F238E27FC236}">
                  <a16:creationId xmlns:a16="http://schemas.microsoft.com/office/drawing/2014/main" id="{AD9C42ED-BB25-42B5-A22D-938ED1719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6051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F56D4244-BB50-4726-8F99-AF9734E044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493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Rectangle 62">
              <a:extLst>
                <a:ext uri="{FF2B5EF4-FFF2-40B4-BE49-F238E27FC236}">
                  <a16:creationId xmlns:a16="http://schemas.microsoft.com/office/drawing/2014/main" id="{56A6F39E-0EBB-4392-90BB-2590C81F47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381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Rectangle 64">
              <a:extLst>
                <a:ext uri="{FF2B5EF4-FFF2-40B4-BE49-F238E27FC236}">
                  <a16:creationId xmlns:a16="http://schemas.microsoft.com/office/drawing/2014/main" id="{45B09FF7-8FBE-4F42-8275-8E56C32C2D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22694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Rectangle 66">
              <a:extLst>
                <a:ext uri="{FF2B5EF4-FFF2-40B4-BE49-F238E27FC236}">
                  <a16:creationId xmlns:a16="http://schemas.microsoft.com/office/drawing/2014/main" id="{FC78768D-9FA0-45A3-9686-473894D876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41575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Rectangle 64">
              <a:extLst>
                <a:ext uri="{FF2B5EF4-FFF2-40B4-BE49-F238E27FC236}">
                  <a16:creationId xmlns:a16="http://schemas.microsoft.com/office/drawing/2014/main" id="{03C6263C-2F04-4160-BAB3-93F166039B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13298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Rectangle 66">
              <a:extLst>
                <a:ext uri="{FF2B5EF4-FFF2-40B4-BE49-F238E27FC236}">
                  <a16:creationId xmlns:a16="http://schemas.microsoft.com/office/drawing/2014/main" id="{7D54F6C2-0EC0-4D1C-A121-563C1B3ED7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32179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Rectangle 59">
              <a:extLst>
                <a:ext uri="{FF2B5EF4-FFF2-40B4-BE49-F238E27FC236}">
                  <a16:creationId xmlns:a16="http://schemas.microsoft.com/office/drawing/2014/main" id="{E35A171E-850C-4714-A0A4-6CD1830596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Rectangle 62">
              <a:extLst>
                <a:ext uri="{FF2B5EF4-FFF2-40B4-BE49-F238E27FC236}">
                  <a16:creationId xmlns:a16="http://schemas.microsoft.com/office/drawing/2014/main" id="{745EB765-69E1-4FB7-BEA0-AF2F04919B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Rectangle 2">
              <a:extLst>
                <a:ext uri="{FF2B5EF4-FFF2-40B4-BE49-F238E27FC236}">
                  <a16:creationId xmlns:a16="http://schemas.microsoft.com/office/drawing/2014/main" id="{83F43793-41FE-49A7-9F05-3D49899A45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6536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Rectangle 59">
              <a:extLst>
                <a:ext uri="{FF2B5EF4-FFF2-40B4-BE49-F238E27FC236}">
                  <a16:creationId xmlns:a16="http://schemas.microsoft.com/office/drawing/2014/main" id="{B0A53DAF-BC4D-4849-800D-538D222074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5417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Rectangle 64">
              <a:extLst>
                <a:ext uri="{FF2B5EF4-FFF2-40B4-BE49-F238E27FC236}">
                  <a16:creationId xmlns:a16="http://schemas.microsoft.com/office/drawing/2014/main" id="{D1A1C417-39D0-4ED4-B74E-9F19F25DE3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378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Rectangle 66">
              <a:extLst>
                <a:ext uri="{FF2B5EF4-FFF2-40B4-BE49-F238E27FC236}">
                  <a16:creationId xmlns:a16="http://schemas.microsoft.com/office/drawing/2014/main" id="{8826C125-5D9A-4D06-A2C9-389A737005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2266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Rectangle 2">
              <a:extLst>
                <a:ext uri="{FF2B5EF4-FFF2-40B4-BE49-F238E27FC236}">
                  <a16:creationId xmlns:a16="http://schemas.microsoft.com/office/drawing/2014/main" id="{F5596270-3998-4D23-86B6-85A6B62BF5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2372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Rectangle 59">
              <a:extLst>
                <a:ext uri="{FF2B5EF4-FFF2-40B4-BE49-F238E27FC236}">
                  <a16:creationId xmlns:a16="http://schemas.microsoft.com/office/drawing/2014/main" id="{021CC68A-939D-4235-B3EA-88498DC233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125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Rectangle 62">
              <a:extLst>
                <a:ext uri="{FF2B5EF4-FFF2-40B4-BE49-F238E27FC236}">
                  <a16:creationId xmlns:a16="http://schemas.microsoft.com/office/drawing/2014/main" id="{394C50BF-C63F-475F-9198-B637A8329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013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Rectangle 64">
              <a:extLst>
                <a:ext uri="{FF2B5EF4-FFF2-40B4-BE49-F238E27FC236}">
                  <a16:creationId xmlns:a16="http://schemas.microsoft.com/office/drawing/2014/main" id="{F74B5CFE-DE1E-470F-82D6-6BCDE5C4DA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1901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Rectangle 66">
              <a:extLst>
                <a:ext uri="{FF2B5EF4-FFF2-40B4-BE49-F238E27FC236}">
                  <a16:creationId xmlns:a16="http://schemas.microsoft.com/office/drawing/2014/main" id="{5DDA4EA2-B7AB-46E9-9246-FC23E722B1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3789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Rectangle 64">
              <a:extLst>
                <a:ext uri="{FF2B5EF4-FFF2-40B4-BE49-F238E27FC236}">
                  <a16:creationId xmlns:a16="http://schemas.microsoft.com/office/drawing/2014/main" id="{A2DE2AF5-13E8-4174-9EC4-724DEB88DC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0962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Rectangle 66">
              <a:extLst>
                <a:ext uri="{FF2B5EF4-FFF2-40B4-BE49-F238E27FC236}">
                  <a16:creationId xmlns:a16="http://schemas.microsoft.com/office/drawing/2014/main" id="{360555BC-5949-427F-B107-D944CA221B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2850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Rectangle 59">
              <a:extLst>
                <a:ext uri="{FF2B5EF4-FFF2-40B4-BE49-F238E27FC236}">
                  <a16:creationId xmlns:a16="http://schemas.microsoft.com/office/drawing/2014/main" id="{F6C67CEF-7906-4D52-B541-B06109BE87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Rectangle 62">
              <a:extLst>
                <a:ext uri="{FF2B5EF4-FFF2-40B4-BE49-F238E27FC236}">
                  <a16:creationId xmlns:a16="http://schemas.microsoft.com/office/drawing/2014/main" id="{13551754-DE8E-4F60-B17A-3592B8E79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" name="Rectangle 2">
              <a:extLst>
                <a:ext uri="{FF2B5EF4-FFF2-40B4-BE49-F238E27FC236}">
                  <a16:creationId xmlns:a16="http://schemas.microsoft.com/office/drawing/2014/main" id="{D7B0D877-545F-4CA5-BB7B-A21E413CD5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2857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" name="Rectangle 59">
              <a:extLst>
                <a:ext uri="{FF2B5EF4-FFF2-40B4-BE49-F238E27FC236}">
                  <a16:creationId xmlns:a16="http://schemas.microsoft.com/office/drawing/2014/main" id="{D25743C3-6C94-4F58-83A5-5F610DA5D3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1738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ctangle 64">
              <a:extLst>
                <a:ext uri="{FF2B5EF4-FFF2-40B4-BE49-F238E27FC236}">
                  <a16:creationId xmlns:a16="http://schemas.microsoft.com/office/drawing/2014/main" id="{3CD412E9-0E9C-460C-9FC6-C765F5BCC3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0104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Rectangle 66">
              <a:extLst>
                <a:ext uri="{FF2B5EF4-FFF2-40B4-BE49-F238E27FC236}">
                  <a16:creationId xmlns:a16="http://schemas.microsoft.com/office/drawing/2014/main" id="{B26AB043-5417-4498-90CE-3A7C36B09E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18985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8" name="Title 1">
            <a:extLst>
              <a:ext uri="{FF2B5EF4-FFF2-40B4-BE49-F238E27FC236}">
                <a16:creationId xmlns:a16="http://schemas.microsoft.com/office/drawing/2014/main" id="{C50D168F-BA59-4A8F-A3F1-2AB5040FB3FE}"/>
              </a:ext>
            </a:extLst>
          </p:cNvPr>
          <p:cNvSpPr txBox="1">
            <a:spLocks/>
          </p:cNvSpPr>
          <p:nvPr/>
        </p:nvSpPr>
        <p:spPr>
          <a:xfrm>
            <a:off x="1431051" y="3348110"/>
            <a:ext cx="9123263" cy="24896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kk-KZ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kk-KZ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kk-KZ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kk-KZ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kk-KZ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kk-KZ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kk-KZ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kk-KZ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kk-KZ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kk-KZ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-Д</a:t>
            </a:r>
            <a:r>
              <a:rPr lang="kk-KZ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ӘРІС</a:t>
            </a:r>
            <a:endParaRPr lang="ru-KZ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kk-KZ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kk-KZ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ФИЗИКАЛЫҚ ЭКСПЕРИМЕНТТЕР ТҮРЛЕРІ</a:t>
            </a:r>
            <a:br>
              <a:rPr lang="ru-RU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Заголовок 1">
            <a:extLst>
              <a:ext uri="{FF2B5EF4-FFF2-40B4-BE49-F238E27FC236}">
                <a16:creationId xmlns:a16="http://schemas.microsoft.com/office/drawing/2014/main" id="{D4FCA33A-9AB4-4BAA-800D-BE7BCBF45CA7}"/>
              </a:ext>
            </a:extLst>
          </p:cNvPr>
          <p:cNvSpPr txBox="1">
            <a:spLocks/>
          </p:cNvSpPr>
          <p:nvPr/>
        </p:nvSpPr>
        <p:spPr>
          <a:xfrm>
            <a:off x="1280321" y="13914"/>
            <a:ext cx="9719853" cy="58832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400" b="1">
                <a:latin typeface="Arial" panose="020B0604020202020204" pitchFamily="34" charset="0"/>
                <a:cs typeface="Arial" panose="020B0604020202020204" pitchFamily="34" charset="0"/>
              </a:rPr>
              <a:t>Л.Н. ГУМИЛЕВ АТЫНДАҒЫ ЕУРАЗИЯ ҰЛТТЫҚ УНИВЕРСИТЕТІ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283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79013F-CF01-27C1-989F-4F0C2435D5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5353096-E667-9B95-FEF1-08290338BB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BD1CFF3-9656-4059-C73C-39A374365F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EA9E06C-6A22-5452-CB1E-7BC2DF44A1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99DE741-4D88-1F53-8A9D-7894DA063B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461AD6D5-9A55-A804-33A5-47675803A2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1F4E442F-8335-E7B9-0B7A-250FD282FC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406FF7F5-C4D2-095B-FDC6-5A694BAB9E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20CA9B43-E783-7079-08EF-BD3F2CD172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18D15776-8E2A-F8EA-B039-FDAF09097C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A53FF41-77A8-51E5-4698-E2A8FB60CD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0805503F-E8DE-8976-AFDE-ECFEA83F67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AB572325-5904-3B36-0CCB-1CC85B5A6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655B60A-AA7B-9D71-C5EE-D523D893D6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45D4B4E0-3700-4407-9C46-79CC577C80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EC618D2C-D405-2E23-8CE7-3F0B507D72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E6882A32-9D46-5D28-12F0-25CF6EB954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DE716F1-58E2-4655-9248-EB780D5892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694F88D2-6590-485E-C5BC-CC9AF7C198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4E5DEC01-E115-6418-E50B-32328D4261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ED43CF4F-A598-837E-0AAB-B81F39EEC9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648176C0-98EE-1800-9791-001F2C1561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9C4B3F52-A045-79AC-AE10-71DAC725F8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63C4D5A9-55A0-E1F1-E5D7-98FB90FA89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EF8221A1-512B-B661-705E-7C8BB5FE7E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422C50A0-E964-50C1-D1D9-EF647681B9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FBFA3AFE-8332-4A76-86DC-6CE2308BF5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8D70B509-C8B1-61AB-C7B6-CE44340FDB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522A58BD-C203-79EF-623C-0D585DD254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DB1A8A0C-0A14-1A55-55B7-55AD51B2C1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DDC3B908-5754-C452-C87F-99A4AEFF7D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A3CF5EAB-A7CB-D4A6-64E3-334850F82F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778AB45D-4717-18E9-128F-3887FAF948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74A65FA8-864A-7753-A50A-7CB37B847B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28CFDCF4-1C99-5605-E427-5D011C9C25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9C0B5EBC-7E72-5D01-AD9D-C4E12A95CA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430DEF06-FB87-DDB8-20EE-4176871BED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3E6F95F1-F153-74C7-472B-E57A1B9430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8867CF61-AB46-DBFA-C7F1-6A382AE2C4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9825B148-BA34-9C2E-C902-0CC315D24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B7D674F7-752F-FDA3-39C9-354496A446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D39BF2B2-BD38-E4FF-F4ED-3EB1851FFB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C6F75C86-A534-2B23-E2CB-0B0531C529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0" name="Объект 2">
            <a:extLst>
              <a:ext uri="{FF2B5EF4-FFF2-40B4-BE49-F238E27FC236}">
                <a16:creationId xmlns:a16="http://schemas.microsoft.com/office/drawing/2014/main" id="{85D437B9-A82D-8A35-CD89-19F045A88D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871" y="4768960"/>
            <a:ext cx="10820100" cy="1518307"/>
          </a:xfrm>
        </p:spPr>
        <p:txBody>
          <a:bodyPr>
            <a:normAutofit/>
          </a:bodyPr>
          <a:lstStyle/>
          <a:p>
            <a:pPr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400" b="1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Шығармашылық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эксперименттік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тапсырмалар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бұл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үй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тапсырмасының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бір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түрі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оныстуденттер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тұрмыстық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заттарды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қолдана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отырып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немесе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карапайым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құрылғыларды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өздері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жасай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отырып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үйде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тәжірибелер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мен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бақылаулар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жүргізуі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керек.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Оқушылар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бұл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жұмыстарды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толығымен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өз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бетінше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орындайды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және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нәтижелерді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талқылау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кезінде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мұғалім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дұрыс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орындайды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98A47A5E-5DF8-07CD-2871-222A7360BB21}"/>
              </a:ext>
            </a:extLst>
          </p:cNvPr>
          <p:cNvSpPr/>
          <p:nvPr/>
        </p:nvSpPr>
        <p:spPr>
          <a:xfrm>
            <a:off x="1233996" y="248764"/>
            <a:ext cx="9438607" cy="71739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1912671D-6292-BB7E-5C5A-53CBA3B32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6222" y="102548"/>
            <a:ext cx="9211909" cy="994123"/>
          </a:xfrm>
        </p:spPr>
        <p:txBody>
          <a:bodyPr>
            <a:normAutofit/>
          </a:bodyPr>
          <a:lstStyle/>
          <a:p>
            <a:pPr algn="ctr"/>
            <a:r>
              <a:rPr lang="kk-KZ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ШЫҒАРМАШЫЛЫҚ ЭКСПЕРИМЕНТТІК ТАПСЫРМАЛАР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7966904-47A7-4063-B25F-F297822771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845" y="1132914"/>
            <a:ext cx="5214693" cy="365028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C5520F4-405B-4A5C-BFEE-EF0789A378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62891" y="1169287"/>
            <a:ext cx="5243795" cy="3597243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8BB9B49-3622-4C73-9D9B-524E9D3075D2}"/>
              </a:ext>
            </a:extLst>
          </p:cNvPr>
          <p:cNvSpPr/>
          <p:nvPr/>
        </p:nvSpPr>
        <p:spPr>
          <a:xfrm>
            <a:off x="3284738" y="4154598"/>
            <a:ext cx="2032986" cy="577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7600609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79013F-CF01-27C1-989F-4F0C2435D5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5353096-E667-9B95-FEF1-08290338BB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BD1CFF3-9656-4059-C73C-39A374365F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EA9E06C-6A22-5452-CB1E-7BC2DF44A1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99DE741-4D88-1F53-8A9D-7894DA063B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461AD6D5-9A55-A804-33A5-47675803A2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1F4E442F-8335-E7B9-0B7A-250FD282FC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406FF7F5-C4D2-095B-FDC6-5A694BAB9E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20CA9B43-E783-7079-08EF-BD3F2CD172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18D15776-8E2A-F8EA-B039-FDAF09097C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A53FF41-77A8-51E5-4698-E2A8FB60CD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0805503F-E8DE-8976-AFDE-ECFEA83F67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AB572325-5904-3B36-0CCB-1CC85B5A6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655B60A-AA7B-9D71-C5EE-D523D893D6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45D4B4E0-3700-4407-9C46-79CC577C80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EC618D2C-D405-2E23-8CE7-3F0B507D72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E6882A32-9D46-5D28-12F0-25CF6EB954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DE716F1-58E2-4655-9248-EB780D5892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694F88D2-6590-485E-C5BC-CC9AF7C198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4E5DEC01-E115-6418-E50B-32328D4261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ED43CF4F-A598-837E-0AAB-B81F39EEC9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648176C0-98EE-1800-9791-001F2C1561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9C4B3F52-A045-79AC-AE10-71DAC725F8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63C4D5A9-55A0-E1F1-E5D7-98FB90FA89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EF8221A1-512B-B661-705E-7C8BB5FE7E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422C50A0-E964-50C1-D1D9-EF647681B9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FBFA3AFE-8332-4A76-86DC-6CE2308BF5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8D70B509-C8B1-61AB-C7B6-CE44340FDB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522A58BD-C203-79EF-623C-0D585DD254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DB1A8A0C-0A14-1A55-55B7-55AD51B2C1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DDC3B908-5754-C452-C87F-99A4AEFF7D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A3CF5EAB-A7CB-D4A6-64E3-334850F82F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778AB45D-4717-18E9-128F-3887FAF948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74A65FA8-864A-7753-A50A-7CB37B847B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28CFDCF4-1C99-5605-E427-5D011C9C25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9C0B5EBC-7E72-5D01-AD9D-C4E12A95CA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430DEF06-FB87-DDB8-20EE-4176871BED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3E6F95F1-F153-74C7-472B-E57A1B9430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8867CF61-AB46-DBFA-C7F1-6A382AE2C4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9825B148-BA34-9C2E-C902-0CC315D24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B7D674F7-752F-FDA3-39C9-354496A446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D39BF2B2-BD38-E4FF-F4ED-3EB1851FFB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C6F75C86-A534-2B23-E2CB-0B0531C529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98A47A5E-5DF8-07CD-2871-222A7360BB21}"/>
              </a:ext>
            </a:extLst>
          </p:cNvPr>
          <p:cNvSpPr/>
          <p:nvPr/>
        </p:nvSpPr>
        <p:spPr>
          <a:xfrm>
            <a:off x="1233996" y="248764"/>
            <a:ext cx="9438607" cy="71739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1912671D-6292-BB7E-5C5A-53CBA3B32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6222" y="102548"/>
            <a:ext cx="9211909" cy="994123"/>
          </a:xfrm>
        </p:spPr>
        <p:txBody>
          <a:bodyPr>
            <a:normAutofit/>
          </a:bodyPr>
          <a:lstStyle/>
          <a:p>
            <a:pPr algn="ctr"/>
            <a:r>
              <a:rPr lang="kk-KZ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ВИРТУАЛДЫ ЗЕРТХАНАЛЫҚ ЖҰМЫСТАР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742B7CA0-0FD7-4CE6-87E9-6459567DC8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54884" y="1350421"/>
            <a:ext cx="2346164" cy="1226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AEEB057E-FA37-48BC-BFEB-5D9DB6608BE4}"/>
              </a:ext>
            </a:extLst>
          </p:cNvPr>
          <p:cNvSpPr txBox="1"/>
          <p:nvPr/>
        </p:nvSpPr>
        <p:spPr>
          <a:xfrm>
            <a:off x="318239" y="2592675"/>
            <a:ext cx="277871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en-US" sz="1600" b="1" dirty="0" err="1">
                <a:solidFill>
                  <a:srgbClr val="333333"/>
                </a:solidFill>
                <a:latin typeface="Helvetica Neue"/>
              </a:rPr>
              <a:t>PhET</a:t>
            </a:r>
            <a:r>
              <a:rPr lang="en-US" sz="1600" b="1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b="1" dirty="0" err="1">
                <a:solidFill>
                  <a:srgbClr val="333333"/>
                </a:solidFill>
                <a:latin typeface="Helvetica Neue"/>
              </a:rPr>
              <a:t>Calorado</a:t>
            </a:r>
            <a:endParaRPr lang="ru-RU" sz="1600" b="1" i="0" dirty="0">
              <a:solidFill>
                <a:srgbClr val="333333"/>
              </a:solidFill>
              <a:effectLst/>
              <a:latin typeface="Helvetica Neue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51B86FB-792B-4C80-822A-DBEB086D7D29}"/>
              </a:ext>
            </a:extLst>
          </p:cNvPr>
          <p:cNvSpPr txBox="1"/>
          <p:nvPr/>
        </p:nvSpPr>
        <p:spPr>
          <a:xfrm>
            <a:off x="2988693" y="1043616"/>
            <a:ext cx="864842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1400" b="1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Виртуалды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400" b="1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зертхана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- </a:t>
            </a:r>
            <a:r>
              <a:rPr lang="ru-RU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осы </a:t>
            </a:r>
            <a:r>
              <a:rPr lang="ru-RU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тақырып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жұмыстарды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ұсынып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қана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қоймай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сонымен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қатар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жаңа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зерттеулер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зерттеу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ортасы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ретінде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әрекет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ететін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платформа.</a:t>
            </a:r>
            <a:endParaRPr lang="en-US" sz="1400" b="0" i="0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400" b="0" i="0" dirty="0" err="1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Инновациялық</a:t>
            </a:r>
            <a:r>
              <a:rPr lang="ru-RU" sz="1400" b="0" i="0" dirty="0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симуляторлар</a:t>
            </a:r>
            <a:r>
              <a:rPr lang="ru-RU" sz="1400" b="0" i="0" dirty="0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1400" b="0" i="0" dirty="0" err="1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жаттықтырғыштар</a:t>
            </a:r>
            <a:r>
              <a:rPr lang="ru-RU" sz="1400" b="0" i="0" dirty="0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кешені</a:t>
            </a:r>
            <a:r>
              <a:rPr lang="ru-RU" sz="1400" b="0" i="0" dirty="0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400" b="0" i="0" dirty="0" err="1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1400" b="0" i="0" dirty="0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тиімді</a:t>
            </a:r>
            <a:r>
              <a:rPr lang="ru-RU" sz="1400" b="0" i="0" dirty="0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1400" b="0" i="0" dirty="0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беруге</a:t>
            </a:r>
            <a:r>
              <a:rPr lang="ru-RU" sz="1400" b="0" i="0" dirty="0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арналған</a:t>
            </a:r>
            <a:r>
              <a:rPr lang="ru-RU" sz="1400" b="0" i="0" dirty="0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таптырмас</a:t>
            </a:r>
            <a:r>
              <a:rPr lang="ru-RU" sz="1400" b="0" i="0" dirty="0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шешім</a:t>
            </a:r>
            <a:r>
              <a:rPr lang="ru-RU" sz="1400" b="0" i="0" dirty="0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r>
              <a:rPr lang="ru-RU" sz="1400" b="0" i="0" dirty="0" err="1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Заманауи</a:t>
            </a:r>
            <a:r>
              <a:rPr lang="ru-RU" sz="1400" b="0" i="0" dirty="0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электронды</a:t>
            </a:r>
            <a:r>
              <a:rPr lang="ru-RU" sz="1400" b="0" i="0" dirty="0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жаттықтырғыштар</a:t>
            </a:r>
            <a:r>
              <a:rPr lang="ru-RU" sz="1400" b="0" i="0" dirty="0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1400" b="0" i="0" dirty="0" err="1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симуляторларлардың</a:t>
            </a:r>
            <a:r>
              <a:rPr lang="ru-RU" sz="1400" b="0" i="0" dirty="0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бірегей</a:t>
            </a:r>
            <a:r>
              <a:rPr lang="ru-RU" sz="1400" b="0" i="0" dirty="0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топтамасы</a:t>
            </a:r>
            <a:r>
              <a:rPr lang="ru-RU" sz="1400" b="0" i="0" dirty="0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физика, химия, биология, математика </a:t>
            </a:r>
            <a:r>
              <a:rPr lang="ru-RU" sz="1400" b="0" i="0" dirty="0" err="1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400" b="0" i="0" dirty="0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география </a:t>
            </a:r>
            <a:r>
              <a:rPr lang="ru-RU" sz="1400" b="0" i="0" dirty="0" err="1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пәндерін</a:t>
            </a:r>
            <a:r>
              <a:rPr lang="ru-RU" sz="1400" b="0" i="0" dirty="0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қызықты</a:t>
            </a:r>
            <a:r>
              <a:rPr lang="ru-RU" sz="1400" b="0" i="0" dirty="0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өткізуге</a:t>
            </a:r>
            <a:r>
              <a:rPr lang="ru-RU" sz="1400" b="0" i="0" dirty="0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көмектеседі</a:t>
            </a:r>
            <a:r>
              <a:rPr lang="ru-RU" sz="1400" b="0" i="0" dirty="0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b="0" i="0" dirty="0" err="1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Виртуалды</a:t>
            </a:r>
            <a:r>
              <a:rPr lang="ru-RU" sz="1400" b="0" i="0" dirty="0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зертхана</a:t>
            </a:r>
            <a:r>
              <a:rPr lang="ru-RU" sz="1400" b="0" i="0" dirty="0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симуляторлары</a:t>
            </a:r>
            <a:r>
              <a:rPr lang="ru-RU" sz="1400" b="0" i="0" dirty="0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400" b="0" i="0" dirty="0" err="1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күрделі</a:t>
            </a:r>
            <a:r>
              <a:rPr lang="ru-RU" sz="1400" b="0" i="0" dirty="0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ғылыми</a:t>
            </a:r>
            <a:r>
              <a:rPr lang="ru-RU" sz="1400" b="0" i="0" dirty="0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құбылыстар</a:t>
            </a:r>
            <a:r>
              <a:rPr lang="ru-RU" sz="1400" b="0" i="0" dirty="0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1400" b="0" i="0" dirty="0" err="1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заңдылықтарды</a:t>
            </a:r>
            <a:r>
              <a:rPr lang="ru-RU" sz="1400" b="0" i="0" dirty="0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түсіндіруде</a:t>
            </a:r>
            <a:r>
              <a:rPr lang="ru-RU" sz="1400" b="0" i="0" dirty="0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оңтайлы</a:t>
            </a:r>
            <a:r>
              <a:rPr lang="ru-RU" sz="1400" b="0" i="0" dirty="0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көмекші</a:t>
            </a:r>
            <a:r>
              <a:rPr lang="ru-RU" sz="1400" b="0" i="0" dirty="0">
                <a:solidFill>
                  <a:srgbClr val="2C3E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KZ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E53E2A5-358C-4F98-B716-DAC32DC734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5400000">
            <a:off x="610184" y="3879520"/>
            <a:ext cx="3018922" cy="1415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E5CF54BA-E77D-491E-A93C-8ACC76309155}"/>
              </a:ext>
            </a:extLst>
          </p:cNvPr>
          <p:cNvSpPr txBox="1"/>
          <p:nvPr/>
        </p:nvSpPr>
        <p:spPr>
          <a:xfrm>
            <a:off x="3655909" y="2797263"/>
            <a:ext cx="7733349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400" b="1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Виртуалды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400" b="1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зертханалар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– </a:t>
            </a:r>
            <a:r>
              <a:rPr lang="ru-RU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компьютерлік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ортасы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шынайы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әлемдегі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нысандарды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моделдеу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үлгілеу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оқыту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жүйесі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400" b="1" i="0" dirty="0">
                <a:solidFill>
                  <a:srgbClr val="333333"/>
                </a:solidFill>
                <a:effectLst/>
                <a:latin typeface="YS Text"/>
              </a:rPr>
              <a:t> </a:t>
            </a:r>
            <a:r>
              <a:rPr lang="ru-RU" sz="1400" b="0" i="0" dirty="0" err="1">
                <a:solidFill>
                  <a:srgbClr val="1A1A1A"/>
                </a:solidFill>
                <a:effectLst/>
                <a:latin typeface="YS Text"/>
              </a:rPr>
              <a:t>Зертханаларды</a:t>
            </a:r>
            <a:r>
              <a:rPr lang="ru-RU" sz="1400" b="0" i="0" dirty="0">
                <a:solidFill>
                  <a:srgbClr val="1A1A1A"/>
                </a:solidFill>
                <a:effectLst/>
                <a:latin typeface="YS Text"/>
              </a:rPr>
              <a:t> </a:t>
            </a:r>
            <a:r>
              <a:rPr lang="ru-RU" sz="1400" b="0" i="0" dirty="0" err="1">
                <a:solidFill>
                  <a:srgbClr val="1A1A1A"/>
                </a:solidFill>
                <a:effectLst/>
                <a:latin typeface="YS Text"/>
              </a:rPr>
              <a:t>пайдалану</a:t>
            </a:r>
            <a:r>
              <a:rPr lang="ru-RU" sz="1400" b="0" i="0" dirty="0">
                <a:solidFill>
                  <a:srgbClr val="1A1A1A"/>
                </a:solidFill>
                <a:effectLst/>
                <a:latin typeface="YS Text"/>
              </a:rPr>
              <a:t> </a:t>
            </a:r>
            <a:r>
              <a:rPr lang="ru-RU" sz="1400" b="0" i="0" dirty="0" err="1">
                <a:solidFill>
                  <a:srgbClr val="1A1A1A"/>
                </a:solidFill>
                <a:effectLst/>
                <a:latin typeface="YS Text"/>
              </a:rPr>
              <a:t>мектептердің</a:t>
            </a:r>
            <a:r>
              <a:rPr lang="ru-RU" sz="1400" b="0" i="0" dirty="0">
                <a:solidFill>
                  <a:srgbClr val="1A1A1A"/>
                </a:solidFill>
                <a:effectLst/>
                <a:latin typeface="YS Text"/>
              </a:rPr>
              <a:t> </a:t>
            </a:r>
            <a:r>
              <a:rPr lang="ru-RU" sz="1400" b="0" i="0" dirty="0" err="1">
                <a:solidFill>
                  <a:srgbClr val="1A1A1A"/>
                </a:solidFill>
                <a:effectLst/>
                <a:latin typeface="YS Text"/>
              </a:rPr>
              <a:t>материалдық</a:t>
            </a:r>
            <a:r>
              <a:rPr lang="ru-RU" sz="1400" b="0" i="0" dirty="0">
                <a:solidFill>
                  <a:srgbClr val="1A1A1A"/>
                </a:solidFill>
                <a:effectLst/>
                <a:latin typeface="YS Text"/>
              </a:rPr>
              <a:t> </a:t>
            </a:r>
            <a:r>
              <a:rPr lang="ru-RU" sz="1400" b="0" i="0" dirty="0" err="1">
                <a:solidFill>
                  <a:srgbClr val="1A1A1A"/>
                </a:solidFill>
                <a:effectLst/>
                <a:latin typeface="YS Text"/>
              </a:rPr>
              <a:t>мүмкіндіктерімен</a:t>
            </a:r>
            <a:r>
              <a:rPr lang="ru-RU" sz="1400" dirty="0">
                <a:solidFill>
                  <a:srgbClr val="1A1A1A"/>
                </a:solidFill>
                <a:latin typeface="YS Text"/>
              </a:rPr>
              <a:t> </a:t>
            </a:r>
            <a:r>
              <a:rPr lang="ru-RU" sz="1400" b="0" i="0" dirty="0" err="1">
                <a:solidFill>
                  <a:srgbClr val="1A1A1A"/>
                </a:solidFill>
                <a:effectLst/>
                <a:latin typeface="YS Text"/>
              </a:rPr>
              <a:t>шектеледі</a:t>
            </a:r>
            <a:r>
              <a:rPr lang="ru-RU" sz="1400" b="0" i="0" dirty="0">
                <a:solidFill>
                  <a:srgbClr val="1A1A1A"/>
                </a:solidFill>
                <a:effectLst/>
                <a:latin typeface="YS Text"/>
              </a:rPr>
              <a:t>. </a:t>
            </a:r>
            <a:r>
              <a:rPr lang="ru-RU" sz="1400" b="0" i="0" dirty="0" err="1">
                <a:solidFill>
                  <a:srgbClr val="1A1A1A"/>
                </a:solidFill>
                <a:effectLst/>
                <a:latin typeface="YS Text"/>
              </a:rPr>
              <a:t>Бұл</a:t>
            </a:r>
            <a:r>
              <a:rPr lang="ru-RU" sz="1400" dirty="0">
                <a:solidFill>
                  <a:srgbClr val="1A1A1A"/>
                </a:solidFill>
                <a:latin typeface="YS Text"/>
              </a:rPr>
              <a:t> </a:t>
            </a:r>
            <a:r>
              <a:rPr lang="ru-RU" sz="1400" b="0" i="0" dirty="0" err="1">
                <a:solidFill>
                  <a:srgbClr val="1A1A1A"/>
                </a:solidFill>
                <a:effectLst/>
                <a:latin typeface="YS Text"/>
              </a:rPr>
              <a:t>компьютерлік</a:t>
            </a:r>
            <a:r>
              <a:rPr lang="ru-RU" sz="1400" dirty="0">
                <a:solidFill>
                  <a:srgbClr val="1A1A1A"/>
                </a:solidFill>
                <a:latin typeface="YS Text"/>
              </a:rPr>
              <a:t> </a:t>
            </a:r>
            <a:r>
              <a:rPr lang="ru-RU" sz="1400" b="0" i="0" dirty="0" err="1">
                <a:solidFill>
                  <a:srgbClr val="1A1A1A"/>
                </a:solidFill>
                <a:effectLst/>
                <a:latin typeface="YS Text"/>
              </a:rPr>
              <a:t>сыныпқа</a:t>
            </a:r>
            <a:r>
              <a:rPr lang="ru-RU" sz="1400" dirty="0">
                <a:solidFill>
                  <a:srgbClr val="1A1A1A"/>
                </a:solidFill>
                <a:latin typeface="YS Text"/>
              </a:rPr>
              <a:t> </a:t>
            </a:r>
            <a:r>
              <a:rPr lang="ru-RU" sz="1400" b="0" i="0" dirty="0" err="1">
                <a:solidFill>
                  <a:srgbClr val="1A1A1A"/>
                </a:solidFill>
                <a:effectLst/>
                <a:latin typeface="YS Text"/>
              </a:rPr>
              <a:t>қолжетімділікті</a:t>
            </a:r>
            <a:endParaRPr lang="ru-RU" sz="1400" b="0" i="0" dirty="0">
              <a:solidFill>
                <a:srgbClr val="1A1A1A"/>
              </a:solidFill>
              <a:effectLst/>
              <a:latin typeface="YS Text"/>
            </a:endParaRPr>
          </a:p>
          <a:p>
            <a:pPr algn="l"/>
            <a:r>
              <a:rPr lang="ru-RU" sz="1400" b="0" i="0" dirty="0" err="1">
                <a:solidFill>
                  <a:srgbClr val="1A1A1A"/>
                </a:solidFill>
                <a:effectLst/>
                <a:latin typeface="YS Text"/>
              </a:rPr>
              <a:t>Шектеумен</a:t>
            </a:r>
            <a:r>
              <a:rPr lang="ru-RU" sz="1400" dirty="0">
                <a:solidFill>
                  <a:srgbClr val="1A1A1A"/>
                </a:solidFill>
                <a:latin typeface="YS Text"/>
              </a:rPr>
              <a:t> </a:t>
            </a:r>
            <a:r>
              <a:rPr lang="ru-RU" sz="1400" b="0" i="0" dirty="0" err="1">
                <a:solidFill>
                  <a:srgbClr val="1A1A1A"/>
                </a:solidFill>
                <a:effectLst/>
                <a:latin typeface="YS Text"/>
              </a:rPr>
              <a:t>байланысты</a:t>
            </a:r>
            <a:r>
              <a:rPr lang="ru-RU" sz="1400" b="0" i="0" dirty="0">
                <a:solidFill>
                  <a:srgbClr val="1A1A1A"/>
                </a:solidFill>
                <a:effectLst/>
                <a:latin typeface="YS Text"/>
              </a:rPr>
              <a:t>. </a:t>
            </a:r>
            <a:r>
              <a:rPr lang="ru-RU" sz="1400" b="0" i="0" dirty="0" err="1">
                <a:solidFill>
                  <a:srgbClr val="1A1A1A"/>
                </a:solidFill>
                <a:effectLst/>
                <a:latin typeface="YS Text"/>
              </a:rPr>
              <a:t>Мұнда</a:t>
            </a:r>
            <a:r>
              <a:rPr lang="ru-RU" sz="1400" b="0" i="0" dirty="0">
                <a:solidFill>
                  <a:srgbClr val="1A1A1A"/>
                </a:solidFill>
                <a:effectLst/>
                <a:latin typeface="YS Text"/>
              </a:rPr>
              <a:t> "1 </a:t>
            </a:r>
            <a:r>
              <a:rPr lang="ru-RU" sz="1400" b="0" i="0" dirty="0" err="1">
                <a:solidFill>
                  <a:srgbClr val="1A1A1A"/>
                </a:solidFill>
                <a:effectLst/>
                <a:latin typeface="YS Text"/>
              </a:rPr>
              <a:t>оқушы</a:t>
            </a:r>
            <a:r>
              <a:rPr lang="ru-RU" sz="1400" b="0" i="0" dirty="0">
                <a:solidFill>
                  <a:srgbClr val="1A1A1A"/>
                </a:solidFill>
                <a:effectLst/>
                <a:latin typeface="YS Text"/>
              </a:rPr>
              <a:t> - 1 компьютер" </a:t>
            </a:r>
            <a:r>
              <a:rPr lang="ru-RU" sz="1400" b="0" i="0" dirty="0" err="1">
                <a:solidFill>
                  <a:srgbClr val="1A1A1A"/>
                </a:solidFill>
                <a:effectLst/>
                <a:latin typeface="YS Text"/>
              </a:rPr>
              <a:t>моделі</a:t>
            </a:r>
            <a:r>
              <a:rPr lang="ru-RU" sz="1400" b="0" i="0" dirty="0">
                <a:solidFill>
                  <a:srgbClr val="1A1A1A"/>
                </a:solidFill>
                <a:effectLst/>
                <a:latin typeface="YS Text"/>
              </a:rPr>
              <a:t> </a:t>
            </a:r>
            <a:r>
              <a:rPr lang="ru-RU" sz="1400" b="0" i="0" dirty="0" err="1">
                <a:solidFill>
                  <a:srgbClr val="1A1A1A"/>
                </a:solidFill>
                <a:effectLst/>
                <a:latin typeface="YS Text"/>
              </a:rPr>
              <a:t>қажет</a:t>
            </a:r>
            <a:r>
              <a:rPr lang="ru-RU" sz="1400" b="0" i="0" dirty="0">
                <a:solidFill>
                  <a:srgbClr val="1A1A1A"/>
                </a:solidFill>
                <a:effectLst/>
                <a:latin typeface="YS Text"/>
              </a:rPr>
              <a:t>. Тек осы </a:t>
            </a:r>
            <a:r>
              <a:rPr lang="ru-RU" sz="1400" b="0" i="0" dirty="0" err="1">
                <a:solidFill>
                  <a:srgbClr val="1A1A1A"/>
                </a:solidFill>
                <a:effectLst/>
                <a:latin typeface="YS Text"/>
              </a:rPr>
              <a:t>жағдайда</a:t>
            </a:r>
            <a:r>
              <a:rPr lang="ru-RU" sz="1400" dirty="0">
                <a:solidFill>
                  <a:srgbClr val="1A1A1A"/>
                </a:solidFill>
                <a:latin typeface="YS Text"/>
              </a:rPr>
              <a:t> </a:t>
            </a:r>
            <a:r>
              <a:rPr lang="ru-RU" sz="1400" b="0" i="0" dirty="0" err="1">
                <a:solidFill>
                  <a:srgbClr val="1A1A1A"/>
                </a:solidFill>
                <a:effectLst/>
                <a:latin typeface="YS Text"/>
              </a:rPr>
              <a:t>ғана</a:t>
            </a:r>
            <a:r>
              <a:rPr lang="ru-RU" sz="1400" b="0" i="0" dirty="0">
                <a:solidFill>
                  <a:srgbClr val="1A1A1A"/>
                </a:solidFill>
                <a:effectLst/>
                <a:latin typeface="YS Text"/>
              </a:rPr>
              <a:t> </a:t>
            </a:r>
            <a:r>
              <a:rPr lang="ru-RU" sz="1400" b="0" i="0" dirty="0" err="1">
                <a:solidFill>
                  <a:srgbClr val="1A1A1A"/>
                </a:solidFill>
                <a:effectLst/>
                <a:latin typeface="YS Text"/>
              </a:rPr>
              <a:t>біз</a:t>
            </a:r>
            <a:r>
              <a:rPr lang="ru-RU" sz="1400" b="0" i="0" dirty="0">
                <a:solidFill>
                  <a:srgbClr val="1A1A1A"/>
                </a:solidFill>
                <a:effectLst/>
                <a:latin typeface="YS Text"/>
              </a:rPr>
              <a:t> </a:t>
            </a:r>
            <a:r>
              <a:rPr lang="ru-RU" sz="1400" b="0" i="0" dirty="0" err="1">
                <a:solidFill>
                  <a:srgbClr val="1A1A1A"/>
                </a:solidFill>
                <a:effectLst/>
                <a:latin typeface="YS Text"/>
              </a:rPr>
              <a:t>оқушыны</a:t>
            </a:r>
            <a:r>
              <a:rPr lang="ru-RU" sz="1400" b="0" i="0" dirty="0">
                <a:solidFill>
                  <a:srgbClr val="1A1A1A"/>
                </a:solidFill>
                <a:effectLst/>
                <a:latin typeface="YS Text"/>
              </a:rPr>
              <a:t> осы </a:t>
            </a:r>
            <a:r>
              <a:rPr lang="ru-RU" sz="1400" b="0" i="0" dirty="0" err="1">
                <a:solidFill>
                  <a:srgbClr val="1A1A1A"/>
                </a:solidFill>
                <a:effectLst/>
                <a:latin typeface="YS Text"/>
              </a:rPr>
              <a:t>зерттеушіге</a:t>
            </a:r>
            <a:r>
              <a:rPr lang="ru-RU" sz="1400" b="0" i="0" dirty="0">
                <a:solidFill>
                  <a:srgbClr val="1A1A1A"/>
                </a:solidFill>
                <a:effectLst/>
                <a:latin typeface="YS Text"/>
              </a:rPr>
              <a:t> </a:t>
            </a:r>
            <a:r>
              <a:rPr lang="ru-RU" sz="1400" b="0" i="0" dirty="0" err="1">
                <a:solidFill>
                  <a:srgbClr val="1A1A1A"/>
                </a:solidFill>
                <a:effectLst/>
                <a:latin typeface="YS Text"/>
              </a:rPr>
              <a:t>айналдыра</a:t>
            </a:r>
            <a:r>
              <a:rPr lang="ru-RU" sz="1400" b="0" i="0" dirty="0">
                <a:solidFill>
                  <a:srgbClr val="1A1A1A"/>
                </a:solidFill>
                <a:effectLst/>
                <a:latin typeface="YS Text"/>
              </a:rPr>
              <a:t> </a:t>
            </a:r>
            <a:r>
              <a:rPr lang="ru-RU" sz="1400" b="0" i="0" dirty="0" err="1">
                <a:solidFill>
                  <a:srgbClr val="1A1A1A"/>
                </a:solidFill>
                <a:effectLst/>
                <a:latin typeface="YS Text"/>
              </a:rPr>
              <a:t>аламыз</a:t>
            </a:r>
            <a:r>
              <a:rPr lang="ru-RU" sz="1400" b="0" i="0" dirty="0">
                <a:solidFill>
                  <a:srgbClr val="1A1A1A"/>
                </a:solidFill>
                <a:effectLst/>
                <a:latin typeface="YS Text"/>
              </a:rPr>
              <a:t>. </a:t>
            </a:r>
            <a:r>
              <a:rPr lang="ru-RU" sz="1400" b="0" i="0" dirty="0" err="1">
                <a:solidFill>
                  <a:srgbClr val="1A1A1A"/>
                </a:solidFill>
                <a:effectLst/>
                <a:latin typeface="YS Text"/>
              </a:rPr>
              <a:t>Бұл</a:t>
            </a:r>
            <a:r>
              <a:rPr lang="ru-RU" sz="1400" b="0" i="0" dirty="0">
                <a:solidFill>
                  <a:srgbClr val="1A1A1A"/>
                </a:solidFill>
                <a:effectLst/>
                <a:latin typeface="YS Text"/>
              </a:rPr>
              <a:t> </a:t>
            </a:r>
            <a:r>
              <a:rPr lang="ru-RU" sz="1400" b="0" i="0" dirty="0" err="1">
                <a:solidFill>
                  <a:srgbClr val="1A1A1A"/>
                </a:solidFill>
                <a:effectLst/>
                <a:latin typeface="YS Text"/>
              </a:rPr>
              <a:t>жағдайдан</a:t>
            </a:r>
            <a:r>
              <a:rPr lang="ru-RU" sz="1400" dirty="0">
                <a:solidFill>
                  <a:srgbClr val="1A1A1A"/>
                </a:solidFill>
                <a:latin typeface="YS Text"/>
              </a:rPr>
              <a:t> </a:t>
            </a:r>
            <a:r>
              <a:rPr lang="ru-RU" sz="1400" b="0" i="0" dirty="0" err="1">
                <a:solidFill>
                  <a:srgbClr val="1A1A1A"/>
                </a:solidFill>
                <a:effectLst/>
                <a:latin typeface="YS Text"/>
              </a:rPr>
              <a:t>шығудың</a:t>
            </a:r>
            <a:r>
              <a:rPr lang="ru-RU" sz="1400" b="0" i="0" dirty="0">
                <a:solidFill>
                  <a:srgbClr val="1A1A1A"/>
                </a:solidFill>
                <a:effectLst/>
                <a:latin typeface="YS Text"/>
              </a:rPr>
              <a:t> </a:t>
            </a:r>
            <a:r>
              <a:rPr lang="ru-RU" sz="1400" b="0" i="0" dirty="0" err="1">
                <a:solidFill>
                  <a:srgbClr val="1A1A1A"/>
                </a:solidFill>
                <a:effectLst/>
                <a:latin typeface="YS Text"/>
              </a:rPr>
              <a:t>екінші</a:t>
            </a:r>
            <a:r>
              <a:rPr lang="ru-RU" sz="1400" b="0" i="0" dirty="0">
                <a:solidFill>
                  <a:srgbClr val="1A1A1A"/>
                </a:solidFill>
                <a:effectLst/>
                <a:latin typeface="YS Text"/>
              </a:rPr>
              <a:t> </a:t>
            </a:r>
            <a:r>
              <a:rPr lang="ru-RU" sz="1400" b="0" i="0" dirty="0" err="1">
                <a:solidFill>
                  <a:srgbClr val="1A1A1A"/>
                </a:solidFill>
                <a:effectLst/>
                <a:latin typeface="YS Text"/>
              </a:rPr>
              <a:t>нұсқасы</a:t>
            </a:r>
            <a:r>
              <a:rPr lang="ru-RU" sz="1400" b="0" i="0" dirty="0">
                <a:solidFill>
                  <a:srgbClr val="1A1A1A"/>
                </a:solidFill>
                <a:effectLst/>
                <a:latin typeface="YS Text"/>
              </a:rPr>
              <a:t> - </a:t>
            </a:r>
            <a:r>
              <a:rPr lang="ru-RU" sz="1400" b="0" i="0" dirty="0" err="1">
                <a:solidFill>
                  <a:srgbClr val="1A1A1A"/>
                </a:solidFill>
                <a:effectLst/>
                <a:latin typeface="YS Text"/>
              </a:rPr>
              <a:t>үй</a:t>
            </a:r>
            <a:r>
              <a:rPr lang="ru-RU" sz="1400" b="0" i="0" dirty="0">
                <a:solidFill>
                  <a:srgbClr val="1A1A1A"/>
                </a:solidFill>
                <a:effectLst/>
                <a:latin typeface="YS Text"/>
              </a:rPr>
              <a:t> </a:t>
            </a:r>
            <a:r>
              <a:rPr lang="ru-RU" sz="1400" b="0" i="0" dirty="0" err="1">
                <a:solidFill>
                  <a:srgbClr val="1A1A1A"/>
                </a:solidFill>
                <a:effectLst/>
                <a:latin typeface="YS Text"/>
              </a:rPr>
              <a:t>компьютерлерін</a:t>
            </a:r>
            <a:r>
              <a:rPr lang="ru-RU" sz="1400" b="0" i="0" dirty="0">
                <a:solidFill>
                  <a:srgbClr val="1A1A1A"/>
                </a:solidFill>
                <a:effectLst/>
                <a:latin typeface="YS Text"/>
              </a:rPr>
              <a:t> </a:t>
            </a:r>
            <a:r>
              <a:rPr lang="ru-RU" sz="1400" b="0" i="0" dirty="0" err="1">
                <a:solidFill>
                  <a:srgbClr val="1A1A1A"/>
                </a:solidFill>
                <a:effectLst/>
                <a:latin typeface="YS Text"/>
              </a:rPr>
              <a:t>пайдалану</a:t>
            </a:r>
            <a:r>
              <a:rPr lang="ru-RU" sz="1400" b="0" i="0" dirty="0">
                <a:solidFill>
                  <a:srgbClr val="1A1A1A"/>
                </a:solidFill>
                <a:effectLst/>
                <a:latin typeface="YS Text"/>
              </a:rPr>
              <a:t> </a:t>
            </a:r>
            <a:r>
              <a:rPr lang="ru-RU" sz="1400" b="0" i="0" dirty="0" err="1">
                <a:solidFill>
                  <a:srgbClr val="1A1A1A"/>
                </a:solidFill>
                <a:effectLst/>
                <a:latin typeface="YS Text"/>
              </a:rPr>
              <a:t>және</a:t>
            </a:r>
            <a:r>
              <a:rPr lang="ru-RU" sz="1400" b="0" i="0" dirty="0">
                <a:solidFill>
                  <a:srgbClr val="1A1A1A"/>
                </a:solidFill>
                <a:effectLst/>
                <a:latin typeface="YS Text"/>
              </a:rPr>
              <a:t> </a:t>
            </a:r>
            <a:r>
              <a:rPr lang="ru-RU" sz="1400" b="0" i="0" dirty="0" err="1">
                <a:solidFill>
                  <a:srgbClr val="1A1A1A"/>
                </a:solidFill>
                <a:effectLst/>
                <a:latin typeface="YS Text"/>
              </a:rPr>
              <a:t>үйдің</a:t>
            </a:r>
            <a:r>
              <a:rPr lang="ru-RU" sz="1400" b="0" i="0" dirty="0">
                <a:solidFill>
                  <a:srgbClr val="1A1A1A"/>
                </a:solidFill>
                <a:effectLst/>
                <a:latin typeface="YS Text"/>
              </a:rPr>
              <a:t> </a:t>
            </a:r>
            <a:r>
              <a:rPr lang="ru-RU" sz="1400" b="0" i="0" dirty="0" err="1">
                <a:solidFill>
                  <a:srgbClr val="1A1A1A"/>
                </a:solidFill>
                <a:effectLst/>
                <a:latin typeface="YS Text"/>
              </a:rPr>
              <a:t>зерттеу</a:t>
            </a:r>
            <a:r>
              <a:rPr lang="ru-RU" sz="1400" dirty="0">
                <a:solidFill>
                  <a:srgbClr val="1A1A1A"/>
                </a:solidFill>
                <a:latin typeface="YS Text"/>
              </a:rPr>
              <a:t> </a:t>
            </a:r>
            <a:r>
              <a:rPr lang="ru-RU" sz="1400" b="0" i="0" dirty="0" err="1">
                <a:solidFill>
                  <a:srgbClr val="1A1A1A"/>
                </a:solidFill>
                <a:effectLst/>
                <a:latin typeface="YS Text"/>
              </a:rPr>
              <a:t>сипатындағы</a:t>
            </a:r>
            <a:r>
              <a:rPr lang="ru-RU" sz="1400" b="0" i="0" dirty="0">
                <a:solidFill>
                  <a:srgbClr val="1A1A1A"/>
                </a:solidFill>
                <a:effectLst/>
                <a:latin typeface="YS Text"/>
              </a:rPr>
              <a:t> </a:t>
            </a:r>
            <a:r>
              <a:rPr lang="ru-RU" sz="1400" b="0" i="0" dirty="0" err="1">
                <a:solidFill>
                  <a:srgbClr val="1A1A1A"/>
                </a:solidFill>
                <a:effectLst/>
                <a:latin typeface="YS Text"/>
              </a:rPr>
              <a:t>жұмыстарды</a:t>
            </a:r>
            <a:r>
              <a:rPr lang="ru-RU" sz="1400" b="0" i="0" dirty="0">
                <a:solidFill>
                  <a:srgbClr val="1A1A1A"/>
                </a:solidFill>
                <a:effectLst/>
                <a:latin typeface="YS Text"/>
              </a:rPr>
              <a:t> </a:t>
            </a:r>
            <a:r>
              <a:rPr lang="ru-RU" sz="1400" b="0" i="0" dirty="0" err="1">
                <a:solidFill>
                  <a:srgbClr val="1A1A1A"/>
                </a:solidFill>
                <a:effectLst/>
                <a:latin typeface="YS Text"/>
              </a:rPr>
              <a:t>орындау</a:t>
            </a:r>
            <a:r>
              <a:rPr lang="ru-RU" sz="1400" b="0" i="0" dirty="0">
                <a:solidFill>
                  <a:srgbClr val="1A1A1A"/>
                </a:solidFill>
                <a:effectLst/>
                <a:latin typeface="YS Text"/>
              </a:rPr>
              <a:t>. Сонда </a:t>
            </a:r>
            <a:r>
              <a:rPr lang="ru-RU" sz="1400" b="0" i="0" dirty="0" err="1">
                <a:solidFill>
                  <a:srgbClr val="1A1A1A"/>
                </a:solidFill>
                <a:effectLst/>
                <a:latin typeface="YS Text"/>
              </a:rPr>
              <a:t>зерттеудің</a:t>
            </a:r>
            <a:r>
              <a:rPr lang="ru-RU" sz="1400" b="0" i="0" dirty="0">
                <a:solidFill>
                  <a:srgbClr val="1A1A1A"/>
                </a:solidFill>
                <a:effectLst/>
                <a:latin typeface="YS Text"/>
              </a:rPr>
              <a:t> </a:t>
            </a:r>
            <a:r>
              <a:rPr lang="ru-RU" sz="1400" b="0" i="0" dirty="0" err="1">
                <a:solidFill>
                  <a:srgbClr val="1A1A1A"/>
                </a:solidFill>
                <a:effectLst/>
                <a:latin typeface="YS Text"/>
              </a:rPr>
              <a:t>өзін</a:t>
            </a:r>
            <a:r>
              <a:rPr lang="ru-RU" sz="1400" b="0" i="0" dirty="0">
                <a:solidFill>
                  <a:srgbClr val="1A1A1A"/>
                </a:solidFill>
                <a:effectLst/>
                <a:latin typeface="YS Text"/>
              </a:rPr>
              <a:t> </a:t>
            </a:r>
            <a:r>
              <a:rPr lang="ru-RU" sz="1400" b="0" i="0" dirty="0" err="1">
                <a:solidFill>
                  <a:srgbClr val="1A1A1A"/>
                </a:solidFill>
                <a:effectLst/>
                <a:latin typeface="YS Text"/>
              </a:rPr>
              <a:t>ұйымдастыру</a:t>
            </a:r>
            <a:r>
              <a:rPr lang="ru-RU" sz="1400" b="0" i="0" dirty="0">
                <a:solidFill>
                  <a:srgbClr val="1A1A1A"/>
                </a:solidFill>
                <a:effectLst/>
                <a:latin typeface="YS Text"/>
              </a:rPr>
              <a:t>, оны </a:t>
            </a:r>
            <a:r>
              <a:rPr lang="ru-RU" sz="1400" b="0" i="0" dirty="0" err="1">
                <a:solidFill>
                  <a:srgbClr val="1A1A1A"/>
                </a:solidFill>
                <a:effectLst/>
                <a:latin typeface="YS Text"/>
              </a:rPr>
              <a:t>жүргізу</a:t>
            </a:r>
            <a:r>
              <a:rPr lang="ru-RU" sz="1400" b="0" i="0" dirty="0">
                <a:solidFill>
                  <a:srgbClr val="1A1A1A"/>
                </a:solidFill>
                <a:effectLst/>
                <a:latin typeface="YS Text"/>
              </a:rPr>
              <a:t> </a:t>
            </a:r>
            <a:r>
              <a:rPr lang="ru-RU" sz="1400" b="0" i="0" dirty="0" err="1">
                <a:solidFill>
                  <a:srgbClr val="1A1A1A"/>
                </a:solidFill>
                <a:effectLst/>
                <a:latin typeface="YS Text"/>
              </a:rPr>
              <a:t>әдістемесін</a:t>
            </a:r>
            <a:r>
              <a:rPr lang="ru-RU" sz="1400" b="0" i="0" dirty="0">
                <a:solidFill>
                  <a:srgbClr val="1A1A1A"/>
                </a:solidFill>
                <a:effectLst/>
                <a:latin typeface="YS Text"/>
              </a:rPr>
              <a:t> </a:t>
            </a:r>
            <a:r>
              <a:rPr lang="ru-RU" sz="1400" b="0" i="0" dirty="0" err="1">
                <a:solidFill>
                  <a:srgbClr val="1A1A1A"/>
                </a:solidFill>
                <a:effectLst/>
                <a:latin typeface="YS Text"/>
              </a:rPr>
              <a:t>әзірлеу</a:t>
            </a:r>
            <a:r>
              <a:rPr lang="ru-RU" sz="1400" b="0" i="0" dirty="0">
                <a:solidFill>
                  <a:srgbClr val="1A1A1A"/>
                </a:solidFill>
                <a:effectLst/>
                <a:latin typeface="YS Text"/>
              </a:rPr>
              <a:t> </a:t>
            </a:r>
            <a:r>
              <a:rPr lang="ru-RU" sz="1400" b="0" i="0" dirty="0" err="1">
                <a:solidFill>
                  <a:srgbClr val="1A1A1A"/>
                </a:solidFill>
                <a:effectLst/>
                <a:latin typeface="YS Text"/>
              </a:rPr>
              <a:t>туралы</a:t>
            </a:r>
            <a:r>
              <a:rPr lang="ru-RU" sz="1400" b="0" i="0" dirty="0">
                <a:solidFill>
                  <a:srgbClr val="1A1A1A"/>
                </a:solidFill>
                <a:effectLst/>
                <a:latin typeface="YS Text"/>
              </a:rPr>
              <a:t> </a:t>
            </a:r>
            <a:r>
              <a:rPr lang="ru-RU" sz="1400" b="0" i="0" dirty="0" err="1">
                <a:solidFill>
                  <a:srgbClr val="1A1A1A"/>
                </a:solidFill>
                <a:effectLst/>
                <a:latin typeface="YS Text"/>
              </a:rPr>
              <a:t>мәселе</a:t>
            </a:r>
            <a:r>
              <a:rPr lang="ru-RU" sz="1400" b="0" i="0" dirty="0">
                <a:solidFill>
                  <a:srgbClr val="1A1A1A"/>
                </a:solidFill>
                <a:effectLst/>
                <a:latin typeface="YS Text"/>
              </a:rPr>
              <a:t> </a:t>
            </a:r>
            <a:r>
              <a:rPr lang="ru-RU" sz="1400" b="0" i="0" dirty="0" err="1">
                <a:solidFill>
                  <a:srgbClr val="1A1A1A"/>
                </a:solidFill>
                <a:effectLst/>
                <a:latin typeface="YS Text"/>
              </a:rPr>
              <a:t>өзекті</a:t>
            </a:r>
            <a:r>
              <a:rPr lang="ru-RU" sz="1400" b="0" i="0" dirty="0">
                <a:solidFill>
                  <a:srgbClr val="1A1A1A"/>
                </a:solidFill>
                <a:effectLst/>
                <a:latin typeface="YS Text"/>
              </a:rPr>
              <a:t> </a:t>
            </a:r>
            <a:r>
              <a:rPr lang="ru-RU" sz="1400" b="0" i="0" dirty="0" err="1">
                <a:solidFill>
                  <a:srgbClr val="1A1A1A"/>
                </a:solidFill>
                <a:effectLst/>
                <a:latin typeface="YS Text"/>
              </a:rPr>
              <a:t>болып</a:t>
            </a:r>
            <a:r>
              <a:rPr lang="ru-RU" sz="1400" b="0" i="0" dirty="0">
                <a:solidFill>
                  <a:srgbClr val="1A1A1A"/>
                </a:solidFill>
                <a:effectLst/>
                <a:latin typeface="YS Text"/>
              </a:rPr>
              <a:t> </a:t>
            </a:r>
            <a:r>
              <a:rPr lang="ru-RU" sz="1400" b="0" i="0" dirty="0" err="1">
                <a:solidFill>
                  <a:srgbClr val="1A1A1A"/>
                </a:solidFill>
                <a:effectLst/>
                <a:latin typeface="YS Text"/>
              </a:rPr>
              <a:t>отыр</a:t>
            </a:r>
            <a:r>
              <a:rPr lang="ru-RU" sz="1400" b="0" i="0" dirty="0">
                <a:solidFill>
                  <a:srgbClr val="1A1A1A"/>
                </a:solidFill>
                <a:effectLst/>
                <a:latin typeface="YS Text"/>
              </a:rPr>
              <a:t>. </a:t>
            </a:r>
            <a:r>
              <a:rPr lang="ru-RU" sz="1400" b="0" i="0" dirty="0" err="1">
                <a:solidFill>
                  <a:srgbClr val="1A1A1A"/>
                </a:solidFill>
                <a:effectLst/>
                <a:latin typeface="YS Text"/>
              </a:rPr>
              <a:t>Сондықтан</a:t>
            </a:r>
            <a:r>
              <a:rPr lang="ru-RU" sz="1400" dirty="0">
                <a:solidFill>
                  <a:srgbClr val="1A1A1A"/>
                </a:solidFill>
                <a:latin typeface="YS Text"/>
              </a:rPr>
              <a:t> </a:t>
            </a:r>
            <a:r>
              <a:rPr lang="ru-RU" sz="1400" b="0" i="0" dirty="0" err="1">
                <a:solidFill>
                  <a:srgbClr val="1A1A1A"/>
                </a:solidFill>
                <a:effectLst/>
                <a:latin typeface="YS Text"/>
              </a:rPr>
              <a:t>зерттеуді</a:t>
            </a:r>
            <a:r>
              <a:rPr lang="ru-RU" sz="1400" b="0" i="0" dirty="0">
                <a:solidFill>
                  <a:srgbClr val="1A1A1A"/>
                </a:solidFill>
                <a:effectLst/>
                <a:latin typeface="YS Text"/>
              </a:rPr>
              <a:t> </a:t>
            </a:r>
            <a:r>
              <a:rPr lang="ru-RU" sz="1400" b="0" i="0" dirty="0" err="1">
                <a:solidFill>
                  <a:srgbClr val="1A1A1A"/>
                </a:solidFill>
                <a:effectLst/>
                <a:latin typeface="YS Text"/>
              </a:rPr>
              <a:t>ұйымдастырудың</a:t>
            </a:r>
            <a:r>
              <a:rPr lang="ru-RU" sz="1400" b="0" i="0" dirty="0">
                <a:solidFill>
                  <a:srgbClr val="1A1A1A"/>
                </a:solidFill>
                <a:effectLst/>
                <a:latin typeface="YS Text"/>
              </a:rPr>
              <a:t> </a:t>
            </a:r>
            <a:r>
              <a:rPr lang="ru-RU" sz="1400" b="0" i="0" dirty="0" err="1">
                <a:solidFill>
                  <a:srgbClr val="1A1A1A"/>
                </a:solidFill>
                <a:effectLst/>
                <a:latin typeface="YS Text"/>
              </a:rPr>
              <a:t>бірінші</a:t>
            </a:r>
            <a:r>
              <a:rPr lang="ru-RU" sz="1400" b="0" i="0" dirty="0">
                <a:solidFill>
                  <a:srgbClr val="1A1A1A"/>
                </a:solidFill>
                <a:effectLst/>
                <a:latin typeface="YS Text"/>
              </a:rPr>
              <a:t> </a:t>
            </a:r>
            <a:r>
              <a:rPr lang="ru-RU" sz="1400" b="0" i="0" dirty="0" err="1">
                <a:solidFill>
                  <a:srgbClr val="1A1A1A"/>
                </a:solidFill>
                <a:effectLst/>
                <a:latin typeface="YS Text"/>
              </a:rPr>
              <a:t>кезеңдерінде</a:t>
            </a:r>
            <a:r>
              <a:rPr lang="ru-RU" sz="1400" b="0" i="0" dirty="0">
                <a:solidFill>
                  <a:srgbClr val="1A1A1A"/>
                </a:solidFill>
                <a:effectLst/>
                <a:latin typeface="YS Text"/>
              </a:rPr>
              <a:t> </a:t>
            </a:r>
            <a:r>
              <a:rPr lang="ru-RU" sz="1400" b="0" i="0" dirty="0" err="1">
                <a:solidFill>
                  <a:srgbClr val="1A1A1A"/>
                </a:solidFill>
                <a:effectLst/>
                <a:latin typeface="YS Text"/>
              </a:rPr>
              <a:t>мұғалімнің</a:t>
            </a:r>
            <a:r>
              <a:rPr lang="ru-RU" sz="1400" b="0" i="0" dirty="0">
                <a:solidFill>
                  <a:srgbClr val="1A1A1A"/>
                </a:solidFill>
                <a:effectLst/>
                <a:latin typeface="YS Text"/>
              </a:rPr>
              <a:t> </a:t>
            </a:r>
            <a:r>
              <a:rPr lang="ru-RU" sz="1400" b="0" i="0" dirty="0" err="1">
                <a:solidFill>
                  <a:srgbClr val="1A1A1A"/>
                </a:solidFill>
                <a:effectLst/>
                <a:latin typeface="YS Text"/>
              </a:rPr>
              <a:t>нұсқауларымен</a:t>
            </a:r>
            <a:r>
              <a:rPr lang="ru-RU" sz="1400" dirty="0">
                <a:solidFill>
                  <a:srgbClr val="1A1A1A"/>
                </a:solidFill>
                <a:latin typeface="YS Text"/>
              </a:rPr>
              <a:t> </a:t>
            </a:r>
            <a:r>
              <a:rPr lang="ru-RU" sz="1400" b="0" i="0" dirty="0" err="1">
                <a:solidFill>
                  <a:srgbClr val="1A1A1A"/>
                </a:solidFill>
                <a:effectLst/>
                <a:latin typeface="YS Text"/>
              </a:rPr>
              <a:t>жұмыс</a:t>
            </a:r>
            <a:r>
              <a:rPr lang="ru-RU" sz="1400" b="0" i="0" dirty="0">
                <a:solidFill>
                  <a:srgbClr val="1A1A1A"/>
                </a:solidFill>
                <a:effectLst/>
                <a:latin typeface="YS Text"/>
              </a:rPr>
              <a:t> </a:t>
            </a:r>
            <a:r>
              <a:rPr lang="ru-RU" sz="1400" b="0" i="0" dirty="0" err="1">
                <a:solidFill>
                  <a:srgbClr val="1A1A1A"/>
                </a:solidFill>
                <a:effectLst/>
                <a:latin typeface="YS Text"/>
              </a:rPr>
              <a:t>жасауға</a:t>
            </a:r>
            <a:r>
              <a:rPr lang="ru-RU" sz="1400" b="0" i="0" dirty="0">
                <a:solidFill>
                  <a:srgbClr val="1A1A1A"/>
                </a:solidFill>
                <a:effectLst/>
                <a:latin typeface="YS Text"/>
              </a:rPr>
              <a:t> </a:t>
            </a:r>
            <a:r>
              <a:rPr lang="ru-RU" sz="1400" b="0" i="0" dirty="0" err="1">
                <a:solidFill>
                  <a:srgbClr val="1A1A1A"/>
                </a:solidFill>
                <a:effectLst/>
                <a:latin typeface="YS Text"/>
              </a:rPr>
              <a:t>болады</a:t>
            </a:r>
            <a:r>
              <a:rPr lang="ru-RU" sz="1400" b="0" i="0" dirty="0">
                <a:solidFill>
                  <a:srgbClr val="1A1A1A"/>
                </a:solidFill>
                <a:effectLst/>
                <a:latin typeface="YS Text"/>
              </a:rPr>
              <a:t>.</a:t>
            </a:r>
          </a:p>
          <a:p>
            <a:pPr algn="just"/>
            <a:endParaRPr lang="ru-KZ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7714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A46187-C298-E78A-4AD7-8CCA14BF0F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E88F604-0C3A-4F5A-0AA4-F937034C65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4285EA-5DE1-140B-DAE6-46976FC5CC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ADAD815-90C9-F3AF-EA12-3524E21B0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A58E470-D019-3D2D-BCDC-215AF3D5EE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C234BE4A-8785-0AA5-C89D-EA29BA71D5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D0DE71A6-A108-73B6-6A32-90DBDA4C72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7DFDF658-90D9-5639-1182-337C74D3EC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A627B768-BAD5-83AC-6320-29D43A77D5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E0FE3DDC-101C-46E6-53E8-72A7B70772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47591BD1-BBEA-C6C7-CEDD-CC776E94F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3476E98B-087F-600E-9196-55CE6CD795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CC41CBC7-A95B-6B6E-F0B9-02371822B8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309F0154-BA4F-E2DD-1851-4731838B14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38FBB581-1157-6F48-98D7-B8894B0167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4B56DFEF-ACB4-7F82-A324-7BAE459816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2191D0C7-CE28-E89D-1732-B7DEC4E69F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138972D-CD75-B5AE-7E55-453EE009B7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12540003-9245-1102-C034-88F759A8A5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25950B57-0136-3FE1-7668-21CBC88CFE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2E74406-678E-4627-2779-F792610A8D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71C2A0F4-113D-2C96-ADB6-332FFD32F0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66702088-9274-EEA4-AA43-0C5C9F2AA6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90F44E10-471F-144C-27EE-6FFA827BA4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E6D71B6D-4410-8087-FC8F-340B9D1919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5810FC93-771F-AD9C-2A66-2CB9193C65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3FF9B804-672E-47E4-9DFC-D1A712B055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BBA84C9C-8D5B-C9CF-2A06-0966993B3F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F5D3D16-1380-E8E7-3592-5660B2F4A5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0198BBF4-EAA8-ED81-9E11-F066D57813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911432E9-D71A-1247-ADD4-98F2DECEEB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3EFBF75A-F062-DA4E-94A6-4BB0269583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623530C0-3CF8-40CA-7926-1E5B10B252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9D8DF327-9568-4252-0B23-03CCEAF36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7815B1D5-40B7-2C41-FE37-D25651EF00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9ECF85E9-5522-EA61-2C0C-7D9607635F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E7FD430F-316D-3ABB-39B3-1EB7198E81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8F8914D9-1783-BED2-9D1C-21DC1D4069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D296D303-790F-D861-1D63-49E6108DC2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D67286FF-B773-45D2-2489-792CF9F837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C42AB3C6-3877-A337-FB28-2ED03B5E80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FA7B419-A051-B11A-6A8D-74305EE05B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09E8ADA4-694D-1464-253B-6D5F539594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0" name="Объект 2">
            <a:extLst>
              <a:ext uri="{FF2B5EF4-FFF2-40B4-BE49-F238E27FC236}">
                <a16:creationId xmlns:a16="http://schemas.microsoft.com/office/drawing/2014/main" id="{52247159-BDF0-493E-2762-F2215E0D6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7216" y="1112375"/>
            <a:ext cx="8420400" cy="4652896"/>
          </a:xfrm>
        </p:spPr>
        <p:txBody>
          <a:bodyPr anchor="ctr">
            <a:normAutofit lnSpcReduction="10000"/>
          </a:bodyPr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kk-KZ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Физикалық эксперименттің білім беруде қандай рөл ойнайды?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kk-KZ" sz="2800" b="1" i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Физикалық экспериментті көрнекілік ретінде есептеуге болады ма?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kk-KZ" b="1" i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Физикалық эксперименттің қанша түрі бар?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kk-KZ" sz="2800" b="1" i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Мектепте оқып жүрген кезіңде осы эксперимент түрлерін жасап көрдің бе? </a:t>
            </a:r>
            <a:r>
              <a:rPr lang="kk-KZ" b="1" i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Өз тәжірибеңмен бөліс.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kk-KZ" sz="2800" b="1" i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Әр эксперимет түрлерінің өзара ерекшеліктері қандай?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endParaRPr lang="kk-KZ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FF00F18-E379-EA72-5E22-C02C1F4A08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9632" y="3031067"/>
            <a:ext cx="2788253" cy="3485317"/>
          </a:xfrm>
          <a:prstGeom prst="rect">
            <a:avLst/>
          </a:prstGeom>
        </p:spPr>
      </p:pic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824BAE6E-CCEC-BD23-0F64-1308F875DDA0}"/>
              </a:ext>
            </a:extLst>
          </p:cNvPr>
          <p:cNvSpPr/>
          <p:nvPr/>
        </p:nvSpPr>
        <p:spPr>
          <a:xfrm>
            <a:off x="1233996" y="248764"/>
            <a:ext cx="9438607" cy="71739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02321A8C-8DD7-9A45-71E4-D0316D3DA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6222" y="102548"/>
            <a:ext cx="9211909" cy="99412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БАҚЫЛАУ СҰРАҚТАРЫ</a:t>
            </a:r>
          </a:p>
        </p:txBody>
      </p:sp>
    </p:spTree>
    <p:extLst>
      <p:ext uri="{BB962C8B-B14F-4D97-AF65-F5344CB8AC3E}">
        <p14:creationId xmlns:p14="http://schemas.microsoft.com/office/powerpoint/2010/main" val="20799973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" name="Rectangle 111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19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133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8" name="Заголовок 1">
            <a:extLst>
              <a:ext uri="{FF2B5EF4-FFF2-40B4-BE49-F238E27FC236}">
                <a16:creationId xmlns:a16="http://schemas.microsoft.com/office/drawing/2014/main" id="{274D7792-7E79-4D67-987E-3064A6930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9571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НАЗАРЛАРЫҢЫЗҒА РАҚМЕТ!</a:t>
            </a:r>
          </a:p>
        </p:txBody>
      </p:sp>
    </p:spTree>
    <p:extLst>
      <p:ext uri="{BB962C8B-B14F-4D97-AF65-F5344CB8AC3E}">
        <p14:creationId xmlns:p14="http://schemas.microsoft.com/office/powerpoint/2010/main" val="2217103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76472" y="2665501"/>
            <a:ext cx="5947247" cy="2625247"/>
          </a:xfrm>
        </p:spPr>
        <p:txBody>
          <a:bodyPr anchor="ctr">
            <a:normAutofit fontScale="25000" lnSpcReduction="20000"/>
          </a:bodyPr>
          <a:lstStyle/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sz="11200" b="1" dirty="0" err="1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RU" sz="112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200" b="1" dirty="0" err="1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эксперименттер</a:t>
            </a:r>
            <a:endParaRPr lang="ru-RU" sz="11200" b="1" dirty="0">
              <a:solidFill>
                <a:srgbClr val="FE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sz="11200" b="1" dirty="0" err="1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Демонстрациялық</a:t>
            </a:r>
            <a:r>
              <a:rPr lang="ru-RU" sz="112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200" b="1" dirty="0" err="1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тәжірибелер</a:t>
            </a:r>
            <a:endParaRPr lang="ru-RU" sz="11200" b="1" dirty="0">
              <a:solidFill>
                <a:srgbClr val="FE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sz="11200" b="1" dirty="0" err="1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Фронтальды</a:t>
            </a:r>
            <a:r>
              <a:rPr lang="ru-RU" sz="112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200" b="1" dirty="0" err="1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зертханалық</a:t>
            </a:r>
            <a:r>
              <a:rPr lang="ru-RU" sz="112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200" b="1" dirty="0" err="1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жұмыстар</a:t>
            </a:r>
            <a:endParaRPr lang="ru-RU" sz="11200" b="1" dirty="0">
              <a:solidFill>
                <a:srgbClr val="FE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sz="11200" b="1" dirty="0" err="1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RU" sz="112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200" b="1" dirty="0" err="1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практикумдар</a:t>
            </a:r>
            <a:endParaRPr lang="ru-RU" sz="11200" b="1" dirty="0">
              <a:solidFill>
                <a:srgbClr val="FE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sz="11200" b="1" dirty="0" err="1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Сыныптан</a:t>
            </a:r>
            <a:r>
              <a:rPr lang="ru-RU" sz="112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200" b="1" dirty="0" err="1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тыс</a:t>
            </a:r>
            <a:r>
              <a:rPr lang="ru-RU" sz="112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200" b="1" dirty="0" err="1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тәжірибелер</a:t>
            </a:r>
            <a:r>
              <a:rPr lang="ru-RU" sz="112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11200" b="1" dirty="0" err="1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бақылаулар</a:t>
            </a:r>
            <a:endParaRPr lang="ru-RU" sz="11200" b="1" dirty="0">
              <a:solidFill>
                <a:srgbClr val="FE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sz="11200" b="1" dirty="0" err="1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Эксперименттік</a:t>
            </a:r>
            <a:r>
              <a:rPr lang="ru-RU" sz="112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200" b="1" dirty="0" err="1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тапсырмалар</a:t>
            </a:r>
            <a:r>
              <a:rPr lang="ru-RU" sz="112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sz="11200" b="1" dirty="0" err="1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Шығармашылық</a:t>
            </a:r>
            <a:r>
              <a:rPr lang="ru-RU" sz="112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200" b="1" dirty="0" err="1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эксперименттік</a:t>
            </a:r>
            <a:r>
              <a:rPr lang="ru-RU" sz="112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200" b="1" dirty="0" err="1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тапсырмалар</a:t>
            </a:r>
            <a:endParaRPr lang="ru-RU" sz="11200" b="1" dirty="0">
              <a:solidFill>
                <a:srgbClr val="FE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sz="11200" b="1" dirty="0" err="1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Виртуалды</a:t>
            </a:r>
            <a:r>
              <a:rPr lang="ru-RU" sz="112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200" b="1" dirty="0" err="1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зертханалық</a:t>
            </a:r>
            <a:r>
              <a:rPr lang="ru-RU" sz="112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200" b="1" dirty="0" err="1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жұмыстар</a:t>
            </a:r>
            <a:endParaRPr lang="ru-RU" sz="11200" b="1" dirty="0">
              <a:solidFill>
                <a:srgbClr val="FE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endParaRPr lang="ru-RU" sz="1400" b="1" dirty="0">
              <a:solidFill>
                <a:srgbClr val="FE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7134B2-3F4C-4032-91C7-EE8B2626C099}"/>
              </a:ext>
            </a:extLst>
          </p:cNvPr>
          <p:cNvSpPr txBox="1"/>
          <p:nvPr/>
        </p:nvSpPr>
        <p:spPr>
          <a:xfrm>
            <a:off x="1045001" y="1866478"/>
            <a:ext cx="3696376" cy="120032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indent="0">
              <a:buNone/>
            </a:pPr>
            <a:r>
              <a:rPr lang="kk-KZ" sz="36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ДӘРІС ЖОСПАРЫ</a:t>
            </a:r>
            <a:r>
              <a:rPr lang="ru-RU" sz="36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186548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CFB95D-8C09-DE24-39F9-8657558EA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39071C6-44FC-74E8-E08F-60D46180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D26B29D-6A3B-5742-FCE4-7AEE447D8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702217F-A08A-BE07-2497-CE5F76501A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45D36B2-44CA-041F-F0B7-C5DEAC6ED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45D4CF0-BCF8-A47F-DDCC-C63EE34C01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982BEE1-E9B0-8A08-425F-964F857187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ADE3E8A1-1ADD-937A-90E7-C4C26FB495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45B81036-B91D-083D-0276-D8A425429C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E8BD86CA-D182-AC56-6F84-D6B6CEA074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E22C35BE-04A1-13CA-F5D0-2D6247B59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99B2EA-6137-B3A4-DD9D-E422A6B86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4C02CFA4-7C0A-DB87-78C7-35A0DFE78E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8FB3F99-77B5-DF80-1E91-6CAE50959E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2CE93A75-1D6A-5601-D3A6-F2657D0153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9E7BD88-4B2B-72E0-60CF-ABE67C1818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0A3BFE44-3B82-F790-14F7-1D4DAE534A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76A261E-A213-4BC0-0D07-C667094A4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5BE4CCB8-006F-5B6C-061B-E6FFB2DB8C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23111588-E34A-82DE-3CED-B5CD4487CC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E6BE7E12-219C-E041-DA40-864A1F0D7F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F8958868-3911-8400-BC06-9A038CEA45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22FFC618-A344-C1EF-D117-428E04EFCC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008F59FA-7C34-1EC2-12C9-D08474ED83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1F831F62-6762-364C-3110-20B47A074C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9FC084F3-148A-F673-E836-813010269E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19CB56FB-8650-1B24-1133-4A600A1324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477A1773-04DD-8E92-8E40-22FD35B122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F9349DD5-75DD-45E2-2E4F-96BBA996D6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DB05FF76-519C-1C6E-9F13-F5630F8154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81788426-569C-C69A-8045-637A177F47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9D1F248E-979D-7E52-E32E-96633C8192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45526868-FEB2-212F-FBD4-C102EF64D0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9F00597E-F590-D39B-3E05-B44566553F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1C1F8419-7F1B-9D6B-9D7E-89EF5B491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FBDD76FF-706A-2663-41B9-F64913816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30875EC1-A0E5-3D82-2A0A-005D2BC71F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EA76ACE7-1776-78EF-7DF5-C3E3F2998F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43350E49-1E78-DCB3-C395-50E9283E32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ABCB87F4-1A90-5318-B5DF-D330CB9ED3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C9BF6676-2BD6-02B9-E03A-A53E6C334D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C96CB253-22AB-CA28-10AF-FD4AE60C8B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637720D2-290D-3208-9BDF-D1DCF81AA9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0" name="Объект 2">
            <a:extLst>
              <a:ext uri="{FF2B5EF4-FFF2-40B4-BE49-F238E27FC236}">
                <a16:creationId xmlns:a16="http://schemas.microsoft.com/office/drawing/2014/main" id="{1B5023FE-7A31-8E59-5133-383421B7F9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6716" y="1248029"/>
            <a:ext cx="5500858" cy="5112567"/>
          </a:xfrm>
        </p:spPr>
        <p:txBody>
          <a:bodyPr anchor="ctr">
            <a:normAutofit/>
          </a:bodyPr>
          <a:lstStyle/>
          <a:p>
            <a:pPr marL="571500" indent="-342900">
              <a:lnSpc>
                <a:spcPct val="100000"/>
              </a:lnSpc>
              <a:spcBef>
                <a:spcPts val="0"/>
              </a:spcBef>
            </a:pP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Мектептегі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физикалық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эксперимент –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физиканы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оқытудың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маңызды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әдістерінің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бірі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 marL="571500" indent="-342900">
              <a:lnSpc>
                <a:spcPct val="100000"/>
              </a:lnSpc>
              <a:spcBef>
                <a:spcPts val="0"/>
              </a:spcBef>
            </a:pP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Физикалық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эксперимент –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физикалық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заңдылықтарды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құбылыстарды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және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теорияларды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тексеру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зерттеу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және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дәлелдеу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мақсатында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жүргізілетін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тәжірибе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571500" indent="-342900">
              <a:lnSpc>
                <a:spcPct val="100000"/>
              </a:lnSpc>
              <a:spcBef>
                <a:spcPts val="0"/>
              </a:spcBef>
            </a:pP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Мектептегі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физикалық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эксперимент –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бұл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сабақта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физикалық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құбылысты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оны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жүзеге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асыру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үшін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қол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жетімді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жағдайларда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арнайы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құрылғылардың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көмегімен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көбейту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Бұл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ғылыми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әдісінің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танымдық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көрінісі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" name="Скругленный прямоугольник 4">
            <a:extLst>
              <a:ext uri="{FF2B5EF4-FFF2-40B4-BE49-F238E27FC236}">
                <a16:creationId xmlns:a16="http://schemas.microsoft.com/office/drawing/2014/main" id="{6EEDA70C-FC23-966F-0D9D-A86BA7BDAB11}"/>
              </a:ext>
            </a:extLst>
          </p:cNvPr>
          <p:cNvSpPr/>
          <p:nvPr/>
        </p:nvSpPr>
        <p:spPr>
          <a:xfrm>
            <a:off x="1328380" y="248765"/>
            <a:ext cx="9259635" cy="710023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8E7F5239-7AA0-7A52-86A9-A2955A15D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508" y="289241"/>
            <a:ext cx="9975272" cy="66954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ВАКУУМДЫҚ ТЕХНИКАСЫНЫҢ ДАМУ ТАРИХЫ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0526776-74A7-0413-7167-D1D338C13F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1" b="1481"/>
          <a:stretch/>
        </p:blipFill>
        <p:spPr bwMode="auto">
          <a:xfrm>
            <a:off x="6683973" y="1671320"/>
            <a:ext cx="4739547" cy="34493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4" name="Скругленный прямоугольник 4">
            <a:extLst>
              <a:ext uri="{FF2B5EF4-FFF2-40B4-BE49-F238E27FC236}">
                <a16:creationId xmlns:a16="http://schemas.microsoft.com/office/drawing/2014/main" id="{63647FF7-A2BC-4E58-AF37-5B0FCF773F98}"/>
              </a:ext>
            </a:extLst>
          </p:cNvPr>
          <p:cNvSpPr/>
          <p:nvPr/>
        </p:nvSpPr>
        <p:spPr>
          <a:xfrm>
            <a:off x="1290220" y="248765"/>
            <a:ext cx="10133300" cy="710023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64FEFF4-B1D0-4A53-A124-477B24611299}"/>
              </a:ext>
            </a:extLst>
          </p:cNvPr>
          <p:cNvSpPr txBox="1"/>
          <p:nvPr/>
        </p:nvSpPr>
        <p:spPr>
          <a:xfrm>
            <a:off x="1328380" y="301609"/>
            <a:ext cx="103166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1. ФИЗИКАЛЫҚ ЭКСПЕРИМЕНТТЕР</a:t>
            </a:r>
            <a:endParaRPr lang="ru-KZ" sz="3200" dirty="0"/>
          </a:p>
        </p:txBody>
      </p:sp>
    </p:spTree>
    <p:extLst>
      <p:ext uri="{BB962C8B-B14F-4D97-AF65-F5344CB8AC3E}">
        <p14:creationId xmlns:p14="http://schemas.microsoft.com/office/powerpoint/2010/main" val="8021187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DEE982-3382-59A5-A357-2614A5ED2C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DDE1F80-AE10-556F-5CFC-17F62DC318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26DA23E-57C0-D47D-EF4B-D52CF732C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616993-E332-B67F-53E5-7771FCB5FC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435EA76-ADA1-38EA-D652-35655C71C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448B5C0B-6AA9-5999-387C-5AC431059E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D28C3D17-2066-E7A0-4ECA-D4686A44A9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690A78E9-BCBF-682E-F7D2-EE5458E2B6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56EC09FC-C5FF-0AF0-EC00-18F09B0C90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A931593E-58B6-8198-BEE9-0D2C366A2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8E7E7E3C-A96F-820E-CF0C-4834C852B4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AD40CA39-90A8-2320-711E-12557445D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4D87F98-EE39-2ADF-3760-BCD3451CC9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A637CA04-24CF-3DE5-532B-84AF499C46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805012DB-B390-B83E-BA44-F58C33CEE3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888721A5-C854-01AB-DD15-A549B45A8A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14A24ABC-31EE-03E7-D67C-9266787CD5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458E60C-2ADB-1802-43D6-D7581DF54D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EE8307AD-9E0B-51D2-5B3D-AEC7DDF6AD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331691D6-1E87-6019-FC0C-452962235F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031CEFDC-7246-EC1E-32FF-56899770EE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C0242310-E128-8C67-69E6-C3185D6EDB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C36B3AE-A9D6-7BC5-DA39-32A80F4792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1704CAA7-5D65-4E1B-046D-6CB2D74A54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5C124EF8-F76F-9AA8-5C1D-EAF512537C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48B0CF72-1712-435C-FC84-5887E6E50A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41C35B96-AE55-0391-AA88-E1C39D945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8BBAA14F-FB91-3F7B-9790-734BCC8EF4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AA27F6B-EA2D-FE42-29B6-D300BB2218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A9D209C1-CBCF-DB3D-8F8C-FF69AAC8F7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5EA81274-1785-B065-AAF5-D037F8C2DA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0A100642-2839-E5EB-979F-C48BBEAE56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0E733866-B0B2-931B-81E4-068D6BBEE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C945BC79-03EA-0D48-422F-4D8FE483C2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018EE990-77F2-59D2-0BB0-46CCCA5284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FF12AA2-C2FB-DF09-C341-5617293020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1006E5A3-63EB-D292-DDFC-A7D65CC0A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897DF500-5121-05F5-0E15-2C512327FC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B8B621A7-CD11-C594-4048-55B1BAD072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628A4284-1C5C-CDF1-3880-455FAC98F3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D972E26F-A3E3-61D7-D5A9-DDCAC242B2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E9096613-CF33-5548-15C8-B102504F3B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ADCB4352-0DEF-FAE7-E25C-77B4B48A77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0" name="Объект 2">
            <a:extLst>
              <a:ext uri="{FF2B5EF4-FFF2-40B4-BE49-F238E27FC236}">
                <a16:creationId xmlns:a16="http://schemas.microsoft.com/office/drawing/2014/main" id="{C48C8E44-C9D2-412C-97AA-DDC37D8F57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023" y="3688585"/>
            <a:ext cx="7384071" cy="2430354"/>
          </a:xfrm>
        </p:spPr>
        <p:txBody>
          <a:bodyPr anchor="ctr">
            <a:normAutofit fontScale="25000" lnSpcReduction="20000"/>
          </a:bodyPr>
          <a:lstStyle/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sz="9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Демонстрациялық</a:t>
            </a:r>
            <a:r>
              <a:rPr lang="ru-RU" sz="9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9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тәжірибелер</a:t>
            </a:r>
            <a:endParaRPr lang="ru-RU" sz="9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sz="9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Фронтальды</a:t>
            </a:r>
            <a:r>
              <a:rPr lang="ru-RU" sz="9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9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зертханалық</a:t>
            </a:r>
            <a:r>
              <a:rPr lang="ru-RU" sz="9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9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жұмыстар</a:t>
            </a:r>
            <a:endParaRPr lang="ru-RU" sz="9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sz="9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RU" sz="9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9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практикумдар</a:t>
            </a:r>
            <a:endParaRPr lang="ru-RU" sz="9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sz="9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Сыныптан</a:t>
            </a:r>
            <a:r>
              <a:rPr lang="ru-RU" sz="9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9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тыс</a:t>
            </a:r>
            <a:r>
              <a:rPr lang="ru-RU" sz="9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9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тәжірибелер</a:t>
            </a:r>
            <a:r>
              <a:rPr lang="ru-RU" sz="9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9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бақылаулар</a:t>
            </a:r>
            <a:endParaRPr lang="ru-RU" sz="9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sz="9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Эксперименттік</a:t>
            </a:r>
            <a:r>
              <a:rPr lang="ru-RU" sz="9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9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тапсырмалар</a:t>
            </a:r>
            <a:r>
              <a:rPr lang="ru-RU" sz="9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sz="9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Шығармашылық</a:t>
            </a:r>
            <a:r>
              <a:rPr lang="ru-RU" sz="9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9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эксперименттік</a:t>
            </a:r>
            <a:r>
              <a:rPr lang="ru-RU" sz="9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9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тапсырмалар</a:t>
            </a:r>
            <a:endParaRPr lang="ru-RU" sz="9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sz="9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Виртуалды</a:t>
            </a:r>
            <a:r>
              <a:rPr lang="ru-RU" sz="9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9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зертханалық</a:t>
            </a:r>
            <a:r>
              <a:rPr lang="ru-RU" sz="9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9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жұмыстар</a:t>
            </a:r>
            <a:endParaRPr lang="ru-RU" sz="9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34290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endParaRPr lang="ru-RU" sz="1800" b="1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4">
            <a:extLst>
              <a:ext uri="{FF2B5EF4-FFF2-40B4-BE49-F238E27FC236}">
                <a16:creationId xmlns:a16="http://schemas.microsoft.com/office/drawing/2014/main" id="{164966AF-096E-BD1A-C11F-BB75B68E6EFC}"/>
              </a:ext>
            </a:extLst>
          </p:cNvPr>
          <p:cNvSpPr/>
          <p:nvPr/>
        </p:nvSpPr>
        <p:spPr>
          <a:xfrm>
            <a:off x="1233996" y="248764"/>
            <a:ext cx="9438607" cy="71739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89DD7B57-C3BC-3A1E-CF70-FBA8F03D9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6222" y="102548"/>
            <a:ext cx="9211909" cy="99412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ФИЗИКАЛЫҚ ЭКСПЕРИМЕНТТЕР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828232B7-ECDD-183D-C6C1-C0C3C2DAF6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66623" y="1242135"/>
            <a:ext cx="2868708" cy="1500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C66ABE4-6C50-52A6-C96B-4E37243CC5DB}"/>
              </a:ext>
            </a:extLst>
          </p:cNvPr>
          <p:cNvSpPr txBox="1"/>
          <p:nvPr/>
        </p:nvSpPr>
        <p:spPr>
          <a:xfrm>
            <a:off x="3716800" y="1216923"/>
            <a:ext cx="7318248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kk-KZ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Мектептегі физикалық эксперимент мына функцияларды орындайды: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kk-KZ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Физикалық білім көзі ретінде қызмет етеді;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kk-KZ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Оқыту әдісі;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kk-KZ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Көрнекілік бір түрі.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endParaRPr lang="kk-KZ" b="1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kk-KZ" sz="2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Мектептегі физикалық эксперименттің келесі түрлері бар:</a:t>
            </a:r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C4044DC4-4D72-F7E6-14CA-A88AD6E449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375924" y="3333465"/>
            <a:ext cx="3773489" cy="2631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0763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33ECE094-F468-9C0A-DD7A-E48C9DE06841}"/>
              </a:ext>
            </a:extLst>
          </p:cNvPr>
          <p:cNvSpPr/>
          <p:nvPr/>
        </p:nvSpPr>
        <p:spPr>
          <a:xfrm>
            <a:off x="1464816" y="248766"/>
            <a:ext cx="8980982" cy="67656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2. ДЕМОНСТРАЦИЯ ТӘЖІРИБЕЛЕР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374B140C-867F-C9AF-434A-3C98BC034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9867" y="5710104"/>
            <a:ext cx="2340135" cy="556764"/>
          </a:xfrm>
        </p:spPr>
        <p:txBody>
          <a:bodyPr>
            <a:norm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ДИНАМОМЕТР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D8EFC9A-4D40-422E-B78F-1A6462B04E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5400000">
            <a:off x="419474" y="2443587"/>
            <a:ext cx="4500923" cy="2109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285C9D05-CB77-4C32-BB99-92FA786C74A9}"/>
              </a:ext>
            </a:extLst>
          </p:cNvPr>
          <p:cNvSpPr txBox="1"/>
          <p:nvPr/>
        </p:nvSpPr>
        <p:spPr>
          <a:xfrm>
            <a:off x="4196891" y="1554854"/>
            <a:ext cx="6145744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Демонстрация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мұғалімнің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құбылыстар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мен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арасындағы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байланыстарды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көрсетуі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Демонстрациялық</a:t>
            </a:r>
            <a:r>
              <a:rPr lang="kk-KZ" b="1" dirty="0">
                <a:latin typeface="Arial" panose="020B0604020202020204" pitchFamily="34" charset="0"/>
                <a:cs typeface="Arial" panose="020B0604020202020204" pitchFamily="34" charset="0"/>
              </a:rPr>
              <a:t> т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әжірибелер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әртүрлі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мақсаттарды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көздейді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белгілі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құбылыстыбайқау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алға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қойылған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гипотезаны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тексеру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заңдылықтарды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анықтау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олардан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туындайтын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салдарларды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тексеру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маңызды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ұғымдарды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қалыптастыру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заңдардың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гипотезалардың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теориялардың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мәнін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ашу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оқушыларды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жаңа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материалды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қабылдауға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дайындау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проблемалық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тәжірибелер;техникалыққондырғылардың,аспаптардың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принципін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технологиялық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процестердің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мәнін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түсіндіру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59638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DEE982-3382-59A5-A357-2614A5ED2C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DDE1F80-AE10-556F-5CFC-17F62DC318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26DA23E-57C0-D47D-EF4B-D52CF732C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616993-E332-B67F-53E5-7771FCB5FC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435EA76-ADA1-38EA-D652-35655C71C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448B5C0B-6AA9-5999-387C-5AC431059E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D28C3D17-2066-E7A0-4ECA-D4686A44A9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690A78E9-BCBF-682E-F7D2-EE5458E2B6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56EC09FC-C5FF-0AF0-EC00-18F09B0C90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A931593E-58B6-8198-BEE9-0D2C366A2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8E7E7E3C-A96F-820E-CF0C-4834C852B4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AD40CA39-90A8-2320-711E-12557445D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4D87F98-EE39-2ADF-3760-BCD3451CC9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A637CA04-24CF-3DE5-532B-84AF499C46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805012DB-B390-B83E-BA44-F58C33CEE3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888721A5-C854-01AB-DD15-A549B45A8A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14A24ABC-31EE-03E7-D67C-9266787CD5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458E60C-2ADB-1802-43D6-D7581DF54D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EE8307AD-9E0B-51D2-5B3D-AEC7DDF6AD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331691D6-1E87-6019-FC0C-452962235F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031CEFDC-7246-EC1E-32FF-56899770EE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C0242310-E128-8C67-69E6-C3185D6EDB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C36B3AE-A9D6-7BC5-DA39-32A80F4792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1704CAA7-5D65-4E1B-046D-6CB2D74A54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5C124EF8-F76F-9AA8-5C1D-EAF512537C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48B0CF72-1712-435C-FC84-5887E6E50A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41C35B96-AE55-0391-AA88-E1C39D945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8BBAA14F-FB91-3F7B-9790-734BCC8EF4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AA27F6B-EA2D-FE42-29B6-D300BB2218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A9D209C1-CBCF-DB3D-8F8C-FF69AAC8F7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5EA81274-1785-B065-AAF5-D037F8C2DA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0A100642-2839-E5EB-979F-C48BBEAE56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0E733866-B0B2-931B-81E4-068D6BBEE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C945BC79-03EA-0D48-422F-4D8FE483C2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018EE990-77F2-59D2-0BB0-46CCCA5284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FF12AA2-C2FB-DF09-C341-5617293020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1006E5A3-63EB-D292-DDFC-A7D65CC0A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897DF500-5121-05F5-0E15-2C512327FC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B8B621A7-CD11-C594-4048-55B1BAD072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628A4284-1C5C-CDF1-3880-455FAC98F3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D972E26F-A3E3-61D7-D5A9-DDCAC242B2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E9096613-CF33-5548-15C8-B102504F3B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ADCB4352-0DEF-FAE7-E25C-77B4B48A77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Скругленный прямоугольник 4">
            <a:extLst>
              <a:ext uri="{FF2B5EF4-FFF2-40B4-BE49-F238E27FC236}">
                <a16:creationId xmlns:a16="http://schemas.microsoft.com/office/drawing/2014/main" id="{164966AF-096E-BD1A-C11F-BB75B68E6EFC}"/>
              </a:ext>
            </a:extLst>
          </p:cNvPr>
          <p:cNvSpPr/>
          <p:nvPr/>
        </p:nvSpPr>
        <p:spPr>
          <a:xfrm>
            <a:off x="1233996" y="248764"/>
            <a:ext cx="9438607" cy="71739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89DD7B57-C3BC-3A1E-CF70-FBA8F03D9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6222" y="102548"/>
            <a:ext cx="9211909" cy="99412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3. ФРОНТАЛЬДЫ ЗЕРТХАНАЛЫҚ ЖҰМЫСТАР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ED49B1-9905-B35D-2AE4-97965DABAC3A}"/>
              </a:ext>
            </a:extLst>
          </p:cNvPr>
          <p:cNvSpPr txBox="1"/>
          <p:nvPr/>
        </p:nvSpPr>
        <p:spPr>
          <a:xfrm>
            <a:off x="1233996" y="1294646"/>
            <a:ext cx="943860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Фронтальды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зертханалық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жұмыстар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эксперименттер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білімді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тереңдету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кеңейтумен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практикалық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дағдыларды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дамытуға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арналған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тапсырмалармен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байланысты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болғандықтан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студенттердің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іс-әрекетін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ұйымдастыру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бағыттау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зейіні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менойлауын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белсендіру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экспериментті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орындау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жоспарын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құру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қажет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оларды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дайындауды,жылдам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таратуды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кейіннен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жабдықты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жинауды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камтамасыз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ету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kk-K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kk-K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Фронтальды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зертханалық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сабақтар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дидактикалық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мақсатына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қарай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жіктеледі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kk-K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құбылыстарды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бақылау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зерттеу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kk-K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бақылау-өлшеу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құралдарымен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шамаларды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өлшеумен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танысу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kk-K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кейбір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құрылғылар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техникалық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қондырғылардың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құрылымы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істеу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принципімен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таныстыру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kk-K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сандық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заңдылықтарды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анықтау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сынау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kk-K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ұғымдардың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мәнін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заттар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процестердің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сипаттамаларын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анықтау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880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C2B9E26C-AD3F-4B27-B9FD-890C45AA9267}"/>
              </a:ext>
            </a:extLst>
          </p:cNvPr>
          <p:cNvSpPr txBox="1"/>
          <p:nvPr/>
        </p:nvSpPr>
        <p:spPr>
          <a:xfrm>
            <a:off x="5487947" y="1337082"/>
            <a:ext cx="6077039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1" i="0" dirty="0" err="1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RU" b="1" i="0" dirty="0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практикумның</a:t>
            </a:r>
            <a:r>
              <a:rPr lang="ru-RU" b="1" i="0" dirty="0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b="1" i="0" dirty="0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мақсаты</a:t>
            </a:r>
            <a:r>
              <a:rPr lang="ru-RU" b="1" i="0" dirty="0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0" i="0" dirty="0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b="0" i="0" dirty="0" err="1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лекциялық</a:t>
            </a:r>
            <a:r>
              <a:rPr lang="ru-RU" b="0" i="0" dirty="0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курстарда</a:t>
            </a:r>
            <a:r>
              <a:rPr lang="ru-RU" b="0" i="0" dirty="0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алған</a:t>
            </a:r>
            <a:r>
              <a:rPr lang="ru-RU" b="0" i="0" dirty="0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теориялық</a:t>
            </a:r>
            <a:endParaRPr lang="ru-RU" b="0" i="0" dirty="0">
              <a:solidFill>
                <a:srgbClr val="1A1A1A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ru-RU" b="0" i="0" dirty="0" err="1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білімнің</a:t>
            </a:r>
            <a:r>
              <a:rPr lang="ru-RU" b="0" i="0" dirty="0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негізінде</a:t>
            </a:r>
            <a:r>
              <a:rPr lang="ru-RU" b="0" i="0" dirty="0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RU" b="0" i="0" dirty="0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құбылыстар</a:t>
            </a:r>
            <a:r>
              <a:rPr lang="ru-RU" b="0" i="0" dirty="0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b="0" i="0" dirty="0" err="1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процесстерді</a:t>
            </a:r>
            <a:r>
              <a:rPr lang="ru-RU" b="0" i="0" dirty="0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b="0" i="0" dirty="0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түрлі</a:t>
            </a:r>
            <a:r>
              <a:rPr lang="ru-RU" b="0" i="0" dirty="0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endParaRPr lang="ru-RU" b="0" i="0" dirty="0">
              <a:solidFill>
                <a:srgbClr val="1A1A1A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ru-RU" b="0" i="0" dirty="0" err="1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заңдылықтарды</a:t>
            </a:r>
            <a:r>
              <a:rPr lang="ru-RU" b="0" i="0" dirty="0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практика </a:t>
            </a:r>
            <a:r>
              <a:rPr lang="ru-RU" b="0" i="0" dirty="0" err="1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жүзінде</a:t>
            </a:r>
            <a:r>
              <a:rPr lang="ru-RU" b="0" i="0" dirty="0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жаңғыртып</a:t>
            </a:r>
            <a:r>
              <a:rPr lang="ru-RU" b="0" i="0" dirty="0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зерттеп</a:t>
            </a:r>
            <a:r>
              <a:rPr lang="ru-RU" b="0" i="0" dirty="0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RU" b="0" i="0" dirty="0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шамалардың</a:t>
            </a:r>
            <a:r>
              <a:rPr lang="ru-RU" b="0" i="0" dirty="0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арасындағы</a:t>
            </a:r>
            <a:endParaRPr lang="ru-RU" b="0" i="0" dirty="0">
              <a:solidFill>
                <a:srgbClr val="1A1A1A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ru-RU" b="0" i="0" dirty="0" err="1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сандық</a:t>
            </a:r>
            <a:r>
              <a:rPr lang="ru-RU" b="0" i="0" dirty="0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қатынастарды</a:t>
            </a:r>
            <a:r>
              <a:rPr lang="ru-RU" b="0" i="0" dirty="0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іс</a:t>
            </a:r>
            <a:r>
              <a:rPr lang="ru-RU" b="0" i="0" dirty="0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жүзінде</a:t>
            </a:r>
            <a:r>
              <a:rPr lang="ru-RU" b="0" i="0" dirty="0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алу</a:t>
            </a:r>
            <a:r>
              <a:rPr lang="ru-RU" b="0" i="0" dirty="0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ru-RU" b="0" i="0" dirty="0" err="1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Сонымен</a:t>
            </a:r>
            <a:r>
              <a:rPr lang="ru-RU" b="0" i="0" dirty="0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бірге</a:t>
            </a:r>
            <a:r>
              <a:rPr lang="ru-RU" b="0" i="0" dirty="0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RU" b="0" i="0" dirty="0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практикум </a:t>
            </a:r>
            <a:r>
              <a:rPr lang="ru-RU" b="0" i="0" dirty="0" err="1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сабақтарында</a:t>
            </a:r>
            <a:endParaRPr lang="ru-RU" b="0" i="0" dirty="0">
              <a:solidFill>
                <a:srgbClr val="1A1A1A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ru-RU" b="0" i="0" dirty="0" err="1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оқушылар</a:t>
            </a:r>
            <a:r>
              <a:rPr lang="ru-RU" b="0" i="0" dirty="0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түрлі</a:t>
            </a:r>
            <a:r>
              <a:rPr lang="ru-RU" b="0" i="0" dirty="0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мақсатта</a:t>
            </a:r>
            <a:r>
              <a:rPr lang="ru-RU" b="0" i="0" dirty="0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қолданылатын</a:t>
            </a:r>
            <a:r>
              <a:rPr lang="ru-RU" b="0" i="0" dirty="0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құрал-саймандар</a:t>
            </a:r>
            <a:r>
              <a:rPr lang="ru-RU" b="0" i="0" dirty="0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b="0" i="0" dirty="0" err="1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арнайы</a:t>
            </a:r>
            <a:r>
              <a:rPr lang="ru-RU" b="0" i="0" dirty="0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приборлармен</a:t>
            </a:r>
            <a:r>
              <a:rPr lang="ru-RU" b="0" i="0" dirty="0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endParaRPr lang="ru-RU" b="0" i="0" dirty="0">
              <a:solidFill>
                <a:srgbClr val="1A1A1A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ru-RU" b="0" i="0" dirty="0" err="1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істеуді</a:t>
            </a:r>
            <a:r>
              <a:rPr lang="ru-RU" b="0" i="0" dirty="0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үйренеді</a:t>
            </a:r>
            <a:r>
              <a:rPr lang="ru-RU" b="0" i="0" dirty="0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b="0" i="0" dirty="0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тәжірибе</a:t>
            </a:r>
            <a:r>
              <a:rPr lang="ru-RU" b="0" i="0" dirty="0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жүзінде</a:t>
            </a:r>
            <a:r>
              <a:rPr lang="ru-RU" b="0" i="0" dirty="0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алынған</a:t>
            </a:r>
            <a:r>
              <a:rPr lang="ru-RU" b="0" i="0" dirty="0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мәліметтерді</a:t>
            </a:r>
            <a:r>
              <a:rPr lang="ru-RU" b="0" i="0" dirty="0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математикалық</a:t>
            </a:r>
            <a:r>
              <a:rPr lang="ru-RU" b="0" i="0" dirty="0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өңдеудің</a:t>
            </a:r>
            <a:r>
              <a:rPr lang="ru-RU" b="0" i="0" dirty="0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айла</a:t>
            </a:r>
            <a:r>
              <a:rPr lang="ru-RU" b="0" i="0" dirty="0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pPr algn="l"/>
            <a:r>
              <a:rPr lang="ru-RU" b="0" i="0" dirty="0" err="1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тәсілдерін</a:t>
            </a:r>
            <a:r>
              <a:rPr lang="ru-RU" b="0" i="0" dirty="0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меңгеріп</a:t>
            </a:r>
            <a:r>
              <a:rPr lang="ru-RU" b="0" i="0" dirty="0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қорытынды</a:t>
            </a:r>
            <a:r>
              <a:rPr lang="ru-RU" b="0" i="0" dirty="0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нәтижеге</a:t>
            </a:r>
            <a:r>
              <a:rPr lang="ru-RU" b="0" i="0" dirty="0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сараптау</a:t>
            </a:r>
            <a:r>
              <a:rPr lang="ru-RU" b="0" i="0" dirty="0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жасауға</a:t>
            </a:r>
            <a:r>
              <a:rPr lang="ru-RU" b="0" i="0" dirty="0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дағдыланады</a:t>
            </a:r>
            <a:r>
              <a:rPr lang="ru-RU" b="0" i="0" dirty="0">
                <a:solidFill>
                  <a:srgbClr val="1A1A1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28600" algn="just"/>
            <a:endParaRPr lang="ru-KZ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33ECE094-F468-9C0A-DD7A-E48C9DE06841}"/>
              </a:ext>
            </a:extLst>
          </p:cNvPr>
          <p:cNvSpPr/>
          <p:nvPr/>
        </p:nvSpPr>
        <p:spPr>
          <a:xfrm>
            <a:off x="1260630" y="219319"/>
            <a:ext cx="9197114" cy="739470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374B140C-867F-C9AF-434A-3C98BC034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248" y="289242"/>
            <a:ext cx="9439878" cy="669547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4. ФИЗИКАЛЫҚ ПРАКТИКУМДАР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5BFDB4E-BF4C-4FA3-BA51-29D67563C1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7650" y="1370456"/>
            <a:ext cx="4904699" cy="4117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71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33ECE094-F468-9C0A-DD7A-E48C9DE06841}"/>
              </a:ext>
            </a:extLst>
          </p:cNvPr>
          <p:cNvSpPr/>
          <p:nvPr/>
        </p:nvSpPr>
        <p:spPr>
          <a:xfrm>
            <a:off x="1260630" y="219319"/>
            <a:ext cx="9197114" cy="739470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374B140C-867F-C9AF-434A-3C98BC034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248" y="289242"/>
            <a:ext cx="9439878" cy="669547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5. СЫНЫПТАН ТЫС ТӘЖІРИБЕЛЕР 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EB362F9-D3F7-489D-BAED-6AB1D9870E5A}"/>
              </a:ext>
            </a:extLst>
          </p:cNvPr>
          <p:cNvSpPr txBox="1"/>
          <p:nvPr/>
        </p:nvSpPr>
        <p:spPr>
          <a:xfrm>
            <a:off x="1495919" y="1558869"/>
            <a:ext cx="9197114" cy="243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81000" lvl="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2400" b="0" i="0" dirty="0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2400" b="0" i="0" dirty="0" err="1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Сыныптан</a:t>
            </a:r>
            <a:r>
              <a:rPr lang="ru-RU" sz="2400" b="0" i="0" dirty="0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0" i="0" dirty="0" err="1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тыс</a:t>
            </a:r>
            <a:r>
              <a:rPr lang="ru-RU" sz="2400" b="0" i="0" dirty="0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0" i="0" dirty="0" err="1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жұмыстың</a:t>
            </a:r>
            <a:r>
              <a:rPr lang="ru-RU" sz="2400" b="0" i="0" dirty="0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0" i="0" dirty="0" err="1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мақсатының</a:t>
            </a:r>
            <a:r>
              <a:rPr lang="ru-RU" sz="2400" b="0" i="0" dirty="0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0" i="0" dirty="0" err="1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бірі</a:t>
            </a:r>
            <a:r>
              <a:rPr lang="ru-RU" sz="2400" b="0" i="0" dirty="0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0" i="0" dirty="0" err="1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оқушылардың</a:t>
            </a:r>
            <a:r>
              <a:rPr lang="ru-RU" sz="2400" b="0" i="0" dirty="0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0" i="0" dirty="0" err="1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RU" sz="2400" b="0" i="0" dirty="0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0" i="0" dirty="0" err="1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бөлігінің</a:t>
            </a:r>
            <a:r>
              <a:rPr lang="ru-RU" sz="2400" b="0" i="0" dirty="0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i="0" dirty="0" err="1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танымдық</a:t>
            </a:r>
            <a:r>
              <a:rPr lang="ru-RU" sz="2400" b="1" i="0" dirty="0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i="0" dirty="0" err="1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қызығушылығын</a:t>
            </a:r>
            <a:r>
              <a:rPr lang="ru-RU" sz="2400" b="1" i="0" dirty="0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i="0" dirty="0" err="1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дамыту</a:t>
            </a:r>
            <a:r>
              <a:rPr lang="ru-RU" sz="2400" b="1" i="0" dirty="0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0" i="0" dirty="0" err="1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sz="2400" b="0" i="0" dirty="0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0" i="0" dirty="0" err="1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табылса</a:t>
            </a:r>
            <a:r>
              <a:rPr lang="ru-RU" sz="2400" b="0" i="0" dirty="0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ал </a:t>
            </a:r>
            <a:r>
              <a:rPr lang="ru-RU" sz="2400" b="0" i="0" dirty="0" err="1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физикаға</a:t>
            </a:r>
            <a:r>
              <a:rPr lang="ru-RU" sz="2400" b="0" i="0" dirty="0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0" i="0" dirty="0" err="1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қызығушылығы</a:t>
            </a:r>
            <a:r>
              <a:rPr lang="ru-RU" sz="2400" b="0" i="0" dirty="0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0" i="0" dirty="0" err="1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тұрақты</a:t>
            </a:r>
            <a:r>
              <a:rPr lang="ru-RU" sz="2400" b="0" i="0" dirty="0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b="0" i="0" dirty="0" err="1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әрі</a:t>
            </a:r>
            <a:r>
              <a:rPr lang="ru-RU" sz="2400" b="0" i="0" dirty="0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0" i="0" dirty="0" err="1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терең</a:t>
            </a:r>
            <a:r>
              <a:rPr lang="ru-RU" sz="2400" b="0" i="0" dirty="0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0" i="0" dirty="0" err="1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оқушылар</a:t>
            </a:r>
            <a:r>
              <a:rPr lang="ru-RU" sz="2400" b="0" i="0" dirty="0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0" i="0" dirty="0" err="1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2400" b="0" i="0" dirty="0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0" i="0" dirty="0" err="1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сыныптан</a:t>
            </a:r>
            <a:r>
              <a:rPr lang="ru-RU" sz="2400" b="0" i="0" dirty="0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0" i="0" dirty="0" err="1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тыс</a:t>
            </a:r>
            <a:r>
              <a:rPr lang="ru-RU" sz="2400" b="0" i="0" dirty="0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0" i="0" dirty="0" err="1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жұмыстың</a:t>
            </a:r>
            <a:r>
              <a:rPr lang="ru-RU" sz="2400" b="0" i="0" dirty="0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0" i="0" dirty="0" err="1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sz="2400" b="0" i="0" dirty="0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0" i="0" dirty="0" err="1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мақсаты</a:t>
            </a:r>
            <a:r>
              <a:rPr lang="ru-RU" sz="2400" b="0" i="0" dirty="0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0" i="0" dirty="0" err="1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RU" sz="2400" b="0" i="0" dirty="0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i="0" dirty="0" err="1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шығармашылық</a:t>
            </a:r>
            <a:r>
              <a:rPr lang="ru-RU" sz="2400" b="1" i="0" dirty="0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i="0" dirty="0" err="1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қабілетін</a:t>
            </a:r>
            <a:r>
              <a:rPr lang="ru-RU" sz="2400" b="1" i="0" dirty="0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i="0" dirty="0" err="1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дамыту</a:t>
            </a:r>
            <a:r>
              <a:rPr lang="ru-RU" sz="2400" b="1" i="0" dirty="0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0" i="0" dirty="0" err="1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sz="2400" b="0" i="0" dirty="0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0" i="0" dirty="0" err="1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табылады</a:t>
            </a:r>
            <a:r>
              <a:rPr lang="ru-RU" sz="2400" b="0" i="0" dirty="0">
                <a:solidFill>
                  <a:srgbClr val="1728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KZ" sz="23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2268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33ECE094-F468-9C0A-DD7A-E48C9DE06841}"/>
              </a:ext>
            </a:extLst>
          </p:cNvPr>
          <p:cNvSpPr/>
          <p:nvPr/>
        </p:nvSpPr>
        <p:spPr>
          <a:xfrm>
            <a:off x="1260630" y="219319"/>
            <a:ext cx="9197114" cy="739470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374B140C-867F-C9AF-434A-3C98BC034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248" y="289242"/>
            <a:ext cx="9439878" cy="669547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6. ЭКСПЕРИМЕНТТІК ТАПСЫРМАЛАР</a:t>
            </a:r>
          </a:p>
        </p:txBody>
      </p:sp>
      <p:sp>
        <p:nvSpPr>
          <p:cNvPr id="54" name="Объект 2">
            <a:extLst>
              <a:ext uri="{FF2B5EF4-FFF2-40B4-BE49-F238E27FC236}">
                <a16:creationId xmlns:a16="http://schemas.microsoft.com/office/drawing/2014/main" id="{C44CAFAB-C0E3-46E6-9003-0903E68072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6642" y="1183641"/>
            <a:ext cx="10335665" cy="2394376"/>
          </a:xfrm>
        </p:spPr>
        <p:txBody>
          <a:bodyPr>
            <a:normAutofit fontScale="40000" lnSpcReduction="20000"/>
          </a:bodyPr>
          <a:lstStyle/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5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Оларға</a:t>
            </a:r>
            <a:r>
              <a:rPr lang="ru-RU" sz="5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5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шешімі</a:t>
            </a:r>
            <a:r>
              <a:rPr lang="ru-RU" sz="5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5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әртүрлі</a:t>
            </a:r>
            <a:r>
              <a:rPr lang="ru-RU" sz="5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5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өлшемдермен</a:t>
            </a:r>
            <a:r>
              <a:rPr lang="ru-RU" sz="5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5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физикалық</a:t>
            </a:r>
            <a:r>
              <a:rPr lang="ru-RU" sz="5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5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құбылыстардың</a:t>
            </a:r>
            <a:r>
              <a:rPr lang="ru-RU" sz="5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5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көбеюімен</a:t>
            </a:r>
            <a:r>
              <a:rPr lang="ru-RU" sz="5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5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физикалық</a:t>
            </a:r>
            <a:r>
              <a:rPr lang="ru-RU" sz="5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5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процестерді</a:t>
            </a:r>
            <a:r>
              <a:rPr lang="ru-RU" sz="5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5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бақылаумен</a:t>
            </a:r>
            <a:r>
              <a:rPr lang="ru-RU" sz="5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5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және</a:t>
            </a:r>
            <a:r>
              <a:rPr lang="ru-RU" sz="5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5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әртүрлі</a:t>
            </a:r>
            <a:r>
              <a:rPr lang="ru-RU" sz="5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5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қондырғыларды</a:t>
            </a:r>
            <a:r>
              <a:rPr lang="ru-RU" sz="5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5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құрастырумен</a:t>
            </a:r>
            <a:r>
              <a:rPr lang="ru-RU" sz="5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5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байланысты</a:t>
            </a:r>
            <a:r>
              <a:rPr lang="ru-RU" sz="5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5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міндеттер</a:t>
            </a:r>
            <a:r>
              <a:rPr lang="ru-RU" sz="5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5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жатады.Эксперименттік</a:t>
            </a:r>
            <a:r>
              <a:rPr lang="ru-RU" sz="5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5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есептерді</a:t>
            </a:r>
            <a:r>
              <a:rPr lang="ru-RU" sz="5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5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сапалық</a:t>
            </a:r>
            <a:r>
              <a:rPr lang="ru-RU" sz="5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5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және</a:t>
            </a:r>
            <a:r>
              <a:rPr lang="ru-RU" sz="5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5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сандық</a:t>
            </a:r>
            <a:r>
              <a:rPr lang="ru-RU" sz="5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5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деп</a:t>
            </a:r>
            <a:r>
              <a:rPr lang="ru-RU" sz="5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5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бөлуге</a:t>
            </a:r>
            <a:r>
              <a:rPr lang="ru-RU" sz="5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5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болады</a:t>
            </a:r>
            <a:r>
              <a:rPr lang="ru-RU" sz="5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ru-RU" sz="5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Сапалық</a:t>
            </a:r>
            <a:r>
              <a:rPr lang="ru-RU" sz="5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5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тапсырмаларда</a:t>
            </a:r>
            <a:r>
              <a:rPr lang="ru-RU" sz="5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эксперимент </a:t>
            </a:r>
            <a:r>
              <a:rPr lang="ru-RU" sz="5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нәтижесінде</a:t>
            </a:r>
            <a:r>
              <a:rPr lang="ru-RU" sz="5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5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болуы</a:t>
            </a:r>
            <a:r>
              <a:rPr lang="ru-RU" sz="5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5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тиіс</a:t>
            </a:r>
            <a:r>
              <a:rPr lang="ru-RU" sz="5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5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құбылысты</a:t>
            </a:r>
            <a:r>
              <a:rPr lang="ru-RU" sz="5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5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болжау</a:t>
            </a:r>
            <a:r>
              <a:rPr lang="ru-RU" sz="5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5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немесе</a:t>
            </a:r>
            <a:r>
              <a:rPr lang="ru-RU" sz="5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5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осыкұралдардың</a:t>
            </a:r>
            <a:r>
              <a:rPr lang="ru-RU" sz="5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5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көмегімен</a:t>
            </a:r>
            <a:r>
              <a:rPr lang="ru-RU" sz="5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5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физикалық</a:t>
            </a:r>
            <a:r>
              <a:rPr lang="ru-RU" sz="5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5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құбылысты</a:t>
            </a:r>
            <a:r>
              <a:rPr lang="ru-RU" sz="5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5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жаңғырту</a:t>
            </a:r>
            <a:r>
              <a:rPr lang="ru-RU" sz="5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5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талап</a:t>
            </a:r>
            <a:r>
              <a:rPr lang="ru-RU" sz="5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5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етіледі</a:t>
            </a:r>
            <a:r>
              <a:rPr lang="ru-RU" sz="5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ru-RU" sz="5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Сандық</a:t>
            </a:r>
            <a:r>
              <a:rPr lang="ru-RU" sz="5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5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есептерді</a:t>
            </a:r>
            <a:r>
              <a:rPr lang="ru-RU" sz="5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5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шығарғанда</a:t>
            </a:r>
            <a:r>
              <a:rPr lang="ru-RU" sz="5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5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алдымен</a:t>
            </a:r>
            <a:r>
              <a:rPr lang="ru-RU" sz="5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5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қажетті</a:t>
            </a:r>
            <a:r>
              <a:rPr lang="ru-RU" sz="5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5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өлшемдерді</a:t>
            </a:r>
            <a:r>
              <a:rPr lang="ru-RU" sz="5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5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содан</a:t>
            </a:r>
            <a:r>
              <a:rPr lang="ru-RU" sz="5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5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кейін</a:t>
            </a:r>
            <a:r>
              <a:rPr lang="ru-RU" sz="5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5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есептеулерді</a:t>
            </a:r>
            <a:r>
              <a:rPr lang="ru-RU" sz="5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5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жүргізеді</a:t>
            </a:r>
            <a:r>
              <a:rPr lang="ru-RU" sz="5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5000" b="1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800" b="1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E3231C8-E930-40F5-9FC9-92906187FCA9}"/>
              </a:ext>
            </a:extLst>
          </p:cNvPr>
          <p:cNvSpPr txBox="1"/>
          <p:nvPr/>
        </p:nvSpPr>
        <p:spPr>
          <a:xfrm>
            <a:off x="1157204" y="3414802"/>
            <a:ext cx="10043269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k-KZ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Эксперименттік есептің шешімі төрт кезеңнен тұрады: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kk-KZ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Тапсырманы түсіну,қабылдау;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kk-KZ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Шешім жоспарын құру;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kk-KZ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Шешім жоспарын жүзеге асыру;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kk-KZ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Шешімнің нәтижесін тексеру.</a:t>
            </a:r>
            <a:endParaRPr lang="kk-KZ" sz="2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33031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4479</TotalTime>
  <Words>810</Words>
  <Application>Microsoft Office PowerPoint</Application>
  <PresentationFormat>Широкоэкранный</PresentationFormat>
  <Paragraphs>91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Helvetica Neue</vt:lpstr>
      <vt:lpstr>Times New Roman</vt:lpstr>
      <vt:lpstr>YS Text</vt:lpstr>
      <vt:lpstr>Тема Office</vt:lpstr>
      <vt:lpstr>Презентация PowerPoint</vt:lpstr>
      <vt:lpstr>Презентация PowerPoint</vt:lpstr>
      <vt:lpstr>1. ВАКУУМДЫҚ ТЕХНИКАСЫНЫҢ ДАМУ ТАРИХЫ</vt:lpstr>
      <vt:lpstr>1. ФИЗИКАЛЫҚ ЭКСПЕРИМЕНТТЕР</vt:lpstr>
      <vt:lpstr>ДИНАМОМЕТР</vt:lpstr>
      <vt:lpstr>3. ФРОНТАЛЬДЫ ЗЕРТХАНАЛЫҚ ЖҰМЫСТАР</vt:lpstr>
      <vt:lpstr>4. ФИЗИКАЛЫҚ ПРАКТИКУМДАР</vt:lpstr>
      <vt:lpstr>5. СЫНЫПТАН ТЫС ТӘЖІРИБЕЛЕР </vt:lpstr>
      <vt:lpstr>6. ЭКСПЕРИМЕНТТІК ТАПСЫРМАЛАР</vt:lpstr>
      <vt:lpstr>7. ШЫҒАРМАШЫЛЫҚ ЭКСПЕРИМЕНТТІК ТАПСЫРМАЛАР</vt:lpstr>
      <vt:lpstr>8. ВИРТУАЛДЫ ЗЕРТХАНАЛЫҚ ЖҰМЫСТАР</vt:lpstr>
      <vt:lpstr>БАҚЫЛАУ СҰРАҚТАРЫ</vt:lpstr>
      <vt:lpstr>НАЗАРЛАРЫҢЫЗҒА РАҚМЕТ!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Аманжолова Айнур Кайралиевна</dc:creator>
  <cp:lastModifiedBy>Пользователь</cp:lastModifiedBy>
  <cp:revision>113</cp:revision>
  <dcterms:created xsi:type="dcterms:W3CDTF">2021-11-16T03:16:23Z</dcterms:created>
  <dcterms:modified xsi:type="dcterms:W3CDTF">2024-11-02T14:47:32Z</dcterms:modified>
</cp:coreProperties>
</file>