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5"/>
  </p:notesMasterIdLst>
  <p:sldIdLst>
    <p:sldId id="282" r:id="rId3"/>
    <p:sldId id="256" r:id="rId4"/>
    <p:sldId id="257" r:id="rId5"/>
    <p:sldId id="260" r:id="rId6"/>
    <p:sldId id="259" r:id="rId7"/>
    <p:sldId id="261" r:id="rId8"/>
    <p:sldId id="262" r:id="rId9"/>
    <p:sldId id="263" r:id="rId10"/>
    <p:sldId id="264" r:id="rId11"/>
    <p:sldId id="265" r:id="rId12"/>
    <p:sldId id="269" r:id="rId13"/>
    <p:sldId id="271" r:id="rId14"/>
    <p:sldId id="270" r:id="rId15"/>
    <p:sldId id="272" r:id="rId16"/>
    <p:sldId id="273" r:id="rId17"/>
    <p:sldId id="274" r:id="rId18"/>
    <p:sldId id="275" r:id="rId19"/>
    <p:sldId id="278" r:id="rId20"/>
    <p:sldId id="279" r:id="rId21"/>
    <p:sldId id="280" r:id="rId22"/>
    <p:sldId id="281" r:id="rId23"/>
    <p:sldId id="26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3" autoAdjust="0"/>
    <p:restoredTop sz="82842" autoAdjust="0"/>
  </p:normalViewPr>
  <p:slideViewPr>
    <p:cSldViewPr snapToGrid="0">
      <p:cViewPr varScale="1">
        <p:scale>
          <a:sx n="83" d="100"/>
          <a:sy n="83" d="100"/>
        </p:scale>
        <p:origin x="10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BBAE2-08E6-4ABD-9E1A-5B4B949C1EB7}" type="datetimeFigureOut">
              <a:rPr lang="x-none" smtClean="0"/>
              <a:t>02.03.2022</a:t>
            </a:fld>
            <a:endParaRPr lang="x-none"/>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8DC58-1519-4342-8323-F22B1E0BAFA7}" type="slidenum">
              <a:rPr lang="x-none" smtClean="0"/>
              <a:t>‹#›</a:t>
            </a:fld>
            <a:endParaRPr lang="x-none"/>
          </a:p>
        </p:txBody>
      </p:sp>
    </p:spTree>
    <p:extLst>
      <p:ext uri="{BB962C8B-B14F-4D97-AF65-F5344CB8AC3E}">
        <p14:creationId xmlns:p14="http://schemas.microsoft.com/office/powerpoint/2010/main" val="328747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Google offers a geocoding service that lets programmers build a URL to which Google replies with a JSON document describing a geographic location.</a:t>
            </a: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you have virtualenv installed, you can create a new environment using the following commands. (On Windows, the directory containing the Python binary in the virtual environment will be named Scripts instead of bin.)</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Figure 1</a:t>
            </a:r>
            <a:r>
              <a:rPr lang="ru-RU"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install pygeocoder, use the pip command that is inside your virtual environment that is now on your path thanks to your having run the activate command.</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Figure </a:t>
            </a:r>
            <a:r>
              <a:rPr lang="ru-RU" sz="1200" kern="1200" dirty="0">
                <a:solidFill>
                  <a:schemeClr val="tx1"/>
                </a:solidFill>
                <a:effectLst/>
                <a:latin typeface="+mn-lt"/>
                <a:ea typeface="+mn-ea"/>
                <a:cs typeface="+mn-cs"/>
              </a:rPr>
              <a:t>2)</a:t>
            </a:r>
          </a:p>
          <a:p>
            <a:r>
              <a:rPr lang="en-US" sz="1200" kern="1200" dirty="0">
                <a:solidFill>
                  <a:schemeClr val="tx1"/>
                </a:solidFill>
                <a:effectLst/>
                <a:latin typeface="+mn-lt"/>
                <a:ea typeface="+mn-ea"/>
                <a:cs typeface="+mn-cs"/>
              </a:rPr>
              <a:t>The python binary inside the virtualenv will now have the pygeocoder package available.</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pPr>
              <a:spcBef>
                <a:spcPts val="600"/>
              </a:spcBef>
              <a:spcAft>
                <a:spcPts val="600"/>
              </a:spcAft>
            </a:pPr>
            <a:r>
              <a:rPr lang="en-US" sz="1200" kern="1200" dirty="0">
                <a:solidFill>
                  <a:schemeClr val="tx1"/>
                </a:solidFill>
                <a:effectLst/>
                <a:latin typeface="+mn-lt"/>
                <a:ea typeface="+mn-ea"/>
                <a:cs typeface="+mn-cs"/>
              </a:rPr>
              <a:t> </a:t>
            </a:r>
            <a:r>
              <a:rPr lang="en-US" sz="1400" kern="1200" dirty="0">
                <a:solidFill>
                  <a:schemeClr val="tx1"/>
                </a:solidFill>
                <a:effectLst/>
                <a:latin typeface="Bahnschrift Light Condensed" panose="020B0502040204020203" pitchFamily="34" charset="0"/>
                <a:ea typeface="Arial Unicode MS" panose="020B0604020202020204" pitchFamily="34" charset="-128"/>
                <a:cs typeface="Arial Unicode MS" panose="020B0604020202020204" pitchFamily="34" charset="-128"/>
              </a:rPr>
              <a:t>$ python -c 'import pygeocoder‘</a:t>
            </a:r>
            <a:endParaRPr lang="ru-RU" sz="1400" kern="1200" dirty="0">
              <a:solidFill>
                <a:schemeClr val="tx1"/>
              </a:solidFill>
              <a:effectLst/>
              <a:latin typeface="Bahnschrift Light Condensed" panose="020B0502040204020203" pitchFamily="34" charset="0"/>
              <a:ea typeface="Arial Unicode MS" panose="020B0604020202020204" pitchFamily="34" charset="-128"/>
              <a:cs typeface="Arial Unicode MS" panose="020B0604020202020204" pitchFamily="34" charset="-128"/>
            </a:endParaRPr>
          </a:p>
          <a:p>
            <a:pPr>
              <a:spcBef>
                <a:spcPts val="600"/>
              </a:spcBef>
              <a:spcAft>
                <a:spcPts val="600"/>
              </a:spcAft>
            </a:pPr>
            <a:endParaRPr lang="ru-RU" sz="1400" kern="1200" dirty="0">
              <a:solidFill>
                <a:schemeClr val="tx1"/>
              </a:solidFill>
              <a:effectLst/>
              <a:latin typeface="Bahnschrift Light Condensed" panose="020B0502040204020203" pitchFamily="34" charset="0"/>
              <a:ea typeface="Arial Unicode MS" panose="020B0604020202020204" pitchFamily="34" charset="-128"/>
              <a:cs typeface="Arial Unicode MS" panose="020B0604020202020204" pitchFamily="34" charset="-128"/>
            </a:endParaRPr>
          </a:p>
          <a:p>
            <a:r>
              <a:rPr lang="en-US" sz="1200" kern="1200" dirty="0">
                <a:solidFill>
                  <a:schemeClr val="tx1"/>
                </a:solidFill>
                <a:effectLst/>
                <a:latin typeface="+mn-lt"/>
                <a:ea typeface="+mn-ea"/>
                <a:cs typeface="+mn-cs"/>
              </a:rPr>
              <a:t> Now that you have the pygeocoder package installed, you should be able to run the simple program named search1.py</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there, right on your computer screen is the answer to our question about the address’s latitude and longitude! The answer has been pulled directly from Google’s web service.</a:t>
            </a: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3</a:t>
            </a:fld>
            <a:endParaRPr lang="x-none"/>
          </a:p>
        </p:txBody>
      </p:sp>
    </p:spTree>
    <p:extLst>
      <p:ext uri="{BB962C8B-B14F-4D97-AF65-F5344CB8AC3E}">
        <p14:creationId xmlns:p14="http://schemas.microsoft.com/office/powerpoint/2010/main" val="1514646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Normal, synchronous HTTP in Python is usually mediated by the WSGI standard. Servers parse the incoming request to produce a dictionary full of information, and applications examine the dictionary before returning HTTP headers and an optional response body. This lets you use any web server you want with any standard Python web framework.</a:t>
            </a:r>
            <a:endParaRPr lang="ru-RU" sz="1200" kern="1200" dirty="0">
              <a:solidFill>
                <a:schemeClr val="tx1"/>
              </a:solidFill>
              <a:effectLst/>
              <a:latin typeface="+mn-lt"/>
              <a:ea typeface="+mn-ea"/>
              <a:cs typeface="+mn-cs"/>
            </a:endParaRPr>
          </a:p>
          <a:p>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12</a:t>
            </a:fld>
            <a:endParaRPr lang="x-none"/>
          </a:p>
        </p:txBody>
      </p:sp>
    </p:spTree>
    <p:extLst>
      <p:ext uri="{BB962C8B-B14F-4D97-AF65-F5344CB8AC3E}">
        <p14:creationId xmlns:p14="http://schemas.microsoft.com/office/powerpoint/2010/main" val="1929985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Four architectures are popular for serving HTTP from Python. A stand-alone server can be run using </a:t>
            </a:r>
            <a:r>
              <a:rPr lang="en-US" sz="1200" kern="1200" dirty="0" err="1">
                <a:solidFill>
                  <a:schemeClr val="tx1"/>
                </a:solidFill>
                <a:effectLst/>
                <a:latin typeface="+mn-lt"/>
                <a:ea typeface="+mn-ea"/>
                <a:cs typeface="+mn-cs"/>
              </a:rPr>
              <a:t>Gunicorn</a:t>
            </a:r>
            <a:r>
              <a:rPr lang="en-US" sz="1200" kern="1200" dirty="0">
                <a:solidFill>
                  <a:schemeClr val="tx1"/>
                </a:solidFill>
                <a:effectLst/>
                <a:latin typeface="+mn-lt"/>
                <a:ea typeface="+mn-ea"/>
                <a:cs typeface="+mn-cs"/>
              </a:rPr>
              <a:t> or other pure-Python server implementations such as </a:t>
            </a:r>
            <a:r>
              <a:rPr lang="en-US" sz="1200" kern="1200" dirty="0" err="1">
                <a:solidFill>
                  <a:schemeClr val="tx1"/>
                </a:solidFill>
                <a:effectLst/>
                <a:latin typeface="+mn-lt"/>
                <a:ea typeface="+mn-ea"/>
                <a:cs typeface="+mn-cs"/>
              </a:rPr>
              <a:t>CherryPy</a:t>
            </a:r>
            <a:r>
              <a:rPr lang="en-US" sz="1200" kern="1200" dirty="0">
                <a:solidFill>
                  <a:schemeClr val="tx1"/>
                </a:solidFill>
                <a:effectLst/>
                <a:latin typeface="+mn-lt"/>
                <a:ea typeface="+mn-ea"/>
                <a:cs typeface="+mn-cs"/>
              </a:rPr>
              <a:t>. Other architects opt to run their Python under the control of Apache through </a:t>
            </a:r>
            <a:r>
              <a:rPr lang="en-US" sz="1200" kern="1200" dirty="0" err="1">
                <a:solidFill>
                  <a:schemeClr val="tx1"/>
                </a:solidFill>
                <a:effectLst/>
                <a:latin typeface="+mn-lt"/>
                <a:ea typeface="+mn-ea"/>
                <a:cs typeface="+mn-cs"/>
              </a:rPr>
              <a:t>mod_wsgi</a:t>
            </a:r>
            <a:r>
              <a:rPr lang="en-US" sz="1200" kern="1200" dirty="0">
                <a:solidFill>
                  <a:schemeClr val="tx1"/>
                </a:solidFill>
                <a:effectLst/>
                <a:latin typeface="+mn-lt"/>
                <a:ea typeface="+mn-ea"/>
                <a:cs typeface="+mn-cs"/>
              </a:rPr>
              <a:t>. However, now that the concept of a reverse proxy is a go-to pattern for web services of all kinds, many architects find it simpler to put </a:t>
            </a:r>
            <a:r>
              <a:rPr lang="en-US" sz="1200" kern="1200" dirty="0" err="1">
                <a:solidFill>
                  <a:schemeClr val="tx1"/>
                </a:solidFill>
                <a:effectLst/>
                <a:latin typeface="+mn-lt"/>
                <a:ea typeface="+mn-ea"/>
                <a:cs typeface="+mn-cs"/>
              </a:rPr>
              <a:t>Gunicorn</a:t>
            </a:r>
            <a:r>
              <a:rPr lang="en-US" sz="1200" kern="1200" dirty="0">
                <a:solidFill>
                  <a:schemeClr val="tx1"/>
                </a:solidFill>
                <a:effectLst/>
                <a:latin typeface="+mn-lt"/>
                <a:ea typeface="+mn-ea"/>
                <a:cs typeface="+mn-cs"/>
              </a:rPr>
              <a:t> or another pure-Python server directly behind </a:t>
            </a:r>
            <a:r>
              <a:rPr lang="en-US" sz="1200" kern="1200" dirty="0" err="1">
                <a:solidFill>
                  <a:schemeClr val="tx1"/>
                </a:solidFill>
                <a:effectLst/>
                <a:latin typeface="+mn-lt"/>
                <a:ea typeface="+mn-ea"/>
                <a:cs typeface="+mn-cs"/>
              </a:rPr>
              <a:t>nginx</a:t>
            </a:r>
            <a:r>
              <a:rPr lang="en-US" sz="1200" kern="1200" dirty="0">
                <a:solidFill>
                  <a:schemeClr val="tx1"/>
                </a:solidFill>
                <a:effectLst/>
                <a:latin typeface="+mn-lt"/>
                <a:ea typeface="+mn-ea"/>
                <a:cs typeface="+mn-cs"/>
              </a:rPr>
              <a:t> or Apache as a separate HTTP service to which they can forward requests for paths whose resources are generated dynamically.</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Run a server that is itself written in Python and that can call your WSGI endpoint directly from its own code. The Green Unicorn (“</a:t>
            </a:r>
            <a:r>
              <a:rPr lang="en-US" sz="1200" kern="1200" dirty="0" err="1">
                <a:solidFill>
                  <a:schemeClr val="tx1"/>
                </a:solidFill>
                <a:effectLst/>
                <a:latin typeface="+mn-lt"/>
                <a:ea typeface="+mn-ea"/>
                <a:cs typeface="+mn-cs"/>
              </a:rPr>
              <a:t>gunicorn</a:t>
            </a:r>
            <a:r>
              <a:rPr lang="en-US" sz="1200" kern="1200" dirty="0">
                <a:solidFill>
                  <a:schemeClr val="tx1"/>
                </a:solidFill>
                <a:effectLst/>
                <a:latin typeface="+mn-lt"/>
                <a:ea typeface="+mn-ea"/>
                <a:cs typeface="+mn-cs"/>
              </a:rPr>
              <a:t>”) server is the most popular at the moment, but other production-ready, pure-Python servers are available. The old battle-tested </a:t>
            </a:r>
            <a:r>
              <a:rPr lang="en-US" sz="1200" kern="1200" dirty="0" err="1">
                <a:solidFill>
                  <a:schemeClr val="tx1"/>
                </a:solidFill>
                <a:effectLst/>
                <a:latin typeface="+mn-lt"/>
                <a:ea typeface="+mn-ea"/>
                <a:cs typeface="+mn-cs"/>
              </a:rPr>
              <a:t>CherryPy</a:t>
            </a:r>
            <a:r>
              <a:rPr lang="en-US" sz="1200" kern="1200" dirty="0">
                <a:solidFill>
                  <a:schemeClr val="tx1"/>
                </a:solidFill>
                <a:effectLst/>
                <a:latin typeface="+mn-lt"/>
                <a:ea typeface="+mn-ea"/>
                <a:cs typeface="+mn-cs"/>
              </a:rPr>
              <a:t> server, for example, is still used in projects today, and </a:t>
            </a:r>
            <a:r>
              <a:rPr lang="en-US" sz="1200" kern="1200" dirty="0" err="1">
                <a:solidFill>
                  <a:schemeClr val="tx1"/>
                </a:solidFill>
                <a:effectLst/>
                <a:latin typeface="+mn-lt"/>
                <a:ea typeface="+mn-ea"/>
                <a:cs typeface="+mn-cs"/>
              </a:rPr>
              <a:t>Flup</a:t>
            </a:r>
            <a:r>
              <a:rPr lang="en-US" sz="1200" kern="1200" dirty="0">
                <a:solidFill>
                  <a:schemeClr val="tx1"/>
                </a:solidFill>
                <a:effectLst/>
                <a:latin typeface="+mn-lt"/>
                <a:ea typeface="+mn-ea"/>
                <a:cs typeface="+mn-cs"/>
              </a:rPr>
              <a:t> still attracts users. (It is best to avoid prototype servers such as </a:t>
            </a:r>
            <a:r>
              <a:rPr lang="en-US" sz="1200" kern="1200" dirty="0" err="1">
                <a:solidFill>
                  <a:schemeClr val="tx1"/>
                </a:solidFill>
                <a:effectLst/>
                <a:latin typeface="+mn-lt"/>
                <a:ea typeface="+mn-ea"/>
                <a:cs typeface="+mn-cs"/>
              </a:rPr>
              <a:t>wsgiref</a:t>
            </a:r>
            <a:r>
              <a:rPr lang="en-US" sz="1200" kern="1200" dirty="0">
                <a:solidFill>
                  <a:schemeClr val="tx1"/>
                </a:solidFill>
                <a:effectLst/>
                <a:latin typeface="+mn-lt"/>
                <a:ea typeface="+mn-ea"/>
                <a:cs typeface="+mn-cs"/>
              </a:rPr>
              <a:t>, unless your service will be under light load and internal to an organization.) If you use an </a:t>
            </a:r>
            <a:r>
              <a:rPr lang="en-US" sz="1200" kern="1200" dirty="0" err="1">
                <a:solidFill>
                  <a:schemeClr val="tx1"/>
                </a:solidFill>
                <a:effectLst/>
                <a:latin typeface="+mn-lt"/>
                <a:ea typeface="+mn-ea"/>
                <a:cs typeface="+mn-cs"/>
              </a:rPr>
              <a:t>async</a:t>
            </a:r>
            <a:r>
              <a:rPr lang="en-US" sz="1200" kern="1200" dirty="0">
                <a:solidFill>
                  <a:schemeClr val="tx1"/>
                </a:solidFill>
                <a:effectLst/>
                <a:latin typeface="+mn-lt"/>
                <a:ea typeface="+mn-ea"/>
                <a:cs typeface="+mn-cs"/>
              </a:rPr>
              <a:t> server engine, then both the server and the framework will necessarily live in the same process.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Run Apache with </a:t>
            </a:r>
            <a:r>
              <a:rPr lang="en-US" sz="1200" kern="1200" dirty="0" err="1">
                <a:solidFill>
                  <a:schemeClr val="tx1"/>
                </a:solidFill>
                <a:effectLst/>
                <a:latin typeface="+mn-lt"/>
                <a:ea typeface="+mn-ea"/>
                <a:cs typeface="+mn-cs"/>
              </a:rPr>
              <a:t>mod_wsgi</a:t>
            </a:r>
            <a:r>
              <a:rPr lang="en-US" sz="1200" kern="1200" dirty="0">
                <a:solidFill>
                  <a:schemeClr val="tx1"/>
                </a:solidFill>
                <a:effectLst/>
                <a:latin typeface="+mn-lt"/>
                <a:ea typeface="+mn-ea"/>
                <a:cs typeface="+mn-cs"/>
              </a:rPr>
              <a:t> configured to run your Python code inside of a separate </a:t>
            </a:r>
            <a:r>
              <a:rPr lang="en-US" sz="1200" kern="1200" dirty="0" err="1">
                <a:solidFill>
                  <a:schemeClr val="tx1"/>
                </a:solidFill>
                <a:effectLst/>
                <a:latin typeface="+mn-lt"/>
                <a:ea typeface="+mn-ea"/>
                <a:cs typeface="+mn-cs"/>
              </a:rPr>
              <a:t>WSGIDaemonProcess</a:t>
            </a:r>
            <a:r>
              <a:rPr lang="en-US" sz="1200" kern="1200" dirty="0">
                <a:solidFill>
                  <a:schemeClr val="tx1"/>
                </a:solidFill>
                <a:effectLst/>
                <a:latin typeface="+mn-lt"/>
                <a:ea typeface="+mn-ea"/>
                <a:cs typeface="+mn-cs"/>
              </a:rPr>
              <a:t>, producing a hybrid approach: two different languages are at work but within a single server. Static resources can be served directly from Apache’s C-language engine, while dynamic paths are submitted to </a:t>
            </a:r>
            <a:r>
              <a:rPr lang="en-US" sz="1200" kern="1200" dirty="0" err="1">
                <a:solidFill>
                  <a:schemeClr val="tx1"/>
                </a:solidFill>
                <a:effectLst/>
                <a:latin typeface="+mn-lt"/>
                <a:ea typeface="+mn-ea"/>
                <a:cs typeface="+mn-cs"/>
              </a:rPr>
              <a:t>mod_wsgi</a:t>
            </a:r>
            <a:r>
              <a:rPr lang="en-US" sz="1200" kern="1200" dirty="0">
                <a:solidFill>
                  <a:schemeClr val="tx1"/>
                </a:solidFill>
                <a:effectLst/>
                <a:latin typeface="+mn-lt"/>
                <a:ea typeface="+mn-ea"/>
                <a:cs typeface="+mn-cs"/>
              </a:rPr>
              <a:t> so that it can call the Python interpreter to run your application code. (This option is not available for </a:t>
            </a:r>
            <a:r>
              <a:rPr lang="en-US" sz="1200" kern="1200" dirty="0" err="1">
                <a:solidFill>
                  <a:schemeClr val="tx1"/>
                </a:solidFill>
                <a:effectLst/>
                <a:latin typeface="+mn-lt"/>
                <a:ea typeface="+mn-ea"/>
                <a:cs typeface="+mn-cs"/>
              </a:rPr>
              <a:t>async</a:t>
            </a:r>
            <a:r>
              <a:rPr lang="en-US" sz="1200" kern="1200" dirty="0">
                <a:solidFill>
                  <a:schemeClr val="tx1"/>
                </a:solidFill>
                <a:effectLst/>
                <a:latin typeface="+mn-lt"/>
                <a:ea typeface="+mn-ea"/>
                <a:cs typeface="+mn-cs"/>
              </a:rPr>
              <a:t> web frameworks because WSGI provides no mechanism by which an application could yield control temporarily and then finish its work later.)</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Run a Python HTTP server like </a:t>
            </a:r>
            <a:r>
              <a:rPr lang="en-US" sz="1200" kern="1200" dirty="0" err="1">
                <a:solidFill>
                  <a:schemeClr val="tx1"/>
                </a:solidFill>
                <a:effectLst/>
                <a:latin typeface="+mn-lt"/>
                <a:ea typeface="+mn-ea"/>
                <a:cs typeface="+mn-cs"/>
              </a:rPr>
              <a:t>Gunicorn</a:t>
            </a:r>
            <a:r>
              <a:rPr lang="en-US" sz="1200" kern="1200" dirty="0">
                <a:solidFill>
                  <a:schemeClr val="tx1"/>
                </a:solidFill>
                <a:effectLst/>
                <a:latin typeface="+mn-lt"/>
                <a:ea typeface="+mn-ea"/>
                <a:cs typeface="+mn-cs"/>
              </a:rPr>
              <a:t> (or whatever server is dictated by your choice of </a:t>
            </a:r>
            <a:r>
              <a:rPr lang="en-US" sz="1200" kern="1200" dirty="0" err="1">
                <a:solidFill>
                  <a:schemeClr val="tx1"/>
                </a:solidFill>
                <a:effectLst/>
                <a:latin typeface="+mn-lt"/>
                <a:ea typeface="+mn-ea"/>
                <a:cs typeface="+mn-cs"/>
              </a:rPr>
              <a:t>async</a:t>
            </a:r>
            <a:r>
              <a:rPr lang="en-US" sz="1200" kern="1200" dirty="0">
                <a:solidFill>
                  <a:schemeClr val="tx1"/>
                </a:solidFill>
                <a:effectLst/>
                <a:latin typeface="+mn-lt"/>
                <a:ea typeface="+mn-ea"/>
                <a:cs typeface="+mn-cs"/>
              </a:rPr>
              <a:t> framework) behind a web server that can serve static files directly but also act a reverse proxy for the dynamic resources that you have written in Python. Both Apache and </a:t>
            </a:r>
            <a:r>
              <a:rPr lang="en-US" sz="1200" kern="1200" dirty="0" err="1">
                <a:solidFill>
                  <a:schemeClr val="tx1"/>
                </a:solidFill>
                <a:effectLst/>
                <a:latin typeface="+mn-lt"/>
                <a:ea typeface="+mn-ea"/>
                <a:cs typeface="+mn-cs"/>
              </a:rPr>
              <a:t>nginx</a:t>
            </a:r>
            <a:r>
              <a:rPr lang="en-US" sz="1200" kern="1200" dirty="0">
                <a:solidFill>
                  <a:schemeClr val="tx1"/>
                </a:solidFill>
                <a:effectLst/>
                <a:latin typeface="+mn-lt"/>
                <a:ea typeface="+mn-ea"/>
                <a:cs typeface="+mn-cs"/>
              </a:rPr>
              <a:t> are popular front-end servers for this task. They can also load-balance requests between several back-end servers if your Python application outgrows a single box.</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Run a Python HTTP server behind Apache or </a:t>
            </a:r>
            <a:r>
              <a:rPr lang="en-US" sz="1200" kern="1200" dirty="0" err="1">
                <a:solidFill>
                  <a:schemeClr val="tx1"/>
                </a:solidFill>
                <a:effectLst/>
                <a:latin typeface="+mn-lt"/>
                <a:ea typeface="+mn-ea"/>
                <a:cs typeface="+mn-cs"/>
              </a:rPr>
              <a:t>nginx</a:t>
            </a:r>
            <a:r>
              <a:rPr lang="en-US" sz="1200" kern="1200" dirty="0">
                <a:solidFill>
                  <a:schemeClr val="tx1"/>
                </a:solidFill>
                <a:effectLst/>
                <a:latin typeface="+mn-lt"/>
                <a:ea typeface="+mn-ea"/>
                <a:cs typeface="+mn-cs"/>
              </a:rPr>
              <a:t> that itself sits behind a pure reverse proxy like Varnish, creating a third tier that faces the real world. These reverse proxies can be geographically distributed so that cached resources are served from locations close to client machines instead of all from the same continent. </a:t>
            </a:r>
            <a:r>
              <a:rPr lang="en-US" sz="1200" i="1" kern="1200" dirty="0">
                <a:solidFill>
                  <a:schemeClr val="tx1"/>
                </a:solidFill>
                <a:effectLst/>
                <a:latin typeface="+mn-lt"/>
                <a:ea typeface="+mn-ea"/>
                <a:cs typeface="+mn-cs"/>
              </a:rPr>
              <a:t>Content delivery networks </a:t>
            </a:r>
            <a:r>
              <a:rPr lang="en-US" sz="1200" kern="1200" dirty="0">
                <a:solidFill>
                  <a:schemeClr val="tx1"/>
                </a:solidFill>
                <a:effectLst/>
                <a:latin typeface="+mn-lt"/>
                <a:ea typeface="+mn-ea"/>
                <a:cs typeface="+mn-cs"/>
              </a:rPr>
              <a:t>such as </a:t>
            </a:r>
            <a:r>
              <a:rPr lang="en-US" sz="1200" kern="1200" dirty="0" err="1">
                <a:solidFill>
                  <a:schemeClr val="tx1"/>
                </a:solidFill>
                <a:effectLst/>
                <a:latin typeface="+mn-lt"/>
                <a:ea typeface="+mn-ea"/>
                <a:cs typeface="+mn-cs"/>
              </a:rPr>
              <a:t>Fastly</a:t>
            </a:r>
            <a:r>
              <a:rPr lang="en-US" sz="1200" kern="1200" dirty="0">
                <a:solidFill>
                  <a:schemeClr val="tx1"/>
                </a:solidFill>
                <a:effectLst/>
                <a:latin typeface="+mn-lt"/>
                <a:ea typeface="+mn-ea"/>
                <a:cs typeface="+mn-cs"/>
              </a:rPr>
              <a:t> operate by deploying armies of Varnish servers to machine rooms on each continent and then using them to offer you a turnkey service that both terminates your externally facing TLS certificates and forwards requests to your central servers.</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4FA8DC58-1519-4342-8323-F22B1E0BAFA7}" type="slidenum">
              <a:rPr lang="x-none" smtClean="0"/>
              <a:t>13</a:t>
            </a:fld>
            <a:endParaRPr lang="x-none"/>
          </a:p>
        </p:txBody>
      </p:sp>
    </p:spTree>
    <p:extLst>
      <p:ext uri="{BB962C8B-B14F-4D97-AF65-F5344CB8AC3E}">
        <p14:creationId xmlns:p14="http://schemas.microsoft.com/office/powerpoint/2010/main" val="3650978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You can investigate how your favorite web sites package up information through two features of a modern browser like Google Chrome or Firefox. They will show you the HTML code—syntax highlighted, no less—for the page you are looking at if you press </a:t>
            </a:r>
            <a:r>
              <a:rPr lang="en-US" sz="1200" kern="1200" dirty="0" err="1">
                <a:solidFill>
                  <a:schemeClr val="tx1"/>
                </a:solidFill>
                <a:effectLst/>
                <a:latin typeface="+mn-lt"/>
                <a:ea typeface="+mn-ea"/>
                <a:cs typeface="+mn-cs"/>
              </a:rPr>
              <a:t>Ctrl+U</a:t>
            </a:r>
            <a:r>
              <a:rPr lang="en-US" sz="1200" kern="1200" dirty="0">
                <a:solidFill>
                  <a:schemeClr val="tx1"/>
                </a:solidFill>
                <a:effectLst/>
                <a:latin typeface="+mn-lt"/>
                <a:ea typeface="+mn-ea"/>
                <a:cs typeface="+mn-cs"/>
              </a:rPr>
              <a:t>. You can right-click any element and select Inspect Element to bring up debugging tools that let you investigate how each document element relates to the content that you are seeing on the page, as shown in Figure.</a:t>
            </a: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while in the inspector, you can switch to a Network tab that will show you all of the other resources that were downloaded and displayed as the result of visiting the page.</a:t>
            </a:r>
            <a:endParaRPr lang="ru-RU" sz="1200" kern="1200" dirty="0">
              <a:solidFill>
                <a:schemeClr val="tx1"/>
              </a:solidFill>
              <a:effectLst/>
              <a:latin typeface="+mn-lt"/>
              <a:ea typeface="+mn-ea"/>
              <a:cs typeface="+mn-cs"/>
            </a:endParaRPr>
          </a:p>
          <a:p>
            <a:endParaRPr lang="x-none" b="0" dirty="0"/>
          </a:p>
        </p:txBody>
      </p:sp>
      <p:sp>
        <p:nvSpPr>
          <p:cNvPr id="4" name="Номер слайда 3"/>
          <p:cNvSpPr>
            <a:spLocks noGrp="1"/>
          </p:cNvSpPr>
          <p:nvPr>
            <p:ph type="sldNum" sz="quarter" idx="5"/>
          </p:nvPr>
        </p:nvSpPr>
        <p:spPr/>
        <p:txBody>
          <a:bodyPr/>
          <a:lstStyle/>
          <a:p>
            <a:fld id="{4FA8DC58-1519-4342-8323-F22B1E0BAFA7}" type="slidenum">
              <a:rPr lang="x-none" smtClean="0"/>
              <a:t>14</a:t>
            </a:fld>
            <a:endParaRPr lang="x-none"/>
          </a:p>
        </p:txBody>
      </p:sp>
    </p:spTree>
    <p:extLst>
      <p:ext uri="{BB962C8B-B14F-4D97-AF65-F5344CB8AC3E}">
        <p14:creationId xmlns:p14="http://schemas.microsoft.com/office/powerpoint/2010/main" val="1068725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15</a:t>
            </a:fld>
            <a:endParaRPr lang="x-none"/>
          </a:p>
        </p:txBody>
      </p:sp>
    </p:spTree>
    <p:extLst>
      <p:ext uri="{BB962C8B-B14F-4D97-AF65-F5344CB8AC3E}">
        <p14:creationId xmlns:p14="http://schemas.microsoft.com/office/powerpoint/2010/main" val="3257856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SMTP is used to transmit e-mail messages to e-mail servers. Python provides the </a:t>
            </a:r>
            <a:r>
              <a:rPr lang="en-US" sz="1200" kern="1200" dirty="0" err="1">
                <a:solidFill>
                  <a:schemeClr val="tx1"/>
                </a:solidFill>
                <a:effectLst/>
                <a:latin typeface="+mn-lt"/>
                <a:ea typeface="+mn-ea"/>
                <a:cs typeface="+mn-cs"/>
              </a:rPr>
              <a:t>smtplib</a:t>
            </a:r>
            <a:r>
              <a:rPr lang="en-US" sz="1200" kern="1200" dirty="0">
                <a:solidFill>
                  <a:schemeClr val="tx1"/>
                </a:solidFill>
                <a:effectLst/>
                <a:latin typeface="+mn-lt"/>
                <a:ea typeface="+mn-ea"/>
                <a:cs typeface="+mn-cs"/>
              </a:rPr>
              <a:t> module for SMTP clients to use. By calling the </a:t>
            </a:r>
            <a:r>
              <a:rPr lang="en-US" sz="1200" kern="1200" dirty="0" err="1">
                <a:solidFill>
                  <a:schemeClr val="tx1"/>
                </a:solidFill>
                <a:effectLst/>
                <a:latin typeface="+mn-lt"/>
                <a:ea typeface="+mn-ea"/>
                <a:cs typeface="+mn-cs"/>
              </a:rPr>
              <a:t>sendmail</a:t>
            </a:r>
            <a:r>
              <a:rPr lang="en-US" sz="1200" kern="1200" dirty="0">
                <a:solidFill>
                  <a:schemeClr val="tx1"/>
                </a:solidFill>
                <a:effectLst/>
                <a:latin typeface="+mn-lt"/>
                <a:ea typeface="+mn-ea"/>
                <a:cs typeface="+mn-cs"/>
              </a:rPr>
              <a:t>() method of SMTP objects, you can transmit messages.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ESMTP is an extension to SMTP. It allows you to discover the maximum message size supported by a remote SMTP server prior to transmitting a message. ESMTP also permits TLS, which is a way to encrypt your conversation with a remote server.</a:t>
            </a:r>
            <a:endParaRPr lang="ru-RU" sz="1200" kern="1200" dirty="0">
              <a:solidFill>
                <a:schemeClr val="tx1"/>
              </a:solidFill>
              <a:effectLst/>
              <a:latin typeface="+mn-lt"/>
              <a:ea typeface="+mn-ea"/>
              <a:cs typeface="+mn-cs"/>
            </a:endParaRPr>
          </a:p>
          <a:p>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16</a:t>
            </a:fld>
            <a:endParaRPr lang="x-none"/>
          </a:p>
        </p:txBody>
      </p:sp>
    </p:spTree>
    <p:extLst>
      <p:ext uri="{BB962C8B-B14F-4D97-AF65-F5344CB8AC3E}">
        <p14:creationId xmlns:p14="http://schemas.microsoft.com/office/powerpoint/2010/main" val="9394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POP, the Post Office Protocol, is a simple protocol for downloading e-mail from a server. It is typically used through an e-mail client like Thunderbird or Outlook.</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most common implementation of POP is version 3, commonly referred to as POP3.</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Python Standard Library provides the </a:t>
            </a:r>
            <a:r>
              <a:rPr lang="en-US" sz="1200" kern="1200" dirty="0" err="1">
                <a:solidFill>
                  <a:schemeClr val="tx1"/>
                </a:solidFill>
                <a:effectLst/>
                <a:latin typeface="+mn-lt"/>
                <a:ea typeface="+mn-ea"/>
                <a:cs typeface="+mn-cs"/>
              </a:rPr>
              <a:t>poplib</a:t>
            </a:r>
            <a:r>
              <a:rPr lang="en-US" sz="1200" kern="1200" dirty="0">
                <a:solidFill>
                  <a:schemeClr val="tx1"/>
                </a:solidFill>
                <a:effectLst/>
                <a:latin typeface="+mn-lt"/>
                <a:ea typeface="+mn-ea"/>
                <a:cs typeface="+mn-cs"/>
              </a:rPr>
              <a:t> module, which provides a convenient interface for using POP.</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14-1 illustrates a very simple POP conversation driven from Python.</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17</a:t>
            </a:fld>
            <a:endParaRPr lang="x-none"/>
          </a:p>
        </p:txBody>
      </p:sp>
    </p:spTree>
    <p:extLst>
      <p:ext uri="{BB962C8B-B14F-4D97-AF65-F5344CB8AC3E}">
        <p14:creationId xmlns:p14="http://schemas.microsoft.com/office/powerpoint/2010/main" val="4042738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IMAP is a robust protocol for accessing e-mail messages stored on a remote server. Many IMAP libraries exist for Python; </a:t>
            </a:r>
            <a:r>
              <a:rPr lang="en-US" sz="1200" kern="1200" dirty="0" err="1">
                <a:solidFill>
                  <a:schemeClr val="tx1"/>
                </a:solidFill>
                <a:effectLst/>
                <a:latin typeface="+mn-lt"/>
                <a:ea typeface="+mn-ea"/>
                <a:cs typeface="+mn-cs"/>
              </a:rPr>
              <a:t>imaplib</a:t>
            </a:r>
            <a:r>
              <a:rPr lang="en-US" sz="1200" kern="1200" dirty="0">
                <a:solidFill>
                  <a:schemeClr val="tx1"/>
                </a:solidFill>
                <a:effectLst/>
                <a:latin typeface="+mn-lt"/>
                <a:ea typeface="+mn-ea"/>
                <a:cs typeface="+mn-cs"/>
              </a:rPr>
              <a:t> is built into the Python Standard Library, but it requires you to do all sorts of low-level response parsing by yourself. A far better choice is </a:t>
            </a:r>
            <a:r>
              <a:rPr lang="en-US" sz="1200" kern="1200" dirty="0" err="1">
                <a:solidFill>
                  <a:schemeClr val="tx1"/>
                </a:solidFill>
                <a:effectLst/>
                <a:latin typeface="+mn-lt"/>
                <a:ea typeface="+mn-ea"/>
                <a:cs typeface="+mn-cs"/>
              </a:rPr>
              <a:t>IMAPClient</a:t>
            </a:r>
            <a:r>
              <a:rPr lang="en-US" sz="1200" kern="1200" dirty="0">
                <a:solidFill>
                  <a:schemeClr val="tx1"/>
                </a:solidFill>
                <a:effectLst/>
                <a:latin typeface="+mn-lt"/>
                <a:ea typeface="+mn-ea"/>
                <a:cs typeface="+mn-cs"/>
              </a:rPr>
              <a:t> by Menno Smits, which you can install from the Python Package Index.</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provides a sample conversation between Python and an IMAP server.</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18</a:t>
            </a:fld>
            <a:endParaRPr lang="x-none"/>
          </a:p>
        </p:txBody>
      </p:sp>
    </p:spTree>
    <p:extLst>
      <p:ext uri="{BB962C8B-B14F-4D97-AF65-F5344CB8AC3E}">
        <p14:creationId xmlns:p14="http://schemas.microsoft.com/office/powerpoint/2010/main" val="3364317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19</a:t>
            </a:fld>
            <a:endParaRPr lang="x-none"/>
          </a:p>
        </p:txBody>
      </p:sp>
    </p:spTree>
    <p:extLst>
      <p:ext uri="{BB962C8B-B14F-4D97-AF65-F5344CB8AC3E}">
        <p14:creationId xmlns:p14="http://schemas.microsoft.com/office/powerpoint/2010/main" val="797809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In Python, the </a:t>
            </a:r>
            <a:r>
              <a:rPr lang="en-US" sz="1200" kern="1200" dirty="0" err="1">
                <a:solidFill>
                  <a:schemeClr val="tx1"/>
                </a:solidFill>
                <a:effectLst/>
                <a:latin typeface="+mn-lt"/>
                <a:ea typeface="+mn-ea"/>
                <a:cs typeface="+mn-cs"/>
              </a:rPr>
              <a:t>ftplib</a:t>
            </a:r>
            <a:r>
              <a:rPr lang="en-US" sz="1200" kern="1200" dirty="0">
                <a:solidFill>
                  <a:schemeClr val="tx1"/>
                </a:solidFill>
                <a:effectLst/>
                <a:latin typeface="+mn-lt"/>
                <a:ea typeface="+mn-ea"/>
                <a:cs typeface="+mn-cs"/>
              </a:rPr>
              <a:t> library is used to talk to FTP servers.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Python module </a:t>
            </a:r>
            <a:r>
              <a:rPr lang="en-US" sz="1200" kern="1200" dirty="0" err="1">
                <a:solidFill>
                  <a:schemeClr val="tx1"/>
                </a:solidFill>
                <a:effectLst/>
                <a:latin typeface="+mn-lt"/>
                <a:ea typeface="+mn-ea"/>
                <a:cs typeface="+mn-cs"/>
              </a:rPr>
              <a:t>ftplib</a:t>
            </a:r>
            <a:r>
              <a:rPr lang="en-US" sz="1200" kern="1200" dirty="0">
                <a:solidFill>
                  <a:schemeClr val="tx1"/>
                </a:solidFill>
                <a:effectLst/>
                <a:latin typeface="+mn-lt"/>
                <a:ea typeface="+mn-ea"/>
                <a:cs typeface="+mn-cs"/>
              </a:rPr>
              <a:t> is the primary interface to FTP for Python programmers. It handles the details of establishing the various connections for you, and it provides convenient ways to automate common commands.</a:t>
            </a:r>
            <a:endParaRPr lang="ru-RU" sz="1200" kern="1200" dirty="0">
              <a:solidFill>
                <a:schemeClr val="tx1"/>
              </a:solidFill>
              <a:effectLst/>
              <a:latin typeface="+mn-lt"/>
              <a:ea typeface="+mn-ea"/>
              <a:cs typeface="+mn-cs"/>
            </a:endParaRPr>
          </a:p>
          <a:p>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20</a:t>
            </a:fld>
            <a:endParaRPr lang="x-none"/>
          </a:p>
        </p:txBody>
      </p:sp>
    </p:spTree>
    <p:extLst>
      <p:ext uri="{BB962C8B-B14F-4D97-AF65-F5344CB8AC3E}">
        <p14:creationId xmlns:p14="http://schemas.microsoft.com/office/powerpoint/2010/main" val="1441395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21</a:t>
            </a:fld>
            <a:endParaRPr lang="x-none"/>
          </a:p>
        </p:txBody>
      </p:sp>
    </p:spTree>
    <p:extLst>
      <p:ext uri="{BB962C8B-B14F-4D97-AF65-F5344CB8AC3E}">
        <p14:creationId xmlns:p14="http://schemas.microsoft.com/office/powerpoint/2010/main" val="152279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Python’s Standard Library simply provides an object-based interface to all of the normal, gritty, low-level operating system calls that are normally used to accomplish networking tasks on POSIX-compliant operating systems.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a few good reasons to use UDP.</a:t>
            </a:r>
            <a:endParaRPr lang="ru-RU" sz="1200" kern="1200" dirty="0">
              <a:solidFill>
                <a:schemeClr val="tx1"/>
              </a:solidFill>
              <a:effectLst/>
              <a:latin typeface="+mn-lt"/>
              <a:ea typeface="+mn-ea"/>
              <a:cs typeface="+mn-cs"/>
            </a:endParaRPr>
          </a:p>
          <a:p>
            <a:pPr lvl="0"/>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Because you are implementing a protocol that already exists and it uses UDP.</a:t>
            </a:r>
            <a:endParaRPr lang="ru-RU" sz="1200" kern="1200" dirty="0">
              <a:solidFill>
                <a:schemeClr val="tx1"/>
              </a:solidFill>
              <a:effectLst/>
              <a:latin typeface="+mn-lt"/>
              <a:ea typeface="+mn-ea"/>
              <a:cs typeface="+mn-cs"/>
            </a:endParaRPr>
          </a:p>
          <a:p>
            <a:pPr lvl="0"/>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Because you are designing a time-critical media stream whose redundancy allows for occasional packet loss and you never want this second’s data getting hung up waiting for old data from several seconds ago that has not yet been delivered (as happens with TCP).</a:t>
            </a:r>
            <a:endParaRPr lang="ru-RU" sz="1200" kern="1200" dirty="0">
              <a:solidFill>
                <a:schemeClr val="tx1"/>
              </a:solidFill>
              <a:effectLst/>
              <a:latin typeface="+mn-lt"/>
              <a:ea typeface="+mn-ea"/>
              <a:cs typeface="+mn-cs"/>
            </a:endParaRPr>
          </a:p>
          <a:p>
            <a:pPr marL="171450" lvl="0" indent="-171450">
              <a:buFontTx/>
              <a:buChar char="-"/>
            </a:pPr>
            <a:r>
              <a:rPr lang="en-US" sz="1200" kern="1200" dirty="0">
                <a:solidFill>
                  <a:schemeClr val="tx1"/>
                </a:solidFill>
                <a:effectLst/>
                <a:latin typeface="+mn-lt"/>
                <a:ea typeface="+mn-ea"/>
                <a:cs typeface="+mn-cs"/>
              </a:rPr>
              <a:t>Because unreliable LAN subnet multicast is a great pattern for your application and UDP supports it perfectly.</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User Datagram Protocol lets user-level programs send individual packets across an IP network. Typically, a client program sends a packet to a server, which then replies using the return address built into every UDP packet.</a:t>
            </a: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POSIX network stack gives you access to UDP through the idea of a “socket,” which is a communications endpoint that can sit at an IP address and UDP port number—these two things together are called the socket’s </a:t>
            </a:r>
            <a:r>
              <a:rPr lang="en-US" sz="1200" i="1" kern="1200" dirty="0">
                <a:solidFill>
                  <a:schemeClr val="tx1"/>
                </a:solidFill>
                <a:effectLst/>
                <a:latin typeface="+mn-lt"/>
                <a:ea typeface="+mn-ea"/>
                <a:cs typeface="+mn-cs"/>
              </a:rPr>
              <a:t>name </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address</a:t>
            </a:r>
            <a:r>
              <a:rPr lang="en-US" sz="1200" kern="1200" dirty="0">
                <a:solidFill>
                  <a:schemeClr val="tx1"/>
                </a:solidFill>
                <a:effectLst/>
                <a:latin typeface="+mn-lt"/>
                <a:ea typeface="+mn-ea"/>
                <a:cs typeface="+mn-cs"/>
              </a:rPr>
              <a:t>—and send and receive datagrams. Python offers these primitive network operations through the built-in socket module.</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pPr marL="0" lvl="0" indent="0">
              <a:buFontTx/>
              <a:buNone/>
            </a:pP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4FA8DC58-1519-4342-8323-F22B1E0BAFA7}" type="slidenum">
              <a:rPr lang="x-none" smtClean="0"/>
              <a:t>4</a:t>
            </a:fld>
            <a:endParaRPr lang="x-none"/>
          </a:p>
        </p:txBody>
      </p:sp>
    </p:spTree>
    <p:extLst>
      <p:ext uri="{BB962C8B-B14F-4D97-AF65-F5344CB8AC3E}">
        <p14:creationId xmlns:p14="http://schemas.microsoft.com/office/powerpoint/2010/main" val="249499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TCP basic tenets: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Every TCP packet is given a sequence number so that the system on the receiving end can put them back together in the right order and can also notice missing packets in the sequence and ask that they be retransmitted.</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Instead of using sequential integers (1, 2, 3...) to sequence packets, TCP uses a counter that counts the number of bytes transmitted. A 1,024-byte packet with a sequence number of 7,200, for example, would be followed by a packet with a sequence number of 8,224. This means that a busy network stack does not have to remember how it broke up a data stream into packets. If asked for a retransmission, it can break up the stream into new packets some other way (which might let it fit more data into a packet if more bytes are now waiting for transmission), and the receiver can still put the packets back together.</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initial sequence number, in good TCP implementations, is chosen randomly so that villains cannot assume that every connection starts at byte zero. Predictable sequence numbers unfortunately make it easier to craft forged packets that might interrupt a conversation by looking like they are a legitimate part of its data.</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Rather than running very slowly in lock step by needing every packet to be acknowledged before it sends the next one, TCP sends whole bursts of packets at a time before expecting a response. The amount of data that a sender is willing to have on the wire at any given moment is called the size of the TCP window.</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TCP implementation on the receiving end can regulate the window size of the transmitting end and thus slow or pause the connection. This is called flow control. This lets a receiver forbid the transmission of additional packets in cases where its input buffer is full, and it would have to discard more data anyway even if it were to arrive.</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Finally, if TCP believes that packets are being dropped, it assumes that the network is becoming congested and reduces how much data it sends every second. This can be something of a disaster on  wireless networks and other media where packets are lost simply because of noise. It can also ruin connections that are running fine until a router reboots </a:t>
            </a:r>
            <a:r>
              <a:rPr lang="en-US" sz="1200" kern="1200" dirty="0" err="1">
                <a:solidFill>
                  <a:schemeClr val="tx1"/>
                </a:solidFill>
                <a:effectLst/>
                <a:latin typeface="+mn-lt"/>
                <a:ea typeface="+mn-ea"/>
                <a:cs typeface="+mn-cs"/>
              </a:rPr>
              <a:t>andthe</a:t>
            </a:r>
            <a:r>
              <a:rPr lang="en-US" sz="1200" kern="1200" dirty="0">
                <a:solidFill>
                  <a:schemeClr val="tx1"/>
                </a:solidFill>
                <a:effectLst/>
                <a:latin typeface="+mn-lt"/>
                <a:ea typeface="+mn-ea"/>
                <a:cs typeface="+mn-cs"/>
              </a:rPr>
              <a:t> endpoints cannot talk for, say, 20 seconds. By the time the network comes back up, the two TCP peers will have decided that the network is extraordinarily overloaded with traffic, and upon reestablishing contact, they will at first refuse to send each other data at anything other than a trickle.</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4FA8DC58-1519-4342-8323-F22B1E0BAFA7}" type="slidenum">
              <a:rPr lang="x-none" smtClean="0"/>
              <a:t>5</a:t>
            </a:fld>
            <a:endParaRPr lang="x-none"/>
          </a:p>
        </p:txBody>
      </p:sp>
    </p:spTree>
    <p:extLst>
      <p:ext uri="{BB962C8B-B14F-4D97-AF65-F5344CB8AC3E}">
        <p14:creationId xmlns:p14="http://schemas.microsoft.com/office/powerpoint/2010/main" val="393984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ru-RU" sz="1200" kern="1200" dirty="0" err="1">
                <a:solidFill>
                  <a:schemeClr val="tx1"/>
                </a:solidFill>
                <a:effectLst/>
                <a:latin typeface="+mn-lt"/>
                <a:ea typeface="+mn-ea"/>
                <a:cs typeface="+mn-cs"/>
              </a:rPr>
              <a:t>To</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make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code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simple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powerful</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and</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immune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from</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complexities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of</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transition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from</a:t>
            </a:r>
            <a:r>
              <a:rPr lang="ru-RU" sz="1200" kern="1200" dirty="0">
                <a:solidFill>
                  <a:schemeClr val="tx1"/>
                </a:solidFill>
                <a:effectLst/>
                <a:latin typeface="+mn-lt"/>
                <a:ea typeface="+mn-ea"/>
                <a:cs typeface="+mn-cs"/>
              </a:rPr>
              <a:t> IPv4 </a:t>
            </a:r>
            <a:r>
              <a:rPr lang="ru-RU" sz="1200" kern="1200" dirty="0" err="1">
                <a:solidFill>
                  <a:schemeClr val="tx1"/>
                </a:solidFill>
                <a:effectLst/>
                <a:latin typeface="+mn-lt"/>
                <a:ea typeface="+mn-ea"/>
                <a:cs typeface="+mn-cs"/>
              </a:rPr>
              <a:t>to</a:t>
            </a:r>
            <a:r>
              <a:rPr lang="ru-RU" sz="1200" kern="1200" dirty="0">
                <a:solidFill>
                  <a:schemeClr val="tx1"/>
                </a:solidFill>
                <a:effectLst/>
                <a:latin typeface="+mn-lt"/>
                <a:ea typeface="+mn-ea"/>
                <a:cs typeface="+mn-cs"/>
              </a:rPr>
              <a:t> IPv6, </a:t>
            </a:r>
            <a:r>
              <a:rPr lang="ru-RU" sz="1200" kern="1200" dirty="0" err="1">
                <a:solidFill>
                  <a:schemeClr val="tx1"/>
                </a:solidFill>
                <a:effectLst/>
                <a:latin typeface="+mn-lt"/>
                <a:ea typeface="+mn-ea"/>
                <a:cs typeface="+mn-cs"/>
              </a:rPr>
              <a:t>should</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turn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attention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to</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one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of</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most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powerful</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tools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Python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socket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user’s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arsenal</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getaddrinfo</a:t>
            </a:r>
            <a:r>
              <a:rPr lang="ru-RU" sz="1200" kern="1200" dirty="0">
                <a:solidFill>
                  <a:schemeClr val="tx1"/>
                </a:solidFill>
                <a:effectLst/>
                <a:latin typeface="+mn-lt"/>
                <a:ea typeface="+mn-ea"/>
                <a:cs typeface="+mn-cs"/>
              </a:rPr>
              <a:t>().</a:t>
            </a:r>
          </a:p>
          <a:p>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getaddrinfo</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function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sits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socket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module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along</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with</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most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other</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operations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that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involve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addresses</a:t>
            </a:r>
            <a:r>
              <a:rPr lang="ru-RU" sz="1200" kern="1200" dirty="0">
                <a:solidFill>
                  <a:schemeClr val="tx1"/>
                </a:solidFill>
                <a:effectLst/>
                <a:latin typeface="+mn-lt"/>
                <a:ea typeface="+mn-ea"/>
                <a:cs typeface="+mn-cs"/>
              </a:rPr>
              <a:t>.</a:t>
            </a:r>
          </a:p>
          <a:p>
            <a:r>
              <a:rPr lang="ru-RU" sz="1200" kern="1200" dirty="0" err="1">
                <a:solidFill>
                  <a:schemeClr val="tx1"/>
                </a:solidFill>
                <a:effectLst/>
                <a:latin typeface="+mn-lt"/>
                <a:ea typeface="+mn-ea"/>
                <a:cs typeface="+mn-cs"/>
              </a:rPr>
              <a:t>Its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approach</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simple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Rather</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than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making</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attack</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addressing</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problem</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piecemeal</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which</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necessary</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when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using</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older</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routines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socket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module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lets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specify</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everything</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you</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know</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about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connection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that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you</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need</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to</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make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in</a:t>
            </a:r>
            <a:r>
              <a:rPr lang="ru-RU" sz="1200" kern="1200" dirty="0">
                <a:solidFill>
                  <a:schemeClr val="tx1"/>
                </a:solidFill>
                <a:effectLst/>
                <a:latin typeface="+mn-lt"/>
                <a:ea typeface="+mn-ea"/>
                <a:cs typeface="+mn-cs"/>
              </a:rPr>
              <a:t> a </a:t>
            </a:r>
            <a:r>
              <a:rPr lang="ru-RU" sz="1200" kern="1200" dirty="0" err="1">
                <a:solidFill>
                  <a:schemeClr val="tx1"/>
                </a:solidFill>
                <a:effectLst/>
                <a:latin typeface="+mn-lt"/>
                <a:ea typeface="+mn-ea"/>
                <a:cs typeface="+mn-cs"/>
              </a:rPr>
              <a:t>single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call</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response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it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returns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all</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of</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coordinates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which</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are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necessary</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for</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you</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to</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create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and</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connect</a:t>
            </a:r>
            <a:r>
              <a:rPr lang="ru-RU" sz="1200" kern="1200" dirty="0">
                <a:solidFill>
                  <a:schemeClr val="tx1"/>
                </a:solidFill>
                <a:effectLst/>
                <a:latin typeface="+mn-lt"/>
                <a:ea typeface="+mn-ea"/>
                <a:cs typeface="+mn-cs"/>
              </a:rPr>
              <a:t> a </a:t>
            </a:r>
            <a:r>
              <a:rPr lang="ru-RU" sz="1200" kern="1200" dirty="0" err="1">
                <a:solidFill>
                  <a:schemeClr val="tx1"/>
                </a:solidFill>
                <a:effectLst/>
                <a:latin typeface="+mn-lt"/>
                <a:ea typeface="+mn-ea"/>
                <a:cs typeface="+mn-cs"/>
              </a:rPr>
              <a:t>socket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to</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named</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destination</a:t>
            </a:r>
            <a:r>
              <a:rPr lang="ru-RU" sz="1200" kern="1200" dirty="0">
                <a:solidFill>
                  <a:schemeClr val="tx1"/>
                </a:solidFill>
                <a:effectLst/>
                <a:latin typeface="+mn-lt"/>
                <a:ea typeface="+mn-ea"/>
                <a:cs typeface="+mn-cs"/>
              </a:rPr>
              <a:t>.</a:t>
            </a:r>
          </a:p>
        </p:txBody>
      </p:sp>
      <p:sp>
        <p:nvSpPr>
          <p:cNvPr id="4" name="Номер слайда 3"/>
          <p:cNvSpPr>
            <a:spLocks noGrp="1"/>
          </p:cNvSpPr>
          <p:nvPr>
            <p:ph type="sldNum" sz="quarter" idx="5"/>
          </p:nvPr>
        </p:nvSpPr>
        <p:spPr/>
        <p:txBody>
          <a:bodyPr/>
          <a:lstStyle/>
          <a:p>
            <a:fld id="{4FA8DC58-1519-4342-8323-F22B1E0BAFA7}" type="slidenum">
              <a:rPr lang="x-none" smtClean="0"/>
              <a:t>6</a:t>
            </a:fld>
            <a:endParaRPr lang="x-none"/>
          </a:p>
        </p:txBody>
      </p:sp>
    </p:spTree>
    <p:extLst>
      <p:ext uri="{BB962C8B-B14F-4D97-AF65-F5344CB8AC3E}">
        <p14:creationId xmlns:p14="http://schemas.microsoft.com/office/powerpoint/2010/main" val="69672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Advice for preparing binary data for transmission across a network socket: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Use the </a:t>
            </a:r>
            <a:r>
              <a:rPr lang="en-US" sz="1200" kern="1200" dirty="0" err="1">
                <a:solidFill>
                  <a:schemeClr val="tx1"/>
                </a:solidFill>
                <a:effectLst/>
                <a:latin typeface="+mn-lt"/>
                <a:ea typeface="+mn-ea"/>
                <a:cs typeface="+mn-cs"/>
              </a:rPr>
              <a:t>struct</a:t>
            </a:r>
            <a:r>
              <a:rPr lang="en-US" sz="1200" kern="1200" dirty="0">
                <a:solidFill>
                  <a:schemeClr val="tx1"/>
                </a:solidFill>
                <a:effectLst/>
                <a:latin typeface="+mn-lt"/>
                <a:ea typeface="+mn-ea"/>
                <a:cs typeface="+mn-cs"/>
              </a:rPr>
              <a:t> module to produce binary data for transmission on the network and to unpack it upon arrival.</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Select network byte order with the '!' prefix if you control the data format.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If someone else has designed the protocol and specified little-endian, then you will have to use '&lt;' instead.</a:t>
            </a:r>
            <a:endParaRPr lang="en-US" dirty="0"/>
          </a:p>
        </p:txBody>
      </p:sp>
      <p:sp>
        <p:nvSpPr>
          <p:cNvPr id="4" name="Номер слайда 3"/>
          <p:cNvSpPr>
            <a:spLocks noGrp="1"/>
          </p:cNvSpPr>
          <p:nvPr>
            <p:ph type="sldNum" sz="quarter" idx="5"/>
          </p:nvPr>
        </p:nvSpPr>
        <p:spPr/>
        <p:txBody>
          <a:bodyPr/>
          <a:lstStyle/>
          <a:p>
            <a:fld id="{4FA8DC58-1519-4342-8323-F22B1E0BAFA7}" type="slidenum">
              <a:rPr lang="x-none" smtClean="0"/>
              <a:t>7</a:t>
            </a:fld>
            <a:endParaRPr lang="x-none"/>
          </a:p>
        </p:txBody>
      </p:sp>
    </p:spTree>
    <p:extLst>
      <p:ext uri="{BB962C8B-B14F-4D97-AF65-F5344CB8AC3E}">
        <p14:creationId xmlns:p14="http://schemas.microsoft.com/office/powerpoint/2010/main" val="3433881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http.client</a:t>
            </a:r>
            <a:r>
              <a:rPr lang="en-US" sz="1200" kern="1200" dirty="0">
                <a:solidFill>
                  <a:schemeClr val="tx1"/>
                </a:solidFill>
                <a:effectLst/>
                <a:latin typeface="+mn-lt"/>
                <a:ea typeface="+mn-ea"/>
                <a:cs typeface="+mn-cs"/>
              </a:rPr>
              <a:t>: When you build an </a:t>
            </a:r>
            <a:r>
              <a:rPr lang="en-US" sz="1200" kern="1200" dirty="0" err="1">
                <a:solidFill>
                  <a:schemeClr val="tx1"/>
                </a:solidFill>
                <a:effectLst/>
                <a:latin typeface="+mn-lt"/>
                <a:ea typeface="+mn-ea"/>
                <a:cs typeface="+mn-cs"/>
              </a:rPr>
              <a:t>HTTPSConnection</a:t>
            </a:r>
            <a:r>
              <a:rPr lang="en-US" sz="1200" kern="1200" dirty="0">
                <a:solidFill>
                  <a:schemeClr val="tx1"/>
                </a:solidFill>
                <a:effectLst/>
                <a:latin typeface="+mn-lt"/>
                <a:ea typeface="+mn-ea"/>
                <a:cs typeface="+mn-cs"/>
              </a:rPr>
              <a:t> object, you can use the constructor’s context keyword to pass in an </a:t>
            </a:r>
            <a:r>
              <a:rPr lang="en-US" sz="1200" kern="1200" dirty="0" err="1">
                <a:solidFill>
                  <a:schemeClr val="tx1"/>
                </a:solidFill>
                <a:effectLst/>
                <a:latin typeface="+mn-lt"/>
                <a:ea typeface="+mn-ea"/>
                <a:cs typeface="+mn-cs"/>
              </a:rPr>
              <a:t>SSLContext</a:t>
            </a:r>
            <a:r>
              <a:rPr lang="en-US" sz="1200" kern="1200" dirty="0">
                <a:solidFill>
                  <a:schemeClr val="tx1"/>
                </a:solidFill>
                <a:effectLst/>
                <a:latin typeface="+mn-lt"/>
                <a:ea typeface="+mn-ea"/>
                <a:cs typeface="+mn-cs"/>
              </a:rPr>
              <a:t> with your own settings. Unfortunately, neither </a:t>
            </a:r>
            <a:r>
              <a:rPr lang="en-US" sz="1200" kern="1200" dirty="0" err="1">
                <a:solidFill>
                  <a:schemeClr val="tx1"/>
                </a:solidFill>
                <a:effectLst/>
                <a:latin typeface="+mn-lt"/>
                <a:ea typeface="+mn-ea"/>
                <a:cs typeface="+mn-cs"/>
              </a:rPr>
              <a:t>urllib.request</a:t>
            </a:r>
            <a:r>
              <a:rPr lang="en-US" sz="1200" kern="1200" dirty="0">
                <a:solidFill>
                  <a:schemeClr val="tx1"/>
                </a:solidFill>
                <a:effectLst/>
                <a:latin typeface="+mn-lt"/>
                <a:ea typeface="+mn-ea"/>
                <a:cs typeface="+mn-cs"/>
              </a:rPr>
              <a:t> nor the third-party Requests library currently accept an </a:t>
            </a:r>
            <a:r>
              <a:rPr lang="en-US" sz="1200" kern="1200" dirty="0" err="1">
                <a:solidFill>
                  <a:schemeClr val="tx1"/>
                </a:solidFill>
                <a:effectLst/>
                <a:latin typeface="+mn-lt"/>
                <a:ea typeface="+mn-ea"/>
                <a:cs typeface="+mn-cs"/>
              </a:rPr>
              <a:t>SSLContext</a:t>
            </a:r>
            <a:r>
              <a:rPr lang="en-US" sz="1200" kern="1200" dirty="0">
                <a:solidFill>
                  <a:schemeClr val="tx1"/>
                </a:solidFill>
                <a:effectLst/>
                <a:latin typeface="+mn-lt"/>
                <a:ea typeface="+mn-ea"/>
                <a:cs typeface="+mn-cs"/>
              </a:rPr>
              <a:t> argument as part of their APIs.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smtplib</a:t>
            </a:r>
            <a:r>
              <a:rPr lang="en-US" sz="1200" kern="1200" dirty="0">
                <a:solidFill>
                  <a:schemeClr val="tx1"/>
                </a:solidFill>
                <a:effectLst/>
                <a:latin typeface="+mn-lt"/>
                <a:ea typeface="+mn-ea"/>
                <a:cs typeface="+mn-cs"/>
              </a:rPr>
              <a:t>: When you build an SMTP_SSL object, you can use the constructor’s context keyword to pass in an </a:t>
            </a:r>
            <a:r>
              <a:rPr lang="en-US" sz="1200" kern="1200" dirty="0" err="1">
                <a:solidFill>
                  <a:schemeClr val="tx1"/>
                </a:solidFill>
                <a:effectLst/>
                <a:latin typeface="+mn-lt"/>
                <a:ea typeface="+mn-ea"/>
                <a:cs typeface="+mn-cs"/>
              </a:rPr>
              <a:t>SSLContext</a:t>
            </a:r>
            <a:r>
              <a:rPr lang="en-US" sz="1200" kern="1200" dirty="0">
                <a:solidFill>
                  <a:schemeClr val="tx1"/>
                </a:solidFill>
                <a:effectLst/>
                <a:latin typeface="+mn-lt"/>
                <a:ea typeface="+mn-ea"/>
                <a:cs typeface="+mn-cs"/>
              </a:rPr>
              <a:t> with your own settings. If instead you create a plain SMTP object and only later call its </a:t>
            </a:r>
            <a:r>
              <a:rPr lang="en-US" sz="1200" kern="1200" dirty="0" err="1">
                <a:solidFill>
                  <a:schemeClr val="tx1"/>
                </a:solidFill>
                <a:effectLst/>
                <a:latin typeface="+mn-lt"/>
                <a:ea typeface="+mn-ea"/>
                <a:cs typeface="+mn-cs"/>
              </a:rPr>
              <a:t>starttls</a:t>
            </a:r>
            <a:r>
              <a:rPr lang="en-US" sz="1200" kern="1200" dirty="0">
                <a:solidFill>
                  <a:schemeClr val="tx1"/>
                </a:solidFill>
                <a:effectLst/>
                <a:latin typeface="+mn-lt"/>
                <a:ea typeface="+mn-ea"/>
                <a:cs typeface="+mn-cs"/>
              </a:rPr>
              <a:t>() method, then you provide the context parameter to that method call.</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poplib</a:t>
            </a:r>
            <a:r>
              <a:rPr lang="en-US" sz="1200" kern="1200" dirty="0">
                <a:solidFill>
                  <a:schemeClr val="tx1"/>
                </a:solidFill>
                <a:effectLst/>
                <a:latin typeface="+mn-lt"/>
                <a:ea typeface="+mn-ea"/>
                <a:cs typeface="+mn-cs"/>
              </a:rPr>
              <a:t>: When you build a POP3_SSL object, you can use the constructor’s context keyword to pass in an </a:t>
            </a:r>
            <a:r>
              <a:rPr lang="en-US" sz="1200" kern="1200" dirty="0" err="1">
                <a:solidFill>
                  <a:schemeClr val="tx1"/>
                </a:solidFill>
                <a:effectLst/>
                <a:latin typeface="+mn-lt"/>
                <a:ea typeface="+mn-ea"/>
                <a:cs typeface="+mn-cs"/>
              </a:rPr>
              <a:t>SSLContext</a:t>
            </a:r>
            <a:r>
              <a:rPr lang="en-US" sz="1200" kern="1200" dirty="0">
                <a:solidFill>
                  <a:schemeClr val="tx1"/>
                </a:solidFill>
                <a:effectLst/>
                <a:latin typeface="+mn-lt"/>
                <a:ea typeface="+mn-ea"/>
                <a:cs typeface="+mn-cs"/>
              </a:rPr>
              <a:t> with your own settings. If instead you create a plain POP3 object and only later call its </a:t>
            </a:r>
            <a:r>
              <a:rPr lang="en-US" sz="1200" kern="1200" dirty="0" err="1">
                <a:solidFill>
                  <a:schemeClr val="tx1"/>
                </a:solidFill>
                <a:effectLst/>
                <a:latin typeface="+mn-lt"/>
                <a:ea typeface="+mn-ea"/>
                <a:cs typeface="+mn-cs"/>
              </a:rPr>
              <a:t>stls</a:t>
            </a:r>
            <a:r>
              <a:rPr lang="en-US" sz="1200" kern="1200" dirty="0">
                <a:solidFill>
                  <a:schemeClr val="tx1"/>
                </a:solidFill>
                <a:effectLst/>
                <a:latin typeface="+mn-lt"/>
                <a:ea typeface="+mn-ea"/>
                <a:cs typeface="+mn-cs"/>
              </a:rPr>
              <a:t>() method, then you would provide the context parameter to that method call.</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imaplib</a:t>
            </a:r>
            <a:r>
              <a:rPr lang="en-US" sz="1200" kern="1200" dirty="0">
                <a:solidFill>
                  <a:schemeClr val="tx1"/>
                </a:solidFill>
                <a:effectLst/>
                <a:latin typeface="+mn-lt"/>
                <a:ea typeface="+mn-ea"/>
                <a:cs typeface="+mn-cs"/>
              </a:rPr>
              <a:t>: When you build an IMAP4_SSL object, you can use the constructor’s </a:t>
            </a:r>
            <a:r>
              <a:rPr lang="en-US" sz="1200" kern="1200" dirty="0" err="1">
                <a:solidFill>
                  <a:schemeClr val="tx1"/>
                </a:solidFill>
                <a:effectLst/>
                <a:latin typeface="+mn-lt"/>
                <a:ea typeface="+mn-ea"/>
                <a:cs typeface="+mn-cs"/>
              </a:rPr>
              <a:t>ssl_context</a:t>
            </a:r>
            <a:r>
              <a:rPr lang="en-US" sz="1200" kern="1200" dirty="0">
                <a:solidFill>
                  <a:schemeClr val="tx1"/>
                </a:solidFill>
                <a:effectLst/>
                <a:latin typeface="+mn-lt"/>
                <a:ea typeface="+mn-ea"/>
                <a:cs typeface="+mn-cs"/>
              </a:rPr>
              <a:t> keyword to pass in an </a:t>
            </a:r>
            <a:r>
              <a:rPr lang="en-US" sz="1200" kern="1200" dirty="0" err="1">
                <a:solidFill>
                  <a:schemeClr val="tx1"/>
                </a:solidFill>
                <a:effectLst/>
                <a:latin typeface="+mn-lt"/>
                <a:ea typeface="+mn-ea"/>
                <a:cs typeface="+mn-cs"/>
              </a:rPr>
              <a:t>SSLContext</a:t>
            </a:r>
            <a:r>
              <a:rPr lang="en-US" sz="1200" kern="1200" dirty="0">
                <a:solidFill>
                  <a:schemeClr val="tx1"/>
                </a:solidFill>
                <a:effectLst/>
                <a:latin typeface="+mn-lt"/>
                <a:ea typeface="+mn-ea"/>
                <a:cs typeface="+mn-cs"/>
              </a:rPr>
              <a:t> with your own settings. If instead you create a plain IMAP4 object and only later call its </a:t>
            </a:r>
            <a:r>
              <a:rPr lang="en-US" sz="1200" kern="1200" dirty="0" err="1">
                <a:solidFill>
                  <a:schemeClr val="tx1"/>
                </a:solidFill>
                <a:effectLst/>
                <a:latin typeface="+mn-lt"/>
                <a:ea typeface="+mn-ea"/>
                <a:cs typeface="+mn-cs"/>
              </a:rPr>
              <a:t>starttls</a:t>
            </a:r>
            <a:r>
              <a:rPr lang="en-US" sz="1200" kern="1200" dirty="0">
                <a:solidFill>
                  <a:schemeClr val="tx1"/>
                </a:solidFill>
                <a:effectLst/>
                <a:latin typeface="+mn-lt"/>
                <a:ea typeface="+mn-ea"/>
                <a:cs typeface="+mn-cs"/>
              </a:rPr>
              <a:t>() method, then you would provide the </a:t>
            </a:r>
            <a:r>
              <a:rPr lang="en-US" sz="1200" kern="1200" dirty="0" err="1">
                <a:solidFill>
                  <a:schemeClr val="tx1"/>
                </a:solidFill>
                <a:effectLst/>
                <a:latin typeface="+mn-lt"/>
                <a:ea typeface="+mn-ea"/>
                <a:cs typeface="+mn-cs"/>
              </a:rPr>
              <a:t>ssl_context</a:t>
            </a:r>
            <a:r>
              <a:rPr lang="en-US" sz="1200" kern="1200" dirty="0">
                <a:solidFill>
                  <a:schemeClr val="tx1"/>
                </a:solidFill>
                <a:effectLst/>
                <a:latin typeface="+mn-lt"/>
                <a:ea typeface="+mn-ea"/>
                <a:cs typeface="+mn-cs"/>
              </a:rPr>
              <a:t> parameter to that method call.</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ftplib</a:t>
            </a:r>
            <a:r>
              <a:rPr lang="en-US" sz="1200" kern="1200" dirty="0">
                <a:solidFill>
                  <a:schemeClr val="tx1"/>
                </a:solidFill>
                <a:effectLst/>
                <a:latin typeface="+mn-lt"/>
                <a:ea typeface="+mn-ea"/>
                <a:cs typeface="+mn-cs"/>
              </a:rPr>
              <a:t>: When you build an FTP_TLS object, you can use the constructor’s context keyword to pass in an </a:t>
            </a:r>
            <a:r>
              <a:rPr lang="en-US" sz="1200" kern="1200" dirty="0" err="1">
                <a:solidFill>
                  <a:schemeClr val="tx1"/>
                </a:solidFill>
                <a:effectLst/>
                <a:latin typeface="+mn-lt"/>
                <a:ea typeface="+mn-ea"/>
                <a:cs typeface="+mn-cs"/>
              </a:rPr>
              <a:t>SSLContext</a:t>
            </a:r>
            <a:r>
              <a:rPr lang="en-US" sz="1200" kern="1200" dirty="0">
                <a:solidFill>
                  <a:schemeClr val="tx1"/>
                </a:solidFill>
                <a:effectLst/>
                <a:latin typeface="+mn-lt"/>
                <a:ea typeface="+mn-ea"/>
                <a:cs typeface="+mn-cs"/>
              </a:rPr>
              <a:t> with your own settings. Note that the first line or two of the FTP conversation will always pass in the clear (such as the “220” welcome message that often includes the server hostname) before you have the chance to turn on encryption. An FTP_TLS object will automatically turn on encryption before the login() method sends a username and password. If you are not logging in to the remote server but want encryption turned on anyway, you will have to call the </a:t>
            </a:r>
            <a:r>
              <a:rPr lang="en-US" sz="1200" kern="1200" dirty="0" err="1">
                <a:solidFill>
                  <a:schemeClr val="tx1"/>
                </a:solidFill>
                <a:effectLst/>
                <a:latin typeface="+mn-lt"/>
                <a:ea typeface="+mn-ea"/>
                <a:cs typeface="+mn-cs"/>
              </a:rPr>
              <a:t>auth</a:t>
            </a:r>
            <a:r>
              <a:rPr lang="en-US" sz="1200" kern="1200" dirty="0">
                <a:solidFill>
                  <a:schemeClr val="tx1"/>
                </a:solidFill>
                <a:effectLst/>
                <a:latin typeface="+mn-lt"/>
                <a:ea typeface="+mn-ea"/>
                <a:cs typeface="+mn-cs"/>
              </a:rPr>
              <a:t>() method manually as the first action you take after connecting.</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nntplib</a:t>
            </a:r>
            <a:r>
              <a:rPr lang="en-US" sz="1200" kern="1200" dirty="0">
                <a:solidFill>
                  <a:schemeClr val="tx1"/>
                </a:solidFill>
                <a:effectLst/>
                <a:latin typeface="+mn-lt"/>
                <a:ea typeface="+mn-ea"/>
                <a:cs typeface="+mn-cs"/>
              </a:rPr>
              <a:t>: Although the NNTP network news (Usenet) protocol is not covered in this book, I should note that it too can be secured. If you build an NNTP_SSL, you can use the constructor’s </a:t>
            </a:r>
            <a:r>
              <a:rPr lang="en-US" sz="1200" kern="1200" dirty="0" err="1">
                <a:solidFill>
                  <a:schemeClr val="tx1"/>
                </a:solidFill>
                <a:effectLst/>
                <a:latin typeface="+mn-lt"/>
                <a:ea typeface="+mn-ea"/>
                <a:cs typeface="+mn-cs"/>
              </a:rPr>
              <a:t>ssl_context</a:t>
            </a:r>
            <a:r>
              <a:rPr lang="en-US" sz="1200" kern="1200" dirty="0">
                <a:solidFill>
                  <a:schemeClr val="tx1"/>
                </a:solidFill>
                <a:effectLst/>
                <a:latin typeface="+mn-lt"/>
                <a:ea typeface="+mn-ea"/>
                <a:cs typeface="+mn-cs"/>
              </a:rPr>
              <a:t> keyword to pass in an </a:t>
            </a:r>
            <a:r>
              <a:rPr lang="en-US" sz="1200" kern="1200" dirty="0" err="1">
                <a:solidFill>
                  <a:schemeClr val="tx1"/>
                </a:solidFill>
                <a:effectLst/>
                <a:latin typeface="+mn-lt"/>
                <a:ea typeface="+mn-ea"/>
                <a:cs typeface="+mn-cs"/>
              </a:rPr>
              <a:t>SSLContext</a:t>
            </a:r>
            <a:r>
              <a:rPr lang="en-US" sz="1200" kern="1200" dirty="0">
                <a:solidFill>
                  <a:schemeClr val="tx1"/>
                </a:solidFill>
                <a:effectLst/>
                <a:latin typeface="+mn-lt"/>
                <a:ea typeface="+mn-ea"/>
                <a:cs typeface="+mn-cs"/>
              </a:rPr>
              <a:t> with your own settings. If instead you create a plain NNTP object and only later call its </a:t>
            </a:r>
            <a:r>
              <a:rPr lang="en-US" sz="1200" kern="1200" dirty="0" err="1">
                <a:solidFill>
                  <a:schemeClr val="tx1"/>
                </a:solidFill>
                <a:effectLst/>
                <a:latin typeface="+mn-lt"/>
                <a:ea typeface="+mn-ea"/>
                <a:cs typeface="+mn-cs"/>
              </a:rPr>
              <a:t>starttls</a:t>
            </a:r>
            <a:r>
              <a:rPr lang="en-US" sz="1200" kern="1200" dirty="0">
                <a:solidFill>
                  <a:schemeClr val="tx1"/>
                </a:solidFill>
                <a:effectLst/>
                <a:latin typeface="+mn-lt"/>
                <a:ea typeface="+mn-ea"/>
                <a:cs typeface="+mn-cs"/>
              </a:rPr>
              <a:t>() method, then you would provide the context parameter to that method call.</a:t>
            </a:r>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8</a:t>
            </a:fld>
            <a:endParaRPr lang="x-none"/>
          </a:p>
        </p:txBody>
      </p:sp>
    </p:spTree>
    <p:extLst>
      <p:ext uri="{BB962C8B-B14F-4D97-AF65-F5344CB8AC3E}">
        <p14:creationId xmlns:p14="http://schemas.microsoft.com/office/powerpoint/2010/main" val="205134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4FA8DC58-1519-4342-8323-F22B1E0BAFA7}" type="slidenum">
              <a:rPr lang="x-none" smtClean="0"/>
              <a:t>9</a:t>
            </a:fld>
            <a:endParaRPr lang="x-none"/>
          </a:p>
        </p:txBody>
      </p:sp>
    </p:spTree>
    <p:extLst>
      <p:ext uri="{BB962C8B-B14F-4D97-AF65-F5344CB8AC3E}">
        <p14:creationId xmlns:p14="http://schemas.microsoft.com/office/powerpoint/2010/main" val="1851128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The Memcached daemon needs to be running on your machine at port 11211 for this example to succeed.</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a:p>
            <a:endParaRPr lang="en-US" dirty="0"/>
          </a:p>
        </p:txBody>
      </p:sp>
      <p:sp>
        <p:nvSpPr>
          <p:cNvPr id="4" name="Номер слайда 3"/>
          <p:cNvSpPr>
            <a:spLocks noGrp="1"/>
          </p:cNvSpPr>
          <p:nvPr>
            <p:ph type="sldNum" sz="quarter" idx="5"/>
          </p:nvPr>
        </p:nvSpPr>
        <p:spPr/>
        <p:txBody>
          <a:bodyPr/>
          <a:lstStyle/>
          <a:p>
            <a:fld id="{4FA8DC58-1519-4342-8323-F22B1E0BAFA7}" type="slidenum">
              <a:rPr lang="x-none" smtClean="0"/>
              <a:t>10</a:t>
            </a:fld>
            <a:endParaRPr lang="x-none"/>
          </a:p>
        </p:txBody>
      </p:sp>
    </p:spTree>
    <p:extLst>
      <p:ext uri="{BB962C8B-B14F-4D97-AF65-F5344CB8AC3E}">
        <p14:creationId xmlns:p14="http://schemas.microsoft.com/office/powerpoint/2010/main" val="792260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The request is the block of text that begins with GET. The response begins with the version HTTP/1.1, and it continues through the blank line below the headers to include the three lines of JSON text. Both the request and the response are called an HTTP </a:t>
            </a:r>
            <a:r>
              <a:rPr lang="en-US" sz="1200" i="1" kern="1200" dirty="0">
                <a:solidFill>
                  <a:schemeClr val="tx1"/>
                </a:solidFill>
                <a:effectLst/>
                <a:latin typeface="+mn-lt"/>
                <a:ea typeface="+mn-ea"/>
                <a:cs typeface="+mn-cs"/>
              </a:rPr>
              <a:t>message </a:t>
            </a:r>
            <a:r>
              <a:rPr lang="en-US" sz="1200" kern="1200" dirty="0">
                <a:solidFill>
                  <a:schemeClr val="tx1"/>
                </a:solidFill>
                <a:effectLst/>
                <a:latin typeface="+mn-lt"/>
                <a:ea typeface="+mn-ea"/>
                <a:cs typeface="+mn-cs"/>
              </a:rPr>
              <a:t>in the standard, and each message is composed of three parts.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first line that names a method and document in the request and names a return code and description in the response. The line ends with a carriage return and linefeed (CR-LF, ASCII codes 13 and 10).</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Zero or more headers that consist of a name, a colon, and a value. Header names are case-insensitive, so they can be capitalized however a client or server desires. Each header ends with a CR-LF. A blank line then terminates the entire list of headers—the four bytes CR-LF-CR-LF that form a pair of end-of-line sequences with nothing in between them.</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blank line is mandatory whether any headers appear above it or not.</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An optional body that immediately follows the blank line that end the headers. There are several options for framing the entity, as you will learn shortly.</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4FA8DC58-1519-4342-8323-F22B1E0BAFA7}" type="slidenum">
              <a:rPr lang="x-none" smtClean="0"/>
              <a:t>11</a:t>
            </a:fld>
            <a:endParaRPr lang="x-none"/>
          </a:p>
        </p:txBody>
      </p:sp>
    </p:spTree>
    <p:extLst>
      <p:ext uri="{BB962C8B-B14F-4D97-AF65-F5344CB8AC3E}">
        <p14:creationId xmlns:p14="http://schemas.microsoft.com/office/powerpoint/2010/main" val="1446647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95B9644-A659-4D1D-881D-634A36E5AA14}" type="datetimeFigureOut">
              <a:rPr lang="x-none" smtClean="0"/>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2573528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x-none" smtClean="0"/>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13878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x-none" smtClean="0"/>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2642650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424986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4101386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621675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4075568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5B9644-A659-4D1D-881D-634A36E5AA14}" type="datetimeFigureOut">
              <a:rPr lang="ru-KZ" smtClean="0"/>
              <a:t>03/02/2022</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926463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95B9644-A659-4D1D-881D-634A36E5AA14}" type="datetimeFigureOut">
              <a:rPr lang="ru-KZ" smtClean="0"/>
              <a:t>03/02/2022</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398499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B9644-A659-4D1D-881D-634A36E5AA14}" type="datetimeFigureOut">
              <a:rPr lang="ru-KZ" smtClean="0"/>
              <a:t>03/02/2022</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2533787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122757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x-none" smtClean="0"/>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149963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831276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3400376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5B9644-A659-4D1D-881D-634A36E5AA14}"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476FCF59-7229-4740-87DA-3B49988FC47E}" type="slidenum">
              <a:rPr lang="ru-KZ" smtClean="0"/>
              <a:t>‹#›</a:t>
            </a:fld>
            <a:endParaRPr lang="ru-KZ"/>
          </a:p>
        </p:txBody>
      </p:sp>
    </p:spTree>
    <p:extLst>
      <p:ext uri="{BB962C8B-B14F-4D97-AF65-F5344CB8AC3E}">
        <p14:creationId xmlns:p14="http://schemas.microsoft.com/office/powerpoint/2010/main" val="567131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5B9644-A659-4D1D-881D-634A36E5AA14}" type="datetimeFigureOut">
              <a:rPr lang="x-none" smtClean="0"/>
              <a:t>02.03.2022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125536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95B9644-A659-4D1D-881D-634A36E5AA14}" type="datetimeFigureOut">
              <a:rPr lang="x-none" smtClean="0"/>
              <a:t>02.03.2022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411134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5B9644-A659-4D1D-881D-634A36E5AA14}" type="datetimeFigureOut">
              <a:rPr lang="x-none" smtClean="0"/>
              <a:t>02.03.2022</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351834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95B9644-A659-4D1D-881D-634A36E5AA14}" type="datetimeFigureOut">
              <a:rPr lang="x-none" smtClean="0"/>
              <a:t>02.03.2022</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486676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B9644-A659-4D1D-881D-634A36E5AA14}" type="datetimeFigureOut">
              <a:rPr lang="x-none" smtClean="0"/>
              <a:t>02.03.2022</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4204220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x-none" smtClean="0"/>
              <a:t>02.03.2022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362743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5B9644-A659-4D1D-881D-634A36E5AA14}" type="datetimeFigureOut">
              <a:rPr lang="x-none" smtClean="0"/>
              <a:t>02.03.2022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76FCF59-7229-4740-87DA-3B49988FC47E}" type="slidenum">
              <a:rPr lang="x-none" smtClean="0"/>
              <a:t>‹#›</a:t>
            </a:fld>
            <a:endParaRPr lang="x-none"/>
          </a:p>
        </p:txBody>
      </p:sp>
    </p:spTree>
    <p:extLst>
      <p:ext uri="{BB962C8B-B14F-4D97-AF65-F5344CB8AC3E}">
        <p14:creationId xmlns:p14="http://schemas.microsoft.com/office/powerpoint/2010/main" val="332033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B9644-A659-4D1D-881D-634A36E5AA14}" type="datetimeFigureOut">
              <a:rPr lang="x-none" smtClean="0"/>
              <a:t>02.03.2022</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FCF59-7229-4740-87DA-3B49988FC47E}" type="slidenum">
              <a:rPr lang="x-none" smtClean="0"/>
              <a:t>‹#›</a:t>
            </a:fld>
            <a:endParaRPr lang="x-none"/>
          </a:p>
        </p:txBody>
      </p:sp>
    </p:spTree>
    <p:extLst>
      <p:ext uri="{BB962C8B-B14F-4D97-AF65-F5344CB8AC3E}">
        <p14:creationId xmlns:p14="http://schemas.microsoft.com/office/powerpoint/2010/main" val="29771209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B9644-A659-4D1D-881D-634A36E5AA14}" type="datetimeFigureOut">
              <a:rPr lang="ru-KZ" smtClean="0"/>
              <a:t>03/02/2022</a:t>
            </a:fld>
            <a:endParaRPr lang="ru-K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FCF59-7229-4740-87DA-3B49988FC47E}" type="slidenum">
              <a:rPr lang="ru-KZ" smtClean="0"/>
              <a:t>‹#›</a:t>
            </a:fld>
            <a:endParaRPr lang="ru-KZ"/>
          </a:p>
        </p:txBody>
      </p:sp>
    </p:spTree>
    <p:extLst>
      <p:ext uri="{BB962C8B-B14F-4D97-AF65-F5344CB8AC3E}">
        <p14:creationId xmlns:p14="http://schemas.microsoft.com/office/powerpoint/2010/main" val="40230842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A9220-6642-4333-BD3E-9C1774A6E0F6}"/>
              </a:ext>
            </a:extLst>
          </p:cNvPr>
          <p:cNvSpPr>
            <a:spLocks noGrp="1"/>
          </p:cNvSpPr>
          <p:nvPr>
            <p:ph type="ctrTitle" idx="4294967295"/>
          </p:nvPr>
        </p:nvSpPr>
        <p:spPr>
          <a:xfrm>
            <a:off x="0" y="698820"/>
            <a:ext cx="9144000" cy="638202"/>
          </a:xfrm>
        </p:spPr>
        <p:txBody>
          <a:bodyPr>
            <a:normAutofit/>
          </a:bodyPr>
          <a:lstStyle/>
          <a:p>
            <a:pPr algn="ctr"/>
            <a:r>
              <a:rPr lang="en-US" sz="3200" b="1" dirty="0">
                <a:solidFill>
                  <a:schemeClr val="bg1"/>
                </a:solidFill>
                <a:latin typeface="Cambria" panose="02040503050406030204" pitchFamily="18" charset="0"/>
                <a:ea typeface="Cambria" panose="02040503050406030204" pitchFamily="18" charset="0"/>
                <a:cs typeface="Arial" panose="020B0604020202020204" pitchFamily="34" charset="0"/>
              </a:rPr>
              <a:t>Python programming application</a:t>
            </a:r>
            <a:endParaRPr lang="ru-KZ" sz="32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19479759-3A73-48C1-A459-0619178EDF89}"/>
              </a:ext>
            </a:extLst>
          </p:cNvPr>
          <p:cNvSpPr txBox="1"/>
          <p:nvPr/>
        </p:nvSpPr>
        <p:spPr>
          <a:xfrm>
            <a:off x="0" y="6279703"/>
            <a:ext cx="9144000" cy="55399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This document has been produced with the support of the EUROPEAN COMMISSION under the ERASMUS+ </a:t>
            </a:r>
            <a:r>
              <a:rPr kumimoji="0" lang="en-US" sz="1000" b="0"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mn-cs"/>
              </a:rPr>
              <a:t>Programme</a:t>
            </a: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KA2 – Capacity Building in the Field of Higher Education: 598092-EPP-1-2018-1-BG-EPPKA2-CBHE-SP.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It reflects the views only of the authors, and the Commission cannot be held responsible for any use which may be made of the information contained therein.</a:t>
            </a: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Заголовок 1">
            <a:extLst>
              <a:ext uri="{FF2B5EF4-FFF2-40B4-BE49-F238E27FC236}">
                <a16:creationId xmlns:a16="http://schemas.microsoft.com/office/drawing/2014/main" id="{0B2D959F-E313-422C-9A99-098218ACF874}"/>
              </a:ext>
            </a:extLst>
          </p:cNvPr>
          <p:cNvSpPr txBox="1">
            <a:spLocks/>
          </p:cNvSpPr>
          <p:nvPr/>
        </p:nvSpPr>
        <p:spPr>
          <a:xfrm>
            <a:off x="0" y="5327672"/>
            <a:ext cx="9144000" cy="638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Anara Karymsakova</a:t>
            </a:r>
          </a:p>
        </p:txBody>
      </p:sp>
      <p:pic>
        <p:nvPicPr>
          <p:cNvPr id="7" name="Рисунок 6">
            <a:extLst>
              <a:ext uri="{FF2B5EF4-FFF2-40B4-BE49-F238E27FC236}">
                <a16:creationId xmlns:a16="http://schemas.microsoft.com/office/drawing/2014/main" id="{6341DC1C-2FF9-4816-B752-7457FEF4C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7957" y="1627089"/>
            <a:ext cx="2528086" cy="3603822"/>
          </a:xfrm>
          <a:prstGeom prst="rect">
            <a:avLst/>
          </a:prstGeom>
        </p:spPr>
      </p:pic>
      <p:pic>
        <p:nvPicPr>
          <p:cNvPr id="6" name="Рисунок 5" descr="Изображение выглядит как человек, занавеска, внутренний&#10;&#10;Автоматически созданное описание">
            <a:extLst>
              <a:ext uri="{FF2B5EF4-FFF2-40B4-BE49-F238E27FC236}">
                <a16:creationId xmlns:a16="http://schemas.microsoft.com/office/drawing/2014/main" id="{57825C47-EB8C-413E-90FF-5AF4009AC3F3}"/>
              </a:ext>
            </a:extLst>
          </p:cNvPr>
          <p:cNvPicPr>
            <a:picLocks noChangeAspect="1"/>
          </p:cNvPicPr>
          <p:nvPr/>
        </p:nvPicPr>
        <p:blipFill rotWithShape="1">
          <a:blip r:embed="rId3">
            <a:extLst>
              <a:ext uri="{28A0092B-C50C-407E-A947-70E740481C1C}">
                <a14:useLocalDpi xmlns:a14="http://schemas.microsoft.com/office/drawing/2010/main" val="0"/>
              </a:ext>
            </a:extLst>
          </a:blip>
          <a:srcRect l="7850" r="8193"/>
          <a:stretch/>
        </p:blipFill>
        <p:spPr>
          <a:xfrm>
            <a:off x="3205975" y="1627089"/>
            <a:ext cx="2732050" cy="3603822"/>
          </a:xfrm>
          <a:prstGeom prst="rect">
            <a:avLst/>
          </a:prstGeom>
        </p:spPr>
      </p:pic>
      <p:sp>
        <p:nvSpPr>
          <p:cNvPr id="8" name="Заголовок 1">
            <a:extLst>
              <a:ext uri="{FF2B5EF4-FFF2-40B4-BE49-F238E27FC236}">
                <a16:creationId xmlns:a16="http://schemas.microsoft.com/office/drawing/2014/main" id="{5CDBD931-D13D-469E-903C-8681D965CCC6}"/>
              </a:ext>
            </a:extLst>
          </p:cNvPr>
          <p:cNvSpPr txBox="1">
            <a:spLocks/>
          </p:cNvSpPr>
          <p:nvPr/>
        </p:nvSpPr>
        <p:spPr>
          <a:xfrm>
            <a:off x="0" y="5903139"/>
            <a:ext cx="9144000" cy="29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E-mail:</a:t>
            </a:r>
            <a:r>
              <a:rPr kumimoji="0" lang="kk-KZ"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hatae@mail.ru</a:t>
            </a:r>
          </a:p>
        </p:txBody>
      </p:sp>
    </p:spTree>
    <p:extLst>
      <p:ext uri="{BB962C8B-B14F-4D97-AF65-F5344CB8AC3E}">
        <p14:creationId xmlns:p14="http://schemas.microsoft.com/office/powerpoint/2010/main" val="2502186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FA35A89-00CB-49D0-8732-4B0CAD3A6F55}"/>
              </a:ext>
            </a:extLst>
          </p:cNvPr>
          <p:cNvSpPr/>
          <p:nvPr/>
        </p:nvSpPr>
        <p:spPr>
          <a:xfrm>
            <a:off x="0" y="694087"/>
            <a:ext cx="9143999"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Caches and Message Queues</a:t>
            </a:r>
            <a:endParaRPr lang="x-none" sz="2400" b="1" dirty="0">
              <a:solidFill>
                <a:srgbClr val="FFFF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27CD7DD-6E50-4F18-AB01-7F155A167EF4}"/>
              </a:ext>
            </a:extLst>
          </p:cNvPr>
          <p:cNvSpPr txBox="1"/>
          <p:nvPr/>
        </p:nvSpPr>
        <p:spPr>
          <a:xfrm>
            <a:off x="1730200" y="1197462"/>
            <a:ext cx="6087418" cy="400110"/>
          </a:xfrm>
          <a:prstGeom prst="rect">
            <a:avLst/>
          </a:prstGeom>
          <a:noFill/>
        </p:spPr>
        <p:txBody>
          <a:bodyPr wrap="square">
            <a:spAutoFit/>
          </a:bodyPr>
          <a:lstStyle/>
          <a:p>
            <a:pPr algn="ctr"/>
            <a:r>
              <a:rPr lang="en-US" sz="2000" dirty="0">
                <a:solidFill>
                  <a:srgbClr val="FFFF00"/>
                </a:solidFill>
                <a:latin typeface="Times New Roman" panose="02020603050405020304" pitchFamily="18" charset="0"/>
                <a:ea typeface="Calibri" panose="020F0502020204030204" pitchFamily="34" charset="0"/>
              </a:rPr>
              <a:t>Using Memcached to Accelerate an Expensive Operation</a:t>
            </a:r>
            <a:r>
              <a:rPr lang="aa-ET" sz="2000" dirty="0">
                <a:solidFill>
                  <a:srgbClr val="FFFF00"/>
                </a:solidFill>
                <a:effectLst/>
                <a:latin typeface="Times New Roman" panose="02020603050405020304" pitchFamily="18" charset="0"/>
                <a:ea typeface="Calibri" panose="020F0502020204030204" pitchFamily="34" charset="0"/>
              </a:rPr>
              <a:t>. </a:t>
            </a:r>
            <a:endParaRPr lang="aa-ET" sz="2000" dirty="0">
              <a:solidFill>
                <a:srgbClr val="FFFF00"/>
              </a:solidFill>
            </a:endParaRPr>
          </a:p>
        </p:txBody>
      </p:sp>
      <p:pic>
        <p:nvPicPr>
          <p:cNvPr id="3" name="Рисунок 2"/>
          <p:cNvPicPr>
            <a:picLocks noChangeAspect="1"/>
          </p:cNvPicPr>
          <p:nvPr/>
        </p:nvPicPr>
        <p:blipFill>
          <a:blip r:embed="rId3"/>
          <a:stretch>
            <a:fillRect/>
          </a:stretch>
        </p:blipFill>
        <p:spPr>
          <a:xfrm>
            <a:off x="582805" y="1770289"/>
            <a:ext cx="7445828" cy="4821429"/>
          </a:xfrm>
          <a:prstGeom prst="rect">
            <a:avLst/>
          </a:prstGeom>
        </p:spPr>
      </p:pic>
    </p:spTree>
    <p:extLst>
      <p:ext uri="{BB962C8B-B14F-4D97-AF65-F5344CB8AC3E}">
        <p14:creationId xmlns:p14="http://schemas.microsoft.com/office/powerpoint/2010/main" val="2868287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5C7CF0E-A4BD-4558-AE80-BA8996FDF82D}"/>
              </a:ext>
            </a:extLst>
          </p:cNvPr>
          <p:cNvSpPr/>
          <p:nvPr/>
        </p:nvSpPr>
        <p:spPr>
          <a:xfrm>
            <a:off x="0" y="688186"/>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HTTP Clients</a:t>
            </a:r>
            <a:endParaRPr lang="x-none" sz="2400" b="1" dirty="0">
              <a:solidFill>
                <a:srgbClr val="FFFF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782A8A8-E7A0-41C4-9CE3-6265B888CC91}"/>
              </a:ext>
            </a:extLst>
          </p:cNvPr>
          <p:cNvSpPr txBox="1"/>
          <p:nvPr/>
        </p:nvSpPr>
        <p:spPr>
          <a:xfrm>
            <a:off x="314325" y="1149851"/>
            <a:ext cx="8515350" cy="1393330"/>
          </a:xfrm>
          <a:prstGeom prst="rect">
            <a:avLst/>
          </a:prstGeom>
          <a:noFill/>
        </p:spPr>
        <p:txBody>
          <a:bodyPr wrap="square">
            <a:spAutoFit/>
          </a:bodyPr>
          <a:lstStyle/>
          <a:p>
            <a:pPr>
              <a:lnSpc>
                <a:spcPct val="107000"/>
              </a:lnSpc>
              <a:spcAft>
                <a:spcPts val="80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There is an important symmetry built into HTTP: the request and response use the same rules to establish formatting and framing. Here is an example request and response to which you can refer as you read the description of the protocol that follows:</a:t>
            </a:r>
            <a:endParaRPr lang="aa-ET"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3"/>
          <a:stretch>
            <a:fillRect/>
          </a:stretch>
        </p:blipFill>
        <p:spPr>
          <a:xfrm>
            <a:off x="803867" y="2704157"/>
            <a:ext cx="3918857" cy="3545917"/>
          </a:xfrm>
          <a:prstGeom prst="rect">
            <a:avLst/>
          </a:prstGeom>
        </p:spPr>
      </p:pic>
    </p:spTree>
    <p:extLst>
      <p:ext uri="{BB962C8B-B14F-4D97-AF65-F5344CB8AC3E}">
        <p14:creationId xmlns:p14="http://schemas.microsoft.com/office/powerpoint/2010/main" val="2691468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C8C2501-9978-4928-8F83-92D5A3B3EB58}"/>
              </a:ext>
            </a:extLst>
          </p:cNvPr>
          <p:cNvSpPr/>
          <p:nvPr/>
        </p:nvSpPr>
        <p:spPr>
          <a:xfrm>
            <a:off x="0" y="694629"/>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HTTP Servers</a:t>
            </a:r>
            <a:endParaRPr lang="x-none" sz="2400" b="1" dirty="0">
              <a:solidFill>
                <a:srgbClr val="FFFF0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3"/>
          <a:stretch>
            <a:fillRect/>
          </a:stretch>
        </p:blipFill>
        <p:spPr>
          <a:xfrm>
            <a:off x="1004835" y="1700212"/>
            <a:ext cx="6983605" cy="4792152"/>
          </a:xfrm>
          <a:prstGeom prst="rect">
            <a:avLst/>
          </a:prstGeom>
        </p:spPr>
      </p:pic>
    </p:spTree>
    <p:extLst>
      <p:ext uri="{BB962C8B-B14F-4D97-AF65-F5344CB8AC3E}">
        <p14:creationId xmlns:p14="http://schemas.microsoft.com/office/powerpoint/2010/main" val="1231832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E882AEC-1DEF-430B-9771-E9644E84F34E}"/>
              </a:ext>
            </a:extLst>
          </p:cNvPr>
          <p:cNvSpPr/>
          <p:nvPr/>
        </p:nvSpPr>
        <p:spPr>
          <a:xfrm>
            <a:off x="0" y="696546"/>
            <a:ext cx="901338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HTTP Servers</a:t>
            </a:r>
            <a:endParaRPr lang="x-none" sz="2400" b="1" dirty="0">
              <a:solidFill>
                <a:srgbClr val="FFFF00"/>
              </a:solidFill>
              <a:latin typeface="Arial" panose="020B0604020202020204" pitchFamily="34" charset="0"/>
              <a:cs typeface="Arial" panose="020B0604020202020204" pitchFamily="34" charset="0"/>
            </a:endParaRPr>
          </a:p>
        </p:txBody>
      </p:sp>
      <p:pic>
        <p:nvPicPr>
          <p:cNvPr id="19" name="Рисунок 18"/>
          <p:cNvPicPr/>
          <p:nvPr/>
        </p:nvPicPr>
        <p:blipFill>
          <a:blip r:embed="rId3"/>
          <a:stretch>
            <a:fillRect/>
          </a:stretch>
        </p:blipFill>
        <p:spPr>
          <a:xfrm>
            <a:off x="1122092" y="1484747"/>
            <a:ext cx="6856300" cy="3921266"/>
          </a:xfrm>
          <a:prstGeom prst="rect">
            <a:avLst/>
          </a:prstGeom>
        </p:spPr>
      </p:pic>
      <p:sp>
        <p:nvSpPr>
          <p:cNvPr id="5" name="Прямоугольник 4"/>
          <p:cNvSpPr/>
          <p:nvPr/>
        </p:nvSpPr>
        <p:spPr>
          <a:xfrm>
            <a:off x="1051753" y="5440161"/>
            <a:ext cx="7315200" cy="584775"/>
          </a:xfrm>
          <a:prstGeom prst="rect">
            <a:avLst/>
          </a:prstGeom>
        </p:spPr>
        <p:txBody>
          <a:bodyPr wrap="square">
            <a:spAutoFit/>
          </a:bodyPr>
          <a:lstStyle/>
          <a:p>
            <a:r>
              <a:rPr lang="en-US" sz="1600" b="1" dirty="0">
                <a:solidFill>
                  <a:srgbClr val="FFFF00"/>
                </a:solidFill>
              </a:rPr>
              <a:t>Figure</a:t>
            </a:r>
            <a:r>
              <a:rPr lang="en-US" sz="1600" b="1" i="1" dirty="0">
                <a:solidFill>
                  <a:srgbClr val="FFFF00"/>
                </a:solidFill>
              </a:rPr>
              <a:t> </a:t>
            </a:r>
            <a:r>
              <a:rPr lang="en-US" sz="1600" i="1" dirty="0">
                <a:solidFill>
                  <a:srgbClr val="FFFF00"/>
                </a:solidFill>
              </a:rPr>
              <a:t>Four common techniques for deploying Python code stand-alone or behind</a:t>
            </a:r>
          </a:p>
          <a:p>
            <a:r>
              <a:rPr lang="en-US" sz="1600" i="1" dirty="0">
                <a:solidFill>
                  <a:srgbClr val="FFFF00"/>
                </a:solidFill>
              </a:rPr>
              <a:t>                 reverse HTTP proxies</a:t>
            </a:r>
            <a:endParaRPr lang="ru-RU" sz="1600" dirty="0">
              <a:solidFill>
                <a:srgbClr val="FFFF00"/>
              </a:solidFill>
            </a:endParaRPr>
          </a:p>
        </p:txBody>
      </p:sp>
    </p:spTree>
    <p:extLst>
      <p:ext uri="{BB962C8B-B14F-4D97-AF65-F5344CB8AC3E}">
        <p14:creationId xmlns:p14="http://schemas.microsoft.com/office/powerpoint/2010/main" val="3219622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D8D0BA5-3FA8-453C-AE94-4FE2CAF9F262}"/>
              </a:ext>
            </a:extLst>
          </p:cNvPr>
          <p:cNvSpPr/>
          <p:nvPr/>
        </p:nvSpPr>
        <p:spPr>
          <a:xfrm>
            <a:off x="0" y="698377"/>
            <a:ext cx="9143999"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The World Wide Web</a:t>
            </a:r>
            <a:endParaRPr lang="x-none" sz="2400" b="1" dirty="0">
              <a:solidFill>
                <a:srgbClr val="FFFF00"/>
              </a:solidFill>
              <a:latin typeface="Arial" panose="020B0604020202020204" pitchFamily="34" charset="0"/>
              <a:cs typeface="Arial" panose="020B0604020202020204" pitchFamily="34" charset="0"/>
            </a:endParaRPr>
          </a:p>
        </p:txBody>
      </p:sp>
      <p:pic>
        <p:nvPicPr>
          <p:cNvPr id="13" name="Рисунок 12"/>
          <p:cNvPicPr/>
          <p:nvPr/>
        </p:nvPicPr>
        <p:blipFill>
          <a:blip r:embed="rId3"/>
          <a:stretch>
            <a:fillRect/>
          </a:stretch>
        </p:blipFill>
        <p:spPr>
          <a:xfrm>
            <a:off x="748601" y="1160042"/>
            <a:ext cx="7646796" cy="4899113"/>
          </a:xfrm>
          <a:prstGeom prst="rect">
            <a:avLst/>
          </a:prstGeom>
        </p:spPr>
      </p:pic>
      <p:sp>
        <p:nvSpPr>
          <p:cNvPr id="5" name="Прямоугольник 4"/>
          <p:cNvSpPr/>
          <p:nvPr/>
        </p:nvSpPr>
        <p:spPr>
          <a:xfrm>
            <a:off x="2110153" y="6132124"/>
            <a:ext cx="4843305" cy="388696"/>
          </a:xfrm>
          <a:prstGeom prst="rect">
            <a:avLst/>
          </a:prstGeom>
        </p:spPr>
        <p:txBody>
          <a:bodyPr wrap="square">
            <a:spAutoFit/>
          </a:bodyPr>
          <a:lstStyle/>
          <a:p>
            <a:pPr indent="450215" algn="ctr">
              <a:lnSpc>
                <a:spcPct val="107000"/>
              </a:lnSpc>
              <a:spcAft>
                <a:spcPts val="0"/>
              </a:spcAft>
            </a:pPr>
            <a:r>
              <a:rPr lang="en-US"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Figure  </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The Inspect tab in Google Chrome</a:t>
            </a:r>
            <a:endParaRPr lang="ru-RU"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822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17774D5-BDC8-40C2-92AF-00DF6EC05B25}"/>
              </a:ext>
            </a:extLst>
          </p:cNvPr>
          <p:cNvSpPr/>
          <p:nvPr/>
        </p:nvSpPr>
        <p:spPr>
          <a:xfrm>
            <a:off x="1" y="769027"/>
            <a:ext cx="9144000" cy="584775"/>
          </a:xfrm>
          <a:prstGeom prst="rect">
            <a:avLst/>
          </a:prstGeom>
        </p:spPr>
        <p:txBody>
          <a:bodyPr wrap="square">
            <a:spAutoFit/>
          </a:bodyPr>
          <a:lstStyle/>
          <a:p>
            <a:pPr algn="ctr"/>
            <a:r>
              <a:rPr lang="en-US" sz="3200" b="1" dirty="0">
                <a:solidFill>
                  <a:srgbClr val="FFFF00"/>
                </a:solidFill>
                <a:latin typeface="Arial" panose="020B0604020202020204" pitchFamily="34" charset="0"/>
                <a:cs typeface="Arial" panose="020B0604020202020204" pitchFamily="34" charset="0"/>
              </a:rPr>
              <a:t>Building and Parsing E-Mail</a:t>
            </a:r>
            <a:endParaRPr lang="x-none" sz="3200" dirty="0">
              <a:solidFill>
                <a:srgbClr val="FFFF0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3"/>
          <a:stretch>
            <a:fillRect/>
          </a:stretch>
        </p:blipFill>
        <p:spPr>
          <a:xfrm>
            <a:off x="1574398" y="1938577"/>
            <a:ext cx="6581826" cy="4211014"/>
          </a:xfrm>
          <a:prstGeom prst="rect">
            <a:avLst/>
          </a:prstGeom>
        </p:spPr>
      </p:pic>
      <p:sp>
        <p:nvSpPr>
          <p:cNvPr id="5" name="Прямоугольник 4"/>
          <p:cNvSpPr/>
          <p:nvPr/>
        </p:nvSpPr>
        <p:spPr>
          <a:xfrm>
            <a:off x="2512664" y="1453457"/>
            <a:ext cx="4470711" cy="400110"/>
          </a:xfrm>
          <a:prstGeom prst="rect">
            <a:avLst/>
          </a:prstGeom>
        </p:spPr>
        <p:txBody>
          <a:bodyPr wrap="none">
            <a:spAutoFit/>
          </a:bodyPr>
          <a:lstStyle/>
          <a:p>
            <a:r>
              <a:rPr lang="en-US" sz="2000" dirty="0">
                <a:solidFill>
                  <a:srgbClr val="FFFF00"/>
                </a:solidFill>
              </a:rPr>
              <a:t>Generating a Simple Text E-Mail Message</a:t>
            </a:r>
            <a:endParaRPr lang="ru-RU" sz="2000" dirty="0">
              <a:solidFill>
                <a:srgbClr val="FFFF00"/>
              </a:solidFill>
            </a:endParaRPr>
          </a:p>
        </p:txBody>
      </p:sp>
    </p:spTree>
    <p:extLst>
      <p:ext uri="{BB962C8B-B14F-4D97-AF65-F5344CB8AC3E}">
        <p14:creationId xmlns:p14="http://schemas.microsoft.com/office/powerpoint/2010/main" val="3494836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8198DB6F-9C00-40DE-9CAC-ED43D76CC3BB}"/>
              </a:ext>
            </a:extLst>
          </p:cNvPr>
          <p:cNvSpPr/>
          <p:nvPr/>
        </p:nvSpPr>
        <p:spPr>
          <a:xfrm>
            <a:off x="0" y="718417"/>
            <a:ext cx="9143999" cy="584775"/>
          </a:xfrm>
          <a:prstGeom prst="rect">
            <a:avLst/>
          </a:prstGeom>
        </p:spPr>
        <p:txBody>
          <a:bodyPr wrap="square">
            <a:spAutoFit/>
          </a:bodyPr>
          <a:lstStyle/>
          <a:p>
            <a:pPr algn="ctr"/>
            <a:r>
              <a:rPr lang="en-US" sz="3200" b="1" dirty="0">
                <a:solidFill>
                  <a:srgbClr val="FFFF00"/>
                </a:solidFill>
                <a:latin typeface="Arial" panose="020B0604020202020204" pitchFamily="34" charset="0"/>
                <a:cs typeface="Arial" panose="020B0604020202020204" pitchFamily="34" charset="0"/>
              </a:rPr>
              <a:t>SMTP</a:t>
            </a:r>
            <a:endParaRPr lang="x-none" sz="3200" b="1" dirty="0">
              <a:solidFill>
                <a:srgbClr val="FFFF0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3"/>
          <a:stretch>
            <a:fillRect/>
          </a:stretch>
        </p:blipFill>
        <p:spPr>
          <a:xfrm>
            <a:off x="1040003" y="1151949"/>
            <a:ext cx="7063991" cy="4947400"/>
          </a:xfrm>
          <a:prstGeom prst="rect">
            <a:avLst/>
          </a:prstGeom>
        </p:spPr>
      </p:pic>
      <p:sp>
        <p:nvSpPr>
          <p:cNvPr id="5" name="Прямоугольник 4"/>
          <p:cNvSpPr/>
          <p:nvPr/>
        </p:nvSpPr>
        <p:spPr>
          <a:xfrm>
            <a:off x="2115178" y="6099349"/>
            <a:ext cx="5772778" cy="338554"/>
          </a:xfrm>
          <a:prstGeom prst="rect">
            <a:avLst/>
          </a:prstGeom>
        </p:spPr>
        <p:txBody>
          <a:bodyPr wrap="square">
            <a:spAutoFit/>
          </a:bodyPr>
          <a:lstStyle/>
          <a:p>
            <a:pPr algn="ctr"/>
            <a:r>
              <a:rPr lang="en-US" sz="1600" b="1" i="1" dirty="0">
                <a:solidFill>
                  <a:srgbClr val="FFFF00"/>
                </a:solidFill>
              </a:rPr>
              <a:t>Figure</a:t>
            </a:r>
            <a:r>
              <a:rPr lang="en-US" sz="1600" dirty="0">
                <a:solidFill>
                  <a:srgbClr val="FFFF00"/>
                </a:solidFill>
              </a:rPr>
              <a:t> </a:t>
            </a:r>
            <a:r>
              <a:rPr lang="en-US" sz="1600" i="1" dirty="0">
                <a:solidFill>
                  <a:srgbClr val="FFFF00"/>
                </a:solidFill>
              </a:rPr>
              <a:t>An example of a Python-driven SMTP session</a:t>
            </a:r>
            <a:endParaRPr lang="ru-RU" sz="1600" i="1" dirty="0">
              <a:solidFill>
                <a:srgbClr val="FFFF00"/>
              </a:solidFill>
            </a:endParaRPr>
          </a:p>
        </p:txBody>
      </p:sp>
    </p:spTree>
    <p:extLst>
      <p:ext uri="{BB962C8B-B14F-4D97-AF65-F5344CB8AC3E}">
        <p14:creationId xmlns:p14="http://schemas.microsoft.com/office/powerpoint/2010/main" val="1025129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756F47E-3D05-4374-ABBD-C0FA83F0FEAB}"/>
              </a:ext>
            </a:extLst>
          </p:cNvPr>
          <p:cNvSpPr/>
          <p:nvPr/>
        </p:nvSpPr>
        <p:spPr>
          <a:xfrm>
            <a:off x="0" y="677048"/>
            <a:ext cx="9144000" cy="584775"/>
          </a:xfrm>
          <a:prstGeom prst="rect">
            <a:avLst/>
          </a:prstGeom>
        </p:spPr>
        <p:txBody>
          <a:bodyPr wrap="square">
            <a:spAutoFit/>
          </a:bodyPr>
          <a:lstStyle/>
          <a:p>
            <a:pPr algn="ctr"/>
            <a:r>
              <a:rPr lang="nn-NO" sz="3200" b="1" dirty="0">
                <a:solidFill>
                  <a:srgbClr val="FFFF00"/>
                </a:solidFill>
                <a:latin typeface="Arial" panose="020B0604020202020204" pitchFamily="34" charset="0"/>
                <a:cs typeface="Arial" panose="020B0604020202020204" pitchFamily="34" charset="0"/>
              </a:rPr>
              <a:t>POP</a:t>
            </a:r>
            <a:endParaRPr lang="x-none" sz="3200" b="1" dirty="0">
              <a:solidFill>
                <a:srgbClr val="FFFF0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3"/>
          <a:stretch>
            <a:fillRect/>
          </a:stretch>
        </p:blipFill>
        <p:spPr>
          <a:xfrm>
            <a:off x="1626676" y="1261823"/>
            <a:ext cx="5890647" cy="4727928"/>
          </a:xfrm>
          <a:prstGeom prst="rect">
            <a:avLst/>
          </a:prstGeom>
        </p:spPr>
      </p:pic>
      <p:sp>
        <p:nvSpPr>
          <p:cNvPr id="4" name="Прямоугольник 3"/>
          <p:cNvSpPr/>
          <p:nvPr/>
        </p:nvSpPr>
        <p:spPr>
          <a:xfrm>
            <a:off x="1755948" y="5989751"/>
            <a:ext cx="5632101" cy="388696"/>
          </a:xfrm>
          <a:prstGeom prst="rect">
            <a:avLst/>
          </a:prstGeom>
        </p:spPr>
        <p:txBody>
          <a:bodyPr wrap="square">
            <a:spAutoFit/>
          </a:bodyPr>
          <a:lstStyle/>
          <a:p>
            <a:pPr indent="450215" algn="ctr">
              <a:lnSpc>
                <a:spcPct val="107000"/>
              </a:lnSpc>
              <a:spcAft>
                <a:spcPts val="0"/>
              </a:spcAft>
            </a:pPr>
            <a:r>
              <a:rPr lang="en-US"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Figure </a:t>
            </a:r>
            <a:r>
              <a:rPr lang="en-US"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simple conversation using POP</a:t>
            </a:r>
            <a:endParaRPr lang="ru-RU"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6150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756F47E-3D05-4374-ABBD-C0FA83F0FEAB}"/>
              </a:ext>
            </a:extLst>
          </p:cNvPr>
          <p:cNvSpPr/>
          <p:nvPr/>
        </p:nvSpPr>
        <p:spPr>
          <a:xfrm>
            <a:off x="0" y="677048"/>
            <a:ext cx="9144000" cy="584775"/>
          </a:xfrm>
          <a:prstGeom prst="rect">
            <a:avLst/>
          </a:prstGeom>
        </p:spPr>
        <p:txBody>
          <a:bodyPr wrap="square">
            <a:spAutoFit/>
          </a:bodyPr>
          <a:lstStyle/>
          <a:p>
            <a:pPr algn="ctr"/>
            <a:r>
              <a:rPr lang="nn-NO" sz="3200" b="1" dirty="0">
                <a:solidFill>
                  <a:srgbClr val="FFFF00"/>
                </a:solidFill>
                <a:latin typeface="Arial" panose="020B0604020202020204" pitchFamily="34" charset="0"/>
                <a:cs typeface="Arial" panose="020B0604020202020204" pitchFamily="34" charset="0"/>
              </a:rPr>
              <a:t>IMAP</a:t>
            </a:r>
            <a:endParaRPr lang="x-none" sz="3200" b="1" dirty="0">
              <a:solidFill>
                <a:srgbClr val="FFFF0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3"/>
          <a:stretch>
            <a:fillRect/>
          </a:stretch>
        </p:blipFill>
        <p:spPr>
          <a:xfrm>
            <a:off x="1497203" y="1386044"/>
            <a:ext cx="5737610" cy="4542796"/>
          </a:xfrm>
          <a:prstGeom prst="rect">
            <a:avLst/>
          </a:prstGeom>
        </p:spPr>
      </p:pic>
      <p:sp>
        <p:nvSpPr>
          <p:cNvPr id="4" name="Прямоугольник 3"/>
          <p:cNvSpPr/>
          <p:nvPr/>
        </p:nvSpPr>
        <p:spPr>
          <a:xfrm>
            <a:off x="602902" y="6052749"/>
            <a:ext cx="7194620" cy="355803"/>
          </a:xfrm>
          <a:prstGeom prst="rect">
            <a:avLst/>
          </a:prstGeom>
        </p:spPr>
        <p:txBody>
          <a:bodyPr wrap="square">
            <a:spAutoFit/>
          </a:bodyPr>
          <a:lstStyle/>
          <a:p>
            <a:pPr indent="450215" algn="ctr">
              <a:lnSpc>
                <a:spcPct val="107000"/>
              </a:lnSpc>
              <a:spcAft>
                <a:spcPts val="0"/>
              </a:spcAft>
            </a:pPr>
            <a:r>
              <a:rPr lang="en-US" sz="16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Figure </a:t>
            </a:r>
            <a:r>
              <a:rPr lang="en-US" sz="16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An example conversation between Python and an IMAP server</a:t>
            </a:r>
            <a:endParaRPr lang="ru-RU"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3778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756F47E-3D05-4374-ABBD-C0FA83F0FEAB}"/>
              </a:ext>
            </a:extLst>
          </p:cNvPr>
          <p:cNvSpPr/>
          <p:nvPr/>
        </p:nvSpPr>
        <p:spPr>
          <a:xfrm>
            <a:off x="0" y="677048"/>
            <a:ext cx="9144000" cy="584775"/>
          </a:xfrm>
          <a:prstGeom prst="rect">
            <a:avLst/>
          </a:prstGeom>
        </p:spPr>
        <p:txBody>
          <a:bodyPr wrap="square">
            <a:spAutoFit/>
          </a:bodyPr>
          <a:lstStyle/>
          <a:p>
            <a:pPr algn="ctr"/>
            <a:r>
              <a:rPr lang="nn-NO" sz="3200" b="1" dirty="0">
                <a:solidFill>
                  <a:srgbClr val="FFFF00"/>
                </a:solidFill>
                <a:latin typeface="Arial" panose="020B0604020202020204" pitchFamily="34" charset="0"/>
                <a:cs typeface="Arial" panose="020B0604020202020204" pitchFamily="34" charset="0"/>
              </a:rPr>
              <a:t>Telnet and SSH</a:t>
            </a:r>
            <a:endParaRPr lang="x-none" sz="3200" b="1" dirty="0">
              <a:solidFill>
                <a:srgbClr val="FFFF0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3"/>
          <a:stretch>
            <a:fillRect/>
          </a:stretch>
        </p:blipFill>
        <p:spPr>
          <a:xfrm>
            <a:off x="1356527" y="1631155"/>
            <a:ext cx="6792686" cy="5057775"/>
          </a:xfrm>
          <a:prstGeom prst="rect">
            <a:avLst/>
          </a:prstGeom>
        </p:spPr>
      </p:pic>
      <p:sp>
        <p:nvSpPr>
          <p:cNvPr id="4" name="Прямоугольник 3"/>
          <p:cNvSpPr/>
          <p:nvPr/>
        </p:nvSpPr>
        <p:spPr>
          <a:xfrm>
            <a:off x="2377621" y="1261823"/>
            <a:ext cx="3966727" cy="369332"/>
          </a:xfrm>
          <a:prstGeom prst="rect">
            <a:avLst/>
          </a:prstGeom>
        </p:spPr>
        <p:txBody>
          <a:bodyPr wrap="none">
            <a:spAutoFit/>
          </a:bodyPr>
          <a:lstStyle/>
          <a:p>
            <a:r>
              <a:rPr lang="en-US" dirty="0">
                <a:solidFill>
                  <a:srgbClr val="FFFF00"/>
                </a:solidFill>
              </a:rPr>
              <a:t>Logging Into a Remote Host Using Telnet</a:t>
            </a:r>
            <a:endParaRPr lang="ru-RU" dirty="0">
              <a:solidFill>
                <a:srgbClr val="FFFF00"/>
              </a:solidFill>
            </a:endParaRPr>
          </a:p>
        </p:txBody>
      </p:sp>
    </p:spTree>
    <p:extLst>
      <p:ext uri="{BB962C8B-B14F-4D97-AF65-F5344CB8AC3E}">
        <p14:creationId xmlns:p14="http://schemas.microsoft.com/office/powerpoint/2010/main" val="972245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A9220-6642-4333-BD3E-9C1774A6E0F6}"/>
              </a:ext>
            </a:extLst>
          </p:cNvPr>
          <p:cNvSpPr>
            <a:spLocks noGrp="1"/>
          </p:cNvSpPr>
          <p:nvPr>
            <p:ph type="ctrTitle" idx="4294967295"/>
          </p:nvPr>
        </p:nvSpPr>
        <p:spPr>
          <a:xfrm>
            <a:off x="0" y="2489200"/>
            <a:ext cx="9144000" cy="1879600"/>
          </a:xfrm>
        </p:spPr>
        <p:txBody>
          <a:bodyPr>
            <a:normAutofit/>
          </a:bodyPr>
          <a:lstStyle/>
          <a:p>
            <a:pPr algn="ctr"/>
            <a:r>
              <a:rPr lang="en-US" sz="4800" b="1" dirty="0">
                <a:solidFill>
                  <a:schemeClr val="bg1"/>
                </a:solidFill>
                <a:latin typeface="Cambria" panose="02040503050406030204" pitchFamily="18" charset="0"/>
                <a:ea typeface="Cambria" panose="02040503050406030204" pitchFamily="18" charset="0"/>
                <a:cs typeface="Arial" panose="020B0604020202020204" pitchFamily="34" charset="0"/>
              </a:rPr>
              <a:t>Foundations of Python Network Programming</a:t>
            </a:r>
            <a:endParaRPr lang="x-none" sz="48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92700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756F47E-3D05-4374-ABBD-C0FA83F0FEAB}"/>
              </a:ext>
            </a:extLst>
          </p:cNvPr>
          <p:cNvSpPr/>
          <p:nvPr/>
        </p:nvSpPr>
        <p:spPr>
          <a:xfrm>
            <a:off x="0" y="677048"/>
            <a:ext cx="9144000" cy="584775"/>
          </a:xfrm>
          <a:prstGeom prst="rect">
            <a:avLst/>
          </a:prstGeom>
        </p:spPr>
        <p:txBody>
          <a:bodyPr wrap="square">
            <a:spAutoFit/>
          </a:bodyPr>
          <a:lstStyle/>
          <a:p>
            <a:pPr algn="ctr"/>
            <a:r>
              <a:rPr lang="nn-NO" sz="3200" b="1" dirty="0">
                <a:solidFill>
                  <a:srgbClr val="FFFF00"/>
                </a:solidFill>
                <a:latin typeface="Arial" panose="020B0604020202020204" pitchFamily="34" charset="0"/>
                <a:cs typeface="Arial" panose="020B0604020202020204" pitchFamily="34" charset="0"/>
              </a:rPr>
              <a:t>FTP</a:t>
            </a:r>
            <a:endParaRPr lang="x-none" sz="3200" b="1" dirty="0">
              <a:solidFill>
                <a:srgbClr val="FFFF0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3"/>
          <a:stretch>
            <a:fillRect/>
          </a:stretch>
        </p:blipFill>
        <p:spPr>
          <a:xfrm>
            <a:off x="444444" y="1892491"/>
            <a:ext cx="8170120" cy="4005892"/>
          </a:xfrm>
          <a:prstGeom prst="rect">
            <a:avLst/>
          </a:prstGeom>
        </p:spPr>
      </p:pic>
      <p:sp>
        <p:nvSpPr>
          <p:cNvPr id="5" name="Прямоугольник 4"/>
          <p:cNvSpPr/>
          <p:nvPr/>
        </p:nvSpPr>
        <p:spPr>
          <a:xfrm>
            <a:off x="2767127" y="1355244"/>
            <a:ext cx="3248005" cy="369332"/>
          </a:xfrm>
          <a:prstGeom prst="rect">
            <a:avLst/>
          </a:prstGeom>
        </p:spPr>
        <p:txBody>
          <a:bodyPr wrap="none">
            <a:spAutoFit/>
          </a:bodyPr>
          <a:lstStyle/>
          <a:p>
            <a:r>
              <a:rPr lang="en-US" dirty="0">
                <a:solidFill>
                  <a:srgbClr val="FFFF00"/>
                </a:solidFill>
              </a:rPr>
              <a:t>Making a Simple FTP Connection</a:t>
            </a:r>
            <a:endParaRPr lang="ru-RU" dirty="0">
              <a:solidFill>
                <a:srgbClr val="FFFF00"/>
              </a:solidFill>
            </a:endParaRPr>
          </a:p>
        </p:txBody>
      </p:sp>
    </p:spTree>
    <p:extLst>
      <p:ext uri="{BB962C8B-B14F-4D97-AF65-F5344CB8AC3E}">
        <p14:creationId xmlns:p14="http://schemas.microsoft.com/office/powerpoint/2010/main" val="702040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756F47E-3D05-4374-ABBD-C0FA83F0FEAB}"/>
              </a:ext>
            </a:extLst>
          </p:cNvPr>
          <p:cNvSpPr/>
          <p:nvPr/>
        </p:nvSpPr>
        <p:spPr>
          <a:xfrm>
            <a:off x="0" y="677048"/>
            <a:ext cx="9144000" cy="584775"/>
          </a:xfrm>
          <a:prstGeom prst="rect">
            <a:avLst/>
          </a:prstGeom>
        </p:spPr>
        <p:txBody>
          <a:bodyPr wrap="square">
            <a:spAutoFit/>
          </a:bodyPr>
          <a:lstStyle/>
          <a:p>
            <a:pPr algn="ctr"/>
            <a:r>
              <a:rPr lang="nn-NO" sz="3200" b="1" dirty="0">
                <a:solidFill>
                  <a:srgbClr val="FFFF00"/>
                </a:solidFill>
                <a:latin typeface="Arial" panose="020B0604020202020204" pitchFamily="34" charset="0"/>
                <a:cs typeface="Arial" panose="020B0604020202020204" pitchFamily="34" charset="0"/>
              </a:rPr>
              <a:t>RPC</a:t>
            </a:r>
            <a:endParaRPr lang="x-none" sz="3200" b="1" dirty="0">
              <a:solidFill>
                <a:srgbClr val="FFFF0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3"/>
          <a:stretch>
            <a:fillRect/>
          </a:stretch>
        </p:blipFill>
        <p:spPr>
          <a:xfrm>
            <a:off x="938787" y="1645085"/>
            <a:ext cx="7401345" cy="5090095"/>
          </a:xfrm>
          <a:prstGeom prst="rect">
            <a:avLst/>
          </a:prstGeom>
        </p:spPr>
      </p:pic>
      <p:sp>
        <p:nvSpPr>
          <p:cNvPr id="4" name="Прямоугольник 3"/>
          <p:cNvSpPr/>
          <p:nvPr/>
        </p:nvSpPr>
        <p:spPr>
          <a:xfrm>
            <a:off x="3437715" y="1275753"/>
            <a:ext cx="2268570" cy="369332"/>
          </a:xfrm>
          <a:prstGeom prst="rect">
            <a:avLst/>
          </a:prstGeom>
        </p:spPr>
        <p:txBody>
          <a:bodyPr wrap="none">
            <a:spAutoFit/>
          </a:bodyPr>
          <a:lstStyle/>
          <a:p>
            <a:r>
              <a:rPr lang="en-US" dirty="0">
                <a:solidFill>
                  <a:srgbClr val="FFFF00"/>
                </a:solidFill>
              </a:rPr>
              <a:t>Making XML-RPC Calls</a:t>
            </a:r>
            <a:endParaRPr lang="ru-RU" dirty="0">
              <a:solidFill>
                <a:srgbClr val="FFFF00"/>
              </a:solidFill>
            </a:endParaRPr>
          </a:p>
        </p:txBody>
      </p:sp>
    </p:spTree>
    <p:extLst>
      <p:ext uri="{BB962C8B-B14F-4D97-AF65-F5344CB8AC3E}">
        <p14:creationId xmlns:p14="http://schemas.microsoft.com/office/powerpoint/2010/main" val="1235118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3823231-44E2-42A4-937D-4C82F9ACFF4A}"/>
              </a:ext>
            </a:extLst>
          </p:cNvPr>
          <p:cNvSpPr>
            <a:spLocks noGrp="1"/>
          </p:cNvSpPr>
          <p:nvPr>
            <p:ph type="title" idx="4294967295"/>
          </p:nvPr>
        </p:nvSpPr>
        <p:spPr>
          <a:xfrm>
            <a:off x="0" y="698500"/>
            <a:ext cx="9144000" cy="1079500"/>
          </a:xfrm>
        </p:spPr>
        <p:txBody>
          <a:bodyPr/>
          <a:lstStyle/>
          <a:p>
            <a:pPr algn="ctr"/>
            <a:r>
              <a:rPr lang="en-US" dirty="0">
                <a:solidFill>
                  <a:schemeClr val="bg1"/>
                </a:solidFill>
                <a:latin typeface="Cambria" panose="02040503050406030204" pitchFamily="18" charset="0"/>
                <a:ea typeface="Cambria" panose="02040503050406030204" pitchFamily="18" charset="0"/>
                <a:cs typeface="Arial" panose="020B0604020202020204" pitchFamily="34" charset="0"/>
              </a:rPr>
              <a:t>References</a:t>
            </a:r>
            <a:endParaRPr lang="x-none"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
        <p:nvSpPr>
          <p:cNvPr id="5" name="Прямоугольник 4">
            <a:extLst>
              <a:ext uri="{FF2B5EF4-FFF2-40B4-BE49-F238E27FC236}">
                <a16:creationId xmlns:a16="http://schemas.microsoft.com/office/drawing/2014/main" id="{29417852-C28D-420B-9E98-70B43C94B12B}"/>
              </a:ext>
            </a:extLst>
          </p:cNvPr>
          <p:cNvSpPr/>
          <p:nvPr/>
        </p:nvSpPr>
        <p:spPr>
          <a:xfrm>
            <a:off x="197892" y="1918994"/>
            <a:ext cx="8748216" cy="1200329"/>
          </a:xfrm>
          <a:prstGeom prst="rect">
            <a:avLst/>
          </a:prstGeom>
        </p:spPr>
        <p:txBody>
          <a:bodyPr wrap="square">
            <a:spAutoFit/>
          </a:bodyPr>
          <a:lstStyle/>
          <a:p>
            <a:pPr marL="342900" indent="-342900">
              <a:buFont typeface="+mj-lt"/>
              <a:buAutoNum type="arabicPeriod"/>
            </a:pPr>
            <a:r>
              <a:rPr lang="en-US" dirty="0">
                <a:solidFill>
                  <a:schemeClr val="bg1"/>
                </a:solidFill>
                <a:latin typeface="Arial" panose="020B0604020202020204" pitchFamily="34" charset="0"/>
                <a:cs typeface="Arial" panose="020B0604020202020204" pitchFamily="34" charset="0"/>
              </a:rPr>
              <a:t>Learning Python Network Programming. First published by Dr. M.O. </a:t>
            </a:r>
            <a:r>
              <a:rPr lang="en-US" dirty="0" err="1">
                <a:solidFill>
                  <a:schemeClr val="bg1"/>
                </a:solidFill>
                <a:latin typeface="Arial" panose="020B0604020202020204" pitchFamily="34" charset="0"/>
                <a:cs typeface="Arial" panose="020B0604020202020204" pitchFamily="34" charset="0"/>
              </a:rPr>
              <a:t>Farugue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Sarker</a:t>
            </a:r>
            <a:r>
              <a:rPr lang="en-US" dirty="0">
                <a:solidFill>
                  <a:schemeClr val="bg1"/>
                </a:solidFill>
                <a:latin typeface="Arial" panose="020B0604020202020204" pitchFamily="34" charset="0"/>
                <a:cs typeface="Arial" panose="020B0604020202020204" pitchFamily="34" charset="0"/>
              </a:rPr>
              <a:t>, Sam Washington.</a:t>
            </a:r>
          </a:p>
          <a:p>
            <a:pPr marL="342900" indent="-342900">
              <a:buFont typeface="+mj-lt"/>
              <a:buAutoNum type="arabicPeriod"/>
            </a:pPr>
            <a:r>
              <a:rPr lang="en-US" dirty="0">
                <a:solidFill>
                  <a:schemeClr val="bg1"/>
                </a:solidFill>
                <a:latin typeface="Arial" panose="020B0604020202020204" pitchFamily="34" charset="0"/>
                <a:cs typeface="Arial" panose="020B0604020202020204" pitchFamily="34" charset="0"/>
              </a:rPr>
              <a:t>Foundations of Python Network Programming. Third Edition by Brandon Rhodes,</a:t>
            </a:r>
          </a:p>
          <a:p>
            <a:r>
              <a:rPr lang="en-US" dirty="0">
                <a:solidFill>
                  <a:schemeClr val="bg1"/>
                </a:solidFill>
                <a:latin typeface="Arial" panose="020B0604020202020204" pitchFamily="34" charset="0"/>
                <a:cs typeface="Arial" panose="020B0604020202020204" pitchFamily="34" charset="0"/>
              </a:rPr>
              <a:t>John </a:t>
            </a:r>
            <a:r>
              <a:rPr lang="en-US" dirty="0" err="1">
                <a:solidFill>
                  <a:schemeClr val="bg1"/>
                </a:solidFill>
                <a:latin typeface="Arial" panose="020B0604020202020204" pitchFamily="34" charset="0"/>
                <a:cs typeface="Arial" panose="020B0604020202020204" pitchFamily="34" charset="0"/>
              </a:rPr>
              <a:t>Goerzen</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81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F9CD3343-E804-407B-B386-D8436342E270}"/>
              </a:ext>
            </a:extLst>
          </p:cNvPr>
          <p:cNvSpPr txBox="1"/>
          <p:nvPr/>
        </p:nvSpPr>
        <p:spPr>
          <a:xfrm>
            <a:off x="0" y="758536"/>
            <a:ext cx="9143999" cy="458780"/>
          </a:xfrm>
          <a:prstGeom prst="rect">
            <a:avLst/>
          </a:prstGeom>
          <a:noFill/>
        </p:spPr>
        <p:txBody>
          <a:bodyPr wrap="square">
            <a:spAutoFit/>
          </a:bodyPr>
          <a:lstStyle/>
          <a:p>
            <a:pPr algn="ctr">
              <a:lnSpc>
                <a:spcPct val="107000"/>
              </a:lnSpc>
              <a:spcAft>
                <a:spcPts val="800"/>
              </a:spcAft>
            </a:pP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Introduction to Client-Server Networking</a:t>
            </a:r>
            <a:endParaRPr lang="aa-ET"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5407AE7-6685-45E0-9BF9-676593B414B4}"/>
              </a:ext>
            </a:extLst>
          </p:cNvPr>
          <p:cNvSpPr txBox="1"/>
          <p:nvPr/>
        </p:nvSpPr>
        <p:spPr>
          <a:xfrm>
            <a:off x="241892" y="1354702"/>
            <a:ext cx="8674973" cy="1138773"/>
          </a:xfrm>
          <a:prstGeom prst="rect">
            <a:avLst/>
          </a:prstGeom>
          <a:noFill/>
        </p:spPr>
        <p:txBody>
          <a:bodyPr wrap="square">
            <a:spAutoFit/>
          </a:bodyPr>
          <a:lstStyle/>
          <a:p>
            <a:pPr algn="ctr"/>
            <a:r>
              <a:rPr lang="en-US" b="1" dirty="0">
                <a:solidFill>
                  <a:schemeClr val="bg1"/>
                </a:solidFill>
                <a:latin typeface="NimbusRomNo9L-Regu"/>
              </a:rPr>
              <a:t>The best Python technology for quickly trying a new library:</a:t>
            </a:r>
            <a:r>
              <a:rPr lang="en-US" sz="2000" b="1" dirty="0">
                <a:solidFill>
                  <a:schemeClr val="bg1"/>
                </a:solidFill>
                <a:latin typeface="NimbusRomNo9L-Regu"/>
              </a:rPr>
              <a:t> </a:t>
            </a:r>
            <a:r>
              <a:rPr lang="en-US" sz="2400" b="1" dirty="0">
                <a:solidFill>
                  <a:schemeClr val="bg1"/>
                </a:solidFill>
                <a:latin typeface="NimbusRomNo9L-Regu"/>
              </a:rPr>
              <a:t>virtualenv</a:t>
            </a:r>
            <a:r>
              <a:rPr lang="en-US" sz="2000" b="1" dirty="0">
                <a:solidFill>
                  <a:schemeClr val="bg1"/>
                </a:solidFill>
                <a:latin typeface="NimbusRomNo9L-Regu"/>
              </a:rPr>
              <a:t>!</a:t>
            </a:r>
            <a:r>
              <a:rPr lang="en-US" sz="2000" b="0" i="0" u="none" strike="noStrike" baseline="0" dirty="0">
                <a:solidFill>
                  <a:schemeClr val="bg1"/>
                </a:solidFill>
                <a:latin typeface="NimbusRomNo9L-Regu"/>
              </a:rPr>
              <a:t> </a:t>
            </a:r>
            <a:endParaRPr lang="ru-RU" sz="2000" b="0" i="0" u="none" strike="noStrike" baseline="0" dirty="0">
              <a:solidFill>
                <a:schemeClr val="bg1"/>
              </a:solidFill>
              <a:latin typeface="NimbusRomNo9L-Regu"/>
            </a:endParaRPr>
          </a:p>
          <a:p>
            <a:pPr algn="ctr"/>
            <a:r>
              <a:rPr lang="en-US" b="1" dirty="0">
                <a:solidFill>
                  <a:schemeClr val="bg1"/>
                </a:solidFill>
                <a:latin typeface="NimbusMonL-Regu"/>
              </a:rPr>
              <a:t>Visit this URL to download and install it:</a:t>
            </a:r>
          </a:p>
          <a:p>
            <a:pPr algn="ctr"/>
            <a:r>
              <a:rPr lang="en-US" sz="2400" dirty="0">
                <a:solidFill>
                  <a:srgbClr val="00B0F0"/>
                </a:solidFill>
                <a:latin typeface="NimbusMonL-Regu"/>
              </a:rPr>
              <a:t>http://pypi.python.org/pypi/virtualenv</a:t>
            </a:r>
            <a:endParaRPr lang="aa-ET" dirty="0">
              <a:solidFill>
                <a:schemeClr val="bg1"/>
              </a:solidFill>
            </a:endParaRPr>
          </a:p>
        </p:txBody>
      </p:sp>
      <p:pic>
        <p:nvPicPr>
          <p:cNvPr id="5" name="Рисунок 4"/>
          <p:cNvPicPr>
            <a:picLocks noChangeAspect="1"/>
          </p:cNvPicPr>
          <p:nvPr/>
        </p:nvPicPr>
        <p:blipFill>
          <a:blip r:embed="rId3"/>
          <a:stretch>
            <a:fillRect/>
          </a:stretch>
        </p:blipFill>
        <p:spPr>
          <a:xfrm>
            <a:off x="241893" y="2877624"/>
            <a:ext cx="3747304" cy="2826437"/>
          </a:xfrm>
          <a:prstGeom prst="rect">
            <a:avLst/>
          </a:prstGeom>
        </p:spPr>
      </p:pic>
      <p:pic>
        <p:nvPicPr>
          <p:cNvPr id="6" name="Рисунок 5"/>
          <p:cNvPicPr>
            <a:picLocks noChangeAspect="1"/>
          </p:cNvPicPr>
          <p:nvPr/>
        </p:nvPicPr>
        <p:blipFill>
          <a:blip r:embed="rId4"/>
          <a:stretch>
            <a:fillRect/>
          </a:stretch>
        </p:blipFill>
        <p:spPr>
          <a:xfrm>
            <a:off x="4190164" y="2891996"/>
            <a:ext cx="4726702" cy="3244358"/>
          </a:xfrm>
          <a:prstGeom prst="rect">
            <a:avLst/>
          </a:prstGeom>
        </p:spPr>
      </p:pic>
      <p:sp>
        <p:nvSpPr>
          <p:cNvPr id="8" name="Прямоугольник 7"/>
          <p:cNvSpPr/>
          <p:nvPr/>
        </p:nvSpPr>
        <p:spPr>
          <a:xfrm>
            <a:off x="1653213" y="5781952"/>
            <a:ext cx="657552" cy="261610"/>
          </a:xfrm>
          <a:prstGeom prst="rect">
            <a:avLst/>
          </a:prstGeom>
        </p:spPr>
        <p:txBody>
          <a:bodyPr wrap="none">
            <a:spAutoFit/>
          </a:bodyPr>
          <a:lstStyle/>
          <a:p>
            <a:r>
              <a:rPr lang="en-US" sz="1100" dirty="0">
                <a:solidFill>
                  <a:srgbClr val="92D050"/>
                </a:solidFill>
                <a:latin typeface="Times New Roman" panose="02020603050405020304" pitchFamily="18" charset="0"/>
                <a:ea typeface="Calibri" panose="020F0502020204030204" pitchFamily="34" charset="0"/>
              </a:rPr>
              <a:t>Figure</a:t>
            </a:r>
            <a:r>
              <a:rPr lang="en-US" sz="1100" dirty="0">
                <a:latin typeface="Times New Roman" panose="02020603050405020304" pitchFamily="18" charset="0"/>
                <a:ea typeface="Calibri" panose="020F0502020204030204" pitchFamily="34" charset="0"/>
              </a:rPr>
              <a:t> </a:t>
            </a:r>
            <a:r>
              <a:rPr lang="en-US" sz="1100" dirty="0">
                <a:solidFill>
                  <a:srgbClr val="92D050"/>
                </a:solidFill>
                <a:latin typeface="Times New Roman" panose="02020603050405020304" pitchFamily="18" charset="0"/>
                <a:ea typeface="Calibri" panose="020F0502020204030204" pitchFamily="34" charset="0"/>
              </a:rPr>
              <a:t>1</a:t>
            </a:r>
            <a:endParaRPr lang="ru-RU" dirty="0"/>
          </a:p>
        </p:txBody>
      </p:sp>
      <p:sp>
        <p:nvSpPr>
          <p:cNvPr id="9" name="Прямоугольник 8"/>
          <p:cNvSpPr/>
          <p:nvPr/>
        </p:nvSpPr>
        <p:spPr>
          <a:xfrm>
            <a:off x="6109183" y="6211709"/>
            <a:ext cx="657552" cy="261610"/>
          </a:xfrm>
          <a:prstGeom prst="rect">
            <a:avLst/>
          </a:prstGeom>
        </p:spPr>
        <p:txBody>
          <a:bodyPr wrap="none">
            <a:spAutoFit/>
          </a:bodyPr>
          <a:lstStyle/>
          <a:p>
            <a:r>
              <a:rPr lang="en-US" sz="1100" dirty="0">
                <a:solidFill>
                  <a:srgbClr val="92D050"/>
                </a:solidFill>
                <a:latin typeface="Times New Roman" panose="02020603050405020304" pitchFamily="18" charset="0"/>
                <a:ea typeface="Calibri" panose="020F0502020204030204" pitchFamily="34" charset="0"/>
              </a:rPr>
              <a:t>Figure</a:t>
            </a:r>
            <a:r>
              <a:rPr lang="en-US" sz="1100" dirty="0">
                <a:latin typeface="Times New Roman" panose="02020603050405020304" pitchFamily="18" charset="0"/>
                <a:ea typeface="Calibri" panose="020F0502020204030204" pitchFamily="34" charset="0"/>
              </a:rPr>
              <a:t> </a:t>
            </a:r>
            <a:r>
              <a:rPr lang="ru-RU" sz="1100" dirty="0">
                <a:solidFill>
                  <a:srgbClr val="92D050"/>
                </a:solidFill>
                <a:latin typeface="Times New Roman" panose="02020603050405020304" pitchFamily="18" charset="0"/>
                <a:ea typeface="Calibri" panose="020F0502020204030204" pitchFamily="34" charset="0"/>
              </a:rPr>
              <a:t>2</a:t>
            </a:r>
            <a:endParaRPr lang="ru-RU" dirty="0"/>
          </a:p>
        </p:txBody>
      </p:sp>
    </p:spTree>
    <p:extLst>
      <p:ext uri="{BB962C8B-B14F-4D97-AF65-F5344CB8AC3E}">
        <p14:creationId xmlns:p14="http://schemas.microsoft.com/office/powerpoint/2010/main" val="3208454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2AD357C-0D89-41C1-AD5C-969DD142C9D6}"/>
              </a:ext>
            </a:extLst>
          </p:cNvPr>
          <p:cNvSpPr/>
          <p:nvPr/>
        </p:nvSpPr>
        <p:spPr>
          <a:xfrm>
            <a:off x="0" y="685984"/>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UDP</a:t>
            </a:r>
            <a:endParaRPr lang="x-none" sz="2400" b="1" dirty="0">
              <a:solidFill>
                <a:srgbClr val="FFFF00"/>
              </a:solidFill>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CC638D1A-E670-4C66-84CD-4FF6526CED34}"/>
              </a:ext>
            </a:extLst>
          </p:cNvPr>
          <p:cNvSpPr/>
          <p:nvPr/>
        </p:nvSpPr>
        <p:spPr>
          <a:xfrm>
            <a:off x="241161" y="1226104"/>
            <a:ext cx="8822453" cy="1754326"/>
          </a:xfrm>
          <a:prstGeom prst="rect">
            <a:avLst/>
          </a:prstGeom>
        </p:spPr>
        <p:txBody>
          <a:bodyPr wrap="square">
            <a:spAutoFit/>
          </a:bodyPr>
          <a:lstStyle/>
          <a:p>
            <a:r>
              <a:rPr lang="en-US" b="1" dirty="0">
                <a:solidFill>
                  <a:srgbClr val="FFFF00"/>
                </a:solidFill>
                <a:latin typeface="Times New Roman" panose="02020603050405020304" pitchFamily="18" charset="0"/>
                <a:ea typeface="Calibri" panose="020F0502020204030204" pitchFamily="34" charset="0"/>
              </a:rPr>
              <a:t>When you craft programs that accept port numbers from user input such as the command line or configuration files, it is friendly to allow not just numeric port numbers but human-readable names for well-known ports. These names are standard, and they are available through the getservbyname() function inside Python’s standard socket module. If you want to ask the port for the Domain Name Service, you can find out this way:</a:t>
            </a:r>
            <a:endParaRPr lang="x-none" i="1" dirty="0">
              <a:solidFill>
                <a:srgbClr val="FFFF00"/>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241161" y="2964519"/>
            <a:ext cx="3034602" cy="1119397"/>
          </a:xfrm>
          <a:prstGeom prst="rect">
            <a:avLst/>
          </a:prstGeom>
        </p:spPr>
      </p:pic>
      <p:sp>
        <p:nvSpPr>
          <p:cNvPr id="7" name="Прямоугольник 6"/>
          <p:cNvSpPr/>
          <p:nvPr/>
        </p:nvSpPr>
        <p:spPr>
          <a:xfrm>
            <a:off x="180870" y="4166500"/>
            <a:ext cx="8943034" cy="2463238"/>
          </a:xfrm>
          <a:prstGeom prst="rect">
            <a:avLst/>
          </a:prstGeom>
        </p:spPr>
        <p:txBody>
          <a:bodyPr wrap="square">
            <a:spAutoFit/>
          </a:bodyPr>
          <a:lstStyle/>
          <a:p>
            <a:pPr indent="450215" algn="just">
              <a:lnSpc>
                <a:spcPct val="107000"/>
              </a:lnSpc>
              <a:spcAft>
                <a:spcPts val="0"/>
              </a:spcAft>
            </a:pP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Many socket options are specific to particular operating systems, and they may be finicky about how their options are presented. Here are some of the more common options:</a:t>
            </a:r>
            <a:endParaRPr lang="ru-RU"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SO_BROADCAST: This allows broadcast UDP packets to be sent and received.</a:t>
            </a:r>
            <a:endParaRPr lang="ru-RU"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SO_DONTROUTE: Only be willing to send packets that are addressed to hosts on subnets to which this computer is connected directly.</a:t>
            </a:r>
            <a:endParaRPr lang="ru-RU"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SO_TYPE: When passed to </a:t>
            </a:r>
            <a:r>
              <a:rPr lang="en-US"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getsockopt</a:t>
            </a:r>
            <a:r>
              <a:rPr lang="en-US"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this returns to you whether a socket is of type SOCK_DGRAM and can be used for UDP or whether it is of type SOCK_STREAM and instead supports the semantics of TCP.</a:t>
            </a:r>
            <a:endParaRPr lang="ru-RU"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4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4E644C3C-07F5-4F4D-8736-3FE54BE802E0}"/>
              </a:ext>
            </a:extLst>
          </p:cNvPr>
          <p:cNvSpPr/>
          <p:nvPr/>
        </p:nvSpPr>
        <p:spPr>
          <a:xfrm>
            <a:off x="0" y="729339"/>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TCP</a:t>
            </a:r>
            <a:endParaRPr lang="x-none" sz="2400" dirty="0">
              <a:solidFill>
                <a:srgbClr val="FFFF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0CDB82-712C-4E6B-9E24-2BF72DCE3896}"/>
              </a:ext>
            </a:extLst>
          </p:cNvPr>
          <p:cNvSpPr txBox="1"/>
          <p:nvPr/>
        </p:nvSpPr>
        <p:spPr>
          <a:xfrm>
            <a:off x="477297" y="2778864"/>
            <a:ext cx="8068826" cy="3847207"/>
          </a:xfrm>
          <a:prstGeom prst="rect">
            <a:avLst/>
          </a:prstGeom>
          <a:noFill/>
        </p:spPr>
        <p:txBody>
          <a:bodyPr wrap="square">
            <a:spAutoFit/>
          </a:bodyPr>
          <a:lstStyle/>
          <a:p>
            <a:pPr algn="ctr"/>
            <a:r>
              <a:rPr lang="en-US" sz="2400" b="1" dirty="0">
                <a:solidFill>
                  <a:srgbClr val="FFFF00"/>
                </a:solidFill>
              </a:rPr>
              <a:t>TCP basic tenets</a:t>
            </a:r>
            <a:r>
              <a:rPr lang="en-US" sz="2400" dirty="0">
                <a:solidFill>
                  <a:srgbClr val="FFFF00"/>
                </a:solidFill>
              </a:rPr>
              <a:t>:</a:t>
            </a:r>
            <a:endParaRPr lang="ru-RU" sz="2400" dirty="0">
              <a:solidFill>
                <a:srgbClr val="FFFF00"/>
              </a:solidFill>
            </a:endParaRPr>
          </a:p>
          <a:p>
            <a:pPr marL="342900" indent="-342900">
              <a:buFontTx/>
              <a:buChar char="-"/>
            </a:pPr>
            <a:r>
              <a:rPr lang="en-US" sz="2000" dirty="0">
                <a:solidFill>
                  <a:srgbClr val="FFFF00"/>
                </a:solidFill>
              </a:rPr>
              <a:t>Every TCP packet is given a sequence number;</a:t>
            </a:r>
          </a:p>
          <a:p>
            <a:pPr marL="342900" indent="-342900">
              <a:buFontTx/>
              <a:buChar char="-"/>
            </a:pPr>
            <a:r>
              <a:rPr lang="en-US" sz="2000" dirty="0">
                <a:solidFill>
                  <a:srgbClr val="FFFF00"/>
                </a:solidFill>
              </a:rPr>
              <a:t>Instead of using sequential integers (1, 2, 3...) to sequence packets, TCP uses a counter that counts the number of bytes transmitted;</a:t>
            </a:r>
          </a:p>
          <a:p>
            <a:pPr marL="342900" indent="-342900">
              <a:buFontTx/>
              <a:buChar char="-"/>
            </a:pPr>
            <a:r>
              <a:rPr lang="en-US" sz="2000" dirty="0">
                <a:solidFill>
                  <a:srgbClr val="FFFF00"/>
                </a:solidFill>
              </a:rPr>
              <a:t>The initial sequence number, in good TCP implementations, is chosen randomly;</a:t>
            </a:r>
          </a:p>
          <a:p>
            <a:pPr marL="342900" indent="-342900">
              <a:buFontTx/>
              <a:buChar char="-"/>
            </a:pPr>
            <a:r>
              <a:rPr lang="en-US" sz="2000" dirty="0">
                <a:solidFill>
                  <a:srgbClr val="FFFF00"/>
                </a:solidFill>
              </a:rPr>
              <a:t>TCP sends whole bursts of packets at a time before expecting a response;</a:t>
            </a:r>
          </a:p>
          <a:p>
            <a:pPr marL="342900" indent="-342900">
              <a:buFontTx/>
              <a:buChar char="-"/>
            </a:pPr>
            <a:r>
              <a:rPr lang="en-US" sz="2000" dirty="0">
                <a:solidFill>
                  <a:srgbClr val="FFFF00"/>
                </a:solidFill>
              </a:rPr>
              <a:t>The TCP implementation on the receiving end can regulate the window size of the transmitting end and thus slow or pause the connection;</a:t>
            </a:r>
          </a:p>
          <a:p>
            <a:pPr marL="342900" indent="-342900">
              <a:buFontTx/>
              <a:buChar char="-"/>
            </a:pPr>
            <a:r>
              <a:rPr lang="en-US" sz="2000" dirty="0">
                <a:solidFill>
                  <a:srgbClr val="FFFF00"/>
                </a:solidFill>
              </a:rPr>
              <a:t>If TCP believes that packets are being dropped, it assumes that the network is becoming congested and reduces how much data it sends every second.</a:t>
            </a:r>
            <a:endParaRPr lang="ru-RU" sz="2400" dirty="0"/>
          </a:p>
        </p:txBody>
      </p:sp>
      <p:sp>
        <p:nvSpPr>
          <p:cNvPr id="2" name="Прямоугольник 1"/>
          <p:cNvSpPr/>
          <p:nvPr/>
        </p:nvSpPr>
        <p:spPr>
          <a:xfrm>
            <a:off x="221064" y="1191004"/>
            <a:ext cx="8631534" cy="1631216"/>
          </a:xfrm>
          <a:prstGeom prst="rect">
            <a:avLst/>
          </a:prstGeom>
        </p:spPr>
        <p:txBody>
          <a:bodyPr wrap="square">
            <a:spAutoFit/>
          </a:bodyPr>
          <a:lstStyle/>
          <a:p>
            <a:r>
              <a:rPr lang="en-US" sz="2000" dirty="0">
                <a:solidFill>
                  <a:srgbClr val="FFC000"/>
                </a:solidFill>
              </a:rPr>
              <a:t>The Transmission Control Protocol (officially TCP/IP) first defined in 1974, it builds upon the packet transmission technology of the Internet Protocol (IP) to let applications communicate using continuous streams of data. Unless a connection dies or freezes because of a network problem, TCP guarantees that the data stream will arrive intact, without any information lost, duplicated, or out of order.</a:t>
            </a:r>
            <a:endParaRPr lang="ru-RU" sz="2000" dirty="0">
              <a:solidFill>
                <a:srgbClr val="FFC000"/>
              </a:solidFill>
            </a:endParaRPr>
          </a:p>
        </p:txBody>
      </p:sp>
    </p:spTree>
    <p:extLst>
      <p:ext uri="{BB962C8B-B14F-4D97-AF65-F5344CB8AC3E}">
        <p14:creationId xmlns:p14="http://schemas.microsoft.com/office/powerpoint/2010/main" val="1461919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F376ABC-DDCC-4D1B-988A-6E0096A43A56}"/>
              </a:ext>
            </a:extLst>
          </p:cNvPr>
          <p:cNvSpPr/>
          <p:nvPr/>
        </p:nvSpPr>
        <p:spPr>
          <a:xfrm>
            <a:off x="0" y="680446"/>
            <a:ext cx="9143999"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Socket Names and DNS</a:t>
            </a:r>
            <a:endParaRPr lang="x-none" sz="2400" b="1" dirty="0">
              <a:solidFill>
                <a:srgbClr val="FFFF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487F803-435C-485C-95CD-29A16FE56D87}"/>
              </a:ext>
            </a:extLst>
          </p:cNvPr>
          <p:cNvSpPr txBox="1"/>
          <p:nvPr/>
        </p:nvSpPr>
        <p:spPr>
          <a:xfrm>
            <a:off x="223079" y="1453087"/>
            <a:ext cx="5344314" cy="1409617"/>
          </a:xfrm>
          <a:prstGeom prst="rect">
            <a:avLst/>
          </a:prstGeom>
          <a:noFill/>
        </p:spPr>
        <p:txBody>
          <a:bodyPr wrap="square">
            <a:spAutoFit/>
          </a:bodyPr>
          <a:lstStyle/>
          <a:p>
            <a:pPr>
              <a:lnSpc>
                <a:spcPct val="107000"/>
              </a:lnSpc>
              <a:spcAft>
                <a:spcPts val="800"/>
              </a:spcAft>
            </a:pPr>
            <a:r>
              <a:rPr lang="en-US" sz="2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In Python, you can test directly for whether the underlying platform supports IPv6 by checking the has_ipv6 Boolean attribute inside the socket module</a:t>
            </a:r>
            <a:r>
              <a:rPr lang="aa-ET"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aa-ET"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5687367" y="1580573"/>
            <a:ext cx="3293237" cy="1364063"/>
          </a:xfrm>
          <a:prstGeom prst="rect">
            <a:avLst/>
          </a:prstGeom>
        </p:spPr>
      </p:pic>
      <p:pic>
        <p:nvPicPr>
          <p:cNvPr id="9" name="Рисунок 8"/>
          <p:cNvPicPr>
            <a:picLocks noChangeAspect="1"/>
          </p:cNvPicPr>
          <p:nvPr/>
        </p:nvPicPr>
        <p:blipFill>
          <a:blip r:embed="rId4"/>
          <a:stretch>
            <a:fillRect/>
          </a:stretch>
        </p:blipFill>
        <p:spPr>
          <a:xfrm>
            <a:off x="2895236" y="3091490"/>
            <a:ext cx="6085368" cy="3593274"/>
          </a:xfrm>
          <a:prstGeom prst="rect">
            <a:avLst/>
          </a:prstGeom>
        </p:spPr>
      </p:pic>
    </p:spTree>
    <p:extLst>
      <p:ext uri="{BB962C8B-B14F-4D97-AF65-F5344CB8AC3E}">
        <p14:creationId xmlns:p14="http://schemas.microsoft.com/office/powerpoint/2010/main" val="87265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9B1859C-7A4C-4794-82E7-EC26BAE5ACC9}"/>
              </a:ext>
            </a:extLst>
          </p:cNvPr>
          <p:cNvSpPr/>
          <p:nvPr/>
        </p:nvSpPr>
        <p:spPr>
          <a:xfrm>
            <a:off x="0" y="694731"/>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Network Data and Network Errors</a:t>
            </a:r>
            <a:endParaRPr lang="x-none" sz="2400" b="1" dirty="0">
              <a:solidFill>
                <a:srgbClr val="FFFF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6873E6B-9DDC-4DC7-A115-66DDB310AE5A}"/>
              </a:ext>
            </a:extLst>
          </p:cNvPr>
          <p:cNvSpPr txBox="1"/>
          <p:nvPr/>
        </p:nvSpPr>
        <p:spPr>
          <a:xfrm>
            <a:off x="720090" y="1528495"/>
            <a:ext cx="7898130" cy="1323439"/>
          </a:xfrm>
          <a:prstGeom prst="rect">
            <a:avLst/>
          </a:prstGeom>
          <a:noFill/>
        </p:spPr>
        <p:txBody>
          <a:bodyPr wrap="square">
            <a:spAutoFit/>
          </a:bodyPr>
          <a:lstStyle/>
          <a:p>
            <a:r>
              <a:rPr lang="en-US" sz="2000" dirty="0">
                <a:solidFill>
                  <a:srgbClr val="FFFF00"/>
                </a:solidFill>
                <a:latin typeface="Times New Roman" panose="02020603050405020304" pitchFamily="18" charset="0"/>
                <a:ea typeface="Calibri" panose="020F0502020204030204" pitchFamily="34" charset="0"/>
              </a:rPr>
              <a:t>Python makes it easy to see the difference between the two </a:t>
            </a:r>
            <a:r>
              <a:rPr lang="en-US" sz="2000" dirty="0" err="1">
                <a:solidFill>
                  <a:srgbClr val="FFFF00"/>
                </a:solidFill>
                <a:latin typeface="Times New Roman" panose="02020603050405020304" pitchFamily="18" charset="0"/>
                <a:ea typeface="Calibri" panose="020F0502020204030204" pitchFamily="34" charset="0"/>
              </a:rPr>
              <a:t>endians</a:t>
            </a:r>
            <a:r>
              <a:rPr lang="en-US" sz="2000" dirty="0">
                <a:solidFill>
                  <a:srgbClr val="FFFF00"/>
                </a:solidFill>
                <a:latin typeface="Times New Roman" panose="02020603050405020304" pitchFamily="18" charset="0"/>
                <a:ea typeface="Calibri" panose="020F0502020204030204" pitchFamily="34" charset="0"/>
              </a:rPr>
              <a:t>. Simply use the </a:t>
            </a:r>
            <a:r>
              <a:rPr lang="en-US" sz="2000" dirty="0" err="1">
                <a:solidFill>
                  <a:srgbClr val="FFFF00"/>
                </a:solidFill>
                <a:latin typeface="Times New Roman" panose="02020603050405020304" pitchFamily="18" charset="0"/>
                <a:ea typeface="Calibri" panose="020F0502020204030204" pitchFamily="34" charset="0"/>
              </a:rPr>
              <a:t>struct</a:t>
            </a:r>
            <a:r>
              <a:rPr lang="en-US" sz="2000" dirty="0">
                <a:solidFill>
                  <a:srgbClr val="FFFF00"/>
                </a:solidFill>
                <a:latin typeface="Times New Roman" panose="02020603050405020304" pitchFamily="18" charset="0"/>
                <a:ea typeface="Calibri" panose="020F0502020204030204" pitchFamily="34" charset="0"/>
              </a:rPr>
              <a:t> module, which provides a variety of operations for converting data to and from popular binary formats. Here is the number 4253 represented first in a little-endian format and then in a big-endian order:</a:t>
            </a:r>
            <a:endParaRPr lang="aa-ET" sz="2000" dirty="0">
              <a:solidFill>
                <a:srgbClr val="FFFF00"/>
              </a:solidFill>
            </a:endParaRPr>
          </a:p>
        </p:txBody>
      </p:sp>
      <p:pic>
        <p:nvPicPr>
          <p:cNvPr id="3" name="Рисунок 2"/>
          <p:cNvPicPr>
            <a:picLocks noChangeAspect="1"/>
          </p:cNvPicPr>
          <p:nvPr/>
        </p:nvPicPr>
        <p:blipFill>
          <a:blip r:embed="rId3"/>
          <a:stretch>
            <a:fillRect/>
          </a:stretch>
        </p:blipFill>
        <p:spPr>
          <a:xfrm>
            <a:off x="1836564" y="3224033"/>
            <a:ext cx="4433607" cy="2121343"/>
          </a:xfrm>
          <a:prstGeom prst="rect">
            <a:avLst/>
          </a:prstGeom>
        </p:spPr>
      </p:pic>
    </p:spTree>
    <p:extLst>
      <p:ext uri="{BB962C8B-B14F-4D97-AF65-F5344CB8AC3E}">
        <p14:creationId xmlns:p14="http://schemas.microsoft.com/office/powerpoint/2010/main" val="466322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60610622-F053-406A-9436-0D4D74D56B22}"/>
              </a:ext>
            </a:extLst>
          </p:cNvPr>
          <p:cNvSpPr/>
          <p:nvPr/>
        </p:nvSpPr>
        <p:spPr>
          <a:xfrm>
            <a:off x="0" y="683019"/>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TLS/SSL</a:t>
            </a:r>
            <a:endParaRPr lang="x-none" sz="2400" b="1" dirty="0">
              <a:solidFill>
                <a:srgbClr val="FFFF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B0069C-D8BB-4905-BCE1-BAF2A887113E}"/>
              </a:ext>
            </a:extLst>
          </p:cNvPr>
          <p:cNvSpPr txBox="1"/>
          <p:nvPr/>
        </p:nvSpPr>
        <p:spPr>
          <a:xfrm>
            <a:off x="698612" y="1258131"/>
            <a:ext cx="8149590" cy="1841530"/>
          </a:xfrm>
          <a:prstGeom prst="rect">
            <a:avLst/>
          </a:prstGeom>
          <a:noFill/>
        </p:spPr>
        <p:txBody>
          <a:bodyPr wrap="square">
            <a:spAutoFit/>
          </a:bodyPr>
          <a:lstStyle/>
          <a:p>
            <a:pPr>
              <a:lnSpc>
                <a:spcPct val="107000"/>
              </a:lnSpc>
              <a:spcAft>
                <a:spcPts val="80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Several open source implementations of TLS are available. The Python Standard Library opts to wrap the most popular, the OpenSSL library.</a:t>
            </a:r>
          </a:p>
          <a:p>
            <a:pPr>
              <a:lnSpc>
                <a:spcPct val="107000"/>
              </a:lnSpc>
              <a:spcAft>
                <a:spcPts val="80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Through its introduction of the ssl.create_default_context() function, Python 3.4 makes it dramatically easier for Python applications to use TLS safely than did earlier versions of Python.</a:t>
            </a:r>
          </a:p>
        </p:txBody>
      </p:sp>
      <p:sp>
        <p:nvSpPr>
          <p:cNvPr id="4" name="Прямоугольник 3"/>
          <p:cNvSpPr/>
          <p:nvPr/>
        </p:nvSpPr>
        <p:spPr>
          <a:xfrm>
            <a:off x="698612" y="3326898"/>
            <a:ext cx="7772148" cy="2215991"/>
          </a:xfrm>
          <a:prstGeom prst="rect">
            <a:avLst/>
          </a:prstGeom>
        </p:spPr>
        <p:txBody>
          <a:bodyPr wrap="square">
            <a:spAutoFit/>
          </a:bodyPr>
          <a:lstStyle/>
          <a:p>
            <a:r>
              <a:rPr lang="en-US" b="1" dirty="0">
                <a:solidFill>
                  <a:srgbClr val="FFC000"/>
                </a:solidFill>
              </a:rPr>
              <a:t>Here are the TLS-aware protocols that come with the Python Standard Library: </a:t>
            </a:r>
          </a:p>
          <a:p>
            <a:pPr marL="285750" indent="-285750">
              <a:buFontTx/>
              <a:buChar char="-"/>
            </a:pPr>
            <a:r>
              <a:rPr lang="en-US" sz="2000" dirty="0" err="1">
                <a:solidFill>
                  <a:srgbClr val="00B0F0"/>
                </a:solidFill>
              </a:rPr>
              <a:t>http.client</a:t>
            </a:r>
            <a:r>
              <a:rPr lang="en-US" sz="2000" dirty="0">
                <a:solidFill>
                  <a:srgbClr val="00B0F0"/>
                </a:solidFill>
              </a:rPr>
              <a:t>;</a:t>
            </a:r>
          </a:p>
          <a:p>
            <a:pPr marL="285750" indent="-285750">
              <a:buFontTx/>
              <a:buChar char="-"/>
            </a:pPr>
            <a:r>
              <a:rPr lang="en-US" sz="2000" dirty="0" err="1">
                <a:solidFill>
                  <a:srgbClr val="00B0F0"/>
                </a:solidFill>
              </a:rPr>
              <a:t>smtplib</a:t>
            </a:r>
            <a:r>
              <a:rPr lang="en-US" sz="2000" dirty="0">
                <a:solidFill>
                  <a:srgbClr val="00B0F0"/>
                </a:solidFill>
              </a:rPr>
              <a:t>;</a:t>
            </a:r>
          </a:p>
          <a:p>
            <a:pPr marL="285750" indent="-285750">
              <a:buFontTx/>
              <a:buChar char="-"/>
            </a:pPr>
            <a:r>
              <a:rPr lang="en-US" sz="2000" dirty="0" err="1">
                <a:solidFill>
                  <a:srgbClr val="00B0F0"/>
                </a:solidFill>
              </a:rPr>
              <a:t>poplib</a:t>
            </a:r>
            <a:r>
              <a:rPr lang="en-US" sz="2000" dirty="0">
                <a:solidFill>
                  <a:srgbClr val="00B0F0"/>
                </a:solidFill>
              </a:rPr>
              <a:t>;</a:t>
            </a:r>
          </a:p>
          <a:p>
            <a:pPr marL="285750" indent="-285750">
              <a:buFontTx/>
              <a:buChar char="-"/>
            </a:pPr>
            <a:r>
              <a:rPr lang="en-US" sz="2000" dirty="0" err="1">
                <a:solidFill>
                  <a:srgbClr val="00B0F0"/>
                </a:solidFill>
              </a:rPr>
              <a:t>imaplib</a:t>
            </a:r>
            <a:r>
              <a:rPr lang="en-US" sz="2000" dirty="0">
                <a:solidFill>
                  <a:srgbClr val="00B0F0"/>
                </a:solidFill>
              </a:rPr>
              <a:t>;</a:t>
            </a:r>
          </a:p>
          <a:p>
            <a:pPr marL="285750" indent="-285750">
              <a:buFontTx/>
              <a:buChar char="-"/>
            </a:pPr>
            <a:r>
              <a:rPr lang="en-US" sz="2000" dirty="0" err="1">
                <a:solidFill>
                  <a:srgbClr val="00B0F0"/>
                </a:solidFill>
              </a:rPr>
              <a:t>ftplib</a:t>
            </a:r>
            <a:r>
              <a:rPr lang="en-US" sz="2000" dirty="0">
                <a:solidFill>
                  <a:srgbClr val="00B0F0"/>
                </a:solidFill>
              </a:rPr>
              <a:t>;</a:t>
            </a:r>
          </a:p>
          <a:p>
            <a:pPr marL="285750" indent="-285750">
              <a:buFontTx/>
              <a:buChar char="-"/>
            </a:pPr>
            <a:r>
              <a:rPr lang="en-US" sz="2000" dirty="0" err="1">
                <a:solidFill>
                  <a:srgbClr val="00B0F0"/>
                </a:solidFill>
              </a:rPr>
              <a:t>nntplib</a:t>
            </a:r>
            <a:r>
              <a:rPr lang="en-US" sz="2000" dirty="0">
                <a:solidFill>
                  <a:srgbClr val="00B0F0"/>
                </a:solidFill>
              </a:rPr>
              <a:t>.</a:t>
            </a:r>
            <a:endParaRPr lang="ru-RU" dirty="0"/>
          </a:p>
        </p:txBody>
      </p:sp>
    </p:spTree>
    <p:extLst>
      <p:ext uri="{BB962C8B-B14F-4D97-AF65-F5344CB8AC3E}">
        <p14:creationId xmlns:p14="http://schemas.microsoft.com/office/powerpoint/2010/main" val="4006692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5026373-E1E9-4177-A823-7A8496078985}"/>
              </a:ext>
            </a:extLst>
          </p:cNvPr>
          <p:cNvSpPr/>
          <p:nvPr/>
        </p:nvSpPr>
        <p:spPr>
          <a:xfrm>
            <a:off x="0" y="697019"/>
            <a:ext cx="9143999"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Server Architecture</a:t>
            </a:r>
            <a:endParaRPr lang="x-none" sz="2400" b="1" dirty="0">
              <a:solidFill>
                <a:srgbClr val="FFFF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4BD88BE-A5B1-4842-BF36-2608A6056C3D}"/>
              </a:ext>
            </a:extLst>
          </p:cNvPr>
          <p:cNvSpPr txBox="1"/>
          <p:nvPr/>
        </p:nvSpPr>
        <p:spPr>
          <a:xfrm>
            <a:off x="1106198" y="1158684"/>
            <a:ext cx="2903094" cy="619272"/>
          </a:xfrm>
          <a:prstGeom prst="rect">
            <a:avLst/>
          </a:prstGeom>
          <a:noFill/>
        </p:spPr>
        <p:txBody>
          <a:bodyPr wrap="square">
            <a:spAutoFit/>
          </a:bodyPr>
          <a:lstStyle/>
          <a:p>
            <a:pPr algn="ctr">
              <a:lnSpc>
                <a:spcPct val="107000"/>
              </a:lnSpc>
              <a:spcAft>
                <a:spcPts val="800"/>
              </a:spcAft>
            </a:pPr>
            <a:r>
              <a:rPr lang="en-US" sz="1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Client Program for Example Zen-of-Python Protocol</a:t>
            </a:r>
            <a:r>
              <a:rPr lang="aa-ET"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aa-ET"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3"/>
          <a:stretch>
            <a:fillRect/>
          </a:stretch>
        </p:blipFill>
        <p:spPr>
          <a:xfrm>
            <a:off x="111410" y="1777956"/>
            <a:ext cx="4460589" cy="4974536"/>
          </a:xfrm>
          <a:prstGeom prst="rect">
            <a:avLst/>
          </a:prstGeom>
        </p:spPr>
      </p:pic>
      <p:pic>
        <p:nvPicPr>
          <p:cNvPr id="4" name="Рисунок 3"/>
          <p:cNvPicPr>
            <a:picLocks noChangeAspect="1"/>
          </p:cNvPicPr>
          <p:nvPr/>
        </p:nvPicPr>
        <p:blipFill>
          <a:blip r:embed="rId4"/>
          <a:stretch>
            <a:fillRect/>
          </a:stretch>
        </p:blipFill>
        <p:spPr>
          <a:xfrm>
            <a:off x="4793063" y="1832361"/>
            <a:ext cx="4180115" cy="2217125"/>
          </a:xfrm>
          <a:prstGeom prst="rect">
            <a:avLst/>
          </a:prstGeom>
        </p:spPr>
      </p:pic>
      <p:sp>
        <p:nvSpPr>
          <p:cNvPr id="5" name="Прямоугольник 4"/>
          <p:cNvSpPr/>
          <p:nvPr/>
        </p:nvSpPr>
        <p:spPr>
          <a:xfrm>
            <a:off x="5697414" y="1158684"/>
            <a:ext cx="2753249" cy="584775"/>
          </a:xfrm>
          <a:prstGeom prst="rect">
            <a:avLst/>
          </a:prstGeom>
        </p:spPr>
        <p:txBody>
          <a:bodyPr wrap="square">
            <a:spAutoFit/>
          </a:bodyPr>
          <a:lstStyle/>
          <a:p>
            <a:pPr algn="ctr"/>
            <a:r>
              <a:rPr lang="en-US" sz="1600" b="1" dirty="0">
                <a:solidFill>
                  <a:srgbClr val="FFFF00"/>
                </a:solidFill>
              </a:rPr>
              <a:t>The Simplest Possible Server </a:t>
            </a:r>
          </a:p>
          <a:p>
            <a:pPr algn="ctr"/>
            <a:r>
              <a:rPr lang="en-US" sz="1600" b="1" dirty="0">
                <a:solidFill>
                  <a:srgbClr val="FFFF00"/>
                </a:solidFill>
              </a:rPr>
              <a:t>Is Single-Threaded:</a:t>
            </a:r>
            <a:endParaRPr lang="ru-RU" sz="1600" b="1" dirty="0">
              <a:solidFill>
                <a:srgbClr val="FFFF00"/>
              </a:solidFill>
            </a:endParaRPr>
          </a:p>
        </p:txBody>
      </p:sp>
    </p:spTree>
    <p:extLst>
      <p:ext uri="{BB962C8B-B14F-4D97-AF65-F5344CB8AC3E}">
        <p14:creationId xmlns:p14="http://schemas.microsoft.com/office/powerpoint/2010/main" val="354841635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1332</TotalTime>
  <Words>3645</Words>
  <Application>Microsoft Office PowerPoint</Application>
  <PresentationFormat>Экран (4:3)</PresentationFormat>
  <Paragraphs>160</Paragraphs>
  <Slides>22</Slides>
  <Notes>19</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22</vt:i4>
      </vt:variant>
    </vt:vector>
  </HeadingPairs>
  <TitlesOfParts>
    <vt:vector size="33" baseType="lpstr">
      <vt:lpstr>Arial</vt:lpstr>
      <vt:lpstr>Bahnschrift Light Condensed</vt:lpstr>
      <vt:lpstr>Calibri</vt:lpstr>
      <vt:lpstr>Calibri Light</vt:lpstr>
      <vt:lpstr>Cambria</vt:lpstr>
      <vt:lpstr>NimbusMonL-Regu</vt:lpstr>
      <vt:lpstr>NimbusRomNo9L-Regu</vt:lpstr>
      <vt:lpstr>Symbol</vt:lpstr>
      <vt:lpstr>Times New Roman</vt:lpstr>
      <vt:lpstr>Тема Office</vt:lpstr>
      <vt:lpstr>1_Тема Office</vt:lpstr>
      <vt:lpstr>Python programming application</vt:lpstr>
      <vt:lpstr>Foundations of Python Network Programming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Visualization in Python</dc:title>
  <dc:creator>Talgat</dc:creator>
  <cp:lastModifiedBy>Пользователь</cp:lastModifiedBy>
  <cp:revision>140</cp:revision>
  <dcterms:created xsi:type="dcterms:W3CDTF">2020-09-06T17:40:03Z</dcterms:created>
  <dcterms:modified xsi:type="dcterms:W3CDTF">2022-03-02T04:05:36Z</dcterms:modified>
</cp:coreProperties>
</file>