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60" r:id="rId4"/>
    <p:sldId id="259" r:id="rId5"/>
    <p:sldId id="271" r:id="rId6"/>
    <p:sldId id="262" r:id="rId7"/>
    <p:sldId id="261" r:id="rId8"/>
    <p:sldId id="272" r:id="rId9"/>
    <p:sldId id="273" r:id="rId10"/>
    <p:sldId id="275" r:id="rId11"/>
    <p:sldId id="276" r:id="rId12"/>
    <p:sldId id="277" r:id="rId13"/>
    <p:sldId id="270" r:id="rId14"/>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01" autoAdjust="0"/>
  </p:normalViewPr>
  <p:slideViewPr>
    <p:cSldViewPr>
      <p:cViewPr>
        <p:scale>
          <a:sx n="69" d="100"/>
          <a:sy n="69" d="100"/>
        </p:scale>
        <p:origin x="-834" y="1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B38E5FB9-2588-4C7E-A561-08B6D680AD26}" type="datetimeFigureOut">
              <a:rPr lang="en-US" smtClean="0"/>
              <a:t>11/6/2022</a:t>
            </a:fld>
            <a:endParaRPr lang="en-US"/>
          </a:p>
        </p:txBody>
      </p:sp>
      <p:sp>
        <p:nvSpPr>
          <p:cNvPr id="4" name="幻灯片图像占位符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6" name="页脚占位符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8BB4807A-D964-4368-BB9C-EF806DB977C8}" type="slidenum">
              <a:rPr lang="en-US" smtClean="0"/>
              <a:t>‹#›</a:t>
            </a:fld>
            <a:endParaRPr lang="en-US"/>
          </a:p>
        </p:txBody>
      </p:sp>
    </p:spTree>
    <p:extLst>
      <p:ext uri="{BB962C8B-B14F-4D97-AF65-F5344CB8AC3E}">
        <p14:creationId xmlns:p14="http://schemas.microsoft.com/office/powerpoint/2010/main" val="3718804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10</a:t>
            </a:fld>
            <a:endParaRPr lang="en-US"/>
          </a:p>
        </p:txBody>
      </p:sp>
    </p:spTree>
    <p:extLst>
      <p:ext uri="{BB962C8B-B14F-4D97-AF65-F5344CB8AC3E}">
        <p14:creationId xmlns:p14="http://schemas.microsoft.com/office/powerpoint/2010/main" val="2658400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8BB4807A-D964-4368-BB9C-EF806DB977C8}" type="slidenum">
              <a:rPr lang="en-US" smtClean="0"/>
              <a:t>12</a:t>
            </a:fld>
            <a:endParaRPr lang="en-US"/>
          </a:p>
        </p:txBody>
      </p:sp>
    </p:spTree>
    <p:extLst>
      <p:ext uri="{BB962C8B-B14F-4D97-AF65-F5344CB8AC3E}">
        <p14:creationId xmlns:p14="http://schemas.microsoft.com/office/powerpoint/2010/main" val="2276367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17" name="bg object 17"/>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18" name="bg object 18"/>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sp>
        <p:nvSpPr>
          <p:cNvPr id="19" name="bg object 19"/>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D77AB"/>
          </a:solidFill>
        </p:spPr>
        <p:txBody>
          <a:bodyPr wrap="square" lIns="0" tIns="0" rIns="0" bIns="0" rtlCol="0"/>
          <a:lstStyle/>
          <a:p>
            <a:endParaRPr/>
          </a:p>
        </p:txBody>
      </p:sp>
      <p:sp>
        <p:nvSpPr>
          <p:cNvPr id="20" name="bg object 20"/>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21" name="bg object 21"/>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sp>
        <p:nvSpPr>
          <p:cNvPr id="22" name="bg object 22"/>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23" name="bg object 23"/>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595423" y="1122871"/>
            <a:ext cx="7097153" cy="605155"/>
          </a:xfrm>
          <a:prstGeom prst="rect">
            <a:avLst/>
          </a:prstGeom>
        </p:spPr>
        <p:txBody>
          <a:bodyPr wrap="square" lIns="0" tIns="0" rIns="0" bIns="0">
            <a:spAutoFit/>
          </a:bodyPr>
          <a:lstStyle>
            <a:lvl1pPr>
              <a:defRPr sz="3800" b="0"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980286" y="2620564"/>
            <a:ext cx="16327427" cy="3559175"/>
          </a:xfrm>
          <a:prstGeom prst="rect">
            <a:avLst/>
          </a:prstGeom>
        </p:spPr>
        <p:txBody>
          <a:bodyPr wrap="square" lIns="0" tIns="0" rIns="0" bIns="0">
            <a:spAutoFit/>
          </a:bodyPr>
          <a:lstStyle>
            <a:lvl1pPr>
              <a:defRPr sz="26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569292" y="0"/>
            <a:ext cx="4830831" cy="2027002"/>
          </a:xfrm>
          <a:prstGeom prst="rect">
            <a:avLst/>
          </a:prstGeom>
        </p:spPr>
      </p:pic>
      <p:sp>
        <p:nvSpPr>
          <p:cNvPr id="3" name="object 3"/>
          <p:cNvSpPr/>
          <p:nvPr/>
        </p:nvSpPr>
        <p:spPr>
          <a:xfrm>
            <a:off x="3340969" y="3664934"/>
            <a:ext cx="11384280" cy="2921000"/>
          </a:xfrm>
          <a:custGeom>
            <a:avLst/>
            <a:gdLst/>
            <a:ahLst/>
            <a:cxnLst/>
            <a:rect l="l" t="t" r="r" b="b"/>
            <a:pathLst>
              <a:path w="11384280" h="2921000">
                <a:moveTo>
                  <a:pt x="105664" y="63499"/>
                </a:moveTo>
                <a:lnTo>
                  <a:pt x="93110" y="63499"/>
                </a:lnTo>
                <a:lnTo>
                  <a:pt x="90609" y="50799"/>
                </a:lnTo>
                <a:lnTo>
                  <a:pt x="89579" y="38099"/>
                </a:lnTo>
                <a:lnTo>
                  <a:pt x="90315" y="25399"/>
                </a:lnTo>
                <a:lnTo>
                  <a:pt x="93110" y="25399"/>
                </a:lnTo>
                <a:lnTo>
                  <a:pt x="101365" y="12699"/>
                </a:lnTo>
                <a:lnTo>
                  <a:pt x="113641" y="0"/>
                </a:lnTo>
                <a:lnTo>
                  <a:pt x="360933" y="0"/>
                </a:lnTo>
                <a:lnTo>
                  <a:pt x="360933" y="12699"/>
                </a:lnTo>
                <a:lnTo>
                  <a:pt x="110486" y="12699"/>
                </a:lnTo>
                <a:lnTo>
                  <a:pt x="104618" y="25399"/>
                </a:lnTo>
                <a:lnTo>
                  <a:pt x="102428" y="38099"/>
                </a:lnTo>
                <a:lnTo>
                  <a:pt x="102003" y="38099"/>
                </a:lnTo>
                <a:lnTo>
                  <a:pt x="103147" y="50799"/>
                </a:lnTo>
                <a:lnTo>
                  <a:pt x="105664" y="63499"/>
                </a:lnTo>
                <a:close/>
              </a:path>
              <a:path w="11384280" h="2921000">
                <a:moveTo>
                  <a:pt x="11296042" y="63499"/>
                </a:moveTo>
                <a:lnTo>
                  <a:pt x="11280349" y="63499"/>
                </a:lnTo>
                <a:lnTo>
                  <a:pt x="11283030" y="50799"/>
                </a:lnTo>
                <a:lnTo>
                  <a:pt x="11284534" y="38099"/>
                </a:lnTo>
                <a:lnTo>
                  <a:pt x="11282441" y="25399"/>
                </a:lnTo>
                <a:lnTo>
                  <a:pt x="11276360" y="12699"/>
                </a:lnTo>
                <a:lnTo>
                  <a:pt x="11251252" y="12699"/>
                </a:lnTo>
                <a:lnTo>
                  <a:pt x="11232225" y="0"/>
                </a:lnTo>
                <a:lnTo>
                  <a:pt x="11275903" y="0"/>
                </a:lnTo>
                <a:lnTo>
                  <a:pt x="11289045" y="12699"/>
                </a:lnTo>
                <a:lnTo>
                  <a:pt x="11297088" y="25399"/>
                </a:lnTo>
                <a:lnTo>
                  <a:pt x="11299278" y="25399"/>
                </a:lnTo>
                <a:lnTo>
                  <a:pt x="11299704" y="38099"/>
                </a:lnTo>
                <a:lnTo>
                  <a:pt x="11298559" y="50799"/>
                </a:lnTo>
                <a:lnTo>
                  <a:pt x="11296042" y="63499"/>
                </a:lnTo>
                <a:close/>
              </a:path>
              <a:path w="11384280" h="2921000">
                <a:moveTo>
                  <a:pt x="11318011" y="2857499"/>
                </a:moveTo>
                <a:lnTo>
                  <a:pt x="65909" y="2857499"/>
                </a:lnTo>
                <a:lnTo>
                  <a:pt x="65909" y="2832099"/>
                </a:lnTo>
                <a:lnTo>
                  <a:pt x="29571" y="2832099"/>
                </a:lnTo>
                <a:lnTo>
                  <a:pt x="15562" y="2819399"/>
                </a:lnTo>
                <a:lnTo>
                  <a:pt x="4495" y="2806699"/>
                </a:lnTo>
                <a:lnTo>
                  <a:pt x="0" y="2781299"/>
                </a:lnTo>
                <a:lnTo>
                  <a:pt x="0" y="152399"/>
                </a:lnTo>
                <a:lnTo>
                  <a:pt x="4070" y="114299"/>
                </a:lnTo>
                <a:lnTo>
                  <a:pt x="14515" y="101599"/>
                </a:lnTo>
                <a:lnTo>
                  <a:pt x="28688" y="88899"/>
                </a:lnTo>
                <a:lnTo>
                  <a:pt x="64863" y="88899"/>
                </a:lnTo>
                <a:lnTo>
                  <a:pt x="64863" y="63499"/>
                </a:lnTo>
                <a:lnTo>
                  <a:pt x="358841" y="63499"/>
                </a:lnTo>
                <a:lnTo>
                  <a:pt x="358841" y="76199"/>
                </a:lnTo>
                <a:lnTo>
                  <a:pt x="78463" y="76199"/>
                </a:lnTo>
                <a:lnTo>
                  <a:pt x="78463" y="101599"/>
                </a:lnTo>
                <a:lnTo>
                  <a:pt x="32856" y="101599"/>
                </a:lnTo>
                <a:lnTo>
                  <a:pt x="23016" y="114299"/>
                </a:lnTo>
                <a:lnTo>
                  <a:pt x="15529" y="126999"/>
                </a:lnTo>
                <a:lnTo>
                  <a:pt x="12554" y="152399"/>
                </a:lnTo>
                <a:lnTo>
                  <a:pt x="12554" y="2781299"/>
                </a:lnTo>
                <a:lnTo>
                  <a:pt x="15365" y="2793999"/>
                </a:lnTo>
                <a:lnTo>
                  <a:pt x="22492" y="2806699"/>
                </a:lnTo>
                <a:lnTo>
                  <a:pt x="31974" y="2819399"/>
                </a:lnTo>
                <a:lnTo>
                  <a:pt x="78463" y="2819399"/>
                </a:lnTo>
                <a:lnTo>
                  <a:pt x="78463" y="2844799"/>
                </a:lnTo>
                <a:lnTo>
                  <a:pt x="11318011" y="2844799"/>
                </a:lnTo>
                <a:lnTo>
                  <a:pt x="11318011" y="2857499"/>
                </a:lnTo>
                <a:close/>
              </a:path>
              <a:path w="11384280" h="2921000">
                <a:moveTo>
                  <a:pt x="11380783" y="2806699"/>
                </a:moveTo>
                <a:lnTo>
                  <a:pt x="11363373" y="2806699"/>
                </a:lnTo>
                <a:lnTo>
                  <a:pt x="11366005" y="2793999"/>
                </a:lnTo>
                <a:lnTo>
                  <a:pt x="11367657" y="2793999"/>
                </a:lnTo>
                <a:lnTo>
                  <a:pt x="11368229" y="2781299"/>
                </a:lnTo>
                <a:lnTo>
                  <a:pt x="11368229" y="139699"/>
                </a:lnTo>
                <a:lnTo>
                  <a:pt x="11365254" y="114299"/>
                </a:lnTo>
                <a:lnTo>
                  <a:pt x="11357767" y="114299"/>
                </a:lnTo>
                <a:lnTo>
                  <a:pt x="11347926" y="101599"/>
                </a:lnTo>
                <a:lnTo>
                  <a:pt x="11302319" y="101599"/>
                </a:lnTo>
                <a:lnTo>
                  <a:pt x="11302319" y="76199"/>
                </a:lnTo>
                <a:lnTo>
                  <a:pt x="359887" y="76199"/>
                </a:lnTo>
                <a:lnTo>
                  <a:pt x="359887" y="63499"/>
                </a:lnTo>
                <a:lnTo>
                  <a:pt x="11316965" y="63499"/>
                </a:lnTo>
                <a:lnTo>
                  <a:pt x="11316965" y="88899"/>
                </a:lnTo>
                <a:lnTo>
                  <a:pt x="11354023" y="88899"/>
                </a:lnTo>
                <a:lnTo>
                  <a:pt x="11367836" y="101599"/>
                </a:lnTo>
                <a:lnTo>
                  <a:pt x="11377922" y="114299"/>
                </a:lnTo>
                <a:lnTo>
                  <a:pt x="11381829" y="139699"/>
                </a:lnTo>
                <a:lnTo>
                  <a:pt x="11381829" y="2565399"/>
                </a:lnTo>
                <a:lnTo>
                  <a:pt x="11383922" y="2781299"/>
                </a:lnTo>
                <a:lnTo>
                  <a:pt x="11383137" y="2793999"/>
                </a:lnTo>
                <a:lnTo>
                  <a:pt x="11380783" y="2806699"/>
                </a:lnTo>
                <a:close/>
              </a:path>
              <a:path w="11384280" h="2921000">
                <a:moveTo>
                  <a:pt x="192498" y="190499"/>
                </a:moveTo>
                <a:lnTo>
                  <a:pt x="145419" y="152399"/>
                </a:lnTo>
                <a:lnTo>
                  <a:pt x="139060" y="152399"/>
                </a:lnTo>
                <a:lnTo>
                  <a:pt x="123580" y="139699"/>
                </a:lnTo>
                <a:lnTo>
                  <a:pt x="102019" y="126999"/>
                </a:lnTo>
                <a:lnTo>
                  <a:pt x="77417" y="114299"/>
                </a:lnTo>
                <a:lnTo>
                  <a:pt x="116273" y="114299"/>
                </a:lnTo>
                <a:lnTo>
                  <a:pt x="109195" y="101599"/>
                </a:lnTo>
                <a:lnTo>
                  <a:pt x="102705" y="88899"/>
                </a:lnTo>
                <a:lnTo>
                  <a:pt x="97295" y="76199"/>
                </a:lnTo>
                <a:lnTo>
                  <a:pt x="109849" y="76199"/>
                </a:lnTo>
                <a:lnTo>
                  <a:pt x="119951" y="88899"/>
                </a:lnTo>
                <a:lnTo>
                  <a:pt x="131819" y="114299"/>
                </a:lnTo>
                <a:lnTo>
                  <a:pt x="143687" y="126999"/>
                </a:lnTo>
                <a:lnTo>
                  <a:pt x="153789" y="139699"/>
                </a:lnTo>
                <a:lnTo>
                  <a:pt x="192498" y="190499"/>
                </a:lnTo>
                <a:close/>
              </a:path>
              <a:path w="11384280" h="2921000">
                <a:moveTo>
                  <a:pt x="11235363" y="152399"/>
                </a:moveTo>
                <a:lnTo>
                  <a:pt x="11226994" y="139699"/>
                </a:lnTo>
                <a:lnTo>
                  <a:pt x="11237880" y="126999"/>
                </a:lnTo>
                <a:lnTo>
                  <a:pt x="11250533" y="114299"/>
                </a:lnTo>
                <a:lnTo>
                  <a:pt x="11263185" y="88899"/>
                </a:lnTo>
                <a:lnTo>
                  <a:pt x="11274072" y="76199"/>
                </a:lnTo>
                <a:lnTo>
                  <a:pt x="11289765" y="76199"/>
                </a:lnTo>
                <a:lnTo>
                  <a:pt x="11284076" y="88899"/>
                </a:lnTo>
                <a:lnTo>
                  <a:pt x="11277995" y="88899"/>
                </a:lnTo>
                <a:lnTo>
                  <a:pt x="11271522" y="101599"/>
                </a:lnTo>
                <a:lnTo>
                  <a:pt x="11264656" y="114299"/>
                </a:lnTo>
                <a:lnTo>
                  <a:pt x="11276850" y="114299"/>
                </a:lnTo>
                <a:lnTo>
                  <a:pt x="11255763" y="126999"/>
                </a:lnTo>
                <a:lnTo>
                  <a:pt x="11240953" y="139699"/>
                </a:lnTo>
                <a:lnTo>
                  <a:pt x="11235363" y="152399"/>
                </a:lnTo>
                <a:close/>
              </a:path>
              <a:path w="11384280" h="2921000">
                <a:moveTo>
                  <a:pt x="77417" y="279399"/>
                </a:moveTo>
                <a:lnTo>
                  <a:pt x="63817" y="279399"/>
                </a:lnTo>
                <a:lnTo>
                  <a:pt x="63817" y="101599"/>
                </a:lnTo>
                <a:lnTo>
                  <a:pt x="90200" y="101599"/>
                </a:lnTo>
                <a:lnTo>
                  <a:pt x="101741" y="114299"/>
                </a:lnTo>
                <a:lnTo>
                  <a:pt x="77417" y="114299"/>
                </a:lnTo>
                <a:lnTo>
                  <a:pt x="77417" y="279399"/>
                </a:lnTo>
                <a:close/>
              </a:path>
              <a:path w="11384280" h="2921000">
                <a:moveTo>
                  <a:pt x="11315920" y="2819399"/>
                </a:moveTo>
                <a:lnTo>
                  <a:pt x="11283226" y="2819399"/>
                </a:lnTo>
                <a:lnTo>
                  <a:pt x="11273647" y="2806699"/>
                </a:lnTo>
                <a:lnTo>
                  <a:pt x="11301273" y="2806699"/>
                </a:lnTo>
                <a:lnTo>
                  <a:pt x="11301273" y="114299"/>
                </a:lnTo>
                <a:lnTo>
                  <a:pt x="11273630" y="114299"/>
                </a:lnTo>
                <a:lnTo>
                  <a:pt x="11283095" y="101599"/>
                </a:lnTo>
                <a:lnTo>
                  <a:pt x="11315920" y="101599"/>
                </a:lnTo>
                <a:lnTo>
                  <a:pt x="11315920" y="2819399"/>
                </a:lnTo>
                <a:close/>
              </a:path>
              <a:path w="11384280" h="2921000">
                <a:moveTo>
                  <a:pt x="99649" y="2819399"/>
                </a:moveTo>
                <a:lnTo>
                  <a:pt x="64863" y="2819399"/>
                </a:lnTo>
                <a:lnTo>
                  <a:pt x="64863" y="279399"/>
                </a:lnTo>
                <a:lnTo>
                  <a:pt x="79510" y="279399"/>
                </a:lnTo>
                <a:lnTo>
                  <a:pt x="79510" y="2806699"/>
                </a:lnTo>
                <a:lnTo>
                  <a:pt x="109653" y="2806699"/>
                </a:lnTo>
                <a:lnTo>
                  <a:pt x="99649" y="2819399"/>
                </a:lnTo>
                <a:close/>
              </a:path>
              <a:path w="11384280" h="2921000">
                <a:moveTo>
                  <a:pt x="108803" y="2844799"/>
                </a:moveTo>
                <a:lnTo>
                  <a:pt x="94156" y="2844799"/>
                </a:lnTo>
                <a:lnTo>
                  <a:pt x="99403" y="2832099"/>
                </a:lnTo>
                <a:lnTo>
                  <a:pt x="105533" y="2832099"/>
                </a:lnTo>
                <a:lnTo>
                  <a:pt x="112252" y="2819399"/>
                </a:lnTo>
                <a:lnTo>
                  <a:pt x="119265" y="2806699"/>
                </a:lnTo>
                <a:lnTo>
                  <a:pt x="103163" y="2806699"/>
                </a:lnTo>
                <a:lnTo>
                  <a:pt x="123580" y="2793999"/>
                </a:lnTo>
                <a:lnTo>
                  <a:pt x="137916" y="2781299"/>
                </a:lnTo>
                <a:lnTo>
                  <a:pt x="143327" y="2781299"/>
                </a:lnTo>
                <a:lnTo>
                  <a:pt x="186221" y="2743199"/>
                </a:lnTo>
                <a:lnTo>
                  <a:pt x="151696" y="2781299"/>
                </a:lnTo>
                <a:lnTo>
                  <a:pt x="141905" y="2793999"/>
                </a:lnTo>
                <a:lnTo>
                  <a:pt x="130642" y="2819399"/>
                </a:lnTo>
                <a:lnTo>
                  <a:pt x="119183" y="2832099"/>
                </a:lnTo>
                <a:lnTo>
                  <a:pt x="108803" y="2844799"/>
                </a:lnTo>
                <a:close/>
              </a:path>
              <a:path w="11384280" h="2921000">
                <a:moveTo>
                  <a:pt x="11290811" y="2844799"/>
                </a:moveTo>
                <a:lnTo>
                  <a:pt x="11274072" y="2844799"/>
                </a:lnTo>
                <a:lnTo>
                  <a:pt x="11262597" y="2832099"/>
                </a:lnTo>
                <a:lnTo>
                  <a:pt x="11249748" y="2819399"/>
                </a:lnTo>
                <a:lnTo>
                  <a:pt x="11237292" y="2793999"/>
                </a:lnTo>
                <a:lnTo>
                  <a:pt x="11226994" y="2781299"/>
                </a:lnTo>
                <a:lnTo>
                  <a:pt x="11241100" y="2781299"/>
                </a:lnTo>
                <a:lnTo>
                  <a:pt x="11256156" y="2793999"/>
                </a:lnTo>
                <a:lnTo>
                  <a:pt x="11277292" y="2793999"/>
                </a:lnTo>
                <a:lnTo>
                  <a:pt x="11301273" y="2806699"/>
                </a:lnTo>
                <a:lnTo>
                  <a:pt x="11264656" y="2806699"/>
                </a:lnTo>
                <a:lnTo>
                  <a:pt x="11271685" y="2819399"/>
                </a:lnTo>
                <a:lnTo>
                  <a:pt x="11278518" y="2832099"/>
                </a:lnTo>
                <a:lnTo>
                  <a:pt x="11284958" y="2832099"/>
                </a:lnTo>
                <a:lnTo>
                  <a:pt x="11290811" y="2844799"/>
                </a:lnTo>
                <a:close/>
              </a:path>
              <a:path w="11384280" h="2921000">
                <a:moveTo>
                  <a:pt x="11371367" y="2819399"/>
                </a:moveTo>
                <a:lnTo>
                  <a:pt x="11354628" y="2819399"/>
                </a:lnTo>
                <a:lnTo>
                  <a:pt x="11359859" y="2806699"/>
                </a:lnTo>
                <a:lnTo>
                  <a:pt x="11376859" y="2806699"/>
                </a:lnTo>
                <a:lnTo>
                  <a:pt x="11371367" y="2819399"/>
                </a:lnTo>
                <a:close/>
              </a:path>
              <a:path w="11384280" h="2921000">
                <a:moveTo>
                  <a:pt x="11318011" y="2844799"/>
                </a:moveTo>
                <a:lnTo>
                  <a:pt x="11303365" y="2844799"/>
                </a:lnTo>
                <a:lnTo>
                  <a:pt x="11303365" y="2819399"/>
                </a:lnTo>
                <a:lnTo>
                  <a:pt x="11364845" y="2819399"/>
                </a:lnTo>
                <a:lnTo>
                  <a:pt x="11357636" y="2832099"/>
                </a:lnTo>
                <a:lnTo>
                  <a:pt x="11318011" y="2832099"/>
                </a:lnTo>
                <a:lnTo>
                  <a:pt x="11318011" y="2844799"/>
                </a:lnTo>
                <a:close/>
              </a:path>
              <a:path w="11384280" h="2921000">
                <a:moveTo>
                  <a:pt x="107184" y="2908299"/>
                </a:moveTo>
                <a:lnTo>
                  <a:pt x="89971" y="2908299"/>
                </a:lnTo>
                <a:lnTo>
                  <a:pt x="87176" y="2895599"/>
                </a:lnTo>
                <a:lnTo>
                  <a:pt x="86441" y="2882899"/>
                </a:lnTo>
                <a:lnTo>
                  <a:pt x="87470" y="2870199"/>
                </a:lnTo>
                <a:lnTo>
                  <a:pt x="89971" y="2857499"/>
                </a:lnTo>
                <a:lnTo>
                  <a:pt x="103572" y="2857499"/>
                </a:lnTo>
                <a:lnTo>
                  <a:pt x="100891" y="2870199"/>
                </a:lnTo>
                <a:lnTo>
                  <a:pt x="99387" y="2882899"/>
                </a:lnTo>
                <a:lnTo>
                  <a:pt x="99453" y="2895599"/>
                </a:lnTo>
                <a:lnTo>
                  <a:pt x="101479" y="2895599"/>
                </a:lnTo>
                <a:lnTo>
                  <a:pt x="107184" y="2908299"/>
                </a:lnTo>
                <a:close/>
              </a:path>
              <a:path w="11384280" h="2921000">
                <a:moveTo>
                  <a:pt x="11277341" y="2920999"/>
                </a:moveTo>
                <a:lnTo>
                  <a:pt x="11233271" y="2920999"/>
                </a:lnTo>
                <a:lnTo>
                  <a:pt x="11253066" y="2908299"/>
                </a:lnTo>
                <a:lnTo>
                  <a:pt x="11279319" y="2908299"/>
                </a:lnTo>
                <a:lnTo>
                  <a:pt x="11285580" y="2895599"/>
                </a:lnTo>
                <a:lnTo>
                  <a:pt x="11287591" y="2882899"/>
                </a:lnTo>
                <a:lnTo>
                  <a:pt x="11285727" y="2870199"/>
                </a:lnTo>
                <a:lnTo>
                  <a:pt x="11282441" y="2857499"/>
                </a:lnTo>
                <a:lnTo>
                  <a:pt x="11298134" y="2857499"/>
                </a:lnTo>
                <a:lnTo>
                  <a:pt x="11300651" y="2870199"/>
                </a:lnTo>
                <a:lnTo>
                  <a:pt x="11301795" y="2882899"/>
                </a:lnTo>
                <a:lnTo>
                  <a:pt x="11301370" y="2895599"/>
                </a:lnTo>
                <a:lnTo>
                  <a:pt x="11299180" y="2895599"/>
                </a:lnTo>
                <a:lnTo>
                  <a:pt x="11290958" y="2908299"/>
                </a:lnTo>
                <a:lnTo>
                  <a:pt x="11277341" y="2920999"/>
                </a:lnTo>
                <a:close/>
              </a:path>
              <a:path w="11384280" h="2921000">
                <a:moveTo>
                  <a:pt x="146465" y="2920999"/>
                </a:moveTo>
                <a:lnTo>
                  <a:pt x="110111" y="2920999"/>
                </a:lnTo>
                <a:lnTo>
                  <a:pt x="97785" y="2908299"/>
                </a:lnTo>
                <a:lnTo>
                  <a:pt x="129579" y="2908299"/>
                </a:lnTo>
                <a:lnTo>
                  <a:pt x="146465" y="2920999"/>
                </a:lnTo>
                <a:close/>
              </a:path>
            </a:pathLst>
          </a:custGeom>
          <a:solidFill>
            <a:srgbClr val="4AB4D9"/>
          </a:solidFill>
        </p:spPr>
        <p:txBody>
          <a:bodyPr wrap="square" lIns="0" tIns="0" rIns="0" bIns="0" rtlCol="0"/>
          <a:lstStyle/>
          <a:p>
            <a:endParaRPr/>
          </a:p>
        </p:txBody>
      </p:sp>
      <p:sp>
        <p:nvSpPr>
          <p:cNvPr id="4" name="object 4"/>
          <p:cNvSpPr txBox="1"/>
          <p:nvPr/>
        </p:nvSpPr>
        <p:spPr>
          <a:xfrm>
            <a:off x="3582074" y="3711962"/>
            <a:ext cx="10816590" cy="2768600"/>
          </a:xfrm>
          <a:prstGeom prst="rect">
            <a:avLst/>
          </a:prstGeom>
        </p:spPr>
        <p:txBody>
          <a:bodyPr vert="horz" wrap="square" lIns="0" tIns="12700" rIns="0" bIns="0" rtlCol="0">
            <a:spAutoFit/>
          </a:bodyPr>
          <a:lstStyle/>
          <a:p>
            <a:pPr marL="1114425" marR="1106805" algn="ctr">
              <a:lnSpc>
                <a:spcPct val="115399"/>
              </a:lnSpc>
              <a:spcBef>
                <a:spcPts val="100"/>
              </a:spcBef>
            </a:pPr>
            <a:r>
              <a:rPr sz="2600" spc="75" dirty="0">
                <a:latin typeface="Times New Roman" panose="02020603050405020304" pitchFamily="18" charset="0"/>
                <a:cs typeface="Times New Roman" panose="02020603050405020304" pitchFamily="18" charset="0"/>
              </a:rPr>
              <a:t>Л.</a:t>
            </a:r>
            <a:r>
              <a:rPr sz="2600" spc="110" dirty="0">
                <a:latin typeface="Times New Roman" panose="02020603050405020304" pitchFamily="18" charset="0"/>
                <a:cs typeface="Times New Roman" panose="02020603050405020304" pitchFamily="18" charset="0"/>
              </a:rPr>
              <a:t> </a:t>
            </a:r>
            <a:r>
              <a:rPr sz="2600" spc="170" dirty="0">
                <a:latin typeface="Times New Roman" panose="02020603050405020304" pitchFamily="18" charset="0"/>
                <a:cs typeface="Times New Roman" panose="02020603050405020304" pitchFamily="18" charset="0"/>
              </a:rPr>
              <a:t>Н.</a:t>
            </a:r>
            <a:r>
              <a:rPr sz="2600" spc="114"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Гумилев</a:t>
            </a:r>
            <a:r>
              <a:rPr sz="2600" spc="114" dirty="0">
                <a:latin typeface="Times New Roman" panose="02020603050405020304" pitchFamily="18" charset="0"/>
                <a:cs typeface="Times New Roman" panose="02020603050405020304" pitchFamily="18" charset="0"/>
              </a:rPr>
              <a:t> </a:t>
            </a:r>
            <a:r>
              <a:rPr sz="2600" spc="20" dirty="0">
                <a:latin typeface="Times New Roman" panose="02020603050405020304" pitchFamily="18" charset="0"/>
                <a:cs typeface="Times New Roman" panose="02020603050405020304" pitchFamily="18" charset="0"/>
              </a:rPr>
              <a:t>атындағы</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Еуразия</a:t>
            </a:r>
            <a:r>
              <a:rPr sz="2600" spc="114" dirty="0">
                <a:latin typeface="Times New Roman" panose="02020603050405020304" pitchFamily="18" charset="0"/>
                <a:cs typeface="Times New Roman" panose="02020603050405020304" pitchFamily="18" charset="0"/>
              </a:rPr>
              <a:t> </a:t>
            </a:r>
            <a:r>
              <a:rPr sz="2600" spc="5" dirty="0">
                <a:latin typeface="Times New Roman" panose="02020603050405020304" pitchFamily="18" charset="0"/>
                <a:cs typeface="Times New Roman" panose="02020603050405020304" pitchFamily="18" charset="0"/>
              </a:rPr>
              <a:t>ұлттық</a:t>
            </a:r>
            <a:r>
              <a:rPr sz="2600" spc="110" dirty="0">
                <a:latin typeface="Times New Roman" panose="02020603050405020304" pitchFamily="18" charset="0"/>
                <a:cs typeface="Times New Roman" panose="02020603050405020304" pitchFamily="18" charset="0"/>
              </a:rPr>
              <a:t> </a:t>
            </a:r>
            <a:r>
              <a:rPr sz="2600" spc="65" dirty="0">
                <a:latin typeface="Times New Roman" panose="02020603050405020304" pitchFamily="18" charset="0"/>
                <a:cs typeface="Times New Roman" panose="02020603050405020304" pitchFamily="18" charset="0"/>
              </a:rPr>
              <a:t>университеті </a:t>
            </a:r>
            <a:r>
              <a:rPr sz="2600" spc="-555" dirty="0">
                <a:latin typeface="Times New Roman" panose="02020603050405020304" pitchFamily="18" charset="0"/>
                <a:cs typeface="Times New Roman" panose="02020603050405020304" pitchFamily="18" charset="0"/>
              </a:rPr>
              <a:t> </a:t>
            </a:r>
            <a:r>
              <a:rPr sz="2600" spc="80" dirty="0">
                <a:latin typeface="Times New Roman" panose="02020603050405020304" pitchFamily="18" charset="0"/>
                <a:cs typeface="Times New Roman" panose="02020603050405020304" pitchFamily="18" charset="0"/>
              </a:rPr>
              <a:t>Филология</a:t>
            </a:r>
            <a:r>
              <a:rPr sz="2600" spc="105" dirty="0">
                <a:latin typeface="Times New Roman" panose="02020603050405020304" pitchFamily="18" charset="0"/>
                <a:cs typeface="Times New Roman" panose="02020603050405020304" pitchFamily="18" charset="0"/>
              </a:rPr>
              <a:t> </a:t>
            </a:r>
            <a:r>
              <a:rPr sz="2600" spc="45" dirty="0">
                <a:latin typeface="Times New Roman" panose="02020603050405020304" pitchFamily="18" charset="0"/>
                <a:cs typeface="Times New Roman" panose="02020603050405020304" pitchFamily="18" charset="0"/>
              </a:rPr>
              <a:t>факультеті</a:t>
            </a:r>
            <a:endParaRPr sz="2600" dirty="0">
              <a:latin typeface="Times New Roman" panose="02020603050405020304" pitchFamily="18" charset="0"/>
              <a:cs typeface="Times New Roman" panose="02020603050405020304" pitchFamily="18" charset="0"/>
            </a:endParaRPr>
          </a:p>
          <a:p>
            <a:pPr marL="3067685" marR="3060065" indent="86360" algn="ctr">
              <a:lnSpc>
                <a:spcPct val="115399"/>
              </a:lnSpc>
            </a:pPr>
            <a:r>
              <a:rPr sz="2600" spc="45" dirty="0">
                <a:latin typeface="Times New Roman" panose="02020603050405020304" pitchFamily="18" charset="0"/>
                <a:cs typeface="Times New Roman" panose="02020603050405020304" pitchFamily="18" charset="0"/>
              </a:rPr>
              <a:t>Қазақ</a:t>
            </a:r>
            <a:r>
              <a:rPr sz="2600" spc="100"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тілі</a:t>
            </a:r>
            <a:r>
              <a:rPr sz="2600" spc="105" dirty="0">
                <a:latin typeface="Times New Roman" panose="02020603050405020304" pitchFamily="18" charset="0"/>
                <a:cs typeface="Times New Roman" panose="02020603050405020304" pitchFamily="18" charset="0"/>
              </a:rPr>
              <a:t> </a:t>
            </a:r>
            <a:r>
              <a:rPr sz="2600" spc="40" dirty="0">
                <a:latin typeface="Times New Roman" panose="02020603050405020304" pitchFamily="18" charset="0"/>
                <a:cs typeface="Times New Roman" panose="02020603050405020304" pitchFamily="18" charset="0"/>
              </a:rPr>
              <a:t>білімі</a:t>
            </a:r>
            <a:r>
              <a:rPr sz="2600" spc="105" dirty="0">
                <a:latin typeface="Times New Roman" panose="02020603050405020304" pitchFamily="18" charset="0"/>
                <a:cs typeface="Times New Roman" panose="02020603050405020304" pitchFamily="18" charset="0"/>
              </a:rPr>
              <a:t> </a:t>
            </a:r>
            <a:r>
              <a:rPr sz="2600" spc="95" dirty="0">
                <a:latin typeface="Times New Roman" panose="02020603050405020304" pitchFamily="18" charset="0"/>
                <a:cs typeface="Times New Roman" panose="02020603050405020304" pitchFamily="18" charset="0"/>
              </a:rPr>
              <a:t>кафедрасы </a:t>
            </a:r>
            <a:r>
              <a:rPr sz="2600" spc="100" dirty="0">
                <a:latin typeface="Times New Roman" panose="02020603050405020304" pitchFamily="18" charset="0"/>
                <a:cs typeface="Times New Roman" panose="02020603050405020304" pitchFamily="18" charset="0"/>
              </a:rPr>
              <a:t> </a:t>
            </a:r>
            <a:r>
              <a:rPr sz="2600" spc="105" dirty="0">
                <a:latin typeface="Times New Roman" panose="02020603050405020304" pitchFamily="18" charset="0"/>
                <a:cs typeface="Times New Roman" panose="02020603050405020304" pitchFamily="18" charset="0"/>
              </a:rPr>
              <a:t>Мамаева</a:t>
            </a:r>
            <a:r>
              <a:rPr sz="2600" spc="80" dirty="0">
                <a:latin typeface="Times New Roman" panose="02020603050405020304" pitchFamily="18" charset="0"/>
                <a:cs typeface="Times New Roman" panose="02020603050405020304" pitchFamily="18" charset="0"/>
              </a:rPr>
              <a:t> </a:t>
            </a:r>
            <a:r>
              <a:rPr sz="2600" spc="60" dirty="0">
                <a:latin typeface="Times New Roman" panose="02020603050405020304" pitchFamily="18" charset="0"/>
                <a:cs typeface="Times New Roman" panose="02020603050405020304" pitchFamily="18" charset="0"/>
              </a:rPr>
              <a:t>Гүлнар</a:t>
            </a:r>
            <a:r>
              <a:rPr sz="2600" spc="80" dirty="0">
                <a:latin typeface="Times New Roman" panose="02020603050405020304" pitchFamily="18" charset="0"/>
                <a:cs typeface="Times New Roman" panose="02020603050405020304" pitchFamily="18" charset="0"/>
              </a:rPr>
              <a:t> </a:t>
            </a:r>
            <a:r>
              <a:rPr sz="2600" spc="75" dirty="0">
                <a:latin typeface="Times New Roman" panose="02020603050405020304" pitchFamily="18" charset="0"/>
                <a:cs typeface="Times New Roman" panose="02020603050405020304" pitchFamily="18" charset="0"/>
              </a:rPr>
              <a:t>Бейсенқызы</a:t>
            </a:r>
            <a:endParaRPr sz="2600" dirty="0">
              <a:latin typeface="Times New Roman" panose="02020603050405020304" pitchFamily="18" charset="0"/>
              <a:cs typeface="Times New Roman" panose="02020603050405020304" pitchFamily="18" charset="0"/>
            </a:endParaRPr>
          </a:p>
          <a:p>
            <a:pPr marL="12700" marR="5080" algn="ctr">
              <a:lnSpc>
                <a:spcPct val="115399"/>
              </a:lnSpc>
            </a:pPr>
            <a:r>
              <a:rPr sz="2600" spc="80" dirty="0">
                <a:latin typeface="Times New Roman" panose="02020603050405020304" pitchFamily="18" charset="0"/>
                <a:cs typeface="Times New Roman" panose="02020603050405020304" pitchFamily="18" charset="0"/>
              </a:rPr>
              <a:t>Филология</a:t>
            </a:r>
            <a:r>
              <a:rPr sz="2600" spc="120" dirty="0">
                <a:latin typeface="Times New Roman" panose="02020603050405020304" pitchFamily="18" charset="0"/>
                <a:cs typeface="Times New Roman" panose="02020603050405020304" pitchFamily="18" charset="0"/>
              </a:rPr>
              <a:t> </a:t>
            </a:r>
            <a:r>
              <a:rPr sz="2600" spc="30" dirty="0">
                <a:latin typeface="Times New Roman" panose="02020603050405020304" pitchFamily="18" charset="0"/>
                <a:cs typeface="Times New Roman" panose="02020603050405020304" pitchFamily="18" charset="0"/>
              </a:rPr>
              <a:t>ғылымының</a:t>
            </a:r>
            <a:r>
              <a:rPr sz="2600" spc="120" dirty="0">
                <a:latin typeface="Times New Roman" panose="02020603050405020304" pitchFamily="18" charset="0"/>
                <a:cs typeface="Times New Roman" panose="02020603050405020304" pitchFamily="18" charset="0"/>
              </a:rPr>
              <a:t> </a:t>
            </a:r>
            <a:r>
              <a:rPr sz="2600" spc="35" dirty="0">
                <a:latin typeface="Times New Roman" panose="02020603050405020304" pitchFamily="18" charset="0"/>
                <a:cs typeface="Times New Roman" panose="02020603050405020304" pitchFamily="18" charset="0"/>
              </a:rPr>
              <a:t>кандитаты,</a:t>
            </a:r>
            <a:r>
              <a:rPr sz="2600" spc="120" dirty="0">
                <a:latin typeface="Times New Roman" panose="02020603050405020304" pitchFamily="18" charset="0"/>
                <a:cs typeface="Times New Roman" panose="02020603050405020304" pitchFamily="18" charset="0"/>
              </a:rPr>
              <a:t> </a:t>
            </a:r>
            <a:r>
              <a:rPr sz="2600" spc="55" dirty="0">
                <a:latin typeface="Times New Roman" panose="02020603050405020304" pitchFamily="18" charset="0"/>
                <a:cs typeface="Times New Roman" panose="02020603050405020304" pitchFamily="18" charset="0"/>
              </a:rPr>
              <a:t>қауымдастырылған</a:t>
            </a:r>
            <a:r>
              <a:rPr sz="2600" spc="120" dirty="0">
                <a:latin typeface="Times New Roman" panose="02020603050405020304" pitchFamily="18" charset="0"/>
                <a:cs typeface="Times New Roman" panose="02020603050405020304" pitchFamily="18" charset="0"/>
              </a:rPr>
              <a:t> </a:t>
            </a:r>
            <a:r>
              <a:rPr sz="2600" spc="155" dirty="0">
                <a:latin typeface="Times New Roman" panose="02020603050405020304" pitchFamily="18" charset="0"/>
                <a:cs typeface="Times New Roman" panose="02020603050405020304" pitchFamily="18" charset="0"/>
              </a:rPr>
              <a:t>профессор </a:t>
            </a:r>
            <a:r>
              <a:rPr sz="2600" spc="-560" dirty="0">
                <a:latin typeface="Times New Roman" panose="02020603050405020304" pitchFamily="18" charset="0"/>
                <a:cs typeface="Times New Roman" panose="02020603050405020304" pitchFamily="18" charset="0"/>
              </a:rPr>
              <a:t> </a:t>
            </a:r>
            <a:r>
              <a:rPr sz="2600" spc="135" dirty="0">
                <a:latin typeface="Times New Roman" panose="02020603050405020304" pitchFamily="18" charset="0"/>
                <a:cs typeface="Times New Roman" panose="02020603050405020304" pitchFamily="18" charset="0"/>
              </a:rPr>
              <a:t>Пән</a:t>
            </a:r>
            <a:r>
              <a:rPr sz="2600" spc="105" dirty="0">
                <a:latin typeface="Times New Roman" panose="02020603050405020304" pitchFamily="18" charset="0"/>
                <a:cs typeface="Times New Roman" panose="02020603050405020304" pitchFamily="18" charset="0"/>
              </a:rPr>
              <a:t> </a:t>
            </a:r>
            <a:r>
              <a:rPr sz="2600" spc="10" dirty="0">
                <a:latin typeface="Times New Roman" panose="02020603050405020304" pitchFamily="18" charset="0"/>
                <a:cs typeface="Times New Roman" panose="02020603050405020304" pitchFamily="18" charset="0"/>
              </a:rPr>
              <a:t>атауы:</a:t>
            </a:r>
            <a:r>
              <a:rPr sz="2600" spc="110" dirty="0">
                <a:latin typeface="Times New Roman" panose="02020603050405020304" pitchFamily="18" charset="0"/>
                <a:cs typeface="Times New Roman" panose="02020603050405020304" pitchFamily="18" charset="0"/>
              </a:rPr>
              <a:t> “</a:t>
            </a:r>
            <a:r>
              <a:rPr lang="kk-KZ" sz="2600" spc="10" dirty="0">
                <a:latin typeface="Times New Roman" panose="02020603050405020304" pitchFamily="18" charset="0"/>
                <a:cs typeface="Times New Roman" panose="02020603050405020304" pitchFamily="18" charset="0"/>
              </a:rPr>
              <a:t>Қазақ тілінің морфологиясы және сөзжасамы</a:t>
            </a:r>
            <a:r>
              <a:rPr sz="2600" spc="40" dirty="0">
                <a:latin typeface="Times New Roman" panose="02020603050405020304" pitchFamily="18" charset="0"/>
                <a:cs typeface="Times New Roman" panose="02020603050405020304" pitchFamily="18" charset="0"/>
              </a:rPr>
              <a:t>”</a:t>
            </a:r>
            <a:endParaRPr sz="2600" dirty="0">
              <a:latin typeface="Times New Roman" panose="02020603050405020304" pitchFamily="18" charset="0"/>
              <a:cs typeface="Times New Roman" panose="02020603050405020304" pitchFamily="18" charset="0"/>
            </a:endParaRPr>
          </a:p>
        </p:txBody>
      </p:sp>
      <p:sp>
        <p:nvSpPr>
          <p:cNvPr id="5" name="object 5"/>
          <p:cNvSpPr txBox="1"/>
          <p:nvPr/>
        </p:nvSpPr>
        <p:spPr>
          <a:xfrm>
            <a:off x="7893604" y="9235470"/>
            <a:ext cx="2178685" cy="452120"/>
          </a:xfrm>
          <a:prstGeom prst="rect">
            <a:avLst/>
          </a:prstGeom>
        </p:spPr>
        <p:txBody>
          <a:bodyPr vert="horz" wrap="square" lIns="0" tIns="12700" rIns="0" bIns="0" rtlCol="0">
            <a:spAutoFit/>
          </a:bodyPr>
          <a:lstStyle/>
          <a:p>
            <a:pPr marL="12700">
              <a:lnSpc>
                <a:spcPct val="100000"/>
              </a:lnSpc>
              <a:spcBef>
                <a:spcPts val="100"/>
              </a:spcBef>
            </a:pPr>
            <a:r>
              <a:rPr sz="2800" spc="80" dirty="0">
                <a:latin typeface="Times New Roman" panose="02020603050405020304" pitchFamily="18" charset="0"/>
                <a:cs typeface="Times New Roman" panose="02020603050405020304" pitchFamily="18" charset="0"/>
              </a:rPr>
              <a:t>Астана,</a:t>
            </a:r>
            <a:r>
              <a:rPr sz="2800" spc="50" dirty="0">
                <a:latin typeface="Times New Roman" panose="02020603050405020304" pitchFamily="18" charset="0"/>
                <a:cs typeface="Times New Roman" panose="02020603050405020304" pitchFamily="18" charset="0"/>
              </a:rPr>
              <a:t> </a:t>
            </a:r>
            <a:r>
              <a:rPr sz="2800" spc="5" dirty="0">
                <a:latin typeface="Times New Roman" panose="02020603050405020304" pitchFamily="18" charset="0"/>
                <a:cs typeface="Times New Roman" panose="02020603050405020304" pitchFamily="18" charset="0"/>
              </a:rPr>
              <a:t>2022</a:t>
            </a:r>
            <a:endParaRPr sz="280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3413131" y="957580"/>
            <a:ext cx="12773778" cy="805029"/>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dirty="0" smtClean="0">
                <a:latin typeface="Times New Roman" panose="02020603050405020304" pitchFamily="18" charset="0"/>
                <a:cs typeface="Times New Roman" panose="02020603050405020304" pitchFamily="18" charset="0"/>
              </a:rPr>
              <a:t>Сөзжасамның лексика – семантикалық тәсілі</a:t>
            </a:r>
            <a:endParaRPr sz="4400" b="1"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xmlns="" id="{A92B8880-D756-DFE7-672B-66400503E8CB}"/>
              </a:ext>
            </a:extLst>
          </p:cNvPr>
          <p:cNvSpPr txBox="1"/>
          <p:nvPr/>
        </p:nvSpPr>
        <p:spPr>
          <a:xfrm>
            <a:off x="2971800" y="2392812"/>
            <a:ext cx="13215109" cy="3970318"/>
          </a:xfrm>
          <a:prstGeom prst="rect">
            <a:avLst/>
          </a:prstGeom>
          <a:noFill/>
        </p:spPr>
        <p:txBody>
          <a:bodyPr wrap="square">
            <a:spAutoFit/>
          </a:bodyPr>
          <a:lstStyle/>
          <a:p>
            <a:pPr indent="457200" algn="just"/>
            <a:r>
              <a:rPr lang="kk-KZ" sz="2800" dirty="0">
                <a:latin typeface="Times New Roman" panose="02020603050405020304" pitchFamily="18" charset="0"/>
                <a:cs typeface="Times New Roman" panose="02020603050405020304" pitchFamily="18" charset="0"/>
              </a:rPr>
              <a:t>Лексика-семантикалық тәсіл арқылы, зат есімге </a:t>
            </a:r>
            <a:r>
              <a:rPr lang="kk-KZ" sz="2800" dirty="0" smtClean="0">
                <a:latin typeface="Times New Roman" panose="02020603050405020304" pitchFamily="18" charset="0"/>
                <a:cs typeface="Times New Roman" panose="02020603050405020304" pitchFamily="18" charset="0"/>
              </a:rPr>
              <a:t>заттану арқылы </a:t>
            </a:r>
            <a:r>
              <a:rPr lang="kk-KZ" sz="2800" dirty="0">
                <a:latin typeface="Times New Roman" panose="02020603050405020304" pitchFamily="18" charset="0"/>
                <a:cs typeface="Times New Roman" panose="02020603050405020304" pitchFamily="18" charset="0"/>
              </a:rPr>
              <a:t>көшкен сөздер өте көп: </a:t>
            </a:r>
            <a:r>
              <a:rPr lang="kk-KZ" sz="2800" b="1" i="1" dirty="0">
                <a:latin typeface="Times New Roman" panose="02020603050405020304" pitchFamily="18" charset="0"/>
                <a:cs typeface="Times New Roman" panose="02020603050405020304" pitchFamily="18" charset="0"/>
              </a:rPr>
              <a:t>бүлдірген, ағарған,қорған,қамал, айтыс, қоршау, ақ, асар, жетісі, екпін,тіл </a:t>
            </a:r>
            <a:r>
              <a:rPr lang="kk-KZ" sz="2800" dirty="0">
                <a:latin typeface="Times New Roman" panose="02020603050405020304" pitchFamily="18" charset="0"/>
                <a:cs typeface="Times New Roman" panose="02020603050405020304" pitchFamily="18" charset="0"/>
              </a:rPr>
              <a:t>т.б</a:t>
            </a:r>
            <a:r>
              <a:rPr lang="kk-KZ" sz="2800" dirty="0" smtClean="0">
                <a:latin typeface="Times New Roman" panose="02020603050405020304" pitchFamily="18" charset="0"/>
                <a:cs typeface="Times New Roman" panose="02020603050405020304" pitchFamily="18" charset="0"/>
              </a:rPr>
              <a:t>. </a:t>
            </a:r>
          </a:p>
          <a:p>
            <a:pPr indent="457200" algn="just"/>
            <a:endParaRPr lang="kk-KZ" sz="2800" dirty="0">
              <a:latin typeface="Times New Roman" panose="02020603050405020304" pitchFamily="18" charset="0"/>
              <a:cs typeface="Times New Roman" panose="02020603050405020304" pitchFamily="18" charset="0"/>
            </a:endParaRPr>
          </a:p>
          <a:p>
            <a:pPr indent="457200" algn="just"/>
            <a:endParaRPr lang="kk-KZ" sz="2800" dirty="0" smtClean="0">
              <a:latin typeface="Times New Roman" panose="02020603050405020304" pitchFamily="18" charset="0"/>
              <a:cs typeface="Times New Roman" panose="02020603050405020304" pitchFamily="18" charset="0"/>
            </a:endParaRPr>
          </a:p>
          <a:p>
            <a:pPr indent="457200" algn="just"/>
            <a:r>
              <a:rPr lang="kk-KZ" sz="2800" dirty="0" smtClean="0">
                <a:latin typeface="Times New Roman" panose="02020603050405020304" pitchFamily="18" charset="0"/>
                <a:cs typeface="Times New Roman" panose="02020603050405020304" pitchFamily="18" charset="0"/>
              </a:rPr>
              <a:t>Лексика-семантикалық </a:t>
            </a:r>
            <a:r>
              <a:rPr lang="kk-KZ" sz="2800" dirty="0">
                <a:latin typeface="Times New Roman" panose="02020603050405020304" pitchFamily="18" charset="0"/>
                <a:cs typeface="Times New Roman" panose="02020603050405020304" pitchFamily="18" charset="0"/>
              </a:rPr>
              <a:t>тәсіл арқылы тілде ғылымның </a:t>
            </a:r>
            <a:r>
              <a:rPr lang="kk-KZ" sz="2800" dirty="0" smtClean="0">
                <a:latin typeface="Times New Roman" panose="02020603050405020304" pitchFamily="18" charset="0"/>
                <a:cs typeface="Times New Roman" panose="02020603050405020304" pitchFamily="18" charset="0"/>
              </a:rPr>
              <a:t>әр саласында </a:t>
            </a:r>
            <a:r>
              <a:rPr lang="kk-KZ" sz="2800" dirty="0">
                <a:latin typeface="Times New Roman" panose="02020603050405020304" pitchFamily="18" charset="0"/>
                <a:cs typeface="Times New Roman" panose="02020603050405020304" pitchFamily="18" charset="0"/>
              </a:rPr>
              <a:t>терминдер көп жасалған: </a:t>
            </a:r>
            <a:r>
              <a:rPr lang="kk-KZ" sz="2800" b="1" i="1" dirty="0">
                <a:latin typeface="Times New Roman" panose="02020603050405020304" pitchFamily="18" charset="0"/>
                <a:cs typeface="Times New Roman" panose="02020603050405020304" pitchFamily="18" charset="0"/>
              </a:rPr>
              <a:t>сөз, буын, мағына</a:t>
            </a:r>
            <a:r>
              <a:rPr lang="kk-KZ" sz="2800" b="1" i="1" dirty="0" smtClean="0">
                <a:latin typeface="Times New Roman" panose="02020603050405020304" pitchFamily="18" charset="0"/>
                <a:cs typeface="Times New Roman" panose="02020603050405020304" pitchFamily="18" charset="0"/>
              </a:rPr>
              <a:t>, есім</a:t>
            </a:r>
            <a:r>
              <a:rPr lang="kk-KZ" sz="2800" b="1" i="1" dirty="0">
                <a:latin typeface="Times New Roman" panose="02020603050405020304" pitchFamily="18" charset="0"/>
                <a:cs typeface="Times New Roman" panose="02020603050405020304" pitchFamily="18" charset="0"/>
              </a:rPr>
              <a:t>, шылау, Үстеу (тіл білімі), қүн, </a:t>
            </a:r>
            <a:r>
              <a:rPr lang="kk-KZ" sz="2800" b="1" i="1" dirty="0" smtClean="0">
                <a:latin typeface="Times New Roman" panose="02020603050405020304" pitchFamily="18" charset="0"/>
                <a:cs typeface="Times New Roman" panose="02020603050405020304" pitchFamily="18" charset="0"/>
              </a:rPr>
              <a:t>нарық (</a:t>
            </a:r>
            <a:r>
              <a:rPr lang="kk-KZ" sz="2800" b="1" i="1" dirty="0">
                <a:latin typeface="Times New Roman" panose="02020603050405020304" pitchFamily="18" charset="0"/>
                <a:cs typeface="Times New Roman" panose="02020603050405020304" pitchFamily="18" charset="0"/>
              </a:rPr>
              <a:t>экономика), теңеу, суреттеу, өлең, әңгіме (әдебиет</a:t>
            </a:r>
            <a:r>
              <a:rPr lang="kk-KZ" sz="2800" b="1" i="1" dirty="0" smtClean="0">
                <a:latin typeface="Times New Roman" panose="02020603050405020304" pitchFamily="18" charset="0"/>
                <a:cs typeface="Times New Roman" panose="02020603050405020304" pitchFamily="18" charset="0"/>
              </a:rPr>
              <a:t>), қимыл</a:t>
            </a:r>
            <a:r>
              <a:rPr lang="kk-KZ" sz="2800" b="1" i="1" dirty="0">
                <a:latin typeface="Times New Roman" panose="02020603050405020304" pitchFamily="18" charset="0"/>
                <a:cs typeface="Times New Roman" panose="02020603050405020304" pitchFamily="18" charset="0"/>
              </a:rPr>
              <a:t>, қозғалыс (физика), үш бүрыш, көбейту, қосу</a:t>
            </a:r>
            <a:r>
              <a:rPr lang="kk-KZ" sz="2800" b="1" i="1" dirty="0" smtClean="0">
                <a:latin typeface="Times New Roman" panose="02020603050405020304" pitchFamily="18" charset="0"/>
                <a:cs typeface="Times New Roman" panose="02020603050405020304" pitchFamily="18" charset="0"/>
              </a:rPr>
              <a:t>, алу </a:t>
            </a:r>
            <a:r>
              <a:rPr lang="kk-KZ" sz="2800" b="1" i="1" dirty="0">
                <a:latin typeface="Times New Roman" panose="02020603050405020304" pitchFamily="18" charset="0"/>
                <a:cs typeface="Times New Roman" panose="02020603050405020304" pitchFamily="18" charset="0"/>
              </a:rPr>
              <a:t>(математика) </a:t>
            </a:r>
            <a:r>
              <a:rPr lang="kk-KZ" sz="2800" dirty="0">
                <a:latin typeface="Times New Roman" panose="02020603050405020304" pitchFamily="18" charset="0"/>
                <a:cs typeface="Times New Roman" panose="02020603050405020304" pitchFamily="18" charset="0"/>
              </a:rPr>
              <a:t>т.б.</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986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143000" y="2400300"/>
            <a:ext cx="16002000" cy="4211409"/>
          </a:xfrm>
          <a:prstGeom prst="rect">
            <a:avLst/>
          </a:prstGeom>
          <a:noFill/>
        </p:spPr>
        <p:txBody>
          <a:bodyPr wrap="square">
            <a:spAutoFit/>
          </a:bodyPr>
          <a:lstStyle/>
          <a:p>
            <a:pPr marL="572770" marR="5080" indent="432000" algn="just">
              <a:lnSpc>
                <a:spcPct val="117700"/>
              </a:lnSpc>
              <a:spcBef>
                <a:spcPts val="90"/>
              </a:spcBef>
            </a:pPr>
            <a:r>
              <a:rPr lang="kk-KZ" sz="2800" dirty="0" smtClean="0">
                <a:latin typeface="Times New Roman" panose="02020603050405020304" pitchFamily="18" charset="0"/>
                <a:cs typeface="Times New Roman" panose="02020603050405020304" pitchFamily="18" charset="0"/>
              </a:rPr>
              <a:t>Лексика-семантикалық </a:t>
            </a:r>
            <a:r>
              <a:rPr lang="kk-KZ" sz="2800" dirty="0">
                <a:latin typeface="Times New Roman" panose="02020603050405020304" pitchFamily="18" charset="0"/>
                <a:cs typeface="Times New Roman" panose="02020603050405020304" pitchFamily="18" charset="0"/>
              </a:rPr>
              <a:t>тәсіл арқылы сөздің жаңа </a:t>
            </a:r>
            <a:r>
              <a:rPr lang="kk-KZ" sz="2800" dirty="0" smtClean="0">
                <a:latin typeface="Times New Roman" panose="02020603050405020304" pitchFamily="18" charset="0"/>
                <a:cs typeface="Times New Roman" panose="02020603050405020304" pitchFamily="18" charset="0"/>
              </a:rPr>
              <a:t>мағынаға көшуіне </a:t>
            </a:r>
            <a:r>
              <a:rPr lang="kk-KZ" sz="2800" dirty="0">
                <a:latin typeface="Times New Roman" panose="02020603050405020304" pitchFamily="18" charset="0"/>
                <a:cs typeface="Times New Roman" panose="02020603050405020304" pitchFamily="18" charset="0"/>
              </a:rPr>
              <a:t>байланысты сөз бір сөз табынан екінші сөз </a:t>
            </a:r>
            <a:r>
              <a:rPr lang="kk-KZ" sz="2800" dirty="0" smtClean="0">
                <a:latin typeface="Times New Roman" panose="02020603050405020304" pitchFamily="18" charset="0"/>
                <a:cs typeface="Times New Roman" panose="02020603050405020304" pitchFamily="18" charset="0"/>
              </a:rPr>
              <a:t>табына ауысады</a:t>
            </a:r>
            <a:r>
              <a:rPr lang="kk-KZ" sz="2800" dirty="0">
                <a:latin typeface="Times New Roman" panose="02020603050405020304" pitchFamily="18" charset="0"/>
                <a:cs typeface="Times New Roman" panose="02020603050405020304" pitchFamily="18" charset="0"/>
              </a:rPr>
              <a:t>, оны ғылымда </a:t>
            </a:r>
            <a:r>
              <a:rPr lang="kk-KZ" sz="2800" i="1" dirty="0">
                <a:latin typeface="Times New Roman" panose="02020603050405020304" pitchFamily="18" charset="0"/>
                <a:cs typeface="Times New Roman" panose="02020603050405020304" pitchFamily="18" charset="0"/>
              </a:rPr>
              <a:t>конверсия</a:t>
            </a:r>
            <a:r>
              <a:rPr lang="kk-KZ" sz="2800" dirty="0">
                <a:latin typeface="Times New Roman" panose="02020603050405020304" pitchFamily="18" charset="0"/>
                <a:cs typeface="Times New Roman" panose="02020603050405020304" pitchFamily="18" charset="0"/>
              </a:rPr>
              <a:t> деп атайды. </a:t>
            </a:r>
            <a:r>
              <a:rPr lang="kk-KZ" sz="2800" dirty="0" smtClean="0">
                <a:latin typeface="Times New Roman" panose="02020603050405020304" pitchFamily="18" charset="0"/>
                <a:cs typeface="Times New Roman" panose="02020603050405020304" pitchFamily="18" charset="0"/>
              </a:rPr>
              <a:t>Конверсия жолымен </a:t>
            </a:r>
            <a:r>
              <a:rPr lang="kk-KZ" sz="2800" dirty="0">
                <a:latin typeface="Times New Roman" panose="02020603050405020304" pitchFamily="18" charset="0"/>
                <a:cs typeface="Times New Roman" panose="02020603050405020304" pitchFamily="18" charset="0"/>
              </a:rPr>
              <a:t>жаңа сөздің жасалуы - өте көп тараған тәсіл</a:t>
            </a:r>
            <a:r>
              <a:rPr lang="kk-KZ" sz="2800" dirty="0" smtClean="0">
                <a:latin typeface="Times New Roman" panose="02020603050405020304" pitchFamily="18" charset="0"/>
                <a:cs typeface="Times New Roman" panose="02020603050405020304" pitchFamily="18" charset="0"/>
              </a:rPr>
              <a:t>, оның </a:t>
            </a:r>
            <a:r>
              <a:rPr lang="kk-KZ" sz="2800" dirty="0">
                <a:latin typeface="Times New Roman" panose="02020603050405020304" pitchFamily="18" charset="0"/>
                <a:cs typeface="Times New Roman" panose="02020603050405020304" pitchFamily="18" charset="0"/>
              </a:rPr>
              <a:t>ішкі ерекшеліктері де бар. </a:t>
            </a:r>
            <a:endParaRPr lang="kk-KZ" sz="2800" dirty="0" smtClean="0">
              <a:latin typeface="Times New Roman" panose="02020603050405020304" pitchFamily="18" charset="0"/>
              <a:cs typeface="Times New Roman" panose="02020603050405020304" pitchFamily="18" charset="0"/>
            </a:endParaRPr>
          </a:p>
          <a:p>
            <a:pPr marL="572770" marR="5080" indent="432000" algn="just">
              <a:lnSpc>
                <a:spcPct val="117700"/>
              </a:lnSpc>
              <a:spcBef>
                <a:spcPts val="90"/>
              </a:spcBef>
            </a:pPr>
            <a:r>
              <a:rPr lang="kk-KZ" sz="2800" dirty="0" smtClean="0">
                <a:latin typeface="Times New Roman" panose="02020603050405020304" pitchFamily="18" charset="0"/>
                <a:cs typeface="Times New Roman" panose="02020603050405020304" pitchFamily="18" charset="0"/>
              </a:rPr>
              <a:t>Лексика-семантикалық тәсілде </a:t>
            </a:r>
            <a:r>
              <a:rPr lang="kk-KZ" sz="2800" dirty="0">
                <a:latin typeface="Times New Roman" panose="02020603050405020304" pitchFamily="18" charset="0"/>
                <a:cs typeface="Times New Roman" panose="02020603050405020304" pitchFamily="18" charset="0"/>
              </a:rPr>
              <a:t>сөз мағынасының өзгеруіне байланысты ол </a:t>
            </a:r>
            <a:r>
              <a:rPr lang="kk-KZ" sz="2800" dirty="0" smtClean="0">
                <a:latin typeface="Times New Roman" panose="02020603050405020304" pitchFamily="18" charset="0"/>
                <a:cs typeface="Times New Roman" panose="02020603050405020304" pitchFamily="18" charset="0"/>
              </a:rPr>
              <a:t>үнемі бір </a:t>
            </a:r>
            <a:r>
              <a:rPr lang="kk-KZ" sz="2800" dirty="0">
                <a:latin typeface="Times New Roman" panose="02020603050405020304" pitchFamily="18" charset="0"/>
                <a:cs typeface="Times New Roman" panose="02020603050405020304" pitchFamily="18" charset="0"/>
              </a:rPr>
              <a:t>сөз табынан екінші сөз табына ауыса бермейді</a:t>
            </a:r>
            <a:r>
              <a:rPr lang="kk-KZ" sz="2800" dirty="0" smtClean="0">
                <a:latin typeface="Times New Roman" panose="02020603050405020304" pitchFamily="18" charset="0"/>
                <a:cs typeface="Times New Roman" panose="02020603050405020304" pitchFamily="18" charset="0"/>
              </a:rPr>
              <a:t>. Сондықтан </a:t>
            </a:r>
            <a:r>
              <a:rPr lang="kk-KZ" sz="2800" dirty="0">
                <a:latin typeface="Times New Roman" panose="02020603050405020304" pitchFamily="18" charset="0"/>
                <a:cs typeface="Times New Roman" panose="02020603050405020304" pitchFamily="18" charset="0"/>
              </a:rPr>
              <a:t>лексика-семантикалық тәсілдің </a:t>
            </a:r>
            <a:r>
              <a:rPr lang="kk-KZ" sz="2800" dirty="0" smtClean="0">
                <a:latin typeface="Times New Roman" panose="02020603050405020304" pitchFamily="18" charset="0"/>
                <a:cs typeface="Times New Roman" panose="02020603050405020304" pitchFamily="18" charset="0"/>
              </a:rPr>
              <a:t>іштей айырмасы </a:t>
            </a:r>
            <a:r>
              <a:rPr lang="kk-KZ" sz="2800" dirty="0">
                <a:latin typeface="Times New Roman" panose="02020603050405020304" pitchFamily="18" charset="0"/>
                <a:cs typeface="Times New Roman" panose="02020603050405020304" pitchFamily="18" charset="0"/>
              </a:rPr>
              <a:t>бар</a:t>
            </a:r>
            <a:r>
              <a:rPr lang="kk-KZ" sz="2800" dirty="0" smtClean="0">
                <a:latin typeface="Times New Roman" panose="02020603050405020304" pitchFamily="18" charset="0"/>
                <a:cs typeface="Times New Roman" panose="02020603050405020304" pitchFamily="18" charset="0"/>
              </a:rPr>
              <a:t>:</a:t>
            </a:r>
          </a:p>
          <a:p>
            <a:pPr marL="572770" marR="5080" indent="432000" algn="just">
              <a:lnSpc>
                <a:spcPct val="117700"/>
              </a:lnSpc>
              <a:spcBef>
                <a:spcPts val="90"/>
              </a:spcBef>
            </a:pPr>
            <a:endParaRPr lang="kk-KZ" sz="2800" dirty="0" smtClean="0">
              <a:latin typeface="Times New Roman" panose="02020603050405020304" pitchFamily="18" charset="0"/>
              <a:cs typeface="Times New Roman" panose="02020603050405020304" pitchFamily="18" charset="0"/>
            </a:endParaRPr>
          </a:p>
          <a:p>
            <a:pPr marL="1087120" marR="5080" indent="-514350" algn="just">
              <a:lnSpc>
                <a:spcPct val="117700"/>
              </a:lnSpc>
              <a:spcBef>
                <a:spcPts val="90"/>
              </a:spcBef>
              <a:buFont typeface="+mj-lt"/>
              <a:buAutoNum type="arabicPeriod"/>
            </a:pPr>
            <a:r>
              <a:rPr lang="kk-KZ" sz="2800" dirty="0">
                <a:latin typeface="Times New Roman" panose="02020603050405020304" pitchFamily="18" charset="0"/>
                <a:cs typeface="Times New Roman" panose="02020603050405020304" pitchFamily="18" charset="0"/>
              </a:rPr>
              <a:t>С</a:t>
            </a:r>
            <a:r>
              <a:rPr lang="kk-KZ" sz="2800" dirty="0" smtClean="0">
                <a:latin typeface="Times New Roman" panose="02020603050405020304" pitchFamily="18" charset="0"/>
                <a:cs typeface="Times New Roman" panose="02020603050405020304" pitchFamily="18" charset="0"/>
              </a:rPr>
              <a:t>өздің </a:t>
            </a:r>
            <a:r>
              <a:rPr lang="kk-KZ" sz="2800" dirty="0">
                <a:latin typeface="Times New Roman" panose="02020603050405020304" pitchFamily="18" charset="0"/>
                <a:cs typeface="Times New Roman" panose="02020603050405020304" pitchFamily="18" charset="0"/>
              </a:rPr>
              <a:t>жаңа мағына алуына байланысты басқа </a:t>
            </a:r>
            <a:r>
              <a:rPr lang="kk-KZ" sz="2800" dirty="0" smtClean="0">
                <a:latin typeface="Times New Roman" panose="02020603050405020304" pitchFamily="18" charset="0"/>
                <a:cs typeface="Times New Roman" panose="02020603050405020304" pitchFamily="18" charset="0"/>
              </a:rPr>
              <a:t>сөз табына көшуі;</a:t>
            </a:r>
          </a:p>
          <a:p>
            <a:pPr marL="1087120" marR="5080" indent="-514350" algn="just">
              <a:lnSpc>
                <a:spcPct val="117700"/>
              </a:lnSpc>
              <a:spcBef>
                <a:spcPts val="90"/>
              </a:spcBef>
              <a:buFont typeface="+mj-lt"/>
              <a:buAutoNum type="arabicPeriod"/>
            </a:pPr>
            <a:r>
              <a:rPr lang="kk-KZ" sz="2800" dirty="0">
                <a:latin typeface="Times New Roman" panose="02020603050405020304" pitchFamily="18" charset="0"/>
                <a:cs typeface="Times New Roman" panose="02020603050405020304" pitchFamily="18" charset="0"/>
              </a:rPr>
              <a:t>С</a:t>
            </a:r>
            <a:r>
              <a:rPr lang="kk-KZ" sz="2800" dirty="0" smtClean="0">
                <a:latin typeface="Times New Roman" panose="02020603050405020304" pitchFamily="18" charset="0"/>
                <a:cs typeface="Times New Roman" panose="02020603050405020304" pitchFamily="18" charset="0"/>
              </a:rPr>
              <a:t>өз </a:t>
            </a:r>
            <a:r>
              <a:rPr lang="kk-KZ" sz="2800" dirty="0">
                <a:latin typeface="Times New Roman" panose="02020603050405020304" pitchFamily="18" charset="0"/>
                <a:cs typeface="Times New Roman" panose="02020603050405020304" pitchFamily="18" charset="0"/>
              </a:rPr>
              <a:t>жаңа мағына алса да, сөз табын өзгертпей, өз </a:t>
            </a:r>
            <a:r>
              <a:rPr lang="kk-KZ" sz="2800" dirty="0" smtClean="0">
                <a:latin typeface="Times New Roman" panose="02020603050405020304" pitchFamily="18" charset="0"/>
                <a:cs typeface="Times New Roman" panose="02020603050405020304" pitchFamily="18" charset="0"/>
              </a:rPr>
              <a:t>сөз табының </a:t>
            </a:r>
            <a:r>
              <a:rPr lang="kk-KZ" sz="2800" dirty="0">
                <a:latin typeface="Times New Roman" panose="02020603050405020304" pitchFamily="18" charset="0"/>
                <a:cs typeface="Times New Roman" panose="02020603050405020304" pitchFamily="18" charset="0"/>
              </a:rPr>
              <a:t>құрамында қалуы.</a:t>
            </a:r>
            <a:endParaRPr lang="kk-KZ"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354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526894" y="6978245"/>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3" cstate="print"/>
          <a:stretch>
            <a:fillRect/>
          </a:stretch>
        </p:blipFill>
        <p:spPr>
          <a:xfrm>
            <a:off x="-1555" y="6057900"/>
            <a:ext cx="4421155" cy="4132808"/>
          </a:xfrm>
          <a:prstGeom prst="rect">
            <a:avLst/>
          </a:prstGeom>
        </p:spPr>
      </p:pic>
      <p:sp>
        <p:nvSpPr>
          <p:cNvPr id="13" name="object 13"/>
          <p:cNvSpPr txBox="1">
            <a:spLocks noGrp="1"/>
          </p:cNvSpPr>
          <p:nvPr>
            <p:ph type="title"/>
          </p:nvPr>
        </p:nvSpPr>
        <p:spPr>
          <a:xfrm>
            <a:off x="5334000" y="957580"/>
            <a:ext cx="7380191" cy="805029"/>
          </a:xfrm>
          <a:prstGeom prst="rect">
            <a:avLst/>
          </a:prstGeom>
        </p:spPr>
        <p:txBody>
          <a:bodyPr vert="horz" wrap="square" lIns="0" tIns="12700" rIns="0" bIns="0" rtlCol="0">
            <a:spAutoFit/>
          </a:bodyPr>
          <a:lstStyle/>
          <a:p>
            <a:pPr marL="12065" marR="5080" algn="ctr">
              <a:lnSpc>
                <a:spcPct val="116900"/>
              </a:lnSpc>
              <a:spcBef>
                <a:spcPts val="100"/>
              </a:spcBef>
            </a:pPr>
            <a:r>
              <a:rPr lang="kk-KZ" sz="4400" b="1" dirty="0" smtClean="0">
                <a:latin typeface="Times New Roman" panose="02020603050405020304" pitchFamily="18" charset="0"/>
                <a:cs typeface="Times New Roman" panose="02020603050405020304" pitchFamily="18" charset="0"/>
              </a:rPr>
              <a:t>Пайдаланылған әдебиеттер:</a:t>
            </a:r>
            <a:endParaRPr sz="4400" b="1"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xmlns="" id="{A92B8880-D756-DFE7-672B-66400503E8CB}"/>
              </a:ext>
            </a:extLst>
          </p:cNvPr>
          <p:cNvSpPr txBox="1"/>
          <p:nvPr/>
        </p:nvSpPr>
        <p:spPr>
          <a:xfrm>
            <a:off x="2854637" y="2857500"/>
            <a:ext cx="13944600" cy="2246769"/>
          </a:xfrm>
          <a:prstGeom prst="rect">
            <a:avLst/>
          </a:prstGeom>
          <a:noFill/>
        </p:spPr>
        <p:txBody>
          <a:bodyPr wrap="square">
            <a:spAutoFit/>
          </a:bodyPr>
          <a:lstStyle/>
          <a:p>
            <a:pPr marL="514350" indent="-514350" algn="just">
              <a:buFont typeface="+mj-lt"/>
              <a:buAutoNum type="arabicPeriod"/>
            </a:pPr>
            <a:r>
              <a:rPr lang="ru-RU" sz="2800" dirty="0" err="1">
                <a:latin typeface="Times New Roman" pitchFamily="18" charset="0"/>
                <a:cs typeface="Times New Roman" pitchFamily="18" charset="0"/>
              </a:rPr>
              <a:t>Оралбай</a:t>
            </a:r>
            <a:r>
              <a:rPr lang="ru-RU" sz="2800" dirty="0">
                <a:latin typeface="Times New Roman" pitchFamily="18" charset="0"/>
                <a:cs typeface="Times New Roman" pitchFamily="18" charset="0"/>
              </a:rPr>
              <a:t> Н. </a:t>
            </a:r>
            <a:r>
              <a:rPr lang="ru-RU" sz="2800" dirty="0" err="1">
                <a:latin typeface="Times New Roman" pitchFamily="18" charset="0"/>
                <a:cs typeface="Times New Roman" pitchFamily="18" charset="0"/>
              </a:rPr>
              <a:t>Қазақ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тілінің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сөзжасамы</a:t>
            </a:r>
            <a:r>
              <a:rPr lang="ru-RU" sz="2800" dirty="0">
                <a:latin typeface="Times New Roman" pitchFamily="18" charset="0"/>
                <a:cs typeface="Times New Roman" pitchFamily="18" charset="0"/>
              </a:rPr>
              <a:t>. -Алматы, 2002. </a:t>
            </a:r>
            <a:endParaRPr lang="ru-RU" sz="2800" dirty="0" smtClean="0">
              <a:latin typeface="Times New Roman" pitchFamily="18" charset="0"/>
              <a:cs typeface="Times New Roman" pitchFamily="18" charset="0"/>
            </a:endParaRPr>
          </a:p>
          <a:p>
            <a:pPr marL="514350" indent="-514350" algn="just">
              <a:buFont typeface="+mj-lt"/>
              <a:buAutoNum type="arabicPeriod"/>
            </a:pPr>
            <a:r>
              <a:rPr lang="ru-RU" sz="2800" dirty="0" err="1" smtClean="0">
                <a:latin typeface="Times New Roman" pitchFamily="18" charset="0"/>
                <a:cs typeface="Times New Roman" pitchFamily="18" charset="0"/>
              </a:rPr>
              <a:t>Оралбай</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Н. </a:t>
            </a:r>
            <a:r>
              <a:rPr lang="ru-RU" sz="2800" dirty="0" err="1">
                <a:latin typeface="Times New Roman" pitchFamily="18" charset="0"/>
                <a:cs typeface="Times New Roman" pitchFamily="18" charset="0"/>
              </a:rPr>
              <a:t>Қазіргі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қазақ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тіліндегі</a:t>
            </a:r>
            <a:r>
              <a:rPr lang="ru-RU" sz="2800" dirty="0">
                <a:latin typeface="Times New Roman" pitchFamily="18" charset="0"/>
                <a:cs typeface="Times New Roman" pitchFamily="18" charset="0"/>
              </a:rPr>
              <a:t> сан </a:t>
            </a:r>
            <a:r>
              <a:rPr lang="ru-RU" sz="2800" dirty="0" err="1">
                <a:latin typeface="Times New Roman" pitchFamily="18" charset="0"/>
                <a:cs typeface="Times New Roman" pitchFamily="18" charset="0"/>
              </a:rPr>
              <a:t>есімнің</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сөзжасам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жүйесі</a:t>
            </a:r>
            <a:r>
              <a:rPr lang="ru-RU" sz="2800" dirty="0">
                <a:latin typeface="Times New Roman" pitchFamily="18" charset="0"/>
                <a:cs typeface="Times New Roman" pitchFamily="18" charset="0"/>
              </a:rPr>
              <a:t>. -Алматы, 1988. </a:t>
            </a:r>
            <a:endParaRPr lang="ru-RU" sz="2800" dirty="0" smtClean="0">
              <a:latin typeface="Times New Roman" pitchFamily="18" charset="0"/>
              <a:cs typeface="Times New Roman" pitchFamily="18" charset="0"/>
            </a:endParaRPr>
          </a:p>
          <a:p>
            <a:pPr marL="514350" indent="-514350" algn="just">
              <a:buFont typeface="+mj-lt"/>
              <a:buAutoNum type="arabicPeriod"/>
            </a:pPr>
            <a:r>
              <a:rPr lang="ru-RU" sz="2800" dirty="0" err="1" smtClean="0">
                <a:latin typeface="Times New Roman" pitchFamily="18" charset="0"/>
                <a:cs typeface="Times New Roman" pitchFamily="18" charset="0"/>
              </a:rPr>
              <a:t>Салқынбай</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А. </a:t>
            </a:r>
            <a:r>
              <a:rPr lang="ru-RU" sz="2800" dirty="0" err="1">
                <a:latin typeface="Times New Roman" pitchFamily="18" charset="0"/>
                <a:cs typeface="Times New Roman" pitchFamily="18" charset="0"/>
              </a:rPr>
              <a:t>Тарихи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сөзжасам</a:t>
            </a:r>
            <a:r>
              <a:rPr lang="ru-RU" sz="2800" dirty="0">
                <a:latin typeface="Times New Roman" pitchFamily="18" charset="0"/>
                <a:cs typeface="Times New Roman" pitchFamily="18" charset="0"/>
              </a:rPr>
              <a:t>. –Алматы, 1999. </a:t>
            </a:r>
            <a:endParaRPr lang="ru-RU" sz="2800" dirty="0" smtClean="0">
              <a:latin typeface="Times New Roman" pitchFamily="18" charset="0"/>
              <a:cs typeface="Times New Roman" pitchFamily="18" charset="0"/>
            </a:endParaRPr>
          </a:p>
          <a:p>
            <a:pPr marL="514350" indent="-514350" algn="just">
              <a:buFont typeface="+mj-lt"/>
              <a:buAutoNum type="arabicPeriod"/>
            </a:pPr>
            <a:r>
              <a:rPr lang="ru-RU" sz="2800" dirty="0" err="1" smtClean="0">
                <a:latin typeface="Times New Roman" pitchFamily="18" charset="0"/>
                <a:cs typeface="Times New Roman" pitchFamily="18" charset="0"/>
              </a:rPr>
              <a:t>Салқынбай</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А. </a:t>
            </a:r>
            <a:r>
              <a:rPr lang="ru-RU" sz="2800" dirty="0" err="1">
                <a:latin typeface="Times New Roman" pitchFamily="18" charset="0"/>
                <a:cs typeface="Times New Roman" pitchFamily="18" charset="0"/>
              </a:rPr>
              <a:t>Қазақ</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тілі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сөзжасамы</a:t>
            </a:r>
            <a:r>
              <a:rPr lang="ru-RU" sz="2800" dirty="0">
                <a:latin typeface="Times New Roman" pitchFamily="18" charset="0"/>
                <a:cs typeface="Times New Roman" pitchFamily="18" charset="0"/>
              </a:rPr>
              <a:t>. –Алматы, 2003. </a:t>
            </a:r>
            <a:endParaRPr lang="ru-RU" sz="2800" dirty="0" smtClean="0">
              <a:latin typeface="Times New Roman" pitchFamily="18" charset="0"/>
              <a:cs typeface="Times New Roman" pitchFamily="18" charset="0"/>
            </a:endParaRPr>
          </a:p>
          <a:p>
            <a:pPr marL="514350" indent="-514350" algn="just">
              <a:buFont typeface="+mj-lt"/>
              <a:buAutoNum type="arabicPeriod"/>
            </a:pPr>
            <a:r>
              <a:rPr lang="ru-RU" sz="2800" dirty="0" err="1" smtClean="0">
                <a:latin typeface="Times New Roman" pitchFamily="18" charset="0"/>
                <a:cs typeface="Times New Roman" pitchFamily="18" charset="0"/>
              </a:rPr>
              <a:t>Бейсембайқызы</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З. </a:t>
            </a:r>
            <a:r>
              <a:rPr lang="ru-RU" sz="2800" dirty="0" err="1">
                <a:latin typeface="Times New Roman" pitchFamily="18" charset="0"/>
                <a:cs typeface="Times New Roman" pitchFamily="18" charset="0"/>
              </a:rPr>
              <a:t>Сөзжасам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пәнін</a:t>
            </a:r>
            <a:r>
              <a:rPr lang="ru-RU" sz="2800" dirty="0">
                <a:latin typeface="Times New Roman" pitchFamily="18" charset="0"/>
                <a:cs typeface="Times New Roman" pitchFamily="18" charset="0"/>
              </a:rPr>
              <a:t> модуль </a:t>
            </a:r>
            <a:r>
              <a:rPr lang="ru-RU" sz="2800" dirty="0" err="1">
                <a:latin typeface="Times New Roman" pitchFamily="18" charset="0"/>
                <a:cs typeface="Times New Roman" pitchFamily="18" charset="0"/>
              </a:rPr>
              <a:t>бойынша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оқыту</a:t>
            </a:r>
            <a:r>
              <a:rPr lang="ru-RU" sz="2800" dirty="0">
                <a:latin typeface="Times New Roman" pitchFamily="18" charset="0"/>
                <a:cs typeface="Times New Roman" pitchFamily="18" charset="0"/>
              </a:rPr>
              <a:t>.-Алматы, 2000.</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187168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80" y="6397525"/>
            <a:ext cx="5320030" cy="3890010"/>
            <a:chOff x="12919480" y="6397525"/>
            <a:chExt cx="5320030" cy="3890010"/>
          </a:xfrm>
        </p:grpSpPr>
        <p:sp>
          <p:nvSpPr>
            <p:cNvPr id="3" name="object 3"/>
            <p:cNvSpPr/>
            <p:nvPr/>
          </p:nvSpPr>
          <p:spPr>
            <a:xfrm>
              <a:off x="12919480" y="8129621"/>
              <a:ext cx="1945639" cy="2157730"/>
            </a:xfrm>
            <a:custGeom>
              <a:avLst/>
              <a:gdLst/>
              <a:ahLst/>
              <a:cxnLst/>
              <a:rect l="l" t="t" r="r" b="b"/>
              <a:pathLst>
                <a:path w="1945640" h="2157729">
                  <a:moveTo>
                    <a:pt x="869295" y="0"/>
                  </a:moveTo>
                  <a:lnTo>
                    <a:pt x="1945415" y="2156205"/>
                  </a:lnTo>
                  <a:lnTo>
                    <a:pt x="860179" y="2157378"/>
                  </a:lnTo>
                  <a:lnTo>
                    <a:pt x="0" y="433849"/>
                  </a:lnTo>
                  <a:lnTo>
                    <a:pt x="869295" y="0"/>
                  </a:lnTo>
                  <a:close/>
                </a:path>
              </a:pathLst>
            </a:custGeom>
            <a:solidFill>
              <a:srgbClr val="81D0EC"/>
            </a:solidFill>
          </p:spPr>
          <p:txBody>
            <a:bodyPr wrap="square" lIns="0" tIns="0" rIns="0" bIns="0" rtlCol="0"/>
            <a:lstStyle/>
            <a:p>
              <a:endParaRPr/>
            </a:p>
          </p:txBody>
        </p:sp>
        <p:sp>
          <p:nvSpPr>
            <p:cNvPr id="4" name="object 4"/>
            <p:cNvSpPr/>
            <p:nvPr/>
          </p:nvSpPr>
          <p:spPr>
            <a:xfrm>
              <a:off x="14729648" y="6397525"/>
              <a:ext cx="3509645" cy="3890010"/>
            </a:xfrm>
            <a:custGeom>
              <a:avLst/>
              <a:gdLst/>
              <a:ahLst/>
              <a:cxnLst/>
              <a:rect l="l" t="t" r="r" b="b"/>
              <a:pathLst>
                <a:path w="3509644" h="3890009">
                  <a:moveTo>
                    <a:pt x="0" y="782629"/>
                  </a:moveTo>
                  <a:lnTo>
                    <a:pt x="1568149" y="0"/>
                  </a:lnTo>
                  <a:lnTo>
                    <a:pt x="3509301" y="3889474"/>
                  </a:lnTo>
                  <a:lnTo>
                    <a:pt x="1550558" y="3889474"/>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6" y="8481910"/>
              <a:ext cx="1633855" cy="1805305"/>
            </a:xfrm>
            <a:custGeom>
              <a:avLst/>
              <a:gdLst/>
              <a:ahLst/>
              <a:cxnLst/>
              <a:rect l="l" t="t" r="r" b="b"/>
              <a:pathLst>
                <a:path w="1633855" h="1805304">
                  <a:moveTo>
                    <a:pt x="0" y="365800"/>
                  </a:moveTo>
                  <a:lnTo>
                    <a:pt x="732936" y="0"/>
                  </a:lnTo>
                  <a:lnTo>
                    <a:pt x="1633835" y="1805089"/>
                  </a:lnTo>
                  <a:lnTo>
                    <a:pt x="718332" y="1805089"/>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70" y="3"/>
            <a:ext cx="3248025" cy="2235835"/>
            <a:chOff x="51970" y="3"/>
            <a:chExt cx="3248025" cy="2235835"/>
          </a:xfrm>
        </p:grpSpPr>
        <p:sp>
          <p:nvSpPr>
            <p:cNvPr id="8" name="object 8"/>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9" name="object 9"/>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81D0EC"/>
          </a:solidFill>
        </p:spPr>
        <p:txBody>
          <a:bodyPr wrap="square" lIns="0" tIns="0" rIns="0" bIns="0" rtlCol="0"/>
          <a:lstStyle/>
          <a:p>
            <a:endParaRPr/>
          </a:p>
        </p:txBody>
      </p:sp>
      <p:sp>
        <p:nvSpPr>
          <p:cNvPr id="11" name="object 11"/>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12" name="object 12"/>
          <p:cNvSpPr txBox="1">
            <a:spLocks noGrp="1"/>
          </p:cNvSpPr>
          <p:nvPr>
            <p:ph type="title"/>
          </p:nvPr>
        </p:nvSpPr>
        <p:spPr>
          <a:xfrm>
            <a:off x="900979" y="4006421"/>
            <a:ext cx="16224250" cy="1397000"/>
          </a:xfrm>
          <a:prstGeom prst="rect">
            <a:avLst/>
          </a:prstGeom>
        </p:spPr>
        <p:txBody>
          <a:bodyPr vert="horz" wrap="square" lIns="0" tIns="12700" rIns="0" bIns="0" rtlCol="0">
            <a:spAutoFit/>
          </a:bodyPr>
          <a:lstStyle/>
          <a:p>
            <a:pPr marL="12700">
              <a:lnSpc>
                <a:spcPct val="100000"/>
              </a:lnSpc>
              <a:spcBef>
                <a:spcPts val="100"/>
              </a:spcBef>
            </a:pPr>
            <a:r>
              <a:rPr sz="9000" spc="60" dirty="0"/>
              <a:t>НАЗАРЛАРЫҢЫЗҒА</a:t>
            </a:r>
            <a:r>
              <a:rPr sz="9000" spc="100" dirty="0"/>
              <a:t> </a:t>
            </a:r>
            <a:r>
              <a:rPr sz="9000" spc="-40" dirty="0"/>
              <a:t>РАҚМЕТ!</a:t>
            </a:r>
            <a:endParaRPr sz="9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181600" y="1144166"/>
            <a:ext cx="11232515" cy="5172837"/>
          </a:xfrm>
          <a:custGeom>
            <a:avLst/>
            <a:gdLst/>
            <a:ahLst/>
            <a:cxnLst/>
            <a:rect l="l" t="t" r="r" b="b"/>
            <a:pathLst>
              <a:path w="11765915" h="3263900">
                <a:moveTo>
                  <a:pt x="105704" y="63500"/>
                </a:moveTo>
                <a:lnTo>
                  <a:pt x="93145" y="63500"/>
                </a:lnTo>
                <a:lnTo>
                  <a:pt x="90643" y="50800"/>
                </a:lnTo>
                <a:lnTo>
                  <a:pt x="89613" y="38100"/>
                </a:lnTo>
                <a:lnTo>
                  <a:pt x="90349" y="25400"/>
                </a:lnTo>
                <a:lnTo>
                  <a:pt x="93145" y="25400"/>
                </a:lnTo>
                <a:lnTo>
                  <a:pt x="101403" y="12700"/>
                </a:lnTo>
                <a:lnTo>
                  <a:pt x="113684" y="0"/>
                </a:lnTo>
                <a:lnTo>
                  <a:pt x="361070" y="0"/>
                </a:lnTo>
                <a:lnTo>
                  <a:pt x="361070" y="12700"/>
                </a:lnTo>
                <a:lnTo>
                  <a:pt x="110528" y="12700"/>
                </a:lnTo>
                <a:lnTo>
                  <a:pt x="104658" y="25400"/>
                </a:lnTo>
                <a:lnTo>
                  <a:pt x="102466" y="38100"/>
                </a:lnTo>
                <a:lnTo>
                  <a:pt x="102041" y="38100"/>
                </a:lnTo>
                <a:lnTo>
                  <a:pt x="103186" y="50800"/>
                </a:lnTo>
                <a:lnTo>
                  <a:pt x="105704" y="63500"/>
                </a:lnTo>
                <a:close/>
              </a:path>
              <a:path w="11765915" h="3263900">
                <a:moveTo>
                  <a:pt x="11677440" y="63500"/>
                </a:moveTo>
                <a:lnTo>
                  <a:pt x="11661742" y="63500"/>
                </a:lnTo>
                <a:lnTo>
                  <a:pt x="11664424" y="50800"/>
                </a:lnTo>
                <a:lnTo>
                  <a:pt x="11665928" y="38100"/>
                </a:lnTo>
                <a:lnTo>
                  <a:pt x="11663836" y="25400"/>
                </a:lnTo>
                <a:lnTo>
                  <a:pt x="11657752" y="12700"/>
                </a:lnTo>
                <a:lnTo>
                  <a:pt x="11632634" y="12700"/>
                </a:lnTo>
                <a:lnTo>
                  <a:pt x="11613599" y="0"/>
                </a:lnTo>
                <a:lnTo>
                  <a:pt x="11657294" y="0"/>
                </a:lnTo>
                <a:lnTo>
                  <a:pt x="11670441" y="12700"/>
                </a:lnTo>
                <a:lnTo>
                  <a:pt x="11678487" y="25400"/>
                </a:lnTo>
                <a:lnTo>
                  <a:pt x="11680678" y="25400"/>
                </a:lnTo>
                <a:lnTo>
                  <a:pt x="11681104" y="38100"/>
                </a:lnTo>
                <a:lnTo>
                  <a:pt x="11679959" y="50800"/>
                </a:lnTo>
                <a:lnTo>
                  <a:pt x="11677440" y="63500"/>
                </a:lnTo>
                <a:close/>
              </a:path>
              <a:path w="11765915" h="3263900">
                <a:moveTo>
                  <a:pt x="11699418" y="3200400"/>
                </a:moveTo>
                <a:lnTo>
                  <a:pt x="65934" y="3200400"/>
                </a:lnTo>
                <a:lnTo>
                  <a:pt x="65934" y="3175000"/>
                </a:lnTo>
                <a:lnTo>
                  <a:pt x="29582" y="3175000"/>
                </a:lnTo>
                <a:lnTo>
                  <a:pt x="15567" y="3162300"/>
                </a:lnTo>
                <a:lnTo>
                  <a:pt x="4497" y="3149600"/>
                </a:lnTo>
                <a:lnTo>
                  <a:pt x="0" y="3124200"/>
                </a:lnTo>
                <a:lnTo>
                  <a:pt x="0" y="152400"/>
                </a:lnTo>
                <a:lnTo>
                  <a:pt x="4071" y="114300"/>
                </a:lnTo>
                <a:lnTo>
                  <a:pt x="14521" y="101600"/>
                </a:lnTo>
                <a:lnTo>
                  <a:pt x="28699" y="88900"/>
                </a:lnTo>
                <a:lnTo>
                  <a:pt x="64887" y="88900"/>
                </a:lnTo>
                <a:lnTo>
                  <a:pt x="64887" y="63500"/>
                </a:lnTo>
                <a:lnTo>
                  <a:pt x="358977" y="63500"/>
                </a:lnTo>
                <a:lnTo>
                  <a:pt x="358977" y="76200"/>
                </a:lnTo>
                <a:lnTo>
                  <a:pt x="78493" y="76200"/>
                </a:lnTo>
                <a:lnTo>
                  <a:pt x="78493" y="101600"/>
                </a:lnTo>
                <a:lnTo>
                  <a:pt x="32869" y="101600"/>
                </a:lnTo>
                <a:lnTo>
                  <a:pt x="23024" y="114300"/>
                </a:lnTo>
                <a:lnTo>
                  <a:pt x="15535" y="127000"/>
                </a:lnTo>
                <a:lnTo>
                  <a:pt x="12558" y="152400"/>
                </a:lnTo>
                <a:lnTo>
                  <a:pt x="12558" y="3124200"/>
                </a:lnTo>
                <a:lnTo>
                  <a:pt x="15371" y="3136900"/>
                </a:lnTo>
                <a:lnTo>
                  <a:pt x="22501" y="3149600"/>
                </a:lnTo>
                <a:lnTo>
                  <a:pt x="31986" y="3162300"/>
                </a:lnTo>
                <a:lnTo>
                  <a:pt x="78493" y="3162300"/>
                </a:lnTo>
                <a:lnTo>
                  <a:pt x="78493" y="3187700"/>
                </a:lnTo>
                <a:lnTo>
                  <a:pt x="11699418" y="3187700"/>
                </a:lnTo>
                <a:lnTo>
                  <a:pt x="11699418" y="3200400"/>
                </a:lnTo>
                <a:close/>
              </a:path>
              <a:path w="11765915" h="3263900">
                <a:moveTo>
                  <a:pt x="11762214" y="3149600"/>
                </a:moveTo>
                <a:lnTo>
                  <a:pt x="11744798" y="3149600"/>
                </a:lnTo>
                <a:lnTo>
                  <a:pt x="11747431" y="3136900"/>
                </a:lnTo>
                <a:lnTo>
                  <a:pt x="11749082" y="3136900"/>
                </a:lnTo>
                <a:lnTo>
                  <a:pt x="11749655" y="3124200"/>
                </a:lnTo>
                <a:lnTo>
                  <a:pt x="11749655" y="139700"/>
                </a:lnTo>
                <a:lnTo>
                  <a:pt x="11746679" y="114300"/>
                </a:lnTo>
                <a:lnTo>
                  <a:pt x="11739189" y="114300"/>
                </a:lnTo>
                <a:lnTo>
                  <a:pt x="11729345" y="101600"/>
                </a:lnTo>
                <a:lnTo>
                  <a:pt x="11683720" y="101600"/>
                </a:lnTo>
                <a:lnTo>
                  <a:pt x="11683720" y="76200"/>
                </a:lnTo>
                <a:lnTo>
                  <a:pt x="360023" y="76200"/>
                </a:lnTo>
                <a:lnTo>
                  <a:pt x="360023" y="63500"/>
                </a:lnTo>
                <a:lnTo>
                  <a:pt x="11698372" y="63500"/>
                </a:lnTo>
                <a:lnTo>
                  <a:pt x="11698372" y="88900"/>
                </a:lnTo>
                <a:lnTo>
                  <a:pt x="11735444" y="88900"/>
                </a:lnTo>
                <a:lnTo>
                  <a:pt x="11749262" y="101600"/>
                </a:lnTo>
                <a:lnTo>
                  <a:pt x="11759352" y="114300"/>
                </a:lnTo>
                <a:lnTo>
                  <a:pt x="11763261" y="139700"/>
                </a:lnTo>
                <a:lnTo>
                  <a:pt x="11763261" y="2908300"/>
                </a:lnTo>
                <a:lnTo>
                  <a:pt x="11765353" y="3124200"/>
                </a:lnTo>
                <a:lnTo>
                  <a:pt x="11764569" y="3136900"/>
                </a:lnTo>
                <a:lnTo>
                  <a:pt x="11762214" y="3149600"/>
                </a:lnTo>
                <a:close/>
              </a:path>
              <a:path w="11765915" h="3263900">
                <a:moveTo>
                  <a:pt x="192570" y="190500"/>
                </a:moveTo>
                <a:lnTo>
                  <a:pt x="145474" y="152400"/>
                </a:lnTo>
                <a:lnTo>
                  <a:pt x="139113" y="152400"/>
                </a:lnTo>
                <a:lnTo>
                  <a:pt x="123627" y="139700"/>
                </a:lnTo>
                <a:lnTo>
                  <a:pt x="102057" y="127000"/>
                </a:lnTo>
                <a:lnTo>
                  <a:pt x="77446" y="114300"/>
                </a:lnTo>
                <a:lnTo>
                  <a:pt x="116317" y="114300"/>
                </a:lnTo>
                <a:lnTo>
                  <a:pt x="109236" y="101600"/>
                </a:lnTo>
                <a:lnTo>
                  <a:pt x="102744" y="88900"/>
                </a:lnTo>
                <a:lnTo>
                  <a:pt x="97332" y="76200"/>
                </a:lnTo>
                <a:lnTo>
                  <a:pt x="109890" y="76200"/>
                </a:lnTo>
                <a:lnTo>
                  <a:pt x="119997" y="88900"/>
                </a:lnTo>
                <a:lnTo>
                  <a:pt x="131869" y="114300"/>
                </a:lnTo>
                <a:lnTo>
                  <a:pt x="143741" y="127000"/>
                </a:lnTo>
                <a:lnTo>
                  <a:pt x="153847" y="139700"/>
                </a:lnTo>
                <a:lnTo>
                  <a:pt x="192570" y="190500"/>
                </a:lnTo>
                <a:close/>
              </a:path>
              <a:path w="11765915" h="3263900">
                <a:moveTo>
                  <a:pt x="11616740" y="152400"/>
                </a:moveTo>
                <a:lnTo>
                  <a:pt x="11608366" y="139700"/>
                </a:lnTo>
                <a:lnTo>
                  <a:pt x="11619257" y="127000"/>
                </a:lnTo>
                <a:lnTo>
                  <a:pt x="11631914" y="114300"/>
                </a:lnTo>
                <a:lnTo>
                  <a:pt x="11644572" y="88900"/>
                </a:lnTo>
                <a:lnTo>
                  <a:pt x="11655463" y="76200"/>
                </a:lnTo>
                <a:lnTo>
                  <a:pt x="11671161" y="76200"/>
                </a:lnTo>
                <a:lnTo>
                  <a:pt x="11665471" y="88900"/>
                </a:lnTo>
                <a:lnTo>
                  <a:pt x="11659387" y="88900"/>
                </a:lnTo>
                <a:lnTo>
                  <a:pt x="11652911" y="101600"/>
                </a:lnTo>
                <a:lnTo>
                  <a:pt x="11646043" y="114300"/>
                </a:lnTo>
                <a:lnTo>
                  <a:pt x="11658243" y="114300"/>
                </a:lnTo>
                <a:lnTo>
                  <a:pt x="11637148" y="127000"/>
                </a:lnTo>
                <a:lnTo>
                  <a:pt x="11622332" y="139700"/>
                </a:lnTo>
                <a:lnTo>
                  <a:pt x="11616740" y="152400"/>
                </a:lnTo>
                <a:close/>
              </a:path>
              <a:path w="11765915" h="3263900">
                <a:moveTo>
                  <a:pt x="77446" y="279400"/>
                </a:moveTo>
                <a:lnTo>
                  <a:pt x="63841" y="279400"/>
                </a:lnTo>
                <a:lnTo>
                  <a:pt x="63841" y="101600"/>
                </a:lnTo>
                <a:lnTo>
                  <a:pt x="90234" y="101600"/>
                </a:lnTo>
                <a:lnTo>
                  <a:pt x="101779" y="114300"/>
                </a:lnTo>
                <a:lnTo>
                  <a:pt x="77446" y="114300"/>
                </a:lnTo>
                <a:lnTo>
                  <a:pt x="77446" y="279400"/>
                </a:lnTo>
                <a:close/>
              </a:path>
              <a:path w="11765915" h="3263900">
                <a:moveTo>
                  <a:pt x="11697326" y="3162300"/>
                </a:moveTo>
                <a:lnTo>
                  <a:pt x="11664620" y="3162300"/>
                </a:lnTo>
                <a:lnTo>
                  <a:pt x="11655037" y="3149600"/>
                </a:lnTo>
                <a:lnTo>
                  <a:pt x="11682673" y="3149600"/>
                </a:lnTo>
                <a:lnTo>
                  <a:pt x="11682673" y="114300"/>
                </a:lnTo>
                <a:lnTo>
                  <a:pt x="11655021" y="114300"/>
                </a:lnTo>
                <a:lnTo>
                  <a:pt x="11664489" y="101600"/>
                </a:lnTo>
                <a:lnTo>
                  <a:pt x="11697326" y="101600"/>
                </a:lnTo>
                <a:lnTo>
                  <a:pt x="11697326" y="3162300"/>
                </a:lnTo>
                <a:close/>
              </a:path>
              <a:path w="11765915" h="3263900">
                <a:moveTo>
                  <a:pt x="99686" y="3162300"/>
                </a:moveTo>
                <a:lnTo>
                  <a:pt x="64887" y="3162300"/>
                </a:lnTo>
                <a:lnTo>
                  <a:pt x="64887" y="279400"/>
                </a:lnTo>
                <a:lnTo>
                  <a:pt x="79540" y="279400"/>
                </a:lnTo>
                <a:lnTo>
                  <a:pt x="79540" y="3149600"/>
                </a:lnTo>
                <a:lnTo>
                  <a:pt x="109694" y="3149600"/>
                </a:lnTo>
                <a:lnTo>
                  <a:pt x="99686" y="3162300"/>
                </a:lnTo>
                <a:close/>
              </a:path>
              <a:path w="11765915" h="3263900">
                <a:moveTo>
                  <a:pt x="108844" y="3187700"/>
                </a:moveTo>
                <a:lnTo>
                  <a:pt x="94192" y="3187700"/>
                </a:lnTo>
                <a:lnTo>
                  <a:pt x="99441" y="3175000"/>
                </a:lnTo>
                <a:lnTo>
                  <a:pt x="105573" y="3175000"/>
                </a:lnTo>
                <a:lnTo>
                  <a:pt x="112294" y="3162300"/>
                </a:lnTo>
                <a:lnTo>
                  <a:pt x="119310" y="3149600"/>
                </a:lnTo>
                <a:lnTo>
                  <a:pt x="103202" y="3149600"/>
                </a:lnTo>
                <a:lnTo>
                  <a:pt x="123627" y="3136900"/>
                </a:lnTo>
                <a:lnTo>
                  <a:pt x="137968" y="3124200"/>
                </a:lnTo>
                <a:lnTo>
                  <a:pt x="143381" y="3124200"/>
                </a:lnTo>
                <a:lnTo>
                  <a:pt x="186291" y="3086100"/>
                </a:lnTo>
                <a:lnTo>
                  <a:pt x="151754" y="3124200"/>
                </a:lnTo>
                <a:lnTo>
                  <a:pt x="141958" y="3136900"/>
                </a:lnTo>
                <a:lnTo>
                  <a:pt x="130691" y="3162300"/>
                </a:lnTo>
                <a:lnTo>
                  <a:pt x="119228" y="3175000"/>
                </a:lnTo>
                <a:lnTo>
                  <a:pt x="108844" y="3187700"/>
                </a:lnTo>
                <a:close/>
              </a:path>
              <a:path w="11765915" h="3263900">
                <a:moveTo>
                  <a:pt x="11672207" y="3187700"/>
                </a:moveTo>
                <a:lnTo>
                  <a:pt x="11655463" y="3187700"/>
                </a:lnTo>
                <a:lnTo>
                  <a:pt x="11643983" y="3175000"/>
                </a:lnTo>
                <a:lnTo>
                  <a:pt x="11631129" y="3162300"/>
                </a:lnTo>
                <a:lnTo>
                  <a:pt x="11618668" y="3136900"/>
                </a:lnTo>
                <a:lnTo>
                  <a:pt x="11608366" y="3124200"/>
                </a:lnTo>
                <a:lnTo>
                  <a:pt x="11622479" y="3124200"/>
                </a:lnTo>
                <a:lnTo>
                  <a:pt x="11637540" y="3136900"/>
                </a:lnTo>
                <a:lnTo>
                  <a:pt x="11658684" y="3136900"/>
                </a:lnTo>
                <a:lnTo>
                  <a:pt x="11682673" y="3149600"/>
                </a:lnTo>
                <a:lnTo>
                  <a:pt x="11646043" y="3149600"/>
                </a:lnTo>
                <a:lnTo>
                  <a:pt x="11653075" y="3162300"/>
                </a:lnTo>
                <a:lnTo>
                  <a:pt x="11659910" y="3175000"/>
                </a:lnTo>
                <a:lnTo>
                  <a:pt x="11666353" y="3175000"/>
                </a:lnTo>
                <a:lnTo>
                  <a:pt x="11672207" y="3187700"/>
                </a:lnTo>
                <a:close/>
              </a:path>
              <a:path w="11765915" h="3263900">
                <a:moveTo>
                  <a:pt x="11752795" y="3162300"/>
                </a:moveTo>
                <a:lnTo>
                  <a:pt x="11736049" y="3162300"/>
                </a:lnTo>
                <a:lnTo>
                  <a:pt x="11741282" y="3149600"/>
                </a:lnTo>
                <a:lnTo>
                  <a:pt x="11758289" y="3149600"/>
                </a:lnTo>
                <a:lnTo>
                  <a:pt x="11752795" y="3162300"/>
                </a:lnTo>
                <a:close/>
              </a:path>
              <a:path w="11765915" h="3263900">
                <a:moveTo>
                  <a:pt x="11699418" y="3187700"/>
                </a:moveTo>
                <a:lnTo>
                  <a:pt x="11684767" y="3187700"/>
                </a:lnTo>
                <a:lnTo>
                  <a:pt x="11684767" y="3162300"/>
                </a:lnTo>
                <a:lnTo>
                  <a:pt x="11746270" y="3162300"/>
                </a:lnTo>
                <a:lnTo>
                  <a:pt x="11739058" y="3175000"/>
                </a:lnTo>
                <a:lnTo>
                  <a:pt x="11699418" y="3175000"/>
                </a:lnTo>
                <a:lnTo>
                  <a:pt x="11699418" y="3187700"/>
                </a:lnTo>
                <a:close/>
              </a:path>
              <a:path w="11765915" h="3263900">
                <a:moveTo>
                  <a:pt x="107225" y="3251200"/>
                </a:moveTo>
                <a:lnTo>
                  <a:pt x="90005" y="3251200"/>
                </a:lnTo>
                <a:lnTo>
                  <a:pt x="87209" y="3238500"/>
                </a:lnTo>
                <a:lnTo>
                  <a:pt x="86473" y="3225800"/>
                </a:lnTo>
                <a:lnTo>
                  <a:pt x="87503" y="3213100"/>
                </a:lnTo>
                <a:lnTo>
                  <a:pt x="90005" y="3200400"/>
                </a:lnTo>
                <a:lnTo>
                  <a:pt x="103611" y="3200400"/>
                </a:lnTo>
                <a:lnTo>
                  <a:pt x="100929" y="3213100"/>
                </a:lnTo>
                <a:lnTo>
                  <a:pt x="99425" y="3225800"/>
                </a:lnTo>
                <a:lnTo>
                  <a:pt x="99490" y="3238500"/>
                </a:lnTo>
                <a:lnTo>
                  <a:pt x="101518" y="3238500"/>
                </a:lnTo>
                <a:lnTo>
                  <a:pt x="107225" y="3251200"/>
                </a:lnTo>
                <a:close/>
              </a:path>
              <a:path w="11765915" h="3263900">
                <a:moveTo>
                  <a:pt x="11658733" y="3263900"/>
                </a:moveTo>
                <a:lnTo>
                  <a:pt x="11614646" y="3263900"/>
                </a:lnTo>
                <a:lnTo>
                  <a:pt x="11634449" y="3251200"/>
                </a:lnTo>
                <a:lnTo>
                  <a:pt x="11660712" y="3251200"/>
                </a:lnTo>
                <a:lnTo>
                  <a:pt x="11666975" y="3238500"/>
                </a:lnTo>
                <a:lnTo>
                  <a:pt x="11668986" y="3225800"/>
                </a:lnTo>
                <a:lnTo>
                  <a:pt x="11667123" y="3213100"/>
                </a:lnTo>
                <a:lnTo>
                  <a:pt x="11663836" y="3200400"/>
                </a:lnTo>
                <a:lnTo>
                  <a:pt x="11679534" y="3200400"/>
                </a:lnTo>
                <a:lnTo>
                  <a:pt x="11682052" y="3213100"/>
                </a:lnTo>
                <a:lnTo>
                  <a:pt x="11683197" y="3225800"/>
                </a:lnTo>
                <a:lnTo>
                  <a:pt x="11682772" y="3238500"/>
                </a:lnTo>
                <a:lnTo>
                  <a:pt x="11680581" y="3238500"/>
                </a:lnTo>
                <a:lnTo>
                  <a:pt x="11672355" y="3251200"/>
                </a:lnTo>
                <a:lnTo>
                  <a:pt x="11658733" y="3263900"/>
                </a:lnTo>
                <a:close/>
              </a:path>
              <a:path w="11765915" h="3263900">
                <a:moveTo>
                  <a:pt x="146521" y="3263900"/>
                </a:moveTo>
                <a:lnTo>
                  <a:pt x="110152" y="3263900"/>
                </a:lnTo>
                <a:lnTo>
                  <a:pt x="97822" y="3251200"/>
                </a:lnTo>
                <a:lnTo>
                  <a:pt x="129628" y="3251200"/>
                </a:lnTo>
                <a:lnTo>
                  <a:pt x="146521" y="3263900"/>
                </a:lnTo>
                <a:close/>
              </a:path>
            </a:pathLst>
          </a:custGeom>
          <a:solidFill>
            <a:srgbClr val="4AB4D9"/>
          </a:solidFill>
        </p:spPr>
        <p:txBody>
          <a:bodyPr wrap="square" lIns="0" tIns="0" rIns="0" bIns="0" rtlCol="0"/>
          <a:lstStyle/>
          <a:p>
            <a:endParaRPr/>
          </a:p>
        </p:txBody>
      </p:sp>
      <p:sp>
        <p:nvSpPr>
          <p:cNvPr id="3" name="object 3"/>
          <p:cNvSpPr txBox="1"/>
          <p:nvPr/>
        </p:nvSpPr>
        <p:spPr>
          <a:xfrm>
            <a:off x="5961872" y="1708264"/>
            <a:ext cx="10156190" cy="3499356"/>
          </a:xfrm>
          <a:prstGeom prst="rect">
            <a:avLst/>
          </a:prstGeom>
        </p:spPr>
        <p:txBody>
          <a:bodyPr vert="horz" wrap="square" lIns="0" tIns="11430" rIns="0" bIns="0" rtlCol="0">
            <a:spAutoFit/>
          </a:bodyPr>
          <a:lstStyle/>
          <a:p>
            <a:pPr marL="1331595" marR="5080" indent="-1283335">
              <a:lnSpc>
                <a:spcPct val="116100"/>
              </a:lnSpc>
              <a:spcBef>
                <a:spcPts val="90"/>
              </a:spcBef>
            </a:pPr>
            <a:r>
              <a:rPr lang="kk-KZ" sz="2800" b="1" spc="-25" dirty="0">
                <a:latin typeface="Times New Roman" panose="02020603050405020304" pitchFamily="18" charset="0"/>
                <a:cs typeface="Times New Roman" panose="02020603050405020304" pitchFamily="18" charset="0"/>
              </a:rPr>
              <a:t>1</a:t>
            </a:r>
            <a:r>
              <a:rPr sz="2800" b="1" spc="-25" dirty="0">
                <a:latin typeface="Times New Roman" panose="02020603050405020304" pitchFamily="18" charset="0"/>
                <a:cs typeface="Times New Roman" panose="02020603050405020304" pitchFamily="18" charset="0"/>
              </a:rPr>
              <a:t>-дәріс</a:t>
            </a:r>
            <a:r>
              <a:rPr sz="2800" b="1" spc="-75" dirty="0">
                <a:latin typeface="Times New Roman" panose="02020603050405020304" pitchFamily="18" charset="0"/>
                <a:cs typeface="Times New Roman" panose="02020603050405020304" pitchFamily="18" charset="0"/>
              </a:rPr>
              <a:t> </a:t>
            </a:r>
            <a:r>
              <a:rPr sz="2800" b="1" spc="-40" dirty="0">
                <a:latin typeface="Times New Roman" panose="02020603050405020304" pitchFamily="18" charset="0"/>
                <a:cs typeface="Times New Roman" panose="02020603050405020304" pitchFamily="18" charset="0"/>
              </a:rPr>
              <a:t>тақырыбы:</a:t>
            </a:r>
            <a:r>
              <a:rPr sz="2800" b="1" spc="-80" dirty="0">
                <a:latin typeface="Times New Roman" panose="02020603050405020304" pitchFamily="18" charset="0"/>
                <a:cs typeface="Times New Roman" panose="02020603050405020304" pitchFamily="18" charset="0"/>
              </a:rPr>
              <a:t> </a:t>
            </a:r>
            <a:r>
              <a:rPr lang="kk-KZ" sz="2800" b="1" spc="-80" dirty="0">
                <a:latin typeface="Times New Roman" panose="02020603050405020304" pitchFamily="18" charset="0"/>
                <a:cs typeface="Times New Roman" panose="02020603050405020304" pitchFamily="18" charset="0"/>
              </a:rPr>
              <a:t>Сө</a:t>
            </a:r>
            <a:r>
              <a:rPr lang="ru-RU" sz="2800" b="1" spc="-80" dirty="0" err="1">
                <a:latin typeface="Times New Roman" panose="02020603050405020304" pitchFamily="18" charset="0"/>
                <a:cs typeface="Times New Roman" panose="02020603050405020304" pitchFamily="18" charset="0"/>
              </a:rPr>
              <a:t>зжасам</a:t>
            </a:r>
            <a:r>
              <a:rPr lang="ru-RU" sz="2800" b="1" spc="-80" dirty="0">
                <a:latin typeface="Times New Roman" panose="02020603050405020304" pitchFamily="18" charset="0"/>
                <a:cs typeface="Times New Roman" panose="02020603050405020304" pitchFamily="18" charset="0"/>
              </a:rPr>
              <a:t> – қазақ </a:t>
            </a:r>
            <a:r>
              <a:rPr lang="ru-RU" sz="2800" b="1" spc="-80" dirty="0" err="1">
                <a:latin typeface="Times New Roman" panose="02020603050405020304" pitchFamily="18" charset="0"/>
                <a:cs typeface="Times New Roman" panose="02020603050405020304" pitchFamily="18" charset="0"/>
              </a:rPr>
              <a:t>тіл</a:t>
            </a:r>
            <a:r>
              <a:rPr lang="ru-RU" sz="2800" b="1" spc="-80" dirty="0">
                <a:latin typeface="Times New Roman" panose="02020603050405020304" pitchFamily="18" charset="0"/>
                <a:cs typeface="Times New Roman" panose="02020603050405020304" pitchFamily="18" charset="0"/>
              </a:rPr>
              <a:t> </a:t>
            </a:r>
            <a:r>
              <a:rPr lang="ru-RU" sz="2800" b="1" spc="-80" dirty="0" err="1">
                <a:latin typeface="Times New Roman" panose="02020603050405020304" pitchFamily="18" charset="0"/>
                <a:cs typeface="Times New Roman" panose="02020603050405020304" pitchFamily="18" charset="0"/>
              </a:rPr>
              <a:t>білімінің</a:t>
            </a:r>
            <a:r>
              <a:rPr lang="ru-RU" sz="2800" b="1" spc="-80" dirty="0">
                <a:latin typeface="Times New Roman" panose="02020603050405020304" pitchFamily="18" charset="0"/>
                <a:cs typeface="Times New Roman" panose="02020603050405020304" pitchFamily="18" charset="0"/>
              </a:rPr>
              <a:t> </a:t>
            </a:r>
            <a:r>
              <a:rPr lang="ru-RU" sz="2800" b="1" spc="-80" dirty="0" err="1">
                <a:latin typeface="Times New Roman" panose="02020603050405020304" pitchFamily="18" charset="0"/>
                <a:cs typeface="Times New Roman" panose="02020603050405020304" pitchFamily="18" charset="0"/>
              </a:rPr>
              <a:t>жеке</a:t>
            </a:r>
            <a:r>
              <a:rPr lang="ru-RU" sz="2800" b="1" spc="-80" dirty="0">
                <a:latin typeface="Times New Roman" panose="02020603050405020304" pitchFamily="18" charset="0"/>
                <a:cs typeface="Times New Roman" panose="02020603050405020304" pitchFamily="18" charset="0"/>
              </a:rPr>
              <a:t> </a:t>
            </a:r>
            <a:r>
              <a:rPr lang="ru-RU" sz="2800" b="1" spc="-80" dirty="0" err="1">
                <a:latin typeface="Times New Roman" panose="02020603050405020304" pitchFamily="18" charset="0"/>
                <a:cs typeface="Times New Roman" panose="02020603050405020304" pitchFamily="18" charset="0"/>
              </a:rPr>
              <a:t>саласы</a:t>
            </a:r>
            <a:endParaRPr sz="2800" dirty="0">
              <a:latin typeface="Times New Roman" panose="02020603050405020304" pitchFamily="18" charset="0"/>
              <a:cs typeface="Times New Roman" panose="02020603050405020304" pitchFamily="18" charset="0"/>
            </a:endParaRPr>
          </a:p>
          <a:p>
            <a:pPr>
              <a:lnSpc>
                <a:spcPct val="100000"/>
              </a:lnSpc>
              <a:spcBef>
                <a:spcPts val="40"/>
              </a:spcBef>
            </a:pPr>
            <a:endParaRPr sz="3750" dirty="0">
              <a:latin typeface="Times New Roman" panose="02020603050405020304" pitchFamily="18" charset="0"/>
              <a:cs typeface="Times New Roman" panose="02020603050405020304" pitchFamily="18" charset="0"/>
            </a:endParaRPr>
          </a:p>
          <a:p>
            <a:pPr marL="12700">
              <a:lnSpc>
                <a:spcPct val="100000"/>
              </a:lnSpc>
              <a:spcBef>
                <a:spcPts val="5"/>
              </a:spcBef>
            </a:pPr>
            <a:r>
              <a:rPr sz="2800" b="1" spc="-20" dirty="0">
                <a:latin typeface="Times New Roman" panose="02020603050405020304" pitchFamily="18" charset="0"/>
                <a:cs typeface="Times New Roman" panose="02020603050405020304" pitchFamily="18" charset="0"/>
              </a:rPr>
              <a:t>Қарастырылатын</a:t>
            </a:r>
            <a:r>
              <a:rPr sz="2800" b="1" spc="-105" dirty="0">
                <a:latin typeface="Times New Roman" panose="02020603050405020304" pitchFamily="18" charset="0"/>
                <a:cs typeface="Times New Roman" panose="02020603050405020304" pitchFamily="18" charset="0"/>
              </a:rPr>
              <a:t> </a:t>
            </a:r>
            <a:r>
              <a:rPr sz="2800" b="1" spc="-65" dirty="0">
                <a:latin typeface="Times New Roman" panose="02020603050405020304" pitchFamily="18" charset="0"/>
                <a:cs typeface="Times New Roman" panose="02020603050405020304" pitchFamily="18" charset="0"/>
              </a:rPr>
              <a:t>мәселелер:</a:t>
            </a:r>
            <a:endParaRPr sz="2800" dirty="0">
              <a:latin typeface="Times New Roman" panose="02020603050405020304" pitchFamily="18" charset="0"/>
              <a:cs typeface="Times New Roman" panose="02020603050405020304" pitchFamily="18" charset="0"/>
            </a:endParaRPr>
          </a:p>
          <a:p>
            <a:pPr marL="441325">
              <a:lnSpc>
                <a:spcPct val="100000"/>
              </a:lnSpc>
              <a:spcBef>
                <a:spcPts val="540"/>
              </a:spcBef>
            </a:pPr>
            <a:r>
              <a:rPr lang="ru-RU" sz="2800" spc="75" dirty="0" err="1">
                <a:latin typeface="Times New Roman" panose="02020603050405020304" pitchFamily="18" charset="0"/>
                <a:cs typeface="Times New Roman" panose="02020603050405020304" pitchFamily="18" charset="0"/>
              </a:rPr>
              <a:t>Қазіргі</a:t>
            </a:r>
            <a:r>
              <a:rPr lang="ru-RU" sz="2800" spc="75" dirty="0">
                <a:latin typeface="Times New Roman" panose="02020603050405020304" pitchFamily="18" charset="0"/>
                <a:cs typeface="Times New Roman" panose="02020603050405020304" pitchFamily="18" charset="0"/>
              </a:rPr>
              <a:t> қазақ </a:t>
            </a:r>
            <a:r>
              <a:rPr lang="ru-RU" sz="2800" spc="75" dirty="0" err="1">
                <a:latin typeface="Times New Roman" panose="02020603050405020304" pitchFamily="18" charset="0"/>
                <a:cs typeface="Times New Roman" panose="02020603050405020304" pitchFamily="18" charset="0"/>
              </a:rPr>
              <a:t>тіліндегі</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сөзжасамдық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тәсілдер</a:t>
            </a:r>
            <a:r>
              <a:rPr lang="ru-RU" sz="2800" spc="75" dirty="0">
                <a:latin typeface="Times New Roman" panose="02020603050405020304" pitchFamily="18" charset="0"/>
                <a:cs typeface="Times New Roman" panose="02020603050405020304" pitchFamily="18" charset="0"/>
              </a:rPr>
              <a:t>. </a:t>
            </a:r>
            <a:endParaRPr lang="ru-RU" sz="2800" spc="75" dirty="0" smtClean="0">
              <a:latin typeface="Times New Roman" panose="02020603050405020304" pitchFamily="18" charset="0"/>
              <a:cs typeface="Times New Roman" panose="02020603050405020304" pitchFamily="18" charset="0"/>
            </a:endParaRPr>
          </a:p>
          <a:p>
            <a:pPr marL="955675" indent="-514350">
              <a:lnSpc>
                <a:spcPct val="100000"/>
              </a:lnSpc>
              <a:spcBef>
                <a:spcPts val="540"/>
              </a:spcBef>
              <a:buFont typeface="+mj-lt"/>
              <a:buAutoNum type="arabicPeriod"/>
            </a:pPr>
            <a:r>
              <a:rPr lang="ru-RU" sz="2800" spc="75" dirty="0" err="1" smtClean="0">
                <a:latin typeface="Times New Roman" panose="02020603050405020304" pitchFamily="18" charset="0"/>
                <a:cs typeface="Times New Roman" panose="02020603050405020304" pitchFamily="18" charset="0"/>
              </a:rPr>
              <a:t>Сөзжасамның</a:t>
            </a:r>
            <a:r>
              <a:rPr lang="ru-RU" sz="2800" spc="75" dirty="0" smtClean="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синтетикалық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тәсілі</a:t>
            </a:r>
            <a:r>
              <a:rPr lang="ru-RU" sz="2800" spc="75" dirty="0">
                <a:latin typeface="Times New Roman" panose="02020603050405020304" pitchFamily="18" charset="0"/>
                <a:cs typeface="Times New Roman" panose="02020603050405020304" pitchFamily="18" charset="0"/>
              </a:rPr>
              <a:t>.</a:t>
            </a:r>
            <a:endParaRPr lang="kk-KZ" sz="2800" spc="75" dirty="0">
              <a:latin typeface="Times New Roman" panose="02020603050405020304" pitchFamily="18" charset="0"/>
              <a:cs typeface="Times New Roman" panose="02020603050405020304" pitchFamily="18" charset="0"/>
            </a:endParaRPr>
          </a:p>
          <a:p>
            <a:pPr marL="898525" indent="-457200">
              <a:lnSpc>
                <a:spcPct val="100000"/>
              </a:lnSpc>
              <a:spcBef>
                <a:spcPts val="540"/>
              </a:spcBef>
              <a:buFont typeface="+mj-lt"/>
              <a:buAutoNum type="arabicPeriod"/>
            </a:pP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Сөзжасамның</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аналитикалық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тәсілі</a:t>
            </a:r>
            <a:r>
              <a:rPr lang="ru-RU" sz="2800" spc="75" dirty="0">
                <a:latin typeface="Times New Roman" panose="02020603050405020304" pitchFamily="18" charset="0"/>
                <a:cs typeface="Times New Roman" panose="02020603050405020304" pitchFamily="18" charset="0"/>
              </a:rPr>
              <a:t>.</a:t>
            </a:r>
            <a:endParaRPr lang="kk-KZ" sz="2800" spc="75" dirty="0">
              <a:latin typeface="Times New Roman" panose="02020603050405020304" pitchFamily="18" charset="0"/>
              <a:cs typeface="Times New Roman" panose="02020603050405020304" pitchFamily="18" charset="0"/>
            </a:endParaRPr>
          </a:p>
          <a:p>
            <a:pPr marL="898525" indent="-457200">
              <a:lnSpc>
                <a:spcPct val="100000"/>
              </a:lnSpc>
              <a:spcBef>
                <a:spcPts val="540"/>
              </a:spcBef>
              <a:buFont typeface="+mj-lt"/>
              <a:buAutoNum type="arabicPeriod"/>
            </a:pP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Лексика-семантикалық</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сөзжасам</a:t>
            </a:r>
            <a:r>
              <a:rPr lang="ru-RU" sz="2800" spc="75" dirty="0">
                <a:latin typeface="Times New Roman" panose="02020603050405020304" pitchFamily="18" charset="0"/>
                <a:cs typeface="Times New Roman" panose="02020603050405020304" pitchFamily="18" charset="0"/>
              </a:rPr>
              <a:t> </a:t>
            </a:r>
            <a:r>
              <a:rPr lang="ru-RU" sz="2800" spc="75" dirty="0" err="1">
                <a:latin typeface="Times New Roman" panose="02020603050405020304" pitchFamily="18" charset="0"/>
                <a:cs typeface="Times New Roman" panose="02020603050405020304" pitchFamily="18" charset="0"/>
              </a:rPr>
              <a:t>тәсілі</a:t>
            </a:r>
            <a:r>
              <a:rPr lang="ru-RU" sz="2800" spc="75" dirty="0">
                <a:latin typeface="Times New Roman" panose="02020603050405020304" pitchFamily="18" charset="0"/>
                <a:cs typeface="Times New Roman" panose="02020603050405020304" pitchFamily="18" charset="0"/>
              </a:rPr>
              <a:t>.</a:t>
            </a:r>
            <a:endParaRPr lang="x-none" sz="2800" spc="75" dirty="0">
              <a:latin typeface="Times New Roman" panose="02020603050405020304" pitchFamily="18" charset="0"/>
              <a:cs typeface="Times New Roman" panose="02020603050405020304" pitchFamily="18" charset="0"/>
            </a:endParaRPr>
          </a:p>
        </p:txBody>
      </p:sp>
      <p:pic>
        <p:nvPicPr>
          <p:cNvPr id="4" name="object 12">
            <a:extLst>
              <a:ext uri="{FF2B5EF4-FFF2-40B4-BE49-F238E27FC236}">
                <a16:creationId xmlns:a16="http://schemas.microsoft.com/office/drawing/2014/main" xmlns="" id="{A9D6A8C7-31C1-1DD2-3487-221ECA7FFD37}"/>
              </a:ext>
            </a:extLst>
          </p:cNvPr>
          <p:cNvPicPr/>
          <p:nvPr/>
        </p:nvPicPr>
        <p:blipFill>
          <a:blip r:embed="rId2" cstate="print"/>
          <a:stretch>
            <a:fillRect/>
          </a:stretch>
        </p:blipFill>
        <p:spPr>
          <a:xfrm>
            <a:off x="381000" y="4457700"/>
            <a:ext cx="5284819" cy="5656808"/>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017309" y="2923121"/>
            <a:ext cx="16002000" cy="3778663"/>
          </a:xfrm>
          <a:prstGeom prst="rect">
            <a:avLst/>
          </a:prstGeom>
          <a:solidFill>
            <a:schemeClr val="accent1">
              <a:lumMod val="20000"/>
              <a:lumOff val="80000"/>
            </a:schemeClr>
          </a:solidFill>
        </p:spPr>
        <p:txBody>
          <a:bodyPr wrap="square">
            <a:spAutoFit/>
          </a:bodyPr>
          <a:lstStyle/>
          <a:p>
            <a:pPr marL="572770" marR="5080" indent="432000" algn="just">
              <a:lnSpc>
                <a:spcPct val="117700"/>
              </a:lnSpc>
              <a:spcBef>
                <a:spcPts val="90"/>
              </a:spcBef>
            </a:pPr>
            <a:r>
              <a:rPr lang="kk-KZ" sz="2900" b="1" dirty="0">
                <a:latin typeface="Times New Roman" panose="02020603050405020304" pitchFamily="18" charset="0"/>
                <a:cs typeface="Times New Roman" panose="02020603050405020304" pitchFamily="18" charset="0"/>
              </a:rPr>
              <a:t>Сөзжасам</a:t>
            </a:r>
            <a:r>
              <a:rPr lang="kk-KZ" sz="2900" dirty="0">
                <a:latin typeface="Times New Roman" panose="02020603050405020304" pitchFamily="18" charset="0"/>
                <a:cs typeface="Times New Roman" panose="02020603050405020304" pitchFamily="18" charset="0"/>
              </a:rPr>
              <a:t> орыс. словообразование - тіл білімінің жаңа мағыналы туынды сөздердің қалыптасуы мен мағыналық дамуын, жасалу тәсілдерін зерттейтін саласы. Зат не құбылыс туралы ұғым тілде таңбаланып</a:t>
            </a:r>
            <a:r>
              <a:rPr lang="kk-KZ" sz="2900" dirty="0" smtClean="0">
                <a:latin typeface="Times New Roman" panose="02020603050405020304" pitchFamily="18" charset="0"/>
                <a:cs typeface="Times New Roman" panose="02020603050405020304" pitchFamily="18" charset="0"/>
              </a:rPr>
              <a:t>, сөзжасамдық </a:t>
            </a:r>
            <a:r>
              <a:rPr lang="kk-KZ" sz="2900" dirty="0">
                <a:latin typeface="Times New Roman" panose="02020603050405020304" pitchFamily="18" charset="0"/>
                <a:cs typeface="Times New Roman" panose="02020603050405020304" pitchFamily="18" charset="0"/>
              </a:rPr>
              <a:t>процесс негізінде атау ретінде танылады</a:t>
            </a:r>
            <a:r>
              <a:rPr lang="kk-KZ" sz="2900" dirty="0" smtClean="0">
                <a:latin typeface="Times New Roman" panose="02020603050405020304" pitchFamily="18" charset="0"/>
                <a:cs typeface="Times New Roman" panose="02020603050405020304" pitchFamily="18" charset="0"/>
              </a:rPr>
              <a:t>. Сөзжасамның </a:t>
            </a:r>
            <a:r>
              <a:rPr lang="kk-KZ" sz="2900" dirty="0">
                <a:latin typeface="Times New Roman" panose="02020603050405020304" pitchFamily="18" charset="0"/>
                <a:cs typeface="Times New Roman" panose="02020603050405020304" pitchFamily="18" charset="0"/>
              </a:rPr>
              <a:t>зерттеу нысанына атаудың жасалуы,қалыптасуы, ұғымда қалыптасқан бейненің тілдік таңбасы,туынды сөздің жасалу сипаты, әдіс-тәсілдері, жаңа мағынаның ішкі құрылымы, т.б. жатады. Қазақ тілінің сөзжасам жүйесі атаудың қалыптасуымен қатар,мағынаның дамуын, ұғым-мағына атаудың кешенді бірлігін қарастырады.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p:nvPr/>
        </p:nvSpPr>
        <p:spPr>
          <a:xfrm>
            <a:off x="17372331" y="9279255"/>
            <a:ext cx="915669" cy="1015365"/>
          </a:xfrm>
          <a:custGeom>
            <a:avLst/>
            <a:gdLst/>
            <a:ahLst/>
            <a:cxnLst/>
            <a:rect l="l" t="t" r="r" b="b"/>
            <a:pathLst>
              <a:path w="915669" h="1015365">
                <a:moveTo>
                  <a:pt x="409062" y="0"/>
                </a:moveTo>
                <a:lnTo>
                  <a:pt x="915605" y="1014990"/>
                </a:lnTo>
                <a:lnTo>
                  <a:pt x="404660" y="1014990"/>
                </a:lnTo>
                <a:lnTo>
                  <a:pt x="0" y="204148"/>
                </a:lnTo>
                <a:lnTo>
                  <a:pt x="409062" y="0"/>
                </a:lnTo>
                <a:close/>
              </a:path>
            </a:pathLst>
          </a:custGeom>
          <a:solidFill>
            <a:srgbClr val="4AB4D9"/>
          </a:solidFill>
        </p:spPr>
        <p:txBody>
          <a:bodyPr wrap="square" lIns="0" tIns="0" rIns="0" bIns="0" rtlCol="0"/>
          <a:lstStyle/>
          <a:p>
            <a:endParaRPr/>
          </a:p>
        </p:txBody>
      </p:sp>
      <p:sp>
        <p:nvSpPr>
          <p:cNvPr id="8" name="object 8"/>
          <p:cNvSpPr/>
          <p:nvPr/>
        </p:nvSpPr>
        <p:spPr>
          <a:xfrm>
            <a:off x="2520789" y="0"/>
            <a:ext cx="819150" cy="906780"/>
          </a:xfrm>
          <a:custGeom>
            <a:avLst/>
            <a:gdLst/>
            <a:ahLst/>
            <a:cxnLst/>
            <a:rect l="l" t="t" r="r" b="b"/>
            <a:pathLst>
              <a:path w="819150" h="906780">
                <a:moveTo>
                  <a:pt x="818977" y="723761"/>
                </a:moveTo>
                <a:lnTo>
                  <a:pt x="452509" y="906663"/>
                </a:lnTo>
                <a:lnTo>
                  <a:pt x="0" y="0"/>
                </a:lnTo>
                <a:lnTo>
                  <a:pt x="457752" y="0"/>
                </a:lnTo>
                <a:lnTo>
                  <a:pt x="818977"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0"/>
            <a:ext cx="3248025" cy="2235835"/>
            <a:chOff x="51970" y="0"/>
            <a:chExt cx="3248025" cy="2235835"/>
          </a:xfrm>
        </p:grpSpPr>
        <p:sp>
          <p:nvSpPr>
            <p:cNvPr id="10" name="object 10"/>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5" y="0"/>
              <a:ext cx="2019300" cy="2235835"/>
            </a:xfrm>
            <a:custGeom>
              <a:avLst/>
              <a:gdLst/>
              <a:ahLst/>
              <a:cxnLst/>
              <a:rect l="l" t="t" r="r" b="b"/>
              <a:pathLst>
                <a:path w="2019300" h="2235835">
                  <a:moveTo>
                    <a:pt x="2019142" y="1784805"/>
                  </a:moveTo>
                  <a:lnTo>
                    <a:pt x="1115747" y="2235661"/>
                  </a:lnTo>
                  <a:lnTo>
                    <a:pt x="0" y="0"/>
                  </a:lnTo>
                  <a:lnTo>
                    <a:pt x="1128402" y="0"/>
                  </a:lnTo>
                  <a:lnTo>
                    <a:pt x="2019142" y="1784805"/>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3"/>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5" name="object 15"/>
          <p:cNvSpPr txBox="1"/>
          <p:nvPr/>
        </p:nvSpPr>
        <p:spPr>
          <a:xfrm>
            <a:off x="1519465" y="2201075"/>
            <a:ext cx="15249070" cy="3851054"/>
          </a:xfrm>
          <a:prstGeom prst="rect">
            <a:avLst/>
          </a:prstGeom>
        </p:spPr>
        <p:txBody>
          <a:bodyPr vert="horz" wrap="square" lIns="0" tIns="16510" rIns="0" bIns="0" rtlCol="0">
            <a:spAutoFit/>
          </a:bodyPr>
          <a:lstStyle/>
          <a:p>
            <a:pPr indent="457200" algn="just">
              <a:lnSpc>
                <a:spcPct val="100000"/>
              </a:lnSpc>
              <a:spcBef>
                <a:spcPts val="130"/>
              </a:spcBef>
            </a:pPr>
            <a:r>
              <a:rPr lang="kk-KZ" sz="3500" dirty="0">
                <a:latin typeface="Times New Roman" panose="02020603050405020304" pitchFamily="18" charset="0"/>
                <a:cs typeface="Times New Roman" panose="02020603050405020304" pitchFamily="18" charset="0"/>
              </a:rPr>
              <a:t>Қазақ тілінің сөзжасам жүйесінде көне замандардан бері қарай қолданылып әбден орныққан, қалыптасқан негізгі тәсілдері мыналар:</a:t>
            </a:r>
          </a:p>
          <a:p>
            <a:pPr indent="457200" algn="just">
              <a:lnSpc>
                <a:spcPct val="100000"/>
              </a:lnSpc>
              <a:spcBef>
                <a:spcPts val="130"/>
              </a:spcBef>
            </a:pP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lang="kk-KZ" sz="3500" dirty="0">
              <a:latin typeface="Times New Roman" panose="02020603050405020304" pitchFamily="18" charset="0"/>
              <a:cs typeface="Times New Roman" panose="02020603050405020304" pitchFamily="18" charset="0"/>
            </a:endParaRPr>
          </a:p>
          <a:p>
            <a:pPr indent="457200" algn="just">
              <a:lnSpc>
                <a:spcPct val="100000"/>
              </a:lnSpc>
              <a:spcBef>
                <a:spcPts val="130"/>
              </a:spcBef>
            </a:pPr>
            <a:endParaRPr sz="3500" dirty="0">
              <a:latin typeface="Times New Roman" panose="02020603050405020304" pitchFamily="18" charset="0"/>
              <a:cs typeface="Times New Roman" panose="02020603050405020304" pitchFamily="18" charset="0"/>
            </a:endParaRPr>
          </a:p>
        </p:txBody>
      </p:sp>
      <p:sp>
        <p:nvSpPr>
          <p:cNvPr id="21" name="矩形 20">
            <a:extLst>
              <a:ext uri="{FF2B5EF4-FFF2-40B4-BE49-F238E27FC236}">
                <a16:creationId xmlns:a16="http://schemas.microsoft.com/office/drawing/2014/main" xmlns="" id="{FB760A22-AD5D-72D0-C1D7-E6B017702035}"/>
              </a:ext>
            </a:extLst>
          </p:cNvPr>
          <p:cNvSpPr/>
          <p:nvPr/>
        </p:nvSpPr>
        <p:spPr>
          <a:xfrm>
            <a:off x="760445" y="4335301"/>
            <a:ext cx="5385621" cy="3011123"/>
          </a:xfrm>
          <a:prstGeom prst="rect">
            <a:avLst/>
          </a:prstGeom>
          <a:solidFill>
            <a:schemeClr val="accent3">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kk-KZ" sz="3400" b="1" dirty="0">
              <a:latin typeface="Times New Roman" panose="02020603050405020304" pitchFamily="18" charset="0"/>
              <a:cs typeface="Times New Roman" panose="02020603050405020304" pitchFamily="18" charset="0"/>
            </a:endParaRPr>
          </a:p>
          <a:p>
            <a:pPr algn="ctr"/>
            <a:r>
              <a:rPr lang="kk-KZ" sz="3400" b="1" dirty="0">
                <a:latin typeface="Times New Roman" panose="02020603050405020304" pitchFamily="18" charset="0"/>
                <a:cs typeface="Times New Roman" panose="02020603050405020304" pitchFamily="18" charset="0"/>
              </a:rPr>
              <a:t>Синтетикалық тәсіл </a:t>
            </a:r>
          </a:p>
          <a:p>
            <a:pPr algn="ctr"/>
            <a:endParaRPr lang="en-US" sz="3400" dirty="0">
              <a:ln w="0"/>
              <a:effectLst>
                <a:outerShdw blurRad="38100" dist="25400" dir="5400000" algn="ctr" rotWithShape="0">
                  <a:srgbClr val="6E747A">
                    <a:alpha val="43000"/>
                  </a:srgbClr>
                </a:outerShdw>
              </a:effectLst>
            </a:endParaRPr>
          </a:p>
        </p:txBody>
      </p:sp>
      <p:sp>
        <p:nvSpPr>
          <p:cNvPr id="24" name="矩形 23">
            <a:extLst>
              <a:ext uri="{FF2B5EF4-FFF2-40B4-BE49-F238E27FC236}">
                <a16:creationId xmlns:a16="http://schemas.microsoft.com/office/drawing/2014/main" xmlns="" id="{25B8A495-F736-C826-473B-CDFB6F041445}"/>
              </a:ext>
            </a:extLst>
          </p:cNvPr>
          <p:cNvSpPr/>
          <p:nvPr/>
        </p:nvSpPr>
        <p:spPr>
          <a:xfrm>
            <a:off x="6629399" y="4335301"/>
            <a:ext cx="5105401" cy="3011123"/>
          </a:xfrm>
          <a:prstGeom prst="rect">
            <a:avLst/>
          </a:prstGeom>
          <a:solidFill>
            <a:schemeClr val="accent3">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kk-KZ" sz="3200" b="1" dirty="0">
              <a:latin typeface="Times New Roman" panose="02020603050405020304" pitchFamily="18" charset="0"/>
              <a:cs typeface="Times New Roman" panose="02020603050405020304" pitchFamily="18" charset="0"/>
            </a:endParaRPr>
          </a:p>
          <a:p>
            <a:pPr algn="ctr"/>
            <a:r>
              <a:rPr lang="kk-KZ" sz="3200" b="1" dirty="0">
                <a:latin typeface="Times New Roman" panose="02020603050405020304" pitchFamily="18" charset="0"/>
                <a:cs typeface="Times New Roman" panose="02020603050405020304" pitchFamily="18" charset="0"/>
              </a:rPr>
              <a:t>Аналитикалық тәсіл </a:t>
            </a:r>
          </a:p>
          <a:p>
            <a:pPr algn="ctr"/>
            <a:endParaRPr lang="en-US" sz="3200" dirty="0">
              <a:ln w="0"/>
              <a:effectLst>
                <a:outerShdw blurRad="38100" dist="25400" dir="5400000" algn="ctr" rotWithShape="0">
                  <a:srgbClr val="6E747A">
                    <a:alpha val="43000"/>
                  </a:srgbClr>
                </a:outerShdw>
              </a:effectLst>
            </a:endParaRPr>
          </a:p>
        </p:txBody>
      </p:sp>
      <p:sp>
        <p:nvSpPr>
          <p:cNvPr id="25" name="矩形 24">
            <a:extLst>
              <a:ext uri="{FF2B5EF4-FFF2-40B4-BE49-F238E27FC236}">
                <a16:creationId xmlns:a16="http://schemas.microsoft.com/office/drawing/2014/main" xmlns="" id="{27B4B024-266B-8F94-509E-C65532C14522}"/>
              </a:ext>
            </a:extLst>
          </p:cNvPr>
          <p:cNvSpPr/>
          <p:nvPr/>
        </p:nvSpPr>
        <p:spPr>
          <a:xfrm>
            <a:off x="12322751" y="4335300"/>
            <a:ext cx="4898449" cy="3011124"/>
          </a:xfrm>
          <a:prstGeom prst="rect">
            <a:avLst/>
          </a:prstGeom>
          <a:solidFill>
            <a:schemeClr val="accent3">
              <a:lumMod val="20000"/>
              <a:lumOff val="80000"/>
            </a:schemeClr>
          </a:solidFill>
          <a:ln/>
        </p:spPr>
        <p:style>
          <a:lnRef idx="2">
            <a:schemeClr val="accent5"/>
          </a:lnRef>
          <a:fillRef idx="1">
            <a:schemeClr val="lt1"/>
          </a:fillRef>
          <a:effectRef idx="0">
            <a:schemeClr val="accent5"/>
          </a:effectRef>
          <a:fontRef idx="minor">
            <a:schemeClr val="dk1"/>
          </a:fontRef>
        </p:style>
        <p:txBody>
          <a:bodyPr rtlCol="0" anchor="ctr"/>
          <a:lstStyle/>
          <a:p>
            <a:pPr indent="457200" algn="ctr">
              <a:lnSpc>
                <a:spcPct val="100000"/>
              </a:lnSpc>
              <a:spcBef>
                <a:spcPts val="130"/>
              </a:spcBef>
            </a:pPr>
            <a:r>
              <a:rPr lang="kk-KZ" sz="3400" b="1" dirty="0">
                <a:latin typeface="Times New Roman" panose="02020603050405020304" pitchFamily="18" charset="0"/>
                <a:cs typeface="Times New Roman" panose="02020603050405020304" pitchFamily="18" charset="0"/>
              </a:rPr>
              <a:t>Лексика-семантикалық тәсіл</a:t>
            </a:r>
          </a:p>
          <a:p>
            <a:pPr algn="ctr"/>
            <a:endParaRPr lang="en-US" sz="3400" dirty="0">
              <a:ln w="0"/>
              <a:effectLst>
                <a:outerShdw blurRad="38100" dist="25400" dir="5400000" algn="ctr" rotWithShape="0">
                  <a:srgbClr val="6E747A">
                    <a:alpha val="43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4528762" y="141753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dirty="0">
                <a:latin typeface="Times New Roman" panose="02020603050405020304" pitchFamily="18" charset="0"/>
                <a:cs typeface="Times New Roman" panose="02020603050405020304" pitchFamily="18" charset="0"/>
              </a:rPr>
              <a:t>Сөзжасамның синтетикалық тәсілі</a:t>
            </a:r>
            <a:endParaRPr sz="4000" b="1" dirty="0">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917792" y="3495074"/>
            <a:ext cx="16002000" cy="5241178"/>
          </a:xfrm>
          <a:prstGeom prst="rect">
            <a:avLst/>
          </a:prstGeom>
          <a:solidFill>
            <a:schemeClr val="accent1">
              <a:lumMod val="20000"/>
              <a:lumOff val="80000"/>
            </a:schemeClr>
          </a:solidFill>
        </p:spPr>
        <p:txBody>
          <a:bodyPr wrap="square">
            <a:spAutoFit/>
          </a:bodyPr>
          <a:lstStyle/>
          <a:p>
            <a:pPr marL="572770" marR="5080" indent="432000">
              <a:lnSpc>
                <a:spcPct val="117700"/>
              </a:lnSpc>
              <a:spcBef>
                <a:spcPts val="90"/>
              </a:spcBef>
            </a:pPr>
            <a:r>
              <a:rPr lang="kk-KZ" sz="2800" dirty="0">
                <a:latin typeface="Times New Roman" panose="02020603050405020304" pitchFamily="18" charset="0"/>
                <a:cs typeface="Times New Roman" panose="02020603050405020304" pitchFamily="18" charset="0"/>
              </a:rPr>
              <a:t>Қосымшалы тілдерде синтетикалық сөзжасамдық тәсіл туынды сөз жасауда негізгі тәсілдер тобына кіреді. Түркі тілдері, оның ішінде казақ тілі қосымшалы тілдер болғандықтан, сөзжасамның синтетикалық тәсілі тілімізде туынды сөз жасауда негізгі қызмет атқарады.Синтетикалық тәсіл арқылы туынды сөз жасауда екі тілдік бірлік қызмет атқарады</a:t>
            </a:r>
            <a:r>
              <a:rPr lang="kk-KZ" sz="2800" dirty="0" smtClean="0">
                <a:latin typeface="Times New Roman" panose="02020603050405020304" pitchFamily="18" charset="0"/>
                <a:cs typeface="Times New Roman" panose="02020603050405020304" pitchFamily="18" charset="0"/>
              </a:rPr>
              <a:t>:</a:t>
            </a:r>
          </a:p>
          <a:p>
            <a:pPr marL="572770" marR="5080" indent="432000">
              <a:lnSpc>
                <a:spcPct val="117700"/>
              </a:lnSpc>
              <a:spcBef>
                <a:spcPts val="90"/>
              </a:spcBef>
            </a:pPr>
            <a:endParaRPr lang="kk-KZ" sz="2800" dirty="0">
              <a:latin typeface="Times New Roman" panose="02020603050405020304" pitchFamily="18" charset="0"/>
              <a:cs typeface="Times New Roman" panose="02020603050405020304" pitchFamily="18" charset="0"/>
            </a:endParaRPr>
          </a:p>
          <a:p>
            <a:pPr marL="1087120" marR="5080" indent="-514350">
              <a:lnSpc>
                <a:spcPct val="117700"/>
              </a:lnSpc>
              <a:spcBef>
                <a:spcPts val="90"/>
              </a:spcBef>
              <a:buAutoNum type="arabicParenR"/>
            </a:pPr>
            <a:r>
              <a:rPr lang="kk-KZ" sz="2800" dirty="0">
                <a:latin typeface="Times New Roman" panose="02020603050405020304" pitchFamily="18" charset="0"/>
                <a:cs typeface="Times New Roman" panose="02020603050405020304" pitchFamily="18" charset="0"/>
              </a:rPr>
              <a:t>лексикалық мағыналы сөз</a:t>
            </a:r>
          </a:p>
          <a:p>
            <a:pPr marL="1087120" marR="5080" indent="-514350">
              <a:lnSpc>
                <a:spcPct val="117700"/>
              </a:lnSpc>
              <a:spcBef>
                <a:spcPts val="90"/>
              </a:spcBef>
              <a:buAutoNum type="arabicParenR"/>
            </a:pPr>
            <a:r>
              <a:rPr lang="kk-KZ" sz="2800" dirty="0">
                <a:latin typeface="Times New Roman" panose="02020603050405020304" pitchFamily="18" charset="0"/>
                <a:cs typeface="Times New Roman" panose="02020603050405020304" pitchFamily="18" charset="0"/>
              </a:rPr>
              <a:t>сөзжасамдық жұрнақ.   </a:t>
            </a:r>
            <a:endParaRPr lang="kk-KZ" sz="2800" dirty="0" smtClean="0">
              <a:latin typeface="Times New Roman" panose="02020603050405020304" pitchFamily="18" charset="0"/>
              <a:cs typeface="Times New Roman" panose="02020603050405020304" pitchFamily="18" charset="0"/>
            </a:endParaRPr>
          </a:p>
          <a:p>
            <a:pPr marL="1087120" marR="5080" indent="-514350">
              <a:lnSpc>
                <a:spcPct val="117700"/>
              </a:lnSpc>
              <a:spcBef>
                <a:spcPts val="90"/>
              </a:spcBef>
              <a:buAutoNum type="arabicParenR"/>
            </a:pPr>
            <a:endParaRPr lang="kk-KZ" sz="2800" dirty="0">
              <a:latin typeface="Times New Roman" panose="02020603050405020304" pitchFamily="18" charset="0"/>
              <a:cs typeface="Times New Roman" panose="02020603050405020304" pitchFamily="18" charset="0"/>
            </a:endParaRPr>
          </a:p>
          <a:p>
            <a:pPr marL="572770" marR="5080">
              <a:lnSpc>
                <a:spcPct val="117700"/>
              </a:lnSpc>
              <a:spcBef>
                <a:spcPts val="90"/>
              </a:spcBef>
            </a:pPr>
            <a:r>
              <a:rPr lang="kk-KZ" sz="2800" dirty="0">
                <a:latin typeface="Times New Roman" panose="02020603050405020304" pitchFamily="18" charset="0"/>
                <a:cs typeface="Times New Roman" panose="02020603050405020304" pitchFamily="18" charset="0"/>
              </a:rPr>
              <a:t>Синтетикалық тәсіл арқылы сөзжасамға қатысатын бұл тілдік бірліктердің әрқайсысының аткаратын өзіндік қызметі бар.</a:t>
            </a:r>
          </a:p>
        </p:txBody>
      </p:sp>
    </p:spTree>
    <p:extLst>
      <p:ext uri="{BB962C8B-B14F-4D97-AF65-F5344CB8AC3E}">
        <p14:creationId xmlns:p14="http://schemas.microsoft.com/office/powerpoint/2010/main" val="110745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919479" y="6397524"/>
            <a:ext cx="5320030" cy="3890010"/>
            <a:chOff x="12919479" y="6397524"/>
            <a:chExt cx="5320030" cy="3890010"/>
          </a:xfrm>
        </p:grpSpPr>
        <p:sp>
          <p:nvSpPr>
            <p:cNvPr id="3" name="object 3"/>
            <p:cNvSpPr/>
            <p:nvPr/>
          </p:nvSpPr>
          <p:spPr>
            <a:xfrm>
              <a:off x="12919479" y="8129620"/>
              <a:ext cx="1945639" cy="2157730"/>
            </a:xfrm>
            <a:custGeom>
              <a:avLst/>
              <a:gdLst/>
              <a:ahLst/>
              <a:cxnLst/>
              <a:rect l="l" t="t" r="r" b="b"/>
              <a:pathLst>
                <a:path w="1945640" h="2157729">
                  <a:moveTo>
                    <a:pt x="0" y="433848"/>
                  </a:moveTo>
                  <a:lnTo>
                    <a:pt x="869296" y="0"/>
                  </a:lnTo>
                  <a:lnTo>
                    <a:pt x="1945416" y="2156204"/>
                  </a:lnTo>
                  <a:lnTo>
                    <a:pt x="860180" y="2157379"/>
                  </a:lnTo>
                  <a:lnTo>
                    <a:pt x="0" y="433848"/>
                  </a:lnTo>
                  <a:close/>
                </a:path>
              </a:pathLst>
            </a:custGeom>
            <a:solidFill>
              <a:srgbClr val="81D0EC"/>
            </a:solidFill>
          </p:spPr>
          <p:txBody>
            <a:bodyPr wrap="square" lIns="0" tIns="0" rIns="0" bIns="0" rtlCol="0"/>
            <a:lstStyle/>
            <a:p>
              <a:endParaRPr/>
            </a:p>
          </p:txBody>
        </p:sp>
        <p:sp>
          <p:nvSpPr>
            <p:cNvPr id="4" name="object 4"/>
            <p:cNvSpPr/>
            <p:nvPr/>
          </p:nvSpPr>
          <p:spPr>
            <a:xfrm>
              <a:off x="14729648" y="6397524"/>
              <a:ext cx="3509645" cy="3890010"/>
            </a:xfrm>
            <a:custGeom>
              <a:avLst/>
              <a:gdLst/>
              <a:ahLst/>
              <a:cxnLst/>
              <a:rect l="l" t="t" r="r" b="b"/>
              <a:pathLst>
                <a:path w="3509644" h="3890009">
                  <a:moveTo>
                    <a:pt x="0" y="782629"/>
                  </a:moveTo>
                  <a:lnTo>
                    <a:pt x="1568149" y="0"/>
                  </a:lnTo>
                  <a:lnTo>
                    <a:pt x="3509302" y="3889475"/>
                  </a:lnTo>
                  <a:lnTo>
                    <a:pt x="1550559" y="3889475"/>
                  </a:lnTo>
                  <a:lnTo>
                    <a:pt x="0" y="782629"/>
                  </a:lnTo>
                  <a:close/>
                </a:path>
              </a:pathLst>
            </a:custGeom>
            <a:solidFill>
              <a:srgbClr val="3795BE"/>
            </a:solidFill>
          </p:spPr>
          <p:txBody>
            <a:bodyPr wrap="square" lIns="0" tIns="0" rIns="0" bIns="0" rtlCol="0"/>
            <a:lstStyle/>
            <a:p>
              <a:endParaRPr/>
            </a:p>
          </p:txBody>
        </p:sp>
        <p:sp>
          <p:nvSpPr>
            <p:cNvPr id="5" name="object 5"/>
            <p:cNvSpPr/>
            <p:nvPr/>
          </p:nvSpPr>
          <p:spPr>
            <a:xfrm>
              <a:off x="14553055" y="8481906"/>
              <a:ext cx="1633855" cy="1805305"/>
            </a:xfrm>
            <a:custGeom>
              <a:avLst/>
              <a:gdLst/>
              <a:ahLst/>
              <a:cxnLst/>
              <a:rect l="l" t="t" r="r" b="b"/>
              <a:pathLst>
                <a:path w="1633855" h="1805304">
                  <a:moveTo>
                    <a:pt x="0" y="365800"/>
                  </a:moveTo>
                  <a:lnTo>
                    <a:pt x="732937" y="0"/>
                  </a:lnTo>
                  <a:lnTo>
                    <a:pt x="1633838" y="1805093"/>
                  </a:lnTo>
                  <a:lnTo>
                    <a:pt x="718334" y="1805093"/>
                  </a:lnTo>
                  <a:lnTo>
                    <a:pt x="0" y="365800"/>
                  </a:lnTo>
                  <a:close/>
                </a:path>
              </a:pathLst>
            </a:custGeom>
            <a:solidFill>
              <a:srgbClr val="FF9900"/>
            </a:solidFill>
          </p:spPr>
          <p:txBody>
            <a:bodyPr wrap="square" lIns="0" tIns="0" rIns="0" bIns="0" rtlCol="0"/>
            <a:lstStyle/>
            <a:p>
              <a:endParaRPr/>
            </a:p>
          </p:txBody>
        </p:sp>
      </p:grpSp>
      <p:sp>
        <p:nvSpPr>
          <p:cNvPr id="6" name="object 6"/>
          <p:cNvSpPr/>
          <p:nvPr/>
        </p:nvSpPr>
        <p:spPr>
          <a:xfrm>
            <a:off x="16578617" y="5312237"/>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81D0EC"/>
          </a:solidFill>
        </p:spPr>
        <p:txBody>
          <a:bodyPr wrap="square" lIns="0" tIns="0" rIns="0" bIns="0" rtlCol="0"/>
          <a:lstStyle/>
          <a:p>
            <a:endParaRPr/>
          </a:p>
        </p:txBody>
      </p:sp>
      <p:grpSp>
        <p:nvGrpSpPr>
          <p:cNvPr id="7" name="object 7"/>
          <p:cNvGrpSpPr/>
          <p:nvPr/>
        </p:nvGrpSpPr>
        <p:grpSpPr>
          <a:xfrm>
            <a:off x="51969" y="0"/>
            <a:ext cx="3248025" cy="2235835"/>
            <a:chOff x="51969" y="0"/>
            <a:chExt cx="3248025" cy="2235835"/>
          </a:xfrm>
        </p:grpSpPr>
        <p:sp>
          <p:nvSpPr>
            <p:cNvPr id="8" name="object 8"/>
            <p:cNvSpPr/>
            <p:nvPr/>
          </p:nvSpPr>
          <p:spPr>
            <a:xfrm>
              <a:off x="51969" y="0"/>
              <a:ext cx="1731645" cy="1915160"/>
            </a:xfrm>
            <a:custGeom>
              <a:avLst/>
              <a:gdLst/>
              <a:ahLst/>
              <a:cxnLst/>
              <a:rect l="l" t="t" r="r" b="b"/>
              <a:pathLst>
                <a:path w="1731645" h="1915160">
                  <a:moveTo>
                    <a:pt x="1731091" y="1527540"/>
                  </a:moveTo>
                  <a:lnTo>
                    <a:pt x="955539" y="1914602"/>
                  </a:lnTo>
                  <a:lnTo>
                    <a:pt x="0" y="0"/>
                  </a:lnTo>
                  <a:lnTo>
                    <a:pt x="968727" y="0"/>
                  </a:lnTo>
                  <a:lnTo>
                    <a:pt x="1731091" y="1527540"/>
                  </a:lnTo>
                  <a:close/>
                </a:path>
              </a:pathLst>
            </a:custGeom>
            <a:solidFill>
              <a:srgbClr val="FF9900"/>
            </a:solidFill>
          </p:spPr>
          <p:txBody>
            <a:bodyPr wrap="square" lIns="0" tIns="0" rIns="0" bIns="0" rtlCol="0"/>
            <a:lstStyle/>
            <a:p>
              <a:endParaRPr/>
            </a:p>
          </p:txBody>
        </p:sp>
        <p:sp>
          <p:nvSpPr>
            <p:cNvPr id="9" name="object 9"/>
            <p:cNvSpPr/>
            <p:nvPr/>
          </p:nvSpPr>
          <p:spPr>
            <a:xfrm>
              <a:off x="1280716" y="1"/>
              <a:ext cx="2019300" cy="2235835"/>
            </a:xfrm>
            <a:custGeom>
              <a:avLst/>
              <a:gdLst/>
              <a:ahLst/>
              <a:cxnLst/>
              <a:rect l="l" t="t" r="r" b="b"/>
              <a:pathLst>
                <a:path w="2019300" h="2235835">
                  <a:moveTo>
                    <a:pt x="2019140" y="1784803"/>
                  </a:moveTo>
                  <a:lnTo>
                    <a:pt x="1115746" y="2235659"/>
                  </a:lnTo>
                  <a:lnTo>
                    <a:pt x="0" y="0"/>
                  </a:lnTo>
                  <a:lnTo>
                    <a:pt x="1128402" y="0"/>
                  </a:lnTo>
                  <a:lnTo>
                    <a:pt x="2019140" y="1784803"/>
                  </a:lnTo>
                  <a:close/>
                </a:path>
              </a:pathLst>
            </a:custGeom>
            <a:solidFill>
              <a:srgbClr val="3795BE"/>
            </a:solidFill>
          </p:spPr>
          <p:txBody>
            <a:bodyPr wrap="square" lIns="0" tIns="0" rIns="0" bIns="0" rtlCol="0"/>
            <a:lstStyle/>
            <a:p>
              <a:endParaRPr/>
            </a:p>
          </p:txBody>
        </p:sp>
      </p:grpSp>
      <p:sp>
        <p:nvSpPr>
          <p:cNvPr id="10" name="object 10"/>
          <p:cNvSpPr/>
          <p:nvPr/>
        </p:nvSpPr>
        <p:spPr>
          <a:xfrm>
            <a:off x="3413130" y="0"/>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BFE7F5"/>
          </a:solidFill>
        </p:spPr>
        <p:txBody>
          <a:bodyPr wrap="square" lIns="0" tIns="0" rIns="0" bIns="0" rtlCol="0"/>
          <a:lstStyle/>
          <a:p>
            <a:endParaRPr/>
          </a:p>
        </p:txBody>
      </p:sp>
      <p:sp>
        <p:nvSpPr>
          <p:cNvPr id="11" name="object 11"/>
          <p:cNvSpPr/>
          <p:nvPr/>
        </p:nvSpPr>
        <p:spPr>
          <a:xfrm>
            <a:off x="-1555" y="119152"/>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pic>
        <p:nvPicPr>
          <p:cNvPr id="12" name="object 12"/>
          <p:cNvPicPr/>
          <p:nvPr/>
        </p:nvPicPr>
        <p:blipFill>
          <a:blip r:embed="rId2" cstate="print"/>
          <a:stretch>
            <a:fillRect/>
          </a:stretch>
        </p:blipFill>
        <p:spPr>
          <a:xfrm>
            <a:off x="-1555" y="6057900"/>
            <a:ext cx="4421155" cy="4132808"/>
          </a:xfrm>
          <a:prstGeom prst="rect">
            <a:avLst/>
          </a:prstGeom>
        </p:spPr>
      </p:pic>
      <p:sp>
        <p:nvSpPr>
          <p:cNvPr id="15" name="文本框 14">
            <a:extLst>
              <a:ext uri="{FF2B5EF4-FFF2-40B4-BE49-F238E27FC236}">
                <a16:creationId xmlns:a16="http://schemas.microsoft.com/office/drawing/2014/main" xmlns="" id="{A92B8880-D756-DFE7-672B-66400503E8CB}"/>
              </a:ext>
            </a:extLst>
          </p:cNvPr>
          <p:cNvSpPr txBox="1"/>
          <p:nvPr/>
        </p:nvSpPr>
        <p:spPr>
          <a:xfrm>
            <a:off x="2971800" y="2476500"/>
            <a:ext cx="12649200" cy="5016758"/>
          </a:xfrm>
          <a:prstGeom prst="rect">
            <a:avLst/>
          </a:prstGeom>
          <a:noFill/>
        </p:spPr>
        <p:txBody>
          <a:bodyPr wrap="square">
            <a:spAutoFit/>
          </a:bodyPr>
          <a:lstStyle/>
          <a:p>
            <a:pPr indent="457200" algn="just"/>
            <a:r>
              <a:rPr lang="kk-KZ" sz="3200" dirty="0">
                <a:latin typeface="Times New Roman" panose="02020603050405020304" pitchFamily="18" charset="0"/>
                <a:cs typeface="Times New Roman" panose="02020603050405020304" pitchFamily="18" charset="0"/>
              </a:rPr>
              <a:t>Туынды сөз жасауға қатысатын лексикалық бірлік туынды сөздің мағынасына арқау болады. Сондықтан </a:t>
            </a:r>
            <a:r>
              <a:rPr lang="kk-KZ" sz="3200" dirty="0" smtClean="0">
                <a:latin typeface="Times New Roman" panose="02020603050405020304" pitchFamily="18" charset="0"/>
                <a:cs typeface="Times New Roman" panose="02020603050405020304" pitchFamily="18" charset="0"/>
              </a:rPr>
              <a:t>да туынды </a:t>
            </a:r>
            <a:r>
              <a:rPr lang="kk-KZ" sz="3200" dirty="0">
                <a:latin typeface="Times New Roman" panose="02020603050405020304" pitchFamily="18" charset="0"/>
                <a:cs typeface="Times New Roman" panose="02020603050405020304" pitchFamily="18" charset="0"/>
              </a:rPr>
              <a:t>сөз жасауға лексикалық мағыналы сөздер </a:t>
            </a:r>
            <a:r>
              <a:rPr lang="kk-KZ" sz="3200" dirty="0" smtClean="0">
                <a:latin typeface="Times New Roman" panose="02020603050405020304" pitchFamily="18" charset="0"/>
                <a:cs typeface="Times New Roman" panose="02020603050405020304" pitchFamily="18" charset="0"/>
              </a:rPr>
              <a:t>ғана қатысады</a:t>
            </a:r>
            <a:r>
              <a:rPr lang="kk-KZ" sz="3200" dirty="0">
                <a:latin typeface="Times New Roman" panose="02020603050405020304" pitchFamily="18" charset="0"/>
                <a:cs typeface="Times New Roman" panose="02020603050405020304" pitchFamily="18" charset="0"/>
              </a:rPr>
              <a:t>. Мысалы, </a:t>
            </a:r>
            <a:r>
              <a:rPr lang="kk-KZ" sz="3200" b="1" i="1" dirty="0">
                <a:latin typeface="Times New Roman" panose="02020603050405020304" pitchFamily="18" charset="0"/>
                <a:cs typeface="Times New Roman" panose="02020603050405020304" pitchFamily="18" charset="0"/>
              </a:rPr>
              <a:t>жүлдегер, ақта, ақылды</a:t>
            </a:r>
            <a:r>
              <a:rPr lang="kk-KZ" sz="3200" b="1" i="1" dirty="0" smtClean="0">
                <a:latin typeface="Times New Roman" panose="02020603050405020304" pitchFamily="18" charset="0"/>
                <a:cs typeface="Times New Roman" panose="02020603050405020304" pitchFamily="18" charset="0"/>
              </a:rPr>
              <a:t>, бәлеқор </a:t>
            </a:r>
            <a:r>
              <a:rPr lang="kk-KZ" sz="3200" dirty="0">
                <a:latin typeface="Times New Roman" panose="02020603050405020304" pitchFamily="18" charset="0"/>
                <a:cs typeface="Times New Roman" panose="02020603050405020304" pitchFamily="18" charset="0"/>
              </a:rPr>
              <a:t>сияқты туынды сөздердің </a:t>
            </a:r>
            <a:r>
              <a:rPr lang="kk-KZ" sz="3200" dirty="0" smtClean="0">
                <a:latin typeface="Times New Roman" panose="02020603050405020304" pitchFamily="18" charset="0"/>
                <a:cs typeface="Times New Roman" panose="02020603050405020304" pitchFamily="18" charset="0"/>
              </a:rPr>
              <a:t>жаңа мағынасы </a:t>
            </a:r>
            <a:r>
              <a:rPr lang="kk-KZ" sz="3200" i="1" dirty="0">
                <a:latin typeface="Times New Roman" panose="02020603050405020304" pitchFamily="18" charset="0"/>
                <a:cs typeface="Times New Roman" panose="02020603050405020304" pitchFamily="18" charset="0"/>
              </a:rPr>
              <a:t>жүлде, ақ, ақыл, бәле </a:t>
            </a:r>
            <a:r>
              <a:rPr lang="kk-KZ" sz="3200" dirty="0">
                <a:latin typeface="Times New Roman" panose="02020603050405020304" pitchFamily="18" charset="0"/>
                <a:cs typeface="Times New Roman" panose="02020603050405020304" pitchFamily="18" charset="0"/>
              </a:rPr>
              <a:t>сөздерінің негізінде жасалған, сондықтан олар негіз сөздер деп аталады. </a:t>
            </a:r>
            <a:r>
              <a:rPr lang="kk-KZ" sz="3200" dirty="0" smtClean="0">
                <a:latin typeface="Times New Roman" panose="02020603050405020304" pitchFamily="18" charset="0"/>
                <a:cs typeface="Times New Roman" panose="02020603050405020304" pitchFamily="18" charset="0"/>
              </a:rPr>
              <a:t>Осы негіз </a:t>
            </a:r>
            <a:r>
              <a:rPr lang="kk-KZ" sz="3200" dirty="0">
                <a:latin typeface="Times New Roman" panose="02020603050405020304" pitchFamily="18" charset="0"/>
                <a:cs typeface="Times New Roman" panose="02020603050405020304" pitchFamily="18" charset="0"/>
              </a:rPr>
              <a:t>сөздердің мағынасы мен туынды жүлдегер, ақта</a:t>
            </a:r>
            <a:r>
              <a:rPr lang="kk-KZ" sz="3200" dirty="0" smtClean="0">
                <a:latin typeface="Times New Roman" panose="02020603050405020304" pitchFamily="18" charset="0"/>
                <a:cs typeface="Times New Roman" panose="02020603050405020304" pitchFamily="18" charset="0"/>
              </a:rPr>
              <a:t>, ақылды</a:t>
            </a:r>
            <a:r>
              <a:rPr lang="kk-KZ" sz="3200" dirty="0">
                <a:latin typeface="Times New Roman" panose="02020603050405020304" pitchFamily="18" charset="0"/>
                <a:cs typeface="Times New Roman" panose="02020603050405020304" pitchFamily="18" charset="0"/>
              </a:rPr>
              <a:t>, бәлеқор сөздерінің мағынасы байланысты. </a:t>
            </a:r>
            <a:r>
              <a:rPr lang="kk-KZ" sz="3200" dirty="0" smtClean="0">
                <a:latin typeface="Times New Roman" panose="02020603050405020304" pitchFamily="18" charset="0"/>
                <a:cs typeface="Times New Roman" panose="02020603050405020304" pitchFamily="18" charset="0"/>
              </a:rPr>
              <a:t>Ол мағына </a:t>
            </a:r>
            <a:r>
              <a:rPr lang="kk-KZ" sz="3200" dirty="0">
                <a:latin typeface="Times New Roman" panose="02020603050405020304" pitchFamily="18" charset="0"/>
                <a:cs typeface="Times New Roman" panose="02020603050405020304" pitchFamily="18" charset="0"/>
              </a:rPr>
              <a:t>байланыстылық негіз сөздің мағынасының туынды мағынаға арқау болғандығынан туып тұр</a:t>
            </a:r>
            <a:r>
              <a:rPr lang="kk-KZ" sz="3200" dirty="0" smtClean="0">
                <a:latin typeface="Times New Roman" panose="02020603050405020304" pitchFamily="18" charset="0"/>
                <a:cs typeface="Times New Roman" panose="02020603050405020304" pitchFamily="18" charset="0"/>
              </a:rPr>
              <a:t>. Сонымен </a:t>
            </a:r>
            <a:r>
              <a:rPr lang="kk-KZ" sz="3200" dirty="0">
                <a:latin typeface="Times New Roman" panose="02020603050405020304" pitchFamily="18" charset="0"/>
                <a:cs typeface="Times New Roman" panose="02020603050405020304" pitchFamily="18" charset="0"/>
              </a:rPr>
              <a:t>туынды сөздің негіз сөзі болатын </a:t>
            </a:r>
            <a:r>
              <a:rPr lang="kk-KZ" sz="3200" dirty="0" smtClean="0">
                <a:latin typeface="Times New Roman" panose="02020603050405020304" pitchFamily="18" charset="0"/>
                <a:cs typeface="Times New Roman" panose="02020603050405020304" pitchFamily="18" charset="0"/>
              </a:rPr>
              <a:t>лексикалық бірліктер </a:t>
            </a:r>
            <a:r>
              <a:rPr lang="kk-KZ" sz="3200" dirty="0">
                <a:latin typeface="Times New Roman" panose="02020603050405020304" pitchFamily="18" charset="0"/>
                <a:cs typeface="Times New Roman" panose="02020603050405020304" pitchFamily="18" charset="0"/>
              </a:rPr>
              <a:t>туынды мағына жасау үшін қажет.</a:t>
            </a:r>
            <a:endParaRPr lang="en-US" sz="32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1970" y="0"/>
            <a:ext cx="3248025" cy="2235835"/>
            <a:chOff x="51970" y="0"/>
            <a:chExt cx="3248025" cy="2235835"/>
          </a:xfrm>
        </p:grpSpPr>
        <p:sp>
          <p:nvSpPr>
            <p:cNvPr id="3" name="object 3"/>
            <p:cNvSpPr/>
            <p:nvPr/>
          </p:nvSpPr>
          <p:spPr>
            <a:xfrm>
              <a:off x="51970" y="0"/>
              <a:ext cx="1731645" cy="1915160"/>
            </a:xfrm>
            <a:custGeom>
              <a:avLst/>
              <a:gdLst/>
              <a:ahLst/>
              <a:cxnLst/>
              <a:rect l="l" t="t" r="r" b="b"/>
              <a:pathLst>
                <a:path w="1731645" h="1915160">
                  <a:moveTo>
                    <a:pt x="1731090" y="1527538"/>
                  </a:moveTo>
                  <a:lnTo>
                    <a:pt x="955538" y="1914601"/>
                  </a:lnTo>
                  <a:lnTo>
                    <a:pt x="0" y="0"/>
                  </a:lnTo>
                  <a:lnTo>
                    <a:pt x="968727" y="0"/>
                  </a:lnTo>
                  <a:lnTo>
                    <a:pt x="1731090" y="1527538"/>
                  </a:lnTo>
                  <a:close/>
                </a:path>
              </a:pathLst>
            </a:custGeom>
            <a:solidFill>
              <a:srgbClr val="FF9900"/>
            </a:solidFill>
          </p:spPr>
          <p:txBody>
            <a:bodyPr wrap="square" lIns="0" tIns="0" rIns="0" bIns="0" rtlCol="0"/>
            <a:lstStyle/>
            <a:p>
              <a:endParaRPr/>
            </a:p>
          </p:txBody>
        </p:sp>
        <p:sp>
          <p:nvSpPr>
            <p:cNvPr id="4" name="object 4"/>
            <p:cNvSpPr/>
            <p:nvPr/>
          </p:nvSpPr>
          <p:spPr>
            <a:xfrm>
              <a:off x="1280715" y="0"/>
              <a:ext cx="2019300" cy="2235835"/>
            </a:xfrm>
            <a:custGeom>
              <a:avLst/>
              <a:gdLst/>
              <a:ahLst/>
              <a:cxnLst/>
              <a:rect l="l" t="t" r="r" b="b"/>
              <a:pathLst>
                <a:path w="2019300" h="2235835">
                  <a:moveTo>
                    <a:pt x="2019141" y="1784804"/>
                  </a:moveTo>
                  <a:lnTo>
                    <a:pt x="1115746" y="2235660"/>
                  </a:lnTo>
                  <a:lnTo>
                    <a:pt x="0" y="0"/>
                  </a:lnTo>
                  <a:lnTo>
                    <a:pt x="1128402" y="0"/>
                  </a:lnTo>
                  <a:lnTo>
                    <a:pt x="2019141" y="1784804"/>
                  </a:lnTo>
                  <a:close/>
                </a:path>
              </a:pathLst>
            </a:custGeom>
            <a:solidFill>
              <a:srgbClr val="3795BE"/>
            </a:solidFill>
          </p:spPr>
          <p:txBody>
            <a:bodyPr wrap="square" lIns="0" tIns="0" rIns="0" bIns="0" rtlCol="0"/>
            <a:lstStyle/>
            <a:p>
              <a:endParaRPr/>
            </a:p>
          </p:txBody>
        </p:sp>
      </p:grpSp>
      <p:sp>
        <p:nvSpPr>
          <p:cNvPr id="5" name="object 5"/>
          <p:cNvSpPr/>
          <p:nvPr/>
        </p:nvSpPr>
        <p:spPr>
          <a:xfrm>
            <a:off x="3413130" y="0"/>
            <a:ext cx="912494" cy="1009015"/>
          </a:xfrm>
          <a:custGeom>
            <a:avLst/>
            <a:gdLst/>
            <a:ahLst/>
            <a:cxnLst/>
            <a:rect l="l" t="t" r="r" b="b"/>
            <a:pathLst>
              <a:path w="912495" h="1009015">
                <a:moveTo>
                  <a:pt x="503371" y="1008634"/>
                </a:moveTo>
                <a:lnTo>
                  <a:pt x="0" y="0"/>
                </a:lnTo>
                <a:lnTo>
                  <a:pt x="510946" y="0"/>
                </a:lnTo>
                <a:lnTo>
                  <a:pt x="912434" y="804486"/>
                </a:lnTo>
                <a:lnTo>
                  <a:pt x="503371" y="1008634"/>
                </a:lnTo>
                <a:close/>
              </a:path>
            </a:pathLst>
          </a:custGeom>
          <a:solidFill>
            <a:srgbClr val="81D0EC"/>
          </a:solidFill>
        </p:spPr>
        <p:txBody>
          <a:bodyPr wrap="square" lIns="0" tIns="0" rIns="0" bIns="0" rtlCol="0"/>
          <a:lstStyle/>
          <a:p>
            <a:endParaRPr/>
          </a:p>
        </p:txBody>
      </p:sp>
      <p:sp>
        <p:nvSpPr>
          <p:cNvPr id="6" name="object 6"/>
          <p:cNvSpPr/>
          <p:nvPr/>
        </p:nvSpPr>
        <p:spPr>
          <a:xfrm>
            <a:off x="-1555" y="119151"/>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81D0EC"/>
          </a:solidFill>
        </p:spPr>
        <p:txBody>
          <a:bodyPr wrap="square" lIns="0" tIns="0" rIns="0" bIns="0" rtlCol="0"/>
          <a:lstStyle/>
          <a:p>
            <a:endParaRPr/>
          </a:p>
        </p:txBody>
      </p:sp>
      <p:sp>
        <p:nvSpPr>
          <p:cNvPr id="7" name="object 7"/>
          <p:cNvSpPr txBox="1">
            <a:spLocks noGrp="1"/>
          </p:cNvSpPr>
          <p:nvPr>
            <p:ph type="title"/>
          </p:nvPr>
        </p:nvSpPr>
        <p:spPr>
          <a:xfrm>
            <a:off x="2540775" y="1139164"/>
            <a:ext cx="13206730" cy="590033"/>
          </a:xfrm>
          <a:prstGeom prst="rect">
            <a:avLst/>
          </a:prstGeom>
        </p:spPr>
        <p:txBody>
          <a:bodyPr vert="horz" wrap="square" lIns="0" tIns="12065" rIns="0" bIns="0" rtlCol="0">
            <a:spAutoFit/>
          </a:bodyPr>
          <a:lstStyle/>
          <a:p>
            <a:pPr marL="6024245" marR="5080" indent="-6012180" algn="ctr">
              <a:lnSpc>
                <a:spcPct val="116799"/>
              </a:lnSpc>
              <a:spcBef>
                <a:spcPts val="95"/>
              </a:spcBef>
            </a:pPr>
            <a:r>
              <a:rPr lang="kk-KZ" sz="3500" b="1" spc="60" dirty="0" smtClean="0">
                <a:latin typeface="Times New Roman" panose="02020603050405020304" pitchFamily="18" charset="0"/>
                <a:cs typeface="Times New Roman" panose="02020603050405020304" pitchFamily="18" charset="0"/>
              </a:rPr>
              <a:t>Сөзжасам</a:t>
            </a:r>
            <a:endParaRPr sz="3500" b="1" dirty="0">
              <a:latin typeface="Times New Roman" panose="02020603050405020304" pitchFamily="18" charset="0"/>
              <a:cs typeface="Times New Roman" panose="02020603050405020304" pitchFamily="18" charset="0"/>
            </a:endParaRPr>
          </a:p>
        </p:txBody>
      </p:sp>
      <p:grpSp>
        <p:nvGrpSpPr>
          <p:cNvPr id="8" name="object 8"/>
          <p:cNvGrpSpPr/>
          <p:nvPr/>
        </p:nvGrpSpPr>
        <p:grpSpPr>
          <a:xfrm>
            <a:off x="3048001" y="2588414"/>
            <a:ext cx="11963400" cy="1924685"/>
            <a:chOff x="5771156" y="3154812"/>
            <a:chExt cx="6764655" cy="1924685"/>
          </a:xfrm>
        </p:grpSpPr>
        <p:sp>
          <p:nvSpPr>
            <p:cNvPr id="9" name="object 9"/>
            <p:cNvSpPr/>
            <p:nvPr/>
          </p:nvSpPr>
          <p:spPr>
            <a:xfrm>
              <a:off x="5828346" y="3173862"/>
              <a:ext cx="6630034" cy="0"/>
            </a:xfrm>
            <a:custGeom>
              <a:avLst/>
              <a:gdLst/>
              <a:ahLst/>
              <a:cxnLst/>
              <a:rect l="l" t="t" r="r" b="b"/>
              <a:pathLst>
                <a:path w="6630034">
                  <a:moveTo>
                    <a:pt x="0" y="0"/>
                  </a:moveTo>
                  <a:lnTo>
                    <a:pt x="6629518" y="0"/>
                  </a:lnTo>
                </a:path>
              </a:pathLst>
            </a:custGeom>
            <a:ln w="38099">
              <a:solidFill>
                <a:srgbClr val="4AB4D9"/>
              </a:solidFill>
            </a:ln>
          </p:spPr>
          <p:txBody>
            <a:bodyPr wrap="square" lIns="0" tIns="0" rIns="0" bIns="0" rtlCol="0"/>
            <a:lstStyle/>
            <a:p>
              <a:endParaRPr/>
            </a:p>
          </p:txBody>
        </p:sp>
        <p:sp>
          <p:nvSpPr>
            <p:cNvPr id="10" name="object 10"/>
            <p:cNvSpPr/>
            <p:nvPr/>
          </p:nvSpPr>
          <p:spPr>
            <a:xfrm>
              <a:off x="12459585" y="315487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1" name="object 11"/>
            <p:cNvSpPr/>
            <p:nvPr/>
          </p:nvSpPr>
          <p:spPr>
            <a:xfrm>
              <a:off x="12402435" y="496493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sp>
          <p:nvSpPr>
            <p:cNvPr id="12" name="object 12"/>
            <p:cNvSpPr/>
            <p:nvPr/>
          </p:nvSpPr>
          <p:spPr>
            <a:xfrm>
              <a:off x="5847331" y="3173927"/>
              <a:ext cx="0" cy="1886585"/>
            </a:xfrm>
            <a:custGeom>
              <a:avLst/>
              <a:gdLst/>
              <a:ahLst/>
              <a:cxnLst/>
              <a:rect l="l" t="t" r="r" b="b"/>
              <a:pathLst>
                <a:path h="1886585">
                  <a:moveTo>
                    <a:pt x="0" y="0"/>
                  </a:moveTo>
                  <a:lnTo>
                    <a:pt x="0" y="1886116"/>
                  </a:lnTo>
                </a:path>
              </a:pathLst>
            </a:custGeom>
            <a:ln w="38028">
              <a:solidFill>
                <a:srgbClr val="4AB4D9"/>
              </a:solidFill>
            </a:ln>
          </p:spPr>
          <p:txBody>
            <a:bodyPr wrap="square" lIns="0" tIns="0" rIns="0" bIns="0" rtlCol="0"/>
            <a:lstStyle/>
            <a:p>
              <a:endParaRPr/>
            </a:p>
          </p:txBody>
        </p:sp>
        <p:sp>
          <p:nvSpPr>
            <p:cNvPr id="13" name="object 13"/>
            <p:cNvSpPr/>
            <p:nvPr/>
          </p:nvSpPr>
          <p:spPr>
            <a:xfrm>
              <a:off x="5790181" y="4983986"/>
              <a:ext cx="114300" cy="76200"/>
            </a:xfrm>
            <a:custGeom>
              <a:avLst/>
              <a:gdLst/>
              <a:ahLst/>
              <a:cxnLst/>
              <a:rect l="l" t="t" r="r" b="b"/>
              <a:pathLst>
                <a:path w="114300" h="76200">
                  <a:moveTo>
                    <a:pt x="114299" y="0"/>
                  </a:moveTo>
                  <a:lnTo>
                    <a:pt x="57149" y="76057"/>
                  </a:lnTo>
                  <a:lnTo>
                    <a:pt x="0" y="0"/>
                  </a:lnTo>
                </a:path>
              </a:pathLst>
            </a:custGeom>
            <a:ln w="38078">
              <a:solidFill>
                <a:srgbClr val="4AB4D9"/>
              </a:solidFill>
            </a:ln>
          </p:spPr>
          <p:txBody>
            <a:bodyPr wrap="square" lIns="0" tIns="0" rIns="0" bIns="0" rtlCol="0"/>
            <a:lstStyle/>
            <a:p>
              <a:endParaRPr/>
            </a:p>
          </p:txBody>
        </p:sp>
      </p:grpSp>
      <p:sp>
        <p:nvSpPr>
          <p:cNvPr id="14" name="object 14"/>
          <p:cNvSpPr txBox="1"/>
          <p:nvPr/>
        </p:nvSpPr>
        <p:spPr>
          <a:xfrm>
            <a:off x="917792" y="4789218"/>
            <a:ext cx="6168808" cy="3693960"/>
          </a:xfrm>
          <a:prstGeom prst="rect">
            <a:avLst/>
          </a:prstGeom>
          <a:ln w="40668">
            <a:solidFill>
              <a:srgbClr val="4AB4D9"/>
            </a:solidFill>
          </a:ln>
        </p:spPr>
        <p:txBody>
          <a:bodyPr vert="horz" wrap="square" lIns="0" tIns="635" rIns="0" bIns="0" rtlCol="0">
            <a:spAutoFit/>
          </a:bodyPr>
          <a:lstStyle/>
          <a:p>
            <a:pPr algn="ctr">
              <a:lnSpc>
                <a:spcPct val="100000"/>
              </a:lnSpc>
              <a:spcBef>
                <a:spcPts val="5"/>
              </a:spcBef>
            </a:pPr>
            <a:r>
              <a:rPr lang="kk-KZ" sz="4000" b="1" dirty="0" smtClean="0">
                <a:latin typeface="Times New Roman" panose="02020603050405020304" pitchFamily="18" charset="0"/>
                <a:cs typeface="Times New Roman" panose="02020603050405020304" pitchFamily="18" charset="0"/>
              </a:rPr>
              <a:t>Негізгі сөз</a:t>
            </a:r>
          </a:p>
          <a:p>
            <a:pPr algn="ctr">
              <a:lnSpc>
                <a:spcPct val="100000"/>
              </a:lnSpc>
              <a:spcBef>
                <a:spcPts val="5"/>
              </a:spcBef>
            </a:pPr>
            <a:endParaRPr lang="kk-KZ" sz="4000" b="1" dirty="0">
              <a:latin typeface="Times New Roman" panose="02020603050405020304" pitchFamily="18" charset="0"/>
              <a:cs typeface="Times New Roman" panose="02020603050405020304" pitchFamily="18" charset="0"/>
            </a:endParaRPr>
          </a:p>
          <a:p>
            <a:pPr algn="ctr">
              <a:lnSpc>
                <a:spcPct val="100000"/>
              </a:lnSpc>
              <a:spcBef>
                <a:spcPts val="5"/>
              </a:spcBef>
            </a:pPr>
            <a:r>
              <a:rPr lang="ru-RU" sz="2400" dirty="0" err="1">
                <a:latin typeface="Times New Roman" panose="02020603050405020304" pitchFamily="18" charset="0"/>
                <a:cs typeface="Times New Roman" panose="02020603050405020304" pitchFamily="18" charset="0"/>
              </a:rPr>
              <a:t>Негіз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дегеніміз</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туынды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сөздің</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лексикалық</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мағынасына</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арқау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болатын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сөз</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Мысалы</a:t>
            </a:r>
            <a:r>
              <a:rPr lang="ru-RU" sz="2400"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кәсіпкер,қаламгер</a:t>
            </a:r>
            <a:r>
              <a:rPr lang="ru-RU" sz="2400" b="1" i="1" dirty="0">
                <a:latin typeface="Times New Roman" panose="02020603050405020304" pitchFamily="18" charset="0"/>
                <a:cs typeface="Times New Roman" panose="02020603050405020304" pitchFamily="18" charset="0"/>
              </a:rPr>
              <a:t>, </a:t>
            </a:r>
            <a:r>
              <a:rPr lang="ru-RU" sz="2400" b="1" i="1" dirty="0" err="1">
                <a:latin typeface="Times New Roman" panose="02020603050405020304" pitchFamily="18" charset="0"/>
                <a:cs typeface="Times New Roman" panose="02020603050405020304" pitchFamily="18" charset="0"/>
              </a:rPr>
              <a:t>аңшы</a:t>
            </a:r>
            <a:r>
              <a:rPr lang="ru-RU" sz="2400" b="1" i="1"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туынды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мағынасы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кәсіп</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қалам</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аң</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деген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негіз</a:t>
            </a:r>
            <a:r>
              <a:rPr lang="ru-RU" sz="2400" dirty="0" smtClean="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сөздердің</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мағынасынан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жасалған</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сондықтан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олардың</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мағынасы</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байланысты</a:t>
            </a:r>
            <a:r>
              <a:rPr lang="ru-RU" sz="4000" dirty="0" smtClean="0">
                <a:latin typeface="Times New Roman" panose="02020603050405020304" pitchFamily="18" charset="0"/>
                <a:cs typeface="Times New Roman" panose="02020603050405020304" pitchFamily="18" charset="0"/>
              </a:rPr>
              <a:t>.</a:t>
            </a:r>
            <a:endParaRPr sz="4000" dirty="0">
              <a:latin typeface="Times New Roman" panose="02020603050405020304" pitchFamily="18" charset="0"/>
              <a:cs typeface="Times New Roman" panose="02020603050405020304" pitchFamily="18" charset="0"/>
            </a:endParaRPr>
          </a:p>
        </p:txBody>
      </p:sp>
      <p:sp>
        <p:nvSpPr>
          <p:cNvPr id="17" name="object 15">
            <a:extLst>
              <a:ext uri="{FF2B5EF4-FFF2-40B4-BE49-F238E27FC236}">
                <a16:creationId xmlns:a16="http://schemas.microsoft.com/office/drawing/2014/main" xmlns="" id="{8A9A3F1E-17B9-C0B2-4F4E-691BB980961A}"/>
              </a:ext>
            </a:extLst>
          </p:cNvPr>
          <p:cNvSpPr txBox="1"/>
          <p:nvPr/>
        </p:nvSpPr>
        <p:spPr>
          <a:xfrm>
            <a:off x="8534400" y="4789218"/>
            <a:ext cx="9220200" cy="4783489"/>
          </a:xfrm>
          <a:prstGeom prst="rect">
            <a:avLst/>
          </a:prstGeom>
          <a:ln w="40668">
            <a:solidFill>
              <a:srgbClr val="4AB4D9"/>
            </a:solidFill>
          </a:ln>
        </p:spPr>
        <p:txBody>
          <a:bodyPr vert="horz" wrap="square" lIns="0" tIns="132715" rIns="0" bIns="0" rtlCol="0">
            <a:spAutoFit/>
          </a:bodyPr>
          <a:lstStyle/>
          <a:p>
            <a:pPr marL="334645" marR="398780" algn="ctr">
              <a:lnSpc>
                <a:spcPct val="113399"/>
              </a:lnSpc>
              <a:spcBef>
                <a:spcPts val="1045"/>
              </a:spcBef>
              <a:tabLst>
                <a:tab pos="2415540" algn="l"/>
              </a:tabLst>
            </a:pPr>
            <a:r>
              <a:rPr lang="kk-KZ" sz="4000" b="1" spc="45" dirty="0" smtClean="0">
                <a:latin typeface="Times New Roman" panose="02020603050405020304" pitchFamily="18" charset="0"/>
                <a:cs typeface="Times New Roman" panose="02020603050405020304" pitchFamily="18" charset="0"/>
              </a:rPr>
              <a:t>Туынды түбір</a:t>
            </a:r>
          </a:p>
          <a:p>
            <a:pPr marL="334645" marR="398780" algn="ctr">
              <a:lnSpc>
                <a:spcPct val="113399"/>
              </a:lnSpc>
              <a:spcBef>
                <a:spcPts val="1045"/>
              </a:spcBef>
              <a:tabLst>
                <a:tab pos="2415540" algn="l"/>
              </a:tabLst>
            </a:pPr>
            <a:r>
              <a:rPr lang="kk-KZ" sz="2000" spc="45" dirty="0">
                <a:latin typeface="Times New Roman" panose="02020603050405020304" pitchFamily="18" charset="0"/>
                <a:cs typeface="Times New Roman" panose="02020603050405020304" pitchFamily="18" charset="0"/>
              </a:rPr>
              <a:t>Туынды түбір сөз бен негіз сөздің </a:t>
            </a:r>
            <a:r>
              <a:rPr lang="kk-KZ" sz="2000" spc="45" dirty="0" smtClean="0">
                <a:latin typeface="Times New Roman" panose="02020603050405020304" pitchFamily="18" charset="0"/>
                <a:cs typeface="Times New Roman" panose="02020603050405020304" pitchFamily="18" charset="0"/>
              </a:rPr>
              <a:t>мағына байланыстылығы</a:t>
            </a:r>
            <a:r>
              <a:rPr lang="kk-KZ" sz="2000" spc="45" dirty="0">
                <a:latin typeface="Times New Roman" panose="02020603050405020304" pitchFamily="18" charset="0"/>
                <a:cs typeface="Times New Roman" panose="02020603050405020304" pitchFamily="18" charset="0"/>
              </a:rPr>
              <a:t>, әсіресе, </a:t>
            </a:r>
            <a:r>
              <a:rPr lang="kk-KZ" sz="2000" spc="45" dirty="0" smtClean="0">
                <a:latin typeface="Times New Roman" panose="02020603050405020304" pitchFamily="18" charset="0"/>
                <a:cs typeface="Times New Roman" panose="02020603050405020304" pitchFamily="18" charset="0"/>
              </a:rPr>
              <a:t>сөзжасамдық </a:t>
            </a:r>
            <a:r>
              <a:rPr lang="kk-KZ" sz="2000" spc="45" dirty="0">
                <a:latin typeface="Times New Roman" panose="02020603050405020304" pitchFamily="18" charset="0"/>
                <a:cs typeface="Times New Roman" panose="02020603050405020304" pitchFamily="18" charset="0"/>
              </a:rPr>
              <a:t>ұяда </a:t>
            </a:r>
            <a:r>
              <a:rPr lang="kk-KZ" sz="2000" spc="45" dirty="0" smtClean="0">
                <a:latin typeface="Times New Roman" panose="02020603050405020304" pitchFamily="18" charset="0"/>
                <a:cs typeface="Times New Roman" panose="02020603050405020304" pitchFamily="18" charset="0"/>
              </a:rPr>
              <a:t>анық көрінеді</a:t>
            </a:r>
            <a:r>
              <a:rPr lang="kk-KZ" sz="2000" spc="45" dirty="0">
                <a:latin typeface="Times New Roman" panose="02020603050405020304" pitchFamily="18" charset="0"/>
                <a:cs typeface="Times New Roman" panose="02020603050405020304" pitchFamily="18" charset="0"/>
              </a:rPr>
              <a:t>. Сөзжасамдық ұяға бір негізгі түбірден </a:t>
            </a:r>
            <a:r>
              <a:rPr lang="kk-KZ" sz="2000" spc="45" dirty="0" smtClean="0">
                <a:latin typeface="Times New Roman" panose="02020603050405020304" pitchFamily="18" charset="0"/>
                <a:cs typeface="Times New Roman" panose="02020603050405020304" pitchFamily="18" charset="0"/>
              </a:rPr>
              <a:t>өрбіген туынды </a:t>
            </a:r>
            <a:r>
              <a:rPr lang="kk-KZ" sz="2000" spc="45" dirty="0">
                <a:latin typeface="Times New Roman" panose="02020603050405020304" pitchFamily="18" charset="0"/>
                <a:cs typeface="Times New Roman" panose="02020603050405020304" pitchFamily="18" charset="0"/>
              </a:rPr>
              <a:t>түбірлердің бәрі жатады. Мысалы, «Қазіргі </a:t>
            </a:r>
            <a:r>
              <a:rPr lang="kk-KZ" sz="2000" spc="45" dirty="0" smtClean="0">
                <a:latin typeface="Times New Roman" panose="02020603050405020304" pitchFamily="18" charset="0"/>
                <a:cs typeface="Times New Roman" panose="02020603050405020304" pitchFamily="18" charset="0"/>
              </a:rPr>
              <a:t>қазақ тілінің </a:t>
            </a:r>
            <a:r>
              <a:rPr lang="kk-KZ" sz="2000" spc="45" dirty="0">
                <a:latin typeface="Times New Roman" panose="02020603050405020304" pitchFamily="18" charset="0"/>
                <a:cs typeface="Times New Roman" panose="02020603050405020304" pitchFamily="18" charset="0"/>
              </a:rPr>
              <a:t>сөзжасам жүйесі» атты 1989 </a:t>
            </a:r>
            <a:r>
              <a:rPr lang="kk-KZ" sz="2000" spc="45" dirty="0" smtClean="0">
                <a:latin typeface="Times New Roman" panose="02020603050405020304" pitchFamily="18" charset="0"/>
                <a:cs typeface="Times New Roman" panose="02020603050405020304" pitchFamily="18" charset="0"/>
              </a:rPr>
              <a:t>жылғы монографияда </a:t>
            </a:r>
            <a:r>
              <a:rPr lang="kk-KZ" sz="2000" b="1" spc="45" dirty="0">
                <a:latin typeface="Times New Roman" panose="02020603050405020304" pitchFamily="18" charset="0"/>
                <a:cs typeface="Times New Roman" panose="02020603050405020304" pitchFamily="18" charset="0"/>
              </a:rPr>
              <a:t>бас</a:t>
            </a:r>
            <a:r>
              <a:rPr lang="kk-KZ" sz="2000" spc="45" dirty="0">
                <a:latin typeface="Times New Roman" panose="02020603050405020304" pitchFamily="18" charset="0"/>
                <a:cs typeface="Times New Roman" panose="02020603050405020304" pitchFamily="18" charset="0"/>
              </a:rPr>
              <a:t> сөзінен (есім, етістік мағынасындағы)137 туынды түбір жасалғаны келтірілген. Осы </a:t>
            </a:r>
            <a:r>
              <a:rPr lang="kk-KZ" sz="2000" spc="45" dirty="0" smtClean="0">
                <a:latin typeface="Times New Roman" panose="02020603050405020304" pitchFamily="18" charset="0"/>
                <a:cs typeface="Times New Roman" panose="02020603050405020304" pitchFamily="18" charset="0"/>
              </a:rPr>
              <a:t>туынды түбірлердің </a:t>
            </a:r>
            <a:r>
              <a:rPr lang="kk-KZ" sz="2000" spc="45" dirty="0">
                <a:latin typeface="Times New Roman" panose="02020603050405020304" pitchFamily="18" charset="0"/>
                <a:cs typeface="Times New Roman" panose="02020603050405020304" pitchFamily="18" charset="0"/>
              </a:rPr>
              <a:t>бәрінің мағынасы бас сөзімен байланысты. </a:t>
            </a:r>
            <a:r>
              <a:rPr lang="kk-KZ" sz="2000" spc="45" dirty="0" smtClean="0">
                <a:latin typeface="Times New Roman" panose="02020603050405020304" pitchFamily="18" charset="0"/>
                <a:cs typeface="Times New Roman" panose="02020603050405020304" pitchFamily="18" charset="0"/>
              </a:rPr>
              <a:t>Ол жалғыз </a:t>
            </a:r>
            <a:r>
              <a:rPr lang="kk-KZ" sz="2000" spc="45" dirty="0">
                <a:latin typeface="Times New Roman" panose="02020603050405020304" pitchFamily="18" charset="0"/>
                <a:cs typeface="Times New Roman" panose="02020603050405020304" pitchFamily="18" charset="0"/>
              </a:rPr>
              <a:t>осы сөзжасамдык ұяның ерекшелігі емес, </a:t>
            </a:r>
            <a:r>
              <a:rPr lang="kk-KZ" sz="2000" spc="45" dirty="0" smtClean="0">
                <a:latin typeface="Times New Roman" panose="02020603050405020304" pitchFamily="18" charset="0"/>
                <a:cs typeface="Times New Roman" panose="02020603050405020304" pitchFamily="18" charset="0"/>
              </a:rPr>
              <a:t>жалпы әр </a:t>
            </a:r>
            <a:r>
              <a:rPr lang="kk-KZ" sz="2000" spc="45" dirty="0">
                <a:latin typeface="Times New Roman" panose="02020603050405020304" pitchFamily="18" charset="0"/>
                <a:cs typeface="Times New Roman" panose="02020603050405020304" pitchFamily="18" charset="0"/>
              </a:rPr>
              <a:t>сөзжасамдық ұяда қанша туынды түбір болса да, </a:t>
            </a:r>
            <a:r>
              <a:rPr lang="kk-KZ" sz="2000" spc="45" dirty="0" smtClean="0">
                <a:latin typeface="Times New Roman" panose="02020603050405020304" pitchFamily="18" charset="0"/>
                <a:cs typeface="Times New Roman" panose="02020603050405020304" pitchFamily="18" charset="0"/>
              </a:rPr>
              <a:t>олар бір-бірімен </a:t>
            </a:r>
            <a:r>
              <a:rPr lang="kk-KZ" sz="2000" spc="45" dirty="0">
                <a:latin typeface="Times New Roman" panose="02020603050405020304" pitchFamily="18" charset="0"/>
                <a:cs typeface="Times New Roman" panose="02020603050405020304" pitchFamily="18" charset="0"/>
              </a:rPr>
              <a:t>мағына жағынан байланысты болады. </a:t>
            </a:r>
            <a:r>
              <a:rPr lang="kk-KZ" sz="2000" spc="45" dirty="0" smtClean="0">
                <a:latin typeface="Times New Roman" panose="02020603050405020304" pitchFamily="18" charset="0"/>
                <a:cs typeface="Times New Roman" panose="02020603050405020304" pitchFamily="18" charset="0"/>
              </a:rPr>
              <a:t>Өйткені бір </a:t>
            </a:r>
            <a:r>
              <a:rPr lang="kk-KZ" sz="2000" spc="45" dirty="0">
                <a:latin typeface="Times New Roman" panose="02020603050405020304" pitchFamily="18" charset="0"/>
                <a:cs typeface="Times New Roman" panose="02020603050405020304" pitchFamily="18" charset="0"/>
              </a:rPr>
              <a:t>ұядағы туынды түбірлердің бәрінің құрамынан </a:t>
            </a:r>
            <a:r>
              <a:rPr lang="kk-KZ" sz="2000" spc="45" dirty="0" smtClean="0">
                <a:latin typeface="Times New Roman" panose="02020603050405020304" pitchFamily="18" charset="0"/>
                <a:cs typeface="Times New Roman" panose="02020603050405020304" pitchFamily="18" charset="0"/>
              </a:rPr>
              <a:t>ұяның негіз </a:t>
            </a:r>
            <a:r>
              <a:rPr lang="kk-KZ" sz="2000" spc="45" dirty="0">
                <a:latin typeface="Times New Roman" panose="02020603050405020304" pitchFamily="18" charset="0"/>
                <a:cs typeface="Times New Roman" panose="02020603050405020304" pitchFamily="18" charset="0"/>
              </a:rPr>
              <a:t>сөзі орын алады да, ол ұядағы түбірлес </a:t>
            </a:r>
            <a:r>
              <a:rPr lang="kk-KZ" sz="2000" spc="45" dirty="0" smtClean="0">
                <a:latin typeface="Times New Roman" panose="02020603050405020304" pitchFamily="18" charset="0"/>
                <a:cs typeface="Times New Roman" panose="02020603050405020304" pitchFamily="18" charset="0"/>
              </a:rPr>
              <a:t>туынды түбірлердің </a:t>
            </a:r>
            <a:r>
              <a:rPr lang="kk-KZ" sz="2000" spc="45" dirty="0">
                <a:latin typeface="Times New Roman" panose="02020603050405020304" pitchFamily="18" charset="0"/>
                <a:cs typeface="Times New Roman" panose="02020603050405020304" pitchFamily="18" charset="0"/>
              </a:rPr>
              <a:t>мағына байланыстылығын туғызады.</a:t>
            </a:r>
            <a:endParaRPr lang="kk-KZ" sz="2000" spc="4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4" name="object 14"/>
          <p:cNvSpPr txBox="1">
            <a:spLocks noGrp="1"/>
          </p:cNvSpPr>
          <p:nvPr>
            <p:ph type="title"/>
          </p:nvPr>
        </p:nvSpPr>
        <p:spPr>
          <a:xfrm>
            <a:off x="3895458" y="1299766"/>
            <a:ext cx="11238448" cy="628377"/>
          </a:xfrm>
          <a:prstGeom prst="rect">
            <a:avLst/>
          </a:prstGeom>
        </p:spPr>
        <p:txBody>
          <a:bodyPr vert="horz" wrap="square" lIns="0" tIns="12700" rIns="0" bIns="0" rtlCol="0">
            <a:spAutoFit/>
          </a:bodyPr>
          <a:lstStyle/>
          <a:p>
            <a:pPr marL="12700">
              <a:lnSpc>
                <a:spcPct val="100000"/>
              </a:lnSpc>
              <a:spcBef>
                <a:spcPts val="100"/>
              </a:spcBef>
            </a:pPr>
            <a:r>
              <a:rPr lang="kk-KZ" sz="4000" b="1" dirty="0" smtClean="0">
                <a:latin typeface="Times New Roman" panose="02020603050405020304" pitchFamily="18" charset="0"/>
                <a:cs typeface="Times New Roman" panose="02020603050405020304" pitchFamily="18" charset="0"/>
              </a:rPr>
              <a:t>Сөзжасамның аналитикалық тәсілі</a:t>
            </a:r>
            <a:endParaRPr sz="4000" b="1" dirty="0">
              <a:latin typeface="Times New Roman" panose="02020603050405020304" pitchFamily="18" charset="0"/>
              <a:cs typeface="Times New Roman" panose="02020603050405020304" pitchFamily="18" charset="0"/>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1143000" y="2400300"/>
            <a:ext cx="16002000" cy="2707280"/>
          </a:xfrm>
          <a:prstGeom prst="rect">
            <a:avLst/>
          </a:prstGeom>
          <a:solidFill>
            <a:schemeClr val="accent3">
              <a:lumMod val="20000"/>
              <a:lumOff val="80000"/>
            </a:schemeClr>
          </a:solidFill>
        </p:spPr>
        <p:txBody>
          <a:bodyPr wrap="square">
            <a:spAutoFit/>
          </a:bodyPr>
          <a:lstStyle/>
          <a:p>
            <a:pPr marL="572770" marR="5080" indent="432000" algn="just">
              <a:lnSpc>
                <a:spcPct val="117700"/>
              </a:lnSpc>
              <a:spcBef>
                <a:spcPts val="90"/>
              </a:spcBef>
            </a:pPr>
            <a:r>
              <a:rPr lang="kk-KZ" sz="2400" b="1" dirty="0">
                <a:latin typeface="Times New Roman" panose="02020603050405020304" pitchFamily="18" charset="0"/>
                <a:cs typeface="Times New Roman" panose="02020603050405020304" pitchFamily="18" charset="0"/>
              </a:rPr>
              <a:t>Аналитикалық сөзжасамдық тәсіл - </a:t>
            </a:r>
            <a:r>
              <a:rPr lang="kk-KZ" sz="2400" dirty="0">
                <a:latin typeface="Times New Roman" panose="02020603050405020304" pitchFamily="18" charset="0"/>
                <a:cs typeface="Times New Roman" panose="02020603050405020304" pitchFamily="18" charset="0"/>
              </a:rPr>
              <a:t>тілімізде </a:t>
            </a:r>
            <a:r>
              <a:rPr lang="kk-KZ" sz="2400" dirty="0" smtClean="0">
                <a:latin typeface="Times New Roman" panose="02020603050405020304" pitchFamily="18" charset="0"/>
                <a:cs typeface="Times New Roman" panose="02020603050405020304" pitchFamily="18" charset="0"/>
              </a:rPr>
              <a:t>көне замандардан </a:t>
            </a:r>
            <a:r>
              <a:rPr lang="kk-KZ" sz="2400" dirty="0">
                <a:latin typeface="Times New Roman" panose="02020603050405020304" pitchFamily="18" charset="0"/>
                <a:cs typeface="Times New Roman" panose="02020603050405020304" pitchFamily="18" charset="0"/>
              </a:rPr>
              <a:t>келе жатқан, тілімізді көптеген </a:t>
            </a:r>
            <a:r>
              <a:rPr lang="kk-KZ" sz="2400" dirty="0" smtClean="0">
                <a:latin typeface="Times New Roman" panose="02020603050405020304" pitchFamily="18" charset="0"/>
                <a:cs typeface="Times New Roman" panose="02020603050405020304" pitchFamily="18" charset="0"/>
              </a:rPr>
              <a:t>күрделі сөздермен </a:t>
            </a:r>
            <a:r>
              <a:rPr lang="kk-KZ" sz="2400" dirty="0">
                <a:latin typeface="Times New Roman" panose="02020603050405020304" pitchFamily="18" charset="0"/>
                <a:cs typeface="Times New Roman" panose="02020603050405020304" pitchFamily="18" charset="0"/>
              </a:rPr>
              <a:t>толықтырған өнімді тәсіл. Ол </a:t>
            </a:r>
            <a:r>
              <a:rPr lang="kk-KZ" sz="2400" dirty="0" smtClean="0">
                <a:latin typeface="Times New Roman" panose="02020603050405020304" pitchFamily="18" charset="0"/>
                <a:cs typeface="Times New Roman" panose="02020603050405020304" pitchFamily="18" charset="0"/>
              </a:rPr>
              <a:t>көпшілік тілдердің </a:t>
            </a:r>
            <a:r>
              <a:rPr lang="kk-KZ" sz="2400" dirty="0">
                <a:latin typeface="Times New Roman" panose="02020603050405020304" pitchFamily="18" charset="0"/>
                <a:cs typeface="Times New Roman" panose="02020603050405020304" pitchFamily="18" charset="0"/>
              </a:rPr>
              <a:t>сөзжасамынан орын алады. Ал кейбір </a:t>
            </a:r>
            <a:r>
              <a:rPr lang="kk-KZ" sz="2400" dirty="0" smtClean="0">
                <a:latin typeface="Times New Roman" panose="02020603050405020304" pitchFamily="18" charset="0"/>
                <a:cs typeface="Times New Roman" panose="02020603050405020304" pitchFamily="18" charset="0"/>
              </a:rPr>
              <a:t>тілдерде негізгі </a:t>
            </a:r>
            <a:r>
              <a:rPr lang="kk-KZ" sz="2400" dirty="0">
                <a:latin typeface="Times New Roman" panose="02020603050405020304" pitchFamily="18" charset="0"/>
                <a:cs typeface="Times New Roman" panose="02020603050405020304" pitchFamily="18" charset="0"/>
              </a:rPr>
              <a:t>сөзжасамдық тәсіл болып саналады. Мысалы</a:t>
            </a:r>
            <a:r>
              <a:rPr lang="kk-KZ" sz="2400" dirty="0" smtClean="0">
                <a:latin typeface="Times New Roman" panose="02020603050405020304" pitchFamily="18" charset="0"/>
                <a:cs typeface="Times New Roman" panose="02020603050405020304" pitchFamily="18" charset="0"/>
              </a:rPr>
              <a:t>, ондай </a:t>
            </a:r>
            <a:r>
              <a:rPr lang="kk-KZ" sz="2400" dirty="0">
                <a:latin typeface="Times New Roman" panose="02020603050405020304" pitchFamily="18" charset="0"/>
                <a:cs typeface="Times New Roman" panose="02020603050405020304" pitchFamily="18" charset="0"/>
              </a:rPr>
              <a:t>тілдерге жапон, қытай тілдері жатады</a:t>
            </a:r>
            <a:r>
              <a:rPr lang="kk-KZ" sz="2400" dirty="0" smtClean="0">
                <a:latin typeface="Times New Roman" panose="02020603050405020304" pitchFamily="18" charset="0"/>
                <a:cs typeface="Times New Roman" panose="02020603050405020304" pitchFamily="18" charset="0"/>
              </a:rPr>
              <a:t>. Аналитикалық </a:t>
            </a:r>
            <a:r>
              <a:rPr lang="kk-KZ" sz="2400" dirty="0">
                <a:latin typeface="Times New Roman" panose="02020603050405020304" pitchFamily="18" charset="0"/>
                <a:cs typeface="Times New Roman" panose="02020603050405020304" pitchFamily="18" charset="0"/>
              </a:rPr>
              <a:t>тәсіл деп екі я онан да көп сөзден </a:t>
            </a:r>
            <a:r>
              <a:rPr lang="kk-KZ" sz="2400" dirty="0" smtClean="0">
                <a:latin typeface="Times New Roman" panose="02020603050405020304" pitchFamily="18" charset="0"/>
                <a:cs typeface="Times New Roman" panose="02020603050405020304" pitchFamily="18" charset="0"/>
              </a:rPr>
              <a:t>бір лексикалық </a:t>
            </a:r>
            <a:r>
              <a:rPr lang="kk-KZ" sz="2400" dirty="0">
                <a:latin typeface="Times New Roman" panose="02020603050405020304" pitchFamily="18" charset="0"/>
                <a:cs typeface="Times New Roman" panose="02020603050405020304" pitchFamily="18" charset="0"/>
              </a:rPr>
              <a:t>мағыналы сөздің жасалуы аталады. Мысалы</a:t>
            </a:r>
            <a:r>
              <a:rPr lang="kk-KZ" sz="2400" dirty="0" smtClean="0">
                <a:latin typeface="Times New Roman" panose="02020603050405020304" pitchFamily="18" charset="0"/>
                <a:cs typeface="Times New Roman" panose="02020603050405020304" pitchFamily="18" charset="0"/>
              </a:rPr>
              <a:t>, </a:t>
            </a:r>
            <a:r>
              <a:rPr lang="kk-KZ" sz="2400" b="1" i="1" dirty="0" smtClean="0">
                <a:latin typeface="Times New Roman" panose="02020603050405020304" pitchFamily="18" charset="0"/>
                <a:cs typeface="Times New Roman" panose="02020603050405020304" pitchFamily="18" charset="0"/>
              </a:rPr>
              <a:t>Екібастұз</a:t>
            </a:r>
            <a:r>
              <a:rPr lang="kk-KZ" sz="2400" b="1" i="1" dirty="0">
                <a:latin typeface="Times New Roman" panose="02020603050405020304" pitchFamily="18" charset="0"/>
                <a:cs typeface="Times New Roman" panose="02020603050405020304" pitchFamily="18" charset="0"/>
              </a:rPr>
              <a:t>, ойтолғау, Нұрдәулет, Қызылорда, баспасөз, онсегіз, келіп кет </a:t>
            </a:r>
            <a:r>
              <a:rPr lang="kk-KZ" sz="2400" dirty="0">
                <a:latin typeface="Times New Roman" panose="02020603050405020304" pitchFamily="18" charset="0"/>
                <a:cs typeface="Times New Roman" panose="02020603050405020304" pitchFamily="18" charset="0"/>
              </a:rPr>
              <a:t>т.б. Бұл мысалдардың біріншісі үш сөзден</a:t>
            </a:r>
            <a:r>
              <a:rPr lang="kk-KZ" sz="2400" dirty="0" smtClean="0">
                <a:latin typeface="Times New Roman" panose="02020603050405020304" pitchFamily="18" charset="0"/>
                <a:cs typeface="Times New Roman" panose="02020603050405020304" pitchFamily="18" charset="0"/>
              </a:rPr>
              <a:t>, қалғандары </a:t>
            </a:r>
            <a:r>
              <a:rPr lang="kk-KZ" sz="2400" dirty="0">
                <a:latin typeface="Times New Roman" panose="02020603050405020304" pitchFamily="18" charset="0"/>
                <a:cs typeface="Times New Roman" panose="02020603050405020304" pitchFamily="18" charset="0"/>
              </a:rPr>
              <a:t>екі сөзден құралған.</a:t>
            </a:r>
            <a:endParaRPr lang="kk-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44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12345853" y="9272015"/>
            <a:ext cx="915669" cy="1015365"/>
          </a:xfrm>
          <a:custGeom>
            <a:avLst/>
            <a:gdLst/>
            <a:ahLst/>
            <a:cxnLst/>
            <a:rect l="l" t="t" r="r" b="b"/>
            <a:pathLst>
              <a:path w="915669" h="1015365">
                <a:moveTo>
                  <a:pt x="409063" y="0"/>
                </a:moveTo>
                <a:lnTo>
                  <a:pt x="915602" y="1014983"/>
                </a:lnTo>
                <a:lnTo>
                  <a:pt x="404657" y="1014983"/>
                </a:lnTo>
                <a:lnTo>
                  <a:pt x="0" y="204148"/>
                </a:lnTo>
                <a:lnTo>
                  <a:pt x="409063" y="0"/>
                </a:lnTo>
                <a:close/>
              </a:path>
            </a:pathLst>
          </a:custGeom>
          <a:solidFill>
            <a:srgbClr val="4AB4D9"/>
          </a:solidFill>
        </p:spPr>
        <p:txBody>
          <a:bodyPr wrap="square" lIns="0" tIns="0" rIns="0" bIns="0" rtlCol="0"/>
          <a:lstStyle/>
          <a:p>
            <a:endParaRPr/>
          </a:p>
        </p:txBody>
      </p:sp>
      <p:sp>
        <p:nvSpPr>
          <p:cNvPr id="7" name="object 7"/>
          <p:cNvSpPr/>
          <p:nvPr/>
        </p:nvSpPr>
        <p:spPr>
          <a:xfrm>
            <a:off x="16578617" y="5312238"/>
            <a:ext cx="1704975" cy="3858260"/>
          </a:xfrm>
          <a:custGeom>
            <a:avLst/>
            <a:gdLst/>
            <a:ahLst/>
            <a:cxnLst/>
            <a:rect l="l" t="t" r="r" b="b"/>
            <a:pathLst>
              <a:path w="1704975" h="3858259">
                <a:moveTo>
                  <a:pt x="1704905" y="3857661"/>
                </a:moveTo>
                <a:lnTo>
                  <a:pt x="0" y="415041"/>
                </a:lnTo>
                <a:lnTo>
                  <a:pt x="864661" y="0"/>
                </a:lnTo>
                <a:lnTo>
                  <a:pt x="1704905" y="1696928"/>
                </a:lnTo>
                <a:lnTo>
                  <a:pt x="1704905" y="3857661"/>
                </a:lnTo>
                <a:close/>
              </a:path>
            </a:pathLst>
          </a:custGeom>
          <a:solidFill>
            <a:srgbClr val="4AB4D9"/>
          </a:solidFill>
        </p:spPr>
        <p:txBody>
          <a:bodyPr wrap="square" lIns="0" tIns="0" rIns="0" bIns="0" rtlCol="0"/>
          <a:lstStyle/>
          <a:p>
            <a:endParaRPr/>
          </a:p>
        </p:txBody>
      </p:sp>
      <p:sp>
        <p:nvSpPr>
          <p:cNvPr id="8" name="object 8"/>
          <p:cNvSpPr/>
          <p:nvPr/>
        </p:nvSpPr>
        <p:spPr>
          <a:xfrm>
            <a:off x="2520789" y="3"/>
            <a:ext cx="819150" cy="906780"/>
          </a:xfrm>
          <a:custGeom>
            <a:avLst/>
            <a:gdLst/>
            <a:ahLst/>
            <a:cxnLst/>
            <a:rect l="l" t="t" r="r" b="b"/>
            <a:pathLst>
              <a:path w="819150" h="906780">
                <a:moveTo>
                  <a:pt x="818976" y="723761"/>
                </a:moveTo>
                <a:lnTo>
                  <a:pt x="452509" y="906662"/>
                </a:lnTo>
                <a:lnTo>
                  <a:pt x="0" y="0"/>
                </a:lnTo>
                <a:lnTo>
                  <a:pt x="457752" y="0"/>
                </a:lnTo>
                <a:lnTo>
                  <a:pt x="818976" y="723761"/>
                </a:lnTo>
                <a:close/>
              </a:path>
            </a:pathLst>
          </a:custGeom>
          <a:solidFill>
            <a:srgbClr val="4AB4D9"/>
          </a:solidFill>
        </p:spPr>
        <p:txBody>
          <a:bodyPr wrap="square" lIns="0" tIns="0" rIns="0" bIns="0" rtlCol="0"/>
          <a:lstStyle/>
          <a:p>
            <a:endParaRPr/>
          </a:p>
        </p:txBody>
      </p:sp>
      <p:grpSp>
        <p:nvGrpSpPr>
          <p:cNvPr id="9" name="object 9"/>
          <p:cNvGrpSpPr/>
          <p:nvPr/>
        </p:nvGrpSpPr>
        <p:grpSpPr>
          <a:xfrm>
            <a:off x="51970" y="3"/>
            <a:ext cx="3248025" cy="2235835"/>
            <a:chOff x="51970" y="3"/>
            <a:chExt cx="3248025" cy="2235835"/>
          </a:xfrm>
        </p:grpSpPr>
        <p:sp>
          <p:nvSpPr>
            <p:cNvPr id="10" name="object 10"/>
            <p:cNvSpPr/>
            <p:nvPr/>
          </p:nvSpPr>
          <p:spPr>
            <a:xfrm>
              <a:off x="51970" y="3"/>
              <a:ext cx="1731645" cy="1915160"/>
            </a:xfrm>
            <a:custGeom>
              <a:avLst/>
              <a:gdLst/>
              <a:ahLst/>
              <a:cxnLst/>
              <a:rect l="l" t="t" r="r" b="b"/>
              <a:pathLst>
                <a:path w="1731645" h="1915160">
                  <a:moveTo>
                    <a:pt x="1731090" y="1527538"/>
                  </a:moveTo>
                  <a:lnTo>
                    <a:pt x="955538" y="1914600"/>
                  </a:lnTo>
                  <a:lnTo>
                    <a:pt x="0" y="0"/>
                  </a:lnTo>
                  <a:lnTo>
                    <a:pt x="968727" y="0"/>
                  </a:lnTo>
                  <a:lnTo>
                    <a:pt x="1731090" y="1527538"/>
                  </a:lnTo>
                  <a:close/>
                </a:path>
              </a:pathLst>
            </a:custGeom>
            <a:solidFill>
              <a:srgbClr val="3795BE"/>
            </a:solidFill>
          </p:spPr>
          <p:txBody>
            <a:bodyPr wrap="square" lIns="0" tIns="0" rIns="0" bIns="0" rtlCol="0"/>
            <a:lstStyle/>
            <a:p>
              <a:endParaRPr/>
            </a:p>
          </p:txBody>
        </p:sp>
        <p:sp>
          <p:nvSpPr>
            <p:cNvPr id="11" name="object 11"/>
            <p:cNvSpPr/>
            <p:nvPr/>
          </p:nvSpPr>
          <p:spPr>
            <a:xfrm>
              <a:off x="1280716" y="3"/>
              <a:ext cx="2019300" cy="2235835"/>
            </a:xfrm>
            <a:custGeom>
              <a:avLst/>
              <a:gdLst/>
              <a:ahLst/>
              <a:cxnLst/>
              <a:rect l="l" t="t" r="r" b="b"/>
              <a:pathLst>
                <a:path w="2019300" h="2235835">
                  <a:moveTo>
                    <a:pt x="2019140" y="1784802"/>
                  </a:moveTo>
                  <a:lnTo>
                    <a:pt x="1115745" y="2235658"/>
                  </a:lnTo>
                  <a:lnTo>
                    <a:pt x="0" y="0"/>
                  </a:lnTo>
                  <a:lnTo>
                    <a:pt x="1128402" y="0"/>
                  </a:lnTo>
                  <a:lnTo>
                    <a:pt x="2019140" y="1784802"/>
                  </a:lnTo>
                  <a:close/>
                </a:path>
              </a:pathLst>
            </a:custGeom>
            <a:solidFill>
              <a:srgbClr val="81D0EC"/>
            </a:solidFill>
          </p:spPr>
          <p:txBody>
            <a:bodyPr wrap="square" lIns="0" tIns="0" rIns="0" bIns="0" rtlCol="0"/>
            <a:lstStyle/>
            <a:p>
              <a:endParaRPr/>
            </a:p>
          </p:txBody>
        </p:sp>
      </p:grpSp>
      <p:sp>
        <p:nvSpPr>
          <p:cNvPr id="12" name="object 12"/>
          <p:cNvSpPr/>
          <p:nvPr/>
        </p:nvSpPr>
        <p:spPr>
          <a:xfrm>
            <a:off x="3413130" y="2"/>
            <a:ext cx="912494" cy="1009015"/>
          </a:xfrm>
          <a:custGeom>
            <a:avLst/>
            <a:gdLst/>
            <a:ahLst/>
            <a:cxnLst/>
            <a:rect l="l" t="t" r="r" b="b"/>
            <a:pathLst>
              <a:path w="912495" h="1009015">
                <a:moveTo>
                  <a:pt x="503370" y="1008634"/>
                </a:moveTo>
                <a:lnTo>
                  <a:pt x="0" y="0"/>
                </a:lnTo>
                <a:lnTo>
                  <a:pt x="510946" y="0"/>
                </a:lnTo>
                <a:lnTo>
                  <a:pt x="912434" y="804486"/>
                </a:lnTo>
                <a:lnTo>
                  <a:pt x="503370" y="1008634"/>
                </a:lnTo>
                <a:close/>
              </a:path>
            </a:pathLst>
          </a:custGeom>
          <a:solidFill>
            <a:srgbClr val="4AB4D9"/>
          </a:solidFill>
        </p:spPr>
        <p:txBody>
          <a:bodyPr wrap="square" lIns="0" tIns="0" rIns="0" bIns="0" rtlCol="0"/>
          <a:lstStyle/>
          <a:p>
            <a:endParaRPr/>
          </a:p>
        </p:txBody>
      </p:sp>
      <p:sp>
        <p:nvSpPr>
          <p:cNvPr id="13" name="object 13"/>
          <p:cNvSpPr/>
          <p:nvPr/>
        </p:nvSpPr>
        <p:spPr>
          <a:xfrm>
            <a:off x="-1555" y="119156"/>
            <a:ext cx="762000" cy="1714500"/>
          </a:xfrm>
          <a:custGeom>
            <a:avLst/>
            <a:gdLst/>
            <a:ahLst/>
            <a:cxnLst/>
            <a:rect l="l" t="t" r="r" b="b"/>
            <a:pathLst>
              <a:path w="762000" h="1714500">
                <a:moveTo>
                  <a:pt x="0" y="0"/>
                </a:moveTo>
                <a:lnTo>
                  <a:pt x="762003" y="1529913"/>
                </a:lnTo>
                <a:lnTo>
                  <a:pt x="375609" y="1714397"/>
                </a:lnTo>
                <a:lnTo>
                  <a:pt x="0" y="960286"/>
                </a:lnTo>
                <a:lnTo>
                  <a:pt x="0" y="0"/>
                </a:lnTo>
                <a:close/>
              </a:path>
            </a:pathLst>
          </a:custGeom>
          <a:solidFill>
            <a:srgbClr val="4AB4D9"/>
          </a:solidFill>
        </p:spPr>
        <p:txBody>
          <a:bodyPr wrap="square" lIns="0" tIns="0" rIns="0" bIns="0" rtlCol="0"/>
          <a:lstStyle/>
          <a:p>
            <a:endParaRPr/>
          </a:p>
        </p:txBody>
      </p:sp>
      <p:sp>
        <p:nvSpPr>
          <p:cNvPr id="18" name="object 18"/>
          <p:cNvSpPr txBox="1"/>
          <p:nvPr/>
        </p:nvSpPr>
        <p:spPr>
          <a:xfrm>
            <a:off x="6547531"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2</a:t>
            </a:r>
            <a:endParaRPr sz="3600">
              <a:latin typeface="Tahoma"/>
              <a:cs typeface="Tahoma"/>
            </a:endParaRPr>
          </a:p>
        </p:txBody>
      </p:sp>
      <p:sp>
        <p:nvSpPr>
          <p:cNvPr id="19" name="object 19"/>
          <p:cNvSpPr txBox="1"/>
          <p:nvPr/>
        </p:nvSpPr>
        <p:spPr>
          <a:xfrm>
            <a:off x="11715159" y="4503215"/>
            <a:ext cx="580390" cy="574040"/>
          </a:xfrm>
          <a:prstGeom prst="rect">
            <a:avLst/>
          </a:prstGeom>
        </p:spPr>
        <p:txBody>
          <a:bodyPr vert="horz" wrap="square" lIns="0" tIns="12700" rIns="0" bIns="0" rtlCol="0">
            <a:spAutoFit/>
          </a:bodyPr>
          <a:lstStyle/>
          <a:p>
            <a:pPr marL="12700">
              <a:lnSpc>
                <a:spcPct val="100000"/>
              </a:lnSpc>
              <a:spcBef>
                <a:spcPts val="100"/>
              </a:spcBef>
            </a:pPr>
            <a:r>
              <a:rPr sz="3600" b="1" spc="-50" dirty="0">
                <a:solidFill>
                  <a:srgbClr val="FFFFFF"/>
                </a:solidFill>
                <a:latin typeface="Tahoma"/>
                <a:cs typeface="Tahoma"/>
              </a:rPr>
              <a:t>0</a:t>
            </a:r>
            <a:r>
              <a:rPr sz="3600" b="1" spc="-180" dirty="0">
                <a:solidFill>
                  <a:srgbClr val="FFFFFF"/>
                </a:solidFill>
                <a:latin typeface="Tahoma"/>
                <a:cs typeface="Tahoma"/>
              </a:rPr>
              <a:t>3</a:t>
            </a:r>
            <a:endParaRPr sz="3600">
              <a:latin typeface="Tahoma"/>
              <a:cs typeface="Tahoma"/>
            </a:endParaRPr>
          </a:p>
        </p:txBody>
      </p:sp>
      <p:sp>
        <p:nvSpPr>
          <p:cNvPr id="26" name="文本框 25">
            <a:extLst>
              <a:ext uri="{FF2B5EF4-FFF2-40B4-BE49-F238E27FC236}">
                <a16:creationId xmlns:a16="http://schemas.microsoft.com/office/drawing/2014/main" xmlns="" id="{8A92684F-93A3-20A3-5E6A-EA930C538A6C}"/>
              </a:ext>
            </a:extLst>
          </p:cNvPr>
          <p:cNvSpPr txBox="1"/>
          <p:nvPr/>
        </p:nvSpPr>
        <p:spPr>
          <a:xfrm>
            <a:off x="760445" y="2235838"/>
            <a:ext cx="16384555" cy="5241178"/>
          </a:xfrm>
          <a:prstGeom prst="rect">
            <a:avLst/>
          </a:prstGeom>
          <a:solidFill>
            <a:schemeClr val="accent3">
              <a:lumMod val="20000"/>
              <a:lumOff val="80000"/>
            </a:schemeClr>
          </a:solidFill>
        </p:spPr>
        <p:txBody>
          <a:bodyPr wrap="square">
            <a:spAutoFit/>
          </a:bodyPr>
          <a:lstStyle/>
          <a:p>
            <a:pPr marL="572770" marR="5080" indent="432000" algn="just">
              <a:lnSpc>
                <a:spcPct val="117700"/>
              </a:lnSpc>
              <a:spcBef>
                <a:spcPts val="90"/>
              </a:spcBef>
            </a:pPr>
            <a:r>
              <a:rPr lang="kk-KZ" sz="2800" dirty="0">
                <a:latin typeface="Times New Roman" panose="02020603050405020304" pitchFamily="18" charset="0"/>
                <a:cs typeface="Times New Roman" panose="02020603050405020304" pitchFamily="18" charset="0"/>
              </a:rPr>
              <a:t>Аналитикалық тәсіл арқылы жасалған туынды </a:t>
            </a:r>
            <a:r>
              <a:rPr lang="kk-KZ" sz="2800" dirty="0" smtClean="0">
                <a:latin typeface="Times New Roman" panose="02020603050405020304" pitchFamily="18" charset="0"/>
                <a:cs typeface="Times New Roman" panose="02020603050405020304" pitchFamily="18" charset="0"/>
              </a:rPr>
              <a:t>сөздер күрделі </a:t>
            </a:r>
            <a:r>
              <a:rPr lang="kk-KZ" sz="2800" dirty="0">
                <a:latin typeface="Times New Roman" panose="02020603050405020304" pitchFamily="18" charset="0"/>
                <a:cs typeface="Times New Roman" panose="02020603050405020304" pitchFamily="18" charset="0"/>
              </a:rPr>
              <a:t>сөздер деп аталады. Күрделі сөздер </a:t>
            </a:r>
            <a:r>
              <a:rPr lang="kk-KZ" sz="2800" dirty="0" smtClean="0">
                <a:latin typeface="Times New Roman" panose="02020603050405020304" pitchFamily="18" charset="0"/>
                <a:cs typeface="Times New Roman" panose="02020603050405020304" pitchFamily="18" charset="0"/>
              </a:rPr>
              <a:t>толық мағыналы </a:t>
            </a:r>
            <a:r>
              <a:rPr lang="kk-KZ" sz="2800" dirty="0">
                <a:latin typeface="Times New Roman" panose="02020603050405020304" pitchFamily="18" charset="0"/>
                <a:cs typeface="Times New Roman" panose="02020603050405020304" pitchFamily="18" charset="0"/>
              </a:rPr>
              <a:t>сөздерден жасалады</a:t>
            </a:r>
            <a:r>
              <a:rPr lang="kk-KZ" sz="2800" dirty="0" smtClean="0">
                <a:latin typeface="Times New Roman" panose="02020603050405020304" pitchFamily="18" charset="0"/>
                <a:cs typeface="Times New Roman" panose="02020603050405020304" pitchFamily="18" charset="0"/>
              </a:rPr>
              <a:t>. Аналитикалық </a:t>
            </a:r>
            <a:r>
              <a:rPr lang="kk-KZ" sz="2800" dirty="0">
                <a:latin typeface="Times New Roman" panose="02020603050405020304" pitchFamily="18" charset="0"/>
                <a:cs typeface="Times New Roman" panose="02020603050405020304" pitchFamily="18" charset="0"/>
              </a:rPr>
              <a:t>тәсіл арқылы жасалған күрделі </a:t>
            </a:r>
            <a:r>
              <a:rPr lang="kk-KZ" sz="2800" dirty="0" smtClean="0">
                <a:latin typeface="Times New Roman" panose="02020603050405020304" pitchFamily="18" charset="0"/>
                <a:cs typeface="Times New Roman" panose="02020603050405020304" pitchFamily="18" charset="0"/>
              </a:rPr>
              <a:t>сөздердің бәрі </a:t>
            </a:r>
            <a:r>
              <a:rPr lang="kk-KZ" sz="2800" dirty="0">
                <a:latin typeface="Times New Roman" panose="02020603050405020304" pitchFamily="18" charset="0"/>
                <a:cs typeface="Times New Roman" panose="02020603050405020304" pitchFamily="18" charset="0"/>
              </a:rPr>
              <a:t>екі лексема арқылы жасалады, бірақ күрделі </a:t>
            </a:r>
            <a:r>
              <a:rPr lang="kk-KZ" sz="2800" dirty="0" smtClean="0">
                <a:latin typeface="Times New Roman" panose="02020603050405020304" pitchFamily="18" charset="0"/>
                <a:cs typeface="Times New Roman" panose="02020603050405020304" pitchFamily="18" charset="0"/>
              </a:rPr>
              <a:t>сөзде олардың </a:t>
            </a:r>
            <a:r>
              <a:rPr lang="kk-KZ" sz="2800" dirty="0">
                <a:latin typeface="Times New Roman" panose="02020603050405020304" pitchFamily="18" charset="0"/>
                <a:cs typeface="Times New Roman" panose="02020603050405020304" pitchFamily="18" charset="0"/>
              </a:rPr>
              <a:t>әрқайсысы өзінің жеке </a:t>
            </a:r>
            <a:r>
              <a:rPr lang="kk-KZ" sz="2800" dirty="0" smtClean="0">
                <a:latin typeface="Times New Roman" panose="02020603050405020304" pitchFamily="18" charset="0"/>
                <a:cs typeface="Times New Roman" panose="02020603050405020304" pitchFamily="18" charset="0"/>
              </a:rPr>
              <a:t>тұрғандағы мәнін сақтамай</a:t>
            </a:r>
            <a:r>
              <a:rPr lang="kk-KZ" sz="2800" dirty="0">
                <a:latin typeface="Times New Roman" panose="02020603050405020304" pitchFamily="18" charset="0"/>
                <a:cs typeface="Times New Roman" panose="02020603050405020304" pitchFamily="18" charset="0"/>
              </a:rPr>
              <a:t>, бір тұтас мәнге көшеді. Қазақ </a:t>
            </a:r>
            <a:r>
              <a:rPr lang="kk-KZ" sz="2800" dirty="0" smtClean="0">
                <a:latin typeface="Times New Roman" panose="02020603050405020304" pitchFamily="18" charset="0"/>
                <a:cs typeface="Times New Roman" panose="02020603050405020304" pitchFamily="18" charset="0"/>
              </a:rPr>
              <a:t>тілінде аналитикалық </a:t>
            </a:r>
            <a:r>
              <a:rPr lang="kk-KZ" sz="2800" dirty="0">
                <a:latin typeface="Times New Roman" panose="02020603050405020304" pitchFamily="18" charset="0"/>
                <a:cs typeface="Times New Roman" panose="02020603050405020304" pitchFamily="18" charset="0"/>
              </a:rPr>
              <a:t>тәсіл жиі қолданылатын, өнімді </a:t>
            </a:r>
            <a:r>
              <a:rPr lang="kk-KZ" sz="2800" dirty="0" smtClean="0">
                <a:latin typeface="Times New Roman" panose="02020603050405020304" pitchFamily="18" charset="0"/>
                <a:cs typeface="Times New Roman" panose="02020603050405020304" pitchFamily="18" charset="0"/>
              </a:rPr>
              <a:t>тәсіл болумен </a:t>
            </a:r>
            <a:r>
              <a:rPr lang="kk-KZ" sz="2800" dirty="0">
                <a:latin typeface="Times New Roman" panose="02020603050405020304" pitchFamily="18" charset="0"/>
                <a:cs typeface="Times New Roman" panose="02020603050405020304" pitchFamily="18" charset="0"/>
              </a:rPr>
              <a:t>бірге, оның іштей бірнеше түрі бар</a:t>
            </a:r>
            <a:r>
              <a:rPr lang="kk-KZ" sz="2800" dirty="0" smtClean="0">
                <a:latin typeface="Times New Roman" panose="02020603050405020304" pitchFamily="18" charset="0"/>
                <a:cs typeface="Times New Roman" panose="02020603050405020304" pitchFamily="18" charset="0"/>
              </a:rPr>
              <a:t>:</a:t>
            </a:r>
          </a:p>
          <a:p>
            <a:pPr marL="572770" marR="5080" indent="432000" algn="just">
              <a:lnSpc>
                <a:spcPct val="117700"/>
              </a:lnSpc>
              <a:spcBef>
                <a:spcPts val="90"/>
              </a:spcBef>
            </a:pPr>
            <a:endParaRPr lang="kk-KZ" sz="2800" dirty="0" smtClean="0">
              <a:latin typeface="Times New Roman" panose="02020603050405020304" pitchFamily="18" charset="0"/>
              <a:cs typeface="Times New Roman" panose="02020603050405020304" pitchFamily="18" charset="0"/>
            </a:endParaRPr>
          </a:p>
          <a:p>
            <a:pPr marL="1087120" marR="5080" indent="-514350" algn="just">
              <a:lnSpc>
                <a:spcPct val="117700"/>
              </a:lnSpc>
              <a:spcBef>
                <a:spcPts val="90"/>
              </a:spcBef>
              <a:buAutoNum type="arabicParenR"/>
            </a:pPr>
            <a:r>
              <a:rPr lang="kk-KZ" sz="2800" dirty="0" smtClean="0">
                <a:latin typeface="Times New Roman" panose="02020603050405020304" pitchFamily="18" charset="0"/>
                <a:cs typeface="Times New Roman" panose="02020603050405020304" pitchFamily="18" charset="0"/>
              </a:rPr>
              <a:t>Сөзқосым</a:t>
            </a:r>
          </a:p>
          <a:p>
            <a:pPr marL="1087120" marR="5080" indent="-514350" algn="just">
              <a:lnSpc>
                <a:spcPct val="117700"/>
              </a:lnSpc>
              <a:spcBef>
                <a:spcPts val="90"/>
              </a:spcBef>
              <a:buAutoNum type="arabicParenR"/>
            </a:pPr>
            <a:r>
              <a:rPr lang="kk-KZ" sz="2800" dirty="0" smtClean="0">
                <a:latin typeface="Times New Roman" panose="02020603050405020304" pitchFamily="18" charset="0"/>
                <a:cs typeface="Times New Roman" panose="02020603050405020304" pitchFamily="18" charset="0"/>
              </a:rPr>
              <a:t> қосарлау</a:t>
            </a:r>
          </a:p>
          <a:p>
            <a:pPr marL="1087120" marR="5080" indent="-514350" algn="just">
              <a:lnSpc>
                <a:spcPct val="117700"/>
              </a:lnSpc>
              <a:spcBef>
                <a:spcPts val="90"/>
              </a:spcBef>
              <a:buAutoNum type="arabicParenR"/>
            </a:pPr>
            <a:r>
              <a:rPr lang="kk-KZ" sz="2800" dirty="0" smtClean="0">
                <a:latin typeface="Times New Roman" panose="02020603050405020304" pitchFamily="18" charset="0"/>
                <a:cs typeface="Times New Roman" panose="02020603050405020304" pitchFamily="18" charset="0"/>
              </a:rPr>
              <a:t> тіркестіру</a:t>
            </a:r>
          </a:p>
          <a:p>
            <a:pPr marL="1087120" marR="5080" indent="-514350" algn="just">
              <a:lnSpc>
                <a:spcPct val="117700"/>
              </a:lnSpc>
              <a:spcBef>
                <a:spcPts val="90"/>
              </a:spcBef>
              <a:buAutoNum type="arabicParenR"/>
            </a:pPr>
            <a:r>
              <a:rPr lang="kk-KZ" sz="2800" dirty="0">
                <a:latin typeface="Times New Roman" panose="02020603050405020304" pitchFamily="18" charset="0"/>
                <a:cs typeface="Times New Roman" panose="02020603050405020304" pitchFamily="18" charset="0"/>
              </a:rPr>
              <a:t>қ</a:t>
            </a:r>
            <a:r>
              <a:rPr lang="kk-KZ" sz="2800" dirty="0" smtClean="0">
                <a:latin typeface="Times New Roman" panose="02020603050405020304" pitchFamily="18" charset="0"/>
                <a:cs typeface="Times New Roman" panose="02020603050405020304" pitchFamily="18" charset="0"/>
              </a:rPr>
              <a:t>ысқарту сияқты </a:t>
            </a:r>
            <a:r>
              <a:rPr lang="kk-KZ" sz="2800" dirty="0">
                <a:latin typeface="Times New Roman" panose="02020603050405020304" pitchFamily="18" charset="0"/>
                <a:cs typeface="Times New Roman" panose="02020603050405020304" pitchFamily="18" charset="0"/>
              </a:rPr>
              <a:t>анлитикалық тәсілдің төрт түрі бар.</a:t>
            </a:r>
            <a:endParaRPr lang="kk-KZ"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186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385</TotalTime>
  <Words>925</Words>
  <Application>Microsoft Office PowerPoint</Application>
  <PresentationFormat>Произвольный</PresentationFormat>
  <Paragraphs>72</Paragraphs>
  <Slides>13</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Презентация PowerPoint</vt:lpstr>
      <vt:lpstr>Презентация PowerPoint</vt:lpstr>
      <vt:lpstr>Презентация PowerPoint</vt:lpstr>
      <vt:lpstr>Презентация PowerPoint</vt:lpstr>
      <vt:lpstr>Сөзжасамның синтетикалық тәсілі</vt:lpstr>
      <vt:lpstr>Презентация PowerPoint</vt:lpstr>
      <vt:lpstr>Сөзжасам</vt:lpstr>
      <vt:lpstr>Сөзжасамның аналитикалық тәсілі</vt:lpstr>
      <vt:lpstr>Презентация PowerPoint</vt:lpstr>
      <vt:lpstr>Сөзжасамның лексика – семантикалық тәсілі</vt:lpstr>
      <vt:lpstr>Презентация PowerPoint</vt:lpstr>
      <vt:lpstr>Пайдаланылған әдебиеттер:</vt:lpstr>
      <vt:lpstr>НАЗАРЛАРЫҢЫЗҒА РАҚМЕТ!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Wolsey · SlidesCarnival.pptx</dc:title>
  <dc:creator>kazhiakhmetova_ayaulym</dc:creator>
  <cp:keywords>DAFQ0AItlEI,BAErFH8Y8qE</cp:keywords>
  <cp:lastModifiedBy>Админ</cp:lastModifiedBy>
  <cp:revision>7</cp:revision>
  <dcterms:created xsi:type="dcterms:W3CDTF">2022-11-05T14:05:07Z</dcterms:created>
  <dcterms:modified xsi:type="dcterms:W3CDTF">2022-11-05T22:38:06Z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2022-11-03T00:00:00Z</vt:filetime>
  </property>
  <property fmtid="{D5CDD505-2E9C-101B-9397-08002B2CF9AE}" pid="3" name="Creator">
    <vt:lpwstr>Canva</vt:lpwstr>
  </property>
  <property fmtid="{D5CDD505-2E9C-101B-9397-08002B2CF9AE}" pid="4" name="LastSaved">
    <vt:filetime>2022-11-03T00:00:00Z</vt:filetime>
  </property>
</Properties>
</file>