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15"/>
  </p:notesMasterIdLst>
  <p:sldIdLst>
    <p:sldId id="256" r:id="rId2"/>
    <p:sldId id="258" r:id="rId3"/>
    <p:sldId id="260" r:id="rId4"/>
    <p:sldId id="261" r:id="rId5"/>
    <p:sldId id="262" r:id="rId6"/>
    <p:sldId id="263" r:id="rId7"/>
    <p:sldId id="264" r:id="rId8"/>
    <p:sldId id="272" r:id="rId9"/>
    <p:sldId id="267" r:id="rId10"/>
    <p:sldId id="285" r:id="rId11"/>
    <p:sldId id="295" r:id="rId12"/>
    <p:sldId id="296" r:id="rId13"/>
    <p:sldId id="297" r:id="rId14"/>
  </p:sldIdLst>
  <p:sldSz cx="18288000" cy="10287000"/>
  <p:notesSz cx="6858000" cy="9144000"/>
  <p:embeddedFontLst>
    <p:embeddedFont>
      <p:font typeface="Calibri" pitchFamily="34" charset="0"/>
      <p:regular r:id="rId16"/>
      <p:bold r:id="rId17"/>
      <p:italic r:id="rId18"/>
      <p:boldItalic r:id="rId19"/>
    </p:embeddedFont>
    <p:embeddedFont>
      <p:font typeface="Roboto Condensed Bold" charset="0"/>
      <p:regular r:id="rId20"/>
    </p:embeddedFont>
    <p:embeddedFont>
      <p:font typeface="Oswald Bold" charset="-52"/>
      <p:regular r:id="rId21"/>
    </p:embeddedFont>
    <p:embeddedFont>
      <p:font typeface="Roboto Condensed" charset="0"/>
      <p:regular r:id="rId22"/>
      <p:bold r:id="rId23"/>
      <p:italic r:id="rId24"/>
      <p:boldItalic r:id="rId25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2" autoAdjust="0"/>
  </p:normalViewPr>
  <p:slideViewPr>
    <p:cSldViewPr>
      <p:cViewPr>
        <p:scale>
          <a:sx n="51" d="100"/>
          <a:sy n="51" d="100"/>
        </p:scale>
        <p:origin x="-456" y="19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font" Target="fonts/font3.fntdata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font" Target="fonts/font6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font" Target="fonts/font2.fntdata"/><Relationship Id="rId25" Type="http://schemas.openxmlformats.org/officeDocument/2006/relationships/font" Target="fonts/font10.fntdata"/><Relationship Id="rId2" Type="http://schemas.openxmlformats.org/officeDocument/2006/relationships/slide" Target="slides/slide1.xml"/><Relationship Id="rId16" Type="http://schemas.openxmlformats.org/officeDocument/2006/relationships/font" Target="fonts/font1.fntdata"/><Relationship Id="rId20" Type="http://schemas.openxmlformats.org/officeDocument/2006/relationships/font" Target="fonts/font5.fntdata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font" Target="fonts/font9.fntdata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23" Type="http://schemas.openxmlformats.org/officeDocument/2006/relationships/font" Target="fonts/font8.fntdata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font" Target="fonts/font4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font" Target="fonts/font7.fntdata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7268E1E-0E44-426D-905E-8AD9B19D2182}" type="datetimeFigureOut">
              <a:rPr lang="cs-CZ" smtClean="0"/>
              <a:pPr/>
              <a:t>3.11.2022</a:t>
            </a:fld>
            <a:endParaRPr lang="cs-CZ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2763"/>
            <a:ext cx="3429000" cy="2566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1B2431-D351-4C6E-A3CF-9DFAC0E3E050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988891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cs-CZ" smtClean="0"/>
              <a:t>1.7.2013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90763" y="512763"/>
            <a:ext cx="4562475" cy="2566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endParaRPr lang="en-US" smtClean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r>
              <a:rPr lang="cs-CZ" smtClean="0"/>
              <a:t>‹#›</a:t>
            </a: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cs-CZ" smtClean="0"/>
              <a:t>1.7.2013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90763" y="512763"/>
            <a:ext cx="4562475" cy="2566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endParaRPr lang="en-US" smtClean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r>
              <a:rPr lang="cs-CZ" smtClean="0"/>
              <a:t>‹#›</a:t>
            </a: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cs-CZ" smtClean="0"/>
              <a:t>1.7.2013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90763" y="512763"/>
            <a:ext cx="4562475" cy="2566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endParaRPr lang="en-US" smtClean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r>
              <a:rPr lang="cs-CZ" smtClean="0"/>
              <a:t>‹#›</a:t>
            </a: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cs-CZ" smtClean="0"/>
              <a:t>1.7.2013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90763" y="512763"/>
            <a:ext cx="4562475" cy="2566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endParaRPr lang="en-US" smtClean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r>
              <a:rPr lang="cs-CZ" smtClean="0"/>
              <a:t>‹#›</a:t>
            </a: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>
              <a:solidFill>
                <a:prstClr val="black"/>
              </a:solidFill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cs-CZ" smtClean="0">
                <a:solidFill>
                  <a:prstClr val="black"/>
                </a:solidFill>
              </a:rPr>
              <a:t>1.7.2013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90763" y="512763"/>
            <a:ext cx="4562475" cy="2566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endParaRPr lang="en-US" smtClean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>
              <a:solidFill>
                <a:prstClr val="black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r>
              <a:rPr lang="cs-CZ" smtClean="0">
                <a:solidFill>
                  <a:prstClr val="black"/>
                </a:solidFill>
              </a:rPr>
              <a:t>‹#›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cs-CZ" smtClean="0"/>
              <a:t>1.7.2013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90763" y="512763"/>
            <a:ext cx="4562475" cy="2566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endParaRPr lang="en-US" smtClean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r>
              <a:rPr lang="cs-CZ" smtClean="0"/>
              <a:t>‹#›</a:t>
            </a: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cs-CZ" smtClean="0"/>
              <a:t>1.7.2013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90763" y="512763"/>
            <a:ext cx="4562475" cy="2566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endParaRPr lang="en-US" smtClean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r>
              <a:rPr lang="cs-CZ" smtClean="0"/>
              <a:t>‹#›</a:t>
            </a: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cs-CZ" smtClean="0"/>
              <a:t>1.7.2013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90763" y="512763"/>
            <a:ext cx="4562475" cy="2566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endParaRPr lang="en-US" smtClean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r>
              <a:rPr lang="cs-CZ" smtClean="0"/>
              <a:t>‹#›</a:t>
            </a: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cs-CZ" smtClean="0"/>
              <a:t>1.7.2013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90763" y="512763"/>
            <a:ext cx="4562475" cy="2566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endParaRPr lang="en-US" smtClean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r>
              <a:rPr lang="cs-CZ" smtClean="0"/>
              <a:t>‹#›</a:t>
            </a: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cs-CZ" smtClean="0"/>
              <a:t>1.7.2013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90763" y="512763"/>
            <a:ext cx="4562475" cy="2566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endParaRPr lang="en-US" smtClean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r>
              <a:rPr lang="cs-CZ" smtClean="0"/>
              <a:t>‹#›</a:t>
            </a: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cs-CZ" smtClean="0"/>
              <a:t>1.7.2013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90763" y="512763"/>
            <a:ext cx="4562475" cy="2566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endParaRPr lang="en-US" smtClean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r>
              <a:rPr lang="cs-CZ" smtClean="0"/>
              <a:t>‹#›</a:t>
            </a: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cs-CZ" smtClean="0"/>
              <a:t>1.7.2013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90763" y="512763"/>
            <a:ext cx="4562475" cy="2566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endParaRPr lang="en-US" smtClean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r>
              <a:rPr lang="cs-CZ" smtClean="0"/>
              <a:t>‹#›</a:t>
            </a: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cs-CZ" smtClean="0"/>
              <a:t>1.7.2013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90763" y="512763"/>
            <a:ext cx="4562475" cy="2566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endParaRPr lang="en-US" smtClean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r>
              <a:rPr lang="cs-CZ" smtClean="0"/>
              <a:t>‹#›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11/3/2022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11/3/2022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11/3/2022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11/3/2022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Прямоугольник с двумя усеченными противолежащими углами 22"/>
          <p:cNvSpPr/>
          <p:nvPr/>
        </p:nvSpPr>
        <p:spPr>
          <a:xfrm>
            <a:off x="2087215" y="3172701"/>
            <a:ext cx="13008353" cy="3306843"/>
          </a:xfrm>
          <a:prstGeom prst="snip2DiagRect">
            <a:avLst/>
          </a:prstGeom>
          <a:noFill/>
          <a:ln w="9525" cap="flat" cmpd="sng" algn="ctr">
            <a:solidFill>
              <a:schemeClr val="accent6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6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2" name="Group 2"/>
          <p:cNvGrpSpPr/>
          <p:nvPr/>
        </p:nvGrpSpPr>
        <p:grpSpPr>
          <a:xfrm rot="9208626">
            <a:off x="12486528" y="7831241"/>
            <a:ext cx="1151891" cy="2864089"/>
            <a:chOff x="0" y="0"/>
            <a:chExt cx="1535855" cy="3818786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1535811" cy="3818763"/>
            </a:xfrm>
            <a:custGeom>
              <a:avLst/>
              <a:gdLst/>
              <a:ahLst/>
              <a:cxnLst/>
              <a:rect l="l" t="t" r="r" b="b"/>
              <a:pathLst>
                <a:path w="1535811" h="3818763">
                  <a:moveTo>
                    <a:pt x="1535811" y="763778"/>
                  </a:moveTo>
                  <a:lnTo>
                    <a:pt x="0" y="0"/>
                  </a:lnTo>
                  <a:lnTo>
                    <a:pt x="0" y="3818763"/>
                  </a:lnTo>
                  <a:lnTo>
                    <a:pt x="1535811" y="3818763"/>
                  </a:lnTo>
                  <a:close/>
                </a:path>
              </a:pathLst>
            </a:custGeom>
            <a:solidFill>
              <a:srgbClr val="81D1EC"/>
            </a:solidFill>
          </p:spPr>
        </p:sp>
      </p:grpSp>
      <p:grpSp>
        <p:nvGrpSpPr>
          <p:cNvPr id="4" name="Group 4"/>
          <p:cNvGrpSpPr/>
          <p:nvPr/>
        </p:nvGrpSpPr>
        <p:grpSpPr>
          <a:xfrm rot="9208633">
            <a:off x="15308156" y="6257689"/>
            <a:ext cx="2087692" cy="5190865"/>
            <a:chOff x="0" y="0"/>
            <a:chExt cx="2783589" cy="6921153"/>
          </a:xfrm>
        </p:grpSpPr>
        <p:sp>
          <p:nvSpPr>
            <p:cNvPr id="5" name="Freeform 5"/>
            <p:cNvSpPr/>
            <p:nvPr/>
          </p:nvSpPr>
          <p:spPr>
            <a:xfrm>
              <a:off x="0" y="0"/>
              <a:ext cx="2783586" cy="6921119"/>
            </a:xfrm>
            <a:custGeom>
              <a:avLst/>
              <a:gdLst/>
              <a:ahLst/>
              <a:cxnLst/>
              <a:rect l="l" t="t" r="r" b="b"/>
              <a:pathLst>
                <a:path w="2783586" h="6921119">
                  <a:moveTo>
                    <a:pt x="2783586" y="1384173"/>
                  </a:moveTo>
                  <a:lnTo>
                    <a:pt x="0" y="0"/>
                  </a:lnTo>
                  <a:lnTo>
                    <a:pt x="0" y="6921119"/>
                  </a:lnTo>
                  <a:lnTo>
                    <a:pt x="2783586" y="6921119"/>
                  </a:lnTo>
                  <a:close/>
                </a:path>
              </a:pathLst>
            </a:custGeom>
            <a:solidFill>
              <a:srgbClr val="3796BF"/>
            </a:solidFill>
          </p:spPr>
        </p:sp>
      </p:grpSp>
      <p:grpSp>
        <p:nvGrpSpPr>
          <p:cNvPr id="6" name="Group 6"/>
          <p:cNvGrpSpPr/>
          <p:nvPr/>
        </p:nvGrpSpPr>
        <p:grpSpPr>
          <a:xfrm rot="9208606">
            <a:off x="14334582" y="8227261"/>
            <a:ext cx="972444" cy="2417929"/>
            <a:chOff x="0" y="0"/>
            <a:chExt cx="1296592" cy="3223905"/>
          </a:xfrm>
        </p:grpSpPr>
        <p:sp>
          <p:nvSpPr>
            <p:cNvPr id="7" name="Freeform 7"/>
            <p:cNvSpPr/>
            <p:nvPr/>
          </p:nvSpPr>
          <p:spPr>
            <a:xfrm>
              <a:off x="0" y="0"/>
              <a:ext cx="1296543" cy="3223895"/>
            </a:xfrm>
            <a:custGeom>
              <a:avLst/>
              <a:gdLst/>
              <a:ahLst/>
              <a:cxnLst/>
              <a:rect l="l" t="t" r="r" b="b"/>
              <a:pathLst>
                <a:path w="1296543" h="3223895">
                  <a:moveTo>
                    <a:pt x="1296543" y="644779"/>
                  </a:moveTo>
                  <a:lnTo>
                    <a:pt x="0" y="0"/>
                  </a:lnTo>
                  <a:lnTo>
                    <a:pt x="0" y="3223895"/>
                  </a:lnTo>
                  <a:lnTo>
                    <a:pt x="1296543" y="3223895"/>
                  </a:lnTo>
                  <a:close/>
                </a:path>
              </a:pathLst>
            </a:custGeom>
            <a:solidFill>
              <a:srgbClr val="FF9900"/>
            </a:solidFill>
          </p:spPr>
        </p:sp>
      </p:grpSp>
      <p:grpSp>
        <p:nvGrpSpPr>
          <p:cNvPr id="8" name="Group 8"/>
          <p:cNvGrpSpPr/>
          <p:nvPr/>
        </p:nvGrpSpPr>
        <p:grpSpPr>
          <a:xfrm rot="9208678">
            <a:off x="11493886" y="9133080"/>
            <a:ext cx="546315" cy="1358338"/>
            <a:chOff x="0" y="0"/>
            <a:chExt cx="728420" cy="1811117"/>
          </a:xfrm>
        </p:grpSpPr>
        <p:sp>
          <p:nvSpPr>
            <p:cNvPr id="9" name="Freeform 9"/>
            <p:cNvSpPr/>
            <p:nvPr/>
          </p:nvSpPr>
          <p:spPr>
            <a:xfrm>
              <a:off x="0" y="0"/>
              <a:ext cx="728472" cy="1811147"/>
            </a:xfrm>
            <a:custGeom>
              <a:avLst/>
              <a:gdLst/>
              <a:ahLst/>
              <a:cxnLst/>
              <a:rect l="l" t="t" r="r" b="b"/>
              <a:pathLst>
                <a:path w="728472" h="1811147">
                  <a:moveTo>
                    <a:pt x="728472" y="362204"/>
                  </a:moveTo>
                  <a:lnTo>
                    <a:pt x="0" y="0"/>
                  </a:lnTo>
                  <a:lnTo>
                    <a:pt x="0" y="1811147"/>
                  </a:lnTo>
                  <a:lnTo>
                    <a:pt x="728472" y="1811147"/>
                  </a:lnTo>
                  <a:close/>
                </a:path>
              </a:pathLst>
            </a:custGeom>
            <a:solidFill>
              <a:srgbClr val="FFFFFF"/>
            </a:solidFill>
          </p:spPr>
        </p:sp>
      </p:grpSp>
      <p:grpSp>
        <p:nvGrpSpPr>
          <p:cNvPr id="10" name="Group 10"/>
          <p:cNvGrpSpPr/>
          <p:nvPr/>
        </p:nvGrpSpPr>
        <p:grpSpPr>
          <a:xfrm>
            <a:off x="16166401" y="5014831"/>
            <a:ext cx="2033044" cy="4588896"/>
            <a:chOff x="0" y="0"/>
            <a:chExt cx="2710725" cy="6118527"/>
          </a:xfrm>
        </p:grpSpPr>
        <p:sp>
          <p:nvSpPr>
            <p:cNvPr id="11" name="Freeform 11"/>
            <p:cNvSpPr/>
            <p:nvPr/>
          </p:nvSpPr>
          <p:spPr>
            <a:xfrm>
              <a:off x="0" y="0"/>
              <a:ext cx="2710688" cy="6118479"/>
            </a:xfrm>
            <a:custGeom>
              <a:avLst/>
              <a:gdLst/>
              <a:ahLst/>
              <a:cxnLst/>
              <a:rect l="l" t="t" r="r" b="b"/>
              <a:pathLst>
                <a:path w="2710688" h="6118479">
                  <a:moveTo>
                    <a:pt x="1374648" y="0"/>
                  </a:moveTo>
                  <a:lnTo>
                    <a:pt x="0" y="658241"/>
                  </a:lnTo>
                  <a:lnTo>
                    <a:pt x="2710688" y="6118479"/>
                  </a:lnTo>
                  <a:lnTo>
                    <a:pt x="2710688" y="2691384"/>
                  </a:lnTo>
                  <a:close/>
                </a:path>
              </a:pathLst>
            </a:custGeom>
            <a:solidFill>
              <a:srgbClr val="3D85C6"/>
            </a:solidFill>
          </p:spPr>
        </p:sp>
      </p:grpSp>
      <p:grpSp>
        <p:nvGrpSpPr>
          <p:cNvPr id="12" name="Group 12"/>
          <p:cNvGrpSpPr/>
          <p:nvPr/>
        </p:nvGrpSpPr>
        <p:grpSpPr>
          <a:xfrm rot="-1591408">
            <a:off x="3863976" y="-215662"/>
            <a:ext cx="581795" cy="1446610"/>
            <a:chOff x="0" y="0"/>
            <a:chExt cx="775727" cy="1928813"/>
          </a:xfrm>
        </p:grpSpPr>
        <p:sp>
          <p:nvSpPr>
            <p:cNvPr id="13" name="Freeform 13"/>
            <p:cNvSpPr/>
            <p:nvPr/>
          </p:nvSpPr>
          <p:spPr>
            <a:xfrm>
              <a:off x="0" y="0"/>
              <a:ext cx="775716" cy="1928876"/>
            </a:xfrm>
            <a:custGeom>
              <a:avLst/>
              <a:gdLst/>
              <a:ahLst/>
              <a:cxnLst/>
              <a:rect l="l" t="t" r="r" b="b"/>
              <a:pathLst>
                <a:path w="775716" h="1928876">
                  <a:moveTo>
                    <a:pt x="775716" y="385826"/>
                  </a:moveTo>
                  <a:lnTo>
                    <a:pt x="0" y="0"/>
                  </a:lnTo>
                  <a:lnTo>
                    <a:pt x="0" y="1928876"/>
                  </a:lnTo>
                  <a:lnTo>
                    <a:pt x="775716" y="1928876"/>
                  </a:lnTo>
                  <a:close/>
                </a:path>
              </a:pathLst>
            </a:custGeom>
            <a:solidFill>
              <a:srgbClr val="FFFFFF"/>
            </a:solidFill>
          </p:spPr>
        </p:sp>
      </p:grpSp>
      <p:grpSp>
        <p:nvGrpSpPr>
          <p:cNvPr id="14" name="Group 14"/>
          <p:cNvGrpSpPr/>
          <p:nvPr/>
        </p:nvGrpSpPr>
        <p:grpSpPr>
          <a:xfrm rot="-1591371">
            <a:off x="679308" y="-467336"/>
            <a:ext cx="1233223" cy="3066309"/>
            <a:chOff x="0" y="0"/>
            <a:chExt cx="1644298" cy="4088411"/>
          </a:xfrm>
        </p:grpSpPr>
        <p:sp>
          <p:nvSpPr>
            <p:cNvPr id="15" name="Freeform 15"/>
            <p:cNvSpPr/>
            <p:nvPr/>
          </p:nvSpPr>
          <p:spPr>
            <a:xfrm>
              <a:off x="0" y="0"/>
              <a:ext cx="1644269" cy="4088384"/>
            </a:xfrm>
            <a:custGeom>
              <a:avLst/>
              <a:gdLst/>
              <a:ahLst/>
              <a:cxnLst/>
              <a:rect l="l" t="t" r="r" b="b"/>
              <a:pathLst>
                <a:path w="1644269" h="4088384">
                  <a:moveTo>
                    <a:pt x="1644269" y="817626"/>
                  </a:moveTo>
                  <a:lnTo>
                    <a:pt x="0" y="0"/>
                  </a:lnTo>
                  <a:lnTo>
                    <a:pt x="0" y="4088384"/>
                  </a:lnTo>
                  <a:lnTo>
                    <a:pt x="1644269" y="4088384"/>
                  </a:lnTo>
                  <a:close/>
                </a:path>
              </a:pathLst>
            </a:custGeom>
            <a:solidFill>
              <a:srgbClr val="FF9900"/>
            </a:solidFill>
          </p:spPr>
        </p:sp>
      </p:grpSp>
      <p:grpSp>
        <p:nvGrpSpPr>
          <p:cNvPr id="16" name="Group 16"/>
          <p:cNvGrpSpPr/>
          <p:nvPr/>
        </p:nvGrpSpPr>
        <p:grpSpPr>
          <a:xfrm rot="-1591339">
            <a:off x="2531432" y="-516855"/>
            <a:ext cx="1430708" cy="3557287"/>
            <a:chOff x="0" y="0"/>
            <a:chExt cx="1907610" cy="4743050"/>
          </a:xfrm>
        </p:grpSpPr>
        <p:sp>
          <p:nvSpPr>
            <p:cNvPr id="17" name="Freeform 17"/>
            <p:cNvSpPr/>
            <p:nvPr/>
          </p:nvSpPr>
          <p:spPr>
            <a:xfrm>
              <a:off x="0" y="0"/>
              <a:ext cx="1907667" cy="4743069"/>
            </a:xfrm>
            <a:custGeom>
              <a:avLst/>
              <a:gdLst/>
              <a:ahLst/>
              <a:cxnLst/>
              <a:rect l="l" t="t" r="r" b="b"/>
              <a:pathLst>
                <a:path w="1907667" h="4743069">
                  <a:moveTo>
                    <a:pt x="1907667" y="948563"/>
                  </a:moveTo>
                  <a:lnTo>
                    <a:pt x="0" y="0"/>
                  </a:lnTo>
                  <a:lnTo>
                    <a:pt x="0" y="4743069"/>
                  </a:lnTo>
                  <a:lnTo>
                    <a:pt x="1907667" y="4743069"/>
                  </a:lnTo>
                  <a:close/>
                </a:path>
              </a:pathLst>
            </a:custGeom>
            <a:solidFill>
              <a:srgbClr val="3796BF"/>
            </a:solidFill>
          </p:spPr>
        </p:sp>
      </p:grpSp>
      <p:grpSp>
        <p:nvGrpSpPr>
          <p:cNvPr id="18" name="Group 18"/>
          <p:cNvGrpSpPr/>
          <p:nvPr/>
        </p:nvGrpSpPr>
        <p:grpSpPr>
          <a:xfrm rot="-1591322">
            <a:off x="3684888" y="-297005"/>
            <a:ext cx="651454" cy="1619750"/>
            <a:chOff x="0" y="0"/>
            <a:chExt cx="868605" cy="2159667"/>
          </a:xfrm>
        </p:grpSpPr>
        <p:sp>
          <p:nvSpPr>
            <p:cNvPr id="19" name="Freeform 19"/>
            <p:cNvSpPr/>
            <p:nvPr/>
          </p:nvSpPr>
          <p:spPr>
            <a:xfrm>
              <a:off x="0" y="0"/>
              <a:ext cx="868553" cy="2159635"/>
            </a:xfrm>
            <a:custGeom>
              <a:avLst/>
              <a:gdLst/>
              <a:ahLst/>
              <a:cxnLst/>
              <a:rect l="l" t="t" r="r" b="b"/>
              <a:pathLst>
                <a:path w="868553" h="2159635">
                  <a:moveTo>
                    <a:pt x="868553" y="431927"/>
                  </a:moveTo>
                  <a:lnTo>
                    <a:pt x="0" y="0"/>
                  </a:lnTo>
                  <a:lnTo>
                    <a:pt x="0" y="2159635"/>
                  </a:lnTo>
                  <a:lnTo>
                    <a:pt x="868553" y="2159635"/>
                  </a:lnTo>
                  <a:close/>
                </a:path>
              </a:pathLst>
            </a:custGeom>
            <a:solidFill>
              <a:srgbClr val="81D1EC"/>
            </a:solidFill>
          </p:spPr>
        </p:sp>
      </p:grpSp>
      <p:grpSp>
        <p:nvGrpSpPr>
          <p:cNvPr id="20" name="Group 20"/>
          <p:cNvGrpSpPr/>
          <p:nvPr/>
        </p:nvGrpSpPr>
        <p:grpSpPr>
          <a:xfrm rot="-10800000">
            <a:off x="-44" y="164133"/>
            <a:ext cx="1078714" cy="2434220"/>
            <a:chOff x="0" y="0"/>
            <a:chExt cx="1438285" cy="3245627"/>
          </a:xfrm>
        </p:grpSpPr>
        <p:sp>
          <p:nvSpPr>
            <p:cNvPr id="21" name="Freeform 21"/>
            <p:cNvSpPr/>
            <p:nvPr/>
          </p:nvSpPr>
          <p:spPr>
            <a:xfrm>
              <a:off x="0" y="0"/>
              <a:ext cx="1438275" cy="3245612"/>
            </a:xfrm>
            <a:custGeom>
              <a:avLst/>
              <a:gdLst/>
              <a:ahLst/>
              <a:cxnLst/>
              <a:rect l="l" t="t" r="r" b="b"/>
              <a:pathLst>
                <a:path w="1438275" h="3245612">
                  <a:moveTo>
                    <a:pt x="729361" y="0"/>
                  </a:moveTo>
                  <a:lnTo>
                    <a:pt x="0" y="349250"/>
                  </a:lnTo>
                  <a:lnTo>
                    <a:pt x="1438275" y="3245612"/>
                  </a:lnTo>
                  <a:lnTo>
                    <a:pt x="1438275" y="1427734"/>
                  </a:lnTo>
                  <a:close/>
                </a:path>
              </a:pathLst>
            </a:custGeom>
            <a:solidFill>
              <a:srgbClr val="81D1EC"/>
            </a:solidFill>
          </p:spPr>
        </p:sp>
      </p:grpSp>
      <p:sp>
        <p:nvSpPr>
          <p:cNvPr id="22" name="TextBox 21"/>
          <p:cNvSpPr txBox="1"/>
          <p:nvPr/>
        </p:nvSpPr>
        <p:spPr>
          <a:xfrm>
            <a:off x="2735288" y="3277388"/>
            <a:ext cx="12750402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Л.Н. Гумилев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атындағы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Еуразия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ұлттық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университеті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Филология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факультеті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Қазақ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тіл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білімі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кафедрасы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Мамаева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Гүлнар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Бейсенқызы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Филология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ғылымының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кандидаты,қауымдастырылған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профессор</a:t>
            </a:r>
          </a:p>
          <a:p>
            <a:pPr algn="ctr"/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Пән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атауы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Емле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сөз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сазы</a:t>
            </a:r>
          </a:p>
          <a:p>
            <a:pPr algn="ctr"/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3200" dirty="0"/>
          </a:p>
        </p:txBody>
      </p:sp>
      <p:sp>
        <p:nvSpPr>
          <p:cNvPr id="25" name="TextBox 24"/>
          <p:cNvSpPr txBox="1"/>
          <p:nvPr/>
        </p:nvSpPr>
        <p:spPr>
          <a:xfrm>
            <a:off x="7327920" y="9424881"/>
            <a:ext cx="2743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Астана,2022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03640" y="0"/>
            <a:ext cx="6772275" cy="2847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 rot="9208626">
            <a:off x="13409808" y="8220868"/>
            <a:ext cx="968464" cy="2408012"/>
            <a:chOff x="0" y="0"/>
            <a:chExt cx="1291285" cy="3210683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1291336" cy="3210687"/>
            </a:xfrm>
            <a:custGeom>
              <a:avLst/>
              <a:gdLst/>
              <a:ahLst/>
              <a:cxnLst/>
              <a:rect l="l" t="t" r="r" b="b"/>
              <a:pathLst>
                <a:path w="1291336" h="3210687">
                  <a:moveTo>
                    <a:pt x="1291336" y="642112"/>
                  </a:moveTo>
                  <a:lnTo>
                    <a:pt x="0" y="0"/>
                  </a:lnTo>
                  <a:lnTo>
                    <a:pt x="0" y="3210687"/>
                  </a:lnTo>
                  <a:lnTo>
                    <a:pt x="1291336" y="3210687"/>
                  </a:lnTo>
                  <a:close/>
                </a:path>
              </a:pathLst>
            </a:custGeom>
            <a:solidFill>
              <a:srgbClr val="4BB5D9"/>
            </a:solidFill>
          </p:spPr>
        </p:sp>
      </p:grpSp>
      <p:grpSp>
        <p:nvGrpSpPr>
          <p:cNvPr id="4" name="Group 4"/>
          <p:cNvGrpSpPr/>
          <p:nvPr/>
        </p:nvGrpSpPr>
        <p:grpSpPr>
          <a:xfrm rot="9208633">
            <a:off x="15608600" y="6558026"/>
            <a:ext cx="1755248" cy="4364272"/>
            <a:chOff x="0" y="0"/>
            <a:chExt cx="2340331" cy="5819029"/>
          </a:xfrm>
        </p:grpSpPr>
        <p:sp>
          <p:nvSpPr>
            <p:cNvPr id="5" name="Freeform 5"/>
            <p:cNvSpPr/>
            <p:nvPr/>
          </p:nvSpPr>
          <p:spPr>
            <a:xfrm>
              <a:off x="0" y="0"/>
              <a:ext cx="2340356" cy="5819013"/>
            </a:xfrm>
            <a:custGeom>
              <a:avLst/>
              <a:gdLst/>
              <a:ahLst/>
              <a:cxnLst/>
              <a:rect l="l" t="t" r="r" b="b"/>
              <a:pathLst>
                <a:path w="2340356" h="5819013">
                  <a:moveTo>
                    <a:pt x="2340356" y="1163828"/>
                  </a:moveTo>
                  <a:lnTo>
                    <a:pt x="0" y="0"/>
                  </a:lnTo>
                  <a:lnTo>
                    <a:pt x="0" y="5819013"/>
                  </a:lnTo>
                  <a:lnTo>
                    <a:pt x="2340356" y="5819013"/>
                  </a:lnTo>
                  <a:close/>
                </a:path>
              </a:pathLst>
            </a:custGeom>
            <a:solidFill>
              <a:srgbClr val="81D1EC"/>
            </a:solidFill>
          </p:spPr>
        </p:sp>
      </p:grpSp>
      <p:grpSp>
        <p:nvGrpSpPr>
          <p:cNvPr id="6" name="Group 6"/>
          <p:cNvGrpSpPr/>
          <p:nvPr/>
        </p:nvGrpSpPr>
        <p:grpSpPr>
          <a:xfrm rot="9208606">
            <a:off x="14963578" y="8553826"/>
            <a:ext cx="817592" cy="2032898"/>
            <a:chOff x="0" y="0"/>
            <a:chExt cx="1090123" cy="2710531"/>
          </a:xfrm>
        </p:grpSpPr>
        <p:sp>
          <p:nvSpPr>
            <p:cNvPr id="7" name="Freeform 7"/>
            <p:cNvSpPr/>
            <p:nvPr/>
          </p:nvSpPr>
          <p:spPr>
            <a:xfrm>
              <a:off x="0" y="0"/>
              <a:ext cx="1090168" cy="2710561"/>
            </a:xfrm>
            <a:custGeom>
              <a:avLst/>
              <a:gdLst/>
              <a:ahLst/>
              <a:cxnLst/>
              <a:rect l="l" t="t" r="r" b="b"/>
              <a:pathLst>
                <a:path w="1090168" h="2710561">
                  <a:moveTo>
                    <a:pt x="1090168" y="542163"/>
                  </a:moveTo>
                  <a:lnTo>
                    <a:pt x="0" y="0"/>
                  </a:lnTo>
                  <a:lnTo>
                    <a:pt x="0" y="2710561"/>
                  </a:lnTo>
                  <a:lnTo>
                    <a:pt x="1090168" y="2710561"/>
                  </a:lnTo>
                  <a:close/>
                </a:path>
              </a:pathLst>
            </a:custGeom>
            <a:solidFill>
              <a:srgbClr val="FF9900"/>
            </a:solidFill>
          </p:spPr>
        </p:sp>
      </p:grpSp>
      <p:grpSp>
        <p:nvGrpSpPr>
          <p:cNvPr id="8" name="Group 8"/>
          <p:cNvGrpSpPr/>
          <p:nvPr/>
        </p:nvGrpSpPr>
        <p:grpSpPr>
          <a:xfrm rot="9208678">
            <a:off x="12575234" y="9315402"/>
            <a:ext cx="459320" cy="1142036"/>
            <a:chOff x="0" y="0"/>
            <a:chExt cx="612427" cy="1522715"/>
          </a:xfrm>
        </p:grpSpPr>
        <p:sp>
          <p:nvSpPr>
            <p:cNvPr id="9" name="Freeform 9"/>
            <p:cNvSpPr/>
            <p:nvPr/>
          </p:nvSpPr>
          <p:spPr>
            <a:xfrm>
              <a:off x="0" y="0"/>
              <a:ext cx="612394" cy="1522730"/>
            </a:xfrm>
            <a:custGeom>
              <a:avLst/>
              <a:gdLst/>
              <a:ahLst/>
              <a:cxnLst/>
              <a:rect l="l" t="t" r="r" b="b"/>
              <a:pathLst>
                <a:path w="612394" h="1522730">
                  <a:moveTo>
                    <a:pt x="612394" y="304546"/>
                  </a:moveTo>
                  <a:lnTo>
                    <a:pt x="0" y="0"/>
                  </a:lnTo>
                  <a:lnTo>
                    <a:pt x="0" y="1522730"/>
                  </a:lnTo>
                  <a:lnTo>
                    <a:pt x="612394" y="1522730"/>
                  </a:lnTo>
                  <a:close/>
                </a:path>
              </a:pathLst>
            </a:custGeom>
            <a:solidFill>
              <a:srgbClr val="3796BF"/>
            </a:solidFill>
          </p:spPr>
        </p:sp>
      </p:grpSp>
      <p:grpSp>
        <p:nvGrpSpPr>
          <p:cNvPr id="10" name="Group 10"/>
          <p:cNvGrpSpPr/>
          <p:nvPr/>
        </p:nvGrpSpPr>
        <p:grpSpPr>
          <a:xfrm>
            <a:off x="16578606" y="5312236"/>
            <a:ext cx="1709302" cy="3858160"/>
            <a:chOff x="0" y="0"/>
            <a:chExt cx="2279069" cy="5144213"/>
          </a:xfrm>
        </p:grpSpPr>
        <p:sp>
          <p:nvSpPr>
            <p:cNvPr id="11" name="Freeform 11"/>
            <p:cNvSpPr/>
            <p:nvPr/>
          </p:nvSpPr>
          <p:spPr>
            <a:xfrm>
              <a:off x="0" y="0"/>
              <a:ext cx="2279015" cy="5144262"/>
            </a:xfrm>
            <a:custGeom>
              <a:avLst/>
              <a:gdLst/>
              <a:ahLst/>
              <a:cxnLst/>
              <a:rect l="l" t="t" r="r" b="b"/>
              <a:pathLst>
                <a:path w="2279015" h="5144262">
                  <a:moveTo>
                    <a:pt x="1155827" y="0"/>
                  </a:moveTo>
                  <a:lnTo>
                    <a:pt x="0" y="553466"/>
                  </a:lnTo>
                  <a:lnTo>
                    <a:pt x="2279015" y="5144262"/>
                  </a:lnTo>
                  <a:lnTo>
                    <a:pt x="2279015" y="2262886"/>
                  </a:lnTo>
                  <a:close/>
                </a:path>
              </a:pathLst>
            </a:custGeom>
            <a:solidFill>
              <a:srgbClr val="3796BF"/>
            </a:solidFill>
          </p:spPr>
        </p:sp>
      </p:grpSp>
      <p:grpSp>
        <p:nvGrpSpPr>
          <p:cNvPr id="12" name="Group 12"/>
          <p:cNvGrpSpPr/>
          <p:nvPr/>
        </p:nvGrpSpPr>
        <p:grpSpPr>
          <a:xfrm rot="-1591408">
            <a:off x="2724338" y="-150460"/>
            <a:ext cx="410206" cy="1019960"/>
            <a:chOff x="0" y="0"/>
            <a:chExt cx="546941" cy="1359947"/>
          </a:xfrm>
        </p:grpSpPr>
        <p:sp>
          <p:nvSpPr>
            <p:cNvPr id="13" name="Freeform 13"/>
            <p:cNvSpPr/>
            <p:nvPr/>
          </p:nvSpPr>
          <p:spPr>
            <a:xfrm>
              <a:off x="0" y="0"/>
              <a:ext cx="546989" cy="1359916"/>
            </a:xfrm>
            <a:custGeom>
              <a:avLst/>
              <a:gdLst/>
              <a:ahLst/>
              <a:cxnLst/>
              <a:rect l="l" t="t" r="r" b="b"/>
              <a:pathLst>
                <a:path w="546989" h="1359916">
                  <a:moveTo>
                    <a:pt x="546989" y="272034"/>
                  </a:moveTo>
                  <a:lnTo>
                    <a:pt x="0" y="0"/>
                  </a:lnTo>
                  <a:lnTo>
                    <a:pt x="0" y="1359916"/>
                  </a:lnTo>
                  <a:lnTo>
                    <a:pt x="546989" y="1359916"/>
                  </a:lnTo>
                  <a:close/>
                </a:path>
              </a:pathLst>
            </a:custGeom>
            <a:solidFill>
              <a:srgbClr val="3796BF"/>
            </a:solidFill>
          </p:spPr>
        </p:sp>
      </p:grpSp>
      <p:grpSp>
        <p:nvGrpSpPr>
          <p:cNvPr id="14" name="Group 14"/>
          <p:cNvGrpSpPr/>
          <p:nvPr/>
        </p:nvGrpSpPr>
        <p:grpSpPr>
          <a:xfrm rot="-1591371">
            <a:off x="478926" y="-327908"/>
            <a:ext cx="869508" cy="2161960"/>
            <a:chOff x="0" y="0"/>
            <a:chExt cx="1159344" cy="2882613"/>
          </a:xfrm>
        </p:grpSpPr>
        <p:sp>
          <p:nvSpPr>
            <p:cNvPr id="15" name="Freeform 15"/>
            <p:cNvSpPr/>
            <p:nvPr/>
          </p:nvSpPr>
          <p:spPr>
            <a:xfrm>
              <a:off x="0" y="0"/>
              <a:ext cx="1159383" cy="2882646"/>
            </a:xfrm>
            <a:custGeom>
              <a:avLst/>
              <a:gdLst/>
              <a:ahLst/>
              <a:cxnLst/>
              <a:rect l="l" t="t" r="r" b="b"/>
              <a:pathLst>
                <a:path w="1159383" h="2882646">
                  <a:moveTo>
                    <a:pt x="1159383" y="576580"/>
                  </a:moveTo>
                  <a:lnTo>
                    <a:pt x="0" y="0"/>
                  </a:lnTo>
                  <a:lnTo>
                    <a:pt x="0" y="2882646"/>
                  </a:lnTo>
                  <a:lnTo>
                    <a:pt x="1159383" y="2882646"/>
                  </a:lnTo>
                  <a:close/>
                </a:path>
              </a:pathLst>
            </a:custGeom>
            <a:solidFill>
              <a:srgbClr val="FF9900"/>
            </a:solidFill>
          </p:spPr>
        </p:sp>
      </p:grpSp>
      <p:grpSp>
        <p:nvGrpSpPr>
          <p:cNvPr id="16" name="Group 16"/>
          <p:cNvGrpSpPr/>
          <p:nvPr/>
        </p:nvGrpSpPr>
        <p:grpSpPr>
          <a:xfrm rot="-1591339">
            <a:off x="1784802" y="-362822"/>
            <a:ext cx="1008748" cy="2508134"/>
            <a:chOff x="0" y="0"/>
            <a:chExt cx="1344997" cy="3344179"/>
          </a:xfrm>
        </p:grpSpPr>
        <p:sp>
          <p:nvSpPr>
            <p:cNvPr id="17" name="Freeform 17"/>
            <p:cNvSpPr/>
            <p:nvPr/>
          </p:nvSpPr>
          <p:spPr>
            <a:xfrm>
              <a:off x="0" y="0"/>
              <a:ext cx="1345057" cy="3344164"/>
            </a:xfrm>
            <a:custGeom>
              <a:avLst/>
              <a:gdLst/>
              <a:ahLst/>
              <a:cxnLst/>
              <a:rect l="l" t="t" r="r" b="b"/>
              <a:pathLst>
                <a:path w="1345057" h="3344164">
                  <a:moveTo>
                    <a:pt x="1345057" y="668782"/>
                  </a:moveTo>
                  <a:lnTo>
                    <a:pt x="0" y="0"/>
                  </a:lnTo>
                  <a:lnTo>
                    <a:pt x="0" y="3344164"/>
                  </a:lnTo>
                  <a:lnTo>
                    <a:pt x="1345057" y="3344164"/>
                  </a:lnTo>
                  <a:close/>
                </a:path>
              </a:pathLst>
            </a:custGeom>
            <a:solidFill>
              <a:srgbClr val="81D1EC"/>
            </a:solidFill>
          </p:spPr>
        </p:sp>
      </p:grpSp>
      <p:grpSp>
        <p:nvGrpSpPr>
          <p:cNvPr id="18" name="Group 18"/>
          <p:cNvGrpSpPr/>
          <p:nvPr/>
        </p:nvGrpSpPr>
        <p:grpSpPr>
          <a:xfrm rot="-1591322">
            <a:off x="3636904" y="-176712"/>
            <a:ext cx="459320" cy="1142036"/>
            <a:chOff x="0" y="0"/>
            <a:chExt cx="612427" cy="1522715"/>
          </a:xfrm>
        </p:grpSpPr>
        <p:sp>
          <p:nvSpPr>
            <p:cNvPr id="19" name="Freeform 19"/>
            <p:cNvSpPr/>
            <p:nvPr/>
          </p:nvSpPr>
          <p:spPr>
            <a:xfrm>
              <a:off x="0" y="0"/>
              <a:ext cx="612394" cy="1522730"/>
            </a:xfrm>
            <a:custGeom>
              <a:avLst/>
              <a:gdLst/>
              <a:ahLst/>
              <a:cxnLst/>
              <a:rect l="l" t="t" r="r" b="b"/>
              <a:pathLst>
                <a:path w="612394" h="1522730">
                  <a:moveTo>
                    <a:pt x="612394" y="304546"/>
                  </a:moveTo>
                  <a:lnTo>
                    <a:pt x="0" y="0"/>
                  </a:lnTo>
                  <a:lnTo>
                    <a:pt x="0" y="1522730"/>
                  </a:lnTo>
                  <a:lnTo>
                    <a:pt x="612394" y="1522730"/>
                  </a:lnTo>
                  <a:close/>
                </a:path>
              </a:pathLst>
            </a:custGeom>
            <a:solidFill>
              <a:srgbClr val="4BB5D9"/>
            </a:solidFill>
          </p:spPr>
        </p:sp>
      </p:grpSp>
      <p:grpSp>
        <p:nvGrpSpPr>
          <p:cNvPr id="20" name="Group 20"/>
          <p:cNvGrpSpPr/>
          <p:nvPr/>
        </p:nvGrpSpPr>
        <p:grpSpPr>
          <a:xfrm rot="-10800000">
            <a:off x="-64" y="117322"/>
            <a:ext cx="760568" cy="1716294"/>
            <a:chOff x="0" y="0"/>
            <a:chExt cx="1014091" cy="2288392"/>
          </a:xfrm>
        </p:grpSpPr>
        <p:sp>
          <p:nvSpPr>
            <p:cNvPr id="21" name="Freeform 21"/>
            <p:cNvSpPr/>
            <p:nvPr/>
          </p:nvSpPr>
          <p:spPr>
            <a:xfrm>
              <a:off x="0" y="0"/>
              <a:ext cx="1014095" cy="2288413"/>
            </a:xfrm>
            <a:custGeom>
              <a:avLst/>
              <a:gdLst/>
              <a:ahLst/>
              <a:cxnLst/>
              <a:rect l="l" t="t" r="r" b="b"/>
              <a:pathLst>
                <a:path w="1014095" h="2288413">
                  <a:moveTo>
                    <a:pt x="514223" y="0"/>
                  </a:moveTo>
                  <a:lnTo>
                    <a:pt x="0" y="246253"/>
                  </a:lnTo>
                  <a:lnTo>
                    <a:pt x="1014095" y="2288413"/>
                  </a:lnTo>
                  <a:lnTo>
                    <a:pt x="1014095" y="1006602"/>
                  </a:lnTo>
                  <a:close/>
                </a:path>
              </a:pathLst>
            </a:custGeom>
            <a:solidFill>
              <a:srgbClr val="4BB5D9"/>
            </a:solidFill>
          </p:spPr>
        </p:sp>
      </p:grpSp>
      <p:sp>
        <p:nvSpPr>
          <p:cNvPr id="23" name="TextBox 23"/>
          <p:cNvSpPr txBox="1"/>
          <p:nvPr/>
        </p:nvSpPr>
        <p:spPr>
          <a:xfrm>
            <a:off x="17204993" y="81902"/>
            <a:ext cx="914550" cy="6138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r">
              <a:lnSpc>
                <a:spcPts val="3120"/>
              </a:lnSpc>
            </a:pPr>
            <a:r>
              <a:rPr lang="en-US" sz="2600">
                <a:solidFill>
                  <a:srgbClr val="4BB5D9"/>
                </a:solidFill>
                <a:latin typeface="Roboto Condensed"/>
              </a:rPr>
              <a:t>‹#›</a:t>
            </a:r>
          </a:p>
        </p:txBody>
      </p:sp>
      <p:grpSp>
        <p:nvGrpSpPr>
          <p:cNvPr id="24" name="Group 24"/>
          <p:cNvGrpSpPr/>
          <p:nvPr/>
        </p:nvGrpSpPr>
        <p:grpSpPr>
          <a:xfrm>
            <a:off x="2273226" y="3826800"/>
            <a:ext cx="6795000" cy="2559600"/>
            <a:chOff x="0" y="0"/>
            <a:chExt cx="9060000" cy="3412800"/>
          </a:xfrm>
        </p:grpSpPr>
        <p:sp>
          <p:nvSpPr>
            <p:cNvPr id="25" name="Freeform 25"/>
            <p:cNvSpPr/>
            <p:nvPr/>
          </p:nvSpPr>
          <p:spPr>
            <a:xfrm>
              <a:off x="0" y="0"/>
              <a:ext cx="9060053" cy="3412744"/>
            </a:xfrm>
            <a:custGeom>
              <a:avLst/>
              <a:gdLst/>
              <a:ahLst/>
              <a:cxnLst/>
              <a:rect l="l" t="t" r="r" b="b"/>
              <a:pathLst>
                <a:path w="9060053" h="3412744">
                  <a:moveTo>
                    <a:pt x="0" y="0"/>
                  </a:moveTo>
                  <a:lnTo>
                    <a:pt x="9060053" y="0"/>
                  </a:lnTo>
                  <a:lnTo>
                    <a:pt x="9060053" y="3412744"/>
                  </a:lnTo>
                  <a:lnTo>
                    <a:pt x="0" y="3412744"/>
                  </a:lnTo>
                  <a:close/>
                </a:path>
              </a:pathLst>
            </a:custGeom>
            <a:solidFill>
              <a:srgbClr val="E8EDF1"/>
            </a:solidFill>
          </p:spPr>
        </p:sp>
        <p:sp>
          <p:nvSpPr>
            <p:cNvPr id="26" name="TextBox 26"/>
            <p:cNvSpPr txBox="1"/>
            <p:nvPr/>
          </p:nvSpPr>
          <p:spPr>
            <a:xfrm>
              <a:off x="0" y="-19050"/>
              <a:ext cx="9060000" cy="3431850"/>
            </a:xfrm>
            <a:prstGeom prst="rect">
              <a:avLst/>
            </a:prstGeom>
          </p:spPr>
          <p:txBody>
            <a:bodyPr lIns="50800" tIns="50800" rIns="50800" bIns="50800" rtlCol="0" anchor="t"/>
            <a:lstStyle/>
            <a:p>
              <a:pPr algn="l">
                <a:lnSpc>
                  <a:spcPts val="3359"/>
                </a:lnSpc>
              </a:pPr>
              <a:endParaRPr lang="en-US" sz="2799" dirty="0">
                <a:solidFill>
                  <a:srgbClr val="252729"/>
                </a:solidFill>
                <a:latin typeface="Roboto Condensed"/>
              </a:endParaRPr>
            </a:p>
          </p:txBody>
        </p:sp>
      </p:grpSp>
      <p:grpSp>
        <p:nvGrpSpPr>
          <p:cNvPr id="27" name="Group 27"/>
          <p:cNvGrpSpPr/>
          <p:nvPr/>
        </p:nvGrpSpPr>
        <p:grpSpPr>
          <a:xfrm>
            <a:off x="9349370" y="3826800"/>
            <a:ext cx="6795000" cy="2559600"/>
            <a:chOff x="0" y="0"/>
            <a:chExt cx="9060000" cy="3412800"/>
          </a:xfrm>
        </p:grpSpPr>
        <p:sp>
          <p:nvSpPr>
            <p:cNvPr id="28" name="Freeform 28"/>
            <p:cNvSpPr/>
            <p:nvPr/>
          </p:nvSpPr>
          <p:spPr>
            <a:xfrm>
              <a:off x="0" y="0"/>
              <a:ext cx="9060053" cy="3412744"/>
            </a:xfrm>
            <a:custGeom>
              <a:avLst/>
              <a:gdLst/>
              <a:ahLst/>
              <a:cxnLst/>
              <a:rect l="l" t="t" r="r" b="b"/>
              <a:pathLst>
                <a:path w="9060053" h="3412744">
                  <a:moveTo>
                    <a:pt x="0" y="0"/>
                  </a:moveTo>
                  <a:lnTo>
                    <a:pt x="9060053" y="0"/>
                  </a:lnTo>
                  <a:lnTo>
                    <a:pt x="9060053" y="3412744"/>
                  </a:lnTo>
                  <a:lnTo>
                    <a:pt x="0" y="3412744"/>
                  </a:lnTo>
                  <a:close/>
                </a:path>
              </a:pathLst>
            </a:custGeom>
            <a:solidFill>
              <a:srgbClr val="E8EDF1"/>
            </a:solidFill>
          </p:spPr>
        </p:sp>
        <p:sp>
          <p:nvSpPr>
            <p:cNvPr id="29" name="TextBox 29"/>
            <p:cNvSpPr txBox="1"/>
            <p:nvPr/>
          </p:nvSpPr>
          <p:spPr>
            <a:xfrm>
              <a:off x="0" y="-19050"/>
              <a:ext cx="9060000" cy="3431850"/>
            </a:xfrm>
            <a:prstGeom prst="rect">
              <a:avLst/>
            </a:prstGeom>
          </p:spPr>
          <p:txBody>
            <a:bodyPr lIns="50800" tIns="50800" rIns="50800" bIns="50800" rtlCol="0" anchor="t"/>
            <a:lstStyle/>
            <a:p>
              <a:pPr algn="r">
                <a:lnSpc>
                  <a:spcPts val="3359"/>
                </a:lnSpc>
              </a:pPr>
              <a:endParaRPr lang="en-US" sz="2799" dirty="0">
                <a:solidFill>
                  <a:srgbClr val="252729"/>
                </a:solidFill>
                <a:latin typeface="Roboto Condensed"/>
              </a:endParaRPr>
            </a:p>
          </p:txBody>
        </p:sp>
      </p:grpSp>
      <p:grpSp>
        <p:nvGrpSpPr>
          <p:cNvPr id="30" name="Group 30"/>
          <p:cNvGrpSpPr/>
          <p:nvPr/>
        </p:nvGrpSpPr>
        <p:grpSpPr>
          <a:xfrm>
            <a:off x="2285952" y="6715136"/>
            <a:ext cx="6795000" cy="2559600"/>
            <a:chOff x="0" y="0"/>
            <a:chExt cx="9060000" cy="3412800"/>
          </a:xfrm>
        </p:grpSpPr>
        <p:sp>
          <p:nvSpPr>
            <p:cNvPr id="31" name="Freeform 31"/>
            <p:cNvSpPr/>
            <p:nvPr/>
          </p:nvSpPr>
          <p:spPr>
            <a:xfrm>
              <a:off x="0" y="0"/>
              <a:ext cx="9060053" cy="3412744"/>
            </a:xfrm>
            <a:custGeom>
              <a:avLst/>
              <a:gdLst/>
              <a:ahLst/>
              <a:cxnLst/>
              <a:rect l="l" t="t" r="r" b="b"/>
              <a:pathLst>
                <a:path w="9060053" h="3412744">
                  <a:moveTo>
                    <a:pt x="0" y="0"/>
                  </a:moveTo>
                  <a:lnTo>
                    <a:pt x="9060053" y="0"/>
                  </a:lnTo>
                  <a:lnTo>
                    <a:pt x="9060053" y="3412744"/>
                  </a:lnTo>
                  <a:lnTo>
                    <a:pt x="0" y="3412744"/>
                  </a:lnTo>
                  <a:close/>
                </a:path>
              </a:pathLst>
            </a:custGeom>
            <a:solidFill>
              <a:srgbClr val="E8EDF1"/>
            </a:solidFill>
          </p:spPr>
        </p:sp>
        <p:sp>
          <p:nvSpPr>
            <p:cNvPr id="32" name="TextBox 32"/>
            <p:cNvSpPr txBox="1"/>
            <p:nvPr/>
          </p:nvSpPr>
          <p:spPr>
            <a:xfrm>
              <a:off x="0" y="-95250"/>
              <a:ext cx="9060000" cy="3508050"/>
            </a:xfrm>
            <a:prstGeom prst="rect">
              <a:avLst/>
            </a:prstGeom>
          </p:spPr>
          <p:txBody>
            <a:bodyPr lIns="50800" tIns="50800" rIns="50800" bIns="50800" rtlCol="0" anchor="b"/>
            <a:lstStyle/>
            <a:p>
              <a:pPr>
                <a:lnSpc>
                  <a:spcPts val="5040"/>
                </a:lnSpc>
              </a:pPr>
              <a:endParaRPr/>
            </a:p>
          </p:txBody>
        </p:sp>
      </p:grpSp>
      <p:grpSp>
        <p:nvGrpSpPr>
          <p:cNvPr id="33" name="Group 33"/>
          <p:cNvGrpSpPr/>
          <p:nvPr/>
        </p:nvGrpSpPr>
        <p:grpSpPr>
          <a:xfrm>
            <a:off x="9349370" y="6667564"/>
            <a:ext cx="6795000" cy="2559600"/>
            <a:chOff x="0" y="0"/>
            <a:chExt cx="9060000" cy="3412800"/>
          </a:xfrm>
        </p:grpSpPr>
        <p:sp>
          <p:nvSpPr>
            <p:cNvPr id="34" name="Freeform 34"/>
            <p:cNvSpPr/>
            <p:nvPr/>
          </p:nvSpPr>
          <p:spPr>
            <a:xfrm>
              <a:off x="0" y="0"/>
              <a:ext cx="9060053" cy="3412744"/>
            </a:xfrm>
            <a:custGeom>
              <a:avLst/>
              <a:gdLst/>
              <a:ahLst/>
              <a:cxnLst/>
              <a:rect l="l" t="t" r="r" b="b"/>
              <a:pathLst>
                <a:path w="9060053" h="3412744">
                  <a:moveTo>
                    <a:pt x="0" y="0"/>
                  </a:moveTo>
                  <a:lnTo>
                    <a:pt x="9060053" y="0"/>
                  </a:lnTo>
                  <a:lnTo>
                    <a:pt x="9060053" y="3412744"/>
                  </a:lnTo>
                  <a:lnTo>
                    <a:pt x="0" y="3412744"/>
                  </a:lnTo>
                  <a:close/>
                </a:path>
              </a:pathLst>
            </a:custGeom>
            <a:solidFill>
              <a:srgbClr val="E8EDF1"/>
            </a:solidFill>
          </p:spPr>
        </p:sp>
        <p:sp>
          <p:nvSpPr>
            <p:cNvPr id="35" name="TextBox 35"/>
            <p:cNvSpPr txBox="1"/>
            <p:nvPr/>
          </p:nvSpPr>
          <p:spPr>
            <a:xfrm>
              <a:off x="0" y="-19050"/>
              <a:ext cx="9060000" cy="3431850"/>
            </a:xfrm>
            <a:prstGeom prst="rect">
              <a:avLst/>
            </a:prstGeom>
          </p:spPr>
          <p:txBody>
            <a:bodyPr lIns="50800" tIns="50800" rIns="50800" bIns="50800" rtlCol="0" anchor="b"/>
            <a:lstStyle/>
            <a:p>
              <a:pPr algn="r">
                <a:lnSpc>
                  <a:spcPts val="3359"/>
                </a:lnSpc>
              </a:pPr>
              <a:endParaRPr lang="en-US" sz="2799" dirty="0">
                <a:solidFill>
                  <a:srgbClr val="252729"/>
                </a:solidFill>
                <a:latin typeface="Roboto Condensed Bold"/>
              </a:endParaRPr>
            </a:p>
          </p:txBody>
        </p:sp>
      </p:grpSp>
      <p:grpSp>
        <p:nvGrpSpPr>
          <p:cNvPr id="36" name="Group 36"/>
          <p:cNvGrpSpPr/>
          <p:nvPr/>
        </p:nvGrpSpPr>
        <p:grpSpPr>
          <a:xfrm>
            <a:off x="7117710" y="4432574"/>
            <a:ext cx="3904800" cy="3904800"/>
            <a:chOff x="0" y="0"/>
            <a:chExt cx="5206400" cy="5206400"/>
          </a:xfrm>
        </p:grpSpPr>
        <p:sp>
          <p:nvSpPr>
            <p:cNvPr id="37" name="Freeform 37"/>
            <p:cNvSpPr/>
            <p:nvPr/>
          </p:nvSpPr>
          <p:spPr>
            <a:xfrm>
              <a:off x="-2286" y="0"/>
              <a:ext cx="2605532" cy="2611628"/>
            </a:xfrm>
            <a:custGeom>
              <a:avLst/>
              <a:gdLst/>
              <a:ahLst/>
              <a:cxnLst/>
              <a:rect l="l" t="t" r="r" b="b"/>
              <a:pathLst>
                <a:path w="2605532" h="2611628">
                  <a:moveTo>
                    <a:pt x="2286" y="2611628"/>
                  </a:moveTo>
                  <a:cubicBezTo>
                    <a:pt x="0" y="1919732"/>
                    <a:pt x="273304" y="1255522"/>
                    <a:pt x="761746" y="765429"/>
                  </a:cubicBezTo>
                  <a:cubicBezTo>
                    <a:pt x="1250188" y="275336"/>
                    <a:pt x="1913636" y="0"/>
                    <a:pt x="2605532" y="0"/>
                  </a:cubicBezTo>
                  <a:lnTo>
                    <a:pt x="2605532" y="2603246"/>
                  </a:lnTo>
                  <a:close/>
                </a:path>
              </a:pathLst>
            </a:custGeom>
            <a:solidFill>
              <a:srgbClr val="3796BF"/>
            </a:solidFill>
          </p:spPr>
        </p:sp>
      </p:grpSp>
      <p:grpSp>
        <p:nvGrpSpPr>
          <p:cNvPr id="38" name="Group 38"/>
          <p:cNvGrpSpPr/>
          <p:nvPr/>
        </p:nvGrpSpPr>
        <p:grpSpPr>
          <a:xfrm rot="5400000">
            <a:off x="7399106" y="4432574"/>
            <a:ext cx="3904800" cy="3904800"/>
            <a:chOff x="0" y="0"/>
            <a:chExt cx="5206400" cy="5206400"/>
          </a:xfrm>
        </p:grpSpPr>
        <p:sp>
          <p:nvSpPr>
            <p:cNvPr id="39" name="Freeform 39"/>
            <p:cNvSpPr/>
            <p:nvPr/>
          </p:nvSpPr>
          <p:spPr>
            <a:xfrm>
              <a:off x="-2286" y="0"/>
              <a:ext cx="2605532" cy="2611628"/>
            </a:xfrm>
            <a:custGeom>
              <a:avLst/>
              <a:gdLst/>
              <a:ahLst/>
              <a:cxnLst/>
              <a:rect l="l" t="t" r="r" b="b"/>
              <a:pathLst>
                <a:path w="2605532" h="2611628">
                  <a:moveTo>
                    <a:pt x="2286" y="2611628"/>
                  </a:moveTo>
                  <a:cubicBezTo>
                    <a:pt x="0" y="1919732"/>
                    <a:pt x="273304" y="1255522"/>
                    <a:pt x="761746" y="765429"/>
                  </a:cubicBezTo>
                  <a:cubicBezTo>
                    <a:pt x="1250188" y="275336"/>
                    <a:pt x="1913636" y="0"/>
                    <a:pt x="2605532" y="0"/>
                  </a:cubicBezTo>
                  <a:lnTo>
                    <a:pt x="2605532" y="2603246"/>
                  </a:lnTo>
                  <a:close/>
                </a:path>
              </a:pathLst>
            </a:custGeom>
            <a:solidFill>
              <a:srgbClr val="4BB5D9"/>
            </a:solidFill>
          </p:spPr>
        </p:sp>
      </p:grpSp>
      <p:grpSp>
        <p:nvGrpSpPr>
          <p:cNvPr id="40" name="Group 40"/>
          <p:cNvGrpSpPr/>
          <p:nvPr/>
        </p:nvGrpSpPr>
        <p:grpSpPr>
          <a:xfrm rot="-10800000">
            <a:off x="7399106" y="4716170"/>
            <a:ext cx="3904800" cy="3904800"/>
            <a:chOff x="0" y="0"/>
            <a:chExt cx="5206400" cy="5206400"/>
          </a:xfrm>
        </p:grpSpPr>
        <p:sp>
          <p:nvSpPr>
            <p:cNvPr id="41" name="Freeform 41"/>
            <p:cNvSpPr/>
            <p:nvPr/>
          </p:nvSpPr>
          <p:spPr>
            <a:xfrm>
              <a:off x="-2286" y="0"/>
              <a:ext cx="2605532" cy="2611628"/>
            </a:xfrm>
            <a:custGeom>
              <a:avLst/>
              <a:gdLst/>
              <a:ahLst/>
              <a:cxnLst/>
              <a:rect l="l" t="t" r="r" b="b"/>
              <a:pathLst>
                <a:path w="2605532" h="2611628">
                  <a:moveTo>
                    <a:pt x="2286" y="2611628"/>
                  </a:moveTo>
                  <a:cubicBezTo>
                    <a:pt x="0" y="1919732"/>
                    <a:pt x="273304" y="1255522"/>
                    <a:pt x="761746" y="765429"/>
                  </a:cubicBezTo>
                  <a:cubicBezTo>
                    <a:pt x="1250188" y="275336"/>
                    <a:pt x="1913636" y="0"/>
                    <a:pt x="2605532" y="0"/>
                  </a:cubicBezTo>
                  <a:lnTo>
                    <a:pt x="2605532" y="2603246"/>
                  </a:lnTo>
                  <a:close/>
                </a:path>
              </a:pathLst>
            </a:custGeom>
            <a:solidFill>
              <a:srgbClr val="FF9900"/>
            </a:solidFill>
          </p:spPr>
        </p:sp>
      </p:grpSp>
      <p:grpSp>
        <p:nvGrpSpPr>
          <p:cNvPr id="42" name="Group 42"/>
          <p:cNvGrpSpPr/>
          <p:nvPr/>
        </p:nvGrpSpPr>
        <p:grpSpPr>
          <a:xfrm rot="-5400000">
            <a:off x="7117710" y="4716170"/>
            <a:ext cx="3904800" cy="3904800"/>
            <a:chOff x="0" y="0"/>
            <a:chExt cx="5206400" cy="5206400"/>
          </a:xfrm>
        </p:grpSpPr>
        <p:sp>
          <p:nvSpPr>
            <p:cNvPr id="43" name="Freeform 43"/>
            <p:cNvSpPr/>
            <p:nvPr/>
          </p:nvSpPr>
          <p:spPr>
            <a:xfrm>
              <a:off x="-2286" y="0"/>
              <a:ext cx="2605532" cy="2611628"/>
            </a:xfrm>
            <a:custGeom>
              <a:avLst/>
              <a:gdLst/>
              <a:ahLst/>
              <a:cxnLst/>
              <a:rect l="l" t="t" r="r" b="b"/>
              <a:pathLst>
                <a:path w="2605532" h="2611628">
                  <a:moveTo>
                    <a:pt x="2286" y="2611628"/>
                  </a:moveTo>
                  <a:cubicBezTo>
                    <a:pt x="0" y="1919732"/>
                    <a:pt x="273304" y="1255522"/>
                    <a:pt x="761746" y="765429"/>
                  </a:cubicBezTo>
                  <a:cubicBezTo>
                    <a:pt x="1250188" y="275336"/>
                    <a:pt x="1913636" y="0"/>
                    <a:pt x="2605532" y="0"/>
                  </a:cubicBezTo>
                  <a:lnTo>
                    <a:pt x="2605532" y="2603246"/>
                  </a:lnTo>
                  <a:close/>
                </a:path>
              </a:pathLst>
            </a:custGeom>
            <a:solidFill>
              <a:srgbClr val="81D1EC"/>
            </a:solidFill>
          </p:spPr>
        </p:sp>
      </p:grpSp>
      <p:sp>
        <p:nvSpPr>
          <p:cNvPr id="44" name="TextBox 44"/>
          <p:cNvSpPr txBox="1"/>
          <p:nvPr/>
        </p:nvSpPr>
        <p:spPr>
          <a:xfrm>
            <a:off x="8260506" y="5302309"/>
            <a:ext cx="261106" cy="41101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675640" lvl="1" indent="-337820" algn="ctr">
              <a:lnSpc>
                <a:spcPts val="3359"/>
              </a:lnSpc>
              <a:buFont typeface="Arial"/>
              <a:buChar char="•"/>
            </a:pPr>
            <a:r>
              <a:rPr lang="kk-KZ" sz="2799" dirty="0" smtClean="0">
                <a:solidFill>
                  <a:srgbClr val="FFFFFF"/>
                </a:solidFill>
                <a:latin typeface="Oswald Bold"/>
              </a:rPr>
              <a:t>1</a:t>
            </a:r>
            <a:endParaRPr lang="en-US" sz="2799" dirty="0">
              <a:solidFill>
                <a:srgbClr val="FFFFFF"/>
              </a:solidFill>
              <a:latin typeface="Oswald Bold"/>
            </a:endParaRPr>
          </a:p>
        </p:txBody>
      </p:sp>
      <p:sp>
        <p:nvSpPr>
          <p:cNvPr id="45" name="TextBox 45"/>
          <p:cNvSpPr txBox="1"/>
          <p:nvPr/>
        </p:nvSpPr>
        <p:spPr>
          <a:xfrm>
            <a:off x="9901188" y="5314779"/>
            <a:ext cx="458654" cy="41101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675640" lvl="1" indent="-337820" algn="ctr">
              <a:lnSpc>
                <a:spcPts val="3359"/>
              </a:lnSpc>
              <a:buFont typeface="Arial"/>
              <a:buChar char="•"/>
            </a:pPr>
            <a:r>
              <a:rPr lang="kk-KZ" sz="2799" dirty="0" smtClean="0">
                <a:solidFill>
                  <a:srgbClr val="FFFFFF"/>
                </a:solidFill>
                <a:latin typeface="Oswald Bold"/>
              </a:rPr>
              <a:t>2</a:t>
            </a:r>
            <a:endParaRPr lang="en-US" sz="2799" dirty="0">
              <a:solidFill>
                <a:srgbClr val="FFFFFF"/>
              </a:solidFill>
              <a:latin typeface="Oswald Bold"/>
            </a:endParaRPr>
          </a:p>
        </p:txBody>
      </p:sp>
      <p:sp>
        <p:nvSpPr>
          <p:cNvPr id="46" name="TextBox 46"/>
          <p:cNvSpPr txBox="1"/>
          <p:nvPr/>
        </p:nvSpPr>
        <p:spPr>
          <a:xfrm>
            <a:off x="8204634" y="7089599"/>
            <a:ext cx="304008" cy="41101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675640" lvl="1" indent="-337820" algn="ctr">
              <a:lnSpc>
                <a:spcPts val="3359"/>
              </a:lnSpc>
              <a:buFont typeface="Arial"/>
              <a:buChar char="•"/>
            </a:pPr>
            <a:r>
              <a:rPr lang="kk-KZ" sz="2799" dirty="0" smtClean="0">
                <a:solidFill>
                  <a:srgbClr val="FFFFFF"/>
                </a:solidFill>
                <a:latin typeface="Oswald Bold"/>
              </a:rPr>
              <a:t>3</a:t>
            </a:r>
            <a:endParaRPr lang="en-US" sz="2799" dirty="0">
              <a:solidFill>
                <a:srgbClr val="FFFFFF"/>
              </a:solidFill>
              <a:latin typeface="Oswald Bold"/>
            </a:endParaRPr>
          </a:p>
        </p:txBody>
      </p:sp>
      <p:sp>
        <p:nvSpPr>
          <p:cNvPr id="47" name="TextBox 47"/>
          <p:cNvSpPr txBox="1"/>
          <p:nvPr/>
        </p:nvSpPr>
        <p:spPr>
          <a:xfrm>
            <a:off x="10085766" y="7102069"/>
            <a:ext cx="239156" cy="41101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675640" lvl="1" indent="-337820" algn="ctr">
              <a:lnSpc>
                <a:spcPts val="3359"/>
              </a:lnSpc>
              <a:buFont typeface="Arial"/>
              <a:buChar char="•"/>
            </a:pPr>
            <a:r>
              <a:rPr lang="kk-KZ" sz="2799" dirty="0" smtClean="0">
                <a:solidFill>
                  <a:srgbClr val="FFFFFF"/>
                </a:solidFill>
                <a:latin typeface="Oswald Bold"/>
              </a:rPr>
              <a:t>4</a:t>
            </a:r>
            <a:endParaRPr lang="en-US" sz="2799" dirty="0">
              <a:solidFill>
                <a:srgbClr val="FFFFFF"/>
              </a:solidFill>
              <a:latin typeface="Oswald Bold"/>
            </a:endParaRPr>
          </a:p>
        </p:txBody>
      </p:sp>
      <p:sp>
        <p:nvSpPr>
          <p:cNvPr id="48" name="Прямоугольник 47"/>
          <p:cNvSpPr/>
          <p:nvPr/>
        </p:nvSpPr>
        <p:spPr>
          <a:xfrm>
            <a:off x="4714844" y="1643038"/>
            <a:ext cx="10572824" cy="18466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1929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жылдың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20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наурызында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Қазақстан оқу комиссиариаты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шақыратын білімпаздар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съезіне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дейін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жан­жақты емлеге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енген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өзгерістерге оқушылардың пікірлерін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сұрайды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Ондай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өзгерістер: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50" name="Прямоугольник 49"/>
          <p:cNvSpPr/>
          <p:nvPr/>
        </p:nvSpPr>
        <p:spPr>
          <a:xfrm>
            <a:off x="2500266" y="4286244"/>
            <a:ext cx="4429156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Ұзын "ұу", "сұу",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"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асыулар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"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бір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түрде (ұу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жазылыб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(жіңішке естілгенде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де)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бір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түрлі үу жазылсын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1" name="Прямоугольник 50"/>
          <p:cNvSpPr/>
          <p:nvPr/>
        </p:nvSpPr>
        <p:spPr>
          <a:xfrm>
            <a:off x="11144264" y="4143368"/>
            <a:ext cx="5072098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Бірнеше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түбірден құралған бір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м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ə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нілім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сөз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(бас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алқа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от арба,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жел-бау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көзі қорақты, жол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соқты,  күн елту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ə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р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кім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бір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жола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еш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деңе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тұтас жазылсын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2" name="Прямоугольник 51"/>
          <p:cNvSpPr/>
          <p:nvPr/>
        </p:nvSpPr>
        <p:spPr>
          <a:xfrm>
            <a:off x="2428828" y="7215202"/>
            <a:ext cx="5214974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"Кенжеғұл","Аягөз", кетпен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",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"жоңқа",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"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Бұрамбай"сияқты бір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м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ə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нілі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сөздердің ішіндегі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дүд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ə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мал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дыбыс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естілуінше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жазылсын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3" name="Прямоугольник 52"/>
          <p:cNvSpPr/>
          <p:nvPr/>
        </p:nvSpPr>
        <p:spPr>
          <a:xfrm>
            <a:off x="11144264" y="7000888"/>
            <a:ext cx="500066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Бір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м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ə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нілі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сөз деп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қандай сөздерді айтуға болады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? 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Екі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түбірден кірігіб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қысқарған сөзді айтамыз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ба?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Сөйлем ішіндегі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м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ə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нісіне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(сұрауына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қараб, бір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м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ə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нілі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деб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табу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керек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пе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?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 rot="9208626">
            <a:off x="13409808" y="8220868"/>
            <a:ext cx="968464" cy="2408012"/>
            <a:chOff x="0" y="0"/>
            <a:chExt cx="1291285" cy="3210683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1291336" cy="3210687"/>
            </a:xfrm>
            <a:custGeom>
              <a:avLst/>
              <a:gdLst/>
              <a:ahLst/>
              <a:cxnLst/>
              <a:rect l="l" t="t" r="r" b="b"/>
              <a:pathLst>
                <a:path w="1291336" h="3210687">
                  <a:moveTo>
                    <a:pt x="1291336" y="642112"/>
                  </a:moveTo>
                  <a:lnTo>
                    <a:pt x="0" y="0"/>
                  </a:lnTo>
                  <a:lnTo>
                    <a:pt x="0" y="3210687"/>
                  </a:lnTo>
                  <a:lnTo>
                    <a:pt x="1291336" y="3210687"/>
                  </a:lnTo>
                  <a:close/>
                </a:path>
              </a:pathLst>
            </a:custGeom>
            <a:solidFill>
              <a:srgbClr val="4BB5D9"/>
            </a:solidFill>
          </p:spPr>
        </p:sp>
      </p:grpSp>
      <p:grpSp>
        <p:nvGrpSpPr>
          <p:cNvPr id="4" name="Group 4"/>
          <p:cNvGrpSpPr/>
          <p:nvPr/>
        </p:nvGrpSpPr>
        <p:grpSpPr>
          <a:xfrm rot="9208633">
            <a:off x="15608600" y="6558026"/>
            <a:ext cx="1755248" cy="4364272"/>
            <a:chOff x="0" y="0"/>
            <a:chExt cx="2340331" cy="5819029"/>
          </a:xfrm>
        </p:grpSpPr>
        <p:sp>
          <p:nvSpPr>
            <p:cNvPr id="5" name="Freeform 5"/>
            <p:cNvSpPr/>
            <p:nvPr/>
          </p:nvSpPr>
          <p:spPr>
            <a:xfrm>
              <a:off x="0" y="0"/>
              <a:ext cx="2340356" cy="5819013"/>
            </a:xfrm>
            <a:custGeom>
              <a:avLst/>
              <a:gdLst/>
              <a:ahLst/>
              <a:cxnLst/>
              <a:rect l="l" t="t" r="r" b="b"/>
              <a:pathLst>
                <a:path w="2340356" h="5819013">
                  <a:moveTo>
                    <a:pt x="2340356" y="1163828"/>
                  </a:moveTo>
                  <a:lnTo>
                    <a:pt x="0" y="0"/>
                  </a:lnTo>
                  <a:lnTo>
                    <a:pt x="0" y="5819013"/>
                  </a:lnTo>
                  <a:lnTo>
                    <a:pt x="2340356" y="5819013"/>
                  </a:lnTo>
                  <a:close/>
                </a:path>
              </a:pathLst>
            </a:custGeom>
            <a:solidFill>
              <a:srgbClr val="81D1EC"/>
            </a:solidFill>
          </p:spPr>
        </p:sp>
      </p:grpSp>
      <p:grpSp>
        <p:nvGrpSpPr>
          <p:cNvPr id="6" name="Group 6"/>
          <p:cNvGrpSpPr/>
          <p:nvPr/>
        </p:nvGrpSpPr>
        <p:grpSpPr>
          <a:xfrm rot="9208606">
            <a:off x="14963578" y="8553826"/>
            <a:ext cx="817592" cy="2032898"/>
            <a:chOff x="0" y="0"/>
            <a:chExt cx="1090123" cy="2710531"/>
          </a:xfrm>
        </p:grpSpPr>
        <p:sp>
          <p:nvSpPr>
            <p:cNvPr id="7" name="Freeform 7"/>
            <p:cNvSpPr/>
            <p:nvPr/>
          </p:nvSpPr>
          <p:spPr>
            <a:xfrm>
              <a:off x="0" y="0"/>
              <a:ext cx="1090168" cy="2710561"/>
            </a:xfrm>
            <a:custGeom>
              <a:avLst/>
              <a:gdLst/>
              <a:ahLst/>
              <a:cxnLst/>
              <a:rect l="l" t="t" r="r" b="b"/>
              <a:pathLst>
                <a:path w="1090168" h="2710561">
                  <a:moveTo>
                    <a:pt x="1090168" y="542163"/>
                  </a:moveTo>
                  <a:lnTo>
                    <a:pt x="0" y="0"/>
                  </a:lnTo>
                  <a:lnTo>
                    <a:pt x="0" y="2710561"/>
                  </a:lnTo>
                  <a:lnTo>
                    <a:pt x="1090168" y="2710561"/>
                  </a:lnTo>
                  <a:close/>
                </a:path>
              </a:pathLst>
            </a:custGeom>
            <a:solidFill>
              <a:srgbClr val="FF9900"/>
            </a:solidFill>
          </p:spPr>
        </p:sp>
      </p:grpSp>
      <p:grpSp>
        <p:nvGrpSpPr>
          <p:cNvPr id="8" name="Group 8"/>
          <p:cNvGrpSpPr/>
          <p:nvPr/>
        </p:nvGrpSpPr>
        <p:grpSpPr>
          <a:xfrm rot="9208678">
            <a:off x="12575234" y="9315402"/>
            <a:ext cx="459320" cy="1142036"/>
            <a:chOff x="0" y="0"/>
            <a:chExt cx="612427" cy="1522715"/>
          </a:xfrm>
        </p:grpSpPr>
        <p:sp>
          <p:nvSpPr>
            <p:cNvPr id="9" name="Freeform 9"/>
            <p:cNvSpPr/>
            <p:nvPr/>
          </p:nvSpPr>
          <p:spPr>
            <a:xfrm>
              <a:off x="0" y="0"/>
              <a:ext cx="612394" cy="1522730"/>
            </a:xfrm>
            <a:custGeom>
              <a:avLst/>
              <a:gdLst/>
              <a:ahLst/>
              <a:cxnLst/>
              <a:rect l="l" t="t" r="r" b="b"/>
              <a:pathLst>
                <a:path w="612394" h="1522730">
                  <a:moveTo>
                    <a:pt x="612394" y="304546"/>
                  </a:moveTo>
                  <a:lnTo>
                    <a:pt x="0" y="0"/>
                  </a:lnTo>
                  <a:lnTo>
                    <a:pt x="0" y="1522730"/>
                  </a:lnTo>
                  <a:lnTo>
                    <a:pt x="612394" y="1522730"/>
                  </a:lnTo>
                  <a:close/>
                </a:path>
              </a:pathLst>
            </a:custGeom>
            <a:solidFill>
              <a:srgbClr val="3796BF"/>
            </a:solidFill>
          </p:spPr>
        </p:sp>
      </p:grpSp>
      <p:grpSp>
        <p:nvGrpSpPr>
          <p:cNvPr id="10" name="Group 10"/>
          <p:cNvGrpSpPr/>
          <p:nvPr/>
        </p:nvGrpSpPr>
        <p:grpSpPr>
          <a:xfrm>
            <a:off x="16578606" y="5312236"/>
            <a:ext cx="1709302" cy="3858160"/>
            <a:chOff x="0" y="0"/>
            <a:chExt cx="2279069" cy="5144213"/>
          </a:xfrm>
        </p:grpSpPr>
        <p:sp>
          <p:nvSpPr>
            <p:cNvPr id="11" name="Freeform 11"/>
            <p:cNvSpPr/>
            <p:nvPr/>
          </p:nvSpPr>
          <p:spPr>
            <a:xfrm>
              <a:off x="0" y="0"/>
              <a:ext cx="2279015" cy="5144262"/>
            </a:xfrm>
            <a:custGeom>
              <a:avLst/>
              <a:gdLst/>
              <a:ahLst/>
              <a:cxnLst/>
              <a:rect l="l" t="t" r="r" b="b"/>
              <a:pathLst>
                <a:path w="2279015" h="5144262">
                  <a:moveTo>
                    <a:pt x="1155827" y="0"/>
                  </a:moveTo>
                  <a:lnTo>
                    <a:pt x="0" y="553466"/>
                  </a:lnTo>
                  <a:lnTo>
                    <a:pt x="2279015" y="5144262"/>
                  </a:lnTo>
                  <a:lnTo>
                    <a:pt x="2279015" y="2262886"/>
                  </a:lnTo>
                  <a:close/>
                </a:path>
              </a:pathLst>
            </a:custGeom>
            <a:solidFill>
              <a:srgbClr val="3796BF"/>
            </a:solidFill>
          </p:spPr>
        </p:sp>
      </p:grpSp>
      <p:grpSp>
        <p:nvGrpSpPr>
          <p:cNvPr id="12" name="Group 12"/>
          <p:cNvGrpSpPr/>
          <p:nvPr/>
        </p:nvGrpSpPr>
        <p:grpSpPr>
          <a:xfrm rot="-1591408">
            <a:off x="2724338" y="-150460"/>
            <a:ext cx="410206" cy="1019960"/>
            <a:chOff x="0" y="0"/>
            <a:chExt cx="546941" cy="1359947"/>
          </a:xfrm>
        </p:grpSpPr>
        <p:sp>
          <p:nvSpPr>
            <p:cNvPr id="13" name="Freeform 13"/>
            <p:cNvSpPr/>
            <p:nvPr/>
          </p:nvSpPr>
          <p:spPr>
            <a:xfrm>
              <a:off x="0" y="0"/>
              <a:ext cx="546989" cy="1359916"/>
            </a:xfrm>
            <a:custGeom>
              <a:avLst/>
              <a:gdLst/>
              <a:ahLst/>
              <a:cxnLst/>
              <a:rect l="l" t="t" r="r" b="b"/>
              <a:pathLst>
                <a:path w="546989" h="1359916">
                  <a:moveTo>
                    <a:pt x="546989" y="272034"/>
                  </a:moveTo>
                  <a:lnTo>
                    <a:pt x="0" y="0"/>
                  </a:lnTo>
                  <a:lnTo>
                    <a:pt x="0" y="1359916"/>
                  </a:lnTo>
                  <a:lnTo>
                    <a:pt x="546989" y="1359916"/>
                  </a:lnTo>
                  <a:close/>
                </a:path>
              </a:pathLst>
            </a:custGeom>
            <a:solidFill>
              <a:srgbClr val="3796BF"/>
            </a:solidFill>
          </p:spPr>
        </p:sp>
      </p:grpSp>
      <p:grpSp>
        <p:nvGrpSpPr>
          <p:cNvPr id="14" name="Group 14"/>
          <p:cNvGrpSpPr/>
          <p:nvPr/>
        </p:nvGrpSpPr>
        <p:grpSpPr>
          <a:xfrm rot="-1591371">
            <a:off x="478926" y="-327908"/>
            <a:ext cx="869508" cy="2161960"/>
            <a:chOff x="0" y="0"/>
            <a:chExt cx="1159344" cy="2882613"/>
          </a:xfrm>
        </p:grpSpPr>
        <p:sp>
          <p:nvSpPr>
            <p:cNvPr id="15" name="Freeform 15"/>
            <p:cNvSpPr/>
            <p:nvPr/>
          </p:nvSpPr>
          <p:spPr>
            <a:xfrm>
              <a:off x="0" y="0"/>
              <a:ext cx="1159383" cy="2882646"/>
            </a:xfrm>
            <a:custGeom>
              <a:avLst/>
              <a:gdLst/>
              <a:ahLst/>
              <a:cxnLst/>
              <a:rect l="l" t="t" r="r" b="b"/>
              <a:pathLst>
                <a:path w="1159383" h="2882646">
                  <a:moveTo>
                    <a:pt x="1159383" y="576580"/>
                  </a:moveTo>
                  <a:lnTo>
                    <a:pt x="0" y="0"/>
                  </a:lnTo>
                  <a:lnTo>
                    <a:pt x="0" y="2882646"/>
                  </a:lnTo>
                  <a:lnTo>
                    <a:pt x="1159383" y="2882646"/>
                  </a:lnTo>
                  <a:close/>
                </a:path>
              </a:pathLst>
            </a:custGeom>
            <a:solidFill>
              <a:srgbClr val="FF9900"/>
            </a:solidFill>
          </p:spPr>
        </p:sp>
      </p:grpSp>
      <p:grpSp>
        <p:nvGrpSpPr>
          <p:cNvPr id="16" name="Group 16"/>
          <p:cNvGrpSpPr/>
          <p:nvPr/>
        </p:nvGrpSpPr>
        <p:grpSpPr>
          <a:xfrm rot="-1591339">
            <a:off x="1784802" y="-362822"/>
            <a:ext cx="1008748" cy="2508134"/>
            <a:chOff x="0" y="0"/>
            <a:chExt cx="1344997" cy="3344179"/>
          </a:xfrm>
        </p:grpSpPr>
        <p:sp>
          <p:nvSpPr>
            <p:cNvPr id="17" name="Freeform 17"/>
            <p:cNvSpPr/>
            <p:nvPr/>
          </p:nvSpPr>
          <p:spPr>
            <a:xfrm>
              <a:off x="0" y="0"/>
              <a:ext cx="1345057" cy="3344164"/>
            </a:xfrm>
            <a:custGeom>
              <a:avLst/>
              <a:gdLst/>
              <a:ahLst/>
              <a:cxnLst/>
              <a:rect l="l" t="t" r="r" b="b"/>
              <a:pathLst>
                <a:path w="1345057" h="3344164">
                  <a:moveTo>
                    <a:pt x="1345057" y="668782"/>
                  </a:moveTo>
                  <a:lnTo>
                    <a:pt x="0" y="0"/>
                  </a:lnTo>
                  <a:lnTo>
                    <a:pt x="0" y="3344164"/>
                  </a:lnTo>
                  <a:lnTo>
                    <a:pt x="1345057" y="3344164"/>
                  </a:lnTo>
                  <a:close/>
                </a:path>
              </a:pathLst>
            </a:custGeom>
            <a:solidFill>
              <a:srgbClr val="81D1EC"/>
            </a:solidFill>
          </p:spPr>
        </p:sp>
      </p:grpSp>
      <p:grpSp>
        <p:nvGrpSpPr>
          <p:cNvPr id="18" name="Group 18"/>
          <p:cNvGrpSpPr/>
          <p:nvPr/>
        </p:nvGrpSpPr>
        <p:grpSpPr>
          <a:xfrm rot="-1591322">
            <a:off x="3636904" y="-176712"/>
            <a:ext cx="459320" cy="1142036"/>
            <a:chOff x="0" y="0"/>
            <a:chExt cx="612427" cy="1522715"/>
          </a:xfrm>
        </p:grpSpPr>
        <p:sp>
          <p:nvSpPr>
            <p:cNvPr id="19" name="Freeform 19"/>
            <p:cNvSpPr/>
            <p:nvPr/>
          </p:nvSpPr>
          <p:spPr>
            <a:xfrm>
              <a:off x="0" y="0"/>
              <a:ext cx="612394" cy="1522730"/>
            </a:xfrm>
            <a:custGeom>
              <a:avLst/>
              <a:gdLst/>
              <a:ahLst/>
              <a:cxnLst/>
              <a:rect l="l" t="t" r="r" b="b"/>
              <a:pathLst>
                <a:path w="612394" h="1522730">
                  <a:moveTo>
                    <a:pt x="612394" y="304546"/>
                  </a:moveTo>
                  <a:lnTo>
                    <a:pt x="0" y="0"/>
                  </a:lnTo>
                  <a:lnTo>
                    <a:pt x="0" y="1522730"/>
                  </a:lnTo>
                  <a:lnTo>
                    <a:pt x="612394" y="1522730"/>
                  </a:lnTo>
                  <a:close/>
                </a:path>
              </a:pathLst>
            </a:custGeom>
            <a:solidFill>
              <a:srgbClr val="4BB5D9"/>
            </a:solidFill>
          </p:spPr>
        </p:sp>
      </p:grpSp>
      <p:grpSp>
        <p:nvGrpSpPr>
          <p:cNvPr id="20" name="Group 20"/>
          <p:cNvGrpSpPr/>
          <p:nvPr/>
        </p:nvGrpSpPr>
        <p:grpSpPr>
          <a:xfrm rot="-10800000">
            <a:off x="-64" y="117322"/>
            <a:ext cx="760568" cy="1716294"/>
            <a:chOff x="0" y="0"/>
            <a:chExt cx="1014091" cy="2288392"/>
          </a:xfrm>
        </p:grpSpPr>
        <p:sp>
          <p:nvSpPr>
            <p:cNvPr id="21" name="Freeform 21"/>
            <p:cNvSpPr/>
            <p:nvPr/>
          </p:nvSpPr>
          <p:spPr>
            <a:xfrm>
              <a:off x="0" y="0"/>
              <a:ext cx="1014095" cy="2288413"/>
            </a:xfrm>
            <a:custGeom>
              <a:avLst/>
              <a:gdLst/>
              <a:ahLst/>
              <a:cxnLst/>
              <a:rect l="l" t="t" r="r" b="b"/>
              <a:pathLst>
                <a:path w="1014095" h="2288413">
                  <a:moveTo>
                    <a:pt x="514223" y="0"/>
                  </a:moveTo>
                  <a:lnTo>
                    <a:pt x="0" y="246253"/>
                  </a:lnTo>
                  <a:lnTo>
                    <a:pt x="1014095" y="2288413"/>
                  </a:lnTo>
                  <a:lnTo>
                    <a:pt x="1014095" y="1006602"/>
                  </a:lnTo>
                  <a:close/>
                </a:path>
              </a:pathLst>
            </a:custGeom>
            <a:solidFill>
              <a:srgbClr val="4BB5D9"/>
            </a:solidFill>
          </p:spPr>
        </p:sp>
      </p:grpSp>
      <p:sp>
        <p:nvSpPr>
          <p:cNvPr id="23" name="TextBox 23"/>
          <p:cNvSpPr txBox="1"/>
          <p:nvPr/>
        </p:nvSpPr>
        <p:spPr>
          <a:xfrm>
            <a:off x="17204993" y="81902"/>
            <a:ext cx="914550" cy="6138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r">
              <a:lnSpc>
                <a:spcPts val="3120"/>
              </a:lnSpc>
            </a:pPr>
            <a:r>
              <a:rPr lang="en-US" sz="2600">
                <a:solidFill>
                  <a:srgbClr val="4BB5D9"/>
                </a:solidFill>
                <a:latin typeface="Roboto Condensed"/>
              </a:rPr>
              <a:t>‹#›</a:t>
            </a:r>
          </a:p>
        </p:txBody>
      </p:sp>
      <p:grpSp>
        <p:nvGrpSpPr>
          <p:cNvPr id="22" name="Group 24"/>
          <p:cNvGrpSpPr/>
          <p:nvPr/>
        </p:nvGrpSpPr>
        <p:grpSpPr>
          <a:xfrm>
            <a:off x="2273226" y="3826800"/>
            <a:ext cx="6795000" cy="2559600"/>
            <a:chOff x="0" y="0"/>
            <a:chExt cx="9060000" cy="3412800"/>
          </a:xfrm>
        </p:grpSpPr>
        <p:sp>
          <p:nvSpPr>
            <p:cNvPr id="25" name="Freeform 25"/>
            <p:cNvSpPr/>
            <p:nvPr/>
          </p:nvSpPr>
          <p:spPr>
            <a:xfrm>
              <a:off x="0" y="0"/>
              <a:ext cx="9060053" cy="3412744"/>
            </a:xfrm>
            <a:custGeom>
              <a:avLst/>
              <a:gdLst/>
              <a:ahLst/>
              <a:cxnLst/>
              <a:rect l="l" t="t" r="r" b="b"/>
              <a:pathLst>
                <a:path w="9060053" h="3412744">
                  <a:moveTo>
                    <a:pt x="0" y="0"/>
                  </a:moveTo>
                  <a:lnTo>
                    <a:pt x="9060053" y="0"/>
                  </a:lnTo>
                  <a:lnTo>
                    <a:pt x="9060053" y="3412744"/>
                  </a:lnTo>
                  <a:lnTo>
                    <a:pt x="0" y="3412744"/>
                  </a:lnTo>
                  <a:close/>
                </a:path>
              </a:pathLst>
            </a:custGeom>
            <a:solidFill>
              <a:srgbClr val="E8EDF1"/>
            </a:solidFill>
          </p:spPr>
        </p:sp>
        <p:sp>
          <p:nvSpPr>
            <p:cNvPr id="26" name="TextBox 26"/>
            <p:cNvSpPr txBox="1"/>
            <p:nvPr/>
          </p:nvSpPr>
          <p:spPr>
            <a:xfrm>
              <a:off x="0" y="-19050"/>
              <a:ext cx="9060000" cy="3431850"/>
            </a:xfrm>
            <a:prstGeom prst="rect">
              <a:avLst/>
            </a:prstGeom>
          </p:spPr>
          <p:txBody>
            <a:bodyPr lIns="50800" tIns="50800" rIns="50800" bIns="50800" rtlCol="0" anchor="t"/>
            <a:lstStyle/>
            <a:p>
              <a:pPr algn="l">
                <a:lnSpc>
                  <a:spcPts val="3359"/>
                </a:lnSpc>
              </a:pPr>
              <a:endParaRPr lang="en-US" sz="2799" dirty="0">
                <a:solidFill>
                  <a:srgbClr val="252729"/>
                </a:solidFill>
                <a:latin typeface="Roboto Condensed"/>
              </a:endParaRPr>
            </a:p>
          </p:txBody>
        </p:sp>
      </p:grpSp>
      <p:grpSp>
        <p:nvGrpSpPr>
          <p:cNvPr id="24" name="Group 27"/>
          <p:cNvGrpSpPr/>
          <p:nvPr/>
        </p:nvGrpSpPr>
        <p:grpSpPr>
          <a:xfrm>
            <a:off x="9349370" y="3826800"/>
            <a:ext cx="6795000" cy="2559600"/>
            <a:chOff x="0" y="0"/>
            <a:chExt cx="9060000" cy="3412800"/>
          </a:xfrm>
        </p:grpSpPr>
        <p:sp>
          <p:nvSpPr>
            <p:cNvPr id="28" name="Freeform 28"/>
            <p:cNvSpPr/>
            <p:nvPr/>
          </p:nvSpPr>
          <p:spPr>
            <a:xfrm>
              <a:off x="0" y="0"/>
              <a:ext cx="9060053" cy="3412744"/>
            </a:xfrm>
            <a:custGeom>
              <a:avLst/>
              <a:gdLst/>
              <a:ahLst/>
              <a:cxnLst/>
              <a:rect l="l" t="t" r="r" b="b"/>
              <a:pathLst>
                <a:path w="9060053" h="3412744">
                  <a:moveTo>
                    <a:pt x="0" y="0"/>
                  </a:moveTo>
                  <a:lnTo>
                    <a:pt x="9060053" y="0"/>
                  </a:lnTo>
                  <a:lnTo>
                    <a:pt x="9060053" y="3412744"/>
                  </a:lnTo>
                  <a:lnTo>
                    <a:pt x="0" y="3412744"/>
                  </a:lnTo>
                  <a:close/>
                </a:path>
              </a:pathLst>
            </a:custGeom>
            <a:solidFill>
              <a:srgbClr val="E8EDF1"/>
            </a:solidFill>
          </p:spPr>
        </p:sp>
        <p:sp>
          <p:nvSpPr>
            <p:cNvPr id="29" name="TextBox 29"/>
            <p:cNvSpPr txBox="1"/>
            <p:nvPr/>
          </p:nvSpPr>
          <p:spPr>
            <a:xfrm>
              <a:off x="0" y="-19050"/>
              <a:ext cx="9060000" cy="3431850"/>
            </a:xfrm>
            <a:prstGeom prst="rect">
              <a:avLst/>
            </a:prstGeom>
          </p:spPr>
          <p:txBody>
            <a:bodyPr lIns="50800" tIns="50800" rIns="50800" bIns="50800" rtlCol="0" anchor="t"/>
            <a:lstStyle/>
            <a:p>
              <a:pPr algn="r">
                <a:lnSpc>
                  <a:spcPts val="3359"/>
                </a:lnSpc>
              </a:pPr>
              <a:endParaRPr lang="en-US" sz="2799" dirty="0">
                <a:solidFill>
                  <a:srgbClr val="252729"/>
                </a:solidFill>
                <a:latin typeface="Roboto Condensed"/>
              </a:endParaRPr>
            </a:p>
          </p:txBody>
        </p:sp>
      </p:grpSp>
      <p:grpSp>
        <p:nvGrpSpPr>
          <p:cNvPr id="27" name="Group 30"/>
          <p:cNvGrpSpPr/>
          <p:nvPr/>
        </p:nvGrpSpPr>
        <p:grpSpPr>
          <a:xfrm>
            <a:off x="2285952" y="6715136"/>
            <a:ext cx="6795000" cy="2559600"/>
            <a:chOff x="0" y="0"/>
            <a:chExt cx="9060000" cy="3412800"/>
          </a:xfrm>
        </p:grpSpPr>
        <p:sp>
          <p:nvSpPr>
            <p:cNvPr id="31" name="Freeform 31"/>
            <p:cNvSpPr/>
            <p:nvPr/>
          </p:nvSpPr>
          <p:spPr>
            <a:xfrm>
              <a:off x="0" y="0"/>
              <a:ext cx="9060053" cy="3412744"/>
            </a:xfrm>
            <a:custGeom>
              <a:avLst/>
              <a:gdLst/>
              <a:ahLst/>
              <a:cxnLst/>
              <a:rect l="l" t="t" r="r" b="b"/>
              <a:pathLst>
                <a:path w="9060053" h="3412744">
                  <a:moveTo>
                    <a:pt x="0" y="0"/>
                  </a:moveTo>
                  <a:lnTo>
                    <a:pt x="9060053" y="0"/>
                  </a:lnTo>
                  <a:lnTo>
                    <a:pt x="9060053" y="3412744"/>
                  </a:lnTo>
                  <a:lnTo>
                    <a:pt x="0" y="3412744"/>
                  </a:lnTo>
                  <a:close/>
                </a:path>
              </a:pathLst>
            </a:custGeom>
            <a:solidFill>
              <a:srgbClr val="E8EDF1"/>
            </a:solidFill>
          </p:spPr>
        </p:sp>
        <p:sp>
          <p:nvSpPr>
            <p:cNvPr id="32" name="TextBox 32"/>
            <p:cNvSpPr txBox="1"/>
            <p:nvPr/>
          </p:nvSpPr>
          <p:spPr>
            <a:xfrm>
              <a:off x="0" y="-95250"/>
              <a:ext cx="9060000" cy="3508050"/>
            </a:xfrm>
            <a:prstGeom prst="rect">
              <a:avLst/>
            </a:prstGeom>
          </p:spPr>
          <p:txBody>
            <a:bodyPr lIns="50800" tIns="50800" rIns="50800" bIns="50800" rtlCol="0" anchor="b"/>
            <a:lstStyle/>
            <a:p>
              <a:pPr>
                <a:lnSpc>
                  <a:spcPts val="5040"/>
                </a:lnSpc>
              </a:pPr>
              <a:endParaRPr/>
            </a:p>
          </p:txBody>
        </p:sp>
      </p:grpSp>
      <p:grpSp>
        <p:nvGrpSpPr>
          <p:cNvPr id="30" name="Group 33"/>
          <p:cNvGrpSpPr/>
          <p:nvPr/>
        </p:nvGrpSpPr>
        <p:grpSpPr>
          <a:xfrm>
            <a:off x="9215438" y="6643698"/>
            <a:ext cx="6795000" cy="2559600"/>
            <a:chOff x="0" y="0"/>
            <a:chExt cx="9060000" cy="3412800"/>
          </a:xfrm>
        </p:grpSpPr>
        <p:sp>
          <p:nvSpPr>
            <p:cNvPr id="34" name="Freeform 34"/>
            <p:cNvSpPr/>
            <p:nvPr/>
          </p:nvSpPr>
          <p:spPr>
            <a:xfrm>
              <a:off x="0" y="0"/>
              <a:ext cx="9060053" cy="3412744"/>
            </a:xfrm>
            <a:custGeom>
              <a:avLst/>
              <a:gdLst/>
              <a:ahLst/>
              <a:cxnLst/>
              <a:rect l="l" t="t" r="r" b="b"/>
              <a:pathLst>
                <a:path w="9060053" h="3412744">
                  <a:moveTo>
                    <a:pt x="0" y="0"/>
                  </a:moveTo>
                  <a:lnTo>
                    <a:pt x="9060053" y="0"/>
                  </a:lnTo>
                  <a:lnTo>
                    <a:pt x="9060053" y="3412744"/>
                  </a:lnTo>
                  <a:lnTo>
                    <a:pt x="0" y="3412744"/>
                  </a:lnTo>
                  <a:close/>
                </a:path>
              </a:pathLst>
            </a:custGeom>
            <a:solidFill>
              <a:srgbClr val="E8EDF1"/>
            </a:solidFill>
          </p:spPr>
        </p:sp>
        <p:sp>
          <p:nvSpPr>
            <p:cNvPr id="35" name="TextBox 35"/>
            <p:cNvSpPr txBox="1"/>
            <p:nvPr/>
          </p:nvSpPr>
          <p:spPr>
            <a:xfrm>
              <a:off x="0" y="-19050"/>
              <a:ext cx="9060000" cy="3431850"/>
            </a:xfrm>
            <a:prstGeom prst="rect">
              <a:avLst/>
            </a:prstGeom>
          </p:spPr>
          <p:txBody>
            <a:bodyPr lIns="50800" tIns="50800" rIns="50800" bIns="50800" rtlCol="0" anchor="b"/>
            <a:lstStyle/>
            <a:p>
              <a:pPr algn="r">
                <a:lnSpc>
                  <a:spcPts val="3359"/>
                </a:lnSpc>
              </a:pPr>
              <a:endParaRPr lang="en-US" sz="2799" dirty="0">
                <a:solidFill>
                  <a:srgbClr val="252729"/>
                </a:solidFill>
                <a:latin typeface="Roboto Condensed Bold"/>
              </a:endParaRPr>
            </a:p>
          </p:txBody>
        </p:sp>
      </p:grpSp>
      <p:grpSp>
        <p:nvGrpSpPr>
          <p:cNvPr id="33" name="Group 36"/>
          <p:cNvGrpSpPr/>
          <p:nvPr/>
        </p:nvGrpSpPr>
        <p:grpSpPr>
          <a:xfrm>
            <a:off x="7117710" y="4432574"/>
            <a:ext cx="3904800" cy="3904800"/>
            <a:chOff x="0" y="0"/>
            <a:chExt cx="5206400" cy="5206400"/>
          </a:xfrm>
        </p:grpSpPr>
        <p:sp>
          <p:nvSpPr>
            <p:cNvPr id="37" name="Freeform 37"/>
            <p:cNvSpPr/>
            <p:nvPr/>
          </p:nvSpPr>
          <p:spPr>
            <a:xfrm>
              <a:off x="-2286" y="0"/>
              <a:ext cx="2605532" cy="2611628"/>
            </a:xfrm>
            <a:custGeom>
              <a:avLst/>
              <a:gdLst/>
              <a:ahLst/>
              <a:cxnLst/>
              <a:rect l="l" t="t" r="r" b="b"/>
              <a:pathLst>
                <a:path w="2605532" h="2611628">
                  <a:moveTo>
                    <a:pt x="2286" y="2611628"/>
                  </a:moveTo>
                  <a:cubicBezTo>
                    <a:pt x="0" y="1919732"/>
                    <a:pt x="273304" y="1255522"/>
                    <a:pt x="761746" y="765429"/>
                  </a:cubicBezTo>
                  <a:cubicBezTo>
                    <a:pt x="1250188" y="275336"/>
                    <a:pt x="1913636" y="0"/>
                    <a:pt x="2605532" y="0"/>
                  </a:cubicBezTo>
                  <a:lnTo>
                    <a:pt x="2605532" y="2603246"/>
                  </a:lnTo>
                  <a:close/>
                </a:path>
              </a:pathLst>
            </a:custGeom>
            <a:solidFill>
              <a:srgbClr val="3796BF"/>
            </a:solidFill>
          </p:spPr>
        </p:sp>
      </p:grpSp>
      <p:grpSp>
        <p:nvGrpSpPr>
          <p:cNvPr id="36" name="Group 38"/>
          <p:cNvGrpSpPr/>
          <p:nvPr/>
        </p:nvGrpSpPr>
        <p:grpSpPr>
          <a:xfrm rot="5400000">
            <a:off x="7399106" y="4432574"/>
            <a:ext cx="3904800" cy="3904800"/>
            <a:chOff x="0" y="0"/>
            <a:chExt cx="5206400" cy="5206400"/>
          </a:xfrm>
        </p:grpSpPr>
        <p:sp>
          <p:nvSpPr>
            <p:cNvPr id="39" name="Freeform 39"/>
            <p:cNvSpPr/>
            <p:nvPr/>
          </p:nvSpPr>
          <p:spPr>
            <a:xfrm>
              <a:off x="-2286" y="0"/>
              <a:ext cx="2605532" cy="2611628"/>
            </a:xfrm>
            <a:custGeom>
              <a:avLst/>
              <a:gdLst/>
              <a:ahLst/>
              <a:cxnLst/>
              <a:rect l="l" t="t" r="r" b="b"/>
              <a:pathLst>
                <a:path w="2605532" h="2611628">
                  <a:moveTo>
                    <a:pt x="2286" y="2611628"/>
                  </a:moveTo>
                  <a:cubicBezTo>
                    <a:pt x="0" y="1919732"/>
                    <a:pt x="273304" y="1255522"/>
                    <a:pt x="761746" y="765429"/>
                  </a:cubicBezTo>
                  <a:cubicBezTo>
                    <a:pt x="1250188" y="275336"/>
                    <a:pt x="1913636" y="0"/>
                    <a:pt x="2605532" y="0"/>
                  </a:cubicBezTo>
                  <a:lnTo>
                    <a:pt x="2605532" y="2603246"/>
                  </a:lnTo>
                  <a:close/>
                </a:path>
              </a:pathLst>
            </a:custGeom>
            <a:solidFill>
              <a:srgbClr val="4BB5D9"/>
            </a:solidFill>
          </p:spPr>
        </p:sp>
      </p:grpSp>
      <p:grpSp>
        <p:nvGrpSpPr>
          <p:cNvPr id="38" name="Group 40"/>
          <p:cNvGrpSpPr/>
          <p:nvPr/>
        </p:nvGrpSpPr>
        <p:grpSpPr>
          <a:xfrm rot="-10800000">
            <a:off x="7399106" y="4716170"/>
            <a:ext cx="3904800" cy="3904800"/>
            <a:chOff x="0" y="0"/>
            <a:chExt cx="5206400" cy="5206400"/>
          </a:xfrm>
        </p:grpSpPr>
        <p:sp>
          <p:nvSpPr>
            <p:cNvPr id="41" name="Freeform 41"/>
            <p:cNvSpPr/>
            <p:nvPr/>
          </p:nvSpPr>
          <p:spPr>
            <a:xfrm>
              <a:off x="-2286" y="0"/>
              <a:ext cx="2605532" cy="2611628"/>
            </a:xfrm>
            <a:custGeom>
              <a:avLst/>
              <a:gdLst/>
              <a:ahLst/>
              <a:cxnLst/>
              <a:rect l="l" t="t" r="r" b="b"/>
              <a:pathLst>
                <a:path w="2605532" h="2611628">
                  <a:moveTo>
                    <a:pt x="2286" y="2611628"/>
                  </a:moveTo>
                  <a:cubicBezTo>
                    <a:pt x="0" y="1919732"/>
                    <a:pt x="273304" y="1255522"/>
                    <a:pt x="761746" y="765429"/>
                  </a:cubicBezTo>
                  <a:cubicBezTo>
                    <a:pt x="1250188" y="275336"/>
                    <a:pt x="1913636" y="0"/>
                    <a:pt x="2605532" y="0"/>
                  </a:cubicBezTo>
                  <a:lnTo>
                    <a:pt x="2605532" y="2603246"/>
                  </a:lnTo>
                  <a:close/>
                </a:path>
              </a:pathLst>
            </a:custGeom>
            <a:solidFill>
              <a:srgbClr val="FF9900"/>
            </a:solidFill>
          </p:spPr>
        </p:sp>
      </p:grpSp>
      <p:grpSp>
        <p:nvGrpSpPr>
          <p:cNvPr id="40" name="Group 42"/>
          <p:cNvGrpSpPr/>
          <p:nvPr/>
        </p:nvGrpSpPr>
        <p:grpSpPr>
          <a:xfrm rot="-5400000">
            <a:off x="7117710" y="4716170"/>
            <a:ext cx="3904800" cy="3904800"/>
            <a:chOff x="0" y="0"/>
            <a:chExt cx="5206400" cy="5206400"/>
          </a:xfrm>
        </p:grpSpPr>
        <p:sp>
          <p:nvSpPr>
            <p:cNvPr id="43" name="Freeform 43"/>
            <p:cNvSpPr/>
            <p:nvPr/>
          </p:nvSpPr>
          <p:spPr>
            <a:xfrm>
              <a:off x="-2286" y="0"/>
              <a:ext cx="2605532" cy="2611628"/>
            </a:xfrm>
            <a:custGeom>
              <a:avLst/>
              <a:gdLst/>
              <a:ahLst/>
              <a:cxnLst/>
              <a:rect l="l" t="t" r="r" b="b"/>
              <a:pathLst>
                <a:path w="2605532" h="2611628">
                  <a:moveTo>
                    <a:pt x="2286" y="2611628"/>
                  </a:moveTo>
                  <a:cubicBezTo>
                    <a:pt x="0" y="1919732"/>
                    <a:pt x="273304" y="1255522"/>
                    <a:pt x="761746" y="765429"/>
                  </a:cubicBezTo>
                  <a:cubicBezTo>
                    <a:pt x="1250188" y="275336"/>
                    <a:pt x="1913636" y="0"/>
                    <a:pt x="2605532" y="0"/>
                  </a:cubicBezTo>
                  <a:lnTo>
                    <a:pt x="2605532" y="2603246"/>
                  </a:lnTo>
                  <a:close/>
                </a:path>
              </a:pathLst>
            </a:custGeom>
            <a:solidFill>
              <a:srgbClr val="81D1EC"/>
            </a:solidFill>
          </p:spPr>
        </p:sp>
      </p:grpSp>
      <p:sp>
        <p:nvSpPr>
          <p:cNvPr id="44" name="TextBox 44"/>
          <p:cNvSpPr txBox="1"/>
          <p:nvPr/>
        </p:nvSpPr>
        <p:spPr>
          <a:xfrm>
            <a:off x="8260506" y="5302309"/>
            <a:ext cx="261106" cy="41101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675640" lvl="1" indent="-337820" algn="ctr">
              <a:lnSpc>
                <a:spcPts val="3359"/>
              </a:lnSpc>
              <a:buFont typeface="Arial"/>
              <a:buChar char="•"/>
            </a:pPr>
            <a:r>
              <a:rPr lang="kk-KZ" sz="2799" dirty="0" smtClean="0">
                <a:solidFill>
                  <a:srgbClr val="FFFFFF"/>
                </a:solidFill>
                <a:latin typeface="Oswald Bold"/>
              </a:rPr>
              <a:t>5</a:t>
            </a:r>
            <a:endParaRPr lang="en-US" sz="2799" dirty="0">
              <a:solidFill>
                <a:srgbClr val="FFFFFF"/>
              </a:solidFill>
              <a:latin typeface="Oswald Bold"/>
            </a:endParaRPr>
          </a:p>
        </p:txBody>
      </p:sp>
      <p:sp>
        <p:nvSpPr>
          <p:cNvPr id="45" name="TextBox 45"/>
          <p:cNvSpPr txBox="1"/>
          <p:nvPr/>
        </p:nvSpPr>
        <p:spPr>
          <a:xfrm>
            <a:off x="9901188" y="5314779"/>
            <a:ext cx="458654" cy="41101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675640" lvl="1" indent="-337820" algn="ctr">
              <a:lnSpc>
                <a:spcPts val="3359"/>
              </a:lnSpc>
              <a:buFont typeface="Arial"/>
              <a:buChar char="•"/>
            </a:pPr>
            <a:r>
              <a:rPr lang="kk-KZ" sz="2799" dirty="0" smtClean="0">
                <a:solidFill>
                  <a:srgbClr val="FFFFFF"/>
                </a:solidFill>
                <a:latin typeface="Oswald Bold"/>
              </a:rPr>
              <a:t>6</a:t>
            </a:r>
            <a:endParaRPr lang="en-US" sz="2799" dirty="0">
              <a:solidFill>
                <a:srgbClr val="FFFFFF"/>
              </a:solidFill>
              <a:latin typeface="Oswald Bold"/>
            </a:endParaRPr>
          </a:p>
        </p:txBody>
      </p:sp>
      <p:sp>
        <p:nvSpPr>
          <p:cNvPr id="46" name="TextBox 46"/>
          <p:cNvSpPr txBox="1"/>
          <p:nvPr/>
        </p:nvSpPr>
        <p:spPr>
          <a:xfrm>
            <a:off x="8204634" y="7089599"/>
            <a:ext cx="304008" cy="41101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675640" lvl="1" indent="-337820" algn="ctr">
              <a:lnSpc>
                <a:spcPts val="3359"/>
              </a:lnSpc>
              <a:buFont typeface="Arial"/>
              <a:buChar char="•"/>
            </a:pPr>
            <a:r>
              <a:rPr lang="kk-KZ" sz="2799" dirty="0" smtClean="0">
                <a:solidFill>
                  <a:srgbClr val="FFFFFF"/>
                </a:solidFill>
                <a:latin typeface="Oswald Bold"/>
              </a:rPr>
              <a:t>7</a:t>
            </a:r>
            <a:endParaRPr lang="en-US" sz="2799" dirty="0">
              <a:solidFill>
                <a:srgbClr val="FFFFFF"/>
              </a:solidFill>
              <a:latin typeface="Oswald Bold"/>
            </a:endParaRPr>
          </a:p>
        </p:txBody>
      </p:sp>
      <p:sp>
        <p:nvSpPr>
          <p:cNvPr id="47" name="TextBox 47"/>
          <p:cNvSpPr txBox="1"/>
          <p:nvPr/>
        </p:nvSpPr>
        <p:spPr>
          <a:xfrm>
            <a:off x="10085766" y="7102069"/>
            <a:ext cx="239156" cy="41101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675640" lvl="1" indent="-337820" algn="ctr">
              <a:lnSpc>
                <a:spcPts val="3359"/>
              </a:lnSpc>
              <a:buFont typeface="Arial"/>
              <a:buChar char="•"/>
            </a:pPr>
            <a:r>
              <a:rPr lang="kk-KZ" sz="2799" dirty="0" smtClean="0">
                <a:solidFill>
                  <a:srgbClr val="FFFFFF"/>
                </a:solidFill>
                <a:latin typeface="Oswald Bold"/>
              </a:rPr>
              <a:t>8</a:t>
            </a:r>
            <a:endParaRPr lang="en-US" sz="2799" dirty="0">
              <a:solidFill>
                <a:srgbClr val="FFFFFF"/>
              </a:solidFill>
              <a:latin typeface="Oswald Bold"/>
            </a:endParaRPr>
          </a:p>
        </p:txBody>
      </p:sp>
      <p:sp>
        <p:nvSpPr>
          <p:cNvPr id="48" name="Прямоугольник 47"/>
          <p:cNvSpPr/>
          <p:nvPr/>
        </p:nvSpPr>
        <p:spPr>
          <a:xfrm>
            <a:off x="4714844" y="1643038"/>
            <a:ext cx="9144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50" name="Прямоугольник 49"/>
          <p:cNvSpPr/>
          <p:nvPr/>
        </p:nvSpPr>
        <p:spPr>
          <a:xfrm>
            <a:off x="2500266" y="4643434"/>
            <a:ext cx="442915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1" name="Прямоугольник 50"/>
          <p:cNvSpPr/>
          <p:nvPr/>
        </p:nvSpPr>
        <p:spPr>
          <a:xfrm>
            <a:off x="10858512" y="4143368"/>
            <a:ext cx="535785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4" name="Прямоугольник 53"/>
          <p:cNvSpPr/>
          <p:nvPr/>
        </p:nvSpPr>
        <p:spPr>
          <a:xfrm>
            <a:off x="2571704" y="4214806"/>
            <a:ext cx="4572032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Тұтас сөздің  ішіндегі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"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","ж","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ш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","с"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дыбыстары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естілуінше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емес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түбірінше жазылсын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тас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тасша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таз –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тазша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т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ə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ж – т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ə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жша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ас –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асша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).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5" name="Прямоугольник 54"/>
          <p:cNvSpPr/>
          <p:nvPr/>
        </p:nvSpPr>
        <p:spPr>
          <a:xfrm>
            <a:off x="11144264" y="4214806"/>
            <a:ext cx="5214974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Түбірдің дыбысына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жалғау, жұрнақтың дауыссыз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дыбысы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ықпал етпесін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(түн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түнгі боп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жазылсын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естілуінше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түңгі боп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жазылмасын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). 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6" name="Прямоугольник 55"/>
          <p:cNvSpPr/>
          <p:nvPr/>
        </p:nvSpPr>
        <p:spPr>
          <a:xfrm>
            <a:off x="2428828" y="6929450"/>
            <a:ext cx="4572032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л,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р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у,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и­ден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басталатын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сөздерде (қаб, лосу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рабай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рұқсат, уақыт, ійне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ы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у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дыбыстары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сөз басында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дүд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ə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мал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естілсе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жазылмасын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7" name="Прямоугольник 56"/>
          <p:cNvSpPr/>
          <p:nvPr/>
        </p:nvSpPr>
        <p:spPr>
          <a:xfrm>
            <a:off x="11144264" y="7072326"/>
            <a:ext cx="4929222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Есімшені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"тұн" жұрнағы (баратұн, келетүн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естілуінше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"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тін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" боб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жазылсын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"Үшін", "Үркер" сияқты сөздерде ү, ө, 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е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жазылсын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 rot="9208626">
            <a:off x="13409808" y="8220868"/>
            <a:ext cx="968464" cy="2408012"/>
            <a:chOff x="0" y="0"/>
            <a:chExt cx="1291285" cy="3210683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1291336" cy="3210687"/>
            </a:xfrm>
            <a:custGeom>
              <a:avLst/>
              <a:gdLst/>
              <a:ahLst/>
              <a:cxnLst/>
              <a:rect l="l" t="t" r="r" b="b"/>
              <a:pathLst>
                <a:path w="1291336" h="3210687">
                  <a:moveTo>
                    <a:pt x="1291336" y="642112"/>
                  </a:moveTo>
                  <a:lnTo>
                    <a:pt x="0" y="0"/>
                  </a:lnTo>
                  <a:lnTo>
                    <a:pt x="0" y="3210687"/>
                  </a:lnTo>
                  <a:lnTo>
                    <a:pt x="1291336" y="3210687"/>
                  </a:lnTo>
                  <a:close/>
                </a:path>
              </a:pathLst>
            </a:custGeom>
            <a:solidFill>
              <a:srgbClr val="4BB5D9"/>
            </a:solidFill>
          </p:spPr>
        </p:sp>
      </p:grpSp>
      <p:grpSp>
        <p:nvGrpSpPr>
          <p:cNvPr id="4" name="Group 4"/>
          <p:cNvGrpSpPr/>
          <p:nvPr/>
        </p:nvGrpSpPr>
        <p:grpSpPr>
          <a:xfrm rot="9208633">
            <a:off x="15608600" y="6558026"/>
            <a:ext cx="1755248" cy="4364272"/>
            <a:chOff x="0" y="0"/>
            <a:chExt cx="2340331" cy="5819029"/>
          </a:xfrm>
        </p:grpSpPr>
        <p:sp>
          <p:nvSpPr>
            <p:cNvPr id="5" name="Freeform 5"/>
            <p:cNvSpPr/>
            <p:nvPr/>
          </p:nvSpPr>
          <p:spPr>
            <a:xfrm>
              <a:off x="0" y="0"/>
              <a:ext cx="2340356" cy="5819013"/>
            </a:xfrm>
            <a:custGeom>
              <a:avLst/>
              <a:gdLst/>
              <a:ahLst/>
              <a:cxnLst/>
              <a:rect l="l" t="t" r="r" b="b"/>
              <a:pathLst>
                <a:path w="2340356" h="5819013">
                  <a:moveTo>
                    <a:pt x="2340356" y="1163828"/>
                  </a:moveTo>
                  <a:lnTo>
                    <a:pt x="0" y="0"/>
                  </a:lnTo>
                  <a:lnTo>
                    <a:pt x="0" y="5819013"/>
                  </a:lnTo>
                  <a:lnTo>
                    <a:pt x="2340356" y="5819013"/>
                  </a:lnTo>
                  <a:close/>
                </a:path>
              </a:pathLst>
            </a:custGeom>
            <a:solidFill>
              <a:srgbClr val="81D1EC"/>
            </a:solidFill>
          </p:spPr>
        </p:sp>
      </p:grpSp>
      <p:grpSp>
        <p:nvGrpSpPr>
          <p:cNvPr id="6" name="Group 6"/>
          <p:cNvGrpSpPr/>
          <p:nvPr/>
        </p:nvGrpSpPr>
        <p:grpSpPr>
          <a:xfrm rot="9208606">
            <a:off x="14963578" y="8553826"/>
            <a:ext cx="817592" cy="2032898"/>
            <a:chOff x="0" y="0"/>
            <a:chExt cx="1090123" cy="2710531"/>
          </a:xfrm>
        </p:grpSpPr>
        <p:sp>
          <p:nvSpPr>
            <p:cNvPr id="7" name="Freeform 7"/>
            <p:cNvSpPr/>
            <p:nvPr/>
          </p:nvSpPr>
          <p:spPr>
            <a:xfrm>
              <a:off x="0" y="0"/>
              <a:ext cx="1090168" cy="2710561"/>
            </a:xfrm>
            <a:custGeom>
              <a:avLst/>
              <a:gdLst/>
              <a:ahLst/>
              <a:cxnLst/>
              <a:rect l="l" t="t" r="r" b="b"/>
              <a:pathLst>
                <a:path w="1090168" h="2710561">
                  <a:moveTo>
                    <a:pt x="1090168" y="542163"/>
                  </a:moveTo>
                  <a:lnTo>
                    <a:pt x="0" y="0"/>
                  </a:lnTo>
                  <a:lnTo>
                    <a:pt x="0" y="2710561"/>
                  </a:lnTo>
                  <a:lnTo>
                    <a:pt x="1090168" y="2710561"/>
                  </a:lnTo>
                  <a:close/>
                </a:path>
              </a:pathLst>
            </a:custGeom>
            <a:solidFill>
              <a:srgbClr val="FF9900"/>
            </a:solidFill>
          </p:spPr>
        </p:sp>
      </p:grpSp>
      <p:grpSp>
        <p:nvGrpSpPr>
          <p:cNvPr id="8" name="Group 8"/>
          <p:cNvGrpSpPr/>
          <p:nvPr/>
        </p:nvGrpSpPr>
        <p:grpSpPr>
          <a:xfrm rot="9208678">
            <a:off x="12575234" y="9315402"/>
            <a:ext cx="459320" cy="1142036"/>
            <a:chOff x="0" y="0"/>
            <a:chExt cx="612427" cy="1522715"/>
          </a:xfrm>
        </p:grpSpPr>
        <p:sp>
          <p:nvSpPr>
            <p:cNvPr id="9" name="Freeform 9"/>
            <p:cNvSpPr/>
            <p:nvPr/>
          </p:nvSpPr>
          <p:spPr>
            <a:xfrm>
              <a:off x="0" y="0"/>
              <a:ext cx="612394" cy="1522730"/>
            </a:xfrm>
            <a:custGeom>
              <a:avLst/>
              <a:gdLst/>
              <a:ahLst/>
              <a:cxnLst/>
              <a:rect l="l" t="t" r="r" b="b"/>
              <a:pathLst>
                <a:path w="612394" h="1522730">
                  <a:moveTo>
                    <a:pt x="612394" y="304546"/>
                  </a:moveTo>
                  <a:lnTo>
                    <a:pt x="0" y="0"/>
                  </a:lnTo>
                  <a:lnTo>
                    <a:pt x="0" y="1522730"/>
                  </a:lnTo>
                  <a:lnTo>
                    <a:pt x="612394" y="1522730"/>
                  </a:lnTo>
                  <a:close/>
                </a:path>
              </a:pathLst>
            </a:custGeom>
            <a:solidFill>
              <a:srgbClr val="3796BF"/>
            </a:solidFill>
          </p:spPr>
        </p:sp>
      </p:grpSp>
      <p:grpSp>
        <p:nvGrpSpPr>
          <p:cNvPr id="10" name="Group 10"/>
          <p:cNvGrpSpPr/>
          <p:nvPr/>
        </p:nvGrpSpPr>
        <p:grpSpPr>
          <a:xfrm>
            <a:off x="16578606" y="5312236"/>
            <a:ext cx="1709302" cy="3858160"/>
            <a:chOff x="0" y="0"/>
            <a:chExt cx="2279069" cy="5144213"/>
          </a:xfrm>
        </p:grpSpPr>
        <p:sp>
          <p:nvSpPr>
            <p:cNvPr id="11" name="Freeform 11"/>
            <p:cNvSpPr/>
            <p:nvPr/>
          </p:nvSpPr>
          <p:spPr>
            <a:xfrm>
              <a:off x="0" y="0"/>
              <a:ext cx="2279015" cy="5144262"/>
            </a:xfrm>
            <a:custGeom>
              <a:avLst/>
              <a:gdLst/>
              <a:ahLst/>
              <a:cxnLst/>
              <a:rect l="l" t="t" r="r" b="b"/>
              <a:pathLst>
                <a:path w="2279015" h="5144262">
                  <a:moveTo>
                    <a:pt x="1155827" y="0"/>
                  </a:moveTo>
                  <a:lnTo>
                    <a:pt x="0" y="553466"/>
                  </a:lnTo>
                  <a:lnTo>
                    <a:pt x="2279015" y="5144262"/>
                  </a:lnTo>
                  <a:lnTo>
                    <a:pt x="2279015" y="2262886"/>
                  </a:lnTo>
                  <a:close/>
                </a:path>
              </a:pathLst>
            </a:custGeom>
            <a:solidFill>
              <a:srgbClr val="3796BF"/>
            </a:solidFill>
          </p:spPr>
        </p:sp>
      </p:grpSp>
      <p:grpSp>
        <p:nvGrpSpPr>
          <p:cNvPr id="12" name="Group 12"/>
          <p:cNvGrpSpPr/>
          <p:nvPr/>
        </p:nvGrpSpPr>
        <p:grpSpPr>
          <a:xfrm rot="-1591408">
            <a:off x="2724338" y="-150460"/>
            <a:ext cx="410206" cy="1019960"/>
            <a:chOff x="0" y="0"/>
            <a:chExt cx="546941" cy="1359947"/>
          </a:xfrm>
        </p:grpSpPr>
        <p:sp>
          <p:nvSpPr>
            <p:cNvPr id="13" name="Freeform 13"/>
            <p:cNvSpPr/>
            <p:nvPr/>
          </p:nvSpPr>
          <p:spPr>
            <a:xfrm>
              <a:off x="0" y="0"/>
              <a:ext cx="546989" cy="1359916"/>
            </a:xfrm>
            <a:custGeom>
              <a:avLst/>
              <a:gdLst/>
              <a:ahLst/>
              <a:cxnLst/>
              <a:rect l="l" t="t" r="r" b="b"/>
              <a:pathLst>
                <a:path w="546989" h="1359916">
                  <a:moveTo>
                    <a:pt x="546989" y="272034"/>
                  </a:moveTo>
                  <a:lnTo>
                    <a:pt x="0" y="0"/>
                  </a:lnTo>
                  <a:lnTo>
                    <a:pt x="0" y="1359916"/>
                  </a:lnTo>
                  <a:lnTo>
                    <a:pt x="546989" y="1359916"/>
                  </a:lnTo>
                  <a:close/>
                </a:path>
              </a:pathLst>
            </a:custGeom>
            <a:solidFill>
              <a:srgbClr val="3796BF"/>
            </a:solidFill>
          </p:spPr>
        </p:sp>
      </p:grpSp>
      <p:grpSp>
        <p:nvGrpSpPr>
          <p:cNvPr id="14" name="Group 14"/>
          <p:cNvGrpSpPr/>
          <p:nvPr/>
        </p:nvGrpSpPr>
        <p:grpSpPr>
          <a:xfrm rot="-1591371">
            <a:off x="478926" y="-327908"/>
            <a:ext cx="869508" cy="2161960"/>
            <a:chOff x="0" y="0"/>
            <a:chExt cx="1159344" cy="2882613"/>
          </a:xfrm>
        </p:grpSpPr>
        <p:sp>
          <p:nvSpPr>
            <p:cNvPr id="15" name="Freeform 15"/>
            <p:cNvSpPr/>
            <p:nvPr/>
          </p:nvSpPr>
          <p:spPr>
            <a:xfrm>
              <a:off x="0" y="0"/>
              <a:ext cx="1159383" cy="2882646"/>
            </a:xfrm>
            <a:custGeom>
              <a:avLst/>
              <a:gdLst/>
              <a:ahLst/>
              <a:cxnLst/>
              <a:rect l="l" t="t" r="r" b="b"/>
              <a:pathLst>
                <a:path w="1159383" h="2882646">
                  <a:moveTo>
                    <a:pt x="1159383" y="576580"/>
                  </a:moveTo>
                  <a:lnTo>
                    <a:pt x="0" y="0"/>
                  </a:lnTo>
                  <a:lnTo>
                    <a:pt x="0" y="2882646"/>
                  </a:lnTo>
                  <a:lnTo>
                    <a:pt x="1159383" y="2882646"/>
                  </a:lnTo>
                  <a:close/>
                </a:path>
              </a:pathLst>
            </a:custGeom>
            <a:solidFill>
              <a:srgbClr val="FF9900"/>
            </a:solidFill>
          </p:spPr>
        </p:sp>
      </p:grpSp>
      <p:grpSp>
        <p:nvGrpSpPr>
          <p:cNvPr id="16" name="Group 16"/>
          <p:cNvGrpSpPr/>
          <p:nvPr/>
        </p:nvGrpSpPr>
        <p:grpSpPr>
          <a:xfrm rot="-1591339">
            <a:off x="1784802" y="-362822"/>
            <a:ext cx="1008748" cy="2508134"/>
            <a:chOff x="0" y="0"/>
            <a:chExt cx="1344997" cy="3344179"/>
          </a:xfrm>
        </p:grpSpPr>
        <p:sp>
          <p:nvSpPr>
            <p:cNvPr id="17" name="Freeform 17"/>
            <p:cNvSpPr/>
            <p:nvPr/>
          </p:nvSpPr>
          <p:spPr>
            <a:xfrm>
              <a:off x="0" y="0"/>
              <a:ext cx="1345057" cy="3344164"/>
            </a:xfrm>
            <a:custGeom>
              <a:avLst/>
              <a:gdLst/>
              <a:ahLst/>
              <a:cxnLst/>
              <a:rect l="l" t="t" r="r" b="b"/>
              <a:pathLst>
                <a:path w="1345057" h="3344164">
                  <a:moveTo>
                    <a:pt x="1345057" y="668782"/>
                  </a:moveTo>
                  <a:lnTo>
                    <a:pt x="0" y="0"/>
                  </a:lnTo>
                  <a:lnTo>
                    <a:pt x="0" y="3344164"/>
                  </a:lnTo>
                  <a:lnTo>
                    <a:pt x="1345057" y="3344164"/>
                  </a:lnTo>
                  <a:close/>
                </a:path>
              </a:pathLst>
            </a:custGeom>
            <a:solidFill>
              <a:srgbClr val="81D1EC"/>
            </a:solidFill>
          </p:spPr>
        </p:sp>
      </p:grpSp>
      <p:grpSp>
        <p:nvGrpSpPr>
          <p:cNvPr id="18" name="Group 18"/>
          <p:cNvGrpSpPr/>
          <p:nvPr/>
        </p:nvGrpSpPr>
        <p:grpSpPr>
          <a:xfrm rot="-1591322">
            <a:off x="3636904" y="-176712"/>
            <a:ext cx="459320" cy="1142036"/>
            <a:chOff x="0" y="0"/>
            <a:chExt cx="612427" cy="1522715"/>
          </a:xfrm>
        </p:grpSpPr>
        <p:sp>
          <p:nvSpPr>
            <p:cNvPr id="19" name="Freeform 19"/>
            <p:cNvSpPr/>
            <p:nvPr/>
          </p:nvSpPr>
          <p:spPr>
            <a:xfrm>
              <a:off x="0" y="0"/>
              <a:ext cx="612394" cy="1522730"/>
            </a:xfrm>
            <a:custGeom>
              <a:avLst/>
              <a:gdLst/>
              <a:ahLst/>
              <a:cxnLst/>
              <a:rect l="l" t="t" r="r" b="b"/>
              <a:pathLst>
                <a:path w="612394" h="1522730">
                  <a:moveTo>
                    <a:pt x="612394" y="304546"/>
                  </a:moveTo>
                  <a:lnTo>
                    <a:pt x="0" y="0"/>
                  </a:lnTo>
                  <a:lnTo>
                    <a:pt x="0" y="1522730"/>
                  </a:lnTo>
                  <a:lnTo>
                    <a:pt x="612394" y="1522730"/>
                  </a:lnTo>
                  <a:close/>
                </a:path>
              </a:pathLst>
            </a:custGeom>
            <a:solidFill>
              <a:srgbClr val="4BB5D9"/>
            </a:solidFill>
          </p:spPr>
        </p:sp>
      </p:grpSp>
      <p:grpSp>
        <p:nvGrpSpPr>
          <p:cNvPr id="20" name="Group 20"/>
          <p:cNvGrpSpPr/>
          <p:nvPr/>
        </p:nvGrpSpPr>
        <p:grpSpPr>
          <a:xfrm rot="-10800000">
            <a:off x="-64" y="117322"/>
            <a:ext cx="760568" cy="1716294"/>
            <a:chOff x="0" y="0"/>
            <a:chExt cx="1014091" cy="2288392"/>
          </a:xfrm>
        </p:grpSpPr>
        <p:sp>
          <p:nvSpPr>
            <p:cNvPr id="21" name="Freeform 21"/>
            <p:cNvSpPr/>
            <p:nvPr/>
          </p:nvSpPr>
          <p:spPr>
            <a:xfrm>
              <a:off x="0" y="0"/>
              <a:ext cx="1014095" cy="2288413"/>
            </a:xfrm>
            <a:custGeom>
              <a:avLst/>
              <a:gdLst/>
              <a:ahLst/>
              <a:cxnLst/>
              <a:rect l="l" t="t" r="r" b="b"/>
              <a:pathLst>
                <a:path w="1014095" h="2288413">
                  <a:moveTo>
                    <a:pt x="514223" y="0"/>
                  </a:moveTo>
                  <a:lnTo>
                    <a:pt x="0" y="246253"/>
                  </a:lnTo>
                  <a:lnTo>
                    <a:pt x="1014095" y="2288413"/>
                  </a:lnTo>
                  <a:lnTo>
                    <a:pt x="1014095" y="1006602"/>
                  </a:lnTo>
                  <a:close/>
                </a:path>
              </a:pathLst>
            </a:custGeom>
            <a:solidFill>
              <a:srgbClr val="4BB5D9"/>
            </a:solidFill>
          </p:spPr>
        </p:sp>
      </p:grpSp>
      <p:sp>
        <p:nvSpPr>
          <p:cNvPr id="23" name="TextBox 23"/>
          <p:cNvSpPr txBox="1"/>
          <p:nvPr/>
        </p:nvSpPr>
        <p:spPr>
          <a:xfrm>
            <a:off x="17204993" y="81902"/>
            <a:ext cx="914550" cy="6138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r">
              <a:lnSpc>
                <a:spcPts val="3120"/>
              </a:lnSpc>
            </a:pPr>
            <a:r>
              <a:rPr lang="en-US" sz="2600">
                <a:solidFill>
                  <a:srgbClr val="4BB5D9"/>
                </a:solidFill>
                <a:latin typeface="Roboto Condensed"/>
              </a:rPr>
              <a:t>‹#›</a:t>
            </a:r>
          </a:p>
        </p:txBody>
      </p:sp>
      <p:grpSp>
        <p:nvGrpSpPr>
          <p:cNvPr id="22" name="Group 24"/>
          <p:cNvGrpSpPr/>
          <p:nvPr/>
        </p:nvGrpSpPr>
        <p:grpSpPr>
          <a:xfrm>
            <a:off x="2285952" y="3857616"/>
            <a:ext cx="6795000" cy="2559600"/>
            <a:chOff x="0" y="0"/>
            <a:chExt cx="9060000" cy="3412800"/>
          </a:xfrm>
        </p:grpSpPr>
        <p:sp>
          <p:nvSpPr>
            <p:cNvPr id="25" name="Freeform 25"/>
            <p:cNvSpPr/>
            <p:nvPr/>
          </p:nvSpPr>
          <p:spPr>
            <a:xfrm>
              <a:off x="0" y="0"/>
              <a:ext cx="9060053" cy="3412744"/>
            </a:xfrm>
            <a:custGeom>
              <a:avLst/>
              <a:gdLst/>
              <a:ahLst/>
              <a:cxnLst/>
              <a:rect l="l" t="t" r="r" b="b"/>
              <a:pathLst>
                <a:path w="9060053" h="3412744">
                  <a:moveTo>
                    <a:pt x="0" y="0"/>
                  </a:moveTo>
                  <a:lnTo>
                    <a:pt x="9060053" y="0"/>
                  </a:lnTo>
                  <a:lnTo>
                    <a:pt x="9060053" y="3412744"/>
                  </a:lnTo>
                  <a:lnTo>
                    <a:pt x="0" y="3412744"/>
                  </a:lnTo>
                  <a:close/>
                </a:path>
              </a:pathLst>
            </a:custGeom>
            <a:solidFill>
              <a:srgbClr val="E8EDF1"/>
            </a:solidFill>
          </p:spPr>
        </p:sp>
        <p:sp>
          <p:nvSpPr>
            <p:cNvPr id="26" name="TextBox 26"/>
            <p:cNvSpPr txBox="1"/>
            <p:nvPr/>
          </p:nvSpPr>
          <p:spPr>
            <a:xfrm>
              <a:off x="0" y="-19050"/>
              <a:ext cx="9060000" cy="3431850"/>
            </a:xfrm>
            <a:prstGeom prst="rect">
              <a:avLst/>
            </a:prstGeom>
          </p:spPr>
          <p:txBody>
            <a:bodyPr lIns="50800" tIns="50800" rIns="50800" bIns="50800" rtlCol="0" anchor="t"/>
            <a:lstStyle/>
            <a:p>
              <a:pPr algn="l">
                <a:lnSpc>
                  <a:spcPts val="3359"/>
                </a:lnSpc>
              </a:pPr>
              <a:endParaRPr lang="en-US" sz="2799" dirty="0">
                <a:solidFill>
                  <a:srgbClr val="252729"/>
                </a:solidFill>
                <a:latin typeface="Roboto Condensed"/>
              </a:endParaRPr>
            </a:p>
          </p:txBody>
        </p:sp>
      </p:grpSp>
      <p:grpSp>
        <p:nvGrpSpPr>
          <p:cNvPr id="24" name="Group 27"/>
          <p:cNvGrpSpPr/>
          <p:nvPr/>
        </p:nvGrpSpPr>
        <p:grpSpPr>
          <a:xfrm>
            <a:off x="9349370" y="3826800"/>
            <a:ext cx="6795000" cy="2559600"/>
            <a:chOff x="0" y="0"/>
            <a:chExt cx="9060000" cy="3412800"/>
          </a:xfrm>
        </p:grpSpPr>
        <p:sp>
          <p:nvSpPr>
            <p:cNvPr id="28" name="Freeform 28"/>
            <p:cNvSpPr/>
            <p:nvPr/>
          </p:nvSpPr>
          <p:spPr>
            <a:xfrm>
              <a:off x="0" y="0"/>
              <a:ext cx="9060053" cy="3412744"/>
            </a:xfrm>
            <a:custGeom>
              <a:avLst/>
              <a:gdLst/>
              <a:ahLst/>
              <a:cxnLst/>
              <a:rect l="l" t="t" r="r" b="b"/>
              <a:pathLst>
                <a:path w="9060053" h="3412744">
                  <a:moveTo>
                    <a:pt x="0" y="0"/>
                  </a:moveTo>
                  <a:lnTo>
                    <a:pt x="9060053" y="0"/>
                  </a:lnTo>
                  <a:lnTo>
                    <a:pt x="9060053" y="3412744"/>
                  </a:lnTo>
                  <a:lnTo>
                    <a:pt x="0" y="3412744"/>
                  </a:lnTo>
                  <a:close/>
                </a:path>
              </a:pathLst>
            </a:custGeom>
            <a:solidFill>
              <a:srgbClr val="E8EDF1"/>
            </a:solidFill>
          </p:spPr>
        </p:sp>
        <p:sp>
          <p:nvSpPr>
            <p:cNvPr id="29" name="TextBox 29"/>
            <p:cNvSpPr txBox="1"/>
            <p:nvPr/>
          </p:nvSpPr>
          <p:spPr>
            <a:xfrm>
              <a:off x="0" y="-19050"/>
              <a:ext cx="9060000" cy="3431850"/>
            </a:xfrm>
            <a:prstGeom prst="rect">
              <a:avLst/>
            </a:prstGeom>
          </p:spPr>
          <p:txBody>
            <a:bodyPr lIns="50800" tIns="50800" rIns="50800" bIns="50800" rtlCol="0" anchor="t"/>
            <a:lstStyle/>
            <a:p>
              <a:pPr algn="r">
                <a:lnSpc>
                  <a:spcPts val="3359"/>
                </a:lnSpc>
              </a:pPr>
              <a:endParaRPr lang="en-US" sz="2799" dirty="0">
                <a:solidFill>
                  <a:srgbClr val="252729"/>
                </a:solidFill>
                <a:latin typeface="Roboto Condensed"/>
              </a:endParaRPr>
            </a:p>
          </p:txBody>
        </p:sp>
      </p:grpSp>
      <p:grpSp>
        <p:nvGrpSpPr>
          <p:cNvPr id="27" name="Group 30"/>
          <p:cNvGrpSpPr/>
          <p:nvPr/>
        </p:nvGrpSpPr>
        <p:grpSpPr>
          <a:xfrm>
            <a:off x="2285952" y="6715136"/>
            <a:ext cx="6795000" cy="2559600"/>
            <a:chOff x="0" y="0"/>
            <a:chExt cx="9060000" cy="3412800"/>
          </a:xfrm>
        </p:grpSpPr>
        <p:sp>
          <p:nvSpPr>
            <p:cNvPr id="31" name="Freeform 31"/>
            <p:cNvSpPr/>
            <p:nvPr/>
          </p:nvSpPr>
          <p:spPr>
            <a:xfrm>
              <a:off x="0" y="0"/>
              <a:ext cx="9060053" cy="3412744"/>
            </a:xfrm>
            <a:custGeom>
              <a:avLst/>
              <a:gdLst/>
              <a:ahLst/>
              <a:cxnLst/>
              <a:rect l="l" t="t" r="r" b="b"/>
              <a:pathLst>
                <a:path w="9060053" h="3412744">
                  <a:moveTo>
                    <a:pt x="0" y="0"/>
                  </a:moveTo>
                  <a:lnTo>
                    <a:pt x="9060053" y="0"/>
                  </a:lnTo>
                  <a:lnTo>
                    <a:pt x="9060053" y="3412744"/>
                  </a:lnTo>
                  <a:lnTo>
                    <a:pt x="0" y="3412744"/>
                  </a:lnTo>
                  <a:close/>
                </a:path>
              </a:pathLst>
            </a:custGeom>
            <a:solidFill>
              <a:srgbClr val="E8EDF1"/>
            </a:solidFill>
          </p:spPr>
        </p:sp>
        <p:sp>
          <p:nvSpPr>
            <p:cNvPr id="32" name="TextBox 32"/>
            <p:cNvSpPr txBox="1"/>
            <p:nvPr/>
          </p:nvSpPr>
          <p:spPr>
            <a:xfrm>
              <a:off x="0" y="-95250"/>
              <a:ext cx="9060000" cy="3508050"/>
            </a:xfrm>
            <a:prstGeom prst="rect">
              <a:avLst/>
            </a:prstGeom>
          </p:spPr>
          <p:txBody>
            <a:bodyPr lIns="50800" tIns="50800" rIns="50800" bIns="50800" rtlCol="0" anchor="b"/>
            <a:lstStyle/>
            <a:p>
              <a:pPr>
                <a:lnSpc>
                  <a:spcPts val="5040"/>
                </a:lnSpc>
              </a:pPr>
              <a:endParaRPr/>
            </a:p>
          </p:txBody>
        </p:sp>
      </p:grpSp>
      <p:grpSp>
        <p:nvGrpSpPr>
          <p:cNvPr id="30" name="Group 33"/>
          <p:cNvGrpSpPr/>
          <p:nvPr/>
        </p:nvGrpSpPr>
        <p:grpSpPr>
          <a:xfrm>
            <a:off x="9358314" y="6715136"/>
            <a:ext cx="6795000" cy="2559600"/>
            <a:chOff x="0" y="0"/>
            <a:chExt cx="9060000" cy="3412800"/>
          </a:xfrm>
        </p:grpSpPr>
        <p:sp>
          <p:nvSpPr>
            <p:cNvPr id="34" name="Freeform 34"/>
            <p:cNvSpPr/>
            <p:nvPr/>
          </p:nvSpPr>
          <p:spPr>
            <a:xfrm>
              <a:off x="0" y="0"/>
              <a:ext cx="9060053" cy="3412744"/>
            </a:xfrm>
            <a:custGeom>
              <a:avLst/>
              <a:gdLst/>
              <a:ahLst/>
              <a:cxnLst/>
              <a:rect l="l" t="t" r="r" b="b"/>
              <a:pathLst>
                <a:path w="9060053" h="3412744">
                  <a:moveTo>
                    <a:pt x="0" y="0"/>
                  </a:moveTo>
                  <a:lnTo>
                    <a:pt x="9060053" y="0"/>
                  </a:lnTo>
                  <a:lnTo>
                    <a:pt x="9060053" y="3412744"/>
                  </a:lnTo>
                  <a:lnTo>
                    <a:pt x="0" y="3412744"/>
                  </a:lnTo>
                  <a:close/>
                </a:path>
              </a:pathLst>
            </a:custGeom>
            <a:solidFill>
              <a:srgbClr val="E8EDF1"/>
            </a:solidFill>
          </p:spPr>
        </p:sp>
        <p:sp>
          <p:nvSpPr>
            <p:cNvPr id="35" name="TextBox 35"/>
            <p:cNvSpPr txBox="1"/>
            <p:nvPr/>
          </p:nvSpPr>
          <p:spPr>
            <a:xfrm>
              <a:off x="0" y="-19050"/>
              <a:ext cx="9060000" cy="3431850"/>
            </a:xfrm>
            <a:prstGeom prst="rect">
              <a:avLst/>
            </a:prstGeom>
          </p:spPr>
          <p:txBody>
            <a:bodyPr lIns="50800" tIns="50800" rIns="50800" bIns="50800" rtlCol="0" anchor="b"/>
            <a:lstStyle/>
            <a:p>
              <a:pPr algn="r">
                <a:lnSpc>
                  <a:spcPts val="3359"/>
                </a:lnSpc>
              </a:pPr>
              <a:endParaRPr lang="en-US" sz="2799" dirty="0">
                <a:solidFill>
                  <a:srgbClr val="252729"/>
                </a:solidFill>
                <a:latin typeface="Roboto Condensed Bold"/>
              </a:endParaRPr>
            </a:p>
          </p:txBody>
        </p:sp>
      </p:grpSp>
      <p:grpSp>
        <p:nvGrpSpPr>
          <p:cNvPr id="33" name="Group 36"/>
          <p:cNvGrpSpPr/>
          <p:nvPr/>
        </p:nvGrpSpPr>
        <p:grpSpPr>
          <a:xfrm>
            <a:off x="7117710" y="4432574"/>
            <a:ext cx="3904800" cy="3904800"/>
            <a:chOff x="0" y="0"/>
            <a:chExt cx="5206400" cy="5206400"/>
          </a:xfrm>
        </p:grpSpPr>
        <p:sp>
          <p:nvSpPr>
            <p:cNvPr id="37" name="Freeform 37"/>
            <p:cNvSpPr/>
            <p:nvPr/>
          </p:nvSpPr>
          <p:spPr>
            <a:xfrm>
              <a:off x="-2286" y="0"/>
              <a:ext cx="2605532" cy="2611628"/>
            </a:xfrm>
            <a:custGeom>
              <a:avLst/>
              <a:gdLst/>
              <a:ahLst/>
              <a:cxnLst/>
              <a:rect l="l" t="t" r="r" b="b"/>
              <a:pathLst>
                <a:path w="2605532" h="2611628">
                  <a:moveTo>
                    <a:pt x="2286" y="2611628"/>
                  </a:moveTo>
                  <a:cubicBezTo>
                    <a:pt x="0" y="1919732"/>
                    <a:pt x="273304" y="1255522"/>
                    <a:pt x="761746" y="765429"/>
                  </a:cubicBezTo>
                  <a:cubicBezTo>
                    <a:pt x="1250188" y="275336"/>
                    <a:pt x="1913636" y="0"/>
                    <a:pt x="2605532" y="0"/>
                  </a:cubicBezTo>
                  <a:lnTo>
                    <a:pt x="2605532" y="2603246"/>
                  </a:lnTo>
                  <a:close/>
                </a:path>
              </a:pathLst>
            </a:custGeom>
            <a:solidFill>
              <a:srgbClr val="3796BF"/>
            </a:solidFill>
          </p:spPr>
        </p:sp>
      </p:grpSp>
      <p:grpSp>
        <p:nvGrpSpPr>
          <p:cNvPr id="36" name="Group 38"/>
          <p:cNvGrpSpPr/>
          <p:nvPr/>
        </p:nvGrpSpPr>
        <p:grpSpPr>
          <a:xfrm rot="5400000">
            <a:off x="7358050" y="4429120"/>
            <a:ext cx="3904800" cy="3904800"/>
            <a:chOff x="0" y="0"/>
            <a:chExt cx="5206400" cy="5206400"/>
          </a:xfrm>
        </p:grpSpPr>
        <p:sp>
          <p:nvSpPr>
            <p:cNvPr id="39" name="Freeform 39"/>
            <p:cNvSpPr/>
            <p:nvPr/>
          </p:nvSpPr>
          <p:spPr>
            <a:xfrm>
              <a:off x="-2286" y="0"/>
              <a:ext cx="2605532" cy="2611628"/>
            </a:xfrm>
            <a:custGeom>
              <a:avLst/>
              <a:gdLst/>
              <a:ahLst/>
              <a:cxnLst/>
              <a:rect l="l" t="t" r="r" b="b"/>
              <a:pathLst>
                <a:path w="2605532" h="2611628">
                  <a:moveTo>
                    <a:pt x="2286" y="2611628"/>
                  </a:moveTo>
                  <a:cubicBezTo>
                    <a:pt x="0" y="1919732"/>
                    <a:pt x="273304" y="1255522"/>
                    <a:pt x="761746" y="765429"/>
                  </a:cubicBezTo>
                  <a:cubicBezTo>
                    <a:pt x="1250188" y="275336"/>
                    <a:pt x="1913636" y="0"/>
                    <a:pt x="2605532" y="0"/>
                  </a:cubicBezTo>
                  <a:lnTo>
                    <a:pt x="2605532" y="2603246"/>
                  </a:lnTo>
                  <a:close/>
                </a:path>
              </a:pathLst>
            </a:custGeom>
            <a:solidFill>
              <a:srgbClr val="4BB5D9"/>
            </a:solidFill>
          </p:spPr>
        </p:sp>
      </p:grpSp>
      <p:grpSp>
        <p:nvGrpSpPr>
          <p:cNvPr id="38" name="Group 40"/>
          <p:cNvGrpSpPr/>
          <p:nvPr/>
        </p:nvGrpSpPr>
        <p:grpSpPr>
          <a:xfrm rot="-10800000">
            <a:off x="7399106" y="4716170"/>
            <a:ext cx="3904800" cy="3904800"/>
            <a:chOff x="0" y="0"/>
            <a:chExt cx="5206400" cy="5206400"/>
          </a:xfrm>
        </p:grpSpPr>
        <p:sp>
          <p:nvSpPr>
            <p:cNvPr id="41" name="Freeform 41"/>
            <p:cNvSpPr/>
            <p:nvPr/>
          </p:nvSpPr>
          <p:spPr>
            <a:xfrm>
              <a:off x="-2286" y="0"/>
              <a:ext cx="2605532" cy="2611628"/>
            </a:xfrm>
            <a:custGeom>
              <a:avLst/>
              <a:gdLst/>
              <a:ahLst/>
              <a:cxnLst/>
              <a:rect l="l" t="t" r="r" b="b"/>
              <a:pathLst>
                <a:path w="2605532" h="2611628">
                  <a:moveTo>
                    <a:pt x="2286" y="2611628"/>
                  </a:moveTo>
                  <a:cubicBezTo>
                    <a:pt x="0" y="1919732"/>
                    <a:pt x="273304" y="1255522"/>
                    <a:pt x="761746" y="765429"/>
                  </a:cubicBezTo>
                  <a:cubicBezTo>
                    <a:pt x="1250188" y="275336"/>
                    <a:pt x="1913636" y="0"/>
                    <a:pt x="2605532" y="0"/>
                  </a:cubicBezTo>
                  <a:lnTo>
                    <a:pt x="2605532" y="2603246"/>
                  </a:lnTo>
                  <a:close/>
                </a:path>
              </a:pathLst>
            </a:custGeom>
            <a:solidFill>
              <a:srgbClr val="FF9900"/>
            </a:solidFill>
          </p:spPr>
        </p:sp>
      </p:grpSp>
      <p:grpSp>
        <p:nvGrpSpPr>
          <p:cNvPr id="40" name="Group 42"/>
          <p:cNvGrpSpPr/>
          <p:nvPr/>
        </p:nvGrpSpPr>
        <p:grpSpPr>
          <a:xfrm rot="-5400000">
            <a:off x="7117710" y="4716170"/>
            <a:ext cx="3904800" cy="3904800"/>
            <a:chOff x="0" y="0"/>
            <a:chExt cx="5206400" cy="5206400"/>
          </a:xfrm>
        </p:grpSpPr>
        <p:sp>
          <p:nvSpPr>
            <p:cNvPr id="43" name="Freeform 43"/>
            <p:cNvSpPr/>
            <p:nvPr/>
          </p:nvSpPr>
          <p:spPr>
            <a:xfrm>
              <a:off x="-2286" y="0"/>
              <a:ext cx="2605532" cy="2611628"/>
            </a:xfrm>
            <a:custGeom>
              <a:avLst/>
              <a:gdLst/>
              <a:ahLst/>
              <a:cxnLst/>
              <a:rect l="l" t="t" r="r" b="b"/>
              <a:pathLst>
                <a:path w="2605532" h="2611628">
                  <a:moveTo>
                    <a:pt x="2286" y="2611628"/>
                  </a:moveTo>
                  <a:cubicBezTo>
                    <a:pt x="0" y="1919732"/>
                    <a:pt x="273304" y="1255522"/>
                    <a:pt x="761746" y="765429"/>
                  </a:cubicBezTo>
                  <a:cubicBezTo>
                    <a:pt x="1250188" y="275336"/>
                    <a:pt x="1913636" y="0"/>
                    <a:pt x="2605532" y="0"/>
                  </a:cubicBezTo>
                  <a:lnTo>
                    <a:pt x="2605532" y="2603246"/>
                  </a:lnTo>
                  <a:close/>
                </a:path>
              </a:pathLst>
            </a:custGeom>
            <a:solidFill>
              <a:srgbClr val="81D1EC"/>
            </a:solidFill>
          </p:spPr>
        </p:sp>
      </p:grpSp>
      <p:sp>
        <p:nvSpPr>
          <p:cNvPr id="44" name="TextBox 44"/>
          <p:cNvSpPr txBox="1"/>
          <p:nvPr/>
        </p:nvSpPr>
        <p:spPr>
          <a:xfrm>
            <a:off x="8260506" y="5302309"/>
            <a:ext cx="261106" cy="41101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675640" lvl="1" indent="-337820" algn="ctr">
              <a:lnSpc>
                <a:spcPts val="3359"/>
              </a:lnSpc>
              <a:buFont typeface="Arial"/>
              <a:buChar char="•"/>
            </a:pPr>
            <a:r>
              <a:rPr lang="kk-KZ" sz="2799" dirty="0" smtClean="0">
                <a:solidFill>
                  <a:srgbClr val="FFFFFF"/>
                </a:solidFill>
                <a:latin typeface="Oswald Bold"/>
              </a:rPr>
              <a:t>9</a:t>
            </a:r>
            <a:endParaRPr lang="en-US" sz="2799" dirty="0">
              <a:solidFill>
                <a:srgbClr val="FFFFFF"/>
              </a:solidFill>
              <a:latin typeface="Oswald Bold"/>
            </a:endParaRPr>
          </a:p>
        </p:txBody>
      </p:sp>
      <p:sp>
        <p:nvSpPr>
          <p:cNvPr id="45" name="TextBox 45"/>
          <p:cNvSpPr txBox="1"/>
          <p:nvPr/>
        </p:nvSpPr>
        <p:spPr>
          <a:xfrm>
            <a:off x="9644066" y="5314779"/>
            <a:ext cx="1071570" cy="43601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675640" lvl="1" indent="-337820" algn="ctr">
              <a:lnSpc>
                <a:spcPts val="3359"/>
              </a:lnSpc>
              <a:buFont typeface="Arial"/>
              <a:buChar char="•"/>
            </a:pPr>
            <a:r>
              <a:rPr lang="kk-KZ" sz="2799" dirty="0" smtClean="0">
                <a:solidFill>
                  <a:srgbClr val="FFFFFF"/>
                </a:solidFill>
                <a:latin typeface="Oswald Bold"/>
              </a:rPr>
              <a:t>11</a:t>
            </a:r>
            <a:endParaRPr lang="en-US" sz="2799" dirty="0">
              <a:solidFill>
                <a:srgbClr val="FFFFFF"/>
              </a:solidFill>
              <a:latin typeface="Oswald Bold"/>
            </a:endParaRPr>
          </a:p>
        </p:txBody>
      </p:sp>
      <p:sp>
        <p:nvSpPr>
          <p:cNvPr id="46" name="TextBox 46"/>
          <p:cNvSpPr txBox="1"/>
          <p:nvPr/>
        </p:nvSpPr>
        <p:spPr>
          <a:xfrm>
            <a:off x="7786678" y="7089599"/>
            <a:ext cx="1143008" cy="43601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675640" lvl="1" indent="-337820" algn="ctr">
              <a:lnSpc>
                <a:spcPts val="3359"/>
              </a:lnSpc>
              <a:buFont typeface="Arial"/>
              <a:buChar char="•"/>
            </a:pPr>
            <a:r>
              <a:rPr lang="kk-KZ" sz="2800" dirty="0" smtClean="0">
                <a:solidFill>
                  <a:srgbClr val="FFFFFF"/>
                </a:solidFill>
                <a:latin typeface="Oswald Bold"/>
              </a:rPr>
              <a:t>10</a:t>
            </a:r>
            <a:endParaRPr lang="en-US" sz="2800" dirty="0">
              <a:solidFill>
                <a:srgbClr val="FFFFFF"/>
              </a:solidFill>
              <a:latin typeface="Oswald Bold"/>
            </a:endParaRPr>
          </a:p>
        </p:txBody>
      </p:sp>
      <p:sp>
        <p:nvSpPr>
          <p:cNvPr id="47" name="TextBox 47"/>
          <p:cNvSpPr txBox="1"/>
          <p:nvPr/>
        </p:nvSpPr>
        <p:spPr>
          <a:xfrm>
            <a:off x="9429752" y="7102069"/>
            <a:ext cx="1285884" cy="43601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675640" lvl="1" indent="-337820" algn="ctr">
              <a:lnSpc>
                <a:spcPts val="3359"/>
              </a:lnSpc>
              <a:buFont typeface="Arial"/>
              <a:buChar char="•"/>
            </a:pPr>
            <a:r>
              <a:rPr lang="kk-KZ" sz="2799" dirty="0" smtClean="0">
                <a:solidFill>
                  <a:srgbClr val="FFFFFF"/>
                </a:solidFill>
                <a:latin typeface="Oswald Bold"/>
              </a:rPr>
              <a:t>12</a:t>
            </a:r>
            <a:endParaRPr lang="en-US" sz="2799" dirty="0">
              <a:solidFill>
                <a:srgbClr val="FFFFFF"/>
              </a:solidFill>
              <a:latin typeface="Oswald Bold"/>
            </a:endParaRPr>
          </a:p>
        </p:txBody>
      </p:sp>
      <p:sp>
        <p:nvSpPr>
          <p:cNvPr id="48" name="Прямоугольник 47"/>
          <p:cNvSpPr/>
          <p:nvPr/>
        </p:nvSpPr>
        <p:spPr>
          <a:xfrm>
            <a:off x="4714844" y="1643038"/>
            <a:ext cx="9144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50" name="Прямоугольник 49"/>
          <p:cNvSpPr/>
          <p:nvPr/>
        </p:nvSpPr>
        <p:spPr>
          <a:xfrm>
            <a:off x="2428828" y="4071930"/>
            <a:ext cx="5286412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Демеу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жалғауының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қосалқы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қосымша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сөздер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ғой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ғана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дама, мен)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дыбыстары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естілуінше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түбір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сөздер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сызықша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мен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айырылыб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жазылсын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берді-ғой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рас-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қой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шақ-қана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жүрсек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-те,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алды-ма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адам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-мен,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еп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-пен).</a:t>
            </a:r>
          </a:p>
          <a:p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1" name="Прямоугольник 50"/>
          <p:cNvSpPr/>
          <p:nvPr/>
        </p:nvSpPr>
        <p:spPr>
          <a:xfrm>
            <a:off x="10858512" y="4143368"/>
            <a:ext cx="535785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7" name="Прямоугольник 56"/>
          <p:cNvSpPr/>
          <p:nvPr/>
        </p:nvSpPr>
        <p:spPr>
          <a:xfrm>
            <a:off x="11072826" y="7000888"/>
            <a:ext cx="542928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8" name="Прямоугольник 57"/>
          <p:cNvSpPr/>
          <p:nvPr/>
        </p:nvSpPr>
        <p:spPr>
          <a:xfrm>
            <a:off x="3143208" y="7143764"/>
            <a:ext cx="4214842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Сын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есімді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күшейтетін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үстеу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буындар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қаб-қара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об-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оңай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естілуінше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қосылып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жазылсын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9" name="Прямоугольник 58"/>
          <p:cNvSpPr/>
          <p:nvPr/>
        </p:nvSpPr>
        <p:spPr>
          <a:xfrm>
            <a:off x="11430016" y="4286244"/>
            <a:ext cx="4572032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"ау","ай",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одағайлар сөзге тіркелгенде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япырмау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жанымай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бірге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жазылсын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сөзден бұрын келгенде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бөлек жазылсын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(Ай,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Асан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).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0" name="Прямоугольник 59"/>
          <p:cNvSpPr/>
          <p:nvPr/>
        </p:nvSpPr>
        <p:spPr>
          <a:xfrm>
            <a:off x="11215702" y="7215202"/>
            <a:ext cx="503049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Еке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"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(аға, еке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жұрнағы өзге жұрнақтарша түбірге бірігіп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жазылсын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(ағаеке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).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 rot="9208626">
            <a:off x="13409808" y="8220868"/>
            <a:ext cx="968464" cy="2408012"/>
            <a:chOff x="0" y="0"/>
            <a:chExt cx="1291285" cy="3210683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1291336" cy="3210687"/>
            </a:xfrm>
            <a:custGeom>
              <a:avLst/>
              <a:gdLst/>
              <a:ahLst/>
              <a:cxnLst/>
              <a:rect l="l" t="t" r="r" b="b"/>
              <a:pathLst>
                <a:path w="1291336" h="3210687">
                  <a:moveTo>
                    <a:pt x="1291336" y="642112"/>
                  </a:moveTo>
                  <a:lnTo>
                    <a:pt x="0" y="0"/>
                  </a:lnTo>
                  <a:lnTo>
                    <a:pt x="0" y="3210687"/>
                  </a:lnTo>
                  <a:lnTo>
                    <a:pt x="1291336" y="3210687"/>
                  </a:lnTo>
                  <a:close/>
                </a:path>
              </a:pathLst>
            </a:custGeom>
            <a:solidFill>
              <a:srgbClr val="4BB5D9"/>
            </a:solidFill>
          </p:spPr>
        </p:sp>
      </p:grpSp>
      <p:grpSp>
        <p:nvGrpSpPr>
          <p:cNvPr id="4" name="Group 4"/>
          <p:cNvGrpSpPr/>
          <p:nvPr/>
        </p:nvGrpSpPr>
        <p:grpSpPr>
          <a:xfrm rot="9208633">
            <a:off x="15608600" y="6558026"/>
            <a:ext cx="1755248" cy="4364272"/>
            <a:chOff x="0" y="0"/>
            <a:chExt cx="2340331" cy="5819029"/>
          </a:xfrm>
        </p:grpSpPr>
        <p:sp>
          <p:nvSpPr>
            <p:cNvPr id="5" name="Freeform 5"/>
            <p:cNvSpPr/>
            <p:nvPr/>
          </p:nvSpPr>
          <p:spPr>
            <a:xfrm>
              <a:off x="0" y="0"/>
              <a:ext cx="2340356" cy="5819013"/>
            </a:xfrm>
            <a:custGeom>
              <a:avLst/>
              <a:gdLst/>
              <a:ahLst/>
              <a:cxnLst/>
              <a:rect l="l" t="t" r="r" b="b"/>
              <a:pathLst>
                <a:path w="2340356" h="5819013">
                  <a:moveTo>
                    <a:pt x="2340356" y="1163828"/>
                  </a:moveTo>
                  <a:lnTo>
                    <a:pt x="0" y="0"/>
                  </a:lnTo>
                  <a:lnTo>
                    <a:pt x="0" y="5819013"/>
                  </a:lnTo>
                  <a:lnTo>
                    <a:pt x="2340356" y="5819013"/>
                  </a:lnTo>
                  <a:close/>
                </a:path>
              </a:pathLst>
            </a:custGeom>
            <a:solidFill>
              <a:srgbClr val="81D1EC"/>
            </a:solidFill>
          </p:spPr>
        </p:sp>
      </p:grpSp>
      <p:grpSp>
        <p:nvGrpSpPr>
          <p:cNvPr id="6" name="Group 6"/>
          <p:cNvGrpSpPr/>
          <p:nvPr/>
        </p:nvGrpSpPr>
        <p:grpSpPr>
          <a:xfrm rot="9208606">
            <a:off x="14963578" y="8553826"/>
            <a:ext cx="817592" cy="2032898"/>
            <a:chOff x="0" y="0"/>
            <a:chExt cx="1090123" cy="2710531"/>
          </a:xfrm>
        </p:grpSpPr>
        <p:sp>
          <p:nvSpPr>
            <p:cNvPr id="7" name="Freeform 7"/>
            <p:cNvSpPr/>
            <p:nvPr/>
          </p:nvSpPr>
          <p:spPr>
            <a:xfrm>
              <a:off x="0" y="0"/>
              <a:ext cx="1090168" cy="2710561"/>
            </a:xfrm>
            <a:custGeom>
              <a:avLst/>
              <a:gdLst/>
              <a:ahLst/>
              <a:cxnLst/>
              <a:rect l="l" t="t" r="r" b="b"/>
              <a:pathLst>
                <a:path w="1090168" h="2710561">
                  <a:moveTo>
                    <a:pt x="1090168" y="542163"/>
                  </a:moveTo>
                  <a:lnTo>
                    <a:pt x="0" y="0"/>
                  </a:lnTo>
                  <a:lnTo>
                    <a:pt x="0" y="2710561"/>
                  </a:lnTo>
                  <a:lnTo>
                    <a:pt x="1090168" y="2710561"/>
                  </a:lnTo>
                  <a:close/>
                </a:path>
              </a:pathLst>
            </a:custGeom>
            <a:solidFill>
              <a:srgbClr val="FF9900"/>
            </a:solidFill>
          </p:spPr>
        </p:sp>
      </p:grpSp>
      <p:grpSp>
        <p:nvGrpSpPr>
          <p:cNvPr id="8" name="Group 8"/>
          <p:cNvGrpSpPr/>
          <p:nvPr/>
        </p:nvGrpSpPr>
        <p:grpSpPr>
          <a:xfrm rot="9208678">
            <a:off x="12575234" y="9315402"/>
            <a:ext cx="459320" cy="1142036"/>
            <a:chOff x="0" y="0"/>
            <a:chExt cx="612427" cy="1522715"/>
          </a:xfrm>
        </p:grpSpPr>
        <p:sp>
          <p:nvSpPr>
            <p:cNvPr id="9" name="Freeform 9"/>
            <p:cNvSpPr/>
            <p:nvPr/>
          </p:nvSpPr>
          <p:spPr>
            <a:xfrm>
              <a:off x="0" y="0"/>
              <a:ext cx="612394" cy="1522730"/>
            </a:xfrm>
            <a:custGeom>
              <a:avLst/>
              <a:gdLst/>
              <a:ahLst/>
              <a:cxnLst/>
              <a:rect l="l" t="t" r="r" b="b"/>
              <a:pathLst>
                <a:path w="612394" h="1522730">
                  <a:moveTo>
                    <a:pt x="612394" y="304546"/>
                  </a:moveTo>
                  <a:lnTo>
                    <a:pt x="0" y="0"/>
                  </a:lnTo>
                  <a:lnTo>
                    <a:pt x="0" y="1522730"/>
                  </a:lnTo>
                  <a:lnTo>
                    <a:pt x="612394" y="1522730"/>
                  </a:lnTo>
                  <a:close/>
                </a:path>
              </a:pathLst>
            </a:custGeom>
            <a:solidFill>
              <a:srgbClr val="3796BF"/>
            </a:solidFill>
          </p:spPr>
        </p:sp>
      </p:grpSp>
      <p:grpSp>
        <p:nvGrpSpPr>
          <p:cNvPr id="10" name="Group 10"/>
          <p:cNvGrpSpPr/>
          <p:nvPr/>
        </p:nvGrpSpPr>
        <p:grpSpPr>
          <a:xfrm>
            <a:off x="16578606" y="5312236"/>
            <a:ext cx="1709302" cy="3858160"/>
            <a:chOff x="0" y="0"/>
            <a:chExt cx="2279069" cy="5144213"/>
          </a:xfrm>
        </p:grpSpPr>
        <p:sp>
          <p:nvSpPr>
            <p:cNvPr id="11" name="Freeform 11"/>
            <p:cNvSpPr/>
            <p:nvPr/>
          </p:nvSpPr>
          <p:spPr>
            <a:xfrm>
              <a:off x="0" y="0"/>
              <a:ext cx="2279015" cy="5144262"/>
            </a:xfrm>
            <a:custGeom>
              <a:avLst/>
              <a:gdLst/>
              <a:ahLst/>
              <a:cxnLst/>
              <a:rect l="l" t="t" r="r" b="b"/>
              <a:pathLst>
                <a:path w="2279015" h="5144262">
                  <a:moveTo>
                    <a:pt x="1155827" y="0"/>
                  </a:moveTo>
                  <a:lnTo>
                    <a:pt x="0" y="553466"/>
                  </a:lnTo>
                  <a:lnTo>
                    <a:pt x="2279015" y="5144262"/>
                  </a:lnTo>
                  <a:lnTo>
                    <a:pt x="2279015" y="2262886"/>
                  </a:lnTo>
                  <a:close/>
                </a:path>
              </a:pathLst>
            </a:custGeom>
            <a:solidFill>
              <a:srgbClr val="3796BF"/>
            </a:solidFill>
          </p:spPr>
        </p:sp>
      </p:grpSp>
      <p:grpSp>
        <p:nvGrpSpPr>
          <p:cNvPr id="12" name="Group 12"/>
          <p:cNvGrpSpPr/>
          <p:nvPr/>
        </p:nvGrpSpPr>
        <p:grpSpPr>
          <a:xfrm rot="-1591408">
            <a:off x="2724338" y="-150460"/>
            <a:ext cx="410206" cy="1019960"/>
            <a:chOff x="0" y="0"/>
            <a:chExt cx="546941" cy="1359947"/>
          </a:xfrm>
        </p:grpSpPr>
        <p:sp>
          <p:nvSpPr>
            <p:cNvPr id="13" name="Freeform 13"/>
            <p:cNvSpPr/>
            <p:nvPr/>
          </p:nvSpPr>
          <p:spPr>
            <a:xfrm>
              <a:off x="0" y="0"/>
              <a:ext cx="546989" cy="1359916"/>
            </a:xfrm>
            <a:custGeom>
              <a:avLst/>
              <a:gdLst/>
              <a:ahLst/>
              <a:cxnLst/>
              <a:rect l="l" t="t" r="r" b="b"/>
              <a:pathLst>
                <a:path w="546989" h="1359916">
                  <a:moveTo>
                    <a:pt x="546989" y="272034"/>
                  </a:moveTo>
                  <a:lnTo>
                    <a:pt x="0" y="0"/>
                  </a:lnTo>
                  <a:lnTo>
                    <a:pt x="0" y="1359916"/>
                  </a:lnTo>
                  <a:lnTo>
                    <a:pt x="546989" y="1359916"/>
                  </a:lnTo>
                  <a:close/>
                </a:path>
              </a:pathLst>
            </a:custGeom>
            <a:solidFill>
              <a:srgbClr val="3796BF"/>
            </a:solidFill>
          </p:spPr>
        </p:sp>
      </p:grpSp>
      <p:grpSp>
        <p:nvGrpSpPr>
          <p:cNvPr id="14" name="Group 14"/>
          <p:cNvGrpSpPr/>
          <p:nvPr/>
        </p:nvGrpSpPr>
        <p:grpSpPr>
          <a:xfrm rot="-1591371">
            <a:off x="478926" y="-327908"/>
            <a:ext cx="869508" cy="2161960"/>
            <a:chOff x="0" y="0"/>
            <a:chExt cx="1159344" cy="2882613"/>
          </a:xfrm>
        </p:grpSpPr>
        <p:sp>
          <p:nvSpPr>
            <p:cNvPr id="15" name="Freeform 15"/>
            <p:cNvSpPr/>
            <p:nvPr/>
          </p:nvSpPr>
          <p:spPr>
            <a:xfrm>
              <a:off x="0" y="0"/>
              <a:ext cx="1159383" cy="2882646"/>
            </a:xfrm>
            <a:custGeom>
              <a:avLst/>
              <a:gdLst/>
              <a:ahLst/>
              <a:cxnLst/>
              <a:rect l="l" t="t" r="r" b="b"/>
              <a:pathLst>
                <a:path w="1159383" h="2882646">
                  <a:moveTo>
                    <a:pt x="1159383" y="576580"/>
                  </a:moveTo>
                  <a:lnTo>
                    <a:pt x="0" y="0"/>
                  </a:lnTo>
                  <a:lnTo>
                    <a:pt x="0" y="2882646"/>
                  </a:lnTo>
                  <a:lnTo>
                    <a:pt x="1159383" y="2882646"/>
                  </a:lnTo>
                  <a:close/>
                </a:path>
              </a:pathLst>
            </a:custGeom>
            <a:solidFill>
              <a:srgbClr val="FF9900"/>
            </a:solidFill>
          </p:spPr>
        </p:sp>
      </p:grpSp>
      <p:grpSp>
        <p:nvGrpSpPr>
          <p:cNvPr id="16" name="Group 16"/>
          <p:cNvGrpSpPr/>
          <p:nvPr/>
        </p:nvGrpSpPr>
        <p:grpSpPr>
          <a:xfrm rot="-1591339">
            <a:off x="1784802" y="-362822"/>
            <a:ext cx="1008748" cy="2508134"/>
            <a:chOff x="0" y="0"/>
            <a:chExt cx="1344997" cy="3344179"/>
          </a:xfrm>
        </p:grpSpPr>
        <p:sp>
          <p:nvSpPr>
            <p:cNvPr id="17" name="Freeform 17"/>
            <p:cNvSpPr/>
            <p:nvPr/>
          </p:nvSpPr>
          <p:spPr>
            <a:xfrm>
              <a:off x="0" y="0"/>
              <a:ext cx="1345057" cy="3344164"/>
            </a:xfrm>
            <a:custGeom>
              <a:avLst/>
              <a:gdLst/>
              <a:ahLst/>
              <a:cxnLst/>
              <a:rect l="l" t="t" r="r" b="b"/>
              <a:pathLst>
                <a:path w="1345057" h="3344164">
                  <a:moveTo>
                    <a:pt x="1345057" y="668782"/>
                  </a:moveTo>
                  <a:lnTo>
                    <a:pt x="0" y="0"/>
                  </a:lnTo>
                  <a:lnTo>
                    <a:pt x="0" y="3344164"/>
                  </a:lnTo>
                  <a:lnTo>
                    <a:pt x="1345057" y="3344164"/>
                  </a:lnTo>
                  <a:close/>
                </a:path>
              </a:pathLst>
            </a:custGeom>
            <a:solidFill>
              <a:srgbClr val="81D1EC"/>
            </a:solidFill>
          </p:spPr>
        </p:sp>
      </p:grpSp>
      <p:grpSp>
        <p:nvGrpSpPr>
          <p:cNvPr id="18" name="Group 18"/>
          <p:cNvGrpSpPr/>
          <p:nvPr/>
        </p:nvGrpSpPr>
        <p:grpSpPr>
          <a:xfrm rot="-1591322">
            <a:off x="3636904" y="-176712"/>
            <a:ext cx="459320" cy="1142036"/>
            <a:chOff x="0" y="0"/>
            <a:chExt cx="612427" cy="1522715"/>
          </a:xfrm>
        </p:grpSpPr>
        <p:sp>
          <p:nvSpPr>
            <p:cNvPr id="19" name="Freeform 19"/>
            <p:cNvSpPr/>
            <p:nvPr/>
          </p:nvSpPr>
          <p:spPr>
            <a:xfrm>
              <a:off x="0" y="0"/>
              <a:ext cx="612394" cy="1522730"/>
            </a:xfrm>
            <a:custGeom>
              <a:avLst/>
              <a:gdLst/>
              <a:ahLst/>
              <a:cxnLst/>
              <a:rect l="l" t="t" r="r" b="b"/>
              <a:pathLst>
                <a:path w="612394" h="1522730">
                  <a:moveTo>
                    <a:pt x="612394" y="304546"/>
                  </a:moveTo>
                  <a:lnTo>
                    <a:pt x="0" y="0"/>
                  </a:lnTo>
                  <a:lnTo>
                    <a:pt x="0" y="1522730"/>
                  </a:lnTo>
                  <a:lnTo>
                    <a:pt x="612394" y="1522730"/>
                  </a:lnTo>
                  <a:close/>
                </a:path>
              </a:pathLst>
            </a:custGeom>
            <a:solidFill>
              <a:srgbClr val="4BB5D9"/>
            </a:solidFill>
          </p:spPr>
        </p:sp>
      </p:grpSp>
      <p:grpSp>
        <p:nvGrpSpPr>
          <p:cNvPr id="20" name="Group 20"/>
          <p:cNvGrpSpPr/>
          <p:nvPr/>
        </p:nvGrpSpPr>
        <p:grpSpPr>
          <a:xfrm rot="-10800000">
            <a:off x="-64" y="117322"/>
            <a:ext cx="760568" cy="1716294"/>
            <a:chOff x="0" y="0"/>
            <a:chExt cx="1014091" cy="2288392"/>
          </a:xfrm>
        </p:grpSpPr>
        <p:sp>
          <p:nvSpPr>
            <p:cNvPr id="21" name="Freeform 21"/>
            <p:cNvSpPr/>
            <p:nvPr/>
          </p:nvSpPr>
          <p:spPr>
            <a:xfrm>
              <a:off x="0" y="0"/>
              <a:ext cx="1014095" cy="2288413"/>
            </a:xfrm>
            <a:custGeom>
              <a:avLst/>
              <a:gdLst/>
              <a:ahLst/>
              <a:cxnLst/>
              <a:rect l="l" t="t" r="r" b="b"/>
              <a:pathLst>
                <a:path w="1014095" h="2288413">
                  <a:moveTo>
                    <a:pt x="514223" y="0"/>
                  </a:moveTo>
                  <a:lnTo>
                    <a:pt x="0" y="246253"/>
                  </a:lnTo>
                  <a:lnTo>
                    <a:pt x="1014095" y="2288413"/>
                  </a:lnTo>
                  <a:lnTo>
                    <a:pt x="1014095" y="1006602"/>
                  </a:lnTo>
                  <a:close/>
                </a:path>
              </a:pathLst>
            </a:custGeom>
            <a:solidFill>
              <a:srgbClr val="4BB5D9"/>
            </a:solidFill>
          </p:spPr>
        </p:sp>
      </p:grpSp>
      <p:sp>
        <p:nvSpPr>
          <p:cNvPr id="23" name="TextBox 23"/>
          <p:cNvSpPr txBox="1"/>
          <p:nvPr/>
        </p:nvSpPr>
        <p:spPr>
          <a:xfrm>
            <a:off x="17204993" y="81902"/>
            <a:ext cx="914550" cy="6138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r">
              <a:lnSpc>
                <a:spcPts val="3120"/>
              </a:lnSpc>
            </a:pPr>
            <a:r>
              <a:rPr lang="en-US" sz="2600">
                <a:solidFill>
                  <a:srgbClr val="4BB5D9"/>
                </a:solidFill>
                <a:latin typeface="Roboto Condensed"/>
              </a:rPr>
              <a:t>‹#›</a:t>
            </a:r>
          </a:p>
        </p:txBody>
      </p:sp>
      <p:sp>
        <p:nvSpPr>
          <p:cNvPr id="44" name="TextBox 44"/>
          <p:cNvSpPr txBox="1"/>
          <p:nvPr/>
        </p:nvSpPr>
        <p:spPr>
          <a:xfrm>
            <a:off x="8260506" y="5302309"/>
            <a:ext cx="261106" cy="41101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675640" lvl="1" indent="-337820" algn="ctr">
              <a:lnSpc>
                <a:spcPts val="3359"/>
              </a:lnSpc>
              <a:buFont typeface="Arial"/>
              <a:buChar char="•"/>
            </a:pPr>
            <a:r>
              <a:rPr lang="kk-KZ" sz="2799" dirty="0" smtClean="0">
                <a:solidFill>
                  <a:srgbClr val="FFFFFF"/>
                </a:solidFill>
                <a:latin typeface="Oswald Bold"/>
              </a:rPr>
              <a:t>9</a:t>
            </a:r>
            <a:endParaRPr lang="en-US" sz="2799" dirty="0">
              <a:solidFill>
                <a:srgbClr val="FFFFFF"/>
              </a:solidFill>
              <a:latin typeface="Oswald Bold"/>
            </a:endParaRPr>
          </a:p>
        </p:txBody>
      </p:sp>
      <p:sp>
        <p:nvSpPr>
          <p:cNvPr id="45" name="TextBox 45"/>
          <p:cNvSpPr txBox="1"/>
          <p:nvPr/>
        </p:nvSpPr>
        <p:spPr>
          <a:xfrm>
            <a:off x="9644066" y="5314779"/>
            <a:ext cx="1071570" cy="43601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675640" lvl="1" indent="-337820" algn="ctr">
              <a:lnSpc>
                <a:spcPts val="3359"/>
              </a:lnSpc>
              <a:buFont typeface="Arial"/>
              <a:buChar char="•"/>
            </a:pPr>
            <a:r>
              <a:rPr lang="kk-KZ" sz="2799" dirty="0" smtClean="0">
                <a:solidFill>
                  <a:srgbClr val="FFFFFF"/>
                </a:solidFill>
                <a:latin typeface="Oswald Bold"/>
              </a:rPr>
              <a:t>11</a:t>
            </a:r>
            <a:endParaRPr lang="en-US" sz="2799" dirty="0">
              <a:solidFill>
                <a:srgbClr val="FFFFFF"/>
              </a:solidFill>
              <a:latin typeface="Oswald Bold"/>
            </a:endParaRPr>
          </a:p>
        </p:txBody>
      </p:sp>
      <p:sp>
        <p:nvSpPr>
          <p:cNvPr id="46" name="TextBox 46"/>
          <p:cNvSpPr txBox="1"/>
          <p:nvPr/>
        </p:nvSpPr>
        <p:spPr>
          <a:xfrm>
            <a:off x="7786678" y="7089599"/>
            <a:ext cx="1143008" cy="43601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675640" lvl="1" indent="-337820" algn="ctr">
              <a:lnSpc>
                <a:spcPts val="3359"/>
              </a:lnSpc>
              <a:buFont typeface="Arial"/>
              <a:buChar char="•"/>
            </a:pPr>
            <a:r>
              <a:rPr lang="kk-KZ" sz="2800" dirty="0" smtClean="0">
                <a:solidFill>
                  <a:srgbClr val="FFFFFF"/>
                </a:solidFill>
                <a:latin typeface="Oswald Bold"/>
              </a:rPr>
              <a:t>10</a:t>
            </a:r>
            <a:endParaRPr lang="en-US" sz="2800" dirty="0">
              <a:solidFill>
                <a:srgbClr val="FFFFFF"/>
              </a:solidFill>
              <a:latin typeface="Oswald Bold"/>
            </a:endParaRPr>
          </a:p>
        </p:txBody>
      </p:sp>
      <p:sp>
        <p:nvSpPr>
          <p:cNvPr id="47" name="TextBox 47"/>
          <p:cNvSpPr txBox="1"/>
          <p:nvPr/>
        </p:nvSpPr>
        <p:spPr>
          <a:xfrm>
            <a:off x="9429752" y="7102069"/>
            <a:ext cx="1285884" cy="43601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675640" lvl="1" indent="-337820" algn="ctr">
              <a:lnSpc>
                <a:spcPts val="3359"/>
              </a:lnSpc>
              <a:buFont typeface="Arial"/>
              <a:buChar char="•"/>
            </a:pPr>
            <a:r>
              <a:rPr lang="kk-KZ" sz="2799" dirty="0" smtClean="0">
                <a:solidFill>
                  <a:srgbClr val="FFFFFF"/>
                </a:solidFill>
                <a:latin typeface="Oswald Bold"/>
              </a:rPr>
              <a:t>12</a:t>
            </a:r>
            <a:endParaRPr lang="en-US" sz="2799" dirty="0">
              <a:solidFill>
                <a:srgbClr val="FFFFFF"/>
              </a:solidFill>
              <a:latin typeface="Oswald Bold"/>
            </a:endParaRPr>
          </a:p>
        </p:txBody>
      </p:sp>
      <p:sp>
        <p:nvSpPr>
          <p:cNvPr id="48" name="Прямоугольник 47"/>
          <p:cNvSpPr/>
          <p:nvPr/>
        </p:nvSpPr>
        <p:spPr>
          <a:xfrm>
            <a:off x="4714844" y="1643038"/>
            <a:ext cx="9144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 smtClean="0">
                <a:solidFill>
                  <a:prstClr val="black"/>
                </a:solidFill>
              </a:rPr>
              <a:t> </a:t>
            </a:r>
            <a:endParaRPr lang="ru-RU" dirty="0">
              <a:solidFill>
                <a:prstClr val="black"/>
              </a:solidFill>
            </a:endParaRPr>
          </a:p>
        </p:txBody>
      </p:sp>
      <p:sp>
        <p:nvSpPr>
          <p:cNvPr id="51" name="Прямоугольник 50"/>
          <p:cNvSpPr/>
          <p:nvPr/>
        </p:nvSpPr>
        <p:spPr>
          <a:xfrm>
            <a:off x="10858512" y="4143368"/>
            <a:ext cx="535785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24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7" name="Прямоугольник 56"/>
          <p:cNvSpPr/>
          <p:nvPr/>
        </p:nvSpPr>
        <p:spPr>
          <a:xfrm>
            <a:off x="11072826" y="7000888"/>
            <a:ext cx="542928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24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2" name="Прямоугольник 41"/>
          <p:cNvSpPr/>
          <p:nvPr/>
        </p:nvSpPr>
        <p:spPr>
          <a:xfrm>
            <a:off x="760505" y="3232669"/>
            <a:ext cx="12076243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 err="1">
                <a:latin typeface="Times New Roman" pitchFamily="18" charset="0"/>
                <a:cs typeface="Times New Roman" pitchFamily="18" charset="0"/>
              </a:rPr>
              <a:t>Пайдаланылған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әдебиеттер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: 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1.Стенографический отчет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научно­орфографической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конференции‚ созванной 2­4 июля 1929г.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Научно­методическим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Советом НКП и ЦКНТА. ­Алматы‚ 1930</a:t>
            </a:r>
            <a:r>
              <a:rPr lang="kk-KZ" sz="2800" dirty="0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58 б.</a:t>
            </a:r>
          </a:p>
          <a:p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2.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Джунисбеков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А. Проблемы тюркской словесной просодии и сингармонизм казахского языка.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Автореф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дис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. док. ­ Алматы‚ 1998,63 б. </a:t>
            </a:r>
          </a:p>
          <a:p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3.Жүсіпов М.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А.Байтұрсынов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жəне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қазіргі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қазақ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тілі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фонологиясы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. – Алматы‚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Ғылым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‚ 1998,216 б. </a:t>
            </a:r>
          </a:p>
          <a:p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4.Омаров Е. О сочетании звуков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казакского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языка //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Шуақаев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М.‚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Шаяхмет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А.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Елім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деп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өткен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Елдес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. – Алматы: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Ана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тілі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‚ 1998,­16 б.</a:t>
            </a:r>
          </a:p>
        </p:txBody>
      </p:sp>
    </p:spTree>
    <p:extLst>
      <p:ext uri="{BB962C8B-B14F-4D97-AF65-F5344CB8AC3E}">
        <p14:creationId xmlns:p14="http://schemas.microsoft.com/office/powerpoint/2010/main" val="26355439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 rot="9208626">
            <a:off x="13409808" y="8220868"/>
            <a:ext cx="968464" cy="2408012"/>
            <a:chOff x="0" y="0"/>
            <a:chExt cx="1291285" cy="3210683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1291336" cy="3210687"/>
            </a:xfrm>
            <a:custGeom>
              <a:avLst/>
              <a:gdLst/>
              <a:ahLst/>
              <a:cxnLst/>
              <a:rect l="l" t="t" r="r" b="b"/>
              <a:pathLst>
                <a:path w="1291336" h="3210687">
                  <a:moveTo>
                    <a:pt x="1291336" y="642112"/>
                  </a:moveTo>
                  <a:lnTo>
                    <a:pt x="0" y="0"/>
                  </a:lnTo>
                  <a:lnTo>
                    <a:pt x="0" y="3210687"/>
                  </a:lnTo>
                  <a:lnTo>
                    <a:pt x="1291336" y="3210687"/>
                  </a:lnTo>
                  <a:close/>
                </a:path>
              </a:pathLst>
            </a:custGeom>
            <a:solidFill>
              <a:srgbClr val="4BB5D9"/>
            </a:solidFill>
          </p:spPr>
        </p:sp>
      </p:grpSp>
      <p:grpSp>
        <p:nvGrpSpPr>
          <p:cNvPr id="4" name="Group 4"/>
          <p:cNvGrpSpPr/>
          <p:nvPr/>
        </p:nvGrpSpPr>
        <p:grpSpPr>
          <a:xfrm rot="9208633">
            <a:off x="15608600" y="6558026"/>
            <a:ext cx="1755248" cy="4364272"/>
            <a:chOff x="0" y="0"/>
            <a:chExt cx="2340331" cy="5819029"/>
          </a:xfrm>
        </p:grpSpPr>
        <p:sp>
          <p:nvSpPr>
            <p:cNvPr id="5" name="Freeform 5"/>
            <p:cNvSpPr/>
            <p:nvPr/>
          </p:nvSpPr>
          <p:spPr>
            <a:xfrm>
              <a:off x="0" y="0"/>
              <a:ext cx="2340356" cy="5819013"/>
            </a:xfrm>
            <a:custGeom>
              <a:avLst/>
              <a:gdLst/>
              <a:ahLst/>
              <a:cxnLst/>
              <a:rect l="l" t="t" r="r" b="b"/>
              <a:pathLst>
                <a:path w="2340356" h="5819013">
                  <a:moveTo>
                    <a:pt x="2340356" y="1163828"/>
                  </a:moveTo>
                  <a:lnTo>
                    <a:pt x="0" y="0"/>
                  </a:lnTo>
                  <a:lnTo>
                    <a:pt x="0" y="5819013"/>
                  </a:lnTo>
                  <a:lnTo>
                    <a:pt x="2340356" y="5819013"/>
                  </a:lnTo>
                  <a:close/>
                </a:path>
              </a:pathLst>
            </a:custGeom>
            <a:solidFill>
              <a:srgbClr val="81D1EC"/>
            </a:solidFill>
          </p:spPr>
        </p:sp>
      </p:grpSp>
      <p:grpSp>
        <p:nvGrpSpPr>
          <p:cNvPr id="6" name="Group 6"/>
          <p:cNvGrpSpPr/>
          <p:nvPr/>
        </p:nvGrpSpPr>
        <p:grpSpPr>
          <a:xfrm rot="9208606">
            <a:off x="14963578" y="8553826"/>
            <a:ext cx="817592" cy="2032898"/>
            <a:chOff x="0" y="0"/>
            <a:chExt cx="1090123" cy="2710531"/>
          </a:xfrm>
        </p:grpSpPr>
        <p:sp>
          <p:nvSpPr>
            <p:cNvPr id="7" name="Freeform 7"/>
            <p:cNvSpPr/>
            <p:nvPr/>
          </p:nvSpPr>
          <p:spPr>
            <a:xfrm>
              <a:off x="0" y="0"/>
              <a:ext cx="1090168" cy="2710561"/>
            </a:xfrm>
            <a:custGeom>
              <a:avLst/>
              <a:gdLst/>
              <a:ahLst/>
              <a:cxnLst/>
              <a:rect l="l" t="t" r="r" b="b"/>
              <a:pathLst>
                <a:path w="1090168" h="2710561">
                  <a:moveTo>
                    <a:pt x="1090168" y="542163"/>
                  </a:moveTo>
                  <a:lnTo>
                    <a:pt x="0" y="0"/>
                  </a:lnTo>
                  <a:lnTo>
                    <a:pt x="0" y="2710561"/>
                  </a:lnTo>
                  <a:lnTo>
                    <a:pt x="1090168" y="2710561"/>
                  </a:lnTo>
                  <a:close/>
                </a:path>
              </a:pathLst>
            </a:custGeom>
            <a:solidFill>
              <a:srgbClr val="FF9900"/>
            </a:solidFill>
          </p:spPr>
        </p:sp>
      </p:grpSp>
      <p:grpSp>
        <p:nvGrpSpPr>
          <p:cNvPr id="8" name="Group 8"/>
          <p:cNvGrpSpPr/>
          <p:nvPr/>
        </p:nvGrpSpPr>
        <p:grpSpPr>
          <a:xfrm rot="9208678">
            <a:off x="12575234" y="9315402"/>
            <a:ext cx="459320" cy="1142036"/>
            <a:chOff x="0" y="0"/>
            <a:chExt cx="612427" cy="1522715"/>
          </a:xfrm>
        </p:grpSpPr>
        <p:sp>
          <p:nvSpPr>
            <p:cNvPr id="9" name="Freeform 9"/>
            <p:cNvSpPr/>
            <p:nvPr/>
          </p:nvSpPr>
          <p:spPr>
            <a:xfrm>
              <a:off x="0" y="0"/>
              <a:ext cx="612394" cy="1522730"/>
            </a:xfrm>
            <a:custGeom>
              <a:avLst/>
              <a:gdLst/>
              <a:ahLst/>
              <a:cxnLst/>
              <a:rect l="l" t="t" r="r" b="b"/>
              <a:pathLst>
                <a:path w="612394" h="1522730">
                  <a:moveTo>
                    <a:pt x="612394" y="304546"/>
                  </a:moveTo>
                  <a:lnTo>
                    <a:pt x="0" y="0"/>
                  </a:lnTo>
                  <a:lnTo>
                    <a:pt x="0" y="1522730"/>
                  </a:lnTo>
                  <a:lnTo>
                    <a:pt x="612394" y="1522730"/>
                  </a:lnTo>
                  <a:close/>
                </a:path>
              </a:pathLst>
            </a:custGeom>
            <a:solidFill>
              <a:srgbClr val="3796BF"/>
            </a:solidFill>
          </p:spPr>
        </p:sp>
      </p:grpSp>
      <p:grpSp>
        <p:nvGrpSpPr>
          <p:cNvPr id="10" name="Group 10"/>
          <p:cNvGrpSpPr/>
          <p:nvPr/>
        </p:nvGrpSpPr>
        <p:grpSpPr>
          <a:xfrm>
            <a:off x="16578606" y="5312236"/>
            <a:ext cx="1709302" cy="3858160"/>
            <a:chOff x="0" y="0"/>
            <a:chExt cx="2279069" cy="5144213"/>
          </a:xfrm>
        </p:grpSpPr>
        <p:sp>
          <p:nvSpPr>
            <p:cNvPr id="11" name="Freeform 11"/>
            <p:cNvSpPr/>
            <p:nvPr/>
          </p:nvSpPr>
          <p:spPr>
            <a:xfrm>
              <a:off x="0" y="0"/>
              <a:ext cx="2279015" cy="5144262"/>
            </a:xfrm>
            <a:custGeom>
              <a:avLst/>
              <a:gdLst/>
              <a:ahLst/>
              <a:cxnLst/>
              <a:rect l="l" t="t" r="r" b="b"/>
              <a:pathLst>
                <a:path w="2279015" h="5144262">
                  <a:moveTo>
                    <a:pt x="1155827" y="0"/>
                  </a:moveTo>
                  <a:lnTo>
                    <a:pt x="0" y="553466"/>
                  </a:lnTo>
                  <a:lnTo>
                    <a:pt x="2279015" y="5144262"/>
                  </a:lnTo>
                  <a:lnTo>
                    <a:pt x="2279015" y="2262886"/>
                  </a:lnTo>
                  <a:close/>
                </a:path>
              </a:pathLst>
            </a:custGeom>
            <a:solidFill>
              <a:srgbClr val="3796BF"/>
            </a:solidFill>
          </p:spPr>
        </p:sp>
      </p:grpSp>
      <p:grpSp>
        <p:nvGrpSpPr>
          <p:cNvPr id="12" name="Group 12"/>
          <p:cNvGrpSpPr/>
          <p:nvPr/>
        </p:nvGrpSpPr>
        <p:grpSpPr>
          <a:xfrm rot="-1591408">
            <a:off x="2724338" y="-150460"/>
            <a:ext cx="410206" cy="1019960"/>
            <a:chOff x="0" y="0"/>
            <a:chExt cx="546941" cy="1359947"/>
          </a:xfrm>
        </p:grpSpPr>
        <p:sp>
          <p:nvSpPr>
            <p:cNvPr id="13" name="Freeform 13"/>
            <p:cNvSpPr/>
            <p:nvPr/>
          </p:nvSpPr>
          <p:spPr>
            <a:xfrm>
              <a:off x="0" y="0"/>
              <a:ext cx="546989" cy="1359916"/>
            </a:xfrm>
            <a:custGeom>
              <a:avLst/>
              <a:gdLst/>
              <a:ahLst/>
              <a:cxnLst/>
              <a:rect l="l" t="t" r="r" b="b"/>
              <a:pathLst>
                <a:path w="546989" h="1359916">
                  <a:moveTo>
                    <a:pt x="546989" y="272034"/>
                  </a:moveTo>
                  <a:lnTo>
                    <a:pt x="0" y="0"/>
                  </a:lnTo>
                  <a:lnTo>
                    <a:pt x="0" y="1359916"/>
                  </a:lnTo>
                  <a:lnTo>
                    <a:pt x="546989" y="1359916"/>
                  </a:lnTo>
                  <a:close/>
                </a:path>
              </a:pathLst>
            </a:custGeom>
            <a:solidFill>
              <a:srgbClr val="3796BF"/>
            </a:solidFill>
          </p:spPr>
        </p:sp>
      </p:grpSp>
      <p:grpSp>
        <p:nvGrpSpPr>
          <p:cNvPr id="14" name="Group 14"/>
          <p:cNvGrpSpPr/>
          <p:nvPr/>
        </p:nvGrpSpPr>
        <p:grpSpPr>
          <a:xfrm rot="-1591371">
            <a:off x="478926" y="-327908"/>
            <a:ext cx="869508" cy="2161960"/>
            <a:chOff x="0" y="0"/>
            <a:chExt cx="1159344" cy="2882613"/>
          </a:xfrm>
        </p:grpSpPr>
        <p:sp>
          <p:nvSpPr>
            <p:cNvPr id="15" name="Freeform 15"/>
            <p:cNvSpPr/>
            <p:nvPr/>
          </p:nvSpPr>
          <p:spPr>
            <a:xfrm>
              <a:off x="0" y="0"/>
              <a:ext cx="1159383" cy="2882646"/>
            </a:xfrm>
            <a:custGeom>
              <a:avLst/>
              <a:gdLst/>
              <a:ahLst/>
              <a:cxnLst/>
              <a:rect l="l" t="t" r="r" b="b"/>
              <a:pathLst>
                <a:path w="1159383" h="2882646">
                  <a:moveTo>
                    <a:pt x="1159383" y="576580"/>
                  </a:moveTo>
                  <a:lnTo>
                    <a:pt x="0" y="0"/>
                  </a:lnTo>
                  <a:lnTo>
                    <a:pt x="0" y="2882646"/>
                  </a:lnTo>
                  <a:lnTo>
                    <a:pt x="1159383" y="2882646"/>
                  </a:lnTo>
                  <a:close/>
                </a:path>
              </a:pathLst>
            </a:custGeom>
            <a:solidFill>
              <a:srgbClr val="FF9900"/>
            </a:solidFill>
          </p:spPr>
        </p:sp>
      </p:grpSp>
      <p:grpSp>
        <p:nvGrpSpPr>
          <p:cNvPr id="16" name="Group 16"/>
          <p:cNvGrpSpPr/>
          <p:nvPr/>
        </p:nvGrpSpPr>
        <p:grpSpPr>
          <a:xfrm rot="-1591339">
            <a:off x="1784802" y="-362822"/>
            <a:ext cx="1008748" cy="2508134"/>
            <a:chOff x="0" y="0"/>
            <a:chExt cx="1344997" cy="3344179"/>
          </a:xfrm>
        </p:grpSpPr>
        <p:sp>
          <p:nvSpPr>
            <p:cNvPr id="17" name="Freeform 17"/>
            <p:cNvSpPr/>
            <p:nvPr/>
          </p:nvSpPr>
          <p:spPr>
            <a:xfrm>
              <a:off x="0" y="0"/>
              <a:ext cx="1345057" cy="3344164"/>
            </a:xfrm>
            <a:custGeom>
              <a:avLst/>
              <a:gdLst/>
              <a:ahLst/>
              <a:cxnLst/>
              <a:rect l="l" t="t" r="r" b="b"/>
              <a:pathLst>
                <a:path w="1345057" h="3344164">
                  <a:moveTo>
                    <a:pt x="1345057" y="668782"/>
                  </a:moveTo>
                  <a:lnTo>
                    <a:pt x="0" y="0"/>
                  </a:lnTo>
                  <a:lnTo>
                    <a:pt x="0" y="3344164"/>
                  </a:lnTo>
                  <a:lnTo>
                    <a:pt x="1345057" y="3344164"/>
                  </a:lnTo>
                  <a:close/>
                </a:path>
              </a:pathLst>
            </a:custGeom>
            <a:solidFill>
              <a:srgbClr val="81D1EC"/>
            </a:solidFill>
          </p:spPr>
        </p:sp>
      </p:grpSp>
      <p:grpSp>
        <p:nvGrpSpPr>
          <p:cNvPr id="18" name="Group 18"/>
          <p:cNvGrpSpPr/>
          <p:nvPr/>
        </p:nvGrpSpPr>
        <p:grpSpPr>
          <a:xfrm rot="-1591322">
            <a:off x="3636904" y="-176712"/>
            <a:ext cx="459320" cy="1142036"/>
            <a:chOff x="0" y="0"/>
            <a:chExt cx="612427" cy="1522715"/>
          </a:xfrm>
        </p:grpSpPr>
        <p:sp>
          <p:nvSpPr>
            <p:cNvPr id="19" name="Freeform 19"/>
            <p:cNvSpPr/>
            <p:nvPr/>
          </p:nvSpPr>
          <p:spPr>
            <a:xfrm>
              <a:off x="0" y="0"/>
              <a:ext cx="612394" cy="1522730"/>
            </a:xfrm>
            <a:custGeom>
              <a:avLst/>
              <a:gdLst/>
              <a:ahLst/>
              <a:cxnLst/>
              <a:rect l="l" t="t" r="r" b="b"/>
              <a:pathLst>
                <a:path w="612394" h="1522730">
                  <a:moveTo>
                    <a:pt x="612394" y="304546"/>
                  </a:moveTo>
                  <a:lnTo>
                    <a:pt x="0" y="0"/>
                  </a:lnTo>
                  <a:lnTo>
                    <a:pt x="0" y="1522730"/>
                  </a:lnTo>
                  <a:lnTo>
                    <a:pt x="612394" y="1522730"/>
                  </a:lnTo>
                  <a:close/>
                </a:path>
              </a:pathLst>
            </a:custGeom>
            <a:solidFill>
              <a:srgbClr val="4BB5D9"/>
            </a:solidFill>
          </p:spPr>
        </p:sp>
      </p:grpSp>
      <p:grpSp>
        <p:nvGrpSpPr>
          <p:cNvPr id="20" name="Group 20"/>
          <p:cNvGrpSpPr/>
          <p:nvPr/>
        </p:nvGrpSpPr>
        <p:grpSpPr>
          <a:xfrm rot="-10800000">
            <a:off x="-64" y="117322"/>
            <a:ext cx="760568" cy="1716294"/>
            <a:chOff x="0" y="0"/>
            <a:chExt cx="1014091" cy="2288392"/>
          </a:xfrm>
        </p:grpSpPr>
        <p:sp>
          <p:nvSpPr>
            <p:cNvPr id="21" name="Freeform 21"/>
            <p:cNvSpPr/>
            <p:nvPr/>
          </p:nvSpPr>
          <p:spPr>
            <a:xfrm>
              <a:off x="0" y="0"/>
              <a:ext cx="1014095" cy="2288413"/>
            </a:xfrm>
            <a:custGeom>
              <a:avLst/>
              <a:gdLst/>
              <a:ahLst/>
              <a:cxnLst/>
              <a:rect l="l" t="t" r="r" b="b"/>
              <a:pathLst>
                <a:path w="1014095" h="2288413">
                  <a:moveTo>
                    <a:pt x="514223" y="0"/>
                  </a:moveTo>
                  <a:lnTo>
                    <a:pt x="0" y="246253"/>
                  </a:lnTo>
                  <a:lnTo>
                    <a:pt x="1014095" y="2288413"/>
                  </a:lnTo>
                  <a:lnTo>
                    <a:pt x="1014095" y="1006602"/>
                  </a:lnTo>
                  <a:close/>
                </a:path>
              </a:pathLst>
            </a:custGeom>
            <a:solidFill>
              <a:srgbClr val="4BB5D9"/>
            </a:solidFill>
          </p:spPr>
        </p:sp>
      </p:grpSp>
      <p:sp>
        <p:nvSpPr>
          <p:cNvPr id="22" name="TextBox 22"/>
          <p:cNvSpPr txBox="1"/>
          <p:nvPr/>
        </p:nvSpPr>
        <p:spPr>
          <a:xfrm>
            <a:off x="17204993" y="81902"/>
            <a:ext cx="914550" cy="6138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r">
              <a:lnSpc>
                <a:spcPts val="3120"/>
              </a:lnSpc>
            </a:pPr>
            <a:r>
              <a:rPr lang="en-US" sz="2600">
                <a:solidFill>
                  <a:srgbClr val="FFFFFF"/>
                </a:solidFill>
                <a:latin typeface="Roboto Condensed"/>
              </a:rPr>
              <a:t>‹#›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3500398" y="1928790"/>
            <a:ext cx="13294859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6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Дәріс тақырыбы:</a:t>
            </a:r>
            <a:r>
              <a:rPr lang="kk-KZ" sz="6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Латын әліп-биіне көшуге байланысты емле мәселесі</a:t>
            </a:r>
            <a:endParaRPr lang="ru-RU" sz="6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1583160" y="4855468"/>
            <a:ext cx="9144000" cy="175432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kk-KZ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Қарастырылатын мәселелер:</a:t>
            </a:r>
          </a:p>
          <a:p>
            <a:r>
              <a:rPr lang="kk-KZ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Дыбыс жүйелі </a:t>
            </a:r>
            <a:r>
              <a:rPr lang="kk-KZ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емле;</a:t>
            </a:r>
            <a:endParaRPr lang="kk-KZ" sz="3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2.1929 жылғы емле </a:t>
            </a:r>
            <a:r>
              <a:rPr lang="kk-KZ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конференциясы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 rot="9208626">
            <a:off x="13281239" y="9285032"/>
            <a:ext cx="1151891" cy="2864089"/>
            <a:chOff x="0" y="0"/>
            <a:chExt cx="1535855" cy="3818786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1535811" cy="3818763"/>
            </a:xfrm>
            <a:custGeom>
              <a:avLst/>
              <a:gdLst/>
              <a:ahLst/>
              <a:cxnLst/>
              <a:rect l="l" t="t" r="r" b="b"/>
              <a:pathLst>
                <a:path w="1535811" h="3818763">
                  <a:moveTo>
                    <a:pt x="1535811" y="763778"/>
                  </a:moveTo>
                  <a:lnTo>
                    <a:pt x="0" y="0"/>
                  </a:lnTo>
                  <a:lnTo>
                    <a:pt x="0" y="3818763"/>
                  </a:lnTo>
                  <a:lnTo>
                    <a:pt x="1535811" y="3818763"/>
                  </a:lnTo>
                  <a:close/>
                </a:path>
              </a:pathLst>
            </a:custGeom>
            <a:solidFill>
              <a:srgbClr val="81D1EC"/>
            </a:solidFill>
          </p:spPr>
        </p:sp>
      </p:grpSp>
      <p:grpSp>
        <p:nvGrpSpPr>
          <p:cNvPr id="4" name="Group 4"/>
          <p:cNvGrpSpPr/>
          <p:nvPr/>
        </p:nvGrpSpPr>
        <p:grpSpPr>
          <a:xfrm rot="9208633">
            <a:off x="16215454" y="7818968"/>
            <a:ext cx="2087692" cy="5190865"/>
            <a:chOff x="0" y="0"/>
            <a:chExt cx="2783589" cy="6921153"/>
          </a:xfrm>
        </p:grpSpPr>
        <p:sp>
          <p:nvSpPr>
            <p:cNvPr id="5" name="Freeform 5"/>
            <p:cNvSpPr/>
            <p:nvPr/>
          </p:nvSpPr>
          <p:spPr>
            <a:xfrm>
              <a:off x="0" y="0"/>
              <a:ext cx="2783586" cy="6921119"/>
            </a:xfrm>
            <a:custGeom>
              <a:avLst/>
              <a:gdLst/>
              <a:ahLst/>
              <a:cxnLst/>
              <a:rect l="l" t="t" r="r" b="b"/>
              <a:pathLst>
                <a:path w="2783586" h="6921119">
                  <a:moveTo>
                    <a:pt x="2783586" y="1384173"/>
                  </a:moveTo>
                  <a:lnTo>
                    <a:pt x="0" y="0"/>
                  </a:lnTo>
                  <a:lnTo>
                    <a:pt x="0" y="6921119"/>
                  </a:lnTo>
                  <a:lnTo>
                    <a:pt x="2783586" y="6921119"/>
                  </a:lnTo>
                  <a:close/>
                </a:path>
              </a:pathLst>
            </a:custGeom>
            <a:solidFill>
              <a:srgbClr val="3796BF"/>
            </a:solidFill>
          </p:spPr>
        </p:sp>
      </p:grpSp>
      <p:grpSp>
        <p:nvGrpSpPr>
          <p:cNvPr id="6" name="Group 6"/>
          <p:cNvGrpSpPr/>
          <p:nvPr/>
        </p:nvGrpSpPr>
        <p:grpSpPr>
          <a:xfrm rot="9208606">
            <a:off x="14680090" y="9268443"/>
            <a:ext cx="972444" cy="2417929"/>
            <a:chOff x="0" y="0"/>
            <a:chExt cx="1296592" cy="3223905"/>
          </a:xfrm>
        </p:grpSpPr>
        <p:sp>
          <p:nvSpPr>
            <p:cNvPr id="7" name="Freeform 7"/>
            <p:cNvSpPr/>
            <p:nvPr/>
          </p:nvSpPr>
          <p:spPr>
            <a:xfrm>
              <a:off x="0" y="0"/>
              <a:ext cx="1296543" cy="3223895"/>
            </a:xfrm>
            <a:custGeom>
              <a:avLst/>
              <a:gdLst/>
              <a:ahLst/>
              <a:cxnLst/>
              <a:rect l="l" t="t" r="r" b="b"/>
              <a:pathLst>
                <a:path w="1296543" h="3223895">
                  <a:moveTo>
                    <a:pt x="1296543" y="644779"/>
                  </a:moveTo>
                  <a:lnTo>
                    <a:pt x="0" y="0"/>
                  </a:lnTo>
                  <a:lnTo>
                    <a:pt x="0" y="3223895"/>
                  </a:lnTo>
                  <a:lnTo>
                    <a:pt x="1296543" y="3223895"/>
                  </a:lnTo>
                  <a:close/>
                </a:path>
              </a:pathLst>
            </a:custGeom>
            <a:solidFill>
              <a:srgbClr val="FF9900"/>
            </a:solidFill>
          </p:spPr>
        </p:sp>
      </p:grpSp>
      <p:grpSp>
        <p:nvGrpSpPr>
          <p:cNvPr id="8" name="Group 8"/>
          <p:cNvGrpSpPr/>
          <p:nvPr/>
        </p:nvGrpSpPr>
        <p:grpSpPr>
          <a:xfrm>
            <a:off x="16645746" y="5825505"/>
            <a:ext cx="2033044" cy="4588896"/>
            <a:chOff x="0" y="0"/>
            <a:chExt cx="2710725" cy="6118527"/>
          </a:xfrm>
        </p:grpSpPr>
        <p:sp>
          <p:nvSpPr>
            <p:cNvPr id="9" name="Freeform 9"/>
            <p:cNvSpPr/>
            <p:nvPr/>
          </p:nvSpPr>
          <p:spPr>
            <a:xfrm>
              <a:off x="0" y="0"/>
              <a:ext cx="2710688" cy="6118479"/>
            </a:xfrm>
            <a:custGeom>
              <a:avLst/>
              <a:gdLst/>
              <a:ahLst/>
              <a:cxnLst/>
              <a:rect l="l" t="t" r="r" b="b"/>
              <a:pathLst>
                <a:path w="2710688" h="6118479">
                  <a:moveTo>
                    <a:pt x="1374648" y="0"/>
                  </a:moveTo>
                  <a:lnTo>
                    <a:pt x="0" y="658241"/>
                  </a:lnTo>
                  <a:lnTo>
                    <a:pt x="2710688" y="6118479"/>
                  </a:lnTo>
                  <a:lnTo>
                    <a:pt x="2710688" y="2691384"/>
                  </a:lnTo>
                  <a:close/>
                </a:path>
              </a:pathLst>
            </a:custGeom>
            <a:solidFill>
              <a:srgbClr val="4BB5D9"/>
            </a:solidFill>
          </p:spPr>
        </p:sp>
      </p:grpSp>
      <p:grpSp>
        <p:nvGrpSpPr>
          <p:cNvPr id="10" name="Group 10"/>
          <p:cNvGrpSpPr/>
          <p:nvPr/>
        </p:nvGrpSpPr>
        <p:grpSpPr>
          <a:xfrm rot="-1591408">
            <a:off x="3599072" y="-1386024"/>
            <a:ext cx="581795" cy="1446610"/>
            <a:chOff x="0" y="0"/>
            <a:chExt cx="775727" cy="1928813"/>
          </a:xfrm>
        </p:grpSpPr>
        <p:sp>
          <p:nvSpPr>
            <p:cNvPr id="11" name="Freeform 11"/>
            <p:cNvSpPr/>
            <p:nvPr/>
          </p:nvSpPr>
          <p:spPr>
            <a:xfrm>
              <a:off x="0" y="0"/>
              <a:ext cx="775716" cy="1928876"/>
            </a:xfrm>
            <a:custGeom>
              <a:avLst/>
              <a:gdLst/>
              <a:ahLst/>
              <a:cxnLst/>
              <a:rect l="l" t="t" r="r" b="b"/>
              <a:pathLst>
                <a:path w="775716" h="1928876">
                  <a:moveTo>
                    <a:pt x="775716" y="385826"/>
                  </a:moveTo>
                  <a:lnTo>
                    <a:pt x="0" y="0"/>
                  </a:lnTo>
                  <a:lnTo>
                    <a:pt x="0" y="1928876"/>
                  </a:lnTo>
                  <a:lnTo>
                    <a:pt x="775716" y="1928876"/>
                  </a:lnTo>
                  <a:close/>
                </a:path>
              </a:pathLst>
            </a:custGeom>
            <a:solidFill>
              <a:srgbClr val="4BB5D9"/>
            </a:solidFill>
          </p:spPr>
        </p:sp>
      </p:grpSp>
      <p:grpSp>
        <p:nvGrpSpPr>
          <p:cNvPr id="12" name="Group 12"/>
          <p:cNvGrpSpPr/>
          <p:nvPr/>
        </p:nvGrpSpPr>
        <p:grpSpPr>
          <a:xfrm rot="-1591371">
            <a:off x="414404" y="-1637698"/>
            <a:ext cx="1233223" cy="3066309"/>
            <a:chOff x="0" y="0"/>
            <a:chExt cx="1644298" cy="4088411"/>
          </a:xfrm>
        </p:grpSpPr>
        <p:sp>
          <p:nvSpPr>
            <p:cNvPr id="13" name="Freeform 13"/>
            <p:cNvSpPr/>
            <p:nvPr/>
          </p:nvSpPr>
          <p:spPr>
            <a:xfrm>
              <a:off x="0" y="0"/>
              <a:ext cx="1644269" cy="4088384"/>
            </a:xfrm>
            <a:custGeom>
              <a:avLst/>
              <a:gdLst/>
              <a:ahLst/>
              <a:cxnLst/>
              <a:rect l="l" t="t" r="r" b="b"/>
              <a:pathLst>
                <a:path w="1644269" h="4088384">
                  <a:moveTo>
                    <a:pt x="1644269" y="817626"/>
                  </a:moveTo>
                  <a:lnTo>
                    <a:pt x="0" y="0"/>
                  </a:lnTo>
                  <a:lnTo>
                    <a:pt x="0" y="4088384"/>
                  </a:lnTo>
                  <a:lnTo>
                    <a:pt x="1644269" y="4088384"/>
                  </a:lnTo>
                  <a:close/>
                </a:path>
              </a:pathLst>
            </a:custGeom>
            <a:solidFill>
              <a:srgbClr val="FF9900"/>
            </a:solidFill>
          </p:spPr>
        </p:sp>
      </p:grpSp>
      <p:grpSp>
        <p:nvGrpSpPr>
          <p:cNvPr id="14" name="Group 14"/>
          <p:cNvGrpSpPr/>
          <p:nvPr/>
        </p:nvGrpSpPr>
        <p:grpSpPr>
          <a:xfrm rot="-1591339">
            <a:off x="2266528" y="-1687217"/>
            <a:ext cx="1430708" cy="3557287"/>
            <a:chOff x="0" y="0"/>
            <a:chExt cx="1907610" cy="4743050"/>
          </a:xfrm>
        </p:grpSpPr>
        <p:sp>
          <p:nvSpPr>
            <p:cNvPr id="15" name="Freeform 15"/>
            <p:cNvSpPr/>
            <p:nvPr/>
          </p:nvSpPr>
          <p:spPr>
            <a:xfrm>
              <a:off x="0" y="0"/>
              <a:ext cx="1907667" cy="4743069"/>
            </a:xfrm>
            <a:custGeom>
              <a:avLst/>
              <a:gdLst/>
              <a:ahLst/>
              <a:cxnLst/>
              <a:rect l="l" t="t" r="r" b="b"/>
              <a:pathLst>
                <a:path w="1907667" h="4743069">
                  <a:moveTo>
                    <a:pt x="1907667" y="948563"/>
                  </a:moveTo>
                  <a:lnTo>
                    <a:pt x="0" y="0"/>
                  </a:lnTo>
                  <a:lnTo>
                    <a:pt x="0" y="4743069"/>
                  </a:lnTo>
                  <a:lnTo>
                    <a:pt x="1907667" y="4743069"/>
                  </a:lnTo>
                  <a:close/>
                </a:path>
              </a:pathLst>
            </a:custGeom>
            <a:solidFill>
              <a:srgbClr val="3796BF"/>
            </a:solidFill>
          </p:spPr>
        </p:sp>
      </p:grpSp>
      <p:grpSp>
        <p:nvGrpSpPr>
          <p:cNvPr id="16" name="Group 16"/>
          <p:cNvGrpSpPr/>
          <p:nvPr/>
        </p:nvGrpSpPr>
        <p:grpSpPr>
          <a:xfrm rot="-1591322">
            <a:off x="4893365" y="-1423257"/>
            <a:ext cx="651454" cy="1619750"/>
            <a:chOff x="0" y="0"/>
            <a:chExt cx="868605" cy="2159667"/>
          </a:xfrm>
        </p:grpSpPr>
        <p:sp>
          <p:nvSpPr>
            <p:cNvPr id="17" name="Freeform 17"/>
            <p:cNvSpPr/>
            <p:nvPr/>
          </p:nvSpPr>
          <p:spPr>
            <a:xfrm>
              <a:off x="0" y="0"/>
              <a:ext cx="868553" cy="2159635"/>
            </a:xfrm>
            <a:custGeom>
              <a:avLst/>
              <a:gdLst/>
              <a:ahLst/>
              <a:cxnLst/>
              <a:rect l="l" t="t" r="r" b="b"/>
              <a:pathLst>
                <a:path w="868553" h="2159635">
                  <a:moveTo>
                    <a:pt x="868553" y="431927"/>
                  </a:moveTo>
                  <a:lnTo>
                    <a:pt x="0" y="0"/>
                  </a:lnTo>
                  <a:lnTo>
                    <a:pt x="0" y="2159635"/>
                  </a:lnTo>
                  <a:lnTo>
                    <a:pt x="868553" y="2159635"/>
                  </a:lnTo>
                  <a:close/>
                </a:path>
              </a:pathLst>
            </a:custGeom>
            <a:solidFill>
              <a:srgbClr val="81D1EC"/>
            </a:solidFill>
          </p:spPr>
        </p:sp>
      </p:grpSp>
      <p:grpSp>
        <p:nvGrpSpPr>
          <p:cNvPr id="18" name="Group 18"/>
          <p:cNvGrpSpPr/>
          <p:nvPr/>
        </p:nvGrpSpPr>
        <p:grpSpPr>
          <a:xfrm rot="-10800000">
            <a:off x="-264948" y="-1006228"/>
            <a:ext cx="1078714" cy="2434220"/>
            <a:chOff x="0" y="0"/>
            <a:chExt cx="1438285" cy="3245627"/>
          </a:xfrm>
        </p:grpSpPr>
        <p:sp>
          <p:nvSpPr>
            <p:cNvPr id="19" name="Freeform 19"/>
            <p:cNvSpPr/>
            <p:nvPr/>
          </p:nvSpPr>
          <p:spPr>
            <a:xfrm>
              <a:off x="0" y="0"/>
              <a:ext cx="1438275" cy="3245612"/>
            </a:xfrm>
            <a:custGeom>
              <a:avLst/>
              <a:gdLst/>
              <a:ahLst/>
              <a:cxnLst/>
              <a:rect l="l" t="t" r="r" b="b"/>
              <a:pathLst>
                <a:path w="1438275" h="3245612">
                  <a:moveTo>
                    <a:pt x="729361" y="0"/>
                  </a:moveTo>
                  <a:lnTo>
                    <a:pt x="0" y="349250"/>
                  </a:lnTo>
                  <a:lnTo>
                    <a:pt x="1438275" y="3245612"/>
                  </a:lnTo>
                  <a:lnTo>
                    <a:pt x="1438275" y="1427734"/>
                  </a:lnTo>
                  <a:close/>
                </a:path>
              </a:pathLst>
            </a:custGeom>
            <a:solidFill>
              <a:srgbClr val="81D1EC"/>
            </a:solidFill>
          </p:spPr>
        </p:sp>
      </p:grpSp>
      <p:sp>
        <p:nvSpPr>
          <p:cNvPr id="20" name="TextBox 20"/>
          <p:cNvSpPr txBox="1"/>
          <p:nvPr/>
        </p:nvSpPr>
        <p:spPr>
          <a:xfrm>
            <a:off x="17204993" y="81902"/>
            <a:ext cx="914550" cy="6138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r">
              <a:lnSpc>
                <a:spcPts val="3120"/>
              </a:lnSpc>
            </a:pPr>
            <a:r>
              <a:rPr lang="en-US" sz="2600">
                <a:solidFill>
                  <a:srgbClr val="4BB5D9"/>
                </a:solidFill>
                <a:latin typeface="Roboto Condensed"/>
              </a:rPr>
              <a:t>‹#›</a:t>
            </a:r>
          </a:p>
        </p:txBody>
      </p:sp>
      <p:sp>
        <p:nvSpPr>
          <p:cNvPr id="21" name="Прямоугольник 20"/>
          <p:cNvSpPr/>
          <p:nvPr/>
        </p:nvSpPr>
        <p:spPr>
          <a:xfrm>
            <a:off x="928630" y="6643698"/>
            <a:ext cx="11858708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1929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жылдан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бастап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, КСРО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территориясында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араб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алфавитін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қолдануды мүлдем тоқтату туралы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Совет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өкіметінің жарлығы күшіне енді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5214910" y="1357286"/>
            <a:ext cx="12051697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1923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жылдан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бастап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жаңа әліпбиге көшу мәселесі көтеріле бастады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1714448" y="3857616"/>
            <a:ext cx="945964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1925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жылдан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бастап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латыншылар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үйірмесі құрылды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Стрелка вниз 23"/>
          <p:cNvSpPr/>
          <p:nvPr/>
        </p:nvSpPr>
        <p:spPr>
          <a:xfrm>
            <a:off x="7215174" y="2214542"/>
            <a:ext cx="1143008" cy="1500198"/>
          </a:xfrm>
          <a:prstGeom prst="downArrow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25" name="Стрелка вниз 24"/>
          <p:cNvSpPr/>
          <p:nvPr/>
        </p:nvSpPr>
        <p:spPr>
          <a:xfrm>
            <a:off x="4429092" y="5000624"/>
            <a:ext cx="1143008" cy="1500198"/>
          </a:xfrm>
          <a:prstGeom prst="downArrow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 rot="9208626">
            <a:off x="13895464" y="8838976"/>
            <a:ext cx="968464" cy="2408012"/>
            <a:chOff x="0" y="0"/>
            <a:chExt cx="1291285" cy="3210683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1291336" cy="3210687"/>
            </a:xfrm>
            <a:custGeom>
              <a:avLst/>
              <a:gdLst/>
              <a:ahLst/>
              <a:cxnLst/>
              <a:rect l="l" t="t" r="r" b="b"/>
              <a:pathLst>
                <a:path w="1291336" h="3210687">
                  <a:moveTo>
                    <a:pt x="1291336" y="642112"/>
                  </a:moveTo>
                  <a:lnTo>
                    <a:pt x="0" y="0"/>
                  </a:lnTo>
                  <a:lnTo>
                    <a:pt x="0" y="3210687"/>
                  </a:lnTo>
                  <a:lnTo>
                    <a:pt x="1291336" y="3210687"/>
                  </a:lnTo>
                  <a:close/>
                </a:path>
              </a:pathLst>
            </a:custGeom>
            <a:solidFill>
              <a:srgbClr val="4BB5D9"/>
            </a:solidFill>
          </p:spPr>
        </p:sp>
      </p:grpSp>
      <p:grpSp>
        <p:nvGrpSpPr>
          <p:cNvPr id="4" name="Group 4"/>
          <p:cNvGrpSpPr/>
          <p:nvPr/>
        </p:nvGrpSpPr>
        <p:grpSpPr>
          <a:xfrm rot="9208633">
            <a:off x="16094256" y="7176134"/>
            <a:ext cx="1755248" cy="4364272"/>
            <a:chOff x="0" y="0"/>
            <a:chExt cx="2340331" cy="5819029"/>
          </a:xfrm>
        </p:grpSpPr>
        <p:sp>
          <p:nvSpPr>
            <p:cNvPr id="5" name="Freeform 5"/>
            <p:cNvSpPr/>
            <p:nvPr/>
          </p:nvSpPr>
          <p:spPr>
            <a:xfrm>
              <a:off x="0" y="0"/>
              <a:ext cx="2340356" cy="5819013"/>
            </a:xfrm>
            <a:custGeom>
              <a:avLst/>
              <a:gdLst/>
              <a:ahLst/>
              <a:cxnLst/>
              <a:rect l="l" t="t" r="r" b="b"/>
              <a:pathLst>
                <a:path w="2340356" h="5819013">
                  <a:moveTo>
                    <a:pt x="2340356" y="1163828"/>
                  </a:moveTo>
                  <a:lnTo>
                    <a:pt x="0" y="0"/>
                  </a:lnTo>
                  <a:lnTo>
                    <a:pt x="0" y="5819013"/>
                  </a:lnTo>
                  <a:lnTo>
                    <a:pt x="2340356" y="5819013"/>
                  </a:lnTo>
                  <a:close/>
                </a:path>
              </a:pathLst>
            </a:custGeom>
            <a:solidFill>
              <a:srgbClr val="81D1EC"/>
            </a:solidFill>
          </p:spPr>
        </p:sp>
      </p:grpSp>
      <p:grpSp>
        <p:nvGrpSpPr>
          <p:cNvPr id="6" name="Group 6"/>
          <p:cNvGrpSpPr/>
          <p:nvPr/>
        </p:nvGrpSpPr>
        <p:grpSpPr>
          <a:xfrm rot="9208606">
            <a:off x="15449234" y="9171934"/>
            <a:ext cx="817592" cy="2032898"/>
            <a:chOff x="0" y="0"/>
            <a:chExt cx="1090123" cy="2710531"/>
          </a:xfrm>
        </p:grpSpPr>
        <p:sp>
          <p:nvSpPr>
            <p:cNvPr id="7" name="Freeform 7"/>
            <p:cNvSpPr/>
            <p:nvPr/>
          </p:nvSpPr>
          <p:spPr>
            <a:xfrm>
              <a:off x="0" y="0"/>
              <a:ext cx="1090168" cy="2710561"/>
            </a:xfrm>
            <a:custGeom>
              <a:avLst/>
              <a:gdLst/>
              <a:ahLst/>
              <a:cxnLst/>
              <a:rect l="l" t="t" r="r" b="b"/>
              <a:pathLst>
                <a:path w="1090168" h="2710561">
                  <a:moveTo>
                    <a:pt x="1090168" y="542163"/>
                  </a:moveTo>
                  <a:lnTo>
                    <a:pt x="0" y="0"/>
                  </a:lnTo>
                  <a:lnTo>
                    <a:pt x="0" y="2710561"/>
                  </a:lnTo>
                  <a:lnTo>
                    <a:pt x="1090168" y="2710561"/>
                  </a:lnTo>
                  <a:close/>
                </a:path>
              </a:pathLst>
            </a:custGeom>
            <a:solidFill>
              <a:srgbClr val="FF9900"/>
            </a:solidFill>
          </p:spPr>
        </p:sp>
      </p:grpSp>
      <p:grpSp>
        <p:nvGrpSpPr>
          <p:cNvPr id="8" name="Group 8"/>
          <p:cNvGrpSpPr/>
          <p:nvPr/>
        </p:nvGrpSpPr>
        <p:grpSpPr>
          <a:xfrm rot="9208678">
            <a:off x="13060890" y="9933510"/>
            <a:ext cx="459320" cy="1142036"/>
            <a:chOff x="0" y="0"/>
            <a:chExt cx="612427" cy="1522715"/>
          </a:xfrm>
        </p:grpSpPr>
        <p:sp>
          <p:nvSpPr>
            <p:cNvPr id="9" name="Freeform 9"/>
            <p:cNvSpPr/>
            <p:nvPr/>
          </p:nvSpPr>
          <p:spPr>
            <a:xfrm>
              <a:off x="0" y="0"/>
              <a:ext cx="612394" cy="1522730"/>
            </a:xfrm>
            <a:custGeom>
              <a:avLst/>
              <a:gdLst/>
              <a:ahLst/>
              <a:cxnLst/>
              <a:rect l="l" t="t" r="r" b="b"/>
              <a:pathLst>
                <a:path w="612394" h="1522730">
                  <a:moveTo>
                    <a:pt x="612394" y="304546"/>
                  </a:moveTo>
                  <a:lnTo>
                    <a:pt x="0" y="0"/>
                  </a:lnTo>
                  <a:lnTo>
                    <a:pt x="0" y="1522730"/>
                  </a:lnTo>
                  <a:lnTo>
                    <a:pt x="612394" y="1522730"/>
                  </a:lnTo>
                  <a:close/>
                </a:path>
              </a:pathLst>
            </a:custGeom>
            <a:solidFill>
              <a:srgbClr val="3796BF"/>
            </a:solidFill>
          </p:spPr>
        </p:sp>
      </p:grpSp>
      <p:grpSp>
        <p:nvGrpSpPr>
          <p:cNvPr id="10" name="Group 10"/>
          <p:cNvGrpSpPr/>
          <p:nvPr/>
        </p:nvGrpSpPr>
        <p:grpSpPr>
          <a:xfrm>
            <a:off x="17064262" y="5930344"/>
            <a:ext cx="1709302" cy="3858160"/>
            <a:chOff x="0" y="0"/>
            <a:chExt cx="2279069" cy="5144213"/>
          </a:xfrm>
        </p:grpSpPr>
        <p:sp>
          <p:nvSpPr>
            <p:cNvPr id="11" name="Freeform 11"/>
            <p:cNvSpPr/>
            <p:nvPr/>
          </p:nvSpPr>
          <p:spPr>
            <a:xfrm>
              <a:off x="0" y="0"/>
              <a:ext cx="2279015" cy="5144262"/>
            </a:xfrm>
            <a:custGeom>
              <a:avLst/>
              <a:gdLst/>
              <a:ahLst/>
              <a:cxnLst/>
              <a:rect l="l" t="t" r="r" b="b"/>
              <a:pathLst>
                <a:path w="2279015" h="5144262">
                  <a:moveTo>
                    <a:pt x="1155827" y="0"/>
                  </a:moveTo>
                  <a:lnTo>
                    <a:pt x="0" y="553466"/>
                  </a:lnTo>
                  <a:lnTo>
                    <a:pt x="2279015" y="5144262"/>
                  </a:lnTo>
                  <a:lnTo>
                    <a:pt x="2279015" y="2262886"/>
                  </a:lnTo>
                  <a:close/>
                </a:path>
              </a:pathLst>
            </a:custGeom>
            <a:solidFill>
              <a:srgbClr val="3796BF"/>
            </a:solidFill>
          </p:spPr>
        </p:sp>
      </p:grpSp>
      <p:grpSp>
        <p:nvGrpSpPr>
          <p:cNvPr id="12" name="Group 12"/>
          <p:cNvGrpSpPr/>
          <p:nvPr/>
        </p:nvGrpSpPr>
        <p:grpSpPr>
          <a:xfrm rot="-1591408">
            <a:off x="2724338" y="-150460"/>
            <a:ext cx="410206" cy="1019960"/>
            <a:chOff x="0" y="0"/>
            <a:chExt cx="546941" cy="1359947"/>
          </a:xfrm>
        </p:grpSpPr>
        <p:sp>
          <p:nvSpPr>
            <p:cNvPr id="13" name="Freeform 13"/>
            <p:cNvSpPr/>
            <p:nvPr/>
          </p:nvSpPr>
          <p:spPr>
            <a:xfrm>
              <a:off x="0" y="0"/>
              <a:ext cx="546989" cy="1359916"/>
            </a:xfrm>
            <a:custGeom>
              <a:avLst/>
              <a:gdLst/>
              <a:ahLst/>
              <a:cxnLst/>
              <a:rect l="l" t="t" r="r" b="b"/>
              <a:pathLst>
                <a:path w="546989" h="1359916">
                  <a:moveTo>
                    <a:pt x="546989" y="272034"/>
                  </a:moveTo>
                  <a:lnTo>
                    <a:pt x="0" y="0"/>
                  </a:lnTo>
                  <a:lnTo>
                    <a:pt x="0" y="1359916"/>
                  </a:lnTo>
                  <a:lnTo>
                    <a:pt x="546989" y="1359916"/>
                  </a:lnTo>
                  <a:close/>
                </a:path>
              </a:pathLst>
            </a:custGeom>
            <a:solidFill>
              <a:srgbClr val="3796BF"/>
            </a:solidFill>
          </p:spPr>
        </p:sp>
      </p:grpSp>
      <p:grpSp>
        <p:nvGrpSpPr>
          <p:cNvPr id="14" name="Group 14"/>
          <p:cNvGrpSpPr/>
          <p:nvPr/>
        </p:nvGrpSpPr>
        <p:grpSpPr>
          <a:xfrm rot="-1591371">
            <a:off x="478926" y="-327908"/>
            <a:ext cx="869508" cy="2161960"/>
            <a:chOff x="0" y="0"/>
            <a:chExt cx="1159344" cy="2882613"/>
          </a:xfrm>
        </p:grpSpPr>
        <p:sp>
          <p:nvSpPr>
            <p:cNvPr id="15" name="Freeform 15"/>
            <p:cNvSpPr/>
            <p:nvPr/>
          </p:nvSpPr>
          <p:spPr>
            <a:xfrm>
              <a:off x="0" y="0"/>
              <a:ext cx="1159383" cy="2882646"/>
            </a:xfrm>
            <a:custGeom>
              <a:avLst/>
              <a:gdLst/>
              <a:ahLst/>
              <a:cxnLst/>
              <a:rect l="l" t="t" r="r" b="b"/>
              <a:pathLst>
                <a:path w="1159383" h="2882646">
                  <a:moveTo>
                    <a:pt x="1159383" y="576580"/>
                  </a:moveTo>
                  <a:lnTo>
                    <a:pt x="0" y="0"/>
                  </a:lnTo>
                  <a:lnTo>
                    <a:pt x="0" y="2882646"/>
                  </a:lnTo>
                  <a:lnTo>
                    <a:pt x="1159383" y="2882646"/>
                  </a:lnTo>
                  <a:close/>
                </a:path>
              </a:pathLst>
            </a:custGeom>
            <a:solidFill>
              <a:srgbClr val="FF9900"/>
            </a:solidFill>
          </p:spPr>
        </p:sp>
      </p:grpSp>
      <p:grpSp>
        <p:nvGrpSpPr>
          <p:cNvPr id="16" name="Group 16"/>
          <p:cNvGrpSpPr/>
          <p:nvPr/>
        </p:nvGrpSpPr>
        <p:grpSpPr>
          <a:xfrm rot="-1591339">
            <a:off x="1784802" y="-362822"/>
            <a:ext cx="1008748" cy="2508134"/>
            <a:chOff x="0" y="0"/>
            <a:chExt cx="1344997" cy="3344179"/>
          </a:xfrm>
        </p:grpSpPr>
        <p:sp>
          <p:nvSpPr>
            <p:cNvPr id="17" name="Freeform 17"/>
            <p:cNvSpPr/>
            <p:nvPr/>
          </p:nvSpPr>
          <p:spPr>
            <a:xfrm>
              <a:off x="0" y="0"/>
              <a:ext cx="1345057" cy="3344164"/>
            </a:xfrm>
            <a:custGeom>
              <a:avLst/>
              <a:gdLst/>
              <a:ahLst/>
              <a:cxnLst/>
              <a:rect l="l" t="t" r="r" b="b"/>
              <a:pathLst>
                <a:path w="1345057" h="3344164">
                  <a:moveTo>
                    <a:pt x="1345057" y="668782"/>
                  </a:moveTo>
                  <a:lnTo>
                    <a:pt x="0" y="0"/>
                  </a:lnTo>
                  <a:lnTo>
                    <a:pt x="0" y="3344164"/>
                  </a:lnTo>
                  <a:lnTo>
                    <a:pt x="1345057" y="3344164"/>
                  </a:lnTo>
                  <a:close/>
                </a:path>
              </a:pathLst>
            </a:custGeom>
            <a:solidFill>
              <a:srgbClr val="81D1EC"/>
            </a:solidFill>
          </p:spPr>
        </p:sp>
      </p:grpSp>
      <p:grpSp>
        <p:nvGrpSpPr>
          <p:cNvPr id="18" name="Group 18"/>
          <p:cNvGrpSpPr/>
          <p:nvPr/>
        </p:nvGrpSpPr>
        <p:grpSpPr>
          <a:xfrm rot="-1591322">
            <a:off x="3636904" y="-176712"/>
            <a:ext cx="459320" cy="1142036"/>
            <a:chOff x="0" y="0"/>
            <a:chExt cx="612427" cy="1522715"/>
          </a:xfrm>
        </p:grpSpPr>
        <p:sp>
          <p:nvSpPr>
            <p:cNvPr id="19" name="Freeform 19"/>
            <p:cNvSpPr/>
            <p:nvPr/>
          </p:nvSpPr>
          <p:spPr>
            <a:xfrm>
              <a:off x="0" y="0"/>
              <a:ext cx="612394" cy="1522730"/>
            </a:xfrm>
            <a:custGeom>
              <a:avLst/>
              <a:gdLst/>
              <a:ahLst/>
              <a:cxnLst/>
              <a:rect l="l" t="t" r="r" b="b"/>
              <a:pathLst>
                <a:path w="612394" h="1522730">
                  <a:moveTo>
                    <a:pt x="612394" y="304546"/>
                  </a:moveTo>
                  <a:lnTo>
                    <a:pt x="0" y="0"/>
                  </a:lnTo>
                  <a:lnTo>
                    <a:pt x="0" y="1522730"/>
                  </a:lnTo>
                  <a:lnTo>
                    <a:pt x="612394" y="1522730"/>
                  </a:lnTo>
                  <a:close/>
                </a:path>
              </a:pathLst>
            </a:custGeom>
            <a:solidFill>
              <a:srgbClr val="4BB5D9"/>
            </a:solidFill>
          </p:spPr>
        </p:sp>
      </p:grpSp>
      <p:grpSp>
        <p:nvGrpSpPr>
          <p:cNvPr id="20" name="Group 20"/>
          <p:cNvGrpSpPr/>
          <p:nvPr/>
        </p:nvGrpSpPr>
        <p:grpSpPr>
          <a:xfrm rot="-10800000">
            <a:off x="-64" y="117322"/>
            <a:ext cx="760568" cy="1716294"/>
            <a:chOff x="0" y="0"/>
            <a:chExt cx="1014091" cy="2288392"/>
          </a:xfrm>
        </p:grpSpPr>
        <p:sp>
          <p:nvSpPr>
            <p:cNvPr id="21" name="Freeform 21"/>
            <p:cNvSpPr/>
            <p:nvPr/>
          </p:nvSpPr>
          <p:spPr>
            <a:xfrm>
              <a:off x="0" y="0"/>
              <a:ext cx="1014095" cy="2288413"/>
            </a:xfrm>
            <a:custGeom>
              <a:avLst/>
              <a:gdLst/>
              <a:ahLst/>
              <a:cxnLst/>
              <a:rect l="l" t="t" r="r" b="b"/>
              <a:pathLst>
                <a:path w="1014095" h="2288413">
                  <a:moveTo>
                    <a:pt x="514223" y="0"/>
                  </a:moveTo>
                  <a:lnTo>
                    <a:pt x="0" y="246253"/>
                  </a:lnTo>
                  <a:lnTo>
                    <a:pt x="1014095" y="2288413"/>
                  </a:lnTo>
                  <a:lnTo>
                    <a:pt x="1014095" y="1006602"/>
                  </a:lnTo>
                  <a:close/>
                </a:path>
              </a:pathLst>
            </a:custGeom>
            <a:solidFill>
              <a:srgbClr val="4BB5D9"/>
            </a:solidFill>
          </p:spPr>
        </p:sp>
      </p:grpSp>
      <p:sp>
        <p:nvSpPr>
          <p:cNvPr id="22" name="TextBox 22"/>
          <p:cNvSpPr txBox="1"/>
          <p:nvPr/>
        </p:nvSpPr>
        <p:spPr>
          <a:xfrm>
            <a:off x="17204993" y="81902"/>
            <a:ext cx="914550" cy="6138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r">
              <a:lnSpc>
                <a:spcPts val="3120"/>
              </a:lnSpc>
            </a:pPr>
            <a:r>
              <a:rPr lang="en-US" sz="2600">
                <a:solidFill>
                  <a:srgbClr val="4BB5D9"/>
                </a:solidFill>
                <a:latin typeface="Roboto Condensed"/>
              </a:rPr>
              <a:t>‹#›</a:t>
            </a:r>
          </a:p>
        </p:txBody>
      </p:sp>
      <p:sp>
        <p:nvSpPr>
          <p:cNvPr id="23" name="Прямоугольник 22"/>
          <p:cNvSpPr/>
          <p:nvPr/>
        </p:nvSpPr>
        <p:spPr>
          <a:xfrm>
            <a:off x="7215174" y="1714476"/>
            <a:ext cx="9144000" cy="5016758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/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Орталық Атқару Комитетінің 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президиумы мен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Халық Ағарту Комитетінің шешімі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бойынша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1929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жылы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2-4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маусым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аралығында  Қызылордада емлені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реформалауға байланысты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ғылыми орфографиялық 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конференция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шақырылды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.  </a:t>
            </a:r>
          </a:p>
          <a:p>
            <a:endParaRPr lang="kk-KZ" sz="32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kk-KZ" sz="32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kk-KZ" sz="32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32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32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Вертикальный свиток 23"/>
          <p:cNvSpPr/>
          <p:nvPr/>
        </p:nvSpPr>
        <p:spPr>
          <a:xfrm>
            <a:off x="571440" y="5715004"/>
            <a:ext cx="7643866" cy="4214842"/>
          </a:xfrm>
          <a:prstGeom prst="verticalScroll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32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Нәтижесі: </a:t>
            </a:r>
            <a:r>
              <a:rPr lang="ru-RU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Осы </a:t>
            </a:r>
            <a:r>
              <a:rPr lang="ru-RU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уақытқа дейін</a:t>
            </a:r>
            <a:r>
              <a:rPr lang="ru-RU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емлеге</a:t>
            </a:r>
            <a:r>
              <a:rPr lang="ru-RU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байланысты</a:t>
            </a:r>
            <a:r>
              <a:rPr lang="ru-RU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ұсыныстар</a:t>
            </a:r>
            <a:r>
              <a:rPr lang="ru-RU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айтысталастар</a:t>
            </a:r>
            <a:r>
              <a:rPr lang="ru-RU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қорытындыланып</a:t>
            </a:r>
            <a:r>
              <a:rPr lang="ru-RU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жаңа алфавитке</a:t>
            </a:r>
            <a:r>
              <a:rPr lang="ru-RU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сай</a:t>
            </a:r>
            <a:r>
              <a:rPr lang="ru-RU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жаңа емле</a:t>
            </a:r>
            <a:r>
              <a:rPr lang="ru-RU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қабылданды</a:t>
            </a:r>
            <a:r>
              <a:rPr lang="ru-RU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3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26" name="Group 25"/>
          <p:cNvGrpSpPr/>
          <p:nvPr/>
        </p:nvGrpSpPr>
        <p:grpSpPr>
          <a:xfrm>
            <a:off x="6215042" y="8929714"/>
            <a:ext cx="1214446" cy="785818"/>
            <a:chOff x="0" y="0"/>
            <a:chExt cx="481672" cy="483133"/>
          </a:xfrm>
        </p:grpSpPr>
        <p:sp>
          <p:nvSpPr>
            <p:cNvPr id="27" name="Freeform 26"/>
            <p:cNvSpPr/>
            <p:nvPr/>
          </p:nvSpPr>
          <p:spPr>
            <a:xfrm>
              <a:off x="127" y="0"/>
              <a:ext cx="481711" cy="483108"/>
            </a:xfrm>
            <a:custGeom>
              <a:avLst/>
              <a:gdLst/>
              <a:ahLst/>
              <a:cxnLst/>
              <a:rect l="l" t="t" r="r" b="b"/>
              <a:pathLst>
                <a:path w="481711" h="483108">
                  <a:moveTo>
                    <a:pt x="379984" y="0"/>
                  </a:moveTo>
                  <a:lnTo>
                    <a:pt x="370840" y="1524"/>
                  </a:lnTo>
                  <a:lnTo>
                    <a:pt x="363347" y="3048"/>
                  </a:lnTo>
                  <a:lnTo>
                    <a:pt x="355854" y="7620"/>
                  </a:lnTo>
                  <a:lnTo>
                    <a:pt x="348361" y="13716"/>
                  </a:lnTo>
                  <a:lnTo>
                    <a:pt x="304419" y="56134"/>
                  </a:lnTo>
                  <a:lnTo>
                    <a:pt x="302895" y="60706"/>
                  </a:lnTo>
                  <a:lnTo>
                    <a:pt x="301371" y="65278"/>
                  </a:lnTo>
                  <a:lnTo>
                    <a:pt x="302895" y="69723"/>
                  </a:lnTo>
                  <a:lnTo>
                    <a:pt x="304419" y="72771"/>
                  </a:lnTo>
                  <a:lnTo>
                    <a:pt x="408940" y="177292"/>
                  </a:lnTo>
                  <a:lnTo>
                    <a:pt x="413512" y="180340"/>
                  </a:lnTo>
                  <a:lnTo>
                    <a:pt x="421005" y="180340"/>
                  </a:lnTo>
                  <a:lnTo>
                    <a:pt x="425577" y="177292"/>
                  </a:lnTo>
                  <a:lnTo>
                    <a:pt x="469519" y="133350"/>
                  </a:lnTo>
                  <a:lnTo>
                    <a:pt x="474091" y="127381"/>
                  </a:lnTo>
                  <a:lnTo>
                    <a:pt x="478663" y="119888"/>
                  </a:lnTo>
                  <a:lnTo>
                    <a:pt x="481711" y="110744"/>
                  </a:lnTo>
                  <a:lnTo>
                    <a:pt x="481711" y="101473"/>
                  </a:lnTo>
                  <a:lnTo>
                    <a:pt x="481711" y="93853"/>
                  </a:lnTo>
                  <a:lnTo>
                    <a:pt x="478663" y="84709"/>
                  </a:lnTo>
                  <a:lnTo>
                    <a:pt x="474091" y="77216"/>
                  </a:lnTo>
                  <a:lnTo>
                    <a:pt x="469519" y="69596"/>
                  </a:lnTo>
                  <a:lnTo>
                    <a:pt x="411988" y="13589"/>
                  </a:lnTo>
                  <a:lnTo>
                    <a:pt x="404368" y="7493"/>
                  </a:lnTo>
                  <a:lnTo>
                    <a:pt x="396875" y="2921"/>
                  </a:lnTo>
                  <a:lnTo>
                    <a:pt x="389382" y="1397"/>
                  </a:lnTo>
                  <a:lnTo>
                    <a:pt x="379984" y="0"/>
                  </a:lnTo>
                  <a:close/>
                  <a:moveTo>
                    <a:pt x="275463" y="153035"/>
                  </a:moveTo>
                  <a:lnTo>
                    <a:pt x="280035" y="156083"/>
                  </a:lnTo>
                  <a:lnTo>
                    <a:pt x="283083" y="160655"/>
                  </a:lnTo>
                  <a:lnTo>
                    <a:pt x="284607" y="166624"/>
                  </a:lnTo>
                  <a:lnTo>
                    <a:pt x="283083" y="171196"/>
                  </a:lnTo>
                  <a:lnTo>
                    <a:pt x="280035" y="175768"/>
                  </a:lnTo>
                  <a:lnTo>
                    <a:pt x="134747" y="321056"/>
                  </a:lnTo>
                  <a:lnTo>
                    <a:pt x="130175" y="322580"/>
                  </a:lnTo>
                  <a:lnTo>
                    <a:pt x="125603" y="324104"/>
                  </a:lnTo>
                  <a:lnTo>
                    <a:pt x="121031" y="322580"/>
                  </a:lnTo>
                  <a:lnTo>
                    <a:pt x="116459" y="321056"/>
                  </a:lnTo>
                  <a:lnTo>
                    <a:pt x="113411" y="316484"/>
                  </a:lnTo>
                  <a:lnTo>
                    <a:pt x="111887" y="310388"/>
                  </a:lnTo>
                  <a:lnTo>
                    <a:pt x="113411" y="305816"/>
                  </a:lnTo>
                  <a:lnTo>
                    <a:pt x="116459" y="301244"/>
                  </a:lnTo>
                  <a:lnTo>
                    <a:pt x="261874" y="155956"/>
                  </a:lnTo>
                  <a:lnTo>
                    <a:pt x="266446" y="152908"/>
                  </a:lnTo>
                  <a:close/>
                  <a:moveTo>
                    <a:pt x="81661" y="354330"/>
                  </a:moveTo>
                  <a:lnTo>
                    <a:pt x="81661" y="399796"/>
                  </a:lnTo>
                  <a:lnTo>
                    <a:pt x="127127" y="399796"/>
                  </a:lnTo>
                  <a:lnTo>
                    <a:pt x="127127" y="433070"/>
                  </a:lnTo>
                  <a:lnTo>
                    <a:pt x="66548" y="443738"/>
                  </a:lnTo>
                  <a:lnTo>
                    <a:pt x="37846" y="414909"/>
                  </a:lnTo>
                  <a:lnTo>
                    <a:pt x="48387" y="354330"/>
                  </a:lnTo>
                  <a:close/>
                  <a:moveTo>
                    <a:pt x="271018" y="90805"/>
                  </a:moveTo>
                  <a:lnTo>
                    <a:pt x="267970" y="93853"/>
                  </a:lnTo>
                  <a:lnTo>
                    <a:pt x="19558" y="342265"/>
                  </a:lnTo>
                  <a:lnTo>
                    <a:pt x="0" y="455803"/>
                  </a:lnTo>
                  <a:lnTo>
                    <a:pt x="0" y="461772"/>
                  </a:lnTo>
                  <a:lnTo>
                    <a:pt x="0" y="466344"/>
                  </a:lnTo>
                  <a:lnTo>
                    <a:pt x="3048" y="472440"/>
                  </a:lnTo>
                  <a:lnTo>
                    <a:pt x="6096" y="475488"/>
                  </a:lnTo>
                  <a:lnTo>
                    <a:pt x="10668" y="478536"/>
                  </a:lnTo>
                  <a:lnTo>
                    <a:pt x="15240" y="481584"/>
                  </a:lnTo>
                  <a:lnTo>
                    <a:pt x="19812" y="483108"/>
                  </a:lnTo>
                  <a:lnTo>
                    <a:pt x="25781" y="481584"/>
                  </a:lnTo>
                  <a:lnTo>
                    <a:pt x="140843" y="461899"/>
                  </a:lnTo>
                  <a:lnTo>
                    <a:pt x="387604" y="215011"/>
                  </a:lnTo>
                  <a:lnTo>
                    <a:pt x="390652" y="210439"/>
                  </a:lnTo>
                  <a:lnTo>
                    <a:pt x="390652" y="205867"/>
                  </a:lnTo>
                  <a:lnTo>
                    <a:pt x="390652" y="202819"/>
                  </a:lnTo>
                  <a:lnTo>
                    <a:pt x="387604" y="198247"/>
                  </a:lnTo>
                  <a:lnTo>
                    <a:pt x="283083" y="93853"/>
                  </a:lnTo>
                  <a:lnTo>
                    <a:pt x="280035" y="90805"/>
                  </a:lnTo>
                  <a:close/>
                </a:path>
              </a:pathLst>
            </a:custGeom>
            <a:solidFill>
              <a:srgbClr val="FFFFFF"/>
            </a:solidFill>
          </p:spPr>
        </p:sp>
      </p:grpSp>
      <p:cxnSp>
        <p:nvCxnSpPr>
          <p:cNvPr id="29" name="Прямая со стрелкой 28"/>
          <p:cNvCxnSpPr/>
          <p:nvPr/>
        </p:nvCxnSpPr>
        <p:spPr>
          <a:xfrm rot="5400000">
            <a:off x="8072430" y="4571996"/>
            <a:ext cx="1428760" cy="714380"/>
          </a:xfrm>
          <a:prstGeom prst="straightConnector1">
            <a:avLst/>
          </a:prstGeom>
          <a:ln w="825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Выноска со стрелкой вниз 50"/>
          <p:cNvSpPr/>
          <p:nvPr/>
        </p:nvSpPr>
        <p:spPr>
          <a:xfrm>
            <a:off x="5500662" y="7786706"/>
            <a:ext cx="7786742" cy="1857388"/>
          </a:xfrm>
          <a:prstGeom prst="downArrowCallou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grpSp>
        <p:nvGrpSpPr>
          <p:cNvPr id="2" name="Group 2"/>
          <p:cNvGrpSpPr/>
          <p:nvPr/>
        </p:nvGrpSpPr>
        <p:grpSpPr>
          <a:xfrm rot="9208626">
            <a:off x="13547693" y="8805919"/>
            <a:ext cx="968464" cy="1790463"/>
            <a:chOff x="0" y="0"/>
            <a:chExt cx="1291285" cy="3210683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1291336" cy="3210687"/>
            </a:xfrm>
            <a:custGeom>
              <a:avLst/>
              <a:gdLst/>
              <a:ahLst/>
              <a:cxnLst/>
              <a:rect l="l" t="t" r="r" b="b"/>
              <a:pathLst>
                <a:path w="1291336" h="3210687">
                  <a:moveTo>
                    <a:pt x="1291336" y="642112"/>
                  </a:moveTo>
                  <a:lnTo>
                    <a:pt x="0" y="0"/>
                  </a:lnTo>
                  <a:lnTo>
                    <a:pt x="0" y="3210687"/>
                  </a:lnTo>
                  <a:lnTo>
                    <a:pt x="1291336" y="3210687"/>
                  </a:lnTo>
                  <a:close/>
                </a:path>
              </a:pathLst>
            </a:custGeom>
            <a:solidFill>
              <a:srgbClr val="4BB5D9"/>
            </a:solidFill>
          </p:spPr>
        </p:sp>
      </p:grpSp>
      <p:grpSp>
        <p:nvGrpSpPr>
          <p:cNvPr id="4" name="Group 4"/>
          <p:cNvGrpSpPr/>
          <p:nvPr/>
        </p:nvGrpSpPr>
        <p:grpSpPr>
          <a:xfrm rot="9208633">
            <a:off x="15608600" y="6558026"/>
            <a:ext cx="1755248" cy="4364272"/>
            <a:chOff x="0" y="0"/>
            <a:chExt cx="2340331" cy="5819029"/>
          </a:xfrm>
        </p:grpSpPr>
        <p:sp>
          <p:nvSpPr>
            <p:cNvPr id="5" name="Freeform 5"/>
            <p:cNvSpPr/>
            <p:nvPr/>
          </p:nvSpPr>
          <p:spPr>
            <a:xfrm>
              <a:off x="0" y="0"/>
              <a:ext cx="2340356" cy="5819013"/>
            </a:xfrm>
            <a:custGeom>
              <a:avLst/>
              <a:gdLst/>
              <a:ahLst/>
              <a:cxnLst/>
              <a:rect l="l" t="t" r="r" b="b"/>
              <a:pathLst>
                <a:path w="2340356" h="5819013">
                  <a:moveTo>
                    <a:pt x="2340356" y="1163828"/>
                  </a:moveTo>
                  <a:lnTo>
                    <a:pt x="0" y="0"/>
                  </a:lnTo>
                  <a:lnTo>
                    <a:pt x="0" y="5819013"/>
                  </a:lnTo>
                  <a:lnTo>
                    <a:pt x="2340356" y="5819013"/>
                  </a:lnTo>
                  <a:close/>
                </a:path>
              </a:pathLst>
            </a:custGeom>
            <a:solidFill>
              <a:srgbClr val="81D1EC"/>
            </a:solidFill>
          </p:spPr>
        </p:sp>
      </p:grpSp>
      <p:grpSp>
        <p:nvGrpSpPr>
          <p:cNvPr id="6" name="Group 6"/>
          <p:cNvGrpSpPr/>
          <p:nvPr/>
        </p:nvGrpSpPr>
        <p:grpSpPr>
          <a:xfrm rot="9208606">
            <a:off x="14963578" y="8553826"/>
            <a:ext cx="817592" cy="2032898"/>
            <a:chOff x="0" y="0"/>
            <a:chExt cx="1090123" cy="2710531"/>
          </a:xfrm>
        </p:grpSpPr>
        <p:sp>
          <p:nvSpPr>
            <p:cNvPr id="7" name="Freeform 7"/>
            <p:cNvSpPr/>
            <p:nvPr/>
          </p:nvSpPr>
          <p:spPr>
            <a:xfrm>
              <a:off x="0" y="0"/>
              <a:ext cx="1090168" cy="2710561"/>
            </a:xfrm>
            <a:custGeom>
              <a:avLst/>
              <a:gdLst/>
              <a:ahLst/>
              <a:cxnLst/>
              <a:rect l="l" t="t" r="r" b="b"/>
              <a:pathLst>
                <a:path w="1090168" h="2710561">
                  <a:moveTo>
                    <a:pt x="1090168" y="542163"/>
                  </a:moveTo>
                  <a:lnTo>
                    <a:pt x="0" y="0"/>
                  </a:lnTo>
                  <a:lnTo>
                    <a:pt x="0" y="2710561"/>
                  </a:lnTo>
                  <a:lnTo>
                    <a:pt x="1090168" y="2710561"/>
                  </a:lnTo>
                  <a:close/>
                </a:path>
              </a:pathLst>
            </a:custGeom>
            <a:solidFill>
              <a:srgbClr val="FF9900"/>
            </a:solidFill>
          </p:spPr>
        </p:sp>
      </p:grpSp>
      <p:grpSp>
        <p:nvGrpSpPr>
          <p:cNvPr id="8" name="Group 8"/>
          <p:cNvGrpSpPr/>
          <p:nvPr/>
        </p:nvGrpSpPr>
        <p:grpSpPr>
          <a:xfrm rot="9208678">
            <a:off x="12575234" y="9315402"/>
            <a:ext cx="459320" cy="1142036"/>
            <a:chOff x="0" y="0"/>
            <a:chExt cx="612427" cy="1522715"/>
          </a:xfrm>
        </p:grpSpPr>
        <p:sp>
          <p:nvSpPr>
            <p:cNvPr id="9" name="Freeform 9"/>
            <p:cNvSpPr/>
            <p:nvPr/>
          </p:nvSpPr>
          <p:spPr>
            <a:xfrm>
              <a:off x="0" y="0"/>
              <a:ext cx="612394" cy="1522730"/>
            </a:xfrm>
            <a:custGeom>
              <a:avLst/>
              <a:gdLst/>
              <a:ahLst/>
              <a:cxnLst/>
              <a:rect l="l" t="t" r="r" b="b"/>
              <a:pathLst>
                <a:path w="612394" h="1522730">
                  <a:moveTo>
                    <a:pt x="612394" y="304546"/>
                  </a:moveTo>
                  <a:lnTo>
                    <a:pt x="0" y="0"/>
                  </a:lnTo>
                  <a:lnTo>
                    <a:pt x="0" y="1522730"/>
                  </a:lnTo>
                  <a:lnTo>
                    <a:pt x="612394" y="1522730"/>
                  </a:lnTo>
                  <a:close/>
                </a:path>
              </a:pathLst>
            </a:custGeom>
            <a:solidFill>
              <a:srgbClr val="3796BF"/>
            </a:solidFill>
          </p:spPr>
        </p:sp>
      </p:grpSp>
      <p:grpSp>
        <p:nvGrpSpPr>
          <p:cNvPr id="10" name="Group 10"/>
          <p:cNvGrpSpPr/>
          <p:nvPr/>
        </p:nvGrpSpPr>
        <p:grpSpPr>
          <a:xfrm>
            <a:off x="16578606" y="5312236"/>
            <a:ext cx="1709302" cy="3858160"/>
            <a:chOff x="0" y="0"/>
            <a:chExt cx="2279069" cy="5144213"/>
          </a:xfrm>
        </p:grpSpPr>
        <p:sp>
          <p:nvSpPr>
            <p:cNvPr id="11" name="Freeform 11"/>
            <p:cNvSpPr/>
            <p:nvPr/>
          </p:nvSpPr>
          <p:spPr>
            <a:xfrm>
              <a:off x="0" y="0"/>
              <a:ext cx="2279015" cy="5144262"/>
            </a:xfrm>
            <a:custGeom>
              <a:avLst/>
              <a:gdLst/>
              <a:ahLst/>
              <a:cxnLst/>
              <a:rect l="l" t="t" r="r" b="b"/>
              <a:pathLst>
                <a:path w="2279015" h="5144262">
                  <a:moveTo>
                    <a:pt x="1155827" y="0"/>
                  </a:moveTo>
                  <a:lnTo>
                    <a:pt x="0" y="553466"/>
                  </a:lnTo>
                  <a:lnTo>
                    <a:pt x="2279015" y="5144262"/>
                  </a:lnTo>
                  <a:lnTo>
                    <a:pt x="2279015" y="2262886"/>
                  </a:lnTo>
                  <a:close/>
                </a:path>
              </a:pathLst>
            </a:custGeom>
            <a:solidFill>
              <a:srgbClr val="3796BF"/>
            </a:solidFill>
          </p:spPr>
        </p:sp>
      </p:grpSp>
      <p:grpSp>
        <p:nvGrpSpPr>
          <p:cNvPr id="12" name="Group 12"/>
          <p:cNvGrpSpPr/>
          <p:nvPr/>
        </p:nvGrpSpPr>
        <p:grpSpPr>
          <a:xfrm rot="-1591408">
            <a:off x="2724338" y="-150460"/>
            <a:ext cx="410206" cy="1019960"/>
            <a:chOff x="0" y="0"/>
            <a:chExt cx="546941" cy="1359947"/>
          </a:xfrm>
        </p:grpSpPr>
        <p:sp>
          <p:nvSpPr>
            <p:cNvPr id="13" name="Freeform 13"/>
            <p:cNvSpPr/>
            <p:nvPr/>
          </p:nvSpPr>
          <p:spPr>
            <a:xfrm>
              <a:off x="0" y="0"/>
              <a:ext cx="546989" cy="1359916"/>
            </a:xfrm>
            <a:custGeom>
              <a:avLst/>
              <a:gdLst/>
              <a:ahLst/>
              <a:cxnLst/>
              <a:rect l="l" t="t" r="r" b="b"/>
              <a:pathLst>
                <a:path w="546989" h="1359916">
                  <a:moveTo>
                    <a:pt x="546989" y="272034"/>
                  </a:moveTo>
                  <a:lnTo>
                    <a:pt x="0" y="0"/>
                  </a:lnTo>
                  <a:lnTo>
                    <a:pt x="0" y="1359916"/>
                  </a:lnTo>
                  <a:lnTo>
                    <a:pt x="546989" y="1359916"/>
                  </a:lnTo>
                  <a:close/>
                </a:path>
              </a:pathLst>
            </a:custGeom>
            <a:solidFill>
              <a:srgbClr val="3796BF"/>
            </a:solidFill>
          </p:spPr>
        </p:sp>
      </p:grpSp>
      <p:grpSp>
        <p:nvGrpSpPr>
          <p:cNvPr id="14" name="Group 14"/>
          <p:cNvGrpSpPr/>
          <p:nvPr/>
        </p:nvGrpSpPr>
        <p:grpSpPr>
          <a:xfrm rot="-1591371">
            <a:off x="478926" y="-327908"/>
            <a:ext cx="869508" cy="2161960"/>
            <a:chOff x="0" y="0"/>
            <a:chExt cx="1159344" cy="2882613"/>
          </a:xfrm>
        </p:grpSpPr>
        <p:sp>
          <p:nvSpPr>
            <p:cNvPr id="15" name="Freeform 15"/>
            <p:cNvSpPr/>
            <p:nvPr/>
          </p:nvSpPr>
          <p:spPr>
            <a:xfrm>
              <a:off x="0" y="0"/>
              <a:ext cx="1159383" cy="2882646"/>
            </a:xfrm>
            <a:custGeom>
              <a:avLst/>
              <a:gdLst/>
              <a:ahLst/>
              <a:cxnLst/>
              <a:rect l="l" t="t" r="r" b="b"/>
              <a:pathLst>
                <a:path w="1159383" h="2882646">
                  <a:moveTo>
                    <a:pt x="1159383" y="576580"/>
                  </a:moveTo>
                  <a:lnTo>
                    <a:pt x="0" y="0"/>
                  </a:lnTo>
                  <a:lnTo>
                    <a:pt x="0" y="2882646"/>
                  </a:lnTo>
                  <a:lnTo>
                    <a:pt x="1159383" y="2882646"/>
                  </a:lnTo>
                  <a:close/>
                </a:path>
              </a:pathLst>
            </a:custGeom>
            <a:solidFill>
              <a:srgbClr val="FF9900"/>
            </a:solidFill>
          </p:spPr>
        </p:sp>
      </p:grpSp>
      <p:grpSp>
        <p:nvGrpSpPr>
          <p:cNvPr id="16" name="Group 16"/>
          <p:cNvGrpSpPr/>
          <p:nvPr/>
        </p:nvGrpSpPr>
        <p:grpSpPr>
          <a:xfrm rot="-1591339">
            <a:off x="1784802" y="-362822"/>
            <a:ext cx="1008748" cy="2508134"/>
            <a:chOff x="0" y="0"/>
            <a:chExt cx="1344997" cy="3344179"/>
          </a:xfrm>
        </p:grpSpPr>
        <p:sp>
          <p:nvSpPr>
            <p:cNvPr id="17" name="Freeform 17"/>
            <p:cNvSpPr/>
            <p:nvPr/>
          </p:nvSpPr>
          <p:spPr>
            <a:xfrm>
              <a:off x="0" y="0"/>
              <a:ext cx="1345057" cy="3344164"/>
            </a:xfrm>
            <a:custGeom>
              <a:avLst/>
              <a:gdLst/>
              <a:ahLst/>
              <a:cxnLst/>
              <a:rect l="l" t="t" r="r" b="b"/>
              <a:pathLst>
                <a:path w="1345057" h="3344164">
                  <a:moveTo>
                    <a:pt x="1345057" y="668782"/>
                  </a:moveTo>
                  <a:lnTo>
                    <a:pt x="0" y="0"/>
                  </a:lnTo>
                  <a:lnTo>
                    <a:pt x="0" y="3344164"/>
                  </a:lnTo>
                  <a:lnTo>
                    <a:pt x="1345057" y="3344164"/>
                  </a:lnTo>
                  <a:close/>
                </a:path>
              </a:pathLst>
            </a:custGeom>
            <a:solidFill>
              <a:srgbClr val="81D1EC"/>
            </a:solidFill>
          </p:spPr>
        </p:sp>
      </p:grpSp>
      <p:grpSp>
        <p:nvGrpSpPr>
          <p:cNvPr id="18" name="Group 18"/>
          <p:cNvGrpSpPr/>
          <p:nvPr/>
        </p:nvGrpSpPr>
        <p:grpSpPr>
          <a:xfrm rot="-1591322">
            <a:off x="3636904" y="-176712"/>
            <a:ext cx="459320" cy="1142036"/>
            <a:chOff x="0" y="0"/>
            <a:chExt cx="612427" cy="1522715"/>
          </a:xfrm>
        </p:grpSpPr>
        <p:sp>
          <p:nvSpPr>
            <p:cNvPr id="19" name="Freeform 19"/>
            <p:cNvSpPr/>
            <p:nvPr/>
          </p:nvSpPr>
          <p:spPr>
            <a:xfrm>
              <a:off x="0" y="0"/>
              <a:ext cx="612394" cy="1522730"/>
            </a:xfrm>
            <a:custGeom>
              <a:avLst/>
              <a:gdLst/>
              <a:ahLst/>
              <a:cxnLst/>
              <a:rect l="l" t="t" r="r" b="b"/>
              <a:pathLst>
                <a:path w="612394" h="1522730">
                  <a:moveTo>
                    <a:pt x="612394" y="304546"/>
                  </a:moveTo>
                  <a:lnTo>
                    <a:pt x="0" y="0"/>
                  </a:lnTo>
                  <a:lnTo>
                    <a:pt x="0" y="1522730"/>
                  </a:lnTo>
                  <a:lnTo>
                    <a:pt x="612394" y="1522730"/>
                  </a:lnTo>
                  <a:close/>
                </a:path>
              </a:pathLst>
            </a:custGeom>
            <a:solidFill>
              <a:srgbClr val="4BB5D9"/>
            </a:solidFill>
          </p:spPr>
        </p:sp>
      </p:grpSp>
      <p:grpSp>
        <p:nvGrpSpPr>
          <p:cNvPr id="20" name="Group 20"/>
          <p:cNvGrpSpPr/>
          <p:nvPr/>
        </p:nvGrpSpPr>
        <p:grpSpPr>
          <a:xfrm rot="-10800000">
            <a:off x="-64" y="117322"/>
            <a:ext cx="760568" cy="1716294"/>
            <a:chOff x="0" y="0"/>
            <a:chExt cx="1014091" cy="2288392"/>
          </a:xfrm>
        </p:grpSpPr>
        <p:sp>
          <p:nvSpPr>
            <p:cNvPr id="21" name="Freeform 21"/>
            <p:cNvSpPr/>
            <p:nvPr/>
          </p:nvSpPr>
          <p:spPr>
            <a:xfrm>
              <a:off x="0" y="0"/>
              <a:ext cx="1014095" cy="2288413"/>
            </a:xfrm>
            <a:custGeom>
              <a:avLst/>
              <a:gdLst/>
              <a:ahLst/>
              <a:cxnLst/>
              <a:rect l="l" t="t" r="r" b="b"/>
              <a:pathLst>
                <a:path w="1014095" h="2288413">
                  <a:moveTo>
                    <a:pt x="514223" y="0"/>
                  </a:moveTo>
                  <a:lnTo>
                    <a:pt x="0" y="246253"/>
                  </a:lnTo>
                  <a:lnTo>
                    <a:pt x="1014095" y="2288413"/>
                  </a:lnTo>
                  <a:lnTo>
                    <a:pt x="1014095" y="1006602"/>
                  </a:lnTo>
                  <a:close/>
                </a:path>
              </a:pathLst>
            </a:custGeom>
            <a:solidFill>
              <a:srgbClr val="4BB5D9"/>
            </a:solidFill>
          </p:spPr>
        </p:sp>
      </p:grpSp>
      <p:sp>
        <p:nvSpPr>
          <p:cNvPr id="46" name="TextBox 46"/>
          <p:cNvSpPr txBox="1"/>
          <p:nvPr/>
        </p:nvSpPr>
        <p:spPr>
          <a:xfrm>
            <a:off x="17204993" y="81902"/>
            <a:ext cx="914550" cy="6138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r">
              <a:lnSpc>
                <a:spcPts val="3120"/>
              </a:lnSpc>
            </a:pPr>
            <a:r>
              <a:rPr lang="en-US" sz="2600">
                <a:solidFill>
                  <a:srgbClr val="4BB5D9"/>
                </a:solidFill>
                <a:latin typeface="Roboto Condensed"/>
              </a:rPr>
              <a:t>‹#›</a:t>
            </a:r>
          </a:p>
        </p:txBody>
      </p:sp>
      <p:sp>
        <p:nvSpPr>
          <p:cNvPr id="47" name="Выноска со стрелкой вниз 46"/>
          <p:cNvSpPr/>
          <p:nvPr/>
        </p:nvSpPr>
        <p:spPr>
          <a:xfrm>
            <a:off x="5500662" y="857220"/>
            <a:ext cx="7643866" cy="1928826"/>
          </a:xfrm>
          <a:prstGeom prst="downArrowCallout">
            <a:avLst/>
          </a:prstGeom>
          <a:solidFill>
            <a:schemeClr val="accent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-ақ демеулігін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түбір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мен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жіктік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жалғаудың арасына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енгізіп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бірге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жазу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8" name="Выноска со стрелкой вниз 47"/>
          <p:cNvSpPr/>
          <p:nvPr/>
        </p:nvSpPr>
        <p:spPr>
          <a:xfrm>
            <a:off x="5500662" y="3286112"/>
            <a:ext cx="7715304" cy="2071702"/>
          </a:xfrm>
          <a:prstGeom prst="downArrowCallou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bg1"/>
                </a:solidFill>
              </a:rPr>
              <a:t> </a:t>
            </a:r>
            <a:r>
              <a:rPr lang="ru-RU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бітеу</a:t>
            </a:r>
            <a:r>
              <a:rPr lang="ru-RU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буындарда</a:t>
            </a:r>
            <a:r>
              <a:rPr lang="ru-RU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ж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ə</a:t>
            </a:r>
            <a:r>
              <a:rPr lang="ru-RU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не л, р, у, и </a:t>
            </a:r>
            <a:r>
              <a:rPr lang="ru-RU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дыбыстарының</a:t>
            </a:r>
            <a:r>
              <a:rPr lang="ru-RU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алдында</a:t>
            </a:r>
            <a:r>
              <a:rPr lang="ru-RU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ы(і), ұ(ү) </a:t>
            </a:r>
            <a:r>
              <a:rPr lang="ru-RU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дыбыстарын</a:t>
            </a:r>
            <a:r>
              <a:rPr lang="ru-RU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жазу</a:t>
            </a:r>
            <a:r>
              <a:rPr lang="ru-RU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­ </a:t>
            </a:r>
            <a:r>
              <a:rPr lang="ru-RU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немесе</a:t>
            </a:r>
            <a:r>
              <a:rPr lang="ru-RU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жазбау</a:t>
            </a:r>
            <a:r>
              <a:rPr lang="ru-RU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endParaRPr lang="ru-RU" sz="24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9" name="Выноска со стрелкой вниз 48"/>
          <p:cNvSpPr/>
          <p:nvPr/>
        </p:nvSpPr>
        <p:spPr>
          <a:xfrm>
            <a:off x="5429224" y="5715004"/>
            <a:ext cx="7929618" cy="1857388"/>
          </a:xfrm>
          <a:prstGeom prst="downArrowCallout">
            <a:avLst/>
          </a:prstGeom>
          <a:solidFill>
            <a:schemeClr val="accent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ж,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ш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и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дыбыстарының жіңішкелікке бейімдігі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0" name="Прямоугольник 49"/>
          <p:cNvSpPr/>
          <p:nvPr/>
        </p:nvSpPr>
        <p:spPr>
          <a:xfrm>
            <a:off x="6357918" y="8072458"/>
            <a:ext cx="615976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һ дыбысына</a:t>
            </a:r>
            <a:r>
              <a:rPr lang="ru-RU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байланысты</a:t>
            </a:r>
            <a:r>
              <a:rPr lang="ru-RU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пікірталастар</a:t>
            </a:r>
            <a:endParaRPr lang="ru-RU" sz="28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2" name="Фигура, имеющая форму буквы L 51"/>
          <p:cNvSpPr/>
          <p:nvPr/>
        </p:nvSpPr>
        <p:spPr>
          <a:xfrm>
            <a:off x="1285820" y="2643170"/>
            <a:ext cx="2928958" cy="7072362"/>
          </a:xfrm>
          <a:prstGeom prst="corner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dirty="0" smtClean="0"/>
              <a:t> </a:t>
            </a:r>
            <a:endParaRPr lang="ru-RU" dirty="0"/>
          </a:p>
        </p:txBody>
      </p:sp>
      <p:sp>
        <p:nvSpPr>
          <p:cNvPr id="53" name="Заголовок 52"/>
          <p:cNvSpPr>
            <a:spLocks noGrp="1"/>
          </p:cNvSpPr>
          <p:nvPr>
            <p:ph type="ctrTitle"/>
          </p:nvPr>
        </p:nvSpPr>
        <p:spPr>
          <a:xfrm rot="5400000">
            <a:off x="-1865368" y="5294291"/>
            <a:ext cx="7772400" cy="1470025"/>
          </a:xfrm>
        </p:spPr>
        <p:txBody>
          <a:bodyPr/>
          <a:lstStyle/>
          <a:p>
            <a:r>
              <a:rPr lang="kk-KZ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Қарастырылған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4" name="Подзаголовок 53"/>
          <p:cNvSpPr>
            <a:spLocks noGrp="1"/>
          </p:cNvSpPr>
          <p:nvPr>
            <p:ph type="subTitle" idx="1"/>
          </p:nvPr>
        </p:nvSpPr>
        <p:spPr>
          <a:xfrm>
            <a:off x="-500130" y="8143896"/>
            <a:ext cx="6400800" cy="1752600"/>
          </a:xfrm>
        </p:spPr>
        <p:txBody>
          <a:bodyPr>
            <a:normAutofit/>
          </a:bodyPr>
          <a:lstStyle/>
          <a:p>
            <a:r>
              <a:rPr lang="kk-KZ" sz="4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мәселелер</a:t>
            </a:r>
            <a:endParaRPr lang="ru-RU" sz="44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 rot="9208626">
            <a:off x="13409808" y="8220868"/>
            <a:ext cx="968464" cy="2408012"/>
            <a:chOff x="0" y="0"/>
            <a:chExt cx="1291285" cy="3210683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1291336" cy="3210687"/>
            </a:xfrm>
            <a:custGeom>
              <a:avLst/>
              <a:gdLst/>
              <a:ahLst/>
              <a:cxnLst/>
              <a:rect l="l" t="t" r="r" b="b"/>
              <a:pathLst>
                <a:path w="1291336" h="3210687">
                  <a:moveTo>
                    <a:pt x="1291336" y="642112"/>
                  </a:moveTo>
                  <a:lnTo>
                    <a:pt x="0" y="0"/>
                  </a:lnTo>
                  <a:lnTo>
                    <a:pt x="0" y="3210687"/>
                  </a:lnTo>
                  <a:lnTo>
                    <a:pt x="1291336" y="3210687"/>
                  </a:lnTo>
                  <a:close/>
                </a:path>
              </a:pathLst>
            </a:custGeom>
            <a:solidFill>
              <a:srgbClr val="4BB5D9"/>
            </a:solidFill>
          </p:spPr>
        </p:sp>
      </p:grpSp>
      <p:grpSp>
        <p:nvGrpSpPr>
          <p:cNvPr id="4" name="Group 4"/>
          <p:cNvGrpSpPr/>
          <p:nvPr/>
        </p:nvGrpSpPr>
        <p:grpSpPr>
          <a:xfrm rot="9208633">
            <a:off x="15608600" y="6558026"/>
            <a:ext cx="1755248" cy="4364272"/>
            <a:chOff x="0" y="0"/>
            <a:chExt cx="2340331" cy="5819029"/>
          </a:xfrm>
        </p:grpSpPr>
        <p:sp>
          <p:nvSpPr>
            <p:cNvPr id="5" name="Freeform 5"/>
            <p:cNvSpPr/>
            <p:nvPr/>
          </p:nvSpPr>
          <p:spPr>
            <a:xfrm>
              <a:off x="0" y="0"/>
              <a:ext cx="2340356" cy="5819013"/>
            </a:xfrm>
            <a:custGeom>
              <a:avLst/>
              <a:gdLst/>
              <a:ahLst/>
              <a:cxnLst/>
              <a:rect l="l" t="t" r="r" b="b"/>
              <a:pathLst>
                <a:path w="2340356" h="5819013">
                  <a:moveTo>
                    <a:pt x="2340356" y="1163828"/>
                  </a:moveTo>
                  <a:lnTo>
                    <a:pt x="0" y="0"/>
                  </a:lnTo>
                  <a:lnTo>
                    <a:pt x="0" y="5819013"/>
                  </a:lnTo>
                  <a:lnTo>
                    <a:pt x="2340356" y="5819013"/>
                  </a:lnTo>
                  <a:close/>
                </a:path>
              </a:pathLst>
            </a:custGeom>
            <a:solidFill>
              <a:srgbClr val="81D1EC"/>
            </a:solidFill>
          </p:spPr>
        </p:sp>
      </p:grpSp>
      <p:grpSp>
        <p:nvGrpSpPr>
          <p:cNvPr id="6" name="Group 6"/>
          <p:cNvGrpSpPr/>
          <p:nvPr/>
        </p:nvGrpSpPr>
        <p:grpSpPr>
          <a:xfrm rot="9208606">
            <a:off x="14963578" y="8553826"/>
            <a:ext cx="817592" cy="2032898"/>
            <a:chOff x="0" y="0"/>
            <a:chExt cx="1090123" cy="2710531"/>
          </a:xfrm>
        </p:grpSpPr>
        <p:sp>
          <p:nvSpPr>
            <p:cNvPr id="7" name="Freeform 7"/>
            <p:cNvSpPr/>
            <p:nvPr/>
          </p:nvSpPr>
          <p:spPr>
            <a:xfrm>
              <a:off x="0" y="0"/>
              <a:ext cx="1090168" cy="2710561"/>
            </a:xfrm>
            <a:custGeom>
              <a:avLst/>
              <a:gdLst/>
              <a:ahLst/>
              <a:cxnLst/>
              <a:rect l="l" t="t" r="r" b="b"/>
              <a:pathLst>
                <a:path w="1090168" h="2710561">
                  <a:moveTo>
                    <a:pt x="1090168" y="542163"/>
                  </a:moveTo>
                  <a:lnTo>
                    <a:pt x="0" y="0"/>
                  </a:lnTo>
                  <a:lnTo>
                    <a:pt x="0" y="2710561"/>
                  </a:lnTo>
                  <a:lnTo>
                    <a:pt x="1090168" y="2710561"/>
                  </a:lnTo>
                  <a:close/>
                </a:path>
              </a:pathLst>
            </a:custGeom>
            <a:solidFill>
              <a:srgbClr val="FF9900"/>
            </a:solidFill>
          </p:spPr>
        </p:sp>
      </p:grpSp>
      <p:grpSp>
        <p:nvGrpSpPr>
          <p:cNvPr id="8" name="Group 8"/>
          <p:cNvGrpSpPr/>
          <p:nvPr/>
        </p:nvGrpSpPr>
        <p:grpSpPr>
          <a:xfrm rot="9208678">
            <a:off x="12575234" y="9315402"/>
            <a:ext cx="459320" cy="1142036"/>
            <a:chOff x="0" y="0"/>
            <a:chExt cx="612427" cy="1522715"/>
          </a:xfrm>
        </p:grpSpPr>
        <p:sp>
          <p:nvSpPr>
            <p:cNvPr id="9" name="Freeform 9"/>
            <p:cNvSpPr/>
            <p:nvPr/>
          </p:nvSpPr>
          <p:spPr>
            <a:xfrm>
              <a:off x="0" y="0"/>
              <a:ext cx="612394" cy="1522730"/>
            </a:xfrm>
            <a:custGeom>
              <a:avLst/>
              <a:gdLst/>
              <a:ahLst/>
              <a:cxnLst/>
              <a:rect l="l" t="t" r="r" b="b"/>
              <a:pathLst>
                <a:path w="612394" h="1522730">
                  <a:moveTo>
                    <a:pt x="612394" y="304546"/>
                  </a:moveTo>
                  <a:lnTo>
                    <a:pt x="0" y="0"/>
                  </a:lnTo>
                  <a:lnTo>
                    <a:pt x="0" y="1522730"/>
                  </a:lnTo>
                  <a:lnTo>
                    <a:pt x="612394" y="1522730"/>
                  </a:lnTo>
                  <a:close/>
                </a:path>
              </a:pathLst>
            </a:custGeom>
            <a:solidFill>
              <a:srgbClr val="3796BF"/>
            </a:solidFill>
          </p:spPr>
        </p:sp>
      </p:grpSp>
      <p:grpSp>
        <p:nvGrpSpPr>
          <p:cNvPr id="10" name="Group 10"/>
          <p:cNvGrpSpPr/>
          <p:nvPr/>
        </p:nvGrpSpPr>
        <p:grpSpPr>
          <a:xfrm>
            <a:off x="16578606" y="5312236"/>
            <a:ext cx="1709302" cy="3858160"/>
            <a:chOff x="0" y="0"/>
            <a:chExt cx="2279069" cy="5144213"/>
          </a:xfrm>
        </p:grpSpPr>
        <p:sp>
          <p:nvSpPr>
            <p:cNvPr id="11" name="Freeform 11"/>
            <p:cNvSpPr/>
            <p:nvPr/>
          </p:nvSpPr>
          <p:spPr>
            <a:xfrm>
              <a:off x="0" y="0"/>
              <a:ext cx="2279015" cy="5144262"/>
            </a:xfrm>
            <a:custGeom>
              <a:avLst/>
              <a:gdLst/>
              <a:ahLst/>
              <a:cxnLst/>
              <a:rect l="l" t="t" r="r" b="b"/>
              <a:pathLst>
                <a:path w="2279015" h="5144262">
                  <a:moveTo>
                    <a:pt x="1155827" y="0"/>
                  </a:moveTo>
                  <a:lnTo>
                    <a:pt x="0" y="553466"/>
                  </a:lnTo>
                  <a:lnTo>
                    <a:pt x="2279015" y="5144262"/>
                  </a:lnTo>
                  <a:lnTo>
                    <a:pt x="2279015" y="2262886"/>
                  </a:lnTo>
                  <a:close/>
                </a:path>
              </a:pathLst>
            </a:custGeom>
            <a:solidFill>
              <a:srgbClr val="3796BF"/>
            </a:solidFill>
          </p:spPr>
        </p:sp>
      </p:grpSp>
      <p:grpSp>
        <p:nvGrpSpPr>
          <p:cNvPr id="12" name="Group 12"/>
          <p:cNvGrpSpPr/>
          <p:nvPr/>
        </p:nvGrpSpPr>
        <p:grpSpPr>
          <a:xfrm rot="-1591408">
            <a:off x="2724338" y="-150460"/>
            <a:ext cx="410206" cy="1019960"/>
            <a:chOff x="0" y="0"/>
            <a:chExt cx="546941" cy="1359947"/>
          </a:xfrm>
        </p:grpSpPr>
        <p:sp>
          <p:nvSpPr>
            <p:cNvPr id="13" name="Freeform 13"/>
            <p:cNvSpPr/>
            <p:nvPr/>
          </p:nvSpPr>
          <p:spPr>
            <a:xfrm>
              <a:off x="0" y="0"/>
              <a:ext cx="546989" cy="1359916"/>
            </a:xfrm>
            <a:custGeom>
              <a:avLst/>
              <a:gdLst/>
              <a:ahLst/>
              <a:cxnLst/>
              <a:rect l="l" t="t" r="r" b="b"/>
              <a:pathLst>
                <a:path w="546989" h="1359916">
                  <a:moveTo>
                    <a:pt x="546989" y="272034"/>
                  </a:moveTo>
                  <a:lnTo>
                    <a:pt x="0" y="0"/>
                  </a:lnTo>
                  <a:lnTo>
                    <a:pt x="0" y="1359916"/>
                  </a:lnTo>
                  <a:lnTo>
                    <a:pt x="546989" y="1359916"/>
                  </a:lnTo>
                  <a:close/>
                </a:path>
              </a:pathLst>
            </a:custGeom>
            <a:solidFill>
              <a:srgbClr val="3796BF"/>
            </a:solidFill>
          </p:spPr>
        </p:sp>
      </p:grpSp>
      <p:grpSp>
        <p:nvGrpSpPr>
          <p:cNvPr id="14" name="Group 14"/>
          <p:cNvGrpSpPr/>
          <p:nvPr/>
        </p:nvGrpSpPr>
        <p:grpSpPr>
          <a:xfrm rot="-1591371">
            <a:off x="478926" y="-327908"/>
            <a:ext cx="869508" cy="2161960"/>
            <a:chOff x="0" y="0"/>
            <a:chExt cx="1159344" cy="2882613"/>
          </a:xfrm>
        </p:grpSpPr>
        <p:sp>
          <p:nvSpPr>
            <p:cNvPr id="15" name="Freeform 15"/>
            <p:cNvSpPr/>
            <p:nvPr/>
          </p:nvSpPr>
          <p:spPr>
            <a:xfrm>
              <a:off x="0" y="0"/>
              <a:ext cx="1159383" cy="2882646"/>
            </a:xfrm>
            <a:custGeom>
              <a:avLst/>
              <a:gdLst/>
              <a:ahLst/>
              <a:cxnLst/>
              <a:rect l="l" t="t" r="r" b="b"/>
              <a:pathLst>
                <a:path w="1159383" h="2882646">
                  <a:moveTo>
                    <a:pt x="1159383" y="576580"/>
                  </a:moveTo>
                  <a:lnTo>
                    <a:pt x="0" y="0"/>
                  </a:lnTo>
                  <a:lnTo>
                    <a:pt x="0" y="2882646"/>
                  </a:lnTo>
                  <a:lnTo>
                    <a:pt x="1159383" y="2882646"/>
                  </a:lnTo>
                  <a:close/>
                </a:path>
              </a:pathLst>
            </a:custGeom>
            <a:solidFill>
              <a:srgbClr val="FF9900"/>
            </a:solidFill>
          </p:spPr>
        </p:sp>
      </p:grpSp>
      <p:grpSp>
        <p:nvGrpSpPr>
          <p:cNvPr id="16" name="Group 16"/>
          <p:cNvGrpSpPr/>
          <p:nvPr/>
        </p:nvGrpSpPr>
        <p:grpSpPr>
          <a:xfrm rot="-1591339">
            <a:off x="1784802" y="-362822"/>
            <a:ext cx="1008748" cy="2508134"/>
            <a:chOff x="0" y="0"/>
            <a:chExt cx="1344997" cy="3344179"/>
          </a:xfrm>
        </p:grpSpPr>
        <p:sp>
          <p:nvSpPr>
            <p:cNvPr id="17" name="Freeform 17"/>
            <p:cNvSpPr/>
            <p:nvPr/>
          </p:nvSpPr>
          <p:spPr>
            <a:xfrm>
              <a:off x="0" y="0"/>
              <a:ext cx="1345057" cy="3344164"/>
            </a:xfrm>
            <a:custGeom>
              <a:avLst/>
              <a:gdLst/>
              <a:ahLst/>
              <a:cxnLst/>
              <a:rect l="l" t="t" r="r" b="b"/>
              <a:pathLst>
                <a:path w="1345057" h="3344164">
                  <a:moveTo>
                    <a:pt x="1345057" y="668782"/>
                  </a:moveTo>
                  <a:lnTo>
                    <a:pt x="0" y="0"/>
                  </a:lnTo>
                  <a:lnTo>
                    <a:pt x="0" y="3344164"/>
                  </a:lnTo>
                  <a:lnTo>
                    <a:pt x="1345057" y="3344164"/>
                  </a:lnTo>
                  <a:close/>
                </a:path>
              </a:pathLst>
            </a:custGeom>
            <a:solidFill>
              <a:srgbClr val="81D1EC"/>
            </a:solidFill>
          </p:spPr>
        </p:sp>
      </p:grpSp>
      <p:grpSp>
        <p:nvGrpSpPr>
          <p:cNvPr id="18" name="Group 18"/>
          <p:cNvGrpSpPr/>
          <p:nvPr/>
        </p:nvGrpSpPr>
        <p:grpSpPr>
          <a:xfrm rot="-1591322">
            <a:off x="3636904" y="-176712"/>
            <a:ext cx="459320" cy="1142036"/>
            <a:chOff x="0" y="0"/>
            <a:chExt cx="612427" cy="1522715"/>
          </a:xfrm>
        </p:grpSpPr>
        <p:sp>
          <p:nvSpPr>
            <p:cNvPr id="19" name="Freeform 19"/>
            <p:cNvSpPr/>
            <p:nvPr/>
          </p:nvSpPr>
          <p:spPr>
            <a:xfrm>
              <a:off x="0" y="0"/>
              <a:ext cx="612394" cy="1522730"/>
            </a:xfrm>
            <a:custGeom>
              <a:avLst/>
              <a:gdLst/>
              <a:ahLst/>
              <a:cxnLst/>
              <a:rect l="l" t="t" r="r" b="b"/>
              <a:pathLst>
                <a:path w="612394" h="1522730">
                  <a:moveTo>
                    <a:pt x="612394" y="304546"/>
                  </a:moveTo>
                  <a:lnTo>
                    <a:pt x="0" y="0"/>
                  </a:lnTo>
                  <a:lnTo>
                    <a:pt x="0" y="1522730"/>
                  </a:lnTo>
                  <a:lnTo>
                    <a:pt x="612394" y="1522730"/>
                  </a:lnTo>
                  <a:close/>
                </a:path>
              </a:pathLst>
            </a:custGeom>
            <a:solidFill>
              <a:srgbClr val="4BB5D9"/>
            </a:solidFill>
          </p:spPr>
        </p:sp>
      </p:grpSp>
      <p:grpSp>
        <p:nvGrpSpPr>
          <p:cNvPr id="20" name="Group 20"/>
          <p:cNvGrpSpPr/>
          <p:nvPr/>
        </p:nvGrpSpPr>
        <p:grpSpPr>
          <a:xfrm rot="-10800000">
            <a:off x="-64" y="117322"/>
            <a:ext cx="760568" cy="1716294"/>
            <a:chOff x="0" y="0"/>
            <a:chExt cx="1014091" cy="2288392"/>
          </a:xfrm>
        </p:grpSpPr>
        <p:sp>
          <p:nvSpPr>
            <p:cNvPr id="21" name="Freeform 21"/>
            <p:cNvSpPr/>
            <p:nvPr/>
          </p:nvSpPr>
          <p:spPr>
            <a:xfrm>
              <a:off x="0" y="0"/>
              <a:ext cx="1014095" cy="2288413"/>
            </a:xfrm>
            <a:custGeom>
              <a:avLst/>
              <a:gdLst/>
              <a:ahLst/>
              <a:cxnLst/>
              <a:rect l="l" t="t" r="r" b="b"/>
              <a:pathLst>
                <a:path w="1014095" h="2288413">
                  <a:moveTo>
                    <a:pt x="514223" y="0"/>
                  </a:moveTo>
                  <a:lnTo>
                    <a:pt x="0" y="246253"/>
                  </a:lnTo>
                  <a:lnTo>
                    <a:pt x="1014095" y="2288413"/>
                  </a:lnTo>
                  <a:lnTo>
                    <a:pt x="1014095" y="1006602"/>
                  </a:lnTo>
                  <a:close/>
                </a:path>
              </a:pathLst>
            </a:custGeom>
            <a:solidFill>
              <a:srgbClr val="4BB5D9"/>
            </a:solidFill>
          </p:spPr>
        </p:sp>
      </p:grpSp>
      <p:sp>
        <p:nvSpPr>
          <p:cNvPr id="25" name="TextBox 25"/>
          <p:cNvSpPr txBox="1"/>
          <p:nvPr/>
        </p:nvSpPr>
        <p:spPr>
          <a:xfrm>
            <a:off x="17204993" y="81902"/>
            <a:ext cx="914550" cy="6138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r">
              <a:lnSpc>
                <a:spcPts val="3120"/>
              </a:lnSpc>
            </a:pPr>
            <a:r>
              <a:rPr lang="en-US" sz="2600">
                <a:solidFill>
                  <a:srgbClr val="4BB5D9"/>
                </a:solidFill>
                <a:latin typeface="Roboto Condensed"/>
              </a:rPr>
              <a:t>‹#›</a:t>
            </a:r>
          </a:p>
        </p:txBody>
      </p:sp>
      <p:sp>
        <p:nvSpPr>
          <p:cNvPr id="26" name="Прямоугольник 25"/>
          <p:cNvSpPr/>
          <p:nvPr/>
        </p:nvSpPr>
        <p:spPr>
          <a:xfrm>
            <a:off x="2357390" y="2071666"/>
            <a:ext cx="13430344" cy="45858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-ақ демеулігін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түбір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мен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жіктік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жалғаудың арасына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енгізіп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бірге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жазу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endParaRPr lang="ru-RU" dirty="0" smtClean="0"/>
          </a:p>
          <a:p>
            <a:endParaRPr lang="ru-RU" dirty="0" smtClean="0"/>
          </a:p>
          <a:p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Қ.Кемеңгерұлы бұған үзілді­кесілді қарсы шығады.Керегақсың деген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сөзді алып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онда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жіңішкелі жуанды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айтылатын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дыбыстар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бір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сөзде  (г-қ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келетінін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ал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бұл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қазақ тілінің заңдылығына қайшы  деп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ескертеді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kk-KZ" sz="2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kk-KZ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Қ.Кемеңгерұлының  сингармонизмнің бұрылуына қарсы шығуы, сөз ішінде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буын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ішінде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жуан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жіңішке дыбыстардың қатар келе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алмайтыны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туралы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ойлары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бүгінгі таңда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Ə.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Жүнісбеков еңбектерінде жалғасын тапқан.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" name="Горизонтальный свиток 26"/>
          <p:cNvSpPr/>
          <p:nvPr/>
        </p:nvSpPr>
        <p:spPr>
          <a:xfrm>
            <a:off x="1071506" y="7500954"/>
            <a:ext cx="10001320" cy="2571732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«Тюркский слог – наименьшая произносительная единица, строго регламентированная одним из сингармонических тембров. Эта регламентация настолько устойчива, что нарушение сингармонического тембра внутри слога абсолютно невозможно»</a:t>
            </a:r>
            <a:endParaRPr lang="ru-RU" sz="2400" dirty="0"/>
          </a:p>
        </p:txBody>
      </p:sp>
      <p:sp>
        <p:nvSpPr>
          <p:cNvPr id="30" name="Выгнутая влево стрелка 29"/>
          <p:cNvSpPr/>
          <p:nvPr/>
        </p:nvSpPr>
        <p:spPr>
          <a:xfrm>
            <a:off x="428564" y="6429384"/>
            <a:ext cx="1857324" cy="1143008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grpSp>
        <p:nvGrpSpPr>
          <p:cNvPr id="31" name="Group 31"/>
          <p:cNvGrpSpPr/>
          <p:nvPr/>
        </p:nvGrpSpPr>
        <p:grpSpPr>
          <a:xfrm>
            <a:off x="10572760" y="9286904"/>
            <a:ext cx="361254" cy="362350"/>
            <a:chOff x="0" y="0"/>
            <a:chExt cx="481672" cy="483133"/>
          </a:xfrm>
        </p:grpSpPr>
        <p:sp>
          <p:nvSpPr>
            <p:cNvPr id="32" name="Freeform 32"/>
            <p:cNvSpPr/>
            <p:nvPr/>
          </p:nvSpPr>
          <p:spPr>
            <a:xfrm>
              <a:off x="127" y="0"/>
              <a:ext cx="481584" cy="483362"/>
            </a:xfrm>
            <a:custGeom>
              <a:avLst/>
              <a:gdLst/>
              <a:ahLst/>
              <a:cxnLst/>
              <a:rect l="l" t="t" r="r" b="b"/>
              <a:pathLst>
                <a:path w="481584" h="483362">
                  <a:moveTo>
                    <a:pt x="63627" y="401320"/>
                  </a:moveTo>
                  <a:lnTo>
                    <a:pt x="68072" y="402844"/>
                  </a:lnTo>
                  <a:lnTo>
                    <a:pt x="75692" y="407416"/>
                  </a:lnTo>
                  <a:lnTo>
                    <a:pt x="80264" y="414909"/>
                  </a:lnTo>
                  <a:lnTo>
                    <a:pt x="81788" y="417957"/>
                  </a:lnTo>
                  <a:lnTo>
                    <a:pt x="81788" y="422529"/>
                  </a:lnTo>
                  <a:lnTo>
                    <a:pt x="81788" y="427101"/>
                  </a:lnTo>
                  <a:lnTo>
                    <a:pt x="80264" y="431673"/>
                  </a:lnTo>
                  <a:lnTo>
                    <a:pt x="75692" y="439166"/>
                  </a:lnTo>
                  <a:lnTo>
                    <a:pt x="68072" y="443738"/>
                  </a:lnTo>
                  <a:lnTo>
                    <a:pt x="63627" y="445262"/>
                  </a:lnTo>
                  <a:lnTo>
                    <a:pt x="54483" y="445262"/>
                  </a:lnTo>
                  <a:lnTo>
                    <a:pt x="51435" y="443738"/>
                  </a:lnTo>
                  <a:lnTo>
                    <a:pt x="43942" y="439166"/>
                  </a:lnTo>
                  <a:lnTo>
                    <a:pt x="39370" y="431673"/>
                  </a:lnTo>
                  <a:lnTo>
                    <a:pt x="37846" y="427101"/>
                  </a:lnTo>
                  <a:lnTo>
                    <a:pt x="36322" y="422529"/>
                  </a:lnTo>
                  <a:lnTo>
                    <a:pt x="37846" y="417957"/>
                  </a:lnTo>
                  <a:lnTo>
                    <a:pt x="39370" y="414909"/>
                  </a:lnTo>
                  <a:lnTo>
                    <a:pt x="43942" y="407416"/>
                  </a:lnTo>
                  <a:lnTo>
                    <a:pt x="51435" y="402844"/>
                  </a:lnTo>
                  <a:lnTo>
                    <a:pt x="54483" y="401320"/>
                  </a:lnTo>
                  <a:close/>
                  <a:moveTo>
                    <a:pt x="16637" y="212090"/>
                  </a:moveTo>
                  <a:lnTo>
                    <a:pt x="13589" y="213614"/>
                  </a:lnTo>
                  <a:lnTo>
                    <a:pt x="6096" y="218186"/>
                  </a:lnTo>
                  <a:lnTo>
                    <a:pt x="1524" y="225679"/>
                  </a:lnTo>
                  <a:lnTo>
                    <a:pt x="0" y="230251"/>
                  </a:lnTo>
                  <a:lnTo>
                    <a:pt x="0" y="234823"/>
                  </a:lnTo>
                  <a:lnTo>
                    <a:pt x="0" y="460375"/>
                  </a:lnTo>
                  <a:lnTo>
                    <a:pt x="0" y="464947"/>
                  </a:lnTo>
                  <a:lnTo>
                    <a:pt x="1524" y="469519"/>
                  </a:lnTo>
                  <a:lnTo>
                    <a:pt x="6096" y="477012"/>
                  </a:lnTo>
                  <a:lnTo>
                    <a:pt x="13589" y="481584"/>
                  </a:lnTo>
                  <a:lnTo>
                    <a:pt x="16637" y="483108"/>
                  </a:lnTo>
                  <a:lnTo>
                    <a:pt x="101473" y="483108"/>
                  </a:lnTo>
                  <a:lnTo>
                    <a:pt x="105918" y="481584"/>
                  </a:lnTo>
                  <a:lnTo>
                    <a:pt x="113538" y="477012"/>
                  </a:lnTo>
                  <a:lnTo>
                    <a:pt x="118110" y="469519"/>
                  </a:lnTo>
                  <a:lnTo>
                    <a:pt x="119634" y="464947"/>
                  </a:lnTo>
                  <a:lnTo>
                    <a:pt x="119634" y="460375"/>
                  </a:lnTo>
                  <a:lnTo>
                    <a:pt x="119634" y="234696"/>
                  </a:lnTo>
                  <a:lnTo>
                    <a:pt x="119634" y="230124"/>
                  </a:lnTo>
                  <a:lnTo>
                    <a:pt x="118110" y="225552"/>
                  </a:lnTo>
                  <a:lnTo>
                    <a:pt x="113538" y="218059"/>
                  </a:lnTo>
                  <a:lnTo>
                    <a:pt x="105918" y="213487"/>
                  </a:lnTo>
                  <a:lnTo>
                    <a:pt x="101473" y="212090"/>
                  </a:lnTo>
                  <a:close/>
                  <a:moveTo>
                    <a:pt x="293751" y="0"/>
                  </a:moveTo>
                  <a:lnTo>
                    <a:pt x="286258" y="1524"/>
                  </a:lnTo>
                  <a:lnTo>
                    <a:pt x="281686" y="6096"/>
                  </a:lnTo>
                  <a:lnTo>
                    <a:pt x="275590" y="13589"/>
                  </a:lnTo>
                  <a:lnTo>
                    <a:pt x="271018" y="21082"/>
                  </a:lnTo>
                  <a:lnTo>
                    <a:pt x="265049" y="39243"/>
                  </a:lnTo>
                  <a:lnTo>
                    <a:pt x="262001" y="54356"/>
                  </a:lnTo>
                  <a:lnTo>
                    <a:pt x="257429" y="69596"/>
                  </a:lnTo>
                  <a:lnTo>
                    <a:pt x="252984" y="84709"/>
                  </a:lnTo>
                  <a:lnTo>
                    <a:pt x="246888" y="98298"/>
                  </a:lnTo>
                  <a:lnTo>
                    <a:pt x="242316" y="104267"/>
                  </a:lnTo>
                  <a:lnTo>
                    <a:pt x="237744" y="110363"/>
                  </a:lnTo>
                  <a:lnTo>
                    <a:pt x="227203" y="122428"/>
                  </a:lnTo>
                  <a:lnTo>
                    <a:pt x="216535" y="134493"/>
                  </a:lnTo>
                  <a:lnTo>
                    <a:pt x="198374" y="161798"/>
                  </a:lnTo>
                  <a:lnTo>
                    <a:pt x="178689" y="188976"/>
                  </a:lnTo>
                  <a:lnTo>
                    <a:pt x="166624" y="202565"/>
                  </a:lnTo>
                  <a:lnTo>
                    <a:pt x="153035" y="216154"/>
                  </a:lnTo>
                  <a:lnTo>
                    <a:pt x="151511" y="220726"/>
                  </a:lnTo>
                  <a:lnTo>
                    <a:pt x="149987" y="225171"/>
                  </a:lnTo>
                  <a:lnTo>
                    <a:pt x="149987" y="427101"/>
                  </a:lnTo>
                  <a:lnTo>
                    <a:pt x="151511" y="431673"/>
                  </a:lnTo>
                  <a:lnTo>
                    <a:pt x="153035" y="434721"/>
                  </a:lnTo>
                  <a:lnTo>
                    <a:pt x="157607" y="437769"/>
                  </a:lnTo>
                  <a:lnTo>
                    <a:pt x="162179" y="437769"/>
                  </a:lnTo>
                  <a:lnTo>
                    <a:pt x="172847" y="439293"/>
                  </a:lnTo>
                  <a:lnTo>
                    <a:pt x="186436" y="443865"/>
                  </a:lnTo>
                  <a:lnTo>
                    <a:pt x="210693" y="452882"/>
                  </a:lnTo>
                  <a:lnTo>
                    <a:pt x="234950" y="463550"/>
                  </a:lnTo>
                  <a:lnTo>
                    <a:pt x="262128" y="472694"/>
                  </a:lnTo>
                  <a:lnTo>
                    <a:pt x="275717" y="477266"/>
                  </a:lnTo>
                  <a:lnTo>
                    <a:pt x="290957" y="480314"/>
                  </a:lnTo>
                  <a:lnTo>
                    <a:pt x="307594" y="483362"/>
                  </a:lnTo>
                  <a:lnTo>
                    <a:pt x="357505" y="483362"/>
                  </a:lnTo>
                  <a:lnTo>
                    <a:pt x="372618" y="481838"/>
                  </a:lnTo>
                  <a:lnTo>
                    <a:pt x="387731" y="480314"/>
                  </a:lnTo>
                  <a:lnTo>
                    <a:pt x="401320" y="475742"/>
                  </a:lnTo>
                  <a:lnTo>
                    <a:pt x="414909" y="471170"/>
                  </a:lnTo>
                  <a:lnTo>
                    <a:pt x="425450" y="465201"/>
                  </a:lnTo>
                  <a:lnTo>
                    <a:pt x="433070" y="456057"/>
                  </a:lnTo>
                  <a:lnTo>
                    <a:pt x="437642" y="446913"/>
                  </a:lnTo>
                  <a:lnTo>
                    <a:pt x="440690" y="436245"/>
                  </a:lnTo>
                  <a:lnTo>
                    <a:pt x="440690" y="425704"/>
                  </a:lnTo>
                  <a:lnTo>
                    <a:pt x="439166" y="413639"/>
                  </a:lnTo>
                  <a:lnTo>
                    <a:pt x="445262" y="406146"/>
                  </a:lnTo>
                  <a:lnTo>
                    <a:pt x="449834" y="398526"/>
                  </a:lnTo>
                  <a:lnTo>
                    <a:pt x="452882" y="391033"/>
                  </a:lnTo>
                  <a:lnTo>
                    <a:pt x="455930" y="381889"/>
                  </a:lnTo>
                  <a:lnTo>
                    <a:pt x="457454" y="371348"/>
                  </a:lnTo>
                  <a:lnTo>
                    <a:pt x="457454" y="361950"/>
                  </a:lnTo>
                  <a:lnTo>
                    <a:pt x="457454" y="351409"/>
                  </a:lnTo>
                  <a:lnTo>
                    <a:pt x="454406" y="342265"/>
                  </a:lnTo>
                  <a:lnTo>
                    <a:pt x="460375" y="333121"/>
                  </a:lnTo>
                  <a:lnTo>
                    <a:pt x="464947" y="323977"/>
                  </a:lnTo>
                  <a:lnTo>
                    <a:pt x="466471" y="314833"/>
                  </a:lnTo>
                  <a:lnTo>
                    <a:pt x="469519" y="304292"/>
                  </a:lnTo>
                  <a:lnTo>
                    <a:pt x="469519" y="295148"/>
                  </a:lnTo>
                  <a:lnTo>
                    <a:pt x="467995" y="286004"/>
                  </a:lnTo>
                  <a:lnTo>
                    <a:pt x="466471" y="275463"/>
                  </a:lnTo>
                  <a:lnTo>
                    <a:pt x="463423" y="267843"/>
                  </a:lnTo>
                  <a:lnTo>
                    <a:pt x="471043" y="257302"/>
                  </a:lnTo>
                  <a:lnTo>
                    <a:pt x="477012" y="246634"/>
                  </a:lnTo>
                  <a:lnTo>
                    <a:pt x="480060" y="234569"/>
                  </a:lnTo>
                  <a:lnTo>
                    <a:pt x="481584" y="220980"/>
                  </a:lnTo>
                  <a:lnTo>
                    <a:pt x="480060" y="210312"/>
                  </a:lnTo>
                  <a:lnTo>
                    <a:pt x="477012" y="199771"/>
                  </a:lnTo>
                  <a:lnTo>
                    <a:pt x="472440" y="190627"/>
                  </a:lnTo>
                  <a:lnTo>
                    <a:pt x="464947" y="183134"/>
                  </a:lnTo>
                  <a:lnTo>
                    <a:pt x="457454" y="175514"/>
                  </a:lnTo>
                  <a:lnTo>
                    <a:pt x="448310" y="170942"/>
                  </a:lnTo>
                  <a:lnTo>
                    <a:pt x="437769" y="167894"/>
                  </a:lnTo>
                  <a:lnTo>
                    <a:pt x="425577" y="166370"/>
                  </a:lnTo>
                  <a:lnTo>
                    <a:pt x="330073" y="166370"/>
                  </a:lnTo>
                  <a:lnTo>
                    <a:pt x="333121" y="155702"/>
                  </a:lnTo>
                  <a:lnTo>
                    <a:pt x="337693" y="146558"/>
                  </a:lnTo>
                  <a:lnTo>
                    <a:pt x="348361" y="126873"/>
                  </a:lnTo>
                  <a:lnTo>
                    <a:pt x="352933" y="116205"/>
                  </a:lnTo>
                  <a:lnTo>
                    <a:pt x="357505" y="104140"/>
                  </a:lnTo>
                  <a:lnTo>
                    <a:pt x="360553" y="90551"/>
                  </a:lnTo>
                  <a:lnTo>
                    <a:pt x="362077" y="76962"/>
                  </a:lnTo>
                  <a:lnTo>
                    <a:pt x="360553" y="64897"/>
                  </a:lnTo>
                  <a:lnTo>
                    <a:pt x="359029" y="54229"/>
                  </a:lnTo>
                  <a:lnTo>
                    <a:pt x="357505" y="43688"/>
                  </a:lnTo>
                  <a:lnTo>
                    <a:pt x="354457" y="36068"/>
                  </a:lnTo>
                  <a:lnTo>
                    <a:pt x="349885" y="28575"/>
                  </a:lnTo>
                  <a:lnTo>
                    <a:pt x="345440" y="22606"/>
                  </a:lnTo>
                  <a:lnTo>
                    <a:pt x="340868" y="16510"/>
                  </a:lnTo>
                  <a:lnTo>
                    <a:pt x="336296" y="13462"/>
                  </a:lnTo>
                  <a:lnTo>
                    <a:pt x="324231" y="5969"/>
                  </a:lnTo>
                  <a:lnTo>
                    <a:pt x="313563" y="2921"/>
                  </a:lnTo>
                  <a:lnTo>
                    <a:pt x="303022" y="1397"/>
                  </a:lnTo>
                  <a:lnTo>
                    <a:pt x="293751" y="0"/>
                  </a:lnTo>
                  <a:close/>
                </a:path>
              </a:pathLst>
            </a:custGeom>
            <a:solidFill>
              <a:srgbClr val="FFFFFF"/>
            </a:solidFill>
          </p:spPr>
        </p:sp>
      </p:grpSp>
      <p:pic>
        <p:nvPicPr>
          <p:cNvPr id="30722" name="Picture 2" descr="https://anatili.kazgazeta.kz/wp-content/uploads/1-59.jpg"/>
          <p:cNvPicPr>
            <a:picLocks noChangeAspect="1" noChangeArrowheads="1"/>
          </p:cNvPicPr>
          <p:nvPr/>
        </p:nvPicPr>
        <p:blipFill>
          <a:blip r:embed="rId3"/>
          <a:srcRect l="28038" r="29906"/>
          <a:stretch>
            <a:fillRect/>
          </a:stretch>
        </p:blipFill>
        <p:spPr bwMode="auto">
          <a:xfrm>
            <a:off x="15644858" y="2000228"/>
            <a:ext cx="2143140" cy="323372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 rot="9208626">
            <a:off x="15202857" y="8304856"/>
            <a:ext cx="968464" cy="2408012"/>
            <a:chOff x="0" y="0"/>
            <a:chExt cx="1291285" cy="3210683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1291336" cy="3210687"/>
            </a:xfrm>
            <a:custGeom>
              <a:avLst/>
              <a:gdLst/>
              <a:ahLst/>
              <a:cxnLst/>
              <a:rect l="l" t="t" r="r" b="b"/>
              <a:pathLst>
                <a:path w="1291336" h="3210687">
                  <a:moveTo>
                    <a:pt x="1291336" y="642112"/>
                  </a:moveTo>
                  <a:lnTo>
                    <a:pt x="0" y="0"/>
                  </a:lnTo>
                  <a:lnTo>
                    <a:pt x="0" y="3210687"/>
                  </a:lnTo>
                  <a:lnTo>
                    <a:pt x="1291336" y="3210687"/>
                  </a:lnTo>
                  <a:close/>
                </a:path>
              </a:pathLst>
            </a:custGeom>
            <a:solidFill>
              <a:srgbClr val="4BB5D9"/>
            </a:solidFill>
          </p:spPr>
        </p:sp>
      </p:grpSp>
      <p:grpSp>
        <p:nvGrpSpPr>
          <p:cNvPr id="4" name="Group 4"/>
          <p:cNvGrpSpPr/>
          <p:nvPr/>
        </p:nvGrpSpPr>
        <p:grpSpPr>
          <a:xfrm rot="9208633">
            <a:off x="17060390" y="8070849"/>
            <a:ext cx="955084" cy="2725472"/>
            <a:chOff x="0" y="0"/>
            <a:chExt cx="2340331" cy="5819029"/>
          </a:xfrm>
        </p:grpSpPr>
        <p:sp>
          <p:nvSpPr>
            <p:cNvPr id="5" name="Freeform 5"/>
            <p:cNvSpPr/>
            <p:nvPr/>
          </p:nvSpPr>
          <p:spPr>
            <a:xfrm>
              <a:off x="0" y="0"/>
              <a:ext cx="2340356" cy="5819013"/>
            </a:xfrm>
            <a:custGeom>
              <a:avLst/>
              <a:gdLst/>
              <a:ahLst/>
              <a:cxnLst/>
              <a:rect l="l" t="t" r="r" b="b"/>
              <a:pathLst>
                <a:path w="2340356" h="5819013">
                  <a:moveTo>
                    <a:pt x="2340356" y="1163828"/>
                  </a:moveTo>
                  <a:lnTo>
                    <a:pt x="0" y="0"/>
                  </a:lnTo>
                  <a:lnTo>
                    <a:pt x="0" y="5819013"/>
                  </a:lnTo>
                  <a:lnTo>
                    <a:pt x="2340356" y="5819013"/>
                  </a:lnTo>
                  <a:close/>
                </a:path>
              </a:pathLst>
            </a:custGeom>
            <a:solidFill>
              <a:srgbClr val="81D1EC"/>
            </a:solidFill>
          </p:spPr>
        </p:sp>
      </p:grpSp>
      <p:grpSp>
        <p:nvGrpSpPr>
          <p:cNvPr id="6" name="Group 6"/>
          <p:cNvGrpSpPr/>
          <p:nvPr/>
        </p:nvGrpSpPr>
        <p:grpSpPr>
          <a:xfrm rot="9208606">
            <a:off x="16198616" y="8576660"/>
            <a:ext cx="817592" cy="2032898"/>
            <a:chOff x="0" y="0"/>
            <a:chExt cx="1090123" cy="2710531"/>
          </a:xfrm>
        </p:grpSpPr>
        <p:sp>
          <p:nvSpPr>
            <p:cNvPr id="7" name="Freeform 7"/>
            <p:cNvSpPr/>
            <p:nvPr/>
          </p:nvSpPr>
          <p:spPr>
            <a:xfrm>
              <a:off x="0" y="0"/>
              <a:ext cx="1090168" cy="2710561"/>
            </a:xfrm>
            <a:custGeom>
              <a:avLst/>
              <a:gdLst/>
              <a:ahLst/>
              <a:cxnLst/>
              <a:rect l="l" t="t" r="r" b="b"/>
              <a:pathLst>
                <a:path w="1090168" h="2710561">
                  <a:moveTo>
                    <a:pt x="1090168" y="542163"/>
                  </a:moveTo>
                  <a:lnTo>
                    <a:pt x="0" y="0"/>
                  </a:lnTo>
                  <a:lnTo>
                    <a:pt x="0" y="2710561"/>
                  </a:lnTo>
                  <a:lnTo>
                    <a:pt x="1090168" y="2710561"/>
                  </a:lnTo>
                  <a:close/>
                </a:path>
              </a:pathLst>
            </a:custGeom>
            <a:solidFill>
              <a:srgbClr val="FF9900"/>
            </a:solidFill>
          </p:spPr>
        </p:sp>
      </p:grpSp>
      <p:grpSp>
        <p:nvGrpSpPr>
          <p:cNvPr id="8" name="Group 8"/>
          <p:cNvGrpSpPr/>
          <p:nvPr/>
        </p:nvGrpSpPr>
        <p:grpSpPr>
          <a:xfrm rot="9208678">
            <a:off x="14875541" y="9329365"/>
            <a:ext cx="459320" cy="1142036"/>
            <a:chOff x="0" y="0"/>
            <a:chExt cx="612427" cy="1522715"/>
          </a:xfrm>
        </p:grpSpPr>
        <p:sp>
          <p:nvSpPr>
            <p:cNvPr id="9" name="Freeform 9"/>
            <p:cNvSpPr/>
            <p:nvPr/>
          </p:nvSpPr>
          <p:spPr>
            <a:xfrm>
              <a:off x="0" y="0"/>
              <a:ext cx="612394" cy="1522730"/>
            </a:xfrm>
            <a:custGeom>
              <a:avLst/>
              <a:gdLst/>
              <a:ahLst/>
              <a:cxnLst/>
              <a:rect l="l" t="t" r="r" b="b"/>
              <a:pathLst>
                <a:path w="612394" h="1522730">
                  <a:moveTo>
                    <a:pt x="612394" y="304546"/>
                  </a:moveTo>
                  <a:lnTo>
                    <a:pt x="0" y="0"/>
                  </a:lnTo>
                  <a:lnTo>
                    <a:pt x="0" y="1522730"/>
                  </a:lnTo>
                  <a:lnTo>
                    <a:pt x="612394" y="1522730"/>
                  </a:lnTo>
                  <a:close/>
                </a:path>
              </a:pathLst>
            </a:custGeom>
            <a:solidFill>
              <a:srgbClr val="3796BF"/>
            </a:solidFill>
          </p:spPr>
        </p:sp>
      </p:grpSp>
      <p:grpSp>
        <p:nvGrpSpPr>
          <p:cNvPr id="10" name="Group 10"/>
          <p:cNvGrpSpPr/>
          <p:nvPr/>
        </p:nvGrpSpPr>
        <p:grpSpPr>
          <a:xfrm>
            <a:off x="16578698" y="6000756"/>
            <a:ext cx="1709302" cy="3858160"/>
            <a:chOff x="0" y="0"/>
            <a:chExt cx="2279069" cy="5144213"/>
          </a:xfrm>
        </p:grpSpPr>
        <p:sp>
          <p:nvSpPr>
            <p:cNvPr id="11" name="Freeform 11"/>
            <p:cNvSpPr/>
            <p:nvPr/>
          </p:nvSpPr>
          <p:spPr>
            <a:xfrm>
              <a:off x="0" y="0"/>
              <a:ext cx="2279015" cy="5144262"/>
            </a:xfrm>
            <a:custGeom>
              <a:avLst/>
              <a:gdLst/>
              <a:ahLst/>
              <a:cxnLst/>
              <a:rect l="l" t="t" r="r" b="b"/>
              <a:pathLst>
                <a:path w="2279015" h="5144262">
                  <a:moveTo>
                    <a:pt x="1155827" y="0"/>
                  </a:moveTo>
                  <a:lnTo>
                    <a:pt x="0" y="553466"/>
                  </a:lnTo>
                  <a:lnTo>
                    <a:pt x="2279015" y="5144262"/>
                  </a:lnTo>
                  <a:lnTo>
                    <a:pt x="2279015" y="2262886"/>
                  </a:lnTo>
                  <a:close/>
                </a:path>
              </a:pathLst>
            </a:custGeom>
            <a:solidFill>
              <a:srgbClr val="3796BF"/>
            </a:solidFill>
          </p:spPr>
        </p:sp>
      </p:grpSp>
      <p:grpSp>
        <p:nvGrpSpPr>
          <p:cNvPr id="12" name="Group 12"/>
          <p:cNvGrpSpPr/>
          <p:nvPr/>
        </p:nvGrpSpPr>
        <p:grpSpPr>
          <a:xfrm rot="-1591408">
            <a:off x="2724338" y="-150460"/>
            <a:ext cx="410206" cy="1019960"/>
            <a:chOff x="0" y="0"/>
            <a:chExt cx="546941" cy="1359947"/>
          </a:xfrm>
        </p:grpSpPr>
        <p:sp>
          <p:nvSpPr>
            <p:cNvPr id="13" name="Freeform 13"/>
            <p:cNvSpPr/>
            <p:nvPr/>
          </p:nvSpPr>
          <p:spPr>
            <a:xfrm>
              <a:off x="0" y="0"/>
              <a:ext cx="546989" cy="1359916"/>
            </a:xfrm>
            <a:custGeom>
              <a:avLst/>
              <a:gdLst/>
              <a:ahLst/>
              <a:cxnLst/>
              <a:rect l="l" t="t" r="r" b="b"/>
              <a:pathLst>
                <a:path w="546989" h="1359916">
                  <a:moveTo>
                    <a:pt x="546989" y="272034"/>
                  </a:moveTo>
                  <a:lnTo>
                    <a:pt x="0" y="0"/>
                  </a:lnTo>
                  <a:lnTo>
                    <a:pt x="0" y="1359916"/>
                  </a:lnTo>
                  <a:lnTo>
                    <a:pt x="546989" y="1359916"/>
                  </a:lnTo>
                  <a:close/>
                </a:path>
              </a:pathLst>
            </a:custGeom>
            <a:solidFill>
              <a:srgbClr val="3796BF"/>
            </a:solidFill>
          </p:spPr>
        </p:sp>
      </p:grpSp>
      <p:grpSp>
        <p:nvGrpSpPr>
          <p:cNvPr id="14" name="Group 14"/>
          <p:cNvGrpSpPr/>
          <p:nvPr/>
        </p:nvGrpSpPr>
        <p:grpSpPr>
          <a:xfrm rot="-1591371">
            <a:off x="478926" y="-327908"/>
            <a:ext cx="869508" cy="2161960"/>
            <a:chOff x="0" y="0"/>
            <a:chExt cx="1159344" cy="2882613"/>
          </a:xfrm>
        </p:grpSpPr>
        <p:sp>
          <p:nvSpPr>
            <p:cNvPr id="15" name="Freeform 15"/>
            <p:cNvSpPr/>
            <p:nvPr/>
          </p:nvSpPr>
          <p:spPr>
            <a:xfrm>
              <a:off x="0" y="0"/>
              <a:ext cx="1159383" cy="2882646"/>
            </a:xfrm>
            <a:custGeom>
              <a:avLst/>
              <a:gdLst/>
              <a:ahLst/>
              <a:cxnLst/>
              <a:rect l="l" t="t" r="r" b="b"/>
              <a:pathLst>
                <a:path w="1159383" h="2882646">
                  <a:moveTo>
                    <a:pt x="1159383" y="576580"/>
                  </a:moveTo>
                  <a:lnTo>
                    <a:pt x="0" y="0"/>
                  </a:lnTo>
                  <a:lnTo>
                    <a:pt x="0" y="2882646"/>
                  </a:lnTo>
                  <a:lnTo>
                    <a:pt x="1159383" y="2882646"/>
                  </a:lnTo>
                  <a:close/>
                </a:path>
              </a:pathLst>
            </a:custGeom>
            <a:solidFill>
              <a:srgbClr val="FF9900"/>
            </a:solidFill>
          </p:spPr>
        </p:sp>
      </p:grpSp>
      <p:grpSp>
        <p:nvGrpSpPr>
          <p:cNvPr id="16" name="Group 16"/>
          <p:cNvGrpSpPr/>
          <p:nvPr/>
        </p:nvGrpSpPr>
        <p:grpSpPr>
          <a:xfrm rot="-1591339">
            <a:off x="1784802" y="-362822"/>
            <a:ext cx="1008748" cy="2508134"/>
            <a:chOff x="0" y="0"/>
            <a:chExt cx="1344997" cy="3344179"/>
          </a:xfrm>
        </p:grpSpPr>
        <p:sp>
          <p:nvSpPr>
            <p:cNvPr id="17" name="Freeform 17"/>
            <p:cNvSpPr/>
            <p:nvPr/>
          </p:nvSpPr>
          <p:spPr>
            <a:xfrm>
              <a:off x="0" y="0"/>
              <a:ext cx="1345057" cy="3344164"/>
            </a:xfrm>
            <a:custGeom>
              <a:avLst/>
              <a:gdLst/>
              <a:ahLst/>
              <a:cxnLst/>
              <a:rect l="l" t="t" r="r" b="b"/>
              <a:pathLst>
                <a:path w="1345057" h="3344164">
                  <a:moveTo>
                    <a:pt x="1345057" y="668782"/>
                  </a:moveTo>
                  <a:lnTo>
                    <a:pt x="0" y="0"/>
                  </a:lnTo>
                  <a:lnTo>
                    <a:pt x="0" y="3344164"/>
                  </a:lnTo>
                  <a:lnTo>
                    <a:pt x="1345057" y="3344164"/>
                  </a:lnTo>
                  <a:close/>
                </a:path>
              </a:pathLst>
            </a:custGeom>
            <a:solidFill>
              <a:srgbClr val="81D1EC"/>
            </a:solidFill>
          </p:spPr>
        </p:sp>
      </p:grpSp>
      <p:grpSp>
        <p:nvGrpSpPr>
          <p:cNvPr id="18" name="Group 18"/>
          <p:cNvGrpSpPr/>
          <p:nvPr/>
        </p:nvGrpSpPr>
        <p:grpSpPr>
          <a:xfrm rot="-1591322">
            <a:off x="3636904" y="-176712"/>
            <a:ext cx="459320" cy="1142036"/>
            <a:chOff x="0" y="0"/>
            <a:chExt cx="612427" cy="1522715"/>
          </a:xfrm>
        </p:grpSpPr>
        <p:sp>
          <p:nvSpPr>
            <p:cNvPr id="19" name="Freeform 19"/>
            <p:cNvSpPr/>
            <p:nvPr/>
          </p:nvSpPr>
          <p:spPr>
            <a:xfrm>
              <a:off x="0" y="0"/>
              <a:ext cx="612394" cy="1522730"/>
            </a:xfrm>
            <a:custGeom>
              <a:avLst/>
              <a:gdLst/>
              <a:ahLst/>
              <a:cxnLst/>
              <a:rect l="l" t="t" r="r" b="b"/>
              <a:pathLst>
                <a:path w="612394" h="1522730">
                  <a:moveTo>
                    <a:pt x="612394" y="304546"/>
                  </a:moveTo>
                  <a:lnTo>
                    <a:pt x="0" y="0"/>
                  </a:lnTo>
                  <a:lnTo>
                    <a:pt x="0" y="1522730"/>
                  </a:lnTo>
                  <a:lnTo>
                    <a:pt x="612394" y="1522730"/>
                  </a:lnTo>
                  <a:close/>
                </a:path>
              </a:pathLst>
            </a:custGeom>
            <a:solidFill>
              <a:srgbClr val="4BB5D9"/>
            </a:solidFill>
          </p:spPr>
        </p:sp>
      </p:grpSp>
      <p:grpSp>
        <p:nvGrpSpPr>
          <p:cNvPr id="20" name="Group 20"/>
          <p:cNvGrpSpPr/>
          <p:nvPr/>
        </p:nvGrpSpPr>
        <p:grpSpPr>
          <a:xfrm rot="-10800000">
            <a:off x="-64" y="117322"/>
            <a:ext cx="760568" cy="1716294"/>
            <a:chOff x="0" y="0"/>
            <a:chExt cx="1014091" cy="2288392"/>
          </a:xfrm>
        </p:grpSpPr>
        <p:sp>
          <p:nvSpPr>
            <p:cNvPr id="21" name="Freeform 21"/>
            <p:cNvSpPr/>
            <p:nvPr/>
          </p:nvSpPr>
          <p:spPr>
            <a:xfrm>
              <a:off x="0" y="0"/>
              <a:ext cx="1014095" cy="2288413"/>
            </a:xfrm>
            <a:custGeom>
              <a:avLst/>
              <a:gdLst/>
              <a:ahLst/>
              <a:cxnLst/>
              <a:rect l="l" t="t" r="r" b="b"/>
              <a:pathLst>
                <a:path w="1014095" h="2288413">
                  <a:moveTo>
                    <a:pt x="514223" y="0"/>
                  </a:moveTo>
                  <a:lnTo>
                    <a:pt x="0" y="246253"/>
                  </a:lnTo>
                  <a:lnTo>
                    <a:pt x="1014095" y="2288413"/>
                  </a:lnTo>
                  <a:lnTo>
                    <a:pt x="1014095" y="1006602"/>
                  </a:lnTo>
                  <a:close/>
                </a:path>
              </a:pathLst>
            </a:custGeom>
            <a:solidFill>
              <a:srgbClr val="4BB5D9"/>
            </a:solidFill>
          </p:spPr>
        </p:sp>
      </p:grpSp>
      <p:sp>
        <p:nvSpPr>
          <p:cNvPr id="26" name="TextBox 26"/>
          <p:cNvSpPr txBox="1"/>
          <p:nvPr/>
        </p:nvSpPr>
        <p:spPr>
          <a:xfrm>
            <a:off x="17204993" y="81902"/>
            <a:ext cx="914550" cy="6138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r">
              <a:lnSpc>
                <a:spcPts val="3120"/>
              </a:lnSpc>
            </a:pPr>
            <a:r>
              <a:rPr lang="en-US" sz="2600">
                <a:solidFill>
                  <a:srgbClr val="4BB5D9"/>
                </a:solidFill>
                <a:latin typeface="Roboto Condensed"/>
              </a:rPr>
              <a:t>‹#›</a:t>
            </a:r>
          </a:p>
        </p:txBody>
      </p:sp>
      <p:sp>
        <p:nvSpPr>
          <p:cNvPr id="27" name="Прямоугольник 26"/>
          <p:cNvSpPr/>
          <p:nvPr/>
        </p:nvSpPr>
        <p:spPr>
          <a:xfrm>
            <a:off x="4500530" y="428592"/>
            <a:ext cx="1214446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Бітеу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буындарда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ж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ə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не л, р, у, и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дыбыстарының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алдында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ы(і), ұ(ү)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дыбыстарын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жазу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­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немесе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жазбау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Б.Малдыбайұлы, Ж.Аймауытұлы, Т.Шонанов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К.К.Юдахиндер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“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ы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),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ұ (ү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дыбыстары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дүд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ə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мал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естілетіндіктен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кейде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түсіп қалатындықтан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орын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орны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мойын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мойны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)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сөз мағынасына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ə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сері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болмайтындықтан, р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л, у, и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дыбыстарының алдында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бітеу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буындарда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жазбай­ақ қойса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да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болады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”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деген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пікірді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ұстанады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endParaRPr lang="ru-RU" dirty="0" smtClean="0"/>
          </a:p>
          <a:p>
            <a:endParaRPr lang="ru-RU" dirty="0" smtClean="0"/>
          </a:p>
        </p:txBody>
      </p:sp>
      <p:sp>
        <p:nvSpPr>
          <p:cNvPr id="28" name="Горизонтальный свиток 27"/>
          <p:cNvSpPr/>
          <p:nvPr/>
        </p:nvSpPr>
        <p:spPr>
          <a:xfrm>
            <a:off x="1142944" y="7858144"/>
            <a:ext cx="12215898" cy="2428856"/>
          </a:xfrm>
          <a:prstGeom prst="horizontalScroll">
            <a:avLst/>
          </a:prstGeom>
          <a:solidFill>
            <a:schemeClr val="accent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Бітеу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буында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ы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),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ұ (ү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дыбыстарын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таңбаламайтын болсақ, мұндай мағыналары екі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түрлі сөздерді ажырату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қиынға түседі естілген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жерінде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жазып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естілмеген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жерінде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жазбау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керек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. 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" name="Прямоугольник 28"/>
          <p:cNvSpPr/>
          <p:nvPr/>
        </p:nvSpPr>
        <p:spPr>
          <a:xfrm>
            <a:off x="5572100" y="5000624"/>
            <a:ext cx="4071934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Е.Омаров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конференцияда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ы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ұ дыбыстары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естілген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жерінде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қалдырылмай жазылу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керектігін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д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ə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лелдейді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</p:txBody>
      </p:sp>
      <p:sp>
        <p:nvSpPr>
          <p:cNvPr id="30" name="Прямоугольник 29"/>
          <p:cNvSpPr/>
          <p:nvPr/>
        </p:nvSpPr>
        <p:spPr>
          <a:xfrm>
            <a:off x="10644198" y="4714872"/>
            <a:ext cx="6143636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Кейбір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сөздердің мағынасын ажыратуда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бұл дыбыстардың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ə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сері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бар:   </a:t>
            </a:r>
          </a:p>
          <a:p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жарқ етті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– ай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жарық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; </a:t>
            </a:r>
          </a:p>
          <a:p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тұрс (тарс-тұрс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) –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тұрыс (отырыс-тұрыс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);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бүлк (бүлк ету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) –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бүлік (бүлік шығару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),  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жорт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(аттың жортуы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) –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жорыт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(түсті жорыту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" name="Прямоугольник 30"/>
          <p:cNvSpPr/>
          <p:nvPr/>
        </p:nvSpPr>
        <p:spPr>
          <a:xfrm>
            <a:off x="428564" y="5286376"/>
            <a:ext cx="385765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А.Байтұрсынұлы естілсе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ы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ұ дыбыстарын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таңбалау керектігін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айтады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</p:txBody>
      </p:sp>
      <p:sp>
        <p:nvSpPr>
          <p:cNvPr id="32" name="Плюс 31"/>
          <p:cNvSpPr/>
          <p:nvPr/>
        </p:nvSpPr>
        <p:spPr>
          <a:xfrm>
            <a:off x="4429092" y="5286376"/>
            <a:ext cx="1143008" cy="1571636"/>
          </a:xfrm>
          <a:prstGeom prst="mathPlus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3" name="Равно 32"/>
          <p:cNvSpPr/>
          <p:nvPr/>
        </p:nvSpPr>
        <p:spPr>
          <a:xfrm>
            <a:off x="9215438" y="5286376"/>
            <a:ext cx="1285884" cy="1571636"/>
          </a:xfrm>
          <a:prstGeom prst="mathEqual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 rot="9208626">
            <a:off x="13409808" y="8220868"/>
            <a:ext cx="968464" cy="2408012"/>
            <a:chOff x="0" y="0"/>
            <a:chExt cx="1291285" cy="3210683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1291336" cy="3210687"/>
            </a:xfrm>
            <a:custGeom>
              <a:avLst/>
              <a:gdLst/>
              <a:ahLst/>
              <a:cxnLst/>
              <a:rect l="l" t="t" r="r" b="b"/>
              <a:pathLst>
                <a:path w="1291336" h="3210687">
                  <a:moveTo>
                    <a:pt x="1291336" y="642112"/>
                  </a:moveTo>
                  <a:lnTo>
                    <a:pt x="0" y="0"/>
                  </a:lnTo>
                  <a:lnTo>
                    <a:pt x="0" y="3210687"/>
                  </a:lnTo>
                  <a:lnTo>
                    <a:pt x="1291336" y="3210687"/>
                  </a:lnTo>
                  <a:close/>
                </a:path>
              </a:pathLst>
            </a:custGeom>
            <a:solidFill>
              <a:srgbClr val="4BB5D9"/>
            </a:solidFill>
          </p:spPr>
        </p:sp>
      </p:grpSp>
      <p:grpSp>
        <p:nvGrpSpPr>
          <p:cNvPr id="4" name="Group 4"/>
          <p:cNvGrpSpPr/>
          <p:nvPr/>
        </p:nvGrpSpPr>
        <p:grpSpPr>
          <a:xfrm rot="9208633">
            <a:off x="15608600" y="6558026"/>
            <a:ext cx="1755248" cy="4364272"/>
            <a:chOff x="0" y="0"/>
            <a:chExt cx="2340331" cy="5819029"/>
          </a:xfrm>
        </p:grpSpPr>
        <p:sp>
          <p:nvSpPr>
            <p:cNvPr id="5" name="Freeform 5"/>
            <p:cNvSpPr/>
            <p:nvPr/>
          </p:nvSpPr>
          <p:spPr>
            <a:xfrm>
              <a:off x="0" y="0"/>
              <a:ext cx="2340356" cy="5819013"/>
            </a:xfrm>
            <a:custGeom>
              <a:avLst/>
              <a:gdLst/>
              <a:ahLst/>
              <a:cxnLst/>
              <a:rect l="l" t="t" r="r" b="b"/>
              <a:pathLst>
                <a:path w="2340356" h="5819013">
                  <a:moveTo>
                    <a:pt x="2340356" y="1163828"/>
                  </a:moveTo>
                  <a:lnTo>
                    <a:pt x="0" y="0"/>
                  </a:lnTo>
                  <a:lnTo>
                    <a:pt x="0" y="5819013"/>
                  </a:lnTo>
                  <a:lnTo>
                    <a:pt x="2340356" y="5819013"/>
                  </a:lnTo>
                  <a:close/>
                </a:path>
              </a:pathLst>
            </a:custGeom>
            <a:solidFill>
              <a:srgbClr val="81D1EC"/>
            </a:solidFill>
          </p:spPr>
        </p:sp>
      </p:grpSp>
      <p:grpSp>
        <p:nvGrpSpPr>
          <p:cNvPr id="6" name="Group 6"/>
          <p:cNvGrpSpPr/>
          <p:nvPr/>
        </p:nvGrpSpPr>
        <p:grpSpPr>
          <a:xfrm rot="9208606">
            <a:off x="14963578" y="8553826"/>
            <a:ext cx="817592" cy="2032898"/>
            <a:chOff x="0" y="0"/>
            <a:chExt cx="1090123" cy="2710531"/>
          </a:xfrm>
        </p:grpSpPr>
        <p:sp>
          <p:nvSpPr>
            <p:cNvPr id="7" name="Freeform 7"/>
            <p:cNvSpPr/>
            <p:nvPr/>
          </p:nvSpPr>
          <p:spPr>
            <a:xfrm>
              <a:off x="0" y="0"/>
              <a:ext cx="1090168" cy="2710561"/>
            </a:xfrm>
            <a:custGeom>
              <a:avLst/>
              <a:gdLst/>
              <a:ahLst/>
              <a:cxnLst/>
              <a:rect l="l" t="t" r="r" b="b"/>
              <a:pathLst>
                <a:path w="1090168" h="2710561">
                  <a:moveTo>
                    <a:pt x="1090168" y="542163"/>
                  </a:moveTo>
                  <a:lnTo>
                    <a:pt x="0" y="0"/>
                  </a:lnTo>
                  <a:lnTo>
                    <a:pt x="0" y="2710561"/>
                  </a:lnTo>
                  <a:lnTo>
                    <a:pt x="1090168" y="2710561"/>
                  </a:lnTo>
                  <a:close/>
                </a:path>
              </a:pathLst>
            </a:custGeom>
            <a:solidFill>
              <a:srgbClr val="FF9900"/>
            </a:solidFill>
          </p:spPr>
        </p:sp>
      </p:grpSp>
      <p:grpSp>
        <p:nvGrpSpPr>
          <p:cNvPr id="8" name="Group 8"/>
          <p:cNvGrpSpPr/>
          <p:nvPr/>
        </p:nvGrpSpPr>
        <p:grpSpPr>
          <a:xfrm rot="9208678">
            <a:off x="12575234" y="9315402"/>
            <a:ext cx="459320" cy="1142036"/>
            <a:chOff x="0" y="0"/>
            <a:chExt cx="612427" cy="1522715"/>
          </a:xfrm>
        </p:grpSpPr>
        <p:sp>
          <p:nvSpPr>
            <p:cNvPr id="9" name="Freeform 9"/>
            <p:cNvSpPr/>
            <p:nvPr/>
          </p:nvSpPr>
          <p:spPr>
            <a:xfrm>
              <a:off x="0" y="0"/>
              <a:ext cx="612394" cy="1522730"/>
            </a:xfrm>
            <a:custGeom>
              <a:avLst/>
              <a:gdLst/>
              <a:ahLst/>
              <a:cxnLst/>
              <a:rect l="l" t="t" r="r" b="b"/>
              <a:pathLst>
                <a:path w="612394" h="1522730">
                  <a:moveTo>
                    <a:pt x="612394" y="304546"/>
                  </a:moveTo>
                  <a:lnTo>
                    <a:pt x="0" y="0"/>
                  </a:lnTo>
                  <a:lnTo>
                    <a:pt x="0" y="1522730"/>
                  </a:lnTo>
                  <a:lnTo>
                    <a:pt x="612394" y="1522730"/>
                  </a:lnTo>
                  <a:close/>
                </a:path>
              </a:pathLst>
            </a:custGeom>
            <a:solidFill>
              <a:srgbClr val="3796BF"/>
            </a:solidFill>
          </p:spPr>
        </p:sp>
      </p:grpSp>
      <p:grpSp>
        <p:nvGrpSpPr>
          <p:cNvPr id="10" name="Group 10"/>
          <p:cNvGrpSpPr/>
          <p:nvPr/>
        </p:nvGrpSpPr>
        <p:grpSpPr>
          <a:xfrm>
            <a:off x="16578606" y="5312236"/>
            <a:ext cx="1709302" cy="3858160"/>
            <a:chOff x="0" y="0"/>
            <a:chExt cx="2279069" cy="5144213"/>
          </a:xfrm>
        </p:grpSpPr>
        <p:sp>
          <p:nvSpPr>
            <p:cNvPr id="11" name="Freeform 11"/>
            <p:cNvSpPr/>
            <p:nvPr/>
          </p:nvSpPr>
          <p:spPr>
            <a:xfrm>
              <a:off x="0" y="0"/>
              <a:ext cx="2279015" cy="5144262"/>
            </a:xfrm>
            <a:custGeom>
              <a:avLst/>
              <a:gdLst/>
              <a:ahLst/>
              <a:cxnLst/>
              <a:rect l="l" t="t" r="r" b="b"/>
              <a:pathLst>
                <a:path w="2279015" h="5144262">
                  <a:moveTo>
                    <a:pt x="1155827" y="0"/>
                  </a:moveTo>
                  <a:lnTo>
                    <a:pt x="0" y="553466"/>
                  </a:lnTo>
                  <a:lnTo>
                    <a:pt x="2279015" y="5144262"/>
                  </a:lnTo>
                  <a:lnTo>
                    <a:pt x="2279015" y="2262886"/>
                  </a:lnTo>
                  <a:close/>
                </a:path>
              </a:pathLst>
            </a:custGeom>
            <a:solidFill>
              <a:srgbClr val="3796BF"/>
            </a:solidFill>
          </p:spPr>
        </p:sp>
      </p:grpSp>
      <p:grpSp>
        <p:nvGrpSpPr>
          <p:cNvPr id="12" name="Group 12"/>
          <p:cNvGrpSpPr/>
          <p:nvPr/>
        </p:nvGrpSpPr>
        <p:grpSpPr>
          <a:xfrm rot="-1591408">
            <a:off x="2724338" y="-150460"/>
            <a:ext cx="410206" cy="1019960"/>
            <a:chOff x="0" y="0"/>
            <a:chExt cx="546941" cy="1359947"/>
          </a:xfrm>
        </p:grpSpPr>
        <p:sp>
          <p:nvSpPr>
            <p:cNvPr id="13" name="Freeform 13"/>
            <p:cNvSpPr/>
            <p:nvPr/>
          </p:nvSpPr>
          <p:spPr>
            <a:xfrm>
              <a:off x="0" y="0"/>
              <a:ext cx="546989" cy="1359916"/>
            </a:xfrm>
            <a:custGeom>
              <a:avLst/>
              <a:gdLst/>
              <a:ahLst/>
              <a:cxnLst/>
              <a:rect l="l" t="t" r="r" b="b"/>
              <a:pathLst>
                <a:path w="546989" h="1359916">
                  <a:moveTo>
                    <a:pt x="546989" y="272034"/>
                  </a:moveTo>
                  <a:lnTo>
                    <a:pt x="0" y="0"/>
                  </a:lnTo>
                  <a:lnTo>
                    <a:pt x="0" y="1359916"/>
                  </a:lnTo>
                  <a:lnTo>
                    <a:pt x="546989" y="1359916"/>
                  </a:lnTo>
                  <a:close/>
                </a:path>
              </a:pathLst>
            </a:custGeom>
            <a:solidFill>
              <a:srgbClr val="3796BF"/>
            </a:solidFill>
          </p:spPr>
        </p:sp>
      </p:grpSp>
      <p:grpSp>
        <p:nvGrpSpPr>
          <p:cNvPr id="14" name="Group 14"/>
          <p:cNvGrpSpPr/>
          <p:nvPr/>
        </p:nvGrpSpPr>
        <p:grpSpPr>
          <a:xfrm rot="-1591371">
            <a:off x="478926" y="-327908"/>
            <a:ext cx="869508" cy="2161960"/>
            <a:chOff x="0" y="0"/>
            <a:chExt cx="1159344" cy="2882613"/>
          </a:xfrm>
        </p:grpSpPr>
        <p:sp>
          <p:nvSpPr>
            <p:cNvPr id="15" name="Freeform 15"/>
            <p:cNvSpPr/>
            <p:nvPr/>
          </p:nvSpPr>
          <p:spPr>
            <a:xfrm>
              <a:off x="0" y="0"/>
              <a:ext cx="1159383" cy="2882646"/>
            </a:xfrm>
            <a:custGeom>
              <a:avLst/>
              <a:gdLst/>
              <a:ahLst/>
              <a:cxnLst/>
              <a:rect l="l" t="t" r="r" b="b"/>
              <a:pathLst>
                <a:path w="1159383" h="2882646">
                  <a:moveTo>
                    <a:pt x="1159383" y="576580"/>
                  </a:moveTo>
                  <a:lnTo>
                    <a:pt x="0" y="0"/>
                  </a:lnTo>
                  <a:lnTo>
                    <a:pt x="0" y="2882646"/>
                  </a:lnTo>
                  <a:lnTo>
                    <a:pt x="1159383" y="2882646"/>
                  </a:lnTo>
                  <a:close/>
                </a:path>
              </a:pathLst>
            </a:custGeom>
            <a:solidFill>
              <a:srgbClr val="FF9900"/>
            </a:solidFill>
          </p:spPr>
        </p:sp>
      </p:grpSp>
      <p:grpSp>
        <p:nvGrpSpPr>
          <p:cNvPr id="16" name="Group 16"/>
          <p:cNvGrpSpPr/>
          <p:nvPr/>
        </p:nvGrpSpPr>
        <p:grpSpPr>
          <a:xfrm rot="-1591339">
            <a:off x="1784802" y="-362822"/>
            <a:ext cx="1008748" cy="2508134"/>
            <a:chOff x="0" y="0"/>
            <a:chExt cx="1344997" cy="3344179"/>
          </a:xfrm>
        </p:grpSpPr>
        <p:sp>
          <p:nvSpPr>
            <p:cNvPr id="17" name="Freeform 17"/>
            <p:cNvSpPr/>
            <p:nvPr/>
          </p:nvSpPr>
          <p:spPr>
            <a:xfrm>
              <a:off x="0" y="0"/>
              <a:ext cx="1345057" cy="3344164"/>
            </a:xfrm>
            <a:custGeom>
              <a:avLst/>
              <a:gdLst/>
              <a:ahLst/>
              <a:cxnLst/>
              <a:rect l="l" t="t" r="r" b="b"/>
              <a:pathLst>
                <a:path w="1345057" h="3344164">
                  <a:moveTo>
                    <a:pt x="1345057" y="668782"/>
                  </a:moveTo>
                  <a:lnTo>
                    <a:pt x="0" y="0"/>
                  </a:lnTo>
                  <a:lnTo>
                    <a:pt x="0" y="3344164"/>
                  </a:lnTo>
                  <a:lnTo>
                    <a:pt x="1345057" y="3344164"/>
                  </a:lnTo>
                  <a:close/>
                </a:path>
              </a:pathLst>
            </a:custGeom>
            <a:solidFill>
              <a:srgbClr val="81D1EC"/>
            </a:solidFill>
          </p:spPr>
        </p:sp>
      </p:grpSp>
      <p:grpSp>
        <p:nvGrpSpPr>
          <p:cNvPr id="18" name="Group 18"/>
          <p:cNvGrpSpPr/>
          <p:nvPr/>
        </p:nvGrpSpPr>
        <p:grpSpPr>
          <a:xfrm rot="-1591322">
            <a:off x="3636904" y="-176712"/>
            <a:ext cx="459320" cy="1142036"/>
            <a:chOff x="0" y="0"/>
            <a:chExt cx="612427" cy="1522715"/>
          </a:xfrm>
        </p:grpSpPr>
        <p:sp>
          <p:nvSpPr>
            <p:cNvPr id="19" name="Freeform 19"/>
            <p:cNvSpPr/>
            <p:nvPr/>
          </p:nvSpPr>
          <p:spPr>
            <a:xfrm>
              <a:off x="0" y="0"/>
              <a:ext cx="612394" cy="1522730"/>
            </a:xfrm>
            <a:custGeom>
              <a:avLst/>
              <a:gdLst/>
              <a:ahLst/>
              <a:cxnLst/>
              <a:rect l="l" t="t" r="r" b="b"/>
              <a:pathLst>
                <a:path w="612394" h="1522730">
                  <a:moveTo>
                    <a:pt x="612394" y="304546"/>
                  </a:moveTo>
                  <a:lnTo>
                    <a:pt x="0" y="0"/>
                  </a:lnTo>
                  <a:lnTo>
                    <a:pt x="0" y="1522730"/>
                  </a:lnTo>
                  <a:lnTo>
                    <a:pt x="612394" y="1522730"/>
                  </a:lnTo>
                  <a:close/>
                </a:path>
              </a:pathLst>
            </a:custGeom>
            <a:solidFill>
              <a:srgbClr val="4BB5D9"/>
            </a:solidFill>
          </p:spPr>
        </p:sp>
      </p:grpSp>
      <p:grpSp>
        <p:nvGrpSpPr>
          <p:cNvPr id="20" name="Group 20"/>
          <p:cNvGrpSpPr/>
          <p:nvPr/>
        </p:nvGrpSpPr>
        <p:grpSpPr>
          <a:xfrm rot="-10800000">
            <a:off x="-64" y="117322"/>
            <a:ext cx="760568" cy="1716294"/>
            <a:chOff x="0" y="0"/>
            <a:chExt cx="1014091" cy="2288392"/>
          </a:xfrm>
        </p:grpSpPr>
        <p:sp>
          <p:nvSpPr>
            <p:cNvPr id="21" name="Freeform 21"/>
            <p:cNvSpPr/>
            <p:nvPr/>
          </p:nvSpPr>
          <p:spPr>
            <a:xfrm>
              <a:off x="0" y="0"/>
              <a:ext cx="1014095" cy="2288413"/>
            </a:xfrm>
            <a:custGeom>
              <a:avLst/>
              <a:gdLst/>
              <a:ahLst/>
              <a:cxnLst/>
              <a:rect l="l" t="t" r="r" b="b"/>
              <a:pathLst>
                <a:path w="1014095" h="2288413">
                  <a:moveTo>
                    <a:pt x="514223" y="0"/>
                  </a:moveTo>
                  <a:lnTo>
                    <a:pt x="0" y="246253"/>
                  </a:lnTo>
                  <a:lnTo>
                    <a:pt x="1014095" y="2288413"/>
                  </a:lnTo>
                  <a:lnTo>
                    <a:pt x="1014095" y="1006602"/>
                  </a:lnTo>
                  <a:close/>
                </a:path>
              </a:pathLst>
            </a:custGeom>
            <a:solidFill>
              <a:srgbClr val="4BB5D9"/>
            </a:solidFill>
          </p:spPr>
        </p:sp>
      </p:grpSp>
      <p:grpSp>
        <p:nvGrpSpPr>
          <p:cNvPr id="23" name="Group 23"/>
          <p:cNvGrpSpPr/>
          <p:nvPr/>
        </p:nvGrpSpPr>
        <p:grpSpPr>
          <a:xfrm>
            <a:off x="2071638" y="3786178"/>
            <a:ext cx="4857784" cy="3704400"/>
            <a:chOff x="0" y="0"/>
            <a:chExt cx="5844000" cy="4939200"/>
          </a:xfrm>
        </p:grpSpPr>
        <p:sp>
          <p:nvSpPr>
            <p:cNvPr id="24" name="Freeform 24"/>
            <p:cNvSpPr/>
            <p:nvPr/>
          </p:nvSpPr>
          <p:spPr>
            <a:xfrm>
              <a:off x="0" y="0"/>
              <a:ext cx="5844032" cy="4939157"/>
            </a:xfrm>
            <a:custGeom>
              <a:avLst/>
              <a:gdLst/>
              <a:ahLst/>
              <a:cxnLst/>
              <a:rect l="l" t="t" r="r" b="b"/>
              <a:pathLst>
                <a:path w="5844032" h="4939157">
                  <a:moveTo>
                    <a:pt x="0" y="0"/>
                  </a:moveTo>
                  <a:lnTo>
                    <a:pt x="4355846" y="0"/>
                  </a:lnTo>
                  <a:lnTo>
                    <a:pt x="5844032" y="2469642"/>
                  </a:lnTo>
                  <a:lnTo>
                    <a:pt x="4355846" y="4939157"/>
                  </a:lnTo>
                  <a:lnTo>
                    <a:pt x="0" y="4939157"/>
                  </a:lnTo>
                  <a:close/>
                </a:path>
              </a:pathLst>
            </a:custGeom>
            <a:solidFill>
              <a:srgbClr val="81D1EC"/>
            </a:solidFill>
          </p:spPr>
        </p:sp>
        <p:sp>
          <p:nvSpPr>
            <p:cNvPr id="25" name="TextBox 25"/>
            <p:cNvSpPr txBox="1"/>
            <p:nvPr/>
          </p:nvSpPr>
          <p:spPr>
            <a:xfrm>
              <a:off x="0" y="-19050"/>
              <a:ext cx="5844000" cy="495825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359"/>
                </a:lnSpc>
              </a:pPr>
              <a:endParaRPr lang="en-US" sz="2799" dirty="0">
                <a:solidFill>
                  <a:srgbClr val="FFFFFF"/>
                </a:solidFill>
                <a:latin typeface="Roboto Condensed"/>
              </a:endParaRPr>
            </a:p>
          </p:txBody>
        </p:sp>
      </p:grpSp>
      <p:grpSp>
        <p:nvGrpSpPr>
          <p:cNvPr id="26" name="Group 26"/>
          <p:cNvGrpSpPr/>
          <p:nvPr/>
        </p:nvGrpSpPr>
        <p:grpSpPr>
          <a:xfrm>
            <a:off x="5857852" y="3786178"/>
            <a:ext cx="5214974" cy="3718750"/>
            <a:chOff x="0" y="-19049"/>
            <a:chExt cx="5956808" cy="4958333"/>
          </a:xfrm>
        </p:grpSpPr>
        <p:sp>
          <p:nvSpPr>
            <p:cNvPr id="27" name="Freeform 27"/>
            <p:cNvSpPr/>
            <p:nvPr/>
          </p:nvSpPr>
          <p:spPr>
            <a:xfrm>
              <a:off x="0" y="0"/>
              <a:ext cx="5956808" cy="4939284"/>
            </a:xfrm>
            <a:custGeom>
              <a:avLst/>
              <a:gdLst/>
              <a:ahLst/>
              <a:cxnLst/>
              <a:rect l="l" t="t" r="r" b="b"/>
              <a:pathLst>
                <a:path w="5956808" h="4939284">
                  <a:moveTo>
                    <a:pt x="0" y="0"/>
                  </a:moveTo>
                  <a:lnTo>
                    <a:pt x="4482338" y="0"/>
                  </a:lnTo>
                  <a:lnTo>
                    <a:pt x="5956808" y="2469642"/>
                  </a:lnTo>
                  <a:lnTo>
                    <a:pt x="4482338" y="4939284"/>
                  </a:lnTo>
                  <a:lnTo>
                    <a:pt x="0" y="4939284"/>
                  </a:lnTo>
                  <a:lnTo>
                    <a:pt x="1474470" y="2469642"/>
                  </a:lnTo>
                  <a:close/>
                </a:path>
              </a:pathLst>
            </a:custGeom>
            <a:solidFill>
              <a:srgbClr val="4BB5D9"/>
            </a:solidFill>
          </p:spPr>
        </p:sp>
        <p:sp>
          <p:nvSpPr>
            <p:cNvPr id="28" name="TextBox 28"/>
            <p:cNvSpPr txBox="1"/>
            <p:nvPr/>
          </p:nvSpPr>
          <p:spPr>
            <a:xfrm>
              <a:off x="0" y="-19049"/>
              <a:ext cx="5956800" cy="495825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359"/>
                </a:lnSpc>
              </a:pPr>
              <a:endParaRPr lang="en-US" sz="2799" dirty="0">
                <a:solidFill>
                  <a:srgbClr val="FFFFFF"/>
                </a:solidFill>
                <a:latin typeface="Roboto Condensed"/>
              </a:endParaRPr>
            </a:p>
          </p:txBody>
        </p:sp>
      </p:grpSp>
      <p:grpSp>
        <p:nvGrpSpPr>
          <p:cNvPr id="29" name="Group 29"/>
          <p:cNvGrpSpPr/>
          <p:nvPr/>
        </p:nvGrpSpPr>
        <p:grpSpPr>
          <a:xfrm>
            <a:off x="10001256" y="3786178"/>
            <a:ext cx="5143536" cy="3704400"/>
            <a:chOff x="0" y="0"/>
            <a:chExt cx="5956800" cy="4939200"/>
          </a:xfrm>
        </p:grpSpPr>
        <p:sp>
          <p:nvSpPr>
            <p:cNvPr id="30" name="Freeform 30"/>
            <p:cNvSpPr/>
            <p:nvPr/>
          </p:nvSpPr>
          <p:spPr>
            <a:xfrm>
              <a:off x="0" y="0"/>
              <a:ext cx="5956808" cy="4939284"/>
            </a:xfrm>
            <a:custGeom>
              <a:avLst/>
              <a:gdLst/>
              <a:ahLst/>
              <a:cxnLst/>
              <a:rect l="l" t="t" r="r" b="b"/>
              <a:pathLst>
                <a:path w="5956808" h="4939284">
                  <a:moveTo>
                    <a:pt x="0" y="0"/>
                  </a:moveTo>
                  <a:lnTo>
                    <a:pt x="4482338" y="0"/>
                  </a:lnTo>
                  <a:lnTo>
                    <a:pt x="5956808" y="2469642"/>
                  </a:lnTo>
                  <a:lnTo>
                    <a:pt x="4482338" y="4939284"/>
                  </a:lnTo>
                  <a:lnTo>
                    <a:pt x="0" y="4939284"/>
                  </a:lnTo>
                  <a:lnTo>
                    <a:pt x="1474470" y="2469642"/>
                  </a:lnTo>
                  <a:close/>
                </a:path>
              </a:pathLst>
            </a:custGeom>
            <a:solidFill>
              <a:srgbClr val="3796BF"/>
            </a:solidFill>
          </p:spPr>
        </p:sp>
        <p:sp>
          <p:nvSpPr>
            <p:cNvPr id="31" name="TextBox 31"/>
            <p:cNvSpPr txBox="1"/>
            <p:nvPr/>
          </p:nvSpPr>
          <p:spPr>
            <a:xfrm>
              <a:off x="0" y="-19050"/>
              <a:ext cx="5956800" cy="495825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359"/>
                </a:lnSpc>
              </a:pPr>
              <a:endParaRPr lang="en-US" sz="2799" dirty="0">
                <a:solidFill>
                  <a:srgbClr val="FFFFFF"/>
                </a:solidFill>
                <a:latin typeface="Roboto Condensed"/>
              </a:endParaRPr>
            </a:p>
          </p:txBody>
        </p:sp>
      </p:grpSp>
      <p:sp>
        <p:nvSpPr>
          <p:cNvPr id="32" name="TextBox 32"/>
          <p:cNvSpPr txBox="1"/>
          <p:nvPr/>
        </p:nvSpPr>
        <p:spPr>
          <a:xfrm>
            <a:off x="17204993" y="81902"/>
            <a:ext cx="914550" cy="6138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r">
              <a:lnSpc>
                <a:spcPts val="3120"/>
              </a:lnSpc>
            </a:pPr>
            <a:r>
              <a:rPr lang="en-US" sz="2600">
                <a:solidFill>
                  <a:srgbClr val="4BB5D9"/>
                </a:solidFill>
                <a:latin typeface="Roboto Condensed"/>
              </a:rPr>
              <a:t>‹#›</a:t>
            </a:r>
          </a:p>
        </p:txBody>
      </p:sp>
      <p:sp>
        <p:nvSpPr>
          <p:cNvPr id="33" name="Прямоугольник 32"/>
          <p:cNvSpPr/>
          <p:nvPr/>
        </p:nvSpPr>
        <p:spPr>
          <a:xfrm>
            <a:off x="2749726" y="2623220"/>
            <a:ext cx="11144296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ж, ш, и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дыбыстарының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жіңішкелікке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бейімдігі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туралы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28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34" name="Прямоугольник 33"/>
          <p:cNvSpPr/>
          <p:nvPr/>
        </p:nvSpPr>
        <p:spPr>
          <a:xfrm>
            <a:off x="2214514" y="4071930"/>
            <a:ext cx="3643338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Т.Шонанов</a:t>
            </a:r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«ж,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ш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и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дыбыстарының кейбір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сөздерде жуан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кейде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жіңішке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мысалы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шай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ш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ə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й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жай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– ж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ə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й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тыйын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тійін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айтылу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тенденциясы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бар 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сондықтан жазуда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ə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ркелкілік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болмау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үшін мұндай сөздерді қалай жазу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керектігі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туралы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арнайы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ереже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жасау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керек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»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6" name="Прямоугольник 35"/>
          <p:cNvSpPr/>
          <p:nvPr/>
        </p:nvSpPr>
        <p:spPr>
          <a:xfrm>
            <a:off x="7072298" y="4143368"/>
            <a:ext cx="321471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К.К.Юдахин</a:t>
            </a:r>
            <a: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20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“Құрамында </a:t>
            </a:r>
            <a: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ж, </a:t>
            </a:r>
            <a:r>
              <a:rPr lang="ru-RU" sz="20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ш</a:t>
            </a:r>
            <a: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, и </a:t>
            </a:r>
            <a:r>
              <a:rPr lang="ru-RU" sz="20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дыбыстары</a:t>
            </a:r>
            <a: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бар </a:t>
            </a:r>
            <a:r>
              <a:rPr lang="ru-RU" sz="20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сөздер бір</a:t>
            </a:r>
            <a: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жерде</a:t>
            </a:r>
            <a: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жуан</a:t>
            </a:r>
            <a: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, ал </a:t>
            </a:r>
            <a:r>
              <a:rPr lang="ru-RU" sz="20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енді</a:t>
            </a:r>
            <a: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бір</a:t>
            </a:r>
            <a: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жерде</a:t>
            </a:r>
            <a: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жіңішке айтылуы</a:t>
            </a:r>
            <a: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мүмкін</a:t>
            </a:r>
            <a: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0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Оның қайсысының дұрыс болатыны</a:t>
            </a:r>
            <a: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туралы</a:t>
            </a:r>
            <a: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тезисте</a:t>
            </a:r>
            <a: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сөз қозғамай­ақ қойса </a:t>
            </a:r>
            <a: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да </a:t>
            </a:r>
            <a:r>
              <a:rPr lang="ru-RU" sz="20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болады</a:t>
            </a:r>
            <a: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”</a:t>
            </a:r>
            <a:endParaRPr lang="ru-RU" sz="20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7" name="Прямоугольник 36"/>
          <p:cNvSpPr/>
          <p:nvPr/>
        </p:nvSpPr>
        <p:spPr>
          <a:xfrm>
            <a:off x="11358578" y="4429120"/>
            <a:ext cx="3071834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Қ.Кемеңгерұлы бұл дыбыстардың жіңішкелікке бейімдігі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заңды құбылыс деп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д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ə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лелдейді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 rot="9208626">
            <a:off x="13409808" y="8220868"/>
            <a:ext cx="968464" cy="2408012"/>
            <a:chOff x="0" y="0"/>
            <a:chExt cx="1291285" cy="3210683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1291336" cy="3210687"/>
            </a:xfrm>
            <a:custGeom>
              <a:avLst/>
              <a:gdLst/>
              <a:ahLst/>
              <a:cxnLst/>
              <a:rect l="l" t="t" r="r" b="b"/>
              <a:pathLst>
                <a:path w="1291336" h="3210687">
                  <a:moveTo>
                    <a:pt x="1291336" y="642112"/>
                  </a:moveTo>
                  <a:lnTo>
                    <a:pt x="0" y="0"/>
                  </a:lnTo>
                  <a:lnTo>
                    <a:pt x="0" y="3210687"/>
                  </a:lnTo>
                  <a:lnTo>
                    <a:pt x="1291336" y="3210687"/>
                  </a:lnTo>
                  <a:close/>
                </a:path>
              </a:pathLst>
            </a:custGeom>
            <a:solidFill>
              <a:srgbClr val="4BB5D9"/>
            </a:solidFill>
          </p:spPr>
        </p:sp>
      </p:grpSp>
      <p:grpSp>
        <p:nvGrpSpPr>
          <p:cNvPr id="4" name="Group 4"/>
          <p:cNvGrpSpPr/>
          <p:nvPr/>
        </p:nvGrpSpPr>
        <p:grpSpPr>
          <a:xfrm rot="9208633">
            <a:off x="15608600" y="6558026"/>
            <a:ext cx="1755248" cy="4364272"/>
            <a:chOff x="0" y="0"/>
            <a:chExt cx="2340331" cy="5819029"/>
          </a:xfrm>
        </p:grpSpPr>
        <p:sp>
          <p:nvSpPr>
            <p:cNvPr id="5" name="Freeform 5"/>
            <p:cNvSpPr/>
            <p:nvPr/>
          </p:nvSpPr>
          <p:spPr>
            <a:xfrm>
              <a:off x="0" y="0"/>
              <a:ext cx="2340356" cy="5819013"/>
            </a:xfrm>
            <a:custGeom>
              <a:avLst/>
              <a:gdLst/>
              <a:ahLst/>
              <a:cxnLst/>
              <a:rect l="l" t="t" r="r" b="b"/>
              <a:pathLst>
                <a:path w="2340356" h="5819013">
                  <a:moveTo>
                    <a:pt x="2340356" y="1163828"/>
                  </a:moveTo>
                  <a:lnTo>
                    <a:pt x="0" y="0"/>
                  </a:lnTo>
                  <a:lnTo>
                    <a:pt x="0" y="5819013"/>
                  </a:lnTo>
                  <a:lnTo>
                    <a:pt x="2340356" y="5819013"/>
                  </a:lnTo>
                  <a:close/>
                </a:path>
              </a:pathLst>
            </a:custGeom>
            <a:solidFill>
              <a:srgbClr val="81D1EC"/>
            </a:solidFill>
          </p:spPr>
        </p:sp>
      </p:grpSp>
      <p:grpSp>
        <p:nvGrpSpPr>
          <p:cNvPr id="6" name="Group 6"/>
          <p:cNvGrpSpPr/>
          <p:nvPr/>
        </p:nvGrpSpPr>
        <p:grpSpPr>
          <a:xfrm rot="9208606">
            <a:off x="14963578" y="8553826"/>
            <a:ext cx="817592" cy="2032898"/>
            <a:chOff x="0" y="0"/>
            <a:chExt cx="1090123" cy="2710531"/>
          </a:xfrm>
        </p:grpSpPr>
        <p:sp>
          <p:nvSpPr>
            <p:cNvPr id="7" name="Freeform 7"/>
            <p:cNvSpPr/>
            <p:nvPr/>
          </p:nvSpPr>
          <p:spPr>
            <a:xfrm>
              <a:off x="0" y="0"/>
              <a:ext cx="1090168" cy="2710561"/>
            </a:xfrm>
            <a:custGeom>
              <a:avLst/>
              <a:gdLst/>
              <a:ahLst/>
              <a:cxnLst/>
              <a:rect l="l" t="t" r="r" b="b"/>
              <a:pathLst>
                <a:path w="1090168" h="2710561">
                  <a:moveTo>
                    <a:pt x="1090168" y="542163"/>
                  </a:moveTo>
                  <a:lnTo>
                    <a:pt x="0" y="0"/>
                  </a:lnTo>
                  <a:lnTo>
                    <a:pt x="0" y="2710561"/>
                  </a:lnTo>
                  <a:lnTo>
                    <a:pt x="1090168" y="2710561"/>
                  </a:lnTo>
                  <a:close/>
                </a:path>
              </a:pathLst>
            </a:custGeom>
            <a:solidFill>
              <a:srgbClr val="FF9900"/>
            </a:solidFill>
          </p:spPr>
        </p:sp>
      </p:grpSp>
      <p:grpSp>
        <p:nvGrpSpPr>
          <p:cNvPr id="8" name="Group 8"/>
          <p:cNvGrpSpPr/>
          <p:nvPr/>
        </p:nvGrpSpPr>
        <p:grpSpPr>
          <a:xfrm rot="9208678">
            <a:off x="12575234" y="9315402"/>
            <a:ext cx="459320" cy="1142036"/>
            <a:chOff x="0" y="0"/>
            <a:chExt cx="612427" cy="1522715"/>
          </a:xfrm>
        </p:grpSpPr>
        <p:sp>
          <p:nvSpPr>
            <p:cNvPr id="9" name="Freeform 9"/>
            <p:cNvSpPr/>
            <p:nvPr/>
          </p:nvSpPr>
          <p:spPr>
            <a:xfrm>
              <a:off x="0" y="0"/>
              <a:ext cx="612394" cy="1522730"/>
            </a:xfrm>
            <a:custGeom>
              <a:avLst/>
              <a:gdLst/>
              <a:ahLst/>
              <a:cxnLst/>
              <a:rect l="l" t="t" r="r" b="b"/>
              <a:pathLst>
                <a:path w="612394" h="1522730">
                  <a:moveTo>
                    <a:pt x="612394" y="304546"/>
                  </a:moveTo>
                  <a:lnTo>
                    <a:pt x="0" y="0"/>
                  </a:lnTo>
                  <a:lnTo>
                    <a:pt x="0" y="1522730"/>
                  </a:lnTo>
                  <a:lnTo>
                    <a:pt x="612394" y="1522730"/>
                  </a:lnTo>
                  <a:close/>
                </a:path>
              </a:pathLst>
            </a:custGeom>
            <a:solidFill>
              <a:srgbClr val="3796BF"/>
            </a:solidFill>
          </p:spPr>
        </p:sp>
      </p:grpSp>
      <p:grpSp>
        <p:nvGrpSpPr>
          <p:cNvPr id="10" name="Group 10"/>
          <p:cNvGrpSpPr/>
          <p:nvPr/>
        </p:nvGrpSpPr>
        <p:grpSpPr>
          <a:xfrm>
            <a:off x="16578606" y="5312236"/>
            <a:ext cx="1709302" cy="3858160"/>
            <a:chOff x="0" y="0"/>
            <a:chExt cx="2279069" cy="5144213"/>
          </a:xfrm>
        </p:grpSpPr>
        <p:sp>
          <p:nvSpPr>
            <p:cNvPr id="11" name="Freeform 11"/>
            <p:cNvSpPr/>
            <p:nvPr/>
          </p:nvSpPr>
          <p:spPr>
            <a:xfrm>
              <a:off x="0" y="0"/>
              <a:ext cx="2279015" cy="5144262"/>
            </a:xfrm>
            <a:custGeom>
              <a:avLst/>
              <a:gdLst/>
              <a:ahLst/>
              <a:cxnLst/>
              <a:rect l="l" t="t" r="r" b="b"/>
              <a:pathLst>
                <a:path w="2279015" h="5144262">
                  <a:moveTo>
                    <a:pt x="1155827" y="0"/>
                  </a:moveTo>
                  <a:lnTo>
                    <a:pt x="0" y="553466"/>
                  </a:lnTo>
                  <a:lnTo>
                    <a:pt x="2279015" y="5144262"/>
                  </a:lnTo>
                  <a:lnTo>
                    <a:pt x="2279015" y="2262886"/>
                  </a:lnTo>
                  <a:close/>
                </a:path>
              </a:pathLst>
            </a:custGeom>
            <a:solidFill>
              <a:srgbClr val="3796BF"/>
            </a:solidFill>
          </p:spPr>
        </p:sp>
      </p:grpSp>
      <p:grpSp>
        <p:nvGrpSpPr>
          <p:cNvPr id="12" name="Group 12"/>
          <p:cNvGrpSpPr/>
          <p:nvPr/>
        </p:nvGrpSpPr>
        <p:grpSpPr>
          <a:xfrm rot="-1591408">
            <a:off x="2724338" y="-150460"/>
            <a:ext cx="410206" cy="1019960"/>
            <a:chOff x="0" y="0"/>
            <a:chExt cx="546941" cy="1359947"/>
          </a:xfrm>
        </p:grpSpPr>
        <p:sp>
          <p:nvSpPr>
            <p:cNvPr id="13" name="Freeform 13"/>
            <p:cNvSpPr/>
            <p:nvPr/>
          </p:nvSpPr>
          <p:spPr>
            <a:xfrm>
              <a:off x="0" y="0"/>
              <a:ext cx="546989" cy="1359916"/>
            </a:xfrm>
            <a:custGeom>
              <a:avLst/>
              <a:gdLst/>
              <a:ahLst/>
              <a:cxnLst/>
              <a:rect l="l" t="t" r="r" b="b"/>
              <a:pathLst>
                <a:path w="546989" h="1359916">
                  <a:moveTo>
                    <a:pt x="546989" y="272034"/>
                  </a:moveTo>
                  <a:lnTo>
                    <a:pt x="0" y="0"/>
                  </a:lnTo>
                  <a:lnTo>
                    <a:pt x="0" y="1359916"/>
                  </a:lnTo>
                  <a:lnTo>
                    <a:pt x="546989" y="1359916"/>
                  </a:lnTo>
                  <a:close/>
                </a:path>
              </a:pathLst>
            </a:custGeom>
            <a:solidFill>
              <a:srgbClr val="3796BF"/>
            </a:solidFill>
          </p:spPr>
        </p:sp>
      </p:grpSp>
      <p:grpSp>
        <p:nvGrpSpPr>
          <p:cNvPr id="14" name="Group 14"/>
          <p:cNvGrpSpPr/>
          <p:nvPr/>
        </p:nvGrpSpPr>
        <p:grpSpPr>
          <a:xfrm rot="-1591371">
            <a:off x="478926" y="-327908"/>
            <a:ext cx="869508" cy="2161960"/>
            <a:chOff x="0" y="0"/>
            <a:chExt cx="1159344" cy="2882613"/>
          </a:xfrm>
        </p:grpSpPr>
        <p:sp>
          <p:nvSpPr>
            <p:cNvPr id="15" name="Freeform 15"/>
            <p:cNvSpPr/>
            <p:nvPr/>
          </p:nvSpPr>
          <p:spPr>
            <a:xfrm>
              <a:off x="0" y="0"/>
              <a:ext cx="1159383" cy="2882646"/>
            </a:xfrm>
            <a:custGeom>
              <a:avLst/>
              <a:gdLst/>
              <a:ahLst/>
              <a:cxnLst/>
              <a:rect l="l" t="t" r="r" b="b"/>
              <a:pathLst>
                <a:path w="1159383" h="2882646">
                  <a:moveTo>
                    <a:pt x="1159383" y="576580"/>
                  </a:moveTo>
                  <a:lnTo>
                    <a:pt x="0" y="0"/>
                  </a:lnTo>
                  <a:lnTo>
                    <a:pt x="0" y="2882646"/>
                  </a:lnTo>
                  <a:lnTo>
                    <a:pt x="1159383" y="2882646"/>
                  </a:lnTo>
                  <a:close/>
                </a:path>
              </a:pathLst>
            </a:custGeom>
            <a:solidFill>
              <a:srgbClr val="FF9900"/>
            </a:solidFill>
          </p:spPr>
        </p:sp>
      </p:grpSp>
      <p:grpSp>
        <p:nvGrpSpPr>
          <p:cNvPr id="16" name="Group 16"/>
          <p:cNvGrpSpPr/>
          <p:nvPr/>
        </p:nvGrpSpPr>
        <p:grpSpPr>
          <a:xfrm rot="-1591339">
            <a:off x="1784802" y="-362822"/>
            <a:ext cx="1008748" cy="2508134"/>
            <a:chOff x="0" y="0"/>
            <a:chExt cx="1344997" cy="3344179"/>
          </a:xfrm>
        </p:grpSpPr>
        <p:sp>
          <p:nvSpPr>
            <p:cNvPr id="17" name="Freeform 17"/>
            <p:cNvSpPr/>
            <p:nvPr/>
          </p:nvSpPr>
          <p:spPr>
            <a:xfrm>
              <a:off x="0" y="0"/>
              <a:ext cx="1345057" cy="3344164"/>
            </a:xfrm>
            <a:custGeom>
              <a:avLst/>
              <a:gdLst/>
              <a:ahLst/>
              <a:cxnLst/>
              <a:rect l="l" t="t" r="r" b="b"/>
              <a:pathLst>
                <a:path w="1345057" h="3344164">
                  <a:moveTo>
                    <a:pt x="1345057" y="668782"/>
                  </a:moveTo>
                  <a:lnTo>
                    <a:pt x="0" y="0"/>
                  </a:lnTo>
                  <a:lnTo>
                    <a:pt x="0" y="3344164"/>
                  </a:lnTo>
                  <a:lnTo>
                    <a:pt x="1345057" y="3344164"/>
                  </a:lnTo>
                  <a:close/>
                </a:path>
              </a:pathLst>
            </a:custGeom>
            <a:solidFill>
              <a:srgbClr val="81D1EC"/>
            </a:solidFill>
          </p:spPr>
        </p:sp>
      </p:grpSp>
      <p:grpSp>
        <p:nvGrpSpPr>
          <p:cNvPr id="18" name="Group 18"/>
          <p:cNvGrpSpPr/>
          <p:nvPr/>
        </p:nvGrpSpPr>
        <p:grpSpPr>
          <a:xfrm rot="-1591322">
            <a:off x="3636904" y="-176712"/>
            <a:ext cx="459320" cy="1142036"/>
            <a:chOff x="0" y="0"/>
            <a:chExt cx="612427" cy="1522715"/>
          </a:xfrm>
        </p:grpSpPr>
        <p:sp>
          <p:nvSpPr>
            <p:cNvPr id="19" name="Freeform 19"/>
            <p:cNvSpPr/>
            <p:nvPr/>
          </p:nvSpPr>
          <p:spPr>
            <a:xfrm>
              <a:off x="0" y="0"/>
              <a:ext cx="612394" cy="1522730"/>
            </a:xfrm>
            <a:custGeom>
              <a:avLst/>
              <a:gdLst/>
              <a:ahLst/>
              <a:cxnLst/>
              <a:rect l="l" t="t" r="r" b="b"/>
              <a:pathLst>
                <a:path w="612394" h="1522730">
                  <a:moveTo>
                    <a:pt x="612394" y="304546"/>
                  </a:moveTo>
                  <a:lnTo>
                    <a:pt x="0" y="0"/>
                  </a:lnTo>
                  <a:lnTo>
                    <a:pt x="0" y="1522730"/>
                  </a:lnTo>
                  <a:lnTo>
                    <a:pt x="612394" y="1522730"/>
                  </a:lnTo>
                  <a:close/>
                </a:path>
              </a:pathLst>
            </a:custGeom>
            <a:solidFill>
              <a:srgbClr val="4BB5D9"/>
            </a:solidFill>
          </p:spPr>
        </p:sp>
      </p:grpSp>
      <p:grpSp>
        <p:nvGrpSpPr>
          <p:cNvPr id="20" name="Group 20"/>
          <p:cNvGrpSpPr/>
          <p:nvPr/>
        </p:nvGrpSpPr>
        <p:grpSpPr>
          <a:xfrm rot="-10800000">
            <a:off x="-64" y="117322"/>
            <a:ext cx="760568" cy="1716294"/>
            <a:chOff x="0" y="0"/>
            <a:chExt cx="1014091" cy="2288392"/>
          </a:xfrm>
        </p:grpSpPr>
        <p:sp>
          <p:nvSpPr>
            <p:cNvPr id="21" name="Freeform 21"/>
            <p:cNvSpPr/>
            <p:nvPr/>
          </p:nvSpPr>
          <p:spPr>
            <a:xfrm>
              <a:off x="0" y="0"/>
              <a:ext cx="1014095" cy="2288413"/>
            </a:xfrm>
            <a:custGeom>
              <a:avLst/>
              <a:gdLst/>
              <a:ahLst/>
              <a:cxnLst/>
              <a:rect l="l" t="t" r="r" b="b"/>
              <a:pathLst>
                <a:path w="1014095" h="2288413">
                  <a:moveTo>
                    <a:pt x="514223" y="0"/>
                  </a:moveTo>
                  <a:lnTo>
                    <a:pt x="0" y="246253"/>
                  </a:lnTo>
                  <a:lnTo>
                    <a:pt x="1014095" y="2288413"/>
                  </a:lnTo>
                  <a:lnTo>
                    <a:pt x="1014095" y="1006602"/>
                  </a:lnTo>
                  <a:close/>
                </a:path>
              </a:pathLst>
            </a:custGeom>
            <a:solidFill>
              <a:srgbClr val="4BB5D9"/>
            </a:solidFill>
          </p:spPr>
        </p:sp>
      </p:grpSp>
      <p:grpSp>
        <p:nvGrpSpPr>
          <p:cNvPr id="23" name="Group 23"/>
          <p:cNvGrpSpPr/>
          <p:nvPr/>
        </p:nvGrpSpPr>
        <p:grpSpPr>
          <a:xfrm>
            <a:off x="0" y="2500294"/>
            <a:ext cx="5932000" cy="6097957"/>
            <a:chOff x="-181556" y="-1596947"/>
            <a:chExt cx="5095956" cy="6511348"/>
          </a:xfrm>
        </p:grpSpPr>
        <p:sp>
          <p:nvSpPr>
            <p:cNvPr id="24" name="Freeform 24"/>
            <p:cNvSpPr/>
            <p:nvPr/>
          </p:nvSpPr>
          <p:spPr>
            <a:xfrm>
              <a:off x="0" y="0"/>
              <a:ext cx="4914392" cy="4914392"/>
            </a:xfrm>
            <a:custGeom>
              <a:avLst/>
              <a:gdLst/>
              <a:ahLst/>
              <a:cxnLst/>
              <a:rect l="l" t="t" r="r" b="b"/>
              <a:pathLst>
                <a:path w="4914392" h="4914392">
                  <a:moveTo>
                    <a:pt x="0" y="2457196"/>
                  </a:moveTo>
                  <a:cubicBezTo>
                    <a:pt x="0" y="1100074"/>
                    <a:pt x="1100074" y="0"/>
                    <a:pt x="2457196" y="0"/>
                  </a:cubicBezTo>
                  <a:lnTo>
                    <a:pt x="2457196" y="50800"/>
                  </a:lnTo>
                  <a:lnTo>
                    <a:pt x="2457196" y="0"/>
                  </a:lnTo>
                  <a:cubicBezTo>
                    <a:pt x="3814318" y="0"/>
                    <a:pt x="4914392" y="1100074"/>
                    <a:pt x="4914392" y="2457196"/>
                  </a:cubicBezTo>
                  <a:lnTo>
                    <a:pt x="4863592" y="2457196"/>
                  </a:lnTo>
                  <a:lnTo>
                    <a:pt x="4914392" y="2457196"/>
                  </a:lnTo>
                  <a:cubicBezTo>
                    <a:pt x="4914392" y="3814318"/>
                    <a:pt x="3814318" y="4914392"/>
                    <a:pt x="2457196" y="4914392"/>
                  </a:cubicBezTo>
                  <a:lnTo>
                    <a:pt x="2457196" y="4863592"/>
                  </a:lnTo>
                  <a:lnTo>
                    <a:pt x="2457196" y="4914392"/>
                  </a:lnTo>
                  <a:cubicBezTo>
                    <a:pt x="1100074" y="4914392"/>
                    <a:pt x="0" y="3814318"/>
                    <a:pt x="0" y="2457196"/>
                  </a:cubicBezTo>
                  <a:lnTo>
                    <a:pt x="50800" y="2457196"/>
                  </a:lnTo>
                  <a:lnTo>
                    <a:pt x="101600" y="2457196"/>
                  </a:lnTo>
                  <a:lnTo>
                    <a:pt x="50800" y="2457196"/>
                  </a:lnTo>
                  <a:lnTo>
                    <a:pt x="0" y="2457196"/>
                  </a:lnTo>
                  <a:moveTo>
                    <a:pt x="101600" y="2457196"/>
                  </a:moveTo>
                  <a:cubicBezTo>
                    <a:pt x="101600" y="2485263"/>
                    <a:pt x="78867" y="2507996"/>
                    <a:pt x="50800" y="2507996"/>
                  </a:cubicBezTo>
                  <a:cubicBezTo>
                    <a:pt x="22733" y="2507996"/>
                    <a:pt x="0" y="2485263"/>
                    <a:pt x="0" y="2457196"/>
                  </a:cubicBezTo>
                  <a:cubicBezTo>
                    <a:pt x="0" y="2429129"/>
                    <a:pt x="22733" y="2406396"/>
                    <a:pt x="50800" y="2406396"/>
                  </a:cubicBezTo>
                  <a:cubicBezTo>
                    <a:pt x="78867" y="2406396"/>
                    <a:pt x="101600" y="2429129"/>
                    <a:pt x="101600" y="2457196"/>
                  </a:cubicBezTo>
                  <a:cubicBezTo>
                    <a:pt x="101600" y="3758184"/>
                    <a:pt x="1156208" y="4812792"/>
                    <a:pt x="2457196" y="4812792"/>
                  </a:cubicBezTo>
                  <a:cubicBezTo>
                    <a:pt x="3758184" y="4812792"/>
                    <a:pt x="4812792" y="3758184"/>
                    <a:pt x="4812792" y="2457196"/>
                  </a:cubicBezTo>
                  <a:cubicBezTo>
                    <a:pt x="4812792" y="1156208"/>
                    <a:pt x="3758184" y="101600"/>
                    <a:pt x="2457196" y="101600"/>
                  </a:cubicBezTo>
                  <a:lnTo>
                    <a:pt x="2457196" y="50800"/>
                  </a:lnTo>
                  <a:lnTo>
                    <a:pt x="2457196" y="101600"/>
                  </a:lnTo>
                  <a:cubicBezTo>
                    <a:pt x="1156208" y="101600"/>
                    <a:pt x="101600" y="1156208"/>
                    <a:pt x="101600" y="2457196"/>
                  </a:cubicBezTo>
                  <a:close/>
                </a:path>
              </a:pathLst>
            </a:custGeom>
            <a:solidFill>
              <a:srgbClr val="81D1EC"/>
            </a:solidFill>
          </p:spPr>
        </p:sp>
        <p:sp>
          <p:nvSpPr>
            <p:cNvPr id="25" name="TextBox 25"/>
            <p:cNvSpPr txBox="1"/>
            <p:nvPr/>
          </p:nvSpPr>
          <p:spPr>
            <a:xfrm>
              <a:off x="-181556" y="-1596947"/>
              <a:ext cx="5095956" cy="6511348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359"/>
                </a:lnSpc>
              </a:pPr>
              <a:endParaRPr lang="ru-RU" sz="2800" dirty="0" smtClean="0"/>
            </a:p>
            <a:p>
              <a:pPr algn="ctr">
                <a:lnSpc>
                  <a:spcPts val="3359"/>
                </a:lnSpc>
              </a:pPr>
              <a:endParaRPr lang="ru-RU" sz="2800" dirty="0" smtClean="0"/>
            </a:p>
            <a:p>
              <a:pPr algn="ctr">
                <a:lnSpc>
                  <a:spcPts val="3359"/>
                </a:lnSpc>
              </a:pPr>
              <a:endParaRPr lang="ru-RU" sz="2800" dirty="0" smtClean="0"/>
            </a:p>
            <a:p>
              <a:pPr algn="ctr">
                <a:lnSpc>
                  <a:spcPts val="3359"/>
                </a:lnSpc>
              </a:pPr>
              <a:endParaRPr lang="ru-RU" sz="2800" dirty="0" smtClean="0"/>
            </a:p>
            <a:p>
              <a:pPr algn="ctr">
                <a:lnSpc>
                  <a:spcPts val="3359"/>
                </a:lnSpc>
              </a:pPr>
              <a:r>
                <a:rPr lang="ru-RU" sz="2400" dirty="0" err="1" smtClean="0">
                  <a:latin typeface="Times New Roman" pitchFamily="18" charset="0"/>
                  <a:cs typeface="Times New Roman" pitchFamily="18" charset="0"/>
                </a:rPr>
                <a:t>бұл дыбыс</a:t>
              </a:r>
              <a:r>
                <a:rPr lang="ru-RU" sz="2400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ru-RU" sz="2400" dirty="0" err="1" smtClean="0">
                  <a:latin typeface="Times New Roman" pitchFamily="18" charset="0"/>
                  <a:cs typeface="Times New Roman" pitchFamily="18" charset="0"/>
                </a:rPr>
                <a:t>қазақ тілінде</a:t>
              </a:r>
              <a:r>
                <a:rPr lang="ru-RU" sz="2400" dirty="0" smtClean="0">
                  <a:latin typeface="Times New Roman" pitchFamily="18" charset="0"/>
                  <a:cs typeface="Times New Roman" pitchFamily="18" charset="0"/>
                </a:rPr>
                <a:t> бар, </a:t>
              </a:r>
              <a:r>
                <a:rPr lang="ru-RU" sz="2400" dirty="0" err="1" smtClean="0">
                  <a:latin typeface="Times New Roman" pitchFamily="18" charset="0"/>
                  <a:cs typeface="Times New Roman" pitchFamily="18" charset="0"/>
                </a:rPr>
                <a:t>оған</a:t>
              </a:r>
              <a:r>
                <a:rPr lang="ru-RU" sz="2400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</a:p>
            <a:p>
              <a:pPr algn="ctr">
                <a:lnSpc>
                  <a:spcPts val="3359"/>
                </a:lnSpc>
              </a:pPr>
              <a:r>
                <a:rPr lang="ru-RU" sz="2400" dirty="0" err="1" smtClean="0">
                  <a:latin typeface="Times New Roman" pitchFamily="18" charset="0"/>
                  <a:cs typeface="Times New Roman" pitchFamily="18" charset="0"/>
                </a:rPr>
                <a:t>арнайы</a:t>
              </a:r>
              <a:r>
                <a:rPr lang="ru-RU" sz="2400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ru-RU" sz="2400" dirty="0" err="1" smtClean="0">
                  <a:latin typeface="Times New Roman" pitchFamily="18" charset="0"/>
                  <a:cs typeface="Times New Roman" pitchFamily="18" charset="0"/>
                </a:rPr>
                <a:t>таңба алу</a:t>
              </a:r>
              <a:r>
                <a:rPr lang="ru-RU" sz="2400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ru-RU" sz="2400" dirty="0" err="1" smtClean="0">
                  <a:latin typeface="Times New Roman" pitchFamily="18" charset="0"/>
                  <a:cs typeface="Times New Roman" pitchFamily="18" charset="0"/>
                </a:rPr>
                <a:t>керек</a:t>
              </a:r>
              <a:r>
                <a:rPr lang="ru-RU" sz="2400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ru-RU" sz="2400" dirty="0" err="1" smtClean="0">
                  <a:latin typeface="Times New Roman" pitchFamily="18" charset="0"/>
                  <a:cs typeface="Times New Roman" pitchFamily="18" charset="0"/>
                </a:rPr>
                <a:t>деушілер</a:t>
              </a:r>
              <a:r>
                <a:rPr lang="ru-RU" sz="2400" dirty="0" smtClean="0">
                  <a:latin typeface="Times New Roman" pitchFamily="18" charset="0"/>
                  <a:cs typeface="Times New Roman" pitchFamily="18" charset="0"/>
                </a:rPr>
                <a:t>: </a:t>
              </a:r>
              <a:r>
                <a:rPr lang="ru-RU" sz="2400" dirty="0" err="1" smtClean="0">
                  <a:latin typeface="Times New Roman" pitchFamily="18" charset="0"/>
                  <a:cs typeface="Times New Roman" pitchFamily="18" charset="0"/>
                </a:rPr>
                <a:t>А.Байтұрсынұлы, Ж.Аймауытұлы,</a:t>
              </a:r>
              <a:r>
                <a:rPr lang="ru-RU" sz="2400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dirty="0" smtClean="0">
                  <a:latin typeface="Times New Roman" pitchFamily="18" charset="0"/>
                  <a:cs typeface="Times New Roman" pitchFamily="18" charset="0"/>
                </a:rPr>
                <a:t>Ə.</a:t>
              </a:r>
              <a:r>
                <a:rPr lang="ru-RU" sz="2400" dirty="0" err="1" smtClean="0">
                  <a:latin typeface="Times New Roman" pitchFamily="18" charset="0"/>
                  <a:cs typeface="Times New Roman" pitchFamily="18" charset="0"/>
                </a:rPr>
                <a:t>Байділдаұлы</a:t>
              </a:r>
              <a:endParaRPr lang="en-US" sz="2400" dirty="0">
                <a:solidFill>
                  <a:srgbClr val="607896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26" name="Group 26"/>
          <p:cNvGrpSpPr/>
          <p:nvPr/>
        </p:nvGrpSpPr>
        <p:grpSpPr>
          <a:xfrm>
            <a:off x="8413024" y="3929054"/>
            <a:ext cx="5945950" cy="4669196"/>
            <a:chOff x="0" y="0"/>
            <a:chExt cx="4914400" cy="4914400"/>
          </a:xfrm>
        </p:grpSpPr>
        <p:sp>
          <p:nvSpPr>
            <p:cNvPr id="27" name="Freeform 27"/>
            <p:cNvSpPr/>
            <p:nvPr/>
          </p:nvSpPr>
          <p:spPr>
            <a:xfrm>
              <a:off x="0" y="0"/>
              <a:ext cx="4914392" cy="4914392"/>
            </a:xfrm>
            <a:custGeom>
              <a:avLst/>
              <a:gdLst/>
              <a:ahLst/>
              <a:cxnLst/>
              <a:rect l="l" t="t" r="r" b="b"/>
              <a:pathLst>
                <a:path w="4914392" h="4914392">
                  <a:moveTo>
                    <a:pt x="0" y="2457196"/>
                  </a:moveTo>
                  <a:cubicBezTo>
                    <a:pt x="0" y="1100074"/>
                    <a:pt x="1100074" y="0"/>
                    <a:pt x="2457196" y="0"/>
                  </a:cubicBezTo>
                  <a:lnTo>
                    <a:pt x="2457196" y="50800"/>
                  </a:lnTo>
                  <a:lnTo>
                    <a:pt x="2457196" y="0"/>
                  </a:lnTo>
                  <a:cubicBezTo>
                    <a:pt x="3814318" y="0"/>
                    <a:pt x="4914392" y="1100074"/>
                    <a:pt x="4914392" y="2457196"/>
                  </a:cubicBezTo>
                  <a:lnTo>
                    <a:pt x="4863592" y="2457196"/>
                  </a:lnTo>
                  <a:lnTo>
                    <a:pt x="4914392" y="2457196"/>
                  </a:lnTo>
                  <a:cubicBezTo>
                    <a:pt x="4914392" y="3814318"/>
                    <a:pt x="3814318" y="4914392"/>
                    <a:pt x="2457196" y="4914392"/>
                  </a:cubicBezTo>
                  <a:lnTo>
                    <a:pt x="2457196" y="4863592"/>
                  </a:lnTo>
                  <a:lnTo>
                    <a:pt x="2457196" y="4914392"/>
                  </a:lnTo>
                  <a:cubicBezTo>
                    <a:pt x="1100074" y="4914392"/>
                    <a:pt x="0" y="3814318"/>
                    <a:pt x="0" y="2457196"/>
                  </a:cubicBezTo>
                  <a:lnTo>
                    <a:pt x="50800" y="2457196"/>
                  </a:lnTo>
                  <a:lnTo>
                    <a:pt x="101600" y="2457196"/>
                  </a:lnTo>
                  <a:lnTo>
                    <a:pt x="50800" y="2457196"/>
                  </a:lnTo>
                  <a:lnTo>
                    <a:pt x="0" y="2457196"/>
                  </a:lnTo>
                  <a:moveTo>
                    <a:pt x="101600" y="2457196"/>
                  </a:moveTo>
                  <a:cubicBezTo>
                    <a:pt x="101600" y="2485263"/>
                    <a:pt x="78867" y="2507996"/>
                    <a:pt x="50800" y="2507996"/>
                  </a:cubicBezTo>
                  <a:cubicBezTo>
                    <a:pt x="22733" y="2507996"/>
                    <a:pt x="0" y="2485263"/>
                    <a:pt x="0" y="2457196"/>
                  </a:cubicBezTo>
                  <a:cubicBezTo>
                    <a:pt x="0" y="2429129"/>
                    <a:pt x="22733" y="2406396"/>
                    <a:pt x="50800" y="2406396"/>
                  </a:cubicBezTo>
                  <a:cubicBezTo>
                    <a:pt x="78867" y="2406396"/>
                    <a:pt x="101600" y="2429129"/>
                    <a:pt x="101600" y="2457196"/>
                  </a:cubicBezTo>
                  <a:cubicBezTo>
                    <a:pt x="101600" y="3758184"/>
                    <a:pt x="1156208" y="4812792"/>
                    <a:pt x="2457196" y="4812792"/>
                  </a:cubicBezTo>
                  <a:cubicBezTo>
                    <a:pt x="3758184" y="4812792"/>
                    <a:pt x="4812792" y="3758184"/>
                    <a:pt x="4812792" y="2457196"/>
                  </a:cubicBezTo>
                  <a:cubicBezTo>
                    <a:pt x="4812792" y="1156208"/>
                    <a:pt x="3758184" y="101600"/>
                    <a:pt x="2457196" y="101600"/>
                  </a:cubicBezTo>
                  <a:lnTo>
                    <a:pt x="2457196" y="50800"/>
                  </a:lnTo>
                  <a:lnTo>
                    <a:pt x="2457196" y="101600"/>
                  </a:lnTo>
                  <a:cubicBezTo>
                    <a:pt x="1156208" y="101600"/>
                    <a:pt x="101600" y="1156208"/>
                    <a:pt x="101600" y="2457196"/>
                  </a:cubicBezTo>
                  <a:close/>
                </a:path>
              </a:pathLst>
            </a:custGeom>
            <a:solidFill>
              <a:srgbClr val="81D1EC"/>
            </a:solidFill>
          </p:spPr>
        </p:sp>
        <p:sp>
          <p:nvSpPr>
            <p:cNvPr id="28" name="TextBox 28"/>
            <p:cNvSpPr txBox="1"/>
            <p:nvPr/>
          </p:nvSpPr>
          <p:spPr>
            <a:xfrm>
              <a:off x="0" y="-19050"/>
              <a:ext cx="4914400" cy="493345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359"/>
                </a:lnSpc>
              </a:pPr>
              <a:endParaRPr lang="en-US" sz="2799" dirty="0">
                <a:solidFill>
                  <a:srgbClr val="607896"/>
                </a:solidFill>
                <a:latin typeface="Roboto Condensed"/>
              </a:endParaRPr>
            </a:p>
          </p:txBody>
        </p:sp>
      </p:grpSp>
      <p:grpSp>
        <p:nvGrpSpPr>
          <p:cNvPr id="29" name="Group 29"/>
          <p:cNvGrpSpPr/>
          <p:nvPr/>
        </p:nvGrpSpPr>
        <p:grpSpPr>
          <a:xfrm>
            <a:off x="5215312" y="4143368"/>
            <a:ext cx="4643068" cy="4569182"/>
            <a:chOff x="0" y="0"/>
            <a:chExt cx="5219200" cy="5219200"/>
          </a:xfrm>
        </p:grpSpPr>
        <p:sp>
          <p:nvSpPr>
            <p:cNvPr id="30" name="Freeform 30"/>
            <p:cNvSpPr/>
            <p:nvPr/>
          </p:nvSpPr>
          <p:spPr>
            <a:xfrm>
              <a:off x="0" y="0"/>
              <a:ext cx="5219192" cy="5219192"/>
            </a:xfrm>
            <a:custGeom>
              <a:avLst/>
              <a:gdLst/>
              <a:ahLst/>
              <a:cxnLst/>
              <a:rect l="l" t="t" r="r" b="b"/>
              <a:pathLst>
                <a:path w="5219192" h="5219192">
                  <a:moveTo>
                    <a:pt x="0" y="2609596"/>
                  </a:moveTo>
                  <a:cubicBezTo>
                    <a:pt x="0" y="1168400"/>
                    <a:pt x="1168400" y="0"/>
                    <a:pt x="2609596" y="0"/>
                  </a:cubicBezTo>
                  <a:lnTo>
                    <a:pt x="2609596" y="203200"/>
                  </a:lnTo>
                  <a:lnTo>
                    <a:pt x="2609596" y="0"/>
                  </a:lnTo>
                  <a:cubicBezTo>
                    <a:pt x="4050792" y="0"/>
                    <a:pt x="5219192" y="1168400"/>
                    <a:pt x="5219192" y="2609596"/>
                  </a:cubicBezTo>
                  <a:lnTo>
                    <a:pt x="5015992" y="2609596"/>
                  </a:lnTo>
                  <a:lnTo>
                    <a:pt x="5219192" y="2609596"/>
                  </a:lnTo>
                  <a:cubicBezTo>
                    <a:pt x="5219192" y="4050792"/>
                    <a:pt x="4050792" y="5219192"/>
                    <a:pt x="2609596" y="5219192"/>
                  </a:cubicBezTo>
                  <a:lnTo>
                    <a:pt x="2609596" y="5015992"/>
                  </a:lnTo>
                  <a:lnTo>
                    <a:pt x="2609596" y="5219192"/>
                  </a:lnTo>
                  <a:cubicBezTo>
                    <a:pt x="1168400" y="5219192"/>
                    <a:pt x="0" y="4050792"/>
                    <a:pt x="0" y="2609596"/>
                  </a:cubicBezTo>
                  <a:lnTo>
                    <a:pt x="203200" y="2609596"/>
                  </a:lnTo>
                  <a:lnTo>
                    <a:pt x="406400" y="2609596"/>
                  </a:lnTo>
                  <a:lnTo>
                    <a:pt x="203200" y="2609596"/>
                  </a:lnTo>
                  <a:lnTo>
                    <a:pt x="0" y="2609596"/>
                  </a:lnTo>
                  <a:moveTo>
                    <a:pt x="406400" y="2609596"/>
                  </a:moveTo>
                  <a:cubicBezTo>
                    <a:pt x="406400" y="2721864"/>
                    <a:pt x="315468" y="2812796"/>
                    <a:pt x="203200" y="2812796"/>
                  </a:cubicBezTo>
                  <a:cubicBezTo>
                    <a:pt x="90932" y="2812796"/>
                    <a:pt x="0" y="2721864"/>
                    <a:pt x="0" y="2609596"/>
                  </a:cubicBezTo>
                  <a:cubicBezTo>
                    <a:pt x="0" y="2497328"/>
                    <a:pt x="90932" y="2406396"/>
                    <a:pt x="203200" y="2406396"/>
                  </a:cubicBezTo>
                  <a:cubicBezTo>
                    <a:pt x="315468" y="2406396"/>
                    <a:pt x="406400" y="2497328"/>
                    <a:pt x="406400" y="2609596"/>
                  </a:cubicBezTo>
                  <a:cubicBezTo>
                    <a:pt x="406400" y="3826383"/>
                    <a:pt x="1392809" y="4812792"/>
                    <a:pt x="2609596" y="4812792"/>
                  </a:cubicBezTo>
                  <a:cubicBezTo>
                    <a:pt x="3826383" y="4812792"/>
                    <a:pt x="4812792" y="3826383"/>
                    <a:pt x="4812792" y="2609596"/>
                  </a:cubicBezTo>
                  <a:cubicBezTo>
                    <a:pt x="4812792" y="1392809"/>
                    <a:pt x="3826383" y="406400"/>
                    <a:pt x="2609596" y="406400"/>
                  </a:cubicBezTo>
                  <a:lnTo>
                    <a:pt x="2609596" y="203200"/>
                  </a:lnTo>
                  <a:lnTo>
                    <a:pt x="2609596" y="406400"/>
                  </a:lnTo>
                  <a:cubicBezTo>
                    <a:pt x="1392809" y="406400"/>
                    <a:pt x="406400" y="1392809"/>
                    <a:pt x="406400" y="2609596"/>
                  </a:cubicBezTo>
                  <a:close/>
                </a:path>
              </a:pathLst>
            </a:custGeom>
            <a:solidFill>
              <a:srgbClr val="FF9900"/>
            </a:solidFill>
          </p:spPr>
        </p:sp>
        <p:sp>
          <p:nvSpPr>
            <p:cNvPr id="31" name="TextBox 31"/>
            <p:cNvSpPr txBox="1"/>
            <p:nvPr/>
          </p:nvSpPr>
          <p:spPr>
            <a:xfrm>
              <a:off x="0" y="-19050"/>
              <a:ext cx="5219200" cy="523825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359"/>
                </a:lnSpc>
              </a:pPr>
              <a:r>
                <a:rPr lang="kk-KZ" sz="8000" dirty="0" smtClean="0">
                  <a:latin typeface="Times New Roman" pitchFamily="18" charset="0"/>
                  <a:cs typeface="Times New Roman" pitchFamily="18" charset="0"/>
                </a:rPr>
                <a:t>Һ</a:t>
              </a:r>
              <a:endParaRPr lang="en-US" sz="8000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32" name="TextBox 32"/>
          <p:cNvSpPr txBox="1"/>
          <p:nvPr/>
        </p:nvSpPr>
        <p:spPr>
          <a:xfrm>
            <a:off x="17204993" y="81902"/>
            <a:ext cx="914550" cy="6138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r">
              <a:lnSpc>
                <a:spcPts val="3120"/>
              </a:lnSpc>
            </a:pPr>
            <a:r>
              <a:rPr lang="en-US" sz="2600">
                <a:solidFill>
                  <a:srgbClr val="4BB5D9"/>
                </a:solidFill>
                <a:latin typeface="Roboto Condensed"/>
              </a:rPr>
              <a:t>‹#›</a:t>
            </a:r>
          </a:p>
        </p:txBody>
      </p:sp>
      <p:sp>
        <p:nvSpPr>
          <p:cNvPr id="33" name="Прямоугольник 32"/>
          <p:cNvSpPr/>
          <p:nvPr/>
        </p:nvSpPr>
        <p:spPr>
          <a:xfrm>
            <a:off x="9858380" y="5786442"/>
            <a:ext cx="4475584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бұл дыбыс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қазақ тіліне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т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ə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н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емес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деушілер:Қ.Кемеңгерұлы,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Е.Омаров,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Т.Шонанов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" name="Прямоугольник 33"/>
          <p:cNvSpPr/>
          <p:nvPr/>
        </p:nvSpPr>
        <p:spPr>
          <a:xfrm>
            <a:off x="5143472" y="785782"/>
            <a:ext cx="12430212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Қ.Кемеңгерұлы: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«Если у нас во всех иностранных словах, которые вошли в казахский язык вообще отбрасывается буква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һ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то это делается потому, что в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казакском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представлении этой фонемы нет, она имеется только в междометиях и то сомнительно. Это – факт», –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деп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бұл дыбыстың қазақ тіліне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т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ə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н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еместігін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д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ə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лелдейді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5" name="Выгнутая вверх стрелка 34"/>
          <p:cNvSpPr/>
          <p:nvPr/>
        </p:nvSpPr>
        <p:spPr>
          <a:xfrm rot="20031543">
            <a:off x="1561119" y="2418831"/>
            <a:ext cx="3423150" cy="1071570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grpSp>
        <p:nvGrpSpPr>
          <p:cNvPr id="36" name="Group 366"/>
          <p:cNvGrpSpPr/>
          <p:nvPr/>
        </p:nvGrpSpPr>
        <p:grpSpPr>
          <a:xfrm>
            <a:off x="7194902" y="7019096"/>
            <a:ext cx="541498" cy="541464"/>
            <a:chOff x="0" y="0"/>
            <a:chExt cx="721997" cy="721952"/>
          </a:xfrm>
        </p:grpSpPr>
        <p:sp>
          <p:nvSpPr>
            <p:cNvPr id="37" name="Freeform 367"/>
            <p:cNvSpPr/>
            <p:nvPr/>
          </p:nvSpPr>
          <p:spPr>
            <a:xfrm>
              <a:off x="127" y="0"/>
              <a:ext cx="721741" cy="721995"/>
            </a:xfrm>
            <a:custGeom>
              <a:avLst/>
              <a:gdLst/>
              <a:ahLst/>
              <a:cxnLst/>
              <a:rect l="l" t="t" r="r" b="b"/>
              <a:pathLst>
                <a:path w="721741" h="721995">
                  <a:moveTo>
                    <a:pt x="443611" y="223393"/>
                  </a:moveTo>
                  <a:lnTo>
                    <a:pt x="450088" y="224536"/>
                  </a:lnTo>
                  <a:lnTo>
                    <a:pt x="453263" y="225552"/>
                  </a:lnTo>
                  <a:lnTo>
                    <a:pt x="455422" y="227711"/>
                  </a:lnTo>
                  <a:lnTo>
                    <a:pt x="494030" y="266319"/>
                  </a:lnTo>
                  <a:lnTo>
                    <a:pt x="496189" y="268478"/>
                  </a:lnTo>
                  <a:lnTo>
                    <a:pt x="497332" y="271653"/>
                  </a:lnTo>
                  <a:lnTo>
                    <a:pt x="498348" y="278130"/>
                  </a:lnTo>
                  <a:lnTo>
                    <a:pt x="497332" y="284607"/>
                  </a:lnTo>
                  <a:lnTo>
                    <a:pt x="496189" y="287782"/>
                  </a:lnTo>
                  <a:lnTo>
                    <a:pt x="494030" y="289941"/>
                  </a:lnTo>
                  <a:lnTo>
                    <a:pt x="434975" y="348996"/>
                  </a:lnTo>
                  <a:lnTo>
                    <a:pt x="432816" y="351155"/>
                  </a:lnTo>
                  <a:lnTo>
                    <a:pt x="431800" y="354330"/>
                  </a:lnTo>
                  <a:lnTo>
                    <a:pt x="430784" y="360807"/>
                  </a:lnTo>
                  <a:lnTo>
                    <a:pt x="431800" y="367284"/>
                  </a:lnTo>
                  <a:lnTo>
                    <a:pt x="432816" y="370459"/>
                  </a:lnTo>
                  <a:lnTo>
                    <a:pt x="434975" y="372618"/>
                  </a:lnTo>
                  <a:lnTo>
                    <a:pt x="494030" y="431800"/>
                  </a:lnTo>
                  <a:lnTo>
                    <a:pt x="496189" y="433959"/>
                  </a:lnTo>
                  <a:lnTo>
                    <a:pt x="497332" y="437261"/>
                  </a:lnTo>
                  <a:lnTo>
                    <a:pt x="498348" y="443738"/>
                  </a:lnTo>
                  <a:lnTo>
                    <a:pt x="497332" y="450215"/>
                  </a:lnTo>
                  <a:lnTo>
                    <a:pt x="496189" y="453390"/>
                  </a:lnTo>
                  <a:lnTo>
                    <a:pt x="494030" y="455549"/>
                  </a:lnTo>
                  <a:lnTo>
                    <a:pt x="455422" y="494157"/>
                  </a:lnTo>
                  <a:lnTo>
                    <a:pt x="453263" y="496316"/>
                  </a:lnTo>
                  <a:lnTo>
                    <a:pt x="450088" y="497332"/>
                  </a:lnTo>
                  <a:lnTo>
                    <a:pt x="443611" y="498475"/>
                  </a:lnTo>
                  <a:lnTo>
                    <a:pt x="437134" y="497332"/>
                  </a:lnTo>
                  <a:lnTo>
                    <a:pt x="433959" y="496316"/>
                  </a:lnTo>
                  <a:lnTo>
                    <a:pt x="431800" y="494157"/>
                  </a:lnTo>
                  <a:lnTo>
                    <a:pt x="372745" y="435102"/>
                  </a:lnTo>
                  <a:lnTo>
                    <a:pt x="370586" y="432943"/>
                  </a:lnTo>
                  <a:lnTo>
                    <a:pt x="367411" y="431800"/>
                  </a:lnTo>
                  <a:lnTo>
                    <a:pt x="360934" y="430784"/>
                  </a:lnTo>
                  <a:lnTo>
                    <a:pt x="354457" y="431800"/>
                  </a:lnTo>
                  <a:lnTo>
                    <a:pt x="351155" y="432943"/>
                  </a:lnTo>
                  <a:lnTo>
                    <a:pt x="348996" y="435102"/>
                  </a:lnTo>
                  <a:lnTo>
                    <a:pt x="289941" y="494157"/>
                  </a:lnTo>
                  <a:lnTo>
                    <a:pt x="287782" y="496316"/>
                  </a:lnTo>
                  <a:lnTo>
                    <a:pt x="284607" y="497332"/>
                  </a:lnTo>
                  <a:lnTo>
                    <a:pt x="278130" y="498475"/>
                  </a:lnTo>
                  <a:lnTo>
                    <a:pt x="271653" y="497332"/>
                  </a:lnTo>
                  <a:lnTo>
                    <a:pt x="268478" y="496316"/>
                  </a:lnTo>
                  <a:lnTo>
                    <a:pt x="266319" y="494157"/>
                  </a:lnTo>
                  <a:lnTo>
                    <a:pt x="227711" y="455549"/>
                  </a:lnTo>
                  <a:lnTo>
                    <a:pt x="225552" y="453390"/>
                  </a:lnTo>
                  <a:lnTo>
                    <a:pt x="224409" y="450215"/>
                  </a:lnTo>
                  <a:lnTo>
                    <a:pt x="223393" y="443738"/>
                  </a:lnTo>
                  <a:lnTo>
                    <a:pt x="224409" y="437261"/>
                  </a:lnTo>
                  <a:lnTo>
                    <a:pt x="225552" y="433959"/>
                  </a:lnTo>
                  <a:lnTo>
                    <a:pt x="227711" y="431800"/>
                  </a:lnTo>
                  <a:lnTo>
                    <a:pt x="286766" y="372745"/>
                  </a:lnTo>
                  <a:lnTo>
                    <a:pt x="288925" y="370586"/>
                  </a:lnTo>
                  <a:lnTo>
                    <a:pt x="289941" y="367411"/>
                  </a:lnTo>
                  <a:lnTo>
                    <a:pt x="291084" y="360934"/>
                  </a:lnTo>
                  <a:lnTo>
                    <a:pt x="289941" y="354457"/>
                  </a:lnTo>
                  <a:lnTo>
                    <a:pt x="288925" y="351282"/>
                  </a:lnTo>
                  <a:lnTo>
                    <a:pt x="286766" y="349123"/>
                  </a:lnTo>
                  <a:lnTo>
                    <a:pt x="227711" y="290068"/>
                  </a:lnTo>
                  <a:lnTo>
                    <a:pt x="225552" y="287909"/>
                  </a:lnTo>
                  <a:lnTo>
                    <a:pt x="224409" y="284734"/>
                  </a:lnTo>
                  <a:lnTo>
                    <a:pt x="223393" y="278257"/>
                  </a:lnTo>
                  <a:lnTo>
                    <a:pt x="224409" y="271780"/>
                  </a:lnTo>
                  <a:lnTo>
                    <a:pt x="225552" y="268605"/>
                  </a:lnTo>
                  <a:lnTo>
                    <a:pt x="227711" y="266446"/>
                  </a:lnTo>
                  <a:lnTo>
                    <a:pt x="266319" y="227838"/>
                  </a:lnTo>
                  <a:lnTo>
                    <a:pt x="268478" y="225679"/>
                  </a:lnTo>
                  <a:lnTo>
                    <a:pt x="271653" y="224663"/>
                  </a:lnTo>
                  <a:lnTo>
                    <a:pt x="278130" y="223520"/>
                  </a:lnTo>
                  <a:lnTo>
                    <a:pt x="284607" y="224663"/>
                  </a:lnTo>
                  <a:lnTo>
                    <a:pt x="287782" y="225679"/>
                  </a:lnTo>
                  <a:lnTo>
                    <a:pt x="289941" y="227838"/>
                  </a:lnTo>
                  <a:lnTo>
                    <a:pt x="348996" y="286893"/>
                  </a:lnTo>
                  <a:lnTo>
                    <a:pt x="351155" y="289052"/>
                  </a:lnTo>
                  <a:lnTo>
                    <a:pt x="354457" y="290195"/>
                  </a:lnTo>
                  <a:lnTo>
                    <a:pt x="360934" y="291211"/>
                  </a:lnTo>
                  <a:lnTo>
                    <a:pt x="367411" y="290195"/>
                  </a:lnTo>
                  <a:lnTo>
                    <a:pt x="370586" y="289052"/>
                  </a:lnTo>
                  <a:lnTo>
                    <a:pt x="372745" y="286893"/>
                  </a:lnTo>
                  <a:lnTo>
                    <a:pt x="431800" y="227838"/>
                  </a:lnTo>
                  <a:lnTo>
                    <a:pt x="433959" y="225679"/>
                  </a:lnTo>
                  <a:lnTo>
                    <a:pt x="437134" y="224663"/>
                  </a:lnTo>
                  <a:lnTo>
                    <a:pt x="443611" y="223520"/>
                  </a:lnTo>
                  <a:close/>
                  <a:moveTo>
                    <a:pt x="225552" y="0"/>
                  </a:moveTo>
                  <a:lnTo>
                    <a:pt x="216916" y="1143"/>
                  </a:lnTo>
                  <a:lnTo>
                    <a:pt x="208280" y="3302"/>
                  </a:lnTo>
                  <a:lnTo>
                    <a:pt x="200787" y="7620"/>
                  </a:lnTo>
                  <a:lnTo>
                    <a:pt x="193294" y="12954"/>
                  </a:lnTo>
                  <a:lnTo>
                    <a:pt x="12827" y="193421"/>
                  </a:lnTo>
                  <a:lnTo>
                    <a:pt x="7493" y="200914"/>
                  </a:lnTo>
                  <a:lnTo>
                    <a:pt x="3175" y="208407"/>
                  </a:lnTo>
                  <a:lnTo>
                    <a:pt x="1016" y="217043"/>
                  </a:lnTo>
                  <a:lnTo>
                    <a:pt x="0" y="225679"/>
                  </a:lnTo>
                  <a:lnTo>
                    <a:pt x="0" y="496316"/>
                  </a:lnTo>
                  <a:lnTo>
                    <a:pt x="1016" y="504952"/>
                  </a:lnTo>
                  <a:lnTo>
                    <a:pt x="3175" y="513588"/>
                  </a:lnTo>
                  <a:lnTo>
                    <a:pt x="7493" y="521081"/>
                  </a:lnTo>
                  <a:lnTo>
                    <a:pt x="12827" y="528574"/>
                  </a:lnTo>
                  <a:lnTo>
                    <a:pt x="193294" y="709041"/>
                  </a:lnTo>
                  <a:lnTo>
                    <a:pt x="200787" y="714375"/>
                  </a:lnTo>
                  <a:lnTo>
                    <a:pt x="208280" y="718693"/>
                  </a:lnTo>
                  <a:lnTo>
                    <a:pt x="216916" y="720852"/>
                  </a:lnTo>
                  <a:lnTo>
                    <a:pt x="225552" y="721995"/>
                  </a:lnTo>
                  <a:lnTo>
                    <a:pt x="496189" y="721995"/>
                  </a:lnTo>
                  <a:lnTo>
                    <a:pt x="504825" y="720852"/>
                  </a:lnTo>
                  <a:lnTo>
                    <a:pt x="513461" y="718693"/>
                  </a:lnTo>
                  <a:lnTo>
                    <a:pt x="520954" y="714375"/>
                  </a:lnTo>
                  <a:lnTo>
                    <a:pt x="528447" y="709041"/>
                  </a:lnTo>
                  <a:lnTo>
                    <a:pt x="708914" y="528574"/>
                  </a:lnTo>
                  <a:lnTo>
                    <a:pt x="714248" y="521081"/>
                  </a:lnTo>
                  <a:lnTo>
                    <a:pt x="718566" y="513588"/>
                  </a:lnTo>
                  <a:lnTo>
                    <a:pt x="720725" y="504952"/>
                  </a:lnTo>
                  <a:lnTo>
                    <a:pt x="721741" y="496316"/>
                  </a:lnTo>
                  <a:lnTo>
                    <a:pt x="721741" y="225552"/>
                  </a:lnTo>
                  <a:lnTo>
                    <a:pt x="720725" y="216916"/>
                  </a:lnTo>
                  <a:lnTo>
                    <a:pt x="718566" y="208280"/>
                  </a:lnTo>
                  <a:lnTo>
                    <a:pt x="714248" y="200787"/>
                  </a:lnTo>
                  <a:lnTo>
                    <a:pt x="708914" y="193294"/>
                  </a:lnTo>
                  <a:lnTo>
                    <a:pt x="528447" y="12827"/>
                  </a:lnTo>
                  <a:lnTo>
                    <a:pt x="520954" y="7493"/>
                  </a:lnTo>
                  <a:lnTo>
                    <a:pt x="513461" y="3302"/>
                  </a:lnTo>
                  <a:lnTo>
                    <a:pt x="504825" y="1143"/>
                  </a:lnTo>
                  <a:lnTo>
                    <a:pt x="496189" y="0"/>
                  </a:lnTo>
                  <a:close/>
                </a:path>
              </a:pathLst>
            </a:custGeom>
            <a:solidFill>
              <a:srgbClr val="FFFFFF"/>
            </a:solidFill>
          </p:spPr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335</TotalTime>
  <Words>1222</Words>
  <Application>Microsoft Office PowerPoint</Application>
  <PresentationFormat>Произвольный</PresentationFormat>
  <Paragraphs>147</Paragraphs>
  <Slides>13</Slides>
  <Notes>13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20" baseType="lpstr">
      <vt:lpstr>Arial</vt:lpstr>
      <vt:lpstr>Calibri</vt:lpstr>
      <vt:lpstr>Roboto Condensed Bold</vt:lpstr>
      <vt:lpstr>Oswald Bold</vt:lpstr>
      <vt:lpstr>Times New Roman</vt:lpstr>
      <vt:lpstr>Roboto Condensed</vt:lpstr>
      <vt:lpstr>Office Theme</vt:lpstr>
      <vt:lpstr>Презентация PowerPoint</vt:lpstr>
      <vt:lpstr>Презентация PowerPoint</vt:lpstr>
      <vt:lpstr>Презентация PowerPoint</vt:lpstr>
      <vt:lpstr>Презентация PowerPoint</vt:lpstr>
      <vt:lpstr>Қарастырылған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Wolsey · SlidesCarnival.pptx</dc:title>
  <dc:creator>Пользователь</dc:creator>
  <cp:lastModifiedBy>User</cp:lastModifiedBy>
  <cp:revision>34</cp:revision>
  <dcterms:created xsi:type="dcterms:W3CDTF">2006-08-16T00:00:00Z</dcterms:created>
  <dcterms:modified xsi:type="dcterms:W3CDTF">2022-11-03T16:32:53Z</dcterms:modified>
  <dc:identifier>DAFQ0KnDzU0</dc:identifier>
</cp:coreProperties>
</file>