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7"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70"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1"/>
    <p:restoredTop sz="94651"/>
  </p:normalViewPr>
  <p:slideViewPr>
    <p:cSldViewPr snapToGrid="0">
      <p:cViewPr varScale="1">
        <p:scale>
          <a:sx n="115" d="100"/>
          <a:sy n="115" d="100"/>
        </p:scale>
        <p:origin x="57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ru-RU"/>
              <a:t>Образец заголовка</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CFB84CF0-0FC5-4BAF-A0E0-5EA91547D6DC}" type="datetimeFigureOut">
              <a:rPr lang="ru-KZ" smtClean="0"/>
              <a:t>07.11.2023</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4FC78E9E-9971-407A-80F2-C4F9A7543BB9}" type="slidenum">
              <a:rPr lang="ru-KZ" smtClean="0"/>
              <a:t>‹#›</a:t>
            </a:fld>
            <a:endParaRPr lang="ru-KZ"/>
          </a:p>
        </p:txBody>
      </p:sp>
    </p:spTree>
    <p:extLst>
      <p:ext uri="{BB962C8B-B14F-4D97-AF65-F5344CB8AC3E}">
        <p14:creationId xmlns:p14="http://schemas.microsoft.com/office/powerpoint/2010/main" val="3817116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CFB84CF0-0FC5-4BAF-A0E0-5EA91547D6DC}" type="datetimeFigureOut">
              <a:rPr lang="ru-KZ" smtClean="0"/>
              <a:t>07.11.2023</a:t>
            </a:fld>
            <a:endParaRPr lang="ru-KZ"/>
          </a:p>
        </p:txBody>
      </p:sp>
      <p:sp>
        <p:nvSpPr>
          <p:cNvPr id="8" name="Footer Placeholder 7"/>
          <p:cNvSpPr>
            <a:spLocks noGrp="1"/>
          </p:cNvSpPr>
          <p:nvPr>
            <p:ph type="ftr" sz="quarter" idx="11"/>
          </p:nvPr>
        </p:nvSpPr>
        <p:spPr/>
        <p:txBody>
          <a:bodyPr/>
          <a:lstStyle/>
          <a:p>
            <a:endParaRPr lang="ru-KZ"/>
          </a:p>
        </p:txBody>
      </p:sp>
      <p:sp>
        <p:nvSpPr>
          <p:cNvPr id="9" name="Slide Number Placeholder 8"/>
          <p:cNvSpPr>
            <a:spLocks noGrp="1"/>
          </p:cNvSpPr>
          <p:nvPr>
            <p:ph type="sldNum" sz="quarter" idx="12"/>
          </p:nvPr>
        </p:nvSpPr>
        <p:spPr/>
        <p:txBody>
          <a:bodyPr/>
          <a:lstStyle/>
          <a:p>
            <a:fld id="{4FC78E9E-9971-407A-80F2-C4F9A7543BB9}" type="slidenum">
              <a:rPr lang="ru-KZ" smtClean="0"/>
              <a:t>‹#›</a:t>
            </a:fld>
            <a:endParaRPr lang="ru-KZ"/>
          </a:p>
        </p:txBody>
      </p:sp>
    </p:spTree>
    <p:extLst>
      <p:ext uri="{BB962C8B-B14F-4D97-AF65-F5344CB8AC3E}">
        <p14:creationId xmlns:p14="http://schemas.microsoft.com/office/powerpoint/2010/main" val="23201822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CFB84CF0-0FC5-4BAF-A0E0-5EA91547D6DC}" type="datetimeFigureOut">
              <a:rPr lang="ru-KZ" smtClean="0"/>
              <a:t>07.11.2023</a:t>
            </a:fld>
            <a:endParaRPr lang="ru-KZ"/>
          </a:p>
        </p:txBody>
      </p:sp>
      <p:sp>
        <p:nvSpPr>
          <p:cNvPr id="8" name="Footer Placeholder 7"/>
          <p:cNvSpPr>
            <a:spLocks noGrp="1"/>
          </p:cNvSpPr>
          <p:nvPr>
            <p:ph type="ftr" sz="quarter" idx="11"/>
          </p:nvPr>
        </p:nvSpPr>
        <p:spPr/>
        <p:txBody>
          <a:bodyPr/>
          <a:lstStyle/>
          <a:p>
            <a:endParaRPr lang="ru-KZ"/>
          </a:p>
        </p:txBody>
      </p:sp>
      <p:sp>
        <p:nvSpPr>
          <p:cNvPr id="9" name="Slide Number Placeholder 8"/>
          <p:cNvSpPr>
            <a:spLocks noGrp="1"/>
          </p:cNvSpPr>
          <p:nvPr>
            <p:ph type="sldNum" sz="quarter" idx="12"/>
          </p:nvPr>
        </p:nvSpPr>
        <p:spPr/>
        <p:txBody>
          <a:bodyPr/>
          <a:lstStyle/>
          <a:p>
            <a:fld id="{4FC78E9E-9971-407A-80F2-C4F9A7543BB9}" type="slidenum">
              <a:rPr lang="ru-KZ" smtClean="0"/>
              <a:t>‹#›</a:t>
            </a:fld>
            <a:endParaRPr lang="ru-KZ"/>
          </a:p>
        </p:txBody>
      </p:sp>
    </p:spTree>
    <p:extLst>
      <p:ext uri="{BB962C8B-B14F-4D97-AF65-F5344CB8AC3E}">
        <p14:creationId xmlns:p14="http://schemas.microsoft.com/office/powerpoint/2010/main" val="7228406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11/7/23</a:t>
            </a:fld>
            <a:endParaRPr lang="en-US"/>
          </a:p>
        </p:txBody>
      </p:sp>
      <p:sp>
        <p:nvSpPr>
          <p:cNvPr id="4" name="Holder 4"/>
          <p:cNvSpPr>
            <a:spLocks noGrp="1"/>
          </p:cNvSpPr>
          <p:nvPr>
            <p:ph type="sldNum" sz="quarter" idx="7"/>
          </p:nvPr>
        </p:nvSpPr>
        <p:spPr/>
        <p:txBody>
          <a:bodyPr lIns="0" tIns="0" rIns="0" bIns="0"/>
          <a:lstStyle>
            <a:lvl1pPr>
              <a:defRPr sz="908" b="0" i="0">
                <a:solidFill>
                  <a:schemeClr val="tx1"/>
                </a:solidFill>
                <a:latin typeface="Microsoft Sans Serif"/>
                <a:cs typeface="Microsoft Sans Serif"/>
              </a:defRPr>
            </a:lvl1pPr>
          </a:lstStyle>
          <a:p>
            <a:pPr marL="98552">
              <a:spcBef>
                <a:spcPts val="5"/>
              </a:spcBef>
            </a:pPr>
            <a:fld id="{81D60167-4931-47E6-BA6A-407CBD079E47}" type="slidenum">
              <a:rPr lang="ru-KZ" spc="-45" smtClean="0"/>
              <a:pPr marL="98552">
                <a:spcBef>
                  <a:spcPts val="5"/>
                </a:spcBef>
              </a:pPr>
              <a:t>‹#›</a:t>
            </a:fld>
            <a:endParaRPr lang="ru-KZ" spc="-45" dirty="0"/>
          </a:p>
        </p:txBody>
      </p:sp>
    </p:spTree>
    <p:extLst>
      <p:ext uri="{BB962C8B-B14F-4D97-AF65-F5344CB8AC3E}">
        <p14:creationId xmlns:p14="http://schemas.microsoft.com/office/powerpoint/2010/main" val="1653655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CFB84CF0-0FC5-4BAF-A0E0-5EA91547D6DC}" type="datetimeFigureOut">
              <a:rPr lang="ru-KZ" smtClean="0"/>
              <a:t>07.11.2023</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4FC78E9E-9971-407A-80F2-C4F9A7543BB9}" type="slidenum">
              <a:rPr lang="ru-KZ" smtClean="0"/>
              <a:t>‹#›</a:t>
            </a:fld>
            <a:endParaRPr lang="ru-KZ"/>
          </a:p>
        </p:txBody>
      </p:sp>
    </p:spTree>
    <p:extLst>
      <p:ext uri="{BB962C8B-B14F-4D97-AF65-F5344CB8AC3E}">
        <p14:creationId xmlns:p14="http://schemas.microsoft.com/office/powerpoint/2010/main" val="415570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ru-RU"/>
              <a:t>Образец заголовка</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CFB84CF0-0FC5-4BAF-A0E0-5EA91547D6DC}" type="datetimeFigureOut">
              <a:rPr lang="ru-KZ" smtClean="0"/>
              <a:t>07.11.2023</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4FC78E9E-9971-407A-80F2-C4F9A7543BB9}" type="slidenum">
              <a:rPr lang="ru-KZ" smtClean="0"/>
              <a:t>‹#›</a:t>
            </a:fld>
            <a:endParaRPr lang="ru-KZ"/>
          </a:p>
        </p:txBody>
      </p:sp>
    </p:spTree>
    <p:extLst>
      <p:ext uri="{BB962C8B-B14F-4D97-AF65-F5344CB8AC3E}">
        <p14:creationId xmlns:p14="http://schemas.microsoft.com/office/powerpoint/2010/main" val="16509023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8" name="Date Placeholder 7"/>
          <p:cNvSpPr>
            <a:spLocks noGrp="1"/>
          </p:cNvSpPr>
          <p:nvPr>
            <p:ph type="dt" sz="half" idx="10"/>
          </p:nvPr>
        </p:nvSpPr>
        <p:spPr/>
        <p:txBody>
          <a:bodyPr/>
          <a:lstStyle/>
          <a:p>
            <a:fld id="{CFB84CF0-0FC5-4BAF-A0E0-5EA91547D6DC}" type="datetimeFigureOut">
              <a:rPr lang="ru-KZ" smtClean="0"/>
              <a:t>07.11.2023</a:t>
            </a:fld>
            <a:endParaRPr lang="ru-KZ"/>
          </a:p>
        </p:txBody>
      </p:sp>
      <p:sp>
        <p:nvSpPr>
          <p:cNvPr id="9" name="Footer Placeholder 8"/>
          <p:cNvSpPr>
            <a:spLocks noGrp="1"/>
          </p:cNvSpPr>
          <p:nvPr>
            <p:ph type="ftr" sz="quarter" idx="11"/>
          </p:nvPr>
        </p:nvSpPr>
        <p:spPr/>
        <p:txBody>
          <a:bodyPr/>
          <a:lstStyle/>
          <a:p>
            <a:endParaRPr lang="ru-KZ"/>
          </a:p>
        </p:txBody>
      </p:sp>
      <p:sp>
        <p:nvSpPr>
          <p:cNvPr id="10" name="Slide Number Placeholder 9"/>
          <p:cNvSpPr>
            <a:spLocks noGrp="1"/>
          </p:cNvSpPr>
          <p:nvPr>
            <p:ph type="sldNum" sz="quarter" idx="12"/>
          </p:nvPr>
        </p:nvSpPr>
        <p:spPr/>
        <p:txBody>
          <a:bodyPr/>
          <a:lstStyle/>
          <a:p>
            <a:fld id="{4FC78E9E-9971-407A-80F2-C4F9A7543BB9}" type="slidenum">
              <a:rPr lang="ru-KZ" smtClean="0"/>
              <a:t>‹#›</a:t>
            </a:fld>
            <a:endParaRPr lang="ru-KZ"/>
          </a:p>
        </p:txBody>
      </p:sp>
    </p:spTree>
    <p:extLst>
      <p:ext uri="{BB962C8B-B14F-4D97-AF65-F5344CB8AC3E}">
        <p14:creationId xmlns:p14="http://schemas.microsoft.com/office/powerpoint/2010/main" val="29862325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2" name="Date Placeholder 1"/>
          <p:cNvSpPr>
            <a:spLocks noGrp="1"/>
          </p:cNvSpPr>
          <p:nvPr>
            <p:ph type="dt" sz="half" idx="10"/>
          </p:nvPr>
        </p:nvSpPr>
        <p:spPr/>
        <p:txBody>
          <a:bodyPr/>
          <a:lstStyle/>
          <a:p>
            <a:fld id="{CFB84CF0-0FC5-4BAF-A0E0-5EA91547D6DC}" type="datetimeFigureOut">
              <a:rPr lang="ru-KZ" smtClean="0"/>
              <a:t>07.11.2023</a:t>
            </a:fld>
            <a:endParaRPr lang="ru-KZ"/>
          </a:p>
        </p:txBody>
      </p:sp>
      <p:sp>
        <p:nvSpPr>
          <p:cNvPr id="11" name="Footer Placeholder 10"/>
          <p:cNvSpPr>
            <a:spLocks noGrp="1"/>
          </p:cNvSpPr>
          <p:nvPr>
            <p:ph type="ftr" sz="quarter" idx="11"/>
          </p:nvPr>
        </p:nvSpPr>
        <p:spPr/>
        <p:txBody>
          <a:bodyPr/>
          <a:lstStyle/>
          <a:p>
            <a:endParaRPr lang="ru-KZ"/>
          </a:p>
        </p:txBody>
      </p:sp>
      <p:sp>
        <p:nvSpPr>
          <p:cNvPr id="12" name="Slide Number Placeholder 11"/>
          <p:cNvSpPr>
            <a:spLocks noGrp="1"/>
          </p:cNvSpPr>
          <p:nvPr>
            <p:ph type="sldNum" sz="quarter" idx="12"/>
          </p:nvPr>
        </p:nvSpPr>
        <p:spPr/>
        <p:txBody>
          <a:bodyPr/>
          <a:lstStyle/>
          <a:p>
            <a:fld id="{4FC78E9E-9971-407A-80F2-C4F9A7543BB9}" type="slidenum">
              <a:rPr lang="ru-KZ" smtClean="0"/>
              <a:t>‹#›</a:t>
            </a:fld>
            <a:endParaRPr lang="ru-KZ"/>
          </a:p>
        </p:txBody>
      </p:sp>
    </p:spTree>
    <p:extLst>
      <p:ext uri="{BB962C8B-B14F-4D97-AF65-F5344CB8AC3E}">
        <p14:creationId xmlns:p14="http://schemas.microsoft.com/office/powerpoint/2010/main" val="15462466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ru-RU"/>
              <a:t>Образец заголовка</a:t>
            </a:r>
            <a:endParaRPr lang="en-US" dirty="0"/>
          </a:p>
        </p:txBody>
      </p:sp>
      <p:sp>
        <p:nvSpPr>
          <p:cNvPr id="2" name="Date Placeholder 1"/>
          <p:cNvSpPr>
            <a:spLocks noGrp="1"/>
          </p:cNvSpPr>
          <p:nvPr>
            <p:ph type="dt" sz="half" idx="10"/>
          </p:nvPr>
        </p:nvSpPr>
        <p:spPr/>
        <p:txBody>
          <a:bodyPr/>
          <a:lstStyle/>
          <a:p>
            <a:fld id="{CFB84CF0-0FC5-4BAF-A0E0-5EA91547D6DC}" type="datetimeFigureOut">
              <a:rPr lang="ru-KZ" smtClean="0"/>
              <a:t>07.11.2023</a:t>
            </a:fld>
            <a:endParaRPr lang="ru-KZ"/>
          </a:p>
        </p:txBody>
      </p:sp>
      <p:sp>
        <p:nvSpPr>
          <p:cNvPr id="7" name="Footer Placeholder 6"/>
          <p:cNvSpPr>
            <a:spLocks noGrp="1"/>
          </p:cNvSpPr>
          <p:nvPr>
            <p:ph type="ftr" sz="quarter" idx="11"/>
          </p:nvPr>
        </p:nvSpPr>
        <p:spPr/>
        <p:txBody>
          <a:bodyPr/>
          <a:lstStyle/>
          <a:p>
            <a:endParaRPr lang="ru-KZ"/>
          </a:p>
        </p:txBody>
      </p:sp>
      <p:sp>
        <p:nvSpPr>
          <p:cNvPr id="8" name="Slide Number Placeholder 7"/>
          <p:cNvSpPr>
            <a:spLocks noGrp="1"/>
          </p:cNvSpPr>
          <p:nvPr>
            <p:ph type="sldNum" sz="quarter" idx="12"/>
          </p:nvPr>
        </p:nvSpPr>
        <p:spPr/>
        <p:txBody>
          <a:bodyPr/>
          <a:lstStyle/>
          <a:p>
            <a:fld id="{4FC78E9E-9971-407A-80F2-C4F9A7543BB9}" type="slidenum">
              <a:rPr lang="ru-KZ" smtClean="0"/>
              <a:t>‹#›</a:t>
            </a:fld>
            <a:endParaRPr lang="ru-KZ"/>
          </a:p>
        </p:txBody>
      </p:sp>
    </p:spTree>
    <p:extLst>
      <p:ext uri="{BB962C8B-B14F-4D97-AF65-F5344CB8AC3E}">
        <p14:creationId xmlns:p14="http://schemas.microsoft.com/office/powerpoint/2010/main" val="448224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FB84CF0-0FC5-4BAF-A0E0-5EA91547D6DC}" type="datetimeFigureOut">
              <a:rPr lang="ru-KZ" smtClean="0"/>
              <a:t>07.11.2023</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4FC78E9E-9971-407A-80F2-C4F9A7543BB9}" type="slidenum">
              <a:rPr lang="ru-KZ" smtClean="0"/>
              <a:t>‹#›</a:t>
            </a:fld>
            <a:endParaRPr lang="ru-KZ"/>
          </a:p>
        </p:txBody>
      </p:sp>
    </p:spTree>
    <p:extLst>
      <p:ext uri="{BB962C8B-B14F-4D97-AF65-F5344CB8AC3E}">
        <p14:creationId xmlns:p14="http://schemas.microsoft.com/office/powerpoint/2010/main" val="20064285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ru-RU"/>
              <a:t>Образец заголовка</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8" name="Date Placeholder 7"/>
          <p:cNvSpPr>
            <a:spLocks noGrp="1"/>
          </p:cNvSpPr>
          <p:nvPr>
            <p:ph type="dt" sz="half" idx="10"/>
          </p:nvPr>
        </p:nvSpPr>
        <p:spPr/>
        <p:txBody>
          <a:bodyPr/>
          <a:lstStyle/>
          <a:p>
            <a:fld id="{CFB84CF0-0FC5-4BAF-A0E0-5EA91547D6DC}" type="datetimeFigureOut">
              <a:rPr lang="ru-KZ" smtClean="0"/>
              <a:t>07.11.2023</a:t>
            </a:fld>
            <a:endParaRPr lang="ru-KZ"/>
          </a:p>
        </p:txBody>
      </p:sp>
      <p:sp>
        <p:nvSpPr>
          <p:cNvPr id="9" name="Footer Placeholder 8"/>
          <p:cNvSpPr>
            <a:spLocks noGrp="1"/>
          </p:cNvSpPr>
          <p:nvPr>
            <p:ph type="ftr" sz="quarter" idx="11"/>
          </p:nvPr>
        </p:nvSpPr>
        <p:spPr/>
        <p:txBody>
          <a:bodyPr/>
          <a:lstStyle/>
          <a:p>
            <a:endParaRPr lang="ru-KZ"/>
          </a:p>
        </p:txBody>
      </p:sp>
      <p:sp>
        <p:nvSpPr>
          <p:cNvPr id="10" name="Slide Number Placeholder 9"/>
          <p:cNvSpPr>
            <a:spLocks noGrp="1"/>
          </p:cNvSpPr>
          <p:nvPr>
            <p:ph type="sldNum" sz="quarter" idx="12"/>
          </p:nvPr>
        </p:nvSpPr>
        <p:spPr/>
        <p:txBody>
          <a:bodyPr/>
          <a:lstStyle/>
          <a:p>
            <a:fld id="{4FC78E9E-9971-407A-80F2-C4F9A7543BB9}" type="slidenum">
              <a:rPr lang="ru-KZ" smtClean="0"/>
              <a:t>‹#›</a:t>
            </a:fld>
            <a:endParaRPr lang="ru-KZ"/>
          </a:p>
        </p:txBody>
      </p:sp>
    </p:spTree>
    <p:extLst>
      <p:ext uri="{BB962C8B-B14F-4D97-AF65-F5344CB8AC3E}">
        <p14:creationId xmlns:p14="http://schemas.microsoft.com/office/powerpoint/2010/main" val="25266851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8" name="Date Placeholder 7"/>
          <p:cNvSpPr>
            <a:spLocks noGrp="1"/>
          </p:cNvSpPr>
          <p:nvPr>
            <p:ph type="dt" sz="half" idx="10"/>
          </p:nvPr>
        </p:nvSpPr>
        <p:spPr/>
        <p:txBody>
          <a:bodyPr/>
          <a:lstStyle/>
          <a:p>
            <a:fld id="{CFB84CF0-0FC5-4BAF-A0E0-5EA91547D6DC}" type="datetimeFigureOut">
              <a:rPr lang="ru-KZ" smtClean="0"/>
              <a:t>07.11.2023</a:t>
            </a:fld>
            <a:endParaRPr lang="ru-KZ"/>
          </a:p>
        </p:txBody>
      </p:sp>
      <p:sp>
        <p:nvSpPr>
          <p:cNvPr id="9" name="Footer Placeholder 8"/>
          <p:cNvSpPr>
            <a:spLocks noGrp="1"/>
          </p:cNvSpPr>
          <p:nvPr>
            <p:ph type="ftr" sz="quarter" idx="11"/>
          </p:nvPr>
        </p:nvSpPr>
        <p:spPr>
          <a:xfrm>
            <a:off x="3499101" y="6356350"/>
            <a:ext cx="5911517" cy="365125"/>
          </a:xfrm>
        </p:spPr>
        <p:txBody>
          <a:bodyPr/>
          <a:lstStyle/>
          <a:p>
            <a:endParaRPr lang="ru-KZ"/>
          </a:p>
        </p:txBody>
      </p:sp>
      <p:sp>
        <p:nvSpPr>
          <p:cNvPr id="10" name="Slide Number Placeholder 9"/>
          <p:cNvSpPr>
            <a:spLocks noGrp="1"/>
          </p:cNvSpPr>
          <p:nvPr>
            <p:ph type="sldNum" sz="quarter" idx="12"/>
          </p:nvPr>
        </p:nvSpPr>
        <p:spPr/>
        <p:txBody>
          <a:bodyPr/>
          <a:lstStyle/>
          <a:p>
            <a:fld id="{4FC78E9E-9971-407A-80F2-C4F9A7543BB9}" type="slidenum">
              <a:rPr lang="ru-KZ" smtClean="0"/>
              <a:t>‹#›</a:t>
            </a:fld>
            <a:endParaRPr lang="ru-KZ"/>
          </a:p>
        </p:txBody>
      </p:sp>
    </p:spTree>
    <p:extLst>
      <p:ext uri="{BB962C8B-B14F-4D97-AF65-F5344CB8AC3E}">
        <p14:creationId xmlns:p14="http://schemas.microsoft.com/office/powerpoint/2010/main" val="1607329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CFB84CF0-0FC5-4BAF-A0E0-5EA91547D6DC}" type="datetimeFigureOut">
              <a:rPr lang="ru-KZ" smtClean="0"/>
              <a:t>07.11.2023</a:t>
            </a:fld>
            <a:endParaRPr lang="ru-KZ"/>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ru-KZ"/>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C78E9E-9971-407A-80F2-C4F9A7543BB9}" type="slidenum">
              <a:rPr lang="ru-KZ" smtClean="0"/>
              <a:t>‹#›</a:t>
            </a:fld>
            <a:endParaRPr lang="ru-KZ"/>
          </a:p>
        </p:txBody>
      </p:sp>
    </p:spTree>
    <p:extLst>
      <p:ext uri="{BB962C8B-B14F-4D97-AF65-F5344CB8AC3E}">
        <p14:creationId xmlns:p14="http://schemas.microsoft.com/office/powerpoint/2010/main" val="1382993258"/>
      </p:ext>
    </p:extLst>
  </p:cSld>
  <p:clrMap bg1="lt1" tx1="dk1" bg2="lt2" tx2="dk2" accent1="accent1" accent2="accent2" accent3="accent3" accent4="accent4" accent5="accent5" accent6="accent6" hlink="hlink" folHlink="folHlink"/>
  <p:sldLayoutIdLst>
    <p:sldLayoutId id="2147483788" r:id="rId1"/>
    <p:sldLayoutId id="2147483789" r:id="rId2"/>
    <p:sldLayoutId id="2147483790" r:id="rId3"/>
    <p:sldLayoutId id="2147483791" r:id="rId4"/>
    <p:sldLayoutId id="2147483792" r:id="rId5"/>
    <p:sldLayoutId id="2147483793" r:id="rId6"/>
    <p:sldLayoutId id="2147483794" r:id="rId7"/>
    <p:sldLayoutId id="2147483795" r:id="rId8"/>
    <p:sldLayoutId id="2147483796" r:id="rId9"/>
    <p:sldLayoutId id="2147483797" r:id="rId10"/>
    <p:sldLayoutId id="2147483798" r:id="rId11"/>
    <p:sldLayoutId id="2147483799" r:id="rId12"/>
  </p:sldLayoutIdLst>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uchet.kz/" TargetMode="Externa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hyperlink" Target="http://www.uchet.kz/" TargetMode="Externa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hyperlink" Target="http://www.uchet.kz/" TargetMode="Externa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hyperlink" Target="http://www.uchet.kz/" TargetMode="Externa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hyperlink" Target="http://www.uchet.kz/" TargetMode="Externa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www.uchet.kz/" TargetMode="Externa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hyperlink" Target="http://www.uchet.kz/" TargetMode="Externa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hyperlink" Target="http://adilet.zan.kz/ru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186CE41-596A-4AFA-BED8-B2E690E627CD}"/>
              </a:ext>
            </a:extLst>
          </p:cNvPr>
          <p:cNvSpPr>
            <a:spLocks noGrp="1"/>
          </p:cNvSpPr>
          <p:nvPr>
            <p:ph type="ctrTitle"/>
          </p:nvPr>
        </p:nvSpPr>
        <p:spPr/>
        <p:txBody>
          <a:bodyPr/>
          <a:lstStyle/>
          <a:p>
            <a:r>
              <a:rPr lang="ru-RU" sz="1800" dirty="0">
                <a:effectLst/>
                <a:latin typeface="Times New Roman" panose="02020603050405020304" pitchFamily="18" charset="0"/>
                <a:ea typeface="Times New Roman" panose="02020603050405020304" pitchFamily="18" charset="0"/>
              </a:rPr>
              <a:t>Аудит отчета о движении денежных средств</a:t>
            </a:r>
            <a:endParaRPr lang="ru-KZ" dirty="0"/>
          </a:p>
        </p:txBody>
      </p:sp>
      <p:sp>
        <p:nvSpPr>
          <p:cNvPr id="3" name="Подзаголовок 2">
            <a:extLst>
              <a:ext uri="{FF2B5EF4-FFF2-40B4-BE49-F238E27FC236}">
                <a16:creationId xmlns:a16="http://schemas.microsoft.com/office/drawing/2014/main" id="{310331AE-BDA5-4FC5-879B-1AA1A370648B}"/>
              </a:ext>
            </a:extLst>
          </p:cNvPr>
          <p:cNvSpPr>
            <a:spLocks noGrp="1"/>
          </p:cNvSpPr>
          <p:nvPr>
            <p:ph type="subTitle" idx="1"/>
          </p:nvPr>
        </p:nvSpPr>
        <p:spPr/>
        <p:txBody>
          <a:bodyPr/>
          <a:lstStyle/>
          <a:p>
            <a:endParaRPr lang="ru-KZ" dirty="0"/>
          </a:p>
        </p:txBody>
      </p:sp>
    </p:spTree>
    <p:extLst>
      <p:ext uri="{BB962C8B-B14F-4D97-AF65-F5344CB8AC3E}">
        <p14:creationId xmlns:p14="http://schemas.microsoft.com/office/powerpoint/2010/main" val="10491201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7083A21-6730-44DC-A1DD-F6C3DBF02A73}"/>
              </a:ext>
            </a:extLst>
          </p:cNvPr>
          <p:cNvSpPr>
            <a:spLocks noGrp="1"/>
          </p:cNvSpPr>
          <p:nvPr>
            <p:ph type="title"/>
          </p:nvPr>
        </p:nvSpPr>
        <p:spPr/>
        <p:txBody>
          <a:bodyPr>
            <a:normAutofit/>
          </a:bodyPr>
          <a:lstStyle/>
          <a:p>
            <a:r>
              <a:rPr lang="ru-RU" sz="2400" b="1" i="1" u="none" strike="noStrike" baseline="0" dirty="0">
                <a:solidFill>
                  <a:srgbClr val="000000"/>
                </a:solidFill>
                <a:latin typeface="Times New Roman" panose="02020603050405020304" pitchFamily="18" charset="0"/>
              </a:rPr>
              <a:t>Классификация разделов в отчете о движении денежных средств</a:t>
            </a:r>
            <a:endParaRPr lang="ru-KZ" sz="2400" dirty="0"/>
          </a:p>
        </p:txBody>
      </p:sp>
      <p:sp>
        <p:nvSpPr>
          <p:cNvPr id="3" name="Объект 2">
            <a:extLst>
              <a:ext uri="{FF2B5EF4-FFF2-40B4-BE49-F238E27FC236}">
                <a16:creationId xmlns:a16="http://schemas.microsoft.com/office/drawing/2014/main" id="{A8CA472B-5E4F-4732-BF92-D35B34402B5C}"/>
              </a:ext>
            </a:extLst>
          </p:cNvPr>
          <p:cNvSpPr>
            <a:spLocks noGrp="1"/>
          </p:cNvSpPr>
          <p:nvPr>
            <p:ph idx="1"/>
          </p:nvPr>
        </p:nvSpPr>
        <p:spPr>
          <a:xfrm>
            <a:off x="3546088" y="1971040"/>
            <a:ext cx="8300472" cy="4206240"/>
          </a:xfrm>
          <a:solidFill>
            <a:srgbClr val="FFFF00"/>
          </a:solidFill>
        </p:spPr>
        <p:txBody>
          <a:bodyPr>
            <a:noAutofit/>
          </a:bodyPr>
          <a:lstStyle/>
          <a:p>
            <a:pPr marR="600" algn="just"/>
            <a:r>
              <a:rPr lang="ru-RU" sz="2400" b="1" i="1" u="none" strike="noStrike" baseline="0" dirty="0">
                <a:solidFill>
                  <a:srgbClr val="000000"/>
                </a:solidFill>
                <a:latin typeface="Times New Roman" panose="02020603050405020304" pitchFamily="18" charset="0"/>
              </a:rPr>
              <a:t>Инвестиционная деятельность</a:t>
            </a:r>
            <a:r>
              <a:rPr lang="ru-RU" sz="2400" b="1" i="0" u="none" strike="noStrike" baseline="0" dirty="0">
                <a:solidFill>
                  <a:srgbClr val="000000"/>
                </a:solidFill>
                <a:latin typeface="Times New Roman" panose="02020603050405020304" pitchFamily="18" charset="0"/>
              </a:rPr>
              <a:t> </a:t>
            </a:r>
            <a:r>
              <a:rPr lang="ru-RU" sz="2400" b="0" i="0" u="none" strike="noStrike" baseline="0" dirty="0">
                <a:solidFill>
                  <a:srgbClr val="000000"/>
                </a:solidFill>
                <a:latin typeface="Times New Roman" panose="02020603050405020304" pitchFamily="18" charset="0"/>
              </a:rPr>
              <a:t>представляет собой приобретение и выбытие долгосрочных активов и других инвестиций, не относящихся к эквивалентам денежных средств.</a:t>
            </a:r>
          </a:p>
          <a:p>
            <a:pPr marR="600" algn="just"/>
            <a:r>
              <a:rPr lang="ru-RU" sz="2400" b="1" i="1" u="none" strike="noStrike" baseline="0" dirty="0">
                <a:solidFill>
                  <a:srgbClr val="000000"/>
                </a:solidFill>
                <a:latin typeface="Times New Roman" panose="02020603050405020304" pitchFamily="18" charset="0"/>
              </a:rPr>
              <a:t>Финансовая деятельность</a:t>
            </a:r>
            <a:r>
              <a:rPr lang="ru-RU" sz="2400" b="1" i="0" u="none" strike="noStrike" baseline="0" dirty="0">
                <a:solidFill>
                  <a:srgbClr val="000000"/>
                </a:solidFill>
                <a:latin typeface="Times New Roman" panose="02020603050405020304" pitchFamily="18" charset="0"/>
              </a:rPr>
              <a:t> </a:t>
            </a:r>
            <a:r>
              <a:rPr lang="ru-RU" sz="2400" b="0" i="0" u="none" strike="noStrike" baseline="0" dirty="0">
                <a:solidFill>
                  <a:srgbClr val="000000"/>
                </a:solidFill>
                <a:latin typeface="Times New Roman" panose="02020603050405020304" pitchFamily="18" charset="0"/>
              </a:rPr>
              <a:t>включает в себя деятельность, которая приводит к изменениям в размере и составе собственного внесенного капитала и заемных средств предприятия.</a:t>
            </a:r>
          </a:p>
          <a:p>
            <a:pPr marR="660" algn="just"/>
            <a:r>
              <a:rPr lang="ru-RU" sz="2400" b="0" i="0" u="none" strike="noStrike" baseline="0" dirty="0">
                <a:solidFill>
                  <a:srgbClr val="000000"/>
                </a:solidFill>
                <a:latin typeface="Times New Roman" panose="02020603050405020304" pitchFamily="18" charset="0"/>
              </a:rPr>
              <a:t>Предприятие отражает данные о движении денежных средств от операционной, инвестиционной или финансовой деятельности так, как это больше соответствует характеру его деятельности. Одна и та же операция может включать поступления и выбытие денежных средств, классифицируемые по-разному.</a:t>
            </a:r>
            <a:endParaRPr lang="ru-KZ" sz="2400" dirty="0"/>
          </a:p>
        </p:txBody>
      </p:sp>
    </p:spTree>
    <p:extLst>
      <p:ext uri="{BB962C8B-B14F-4D97-AF65-F5344CB8AC3E}">
        <p14:creationId xmlns:p14="http://schemas.microsoft.com/office/powerpoint/2010/main" val="12245657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701E66E-E50D-48C2-9BE2-67939B517795}"/>
              </a:ext>
            </a:extLst>
          </p:cNvPr>
          <p:cNvSpPr>
            <a:spLocks noGrp="1"/>
          </p:cNvSpPr>
          <p:nvPr>
            <p:ph type="title"/>
          </p:nvPr>
        </p:nvSpPr>
        <p:spPr/>
        <p:txBody>
          <a:bodyPr/>
          <a:lstStyle/>
          <a:p>
            <a:r>
              <a:rPr lang="ru-RU" sz="1800" b="1" i="1" u="none" strike="noStrike" baseline="0" dirty="0">
                <a:solidFill>
                  <a:srgbClr val="000000"/>
                </a:solidFill>
                <a:latin typeface="Times New Roman" panose="02020603050405020304" pitchFamily="18" charset="0"/>
              </a:rPr>
              <a:t>Представление денежных потоков от операционной деятельности</a:t>
            </a:r>
            <a:endParaRPr lang="ru-KZ" dirty="0"/>
          </a:p>
        </p:txBody>
      </p:sp>
      <p:sp>
        <p:nvSpPr>
          <p:cNvPr id="3" name="Объект 2">
            <a:extLst>
              <a:ext uri="{FF2B5EF4-FFF2-40B4-BE49-F238E27FC236}">
                <a16:creationId xmlns:a16="http://schemas.microsoft.com/office/drawing/2014/main" id="{22FE697C-A67D-4E06-9FB0-333A7B22434C}"/>
              </a:ext>
            </a:extLst>
          </p:cNvPr>
          <p:cNvSpPr>
            <a:spLocks noGrp="1"/>
          </p:cNvSpPr>
          <p:nvPr>
            <p:ph idx="1"/>
          </p:nvPr>
        </p:nvSpPr>
        <p:spPr>
          <a:xfrm>
            <a:off x="4114800" y="2011680"/>
            <a:ext cx="7101839" cy="4206240"/>
          </a:xfrm>
          <a:solidFill>
            <a:srgbClr val="FFFF00"/>
          </a:solidFill>
        </p:spPr>
        <p:txBody>
          <a:bodyPr>
            <a:normAutofit fontScale="70000" lnSpcReduction="20000"/>
          </a:bodyPr>
          <a:lstStyle/>
          <a:p>
            <a:pPr>
              <a:lnSpc>
                <a:spcPct val="120000"/>
              </a:lnSpc>
              <a:spcBef>
                <a:spcPts val="0"/>
              </a:spcBef>
              <a:spcAft>
                <a:spcPts val="0"/>
              </a:spcAft>
            </a:pPr>
            <a:r>
              <a:rPr lang="ru-RU" dirty="0">
                <a:solidFill>
                  <a:schemeClr val="tx1"/>
                </a:solidFill>
                <a:latin typeface="Times New Roman" panose="02020603050405020304" pitchFamily="18" charset="0"/>
                <a:cs typeface="Times New Roman" panose="02020603050405020304" pitchFamily="18" charset="0"/>
              </a:rPr>
              <a:t>Необходимость отдельного раскрытия информации от операционной деятельности обусловлено тем фактом, что эта информация показывает, способна ли организация только при помощи основной деятельности генерировать достаточное для ее жизнедеятельности количество денежных средств без привлечения дополнительного финансирования.</a:t>
            </a:r>
          </a:p>
          <a:p>
            <a:pPr>
              <a:lnSpc>
                <a:spcPct val="120000"/>
              </a:lnSpc>
              <a:spcBef>
                <a:spcPts val="0"/>
              </a:spcBef>
              <a:spcAft>
                <a:spcPts val="0"/>
              </a:spcAft>
            </a:pPr>
            <a:r>
              <a:rPr lang="ru-RU" dirty="0">
                <a:solidFill>
                  <a:schemeClr val="tx1"/>
                </a:solidFill>
                <a:latin typeface="Times New Roman" panose="02020603050405020304" pitchFamily="18" charset="0"/>
                <a:cs typeface="Times New Roman" panose="02020603050405020304" pitchFamily="18" charset="0"/>
              </a:rPr>
              <a:t>Примеры потоков денежных средств от операционной деятельности</a:t>
            </a:r>
          </a:p>
          <a:p>
            <a:pPr>
              <a:lnSpc>
                <a:spcPct val="120000"/>
              </a:lnSpc>
              <a:spcBef>
                <a:spcPts val="0"/>
              </a:spcBef>
              <a:spcAft>
                <a:spcPts val="0"/>
              </a:spcAft>
            </a:pPr>
            <a:r>
              <a:rPr lang="ru-RU" dirty="0">
                <a:solidFill>
                  <a:schemeClr val="tx1"/>
                </a:solidFill>
                <a:latin typeface="Times New Roman" panose="02020603050405020304" pitchFamily="18" charset="0"/>
                <a:cs typeface="Times New Roman" panose="02020603050405020304" pitchFamily="18" charset="0"/>
              </a:rPr>
              <a:t>Притоки:</a:t>
            </a:r>
          </a:p>
          <a:p>
            <a:pPr>
              <a:lnSpc>
                <a:spcPct val="120000"/>
              </a:lnSpc>
              <a:spcBef>
                <a:spcPts val="0"/>
              </a:spcBef>
              <a:spcAft>
                <a:spcPts val="0"/>
              </a:spcAft>
            </a:pPr>
            <a:r>
              <a:rPr lang="ru-RU" dirty="0">
                <a:solidFill>
                  <a:schemeClr val="tx1"/>
                </a:solidFill>
                <a:latin typeface="Times New Roman" panose="02020603050405020304" pitchFamily="18" charset="0"/>
                <a:cs typeface="Times New Roman" panose="02020603050405020304" pitchFamily="18" charset="0"/>
              </a:rPr>
              <a:t> поступления от продажи товаров, выполнения работ, оказания услуг;</a:t>
            </a:r>
          </a:p>
          <a:p>
            <a:pPr>
              <a:lnSpc>
                <a:spcPct val="120000"/>
              </a:lnSpc>
              <a:spcBef>
                <a:spcPts val="0"/>
              </a:spcBef>
              <a:spcAft>
                <a:spcPts val="0"/>
              </a:spcAft>
            </a:pPr>
            <a:r>
              <a:rPr lang="ru-RU" dirty="0">
                <a:solidFill>
                  <a:schemeClr val="tx1"/>
                </a:solidFill>
                <a:latin typeface="Times New Roman" panose="02020603050405020304" pitchFamily="18" charset="0"/>
                <a:cs typeface="Times New Roman" panose="02020603050405020304" pitchFamily="18" charset="0"/>
              </a:rPr>
              <a:t> поступление платежей за предоставление прав;</a:t>
            </a:r>
          </a:p>
          <a:p>
            <a:pPr>
              <a:lnSpc>
                <a:spcPct val="120000"/>
              </a:lnSpc>
              <a:spcBef>
                <a:spcPts val="0"/>
              </a:spcBef>
              <a:spcAft>
                <a:spcPts val="0"/>
              </a:spcAft>
            </a:pPr>
            <a:r>
              <a:rPr lang="ru-RU" dirty="0">
                <a:solidFill>
                  <a:schemeClr val="tx1"/>
                </a:solidFill>
                <a:latin typeface="Times New Roman" panose="02020603050405020304" pitchFamily="18" charset="0"/>
                <a:cs typeface="Times New Roman" panose="02020603050405020304" pitchFamily="18" charset="0"/>
              </a:rPr>
              <a:t> поступление страховых премий;</a:t>
            </a:r>
          </a:p>
          <a:p>
            <a:pPr>
              <a:lnSpc>
                <a:spcPct val="120000"/>
              </a:lnSpc>
              <a:spcBef>
                <a:spcPts val="0"/>
              </a:spcBef>
              <a:spcAft>
                <a:spcPts val="0"/>
              </a:spcAft>
            </a:pPr>
            <a:r>
              <a:rPr lang="ru-RU" dirty="0">
                <a:solidFill>
                  <a:schemeClr val="tx1"/>
                </a:solidFill>
                <a:latin typeface="Times New Roman" panose="02020603050405020304" pitchFamily="18" charset="0"/>
                <a:cs typeface="Times New Roman" panose="02020603050405020304" pitchFamily="18" charset="0"/>
              </a:rPr>
              <a:t> поступления по договорам, заключенным в коммерческих или торговых целях;</a:t>
            </a:r>
          </a:p>
          <a:p>
            <a:pPr>
              <a:lnSpc>
                <a:spcPct val="120000"/>
              </a:lnSpc>
              <a:spcBef>
                <a:spcPts val="0"/>
              </a:spcBef>
              <a:spcAft>
                <a:spcPts val="0"/>
              </a:spcAft>
            </a:pPr>
            <a:r>
              <a:rPr lang="ru-RU" dirty="0">
                <a:solidFill>
                  <a:schemeClr val="tx1"/>
                </a:solidFill>
                <a:latin typeface="Times New Roman" panose="02020603050405020304" pitchFamily="18" charset="0"/>
                <a:cs typeface="Times New Roman" panose="02020603050405020304" pitchFamily="18" charset="0"/>
              </a:rPr>
              <a:t> поступления в виде роялти, гонораров, комиссионных и прочая выручка;</a:t>
            </a:r>
          </a:p>
          <a:p>
            <a:pPr>
              <a:lnSpc>
                <a:spcPct val="120000"/>
              </a:lnSpc>
              <a:spcBef>
                <a:spcPts val="0"/>
              </a:spcBef>
              <a:spcAft>
                <a:spcPts val="0"/>
              </a:spcAft>
            </a:pPr>
            <a:r>
              <a:rPr lang="ru-RU" dirty="0">
                <a:solidFill>
                  <a:schemeClr val="tx1"/>
                </a:solidFill>
                <a:latin typeface="Times New Roman" panose="02020603050405020304" pitchFamily="18" charset="0"/>
                <a:cs typeface="Times New Roman" panose="02020603050405020304" pitchFamily="18" charset="0"/>
              </a:rPr>
              <a:t> поступления по возврату налоговых платежей.</a:t>
            </a:r>
          </a:p>
          <a:p>
            <a:pPr>
              <a:lnSpc>
                <a:spcPct val="120000"/>
              </a:lnSpc>
              <a:spcBef>
                <a:spcPts val="0"/>
              </a:spcBef>
              <a:spcAft>
                <a:spcPts val="0"/>
              </a:spcAft>
            </a:pPr>
            <a:r>
              <a:rPr lang="ru-RU" dirty="0">
                <a:solidFill>
                  <a:schemeClr val="tx1"/>
                </a:solidFill>
                <a:latin typeface="Times New Roman" panose="02020603050405020304" pitchFamily="18" charset="0"/>
                <a:cs typeface="Times New Roman" panose="02020603050405020304" pitchFamily="18" charset="0"/>
              </a:rPr>
              <a:t>Оттоки:</a:t>
            </a:r>
          </a:p>
          <a:p>
            <a:pPr>
              <a:lnSpc>
                <a:spcPct val="120000"/>
              </a:lnSpc>
              <a:spcBef>
                <a:spcPts val="0"/>
              </a:spcBef>
              <a:spcAft>
                <a:spcPts val="0"/>
              </a:spcAft>
            </a:pPr>
            <a:r>
              <a:rPr lang="ru-RU" dirty="0">
                <a:solidFill>
                  <a:schemeClr val="tx1"/>
                </a:solidFill>
                <a:latin typeface="Times New Roman" panose="02020603050405020304" pitchFamily="18" charset="0"/>
                <a:cs typeface="Times New Roman" panose="02020603050405020304" pitchFamily="18" charset="0"/>
              </a:rPr>
              <a:t> выплаты поставщикам товаров, работ, услуг;</a:t>
            </a:r>
          </a:p>
          <a:p>
            <a:pPr>
              <a:lnSpc>
                <a:spcPct val="120000"/>
              </a:lnSpc>
              <a:spcBef>
                <a:spcPts val="0"/>
              </a:spcBef>
              <a:spcAft>
                <a:spcPts val="0"/>
              </a:spcAft>
            </a:pPr>
            <a:r>
              <a:rPr lang="ru-RU" dirty="0">
                <a:solidFill>
                  <a:schemeClr val="tx1"/>
                </a:solidFill>
                <a:latin typeface="Times New Roman" panose="02020603050405020304" pitchFamily="18" charset="0"/>
                <a:cs typeface="Times New Roman" panose="02020603050405020304" pitchFamily="18" charset="0"/>
              </a:rPr>
              <a:t> выплаты работникам;</a:t>
            </a:r>
          </a:p>
          <a:p>
            <a:pPr>
              <a:lnSpc>
                <a:spcPct val="120000"/>
              </a:lnSpc>
              <a:spcBef>
                <a:spcPts val="0"/>
              </a:spcBef>
              <a:spcAft>
                <a:spcPts val="0"/>
              </a:spcAft>
            </a:pPr>
            <a:r>
              <a:rPr lang="ru-RU" dirty="0">
                <a:solidFill>
                  <a:schemeClr val="tx1"/>
                </a:solidFill>
                <a:latin typeface="Times New Roman" panose="02020603050405020304" pitchFamily="18" charset="0"/>
                <a:cs typeface="Times New Roman" panose="02020603050405020304" pitchFamily="18" charset="0"/>
              </a:rPr>
              <a:t> выплаты страховым компаниям по страховым полисам;</a:t>
            </a:r>
          </a:p>
          <a:p>
            <a:pPr>
              <a:lnSpc>
                <a:spcPct val="120000"/>
              </a:lnSpc>
              <a:spcBef>
                <a:spcPts val="0"/>
              </a:spcBef>
              <a:spcAft>
                <a:spcPts val="0"/>
              </a:spcAft>
            </a:pPr>
            <a:r>
              <a:rPr lang="ru-RU" dirty="0">
                <a:solidFill>
                  <a:schemeClr val="tx1"/>
                </a:solidFill>
                <a:latin typeface="Times New Roman" panose="02020603050405020304" pitchFamily="18" charset="0"/>
                <a:cs typeface="Times New Roman" panose="02020603050405020304" pitchFamily="18" charset="0"/>
              </a:rPr>
              <a:t> выплаты по договорам, заключенным в коммерческих или торговых целях;</a:t>
            </a:r>
          </a:p>
          <a:p>
            <a:pPr>
              <a:lnSpc>
                <a:spcPct val="120000"/>
              </a:lnSpc>
              <a:spcBef>
                <a:spcPts val="0"/>
              </a:spcBef>
              <a:spcAft>
                <a:spcPts val="0"/>
              </a:spcAft>
            </a:pPr>
            <a:r>
              <a:rPr lang="ru-RU" dirty="0">
                <a:solidFill>
                  <a:schemeClr val="tx1"/>
                </a:solidFill>
                <a:latin typeface="Times New Roman" panose="02020603050405020304" pitchFamily="18" charset="0"/>
                <a:cs typeface="Times New Roman" panose="02020603050405020304" pitchFamily="18" charset="0"/>
              </a:rPr>
              <a:t> налоговые платежи.</a:t>
            </a:r>
            <a:endParaRPr lang="ru-KZ"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521842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B2F5352-F08C-44C3-A801-B8E2D1538DB2}"/>
              </a:ext>
            </a:extLst>
          </p:cNvPr>
          <p:cNvSpPr>
            <a:spLocks noGrp="1"/>
          </p:cNvSpPr>
          <p:nvPr>
            <p:ph type="title"/>
          </p:nvPr>
        </p:nvSpPr>
        <p:spPr/>
        <p:txBody>
          <a:bodyPr/>
          <a:lstStyle/>
          <a:p>
            <a:r>
              <a:rPr lang="ru-RU" sz="1800" b="1" i="1" u="none" strike="noStrike" baseline="0" dirty="0">
                <a:solidFill>
                  <a:srgbClr val="000000"/>
                </a:solidFill>
                <a:latin typeface="Times New Roman" panose="02020603050405020304" pitchFamily="18" charset="0"/>
              </a:rPr>
              <a:t>представление денежных потоков от инвестиционной деятельности</a:t>
            </a:r>
            <a:endParaRPr lang="ru-KZ" dirty="0"/>
          </a:p>
        </p:txBody>
      </p:sp>
      <p:sp>
        <p:nvSpPr>
          <p:cNvPr id="3" name="Объект 2">
            <a:extLst>
              <a:ext uri="{FF2B5EF4-FFF2-40B4-BE49-F238E27FC236}">
                <a16:creationId xmlns:a16="http://schemas.microsoft.com/office/drawing/2014/main" id="{B667C2C1-3FB1-4988-9D07-BDD09E8280AB}"/>
              </a:ext>
            </a:extLst>
          </p:cNvPr>
          <p:cNvSpPr>
            <a:spLocks noGrp="1"/>
          </p:cNvSpPr>
          <p:nvPr>
            <p:ph idx="1"/>
          </p:nvPr>
        </p:nvSpPr>
        <p:spPr>
          <a:solidFill>
            <a:srgbClr val="FFFF00"/>
          </a:solidFill>
        </p:spPr>
        <p:txBody>
          <a:bodyPr>
            <a:normAutofit fontScale="77500" lnSpcReduction="20000"/>
          </a:bodyPr>
          <a:lstStyle/>
          <a:p>
            <a:pPr algn="l">
              <a:lnSpc>
                <a:spcPct val="120000"/>
              </a:lnSpc>
              <a:spcBef>
                <a:spcPts val="0"/>
              </a:spcBef>
              <a:spcAft>
                <a:spcPts val="0"/>
              </a:spcAft>
            </a:pPr>
            <a:r>
              <a:rPr lang="ru-RU" sz="1800" b="0" i="0" u="none" strike="noStrike" baseline="0" dirty="0">
                <a:solidFill>
                  <a:srgbClr val="000000"/>
                </a:solidFill>
                <a:latin typeface="Times New Roman" panose="02020603050405020304" pitchFamily="18" charset="0"/>
              </a:rPr>
              <a:t>Необходимость отдельного раскрытия информации по инвестиционной деятельности</a:t>
            </a:r>
          </a:p>
          <a:p>
            <a:pPr marR="600" algn="just">
              <a:lnSpc>
                <a:spcPct val="120000"/>
              </a:lnSpc>
              <a:spcBef>
                <a:spcPts val="0"/>
              </a:spcBef>
              <a:spcAft>
                <a:spcPts val="0"/>
              </a:spcAft>
            </a:pPr>
            <a:r>
              <a:rPr lang="ru-RU" sz="1800" b="0" i="0" u="none" strike="noStrike" baseline="0" dirty="0">
                <a:solidFill>
                  <a:srgbClr val="000000"/>
                </a:solidFill>
                <a:latin typeface="Times New Roman" panose="02020603050405020304" pitchFamily="18" charset="0"/>
              </a:rPr>
              <a:t>обусловлена тем фактом, что она показывает объем денежных средств, направленных на создание будущего дохода и, как следствие, генерирование будущих потоков денежных средств.</a:t>
            </a:r>
          </a:p>
          <a:p>
            <a:pPr algn="l">
              <a:lnSpc>
                <a:spcPct val="120000"/>
              </a:lnSpc>
              <a:spcBef>
                <a:spcPts val="0"/>
              </a:spcBef>
              <a:spcAft>
                <a:spcPts val="0"/>
              </a:spcAft>
            </a:pPr>
            <a:r>
              <a:rPr lang="ru-RU" sz="1800" b="0" i="0" u="none" strike="noStrike" baseline="0" dirty="0">
                <a:solidFill>
                  <a:srgbClr val="000000"/>
                </a:solidFill>
                <a:latin typeface="Times New Roman" panose="02020603050405020304" pitchFamily="18" charset="0"/>
              </a:rPr>
              <a:t>Примеры потоков денежных средств от инвестиционной деятельности</a:t>
            </a:r>
          </a:p>
          <a:p>
            <a:pPr algn="l">
              <a:lnSpc>
                <a:spcPct val="120000"/>
              </a:lnSpc>
              <a:spcBef>
                <a:spcPts val="0"/>
              </a:spcBef>
              <a:spcAft>
                <a:spcPts val="0"/>
              </a:spcAft>
            </a:pPr>
            <a:r>
              <a:rPr lang="ru-RU" sz="1800" b="0" i="1" u="none" strike="noStrike" baseline="0" dirty="0">
                <a:solidFill>
                  <a:srgbClr val="000000"/>
                </a:solidFill>
                <a:latin typeface="Times New Roman" panose="02020603050405020304" pitchFamily="18" charset="0"/>
              </a:rPr>
              <a:t>Притоки:</a:t>
            </a:r>
            <a:endParaRPr lang="ru-RU" sz="1800" b="0" i="0" u="none" strike="noStrike" baseline="0" dirty="0">
              <a:solidFill>
                <a:srgbClr val="000000"/>
              </a:solidFill>
              <a:latin typeface="Times New Roman" panose="02020603050405020304" pitchFamily="18" charset="0"/>
            </a:endParaRPr>
          </a:p>
          <a:p>
            <a:pPr algn="l">
              <a:lnSpc>
                <a:spcPct val="120000"/>
              </a:lnSpc>
              <a:spcBef>
                <a:spcPts val="0"/>
              </a:spcBef>
              <a:spcAft>
                <a:spcPts val="0"/>
              </a:spcAft>
            </a:pPr>
            <a:r>
              <a:rPr lang="ru-RU" sz="1800" b="0" i="0" u="none" strike="noStrike" baseline="0" dirty="0">
                <a:solidFill>
                  <a:srgbClr val="000000"/>
                </a:solidFill>
                <a:latin typeface="Arial" panose="020B0604020202020204" pitchFamily="34" charset="0"/>
              </a:rPr>
              <a:t> </a:t>
            </a:r>
            <a:r>
              <a:rPr lang="ru-RU" sz="1800" b="0" i="0" u="none" strike="noStrike" baseline="0" dirty="0">
                <a:solidFill>
                  <a:srgbClr val="000000"/>
                </a:solidFill>
                <a:latin typeface="Times New Roman" panose="02020603050405020304" pitchFamily="18" charset="0"/>
              </a:rPr>
              <a:t>поступления от продажи основных средств, нематериальных активов и прочих</a:t>
            </a:r>
            <a:r>
              <a:rPr lang="en-US" sz="1800" b="0" i="0" u="none" strike="noStrike" baseline="0" dirty="0">
                <a:solidFill>
                  <a:srgbClr val="000000"/>
                </a:solidFill>
                <a:latin typeface="Times New Roman" panose="02020603050405020304" pitchFamily="18" charset="0"/>
              </a:rPr>
              <a:t> </a:t>
            </a:r>
            <a:r>
              <a:rPr lang="ru-RU" sz="1800" b="0" i="0" u="none" strike="noStrike" baseline="0" dirty="0">
                <a:solidFill>
                  <a:srgbClr val="000000"/>
                </a:solidFill>
                <a:latin typeface="Times New Roman" panose="02020603050405020304" pitchFamily="18" charset="0"/>
              </a:rPr>
              <a:t>долгосрочных активов;</a:t>
            </a:r>
          </a:p>
          <a:p>
            <a:pPr algn="l">
              <a:lnSpc>
                <a:spcPct val="120000"/>
              </a:lnSpc>
              <a:spcBef>
                <a:spcPts val="0"/>
              </a:spcBef>
              <a:spcAft>
                <a:spcPts val="0"/>
              </a:spcAft>
            </a:pPr>
            <a:r>
              <a:rPr lang="ru-RU" sz="1800" b="0" i="0" u="none" strike="noStrike" baseline="0" dirty="0">
                <a:solidFill>
                  <a:srgbClr val="000000"/>
                </a:solidFill>
                <a:latin typeface="Arial" panose="020B0604020202020204" pitchFamily="34" charset="0"/>
              </a:rPr>
              <a:t> </a:t>
            </a:r>
            <a:r>
              <a:rPr lang="ru-RU" sz="1800" b="0" i="0" u="none" strike="noStrike" baseline="0" dirty="0">
                <a:solidFill>
                  <a:srgbClr val="000000"/>
                </a:solidFill>
                <a:latin typeface="Times New Roman" panose="02020603050405020304" pitchFamily="18" charset="0"/>
              </a:rPr>
              <a:t>поступления от продажи акций, долей и долговых инструментов за исключением тех из</a:t>
            </a:r>
            <a:r>
              <a:rPr lang="en-US" sz="1800" b="0" i="0" u="none" strike="noStrike" baseline="0" dirty="0">
                <a:solidFill>
                  <a:srgbClr val="000000"/>
                </a:solidFill>
                <a:latin typeface="Times New Roman" panose="02020603050405020304" pitchFamily="18" charset="0"/>
              </a:rPr>
              <a:t> </a:t>
            </a:r>
            <a:r>
              <a:rPr lang="ru-RU" sz="1800" b="0" i="0" u="none" strike="noStrike" baseline="0" dirty="0">
                <a:solidFill>
                  <a:srgbClr val="000000"/>
                </a:solidFill>
                <a:latin typeface="Times New Roman" panose="02020603050405020304" pitchFamily="18" charset="0"/>
              </a:rPr>
              <a:t>них, которые выступают как эквиваленты денежных средств (операционная деятельность) или финансовых инструментов (финансовая деятельность);</a:t>
            </a:r>
          </a:p>
          <a:p>
            <a:pPr algn="l">
              <a:lnSpc>
                <a:spcPct val="120000"/>
              </a:lnSpc>
              <a:spcBef>
                <a:spcPts val="0"/>
              </a:spcBef>
              <a:spcAft>
                <a:spcPts val="0"/>
              </a:spcAft>
            </a:pPr>
            <a:r>
              <a:rPr lang="ru-RU" sz="1800" b="0" i="0" u="none" strike="noStrike" baseline="0" dirty="0">
                <a:solidFill>
                  <a:srgbClr val="000000"/>
                </a:solidFill>
                <a:latin typeface="Arial" panose="020B0604020202020204" pitchFamily="34" charset="0"/>
              </a:rPr>
              <a:t> </a:t>
            </a:r>
            <a:r>
              <a:rPr lang="ru-RU" sz="1800" b="0" i="0" u="none" strike="noStrike" baseline="0" dirty="0">
                <a:solidFill>
                  <a:srgbClr val="000000"/>
                </a:solidFill>
                <a:latin typeface="Times New Roman" panose="02020603050405020304" pitchFamily="18" charset="0"/>
              </a:rPr>
              <a:t>поступления от возврата авансов и займов, предоставленных другим лицам (кроме авансовых платежей и займов финансовых институтов);</a:t>
            </a:r>
          </a:p>
          <a:p>
            <a:pPr algn="l">
              <a:lnSpc>
                <a:spcPct val="120000"/>
              </a:lnSpc>
              <a:spcBef>
                <a:spcPts val="0"/>
              </a:spcBef>
              <a:spcAft>
                <a:spcPts val="0"/>
              </a:spcAft>
            </a:pPr>
            <a:r>
              <a:rPr lang="ru-RU" sz="1800" b="0" i="0" u="none" strike="noStrike" baseline="0" dirty="0">
                <a:solidFill>
                  <a:srgbClr val="000000"/>
                </a:solidFill>
                <a:latin typeface="Arial" panose="020B0604020202020204" pitchFamily="34" charset="0"/>
              </a:rPr>
              <a:t> </a:t>
            </a:r>
            <a:r>
              <a:rPr lang="ru-RU" sz="1800" b="0" i="0" u="none" strike="noStrike" baseline="0" dirty="0">
                <a:solidFill>
                  <a:srgbClr val="000000"/>
                </a:solidFill>
                <a:latin typeface="Times New Roman" panose="02020603050405020304" pitchFamily="18" charset="0"/>
              </a:rPr>
              <a:t>поступления по фьючерсным контрактам, форвардным контрактам, опционам и договорам «своп», за исключением случаев, когда контракты заключены в</a:t>
            </a:r>
            <a:r>
              <a:rPr lang="en-US" sz="1800" b="0" i="0" u="none" strike="noStrike" baseline="0" dirty="0">
                <a:solidFill>
                  <a:srgbClr val="000000"/>
                </a:solidFill>
                <a:latin typeface="Times New Roman" panose="02020603050405020304" pitchFamily="18" charset="0"/>
              </a:rPr>
              <a:t> </a:t>
            </a:r>
            <a:r>
              <a:rPr lang="ru-RU" sz="1800" b="0" i="0" u="none" strike="noStrike" baseline="0" dirty="0">
                <a:solidFill>
                  <a:srgbClr val="000000"/>
                </a:solidFill>
                <a:latin typeface="Times New Roman" panose="02020603050405020304" pitchFamily="18" charset="0"/>
              </a:rPr>
              <a:t>коммерческих или торговых целях или поступления классифицируются как финансовая деятельность.</a:t>
            </a:r>
          </a:p>
          <a:p>
            <a:pPr algn="l">
              <a:lnSpc>
                <a:spcPct val="120000"/>
              </a:lnSpc>
              <a:spcBef>
                <a:spcPts val="0"/>
              </a:spcBef>
              <a:spcAft>
                <a:spcPts val="0"/>
              </a:spcAft>
            </a:pPr>
            <a:r>
              <a:rPr lang="ru-RU" sz="1800" b="0" i="1" u="none" strike="noStrike" baseline="0" dirty="0">
                <a:solidFill>
                  <a:srgbClr val="000000"/>
                </a:solidFill>
                <a:latin typeface="Times New Roman" panose="02020603050405020304" pitchFamily="18" charset="0"/>
              </a:rPr>
              <a:t>Оттоки:</a:t>
            </a:r>
            <a:endParaRPr lang="ru-RU" sz="1800" b="0" i="0" u="none" strike="noStrike" baseline="0" dirty="0">
              <a:solidFill>
                <a:srgbClr val="000000"/>
              </a:solidFill>
              <a:latin typeface="Times New Roman" panose="02020603050405020304" pitchFamily="18" charset="0"/>
            </a:endParaRPr>
          </a:p>
          <a:p>
            <a:pPr algn="l">
              <a:lnSpc>
                <a:spcPct val="120000"/>
              </a:lnSpc>
              <a:spcBef>
                <a:spcPts val="0"/>
              </a:spcBef>
              <a:spcAft>
                <a:spcPts val="0"/>
              </a:spcAft>
            </a:pPr>
            <a:r>
              <a:rPr lang="ru-RU" sz="1800" b="0" i="0" u="none" strike="noStrike" baseline="0" dirty="0">
                <a:solidFill>
                  <a:srgbClr val="000000"/>
                </a:solidFill>
                <a:latin typeface="Arial" panose="020B0604020202020204" pitchFamily="34" charset="0"/>
              </a:rPr>
              <a:t> </a:t>
            </a:r>
            <a:r>
              <a:rPr lang="ru-RU" sz="1800" b="0" i="0" u="none" strike="noStrike" baseline="0" dirty="0">
                <a:solidFill>
                  <a:srgbClr val="000000"/>
                </a:solidFill>
                <a:latin typeface="Times New Roman" panose="02020603050405020304" pitchFamily="18" charset="0"/>
              </a:rPr>
              <a:t>выплаты для приобретения основных средств, нематериальных и других</a:t>
            </a:r>
            <a:r>
              <a:rPr lang="en-US" sz="1800" b="0" i="0" u="none" strike="noStrike" baseline="0" dirty="0">
                <a:solidFill>
                  <a:srgbClr val="000000"/>
                </a:solidFill>
                <a:latin typeface="Times New Roman" panose="02020603050405020304" pitchFamily="18" charset="0"/>
              </a:rPr>
              <a:t> </a:t>
            </a:r>
            <a:r>
              <a:rPr lang="ru-RU" sz="1800" b="0" i="0" u="none" strike="noStrike" baseline="0" dirty="0">
                <a:solidFill>
                  <a:srgbClr val="000000"/>
                </a:solidFill>
                <a:latin typeface="Times New Roman" panose="02020603050405020304" pitchFamily="18" charset="0"/>
              </a:rPr>
              <a:t>долгосрочных активов. К ним относятся выплаты, связанные с капитализированными затратами на разработки и с самостоятельно произведенными основными средствами;</a:t>
            </a:r>
            <a:endParaRPr lang="ru-KZ" dirty="0"/>
          </a:p>
        </p:txBody>
      </p:sp>
    </p:spTree>
    <p:extLst>
      <p:ext uri="{BB962C8B-B14F-4D97-AF65-F5344CB8AC3E}">
        <p14:creationId xmlns:p14="http://schemas.microsoft.com/office/powerpoint/2010/main" val="39792263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FFD4E61-437E-4E7D-BBFF-C6006DEF2B11}"/>
              </a:ext>
            </a:extLst>
          </p:cNvPr>
          <p:cNvSpPr>
            <a:spLocks noGrp="1"/>
          </p:cNvSpPr>
          <p:nvPr>
            <p:ph type="title"/>
          </p:nvPr>
        </p:nvSpPr>
        <p:spPr/>
        <p:txBody>
          <a:bodyPr/>
          <a:lstStyle/>
          <a:p>
            <a:r>
              <a:rPr lang="ru-RU" sz="1800" b="1" i="1" u="none" strike="noStrike" baseline="0" dirty="0">
                <a:solidFill>
                  <a:srgbClr val="000000"/>
                </a:solidFill>
                <a:latin typeface="Times New Roman" panose="02020603050405020304" pitchFamily="18" charset="0"/>
              </a:rPr>
              <a:t>Представление денежных потоков от финансовой деятельности</a:t>
            </a:r>
            <a:endParaRPr lang="ru-KZ" dirty="0"/>
          </a:p>
        </p:txBody>
      </p:sp>
      <p:sp>
        <p:nvSpPr>
          <p:cNvPr id="3" name="Объект 2">
            <a:extLst>
              <a:ext uri="{FF2B5EF4-FFF2-40B4-BE49-F238E27FC236}">
                <a16:creationId xmlns:a16="http://schemas.microsoft.com/office/drawing/2014/main" id="{06F1118E-CD72-4C8C-8EF8-4F074A8B998D}"/>
              </a:ext>
            </a:extLst>
          </p:cNvPr>
          <p:cNvSpPr>
            <a:spLocks noGrp="1"/>
          </p:cNvSpPr>
          <p:nvPr>
            <p:ph idx="1"/>
          </p:nvPr>
        </p:nvSpPr>
        <p:spPr>
          <a:solidFill>
            <a:srgbClr val="FFFF00"/>
          </a:solidFill>
        </p:spPr>
        <p:txBody>
          <a:bodyPr>
            <a:normAutofit fontScale="85000" lnSpcReduction="10000"/>
          </a:bodyPr>
          <a:lstStyle/>
          <a:p>
            <a:pPr>
              <a:lnSpc>
                <a:spcPct val="120000"/>
              </a:lnSpc>
              <a:spcBef>
                <a:spcPts val="0"/>
              </a:spcBef>
              <a:spcAft>
                <a:spcPts val="0"/>
              </a:spcAft>
            </a:pPr>
            <a:r>
              <a:rPr lang="ru-RU" dirty="0">
                <a:solidFill>
                  <a:schemeClr val="tx1"/>
                </a:solidFill>
                <a:latin typeface="Times New Roman" panose="02020603050405020304" pitchFamily="18" charset="0"/>
                <a:cs typeface="Times New Roman" panose="02020603050405020304" pitchFamily="18" charset="0"/>
              </a:rPr>
              <a:t>Необходимость отдельного раскрытия информации по </a:t>
            </a:r>
            <a:r>
              <a:rPr lang="ru-RU" b="1" dirty="0">
                <a:solidFill>
                  <a:schemeClr val="tx1"/>
                </a:solidFill>
                <a:latin typeface="Times New Roman" panose="02020603050405020304" pitchFamily="18" charset="0"/>
                <a:cs typeface="Times New Roman" panose="02020603050405020304" pitchFamily="18" charset="0"/>
              </a:rPr>
              <a:t>финансовой деятельности </a:t>
            </a:r>
            <a:r>
              <a:rPr lang="ru-RU" dirty="0">
                <a:solidFill>
                  <a:schemeClr val="tx1"/>
                </a:solidFill>
                <a:latin typeface="Times New Roman" panose="02020603050405020304" pitchFamily="18" charset="0"/>
                <a:cs typeface="Times New Roman" panose="02020603050405020304" pitchFamily="18" charset="0"/>
              </a:rPr>
              <a:t>обусловлена тем фактом, что она необходима для прогнозирования платежей п требованиям сторон, предоставивших организации капитал.</a:t>
            </a:r>
          </a:p>
          <a:p>
            <a:pPr>
              <a:lnSpc>
                <a:spcPct val="120000"/>
              </a:lnSpc>
              <a:spcBef>
                <a:spcPts val="0"/>
              </a:spcBef>
              <a:spcAft>
                <a:spcPts val="0"/>
              </a:spcAft>
            </a:pPr>
            <a:r>
              <a:rPr lang="ru-RU" b="1" dirty="0">
                <a:solidFill>
                  <a:schemeClr val="tx1"/>
                </a:solidFill>
                <a:latin typeface="Times New Roman" panose="02020603050405020304" pitchFamily="18" charset="0"/>
                <a:cs typeface="Times New Roman" panose="02020603050405020304" pitchFamily="18" charset="0"/>
              </a:rPr>
              <a:t>Примеры потоков денежных средств от финансовой деятельности</a:t>
            </a:r>
          </a:p>
          <a:p>
            <a:pPr>
              <a:lnSpc>
                <a:spcPct val="120000"/>
              </a:lnSpc>
              <a:spcBef>
                <a:spcPts val="0"/>
              </a:spcBef>
              <a:spcAft>
                <a:spcPts val="0"/>
              </a:spcAft>
            </a:pPr>
            <a:r>
              <a:rPr lang="ru-RU" b="1" dirty="0">
                <a:solidFill>
                  <a:schemeClr val="tx1"/>
                </a:solidFill>
                <a:latin typeface="Times New Roman" panose="02020603050405020304" pitchFamily="18" charset="0"/>
                <a:cs typeface="Times New Roman" panose="02020603050405020304" pitchFamily="18" charset="0"/>
              </a:rPr>
              <a:t>Притоки</a:t>
            </a:r>
            <a:r>
              <a:rPr lang="ru-RU" dirty="0">
                <a:solidFill>
                  <a:schemeClr val="tx1"/>
                </a:solidFill>
                <a:latin typeface="Times New Roman" panose="02020603050405020304" pitchFamily="18" charset="0"/>
                <a:cs typeface="Times New Roman" panose="02020603050405020304" pitchFamily="18" charset="0"/>
              </a:rPr>
              <a:t>:</a:t>
            </a:r>
          </a:p>
          <a:p>
            <a:pPr>
              <a:lnSpc>
                <a:spcPct val="120000"/>
              </a:lnSpc>
              <a:spcBef>
                <a:spcPts val="0"/>
              </a:spcBef>
              <a:spcAft>
                <a:spcPts val="0"/>
              </a:spcAft>
            </a:pPr>
            <a:r>
              <a:rPr lang="ru-RU" dirty="0">
                <a:solidFill>
                  <a:schemeClr val="tx1"/>
                </a:solidFill>
                <a:latin typeface="Times New Roman" panose="02020603050405020304" pitchFamily="18" charset="0"/>
                <a:cs typeface="Times New Roman" panose="02020603050405020304" pitchFamily="18" charset="0"/>
              </a:rPr>
              <a:t>• поступления от эмиссии акций;</a:t>
            </a:r>
          </a:p>
          <a:p>
            <a:pPr>
              <a:lnSpc>
                <a:spcPct val="120000"/>
              </a:lnSpc>
              <a:spcBef>
                <a:spcPts val="0"/>
              </a:spcBef>
              <a:spcAft>
                <a:spcPts val="0"/>
              </a:spcAft>
            </a:pPr>
            <a:r>
              <a:rPr lang="ru-RU" dirty="0">
                <a:solidFill>
                  <a:schemeClr val="tx1"/>
                </a:solidFill>
                <a:latin typeface="Times New Roman" panose="02020603050405020304" pitchFamily="18" charset="0"/>
                <a:cs typeface="Times New Roman" panose="02020603050405020304" pitchFamily="18" charset="0"/>
              </a:rPr>
              <a:t>• поступления от выпуска долговых обязательств, займов, векселей, облигаций,</a:t>
            </a:r>
          </a:p>
          <a:p>
            <a:pPr>
              <a:lnSpc>
                <a:spcPct val="120000"/>
              </a:lnSpc>
              <a:spcBef>
                <a:spcPts val="0"/>
              </a:spcBef>
              <a:spcAft>
                <a:spcPts val="0"/>
              </a:spcAft>
            </a:pPr>
            <a:r>
              <a:rPr lang="ru-RU" dirty="0">
                <a:solidFill>
                  <a:schemeClr val="tx1"/>
                </a:solidFill>
                <a:latin typeface="Times New Roman" panose="02020603050405020304" pitchFamily="18" charset="0"/>
                <a:cs typeface="Times New Roman" panose="02020603050405020304" pitchFamily="18" charset="0"/>
              </a:rPr>
              <a:t>закладных и других краткосрочных или долгосрочных заимствований;</a:t>
            </a:r>
          </a:p>
          <a:p>
            <a:pPr>
              <a:lnSpc>
                <a:spcPct val="120000"/>
              </a:lnSpc>
              <a:spcBef>
                <a:spcPts val="0"/>
              </a:spcBef>
              <a:spcAft>
                <a:spcPts val="0"/>
              </a:spcAft>
            </a:pPr>
            <a:r>
              <a:rPr lang="ru-RU" b="1" dirty="0">
                <a:solidFill>
                  <a:schemeClr val="tx1"/>
                </a:solidFill>
                <a:latin typeface="Times New Roman" panose="02020603050405020304" pitchFamily="18" charset="0"/>
                <a:cs typeface="Times New Roman" panose="02020603050405020304" pitchFamily="18" charset="0"/>
              </a:rPr>
              <a:t>Оттоки:</a:t>
            </a:r>
          </a:p>
          <a:p>
            <a:pPr>
              <a:lnSpc>
                <a:spcPct val="120000"/>
              </a:lnSpc>
              <a:spcBef>
                <a:spcPts val="0"/>
              </a:spcBef>
              <a:spcAft>
                <a:spcPts val="0"/>
              </a:spcAft>
            </a:pPr>
            <a:r>
              <a:rPr lang="ru-RU" dirty="0">
                <a:solidFill>
                  <a:schemeClr val="tx1"/>
                </a:solidFill>
                <a:latin typeface="Times New Roman" panose="02020603050405020304" pitchFamily="18" charset="0"/>
                <a:cs typeface="Times New Roman" panose="02020603050405020304" pitchFamily="18" charset="0"/>
              </a:rPr>
              <a:t>• выплаты собственникам при выкупе или погашении акций;</a:t>
            </a:r>
          </a:p>
          <a:p>
            <a:pPr>
              <a:lnSpc>
                <a:spcPct val="120000"/>
              </a:lnSpc>
              <a:spcBef>
                <a:spcPts val="0"/>
              </a:spcBef>
              <a:spcAft>
                <a:spcPts val="0"/>
              </a:spcAft>
            </a:pPr>
            <a:r>
              <a:rPr lang="ru-RU" dirty="0">
                <a:solidFill>
                  <a:schemeClr val="tx1"/>
                </a:solidFill>
                <a:latin typeface="Times New Roman" panose="02020603050405020304" pitchFamily="18" charset="0"/>
                <a:cs typeface="Times New Roman" panose="02020603050405020304" pitchFamily="18" charset="0"/>
              </a:rPr>
              <a:t>• выплаты арендатора для уменьшения непогашенной задолженности по финансовой</a:t>
            </a:r>
          </a:p>
          <a:p>
            <a:pPr>
              <a:lnSpc>
                <a:spcPct val="120000"/>
              </a:lnSpc>
              <a:spcBef>
                <a:spcPts val="0"/>
              </a:spcBef>
              <a:spcAft>
                <a:spcPts val="0"/>
              </a:spcAft>
            </a:pPr>
            <a:r>
              <a:rPr lang="ru-RU" dirty="0">
                <a:solidFill>
                  <a:schemeClr val="tx1"/>
                </a:solidFill>
                <a:latin typeface="Times New Roman" panose="02020603050405020304" pitchFamily="18" charset="0"/>
                <a:cs typeface="Times New Roman" panose="02020603050405020304" pitchFamily="18" charset="0"/>
              </a:rPr>
              <a:t>аренде;</a:t>
            </a:r>
          </a:p>
          <a:p>
            <a:pPr>
              <a:lnSpc>
                <a:spcPct val="120000"/>
              </a:lnSpc>
              <a:spcBef>
                <a:spcPts val="0"/>
              </a:spcBef>
              <a:spcAft>
                <a:spcPts val="0"/>
              </a:spcAft>
            </a:pPr>
            <a:r>
              <a:rPr lang="ru-RU" dirty="0">
                <a:solidFill>
                  <a:schemeClr val="tx1"/>
                </a:solidFill>
                <a:latin typeface="Times New Roman" panose="02020603050405020304" pitchFamily="18" charset="0"/>
                <a:cs typeface="Times New Roman" panose="02020603050405020304" pitchFamily="18" charset="0"/>
              </a:rPr>
              <a:t>• выплаты по заемным средствам</a:t>
            </a:r>
            <a:endParaRPr lang="ru-KZ"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749069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6770793-FFAB-4ECC-B66A-66B8DAF3B010}"/>
              </a:ext>
            </a:extLst>
          </p:cNvPr>
          <p:cNvSpPr>
            <a:spLocks noGrp="1"/>
          </p:cNvSpPr>
          <p:nvPr>
            <p:ph type="title"/>
          </p:nvPr>
        </p:nvSpPr>
        <p:spPr/>
        <p:txBody>
          <a:bodyPr/>
          <a:lstStyle/>
          <a:p>
            <a:r>
              <a:rPr lang="ru-RU" sz="1800" b="1" i="1" u="none" strike="noStrike" baseline="0" dirty="0">
                <a:solidFill>
                  <a:srgbClr val="000000"/>
                </a:solidFill>
                <a:latin typeface="Times New Roman" panose="02020603050405020304" pitchFamily="18" charset="0"/>
              </a:rPr>
              <a:t>Отражение потоков денежных средств от операционной деятельности</a:t>
            </a:r>
            <a:endParaRPr lang="ru-KZ" dirty="0"/>
          </a:p>
        </p:txBody>
      </p:sp>
      <p:sp>
        <p:nvSpPr>
          <p:cNvPr id="3" name="Объект 2">
            <a:extLst>
              <a:ext uri="{FF2B5EF4-FFF2-40B4-BE49-F238E27FC236}">
                <a16:creationId xmlns:a16="http://schemas.microsoft.com/office/drawing/2014/main" id="{DD6EC6B2-CC4B-425F-9C83-3E909B2C49FC}"/>
              </a:ext>
            </a:extLst>
          </p:cNvPr>
          <p:cNvSpPr>
            <a:spLocks noGrp="1"/>
          </p:cNvSpPr>
          <p:nvPr>
            <p:ph idx="1"/>
          </p:nvPr>
        </p:nvSpPr>
        <p:spPr>
          <a:solidFill>
            <a:srgbClr val="FFFF00"/>
          </a:solidFill>
        </p:spPr>
        <p:txBody>
          <a:bodyPr/>
          <a:lstStyle/>
          <a:p>
            <a:pPr algn="just"/>
            <a:r>
              <a:rPr lang="ru-RU" dirty="0">
                <a:solidFill>
                  <a:schemeClr val="tx1"/>
                </a:solidFill>
                <a:latin typeface="Times New Roman" panose="02020603050405020304" pitchFamily="18" charset="0"/>
                <a:cs typeface="Times New Roman" panose="02020603050405020304" pitchFamily="18" charset="0"/>
              </a:rPr>
              <a:t>Денежные потоки от операционной деятельности могут быть представлены с использованием прямого либо, косвенного методов.</a:t>
            </a:r>
          </a:p>
          <a:p>
            <a:pPr algn="just"/>
            <a:endParaRPr lang="ru-RU" dirty="0">
              <a:solidFill>
                <a:schemeClr val="tx1"/>
              </a:solidFill>
              <a:latin typeface="Times New Roman" panose="02020603050405020304" pitchFamily="18" charset="0"/>
              <a:cs typeface="Times New Roman" panose="02020603050405020304" pitchFamily="18" charset="0"/>
            </a:endParaRPr>
          </a:p>
          <a:p>
            <a:pPr algn="just"/>
            <a:r>
              <a:rPr lang="ru-RU" dirty="0">
                <a:solidFill>
                  <a:schemeClr val="tx1"/>
                </a:solidFill>
                <a:latin typeface="Times New Roman" panose="02020603050405020304" pitchFamily="18" charset="0"/>
                <a:cs typeface="Times New Roman" panose="02020603050405020304" pitchFamily="18" charset="0"/>
              </a:rPr>
              <a:t>Хотя косвенный метод чаще используется на практике, Совет по МСФО поощряет использование прямого метода. Как указано в МСФО (IAS) 7, явное преимущество прямого метода заключается в том, что он обеспечивает представление информации, позволяющей оценить и спроектировать будущие денежные потоки, что не может быть достигнуто при использовании косвенного метода.</a:t>
            </a:r>
            <a:endParaRPr lang="ru-KZ"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422079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439367" y="394421"/>
            <a:ext cx="2027432" cy="151357"/>
          </a:xfrm>
          <a:prstGeom prst="rect">
            <a:avLst/>
          </a:prstGeom>
        </p:spPr>
        <p:txBody>
          <a:bodyPr vert="horz" wrap="square" lIns="0" tIns="11526" rIns="0" bIns="0" rtlCol="0">
            <a:spAutoFit/>
          </a:bodyPr>
          <a:lstStyle/>
          <a:p>
            <a:pPr marL="11527">
              <a:spcBef>
                <a:spcPts val="91"/>
              </a:spcBef>
            </a:pPr>
            <a:r>
              <a:rPr sz="908" spc="-54" dirty="0">
                <a:latin typeface="Verdana"/>
                <a:cs typeface="Verdana"/>
              </a:rPr>
              <a:t>Отчет</a:t>
            </a:r>
            <a:r>
              <a:rPr sz="908" spc="-36" dirty="0">
                <a:latin typeface="Verdana"/>
                <a:cs typeface="Verdana"/>
              </a:rPr>
              <a:t> </a:t>
            </a:r>
            <a:r>
              <a:rPr sz="908" spc="-64" dirty="0">
                <a:latin typeface="Verdana"/>
                <a:cs typeface="Verdana"/>
              </a:rPr>
              <a:t>о</a:t>
            </a:r>
            <a:r>
              <a:rPr sz="908" spc="-32" dirty="0">
                <a:latin typeface="Verdana"/>
                <a:cs typeface="Verdana"/>
              </a:rPr>
              <a:t> </a:t>
            </a:r>
            <a:r>
              <a:rPr sz="908" spc="-82" dirty="0">
                <a:latin typeface="Verdana"/>
                <a:cs typeface="Verdana"/>
              </a:rPr>
              <a:t>движении</a:t>
            </a:r>
            <a:r>
              <a:rPr sz="908" spc="-32" dirty="0">
                <a:latin typeface="Verdana"/>
                <a:cs typeface="Verdana"/>
              </a:rPr>
              <a:t> </a:t>
            </a:r>
            <a:r>
              <a:rPr sz="908" spc="-82" dirty="0">
                <a:latin typeface="Verdana"/>
                <a:cs typeface="Verdana"/>
              </a:rPr>
              <a:t>денежных</a:t>
            </a:r>
            <a:r>
              <a:rPr sz="908" spc="-36" dirty="0">
                <a:latin typeface="Verdana"/>
                <a:cs typeface="Verdana"/>
              </a:rPr>
              <a:t> </a:t>
            </a:r>
            <a:r>
              <a:rPr sz="908" spc="-18" dirty="0">
                <a:latin typeface="Verdana"/>
                <a:cs typeface="Verdana"/>
              </a:rPr>
              <a:t>средств</a:t>
            </a:r>
            <a:endParaRPr sz="908">
              <a:latin typeface="Verdana"/>
              <a:cs typeface="Verdana"/>
            </a:endParaRPr>
          </a:p>
        </p:txBody>
      </p:sp>
      <p:sp>
        <p:nvSpPr>
          <p:cNvPr id="3" name="object 3"/>
          <p:cNvSpPr txBox="1"/>
          <p:nvPr/>
        </p:nvSpPr>
        <p:spPr>
          <a:xfrm>
            <a:off x="1722191" y="639227"/>
            <a:ext cx="4038728" cy="291074"/>
          </a:xfrm>
          <a:prstGeom prst="rect">
            <a:avLst/>
          </a:prstGeom>
        </p:spPr>
        <p:txBody>
          <a:bodyPr vert="horz" wrap="square" lIns="0" tIns="11526" rIns="0" bIns="0" rtlCol="0">
            <a:spAutoFit/>
          </a:bodyPr>
          <a:lstStyle/>
          <a:p>
            <a:pPr marL="11527" marR="4611">
              <a:spcBef>
                <a:spcPts val="91"/>
              </a:spcBef>
            </a:pPr>
            <a:r>
              <a:rPr sz="908" b="1" dirty="0">
                <a:latin typeface="Arial"/>
                <a:cs typeface="Arial"/>
              </a:rPr>
              <a:t>Денежные</a:t>
            </a:r>
            <a:r>
              <a:rPr sz="908" b="1" spc="422" dirty="0">
                <a:latin typeface="Arial"/>
                <a:cs typeface="Arial"/>
              </a:rPr>
              <a:t> </a:t>
            </a:r>
            <a:r>
              <a:rPr sz="908" b="1" dirty="0">
                <a:latin typeface="Arial"/>
                <a:cs typeface="Arial"/>
              </a:rPr>
              <a:t>средства</a:t>
            </a:r>
            <a:r>
              <a:rPr sz="908" b="1" spc="431" dirty="0">
                <a:latin typeface="Arial"/>
                <a:cs typeface="Arial"/>
              </a:rPr>
              <a:t> </a:t>
            </a:r>
            <a:r>
              <a:rPr sz="908" dirty="0">
                <a:latin typeface="Microsoft Sans Serif"/>
                <a:cs typeface="Microsoft Sans Serif"/>
              </a:rPr>
              <a:t>-</a:t>
            </a:r>
            <a:r>
              <a:rPr sz="908" spc="439" dirty="0">
                <a:latin typeface="Microsoft Sans Serif"/>
                <a:cs typeface="Microsoft Sans Serif"/>
              </a:rPr>
              <a:t> </a:t>
            </a:r>
            <a:r>
              <a:rPr sz="908" spc="-41" dirty="0">
                <a:latin typeface="Verdana"/>
                <a:cs typeface="Verdana"/>
              </a:rPr>
              <a:t>наличные</a:t>
            </a:r>
            <a:r>
              <a:rPr sz="908" spc="363" dirty="0">
                <a:latin typeface="Verdana"/>
                <a:cs typeface="Verdana"/>
              </a:rPr>
              <a:t> </a:t>
            </a:r>
            <a:r>
              <a:rPr sz="908" spc="-18" dirty="0">
                <a:latin typeface="Verdana"/>
                <a:cs typeface="Verdana"/>
              </a:rPr>
              <a:t>средства</a:t>
            </a:r>
            <a:r>
              <a:rPr sz="908" spc="363" dirty="0">
                <a:latin typeface="Verdana"/>
                <a:cs typeface="Verdana"/>
              </a:rPr>
              <a:t> </a:t>
            </a:r>
            <a:r>
              <a:rPr sz="908" dirty="0">
                <a:latin typeface="Verdana"/>
                <a:cs typeface="Verdana"/>
              </a:rPr>
              <a:t>и</a:t>
            </a:r>
            <a:r>
              <a:rPr sz="908" spc="368" dirty="0">
                <a:latin typeface="Verdana"/>
                <a:cs typeface="Verdana"/>
              </a:rPr>
              <a:t> </a:t>
            </a:r>
            <a:r>
              <a:rPr sz="908" spc="-41" dirty="0">
                <a:latin typeface="Verdana"/>
                <a:cs typeface="Verdana"/>
              </a:rPr>
              <a:t>депозитные</a:t>
            </a:r>
            <a:r>
              <a:rPr sz="908" spc="368" dirty="0">
                <a:latin typeface="Verdana"/>
                <a:cs typeface="Verdana"/>
              </a:rPr>
              <a:t> </a:t>
            </a:r>
            <a:r>
              <a:rPr sz="908" spc="-32" dirty="0">
                <a:latin typeface="Verdana"/>
                <a:cs typeface="Verdana"/>
              </a:rPr>
              <a:t>вклады</a:t>
            </a:r>
            <a:r>
              <a:rPr sz="908" spc="-32" dirty="0">
                <a:latin typeface="Microsoft Sans Serif"/>
                <a:cs typeface="Microsoft Sans Serif"/>
              </a:rPr>
              <a:t>, </a:t>
            </a:r>
            <a:r>
              <a:rPr sz="908" spc="-64" dirty="0">
                <a:latin typeface="Verdana"/>
                <a:cs typeface="Verdana"/>
              </a:rPr>
              <a:t>выдаваемые</a:t>
            </a:r>
            <a:r>
              <a:rPr sz="908" spc="-41" dirty="0">
                <a:latin typeface="Verdana"/>
                <a:cs typeface="Verdana"/>
              </a:rPr>
              <a:t> </a:t>
            </a:r>
            <a:r>
              <a:rPr sz="908" spc="-77" dirty="0">
                <a:latin typeface="Verdana"/>
                <a:cs typeface="Verdana"/>
              </a:rPr>
              <a:t>по</a:t>
            </a:r>
            <a:r>
              <a:rPr sz="908" spc="-32" dirty="0">
                <a:latin typeface="Verdana"/>
                <a:cs typeface="Verdana"/>
              </a:rPr>
              <a:t> </a:t>
            </a:r>
            <a:r>
              <a:rPr sz="908" spc="-9" dirty="0">
                <a:latin typeface="Verdana"/>
                <a:cs typeface="Verdana"/>
              </a:rPr>
              <a:t>требованию</a:t>
            </a:r>
            <a:r>
              <a:rPr sz="908" spc="-9" dirty="0">
                <a:latin typeface="Microsoft Sans Serif"/>
                <a:cs typeface="Microsoft Sans Serif"/>
              </a:rPr>
              <a:t>.</a:t>
            </a:r>
            <a:endParaRPr sz="908">
              <a:latin typeface="Microsoft Sans Serif"/>
              <a:cs typeface="Microsoft Sans Serif"/>
            </a:endParaRPr>
          </a:p>
        </p:txBody>
      </p:sp>
      <p:sp>
        <p:nvSpPr>
          <p:cNvPr id="4" name="object 4"/>
          <p:cNvSpPr txBox="1"/>
          <p:nvPr/>
        </p:nvSpPr>
        <p:spPr>
          <a:xfrm>
            <a:off x="1722158" y="1054164"/>
            <a:ext cx="4039304" cy="570510"/>
          </a:xfrm>
          <a:prstGeom prst="rect">
            <a:avLst/>
          </a:prstGeom>
        </p:spPr>
        <p:txBody>
          <a:bodyPr vert="horz" wrap="square" lIns="0" tIns="11526" rIns="0" bIns="0" rtlCol="0">
            <a:spAutoFit/>
          </a:bodyPr>
          <a:lstStyle/>
          <a:p>
            <a:pPr marL="11527" marR="4611" algn="just">
              <a:spcBef>
                <a:spcPts val="91"/>
              </a:spcBef>
            </a:pPr>
            <a:r>
              <a:rPr sz="908" b="1" dirty="0">
                <a:latin typeface="Arial"/>
                <a:cs typeface="Arial"/>
              </a:rPr>
              <a:t>Эквиваленты</a:t>
            </a:r>
            <a:r>
              <a:rPr sz="908" b="1" spc="195" dirty="0">
                <a:latin typeface="Arial"/>
                <a:cs typeface="Arial"/>
              </a:rPr>
              <a:t> </a:t>
            </a:r>
            <a:r>
              <a:rPr sz="908" b="1" dirty="0">
                <a:latin typeface="Arial"/>
                <a:cs typeface="Arial"/>
              </a:rPr>
              <a:t>денежных</a:t>
            </a:r>
            <a:r>
              <a:rPr sz="908" b="1" spc="200" dirty="0">
                <a:latin typeface="Arial"/>
                <a:cs typeface="Arial"/>
              </a:rPr>
              <a:t> </a:t>
            </a:r>
            <a:r>
              <a:rPr sz="908" b="1" dirty="0">
                <a:latin typeface="Arial"/>
                <a:cs typeface="Arial"/>
              </a:rPr>
              <a:t>средств</a:t>
            </a:r>
            <a:r>
              <a:rPr sz="908" b="1" spc="200" dirty="0">
                <a:latin typeface="Arial"/>
                <a:cs typeface="Arial"/>
              </a:rPr>
              <a:t> </a:t>
            </a:r>
            <a:r>
              <a:rPr sz="908" b="1" dirty="0">
                <a:latin typeface="Arial"/>
                <a:cs typeface="Arial"/>
              </a:rPr>
              <a:t>–</a:t>
            </a:r>
            <a:r>
              <a:rPr sz="908" b="1" spc="195" dirty="0">
                <a:latin typeface="Arial"/>
                <a:cs typeface="Arial"/>
              </a:rPr>
              <a:t> </a:t>
            </a:r>
            <a:r>
              <a:rPr sz="908" spc="-54" dirty="0">
                <a:latin typeface="Verdana"/>
                <a:cs typeface="Verdana"/>
              </a:rPr>
              <a:t>краткосрочные</a:t>
            </a:r>
            <a:r>
              <a:rPr sz="908" spc="-54" dirty="0">
                <a:latin typeface="Microsoft Sans Serif"/>
                <a:cs typeface="Microsoft Sans Serif"/>
              </a:rPr>
              <a:t>,</a:t>
            </a:r>
            <a:r>
              <a:rPr sz="908" spc="208" dirty="0">
                <a:latin typeface="Microsoft Sans Serif"/>
                <a:cs typeface="Microsoft Sans Serif"/>
              </a:rPr>
              <a:t> </a:t>
            </a:r>
            <a:r>
              <a:rPr sz="908" spc="-59" dirty="0">
                <a:latin typeface="Verdana"/>
                <a:cs typeface="Verdana"/>
              </a:rPr>
              <a:t>высоколиквидные </a:t>
            </a:r>
            <a:r>
              <a:rPr sz="908" spc="-9" dirty="0">
                <a:latin typeface="Verdana"/>
                <a:cs typeface="Verdana"/>
              </a:rPr>
              <a:t>инвестиции</a:t>
            </a:r>
            <a:r>
              <a:rPr sz="908" spc="-9" dirty="0">
                <a:latin typeface="Microsoft Sans Serif"/>
                <a:cs typeface="Microsoft Sans Serif"/>
              </a:rPr>
              <a:t>,</a:t>
            </a:r>
            <a:r>
              <a:rPr sz="908" spc="172" dirty="0">
                <a:latin typeface="Microsoft Sans Serif"/>
                <a:cs typeface="Microsoft Sans Serif"/>
              </a:rPr>
              <a:t> </a:t>
            </a:r>
            <a:r>
              <a:rPr sz="908" dirty="0">
                <a:latin typeface="Verdana"/>
                <a:cs typeface="Verdana"/>
              </a:rPr>
              <a:t>которые</a:t>
            </a:r>
            <a:r>
              <a:rPr sz="908" spc="100" dirty="0">
                <a:latin typeface="Verdana"/>
                <a:cs typeface="Verdana"/>
              </a:rPr>
              <a:t> </a:t>
            </a:r>
            <a:r>
              <a:rPr sz="908" dirty="0">
                <a:latin typeface="Verdana"/>
                <a:cs typeface="Verdana"/>
              </a:rPr>
              <a:t>легко</a:t>
            </a:r>
            <a:r>
              <a:rPr sz="908" spc="103" dirty="0">
                <a:latin typeface="Verdana"/>
                <a:cs typeface="Verdana"/>
              </a:rPr>
              <a:t> </a:t>
            </a:r>
            <a:r>
              <a:rPr sz="908" dirty="0">
                <a:latin typeface="Verdana"/>
                <a:cs typeface="Verdana"/>
              </a:rPr>
              <a:t>могут</a:t>
            </a:r>
            <a:r>
              <a:rPr sz="908" spc="100" dirty="0">
                <a:latin typeface="Verdana"/>
                <a:cs typeface="Verdana"/>
              </a:rPr>
              <a:t> </a:t>
            </a:r>
            <a:r>
              <a:rPr sz="908" dirty="0">
                <a:latin typeface="Verdana"/>
                <a:cs typeface="Verdana"/>
              </a:rPr>
              <a:t>быть</a:t>
            </a:r>
            <a:r>
              <a:rPr sz="908" spc="100" dirty="0">
                <a:latin typeface="Verdana"/>
                <a:cs typeface="Verdana"/>
              </a:rPr>
              <a:t> </a:t>
            </a:r>
            <a:r>
              <a:rPr sz="908" spc="-41" dirty="0">
                <a:latin typeface="Verdana"/>
                <a:cs typeface="Verdana"/>
              </a:rPr>
              <a:t>конвертированы</a:t>
            </a:r>
            <a:r>
              <a:rPr sz="908" spc="103" dirty="0">
                <a:latin typeface="Verdana"/>
                <a:cs typeface="Verdana"/>
              </a:rPr>
              <a:t> </a:t>
            </a:r>
            <a:r>
              <a:rPr sz="908" dirty="0">
                <a:latin typeface="Verdana"/>
                <a:cs typeface="Verdana"/>
              </a:rPr>
              <a:t>в</a:t>
            </a:r>
            <a:r>
              <a:rPr sz="908" spc="100" dirty="0">
                <a:latin typeface="Verdana"/>
                <a:cs typeface="Verdana"/>
              </a:rPr>
              <a:t> </a:t>
            </a:r>
            <a:r>
              <a:rPr sz="908" spc="-18" dirty="0">
                <a:latin typeface="Verdana"/>
                <a:cs typeface="Verdana"/>
              </a:rPr>
              <a:t>заранее </a:t>
            </a:r>
            <a:r>
              <a:rPr sz="908" spc="-27" dirty="0">
                <a:latin typeface="Verdana"/>
                <a:cs typeface="Verdana"/>
              </a:rPr>
              <a:t>известное</a:t>
            </a:r>
            <a:r>
              <a:rPr sz="908" spc="-5" dirty="0">
                <a:latin typeface="Verdana"/>
                <a:cs typeface="Verdana"/>
              </a:rPr>
              <a:t> </a:t>
            </a:r>
            <a:r>
              <a:rPr sz="908" spc="-36" dirty="0">
                <a:latin typeface="Verdana"/>
                <a:cs typeface="Verdana"/>
              </a:rPr>
              <a:t>количество</a:t>
            </a:r>
            <a:r>
              <a:rPr sz="908" spc="5" dirty="0">
                <a:latin typeface="Verdana"/>
                <a:cs typeface="Verdana"/>
              </a:rPr>
              <a:t> </a:t>
            </a:r>
            <a:r>
              <a:rPr sz="908" spc="-41" dirty="0">
                <a:latin typeface="Verdana"/>
                <a:cs typeface="Verdana"/>
              </a:rPr>
              <a:t>денежных</a:t>
            </a:r>
            <a:r>
              <a:rPr sz="908" spc="-5" dirty="0">
                <a:latin typeface="Verdana"/>
                <a:cs typeface="Verdana"/>
              </a:rPr>
              <a:t> </a:t>
            </a:r>
            <a:r>
              <a:rPr sz="908" dirty="0">
                <a:latin typeface="Verdana"/>
                <a:cs typeface="Verdana"/>
              </a:rPr>
              <a:t>средств и</a:t>
            </a:r>
            <a:r>
              <a:rPr sz="908" spc="-5" dirty="0">
                <a:latin typeface="Verdana"/>
                <a:cs typeface="Verdana"/>
              </a:rPr>
              <a:t> </a:t>
            </a:r>
            <a:r>
              <a:rPr sz="908" dirty="0">
                <a:latin typeface="Verdana"/>
                <a:cs typeface="Verdana"/>
              </a:rPr>
              <a:t>риск </a:t>
            </a:r>
            <a:r>
              <a:rPr sz="908" spc="-27" dirty="0">
                <a:latin typeface="Verdana"/>
                <a:cs typeface="Verdana"/>
              </a:rPr>
              <a:t>изменения</a:t>
            </a:r>
            <a:r>
              <a:rPr sz="908" dirty="0">
                <a:latin typeface="Verdana"/>
                <a:cs typeface="Verdana"/>
              </a:rPr>
              <a:t> </a:t>
            </a:r>
            <a:r>
              <a:rPr sz="908" spc="-32" dirty="0">
                <a:latin typeface="Verdana"/>
                <a:cs typeface="Verdana"/>
              </a:rPr>
              <a:t>ценности </a:t>
            </a:r>
            <a:r>
              <a:rPr sz="908" spc="-82" dirty="0">
                <a:latin typeface="Verdana"/>
                <a:cs typeface="Verdana"/>
              </a:rPr>
              <a:t>которых</a:t>
            </a:r>
            <a:r>
              <a:rPr sz="908" spc="-41" dirty="0">
                <a:latin typeface="Verdana"/>
                <a:cs typeface="Verdana"/>
              </a:rPr>
              <a:t> </a:t>
            </a:r>
            <a:r>
              <a:rPr sz="908" spc="-77" dirty="0">
                <a:latin typeface="Verdana"/>
                <a:cs typeface="Verdana"/>
              </a:rPr>
              <a:t>невысок</a:t>
            </a:r>
            <a:r>
              <a:rPr sz="908" spc="-32" dirty="0">
                <a:latin typeface="Verdana"/>
                <a:cs typeface="Verdana"/>
              </a:rPr>
              <a:t> </a:t>
            </a:r>
            <a:r>
              <a:rPr sz="908" spc="-45" dirty="0">
                <a:latin typeface="Microsoft Sans Serif"/>
                <a:cs typeface="Microsoft Sans Serif"/>
              </a:rPr>
              <a:t>.</a:t>
            </a:r>
            <a:endParaRPr sz="908">
              <a:latin typeface="Microsoft Sans Serif"/>
              <a:cs typeface="Microsoft Sans Serif"/>
            </a:endParaRPr>
          </a:p>
        </p:txBody>
      </p:sp>
      <p:sp>
        <p:nvSpPr>
          <p:cNvPr id="5" name="object 5"/>
          <p:cNvSpPr txBox="1"/>
          <p:nvPr/>
        </p:nvSpPr>
        <p:spPr>
          <a:xfrm>
            <a:off x="1668049" y="1762794"/>
            <a:ext cx="4147649" cy="849507"/>
          </a:xfrm>
          <a:prstGeom prst="rect">
            <a:avLst/>
          </a:prstGeom>
          <a:ln w="6096">
            <a:solidFill>
              <a:srgbClr val="000000"/>
            </a:solidFill>
          </a:ln>
        </p:spPr>
        <p:txBody>
          <a:bodyPr vert="horz" wrap="square" lIns="0" tIns="12679" rIns="0" bIns="0" rtlCol="0">
            <a:spAutoFit/>
          </a:bodyPr>
          <a:lstStyle/>
          <a:p>
            <a:pPr marL="65125" algn="just">
              <a:lnSpc>
                <a:spcPts val="1085"/>
              </a:lnSpc>
              <a:spcBef>
                <a:spcPts val="100"/>
              </a:spcBef>
            </a:pPr>
            <a:r>
              <a:rPr sz="908" b="1" dirty="0">
                <a:latin typeface="Arial"/>
                <a:cs typeface="Arial"/>
              </a:rPr>
              <a:t>ПРИМЕР</a:t>
            </a:r>
            <a:r>
              <a:rPr sz="908" b="1" spc="-18" dirty="0">
                <a:latin typeface="Arial"/>
                <a:cs typeface="Arial"/>
              </a:rPr>
              <a:t> </a:t>
            </a:r>
            <a:r>
              <a:rPr sz="908" b="1" dirty="0">
                <a:latin typeface="Arial"/>
                <a:cs typeface="Arial"/>
              </a:rPr>
              <a:t>–</a:t>
            </a:r>
            <a:r>
              <a:rPr sz="908" b="1" spc="-23" dirty="0">
                <a:latin typeface="Arial"/>
                <a:cs typeface="Arial"/>
              </a:rPr>
              <a:t> </a:t>
            </a:r>
            <a:r>
              <a:rPr sz="908" b="1" dirty="0">
                <a:latin typeface="Arial"/>
                <a:cs typeface="Arial"/>
              </a:rPr>
              <a:t>эквиваленты</a:t>
            </a:r>
            <a:r>
              <a:rPr sz="908" b="1" spc="-9" dirty="0">
                <a:latin typeface="Arial"/>
                <a:cs typeface="Arial"/>
              </a:rPr>
              <a:t> </a:t>
            </a:r>
            <a:r>
              <a:rPr sz="908" b="1" dirty="0">
                <a:latin typeface="Arial"/>
                <a:cs typeface="Arial"/>
              </a:rPr>
              <a:t>денежных</a:t>
            </a:r>
            <a:r>
              <a:rPr sz="908" b="1" spc="-23" dirty="0">
                <a:latin typeface="Arial"/>
                <a:cs typeface="Arial"/>
              </a:rPr>
              <a:t> </a:t>
            </a:r>
            <a:r>
              <a:rPr sz="908" b="1" spc="-9" dirty="0">
                <a:latin typeface="Arial"/>
                <a:cs typeface="Arial"/>
              </a:rPr>
              <a:t>средств</a:t>
            </a:r>
            <a:endParaRPr sz="908">
              <a:latin typeface="Arial"/>
              <a:cs typeface="Arial"/>
            </a:endParaRPr>
          </a:p>
          <a:p>
            <a:pPr marL="65125" marR="58209" algn="just">
              <a:lnSpc>
                <a:spcPts val="1089"/>
              </a:lnSpc>
              <a:spcBef>
                <a:spcPts val="32"/>
              </a:spcBef>
            </a:pPr>
            <a:r>
              <a:rPr sz="908" dirty="0">
                <a:latin typeface="Verdana"/>
                <a:cs typeface="Verdana"/>
              </a:rPr>
              <a:t>Если</a:t>
            </a:r>
            <a:r>
              <a:rPr sz="908" spc="-9" dirty="0">
                <a:latin typeface="Verdana"/>
                <a:cs typeface="Verdana"/>
              </a:rPr>
              <a:t> </a:t>
            </a:r>
            <a:r>
              <a:rPr sz="908" dirty="0">
                <a:latin typeface="Verdana"/>
                <a:cs typeface="Verdana"/>
              </a:rPr>
              <a:t>вы</a:t>
            </a:r>
            <a:r>
              <a:rPr sz="908" spc="-9" dirty="0">
                <a:latin typeface="Verdana"/>
                <a:cs typeface="Verdana"/>
              </a:rPr>
              <a:t> </a:t>
            </a:r>
            <a:r>
              <a:rPr sz="908" spc="-41" dirty="0">
                <a:latin typeface="Verdana"/>
                <a:cs typeface="Verdana"/>
              </a:rPr>
              <a:t>держите</a:t>
            </a:r>
            <a:r>
              <a:rPr sz="908" spc="-5" dirty="0">
                <a:latin typeface="Verdana"/>
                <a:cs typeface="Verdana"/>
              </a:rPr>
              <a:t> </a:t>
            </a:r>
            <a:r>
              <a:rPr sz="908" spc="-50" dirty="0">
                <a:latin typeface="Verdana"/>
                <a:cs typeface="Verdana"/>
              </a:rPr>
              <a:t>денежные</a:t>
            </a:r>
            <a:r>
              <a:rPr sz="908" spc="-9" dirty="0">
                <a:latin typeface="Verdana"/>
                <a:cs typeface="Verdana"/>
              </a:rPr>
              <a:t> </a:t>
            </a:r>
            <a:r>
              <a:rPr sz="908" spc="-27" dirty="0">
                <a:latin typeface="Verdana"/>
                <a:cs typeface="Verdana"/>
              </a:rPr>
              <a:t>средства</a:t>
            </a:r>
            <a:r>
              <a:rPr sz="908" spc="-5" dirty="0">
                <a:latin typeface="Verdana"/>
                <a:cs typeface="Verdana"/>
              </a:rPr>
              <a:t> </a:t>
            </a:r>
            <a:r>
              <a:rPr sz="908" dirty="0">
                <a:latin typeface="Verdana"/>
                <a:cs typeface="Verdana"/>
              </a:rPr>
              <a:t>у</a:t>
            </a:r>
            <a:r>
              <a:rPr sz="908" spc="-14" dirty="0">
                <a:latin typeface="Verdana"/>
                <a:cs typeface="Verdana"/>
              </a:rPr>
              <a:t> </a:t>
            </a:r>
            <a:r>
              <a:rPr sz="908" dirty="0">
                <a:latin typeface="Verdana"/>
                <a:cs typeface="Verdana"/>
              </a:rPr>
              <a:t>себя</a:t>
            </a:r>
            <a:r>
              <a:rPr sz="908" dirty="0">
                <a:latin typeface="Microsoft Sans Serif"/>
                <a:cs typeface="Microsoft Sans Serif"/>
              </a:rPr>
              <a:t>,</a:t>
            </a:r>
            <a:r>
              <a:rPr sz="908" spc="68" dirty="0">
                <a:latin typeface="Microsoft Sans Serif"/>
                <a:cs typeface="Microsoft Sans Serif"/>
              </a:rPr>
              <a:t> </a:t>
            </a:r>
            <a:r>
              <a:rPr sz="908" dirty="0">
                <a:latin typeface="Verdana"/>
                <a:cs typeface="Verdana"/>
              </a:rPr>
              <a:t>то</a:t>
            </a:r>
            <a:r>
              <a:rPr sz="908" spc="-5" dirty="0">
                <a:latin typeface="Verdana"/>
                <a:cs typeface="Verdana"/>
              </a:rPr>
              <a:t> </a:t>
            </a:r>
            <a:r>
              <a:rPr sz="908" dirty="0">
                <a:latin typeface="Verdana"/>
                <a:cs typeface="Verdana"/>
              </a:rPr>
              <a:t>они</a:t>
            </a:r>
            <a:r>
              <a:rPr sz="908" spc="-9" dirty="0">
                <a:latin typeface="Verdana"/>
                <a:cs typeface="Verdana"/>
              </a:rPr>
              <a:t> </a:t>
            </a:r>
            <a:r>
              <a:rPr sz="908" dirty="0">
                <a:latin typeface="Verdana"/>
                <a:cs typeface="Verdana"/>
              </a:rPr>
              <a:t>не</a:t>
            </a:r>
            <a:r>
              <a:rPr sz="908" spc="-9" dirty="0">
                <a:latin typeface="Verdana"/>
                <a:cs typeface="Verdana"/>
              </a:rPr>
              <a:t> </a:t>
            </a:r>
            <a:r>
              <a:rPr sz="908" spc="-45" dirty="0">
                <a:latin typeface="Verdana"/>
                <a:cs typeface="Verdana"/>
              </a:rPr>
              <a:t>приносят</a:t>
            </a:r>
            <a:r>
              <a:rPr sz="908" spc="-9" dirty="0">
                <a:latin typeface="Verdana"/>
                <a:cs typeface="Verdana"/>
              </a:rPr>
              <a:t> </a:t>
            </a:r>
            <a:r>
              <a:rPr sz="908" spc="-23" dirty="0">
                <a:latin typeface="Verdana"/>
                <a:cs typeface="Verdana"/>
              </a:rPr>
              <a:t>вам </a:t>
            </a:r>
            <a:r>
              <a:rPr sz="908" spc="-41" dirty="0">
                <a:latin typeface="Verdana"/>
                <a:cs typeface="Verdana"/>
              </a:rPr>
              <a:t>процентов</a:t>
            </a:r>
            <a:r>
              <a:rPr sz="908" spc="-41" dirty="0">
                <a:latin typeface="Microsoft Sans Serif"/>
                <a:cs typeface="Microsoft Sans Serif"/>
              </a:rPr>
              <a:t>.</a:t>
            </a:r>
            <a:r>
              <a:rPr sz="908" spc="36" dirty="0">
                <a:latin typeface="Microsoft Sans Serif"/>
                <a:cs typeface="Microsoft Sans Serif"/>
              </a:rPr>
              <a:t> </a:t>
            </a:r>
            <a:r>
              <a:rPr sz="908" dirty="0">
                <a:latin typeface="Verdana"/>
                <a:cs typeface="Verdana"/>
              </a:rPr>
              <a:t>Для</a:t>
            </a:r>
            <a:r>
              <a:rPr sz="908" spc="-27" dirty="0">
                <a:latin typeface="Verdana"/>
                <a:cs typeface="Verdana"/>
              </a:rPr>
              <a:t> </a:t>
            </a:r>
            <a:r>
              <a:rPr sz="908" spc="-54" dirty="0">
                <a:latin typeface="Verdana"/>
                <a:cs typeface="Verdana"/>
              </a:rPr>
              <a:t>получения</a:t>
            </a:r>
            <a:r>
              <a:rPr sz="908" spc="-27" dirty="0">
                <a:latin typeface="Verdana"/>
                <a:cs typeface="Verdana"/>
              </a:rPr>
              <a:t> </a:t>
            </a:r>
            <a:r>
              <a:rPr sz="908" spc="-36" dirty="0">
                <a:latin typeface="Verdana"/>
                <a:cs typeface="Verdana"/>
              </a:rPr>
              <a:t>доходов</a:t>
            </a:r>
            <a:r>
              <a:rPr sz="908" spc="-27" dirty="0">
                <a:latin typeface="Verdana"/>
                <a:cs typeface="Verdana"/>
              </a:rPr>
              <a:t> </a:t>
            </a:r>
            <a:r>
              <a:rPr sz="908" dirty="0">
                <a:latin typeface="Verdana"/>
                <a:cs typeface="Verdana"/>
              </a:rPr>
              <a:t>на</a:t>
            </a:r>
            <a:r>
              <a:rPr sz="908" spc="-27" dirty="0">
                <a:latin typeface="Verdana"/>
                <a:cs typeface="Verdana"/>
              </a:rPr>
              <a:t> </a:t>
            </a:r>
            <a:r>
              <a:rPr sz="908" spc="-41" dirty="0">
                <a:latin typeface="Verdana"/>
                <a:cs typeface="Verdana"/>
              </a:rPr>
              <a:t>имеющиеся</a:t>
            </a:r>
            <a:r>
              <a:rPr sz="908" spc="-32" dirty="0">
                <a:latin typeface="Verdana"/>
                <a:cs typeface="Verdana"/>
              </a:rPr>
              <a:t> </a:t>
            </a:r>
            <a:r>
              <a:rPr sz="908" spc="-50" dirty="0">
                <a:latin typeface="Verdana"/>
                <a:cs typeface="Verdana"/>
              </a:rPr>
              <a:t>денежные</a:t>
            </a:r>
            <a:r>
              <a:rPr sz="908" spc="-23" dirty="0">
                <a:latin typeface="Verdana"/>
                <a:cs typeface="Verdana"/>
              </a:rPr>
              <a:t> </a:t>
            </a:r>
            <a:r>
              <a:rPr sz="908" spc="-9" dirty="0">
                <a:latin typeface="Verdana"/>
                <a:cs typeface="Verdana"/>
              </a:rPr>
              <a:t>средства </a:t>
            </a:r>
            <a:r>
              <a:rPr sz="908" dirty="0">
                <a:latin typeface="Verdana"/>
                <a:cs typeface="Verdana"/>
              </a:rPr>
              <a:t>ваша</a:t>
            </a:r>
            <a:r>
              <a:rPr sz="908" spc="159" dirty="0">
                <a:latin typeface="Verdana"/>
                <a:cs typeface="Verdana"/>
              </a:rPr>
              <a:t> </a:t>
            </a:r>
            <a:r>
              <a:rPr sz="908" dirty="0">
                <a:latin typeface="Verdana"/>
                <a:cs typeface="Verdana"/>
              </a:rPr>
              <a:t>компания</a:t>
            </a:r>
            <a:r>
              <a:rPr sz="908" spc="163" dirty="0">
                <a:latin typeface="Verdana"/>
                <a:cs typeface="Verdana"/>
              </a:rPr>
              <a:t> </a:t>
            </a:r>
            <a:r>
              <a:rPr sz="908" dirty="0">
                <a:latin typeface="Verdana"/>
                <a:cs typeface="Verdana"/>
              </a:rPr>
              <a:t>внесла</a:t>
            </a:r>
            <a:r>
              <a:rPr sz="908" spc="159" dirty="0">
                <a:latin typeface="Verdana"/>
                <a:cs typeface="Verdana"/>
              </a:rPr>
              <a:t> </a:t>
            </a:r>
            <a:r>
              <a:rPr sz="908" dirty="0">
                <a:latin typeface="Verdana"/>
                <a:cs typeface="Verdana"/>
              </a:rPr>
              <a:t>их</a:t>
            </a:r>
            <a:r>
              <a:rPr sz="908" spc="159" dirty="0">
                <a:latin typeface="Verdana"/>
                <a:cs typeface="Verdana"/>
              </a:rPr>
              <a:t> </a:t>
            </a:r>
            <a:r>
              <a:rPr sz="908" dirty="0">
                <a:latin typeface="Verdana"/>
                <a:cs typeface="Verdana"/>
              </a:rPr>
              <a:t>на</a:t>
            </a:r>
            <a:r>
              <a:rPr sz="908" spc="159" dirty="0">
                <a:latin typeface="Verdana"/>
                <a:cs typeface="Verdana"/>
              </a:rPr>
              <a:t> </a:t>
            </a:r>
            <a:r>
              <a:rPr sz="908" spc="-41" dirty="0">
                <a:latin typeface="Verdana"/>
                <a:cs typeface="Verdana"/>
              </a:rPr>
              <a:t>краткосрочный</a:t>
            </a:r>
            <a:r>
              <a:rPr sz="908" spc="159" dirty="0">
                <a:latin typeface="Verdana"/>
                <a:cs typeface="Verdana"/>
              </a:rPr>
              <a:t> </a:t>
            </a:r>
            <a:r>
              <a:rPr sz="908" spc="-27" dirty="0">
                <a:latin typeface="Verdana"/>
                <a:cs typeface="Verdana"/>
              </a:rPr>
              <a:t>банковский</a:t>
            </a:r>
            <a:r>
              <a:rPr sz="908" spc="163" dirty="0">
                <a:latin typeface="Verdana"/>
                <a:cs typeface="Verdana"/>
              </a:rPr>
              <a:t> </a:t>
            </a:r>
            <a:r>
              <a:rPr sz="908" spc="-18" dirty="0">
                <a:latin typeface="Verdana"/>
                <a:cs typeface="Verdana"/>
              </a:rPr>
              <a:t>депозит</a:t>
            </a:r>
            <a:r>
              <a:rPr sz="908" spc="-18" dirty="0">
                <a:latin typeface="Microsoft Sans Serif"/>
                <a:cs typeface="Microsoft Sans Serif"/>
              </a:rPr>
              <a:t>. </a:t>
            </a:r>
            <a:r>
              <a:rPr sz="908" spc="-41" dirty="0">
                <a:latin typeface="Verdana"/>
                <a:cs typeface="Verdana"/>
              </a:rPr>
              <a:t>Ежедневно</a:t>
            </a:r>
            <a:r>
              <a:rPr sz="908" spc="103" dirty="0">
                <a:latin typeface="Verdana"/>
                <a:cs typeface="Verdana"/>
              </a:rPr>
              <a:t> </a:t>
            </a:r>
            <a:r>
              <a:rPr sz="908" dirty="0">
                <a:latin typeface="Verdana"/>
                <a:cs typeface="Verdana"/>
              </a:rPr>
              <a:t>вы</a:t>
            </a:r>
            <a:r>
              <a:rPr sz="908" spc="109" dirty="0">
                <a:latin typeface="Verdana"/>
                <a:cs typeface="Verdana"/>
              </a:rPr>
              <a:t> </a:t>
            </a:r>
            <a:r>
              <a:rPr sz="908" spc="-41" dirty="0">
                <a:latin typeface="Verdana"/>
                <a:cs typeface="Verdana"/>
              </a:rPr>
              <a:t>вносите</a:t>
            </a:r>
            <a:r>
              <a:rPr sz="908" spc="113" dirty="0">
                <a:latin typeface="Verdana"/>
                <a:cs typeface="Verdana"/>
              </a:rPr>
              <a:t> </a:t>
            </a:r>
            <a:r>
              <a:rPr sz="908" dirty="0">
                <a:latin typeface="Verdana"/>
                <a:cs typeface="Verdana"/>
              </a:rPr>
              <a:t>на</a:t>
            </a:r>
            <a:r>
              <a:rPr sz="908" spc="113" dirty="0">
                <a:latin typeface="Verdana"/>
                <a:cs typeface="Verdana"/>
              </a:rPr>
              <a:t> </a:t>
            </a:r>
            <a:r>
              <a:rPr sz="908" spc="-36" dirty="0">
                <a:latin typeface="Verdana"/>
                <a:cs typeface="Verdana"/>
              </a:rPr>
              <a:t>депозит</a:t>
            </a:r>
            <a:r>
              <a:rPr sz="908" spc="113" dirty="0">
                <a:latin typeface="Verdana"/>
                <a:cs typeface="Verdana"/>
              </a:rPr>
              <a:t> </a:t>
            </a:r>
            <a:r>
              <a:rPr sz="908" spc="-54" dirty="0">
                <a:latin typeface="Verdana"/>
                <a:cs typeface="Verdana"/>
              </a:rPr>
              <a:t>полученные</a:t>
            </a:r>
            <a:r>
              <a:rPr sz="908" spc="109" dirty="0">
                <a:latin typeface="Verdana"/>
                <a:cs typeface="Verdana"/>
              </a:rPr>
              <a:t> </a:t>
            </a:r>
            <a:r>
              <a:rPr sz="908" spc="-27" dirty="0">
                <a:latin typeface="Verdana"/>
                <a:cs typeface="Verdana"/>
              </a:rPr>
              <a:t>средства</a:t>
            </a:r>
            <a:r>
              <a:rPr sz="908" spc="109" dirty="0">
                <a:latin typeface="Verdana"/>
                <a:cs typeface="Verdana"/>
              </a:rPr>
              <a:t> </a:t>
            </a:r>
            <a:r>
              <a:rPr sz="908" dirty="0">
                <a:latin typeface="Verdana"/>
                <a:cs typeface="Verdana"/>
              </a:rPr>
              <a:t>и</a:t>
            </a:r>
            <a:r>
              <a:rPr sz="908" spc="109" dirty="0">
                <a:latin typeface="Verdana"/>
                <a:cs typeface="Verdana"/>
              </a:rPr>
              <a:t> </a:t>
            </a:r>
            <a:r>
              <a:rPr sz="908" spc="-27" dirty="0">
                <a:latin typeface="Verdana"/>
                <a:cs typeface="Verdana"/>
              </a:rPr>
              <a:t>снимаете</a:t>
            </a:r>
            <a:endParaRPr sz="908">
              <a:latin typeface="Verdana"/>
              <a:cs typeface="Verdana"/>
            </a:endParaRPr>
          </a:p>
          <a:p>
            <a:pPr marL="65125" algn="just">
              <a:lnSpc>
                <a:spcPts val="1057"/>
              </a:lnSpc>
            </a:pPr>
            <a:r>
              <a:rPr sz="908" spc="-64" dirty="0">
                <a:latin typeface="Verdana"/>
                <a:cs typeface="Verdana"/>
              </a:rPr>
              <a:t>деньги</a:t>
            </a:r>
            <a:r>
              <a:rPr sz="908" spc="-64" dirty="0">
                <a:latin typeface="Microsoft Sans Serif"/>
                <a:cs typeface="Microsoft Sans Serif"/>
              </a:rPr>
              <a:t>,</a:t>
            </a:r>
            <a:r>
              <a:rPr sz="908" spc="45" dirty="0">
                <a:latin typeface="Microsoft Sans Serif"/>
                <a:cs typeface="Microsoft Sans Serif"/>
              </a:rPr>
              <a:t> </a:t>
            </a:r>
            <a:r>
              <a:rPr sz="908" spc="-64" dirty="0">
                <a:latin typeface="Verdana"/>
                <a:cs typeface="Verdana"/>
              </a:rPr>
              <a:t>необходимые</a:t>
            </a:r>
            <a:r>
              <a:rPr sz="908" spc="-18" dirty="0">
                <a:latin typeface="Verdana"/>
                <a:cs typeface="Verdana"/>
              </a:rPr>
              <a:t> </a:t>
            </a:r>
            <a:r>
              <a:rPr sz="908" spc="-54" dirty="0">
                <a:latin typeface="Verdana"/>
                <a:cs typeface="Verdana"/>
              </a:rPr>
              <a:t>для</a:t>
            </a:r>
            <a:r>
              <a:rPr sz="908" spc="-27" dirty="0">
                <a:latin typeface="Verdana"/>
                <a:cs typeface="Verdana"/>
              </a:rPr>
              <a:t> </a:t>
            </a:r>
            <a:r>
              <a:rPr sz="908" spc="-68" dirty="0">
                <a:latin typeface="Verdana"/>
                <a:cs typeface="Verdana"/>
              </a:rPr>
              <a:t>выплат</a:t>
            </a:r>
            <a:r>
              <a:rPr sz="908" spc="-27" dirty="0">
                <a:latin typeface="Verdana"/>
                <a:cs typeface="Verdana"/>
              </a:rPr>
              <a:t> </a:t>
            </a:r>
            <a:r>
              <a:rPr sz="908" spc="-9" dirty="0">
                <a:latin typeface="Verdana"/>
                <a:cs typeface="Verdana"/>
              </a:rPr>
              <a:t>кредиторам</a:t>
            </a:r>
            <a:r>
              <a:rPr sz="908" spc="-9" dirty="0">
                <a:latin typeface="Microsoft Sans Serif"/>
                <a:cs typeface="Microsoft Sans Serif"/>
              </a:rPr>
              <a:t>.</a:t>
            </a:r>
            <a:endParaRPr sz="908">
              <a:latin typeface="Microsoft Sans Serif"/>
              <a:cs typeface="Microsoft Sans Serif"/>
            </a:endParaRPr>
          </a:p>
        </p:txBody>
      </p:sp>
      <p:sp>
        <p:nvSpPr>
          <p:cNvPr id="6" name="object 6"/>
          <p:cNvSpPr txBox="1"/>
          <p:nvPr/>
        </p:nvSpPr>
        <p:spPr>
          <a:xfrm>
            <a:off x="1668049" y="2765561"/>
            <a:ext cx="4147649" cy="565903"/>
          </a:xfrm>
          <a:prstGeom prst="rect">
            <a:avLst/>
          </a:prstGeom>
          <a:ln w="6096">
            <a:solidFill>
              <a:srgbClr val="000000"/>
            </a:solidFill>
          </a:ln>
        </p:spPr>
        <p:txBody>
          <a:bodyPr vert="horz" wrap="square" lIns="0" tIns="12679" rIns="0" bIns="0" rtlCol="0">
            <a:spAutoFit/>
          </a:bodyPr>
          <a:lstStyle/>
          <a:p>
            <a:pPr marL="65125">
              <a:lnSpc>
                <a:spcPts val="1085"/>
              </a:lnSpc>
              <a:spcBef>
                <a:spcPts val="100"/>
              </a:spcBef>
            </a:pPr>
            <a:r>
              <a:rPr sz="908" b="1" dirty="0">
                <a:latin typeface="Arial"/>
                <a:cs typeface="Arial"/>
              </a:rPr>
              <a:t>ПРИМЕР</a:t>
            </a:r>
            <a:r>
              <a:rPr sz="908" b="1" spc="-14" dirty="0">
                <a:latin typeface="Arial"/>
                <a:cs typeface="Arial"/>
              </a:rPr>
              <a:t> </a:t>
            </a:r>
            <a:r>
              <a:rPr sz="908" b="1" dirty="0">
                <a:latin typeface="Arial"/>
                <a:cs typeface="Arial"/>
              </a:rPr>
              <a:t>–</a:t>
            </a:r>
            <a:r>
              <a:rPr sz="908" b="1" spc="218" dirty="0">
                <a:latin typeface="Arial"/>
                <a:cs typeface="Arial"/>
              </a:rPr>
              <a:t> </a:t>
            </a:r>
            <a:r>
              <a:rPr sz="908" b="1" dirty="0">
                <a:latin typeface="Arial"/>
                <a:cs typeface="Arial"/>
              </a:rPr>
              <a:t>высоколиквидные</a:t>
            </a:r>
            <a:r>
              <a:rPr sz="908" b="1" spc="-14" dirty="0">
                <a:latin typeface="Arial"/>
                <a:cs typeface="Arial"/>
              </a:rPr>
              <a:t> </a:t>
            </a:r>
            <a:r>
              <a:rPr sz="908" b="1" dirty="0">
                <a:latin typeface="Arial"/>
                <a:cs typeface="Arial"/>
              </a:rPr>
              <a:t>ценные</a:t>
            </a:r>
            <a:r>
              <a:rPr sz="908" b="1" spc="-14" dirty="0">
                <a:latin typeface="Arial"/>
                <a:cs typeface="Arial"/>
              </a:rPr>
              <a:t> </a:t>
            </a:r>
            <a:r>
              <a:rPr sz="908" b="1" spc="-9" dirty="0">
                <a:latin typeface="Arial"/>
                <a:cs typeface="Arial"/>
              </a:rPr>
              <a:t>бумаги</a:t>
            </a:r>
            <a:endParaRPr sz="908">
              <a:latin typeface="Arial"/>
              <a:cs typeface="Arial"/>
            </a:endParaRPr>
          </a:p>
          <a:p>
            <a:pPr marL="65125" marR="58209">
              <a:lnSpc>
                <a:spcPts val="1089"/>
              </a:lnSpc>
              <a:spcBef>
                <a:spcPts val="32"/>
              </a:spcBef>
            </a:pPr>
            <a:r>
              <a:rPr sz="908" dirty="0">
                <a:latin typeface="Verdana"/>
                <a:cs typeface="Verdana"/>
              </a:rPr>
              <a:t>Если</a:t>
            </a:r>
            <a:r>
              <a:rPr sz="908" spc="150" dirty="0">
                <a:latin typeface="Verdana"/>
                <a:cs typeface="Verdana"/>
              </a:rPr>
              <a:t> </a:t>
            </a:r>
            <a:r>
              <a:rPr sz="908" dirty="0">
                <a:latin typeface="Verdana"/>
                <a:cs typeface="Verdana"/>
              </a:rPr>
              <a:t>вы</a:t>
            </a:r>
            <a:r>
              <a:rPr sz="908" spc="154" dirty="0">
                <a:latin typeface="Verdana"/>
                <a:cs typeface="Verdana"/>
              </a:rPr>
              <a:t> </a:t>
            </a:r>
            <a:r>
              <a:rPr sz="908" spc="-50" dirty="0">
                <a:latin typeface="Verdana"/>
                <a:cs typeface="Verdana"/>
              </a:rPr>
              <a:t>приобрели</a:t>
            </a:r>
            <a:r>
              <a:rPr sz="908" spc="159" dirty="0">
                <a:latin typeface="Verdana"/>
                <a:cs typeface="Verdana"/>
              </a:rPr>
              <a:t> </a:t>
            </a:r>
            <a:r>
              <a:rPr sz="908" spc="-41" dirty="0">
                <a:latin typeface="Verdana"/>
                <a:cs typeface="Verdana"/>
              </a:rPr>
              <a:t>вексель</a:t>
            </a:r>
            <a:r>
              <a:rPr sz="908" spc="154" dirty="0">
                <a:latin typeface="Verdana"/>
                <a:cs typeface="Verdana"/>
              </a:rPr>
              <a:t> </a:t>
            </a:r>
            <a:r>
              <a:rPr sz="908" dirty="0">
                <a:latin typeface="Verdana"/>
                <a:cs typeface="Verdana"/>
              </a:rPr>
              <a:t>СБ</a:t>
            </a:r>
            <a:r>
              <a:rPr sz="908" spc="159" dirty="0">
                <a:latin typeface="Verdana"/>
                <a:cs typeface="Verdana"/>
              </a:rPr>
              <a:t> </a:t>
            </a:r>
            <a:r>
              <a:rPr sz="908" dirty="0">
                <a:latin typeface="Verdana"/>
                <a:cs typeface="Verdana"/>
              </a:rPr>
              <a:t>РФ</a:t>
            </a:r>
            <a:r>
              <a:rPr sz="908" spc="154" dirty="0">
                <a:latin typeface="Verdana"/>
                <a:cs typeface="Verdana"/>
              </a:rPr>
              <a:t> </a:t>
            </a:r>
            <a:r>
              <a:rPr sz="908" spc="-32" dirty="0">
                <a:latin typeface="Verdana"/>
                <a:cs typeface="Verdana"/>
              </a:rPr>
              <a:t>сроком</a:t>
            </a:r>
            <a:r>
              <a:rPr sz="908" spc="154" dirty="0">
                <a:latin typeface="Verdana"/>
                <a:cs typeface="Verdana"/>
              </a:rPr>
              <a:t> </a:t>
            </a:r>
            <a:r>
              <a:rPr sz="908" dirty="0">
                <a:latin typeface="Verdana"/>
                <a:cs typeface="Verdana"/>
              </a:rPr>
              <a:t>на</a:t>
            </a:r>
            <a:r>
              <a:rPr sz="908" spc="154" dirty="0">
                <a:latin typeface="Verdana"/>
                <a:cs typeface="Verdana"/>
              </a:rPr>
              <a:t> </a:t>
            </a:r>
            <a:r>
              <a:rPr sz="908" dirty="0">
                <a:latin typeface="Microsoft Sans Serif"/>
                <a:cs typeface="Microsoft Sans Serif"/>
              </a:rPr>
              <a:t>3</a:t>
            </a:r>
            <a:r>
              <a:rPr sz="908" spc="231" dirty="0">
                <a:latin typeface="Microsoft Sans Serif"/>
                <a:cs typeface="Microsoft Sans Serif"/>
              </a:rPr>
              <a:t> </a:t>
            </a:r>
            <a:r>
              <a:rPr sz="908" spc="-18" dirty="0">
                <a:latin typeface="Verdana"/>
                <a:cs typeface="Verdana"/>
              </a:rPr>
              <a:t>месяца</a:t>
            </a:r>
            <a:r>
              <a:rPr sz="908" spc="-18" dirty="0">
                <a:latin typeface="Microsoft Sans Serif"/>
                <a:cs typeface="Microsoft Sans Serif"/>
              </a:rPr>
              <a:t>,</a:t>
            </a:r>
            <a:r>
              <a:rPr sz="908" spc="231" dirty="0">
                <a:latin typeface="Microsoft Sans Serif"/>
                <a:cs typeface="Microsoft Sans Serif"/>
              </a:rPr>
              <a:t> </a:t>
            </a:r>
            <a:r>
              <a:rPr sz="908" dirty="0">
                <a:latin typeface="Verdana"/>
                <a:cs typeface="Verdana"/>
              </a:rPr>
              <a:t>он</a:t>
            </a:r>
            <a:r>
              <a:rPr sz="908" spc="154" dirty="0">
                <a:latin typeface="Verdana"/>
                <a:cs typeface="Verdana"/>
              </a:rPr>
              <a:t> </a:t>
            </a:r>
            <a:r>
              <a:rPr sz="908" spc="-9" dirty="0">
                <a:latin typeface="Verdana"/>
                <a:cs typeface="Verdana"/>
              </a:rPr>
              <a:t>может </a:t>
            </a:r>
            <a:r>
              <a:rPr sz="908" spc="-36" dirty="0">
                <a:latin typeface="Verdana"/>
                <a:cs typeface="Verdana"/>
              </a:rPr>
              <a:t>рассматриваться</a:t>
            </a:r>
            <a:r>
              <a:rPr sz="908" spc="254" dirty="0">
                <a:latin typeface="Verdana"/>
                <a:cs typeface="Verdana"/>
              </a:rPr>
              <a:t> </a:t>
            </a:r>
            <a:r>
              <a:rPr sz="908" spc="-32" dirty="0">
                <a:latin typeface="Verdana"/>
                <a:cs typeface="Verdana"/>
              </a:rPr>
              <a:t>как</a:t>
            </a:r>
            <a:r>
              <a:rPr sz="908" spc="250" dirty="0">
                <a:latin typeface="Verdana"/>
                <a:cs typeface="Verdana"/>
              </a:rPr>
              <a:t> </a:t>
            </a:r>
            <a:r>
              <a:rPr sz="908" spc="-45" dirty="0">
                <a:latin typeface="Verdana"/>
                <a:cs typeface="Verdana"/>
              </a:rPr>
              <a:t>денежный</a:t>
            </a:r>
            <a:r>
              <a:rPr sz="908" spc="259" dirty="0">
                <a:latin typeface="Verdana"/>
                <a:cs typeface="Verdana"/>
              </a:rPr>
              <a:t> </a:t>
            </a:r>
            <a:r>
              <a:rPr sz="908" spc="-45" dirty="0">
                <a:latin typeface="Verdana"/>
                <a:cs typeface="Verdana"/>
              </a:rPr>
              <a:t>эквивалент</a:t>
            </a:r>
            <a:r>
              <a:rPr sz="908" spc="-45" dirty="0">
                <a:latin typeface="Microsoft Sans Serif"/>
                <a:cs typeface="Microsoft Sans Serif"/>
              </a:rPr>
              <a:t>.</a:t>
            </a:r>
            <a:r>
              <a:rPr sz="908" spc="327" dirty="0">
                <a:latin typeface="Microsoft Sans Serif"/>
                <a:cs typeface="Microsoft Sans Serif"/>
              </a:rPr>
              <a:t> </a:t>
            </a:r>
            <a:r>
              <a:rPr sz="908" dirty="0">
                <a:latin typeface="Verdana"/>
                <a:cs typeface="Verdana"/>
              </a:rPr>
              <a:t>К</a:t>
            </a:r>
            <a:r>
              <a:rPr sz="908" spc="254" dirty="0">
                <a:latin typeface="Verdana"/>
                <a:cs typeface="Verdana"/>
              </a:rPr>
              <a:t> </a:t>
            </a:r>
            <a:r>
              <a:rPr sz="908" spc="-45" dirty="0">
                <a:latin typeface="Verdana"/>
                <a:cs typeface="Verdana"/>
              </a:rPr>
              <a:t>эквивалентам</a:t>
            </a:r>
            <a:r>
              <a:rPr sz="908" spc="254" dirty="0">
                <a:latin typeface="Verdana"/>
                <a:cs typeface="Verdana"/>
              </a:rPr>
              <a:t> </a:t>
            </a:r>
            <a:r>
              <a:rPr sz="908" spc="-23" dirty="0">
                <a:latin typeface="Verdana"/>
                <a:cs typeface="Verdana"/>
              </a:rPr>
              <a:t>можно</a:t>
            </a:r>
            <a:endParaRPr sz="908">
              <a:latin typeface="Verdana"/>
              <a:cs typeface="Verdana"/>
            </a:endParaRPr>
          </a:p>
          <a:p>
            <a:pPr marL="65125">
              <a:lnSpc>
                <a:spcPts val="1057"/>
              </a:lnSpc>
            </a:pPr>
            <a:r>
              <a:rPr sz="908" spc="-64" dirty="0">
                <a:latin typeface="Verdana"/>
                <a:cs typeface="Verdana"/>
              </a:rPr>
              <a:t>отнести</a:t>
            </a:r>
            <a:r>
              <a:rPr sz="908" spc="-18" dirty="0">
                <a:latin typeface="Verdana"/>
                <a:cs typeface="Verdana"/>
              </a:rPr>
              <a:t> </a:t>
            </a:r>
            <a:r>
              <a:rPr sz="908" spc="-77" dirty="0">
                <a:latin typeface="Verdana"/>
                <a:cs typeface="Verdana"/>
              </a:rPr>
              <a:t>дорожные</a:t>
            </a:r>
            <a:r>
              <a:rPr sz="908" spc="-14" dirty="0">
                <a:latin typeface="Verdana"/>
                <a:cs typeface="Verdana"/>
              </a:rPr>
              <a:t> </a:t>
            </a:r>
            <a:r>
              <a:rPr sz="908" spc="-18" dirty="0">
                <a:latin typeface="Verdana"/>
                <a:cs typeface="Verdana"/>
              </a:rPr>
              <a:t>чеки</a:t>
            </a:r>
            <a:endParaRPr sz="908">
              <a:latin typeface="Verdana"/>
              <a:cs typeface="Verdana"/>
            </a:endParaRPr>
          </a:p>
        </p:txBody>
      </p:sp>
      <p:sp>
        <p:nvSpPr>
          <p:cNvPr id="7" name="object 7"/>
          <p:cNvSpPr txBox="1"/>
          <p:nvPr/>
        </p:nvSpPr>
        <p:spPr>
          <a:xfrm>
            <a:off x="1722215" y="3474643"/>
            <a:ext cx="4038728" cy="291074"/>
          </a:xfrm>
          <a:prstGeom prst="rect">
            <a:avLst/>
          </a:prstGeom>
        </p:spPr>
        <p:txBody>
          <a:bodyPr vert="horz" wrap="square" lIns="0" tIns="11526" rIns="0" bIns="0" rtlCol="0">
            <a:spAutoFit/>
          </a:bodyPr>
          <a:lstStyle/>
          <a:p>
            <a:pPr marL="11527">
              <a:spcBef>
                <a:spcPts val="91"/>
              </a:spcBef>
            </a:pPr>
            <a:r>
              <a:rPr sz="908" b="1" dirty="0">
                <a:latin typeface="Arial"/>
                <a:cs typeface="Arial"/>
              </a:rPr>
              <a:t>Потоки</a:t>
            </a:r>
            <a:r>
              <a:rPr sz="908" b="1" spc="-14" dirty="0">
                <a:latin typeface="Arial"/>
                <a:cs typeface="Arial"/>
              </a:rPr>
              <a:t> </a:t>
            </a:r>
            <a:r>
              <a:rPr sz="908" b="1" dirty="0">
                <a:latin typeface="Arial"/>
                <a:cs typeface="Arial"/>
              </a:rPr>
              <a:t>(движение) денежных</a:t>
            </a:r>
            <a:r>
              <a:rPr sz="908" b="1" spc="-9" dirty="0">
                <a:latin typeface="Arial"/>
                <a:cs typeface="Arial"/>
              </a:rPr>
              <a:t> </a:t>
            </a:r>
            <a:r>
              <a:rPr sz="908" b="1" dirty="0">
                <a:latin typeface="Arial"/>
                <a:cs typeface="Arial"/>
              </a:rPr>
              <a:t>средств –</a:t>
            </a:r>
            <a:r>
              <a:rPr sz="908" b="1" spc="5" dirty="0">
                <a:latin typeface="Arial"/>
                <a:cs typeface="Arial"/>
              </a:rPr>
              <a:t> </a:t>
            </a:r>
            <a:r>
              <a:rPr sz="908" spc="-86" dirty="0">
                <a:latin typeface="Verdana"/>
                <a:cs typeface="Verdana"/>
              </a:rPr>
              <a:t>притоки</a:t>
            </a:r>
            <a:r>
              <a:rPr sz="908" spc="-64" dirty="0">
                <a:latin typeface="Verdana"/>
                <a:cs typeface="Verdana"/>
              </a:rPr>
              <a:t> </a:t>
            </a:r>
            <a:r>
              <a:rPr sz="908" spc="-59" dirty="0">
                <a:latin typeface="Microsoft Sans Serif"/>
                <a:cs typeface="Microsoft Sans Serif"/>
              </a:rPr>
              <a:t>(</a:t>
            </a:r>
            <a:r>
              <a:rPr sz="908" spc="-59" dirty="0">
                <a:latin typeface="Verdana"/>
                <a:cs typeface="Verdana"/>
              </a:rPr>
              <a:t>поступления</a:t>
            </a:r>
            <a:r>
              <a:rPr sz="908" spc="-59" dirty="0">
                <a:latin typeface="Microsoft Sans Serif"/>
                <a:cs typeface="Microsoft Sans Serif"/>
              </a:rPr>
              <a:t>)</a:t>
            </a:r>
            <a:r>
              <a:rPr sz="908" spc="5" dirty="0">
                <a:latin typeface="Microsoft Sans Serif"/>
                <a:cs typeface="Microsoft Sans Serif"/>
              </a:rPr>
              <a:t> </a:t>
            </a:r>
            <a:r>
              <a:rPr sz="908" spc="-82" dirty="0">
                <a:latin typeface="Verdana"/>
                <a:cs typeface="Verdana"/>
              </a:rPr>
              <a:t>и</a:t>
            </a:r>
            <a:r>
              <a:rPr sz="908" spc="-68" dirty="0">
                <a:latin typeface="Verdana"/>
                <a:cs typeface="Verdana"/>
              </a:rPr>
              <a:t> </a:t>
            </a:r>
            <a:r>
              <a:rPr sz="908" spc="-9" dirty="0">
                <a:latin typeface="Verdana"/>
                <a:cs typeface="Verdana"/>
              </a:rPr>
              <a:t>оттоки</a:t>
            </a:r>
            <a:endParaRPr sz="908">
              <a:latin typeface="Verdana"/>
              <a:cs typeface="Verdana"/>
            </a:endParaRPr>
          </a:p>
          <a:p>
            <a:pPr marL="11527"/>
            <a:r>
              <a:rPr sz="908" spc="-50" dirty="0">
                <a:latin typeface="Microsoft Sans Serif"/>
                <a:cs typeface="Microsoft Sans Serif"/>
              </a:rPr>
              <a:t>(</a:t>
            </a:r>
            <a:r>
              <a:rPr sz="908" spc="-50" dirty="0">
                <a:latin typeface="Verdana"/>
                <a:cs typeface="Verdana"/>
              </a:rPr>
              <a:t>выплаты</a:t>
            </a:r>
            <a:r>
              <a:rPr sz="908" spc="-50" dirty="0">
                <a:latin typeface="Microsoft Sans Serif"/>
                <a:cs typeface="Microsoft Sans Serif"/>
              </a:rPr>
              <a:t>)</a:t>
            </a:r>
            <a:r>
              <a:rPr sz="908" spc="23" dirty="0">
                <a:latin typeface="Microsoft Sans Serif"/>
                <a:cs typeface="Microsoft Sans Serif"/>
              </a:rPr>
              <a:t> </a:t>
            </a:r>
            <a:r>
              <a:rPr sz="908" spc="-77" dirty="0">
                <a:latin typeface="Verdana"/>
                <a:cs typeface="Verdana"/>
              </a:rPr>
              <a:t>денежных</a:t>
            </a:r>
            <a:r>
              <a:rPr sz="908" spc="-54" dirty="0">
                <a:latin typeface="Verdana"/>
                <a:cs typeface="Verdana"/>
              </a:rPr>
              <a:t> средств</a:t>
            </a:r>
            <a:r>
              <a:rPr sz="908" spc="-50" dirty="0">
                <a:latin typeface="Verdana"/>
                <a:cs typeface="Verdana"/>
              </a:rPr>
              <a:t> </a:t>
            </a:r>
            <a:r>
              <a:rPr sz="908" spc="-45" dirty="0">
                <a:latin typeface="Microsoft Sans Serif"/>
                <a:cs typeface="Microsoft Sans Serif"/>
              </a:rPr>
              <a:t>(</a:t>
            </a:r>
            <a:r>
              <a:rPr sz="908" spc="-45" dirty="0">
                <a:latin typeface="Verdana"/>
                <a:cs typeface="Verdana"/>
              </a:rPr>
              <a:t>и</a:t>
            </a:r>
            <a:r>
              <a:rPr sz="908" spc="-59" dirty="0">
                <a:latin typeface="Verdana"/>
                <a:cs typeface="Verdana"/>
              </a:rPr>
              <a:t> </a:t>
            </a:r>
            <a:r>
              <a:rPr sz="908" spc="-82" dirty="0">
                <a:latin typeface="Verdana"/>
                <a:cs typeface="Verdana"/>
              </a:rPr>
              <a:t>их</a:t>
            </a:r>
            <a:r>
              <a:rPr sz="908" spc="-54" dirty="0">
                <a:latin typeface="Verdana"/>
                <a:cs typeface="Verdana"/>
              </a:rPr>
              <a:t> </a:t>
            </a:r>
            <a:r>
              <a:rPr sz="908" spc="-9" dirty="0">
                <a:latin typeface="Verdana"/>
                <a:cs typeface="Verdana"/>
              </a:rPr>
              <a:t>эквивалентов</a:t>
            </a:r>
            <a:r>
              <a:rPr sz="908" spc="-9" dirty="0">
                <a:latin typeface="Microsoft Sans Serif"/>
                <a:cs typeface="Microsoft Sans Serif"/>
              </a:rPr>
              <a:t>).</a:t>
            </a:r>
            <a:endParaRPr sz="908">
              <a:latin typeface="Microsoft Sans Serif"/>
              <a:cs typeface="Microsoft Sans Serif"/>
            </a:endParaRPr>
          </a:p>
        </p:txBody>
      </p:sp>
      <p:sp>
        <p:nvSpPr>
          <p:cNvPr id="8" name="object 8"/>
          <p:cNvSpPr txBox="1"/>
          <p:nvPr/>
        </p:nvSpPr>
        <p:spPr>
          <a:xfrm>
            <a:off x="1722161" y="3889579"/>
            <a:ext cx="4039304" cy="430792"/>
          </a:xfrm>
          <a:prstGeom prst="rect">
            <a:avLst/>
          </a:prstGeom>
        </p:spPr>
        <p:txBody>
          <a:bodyPr vert="horz" wrap="square" lIns="0" tIns="11526" rIns="0" bIns="0" rtlCol="0">
            <a:spAutoFit/>
          </a:bodyPr>
          <a:lstStyle/>
          <a:p>
            <a:pPr marL="11527" marR="4611" algn="just">
              <a:spcBef>
                <a:spcPts val="91"/>
              </a:spcBef>
            </a:pPr>
            <a:r>
              <a:rPr sz="908" b="1" dirty="0">
                <a:latin typeface="Arial"/>
                <a:cs typeface="Arial"/>
              </a:rPr>
              <a:t>Операционная</a:t>
            </a:r>
            <a:r>
              <a:rPr sz="908" b="1" spc="-5" dirty="0">
                <a:latin typeface="Arial"/>
                <a:cs typeface="Arial"/>
              </a:rPr>
              <a:t> </a:t>
            </a:r>
            <a:r>
              <a:rPr sz="908" b="1" dirty="0">
                <a:latin typeface="Arial"/>
                <a:cs typeface="Arial"/>
              </a:rPr>
              <a:t>деятельность</a:t>
            </a:r>
            <a:r>
              <a:rPr sz="908" b="1" spc="45" dirty="0">
                <a:latin typeface="Arial"/>
                <a:cs typeface="Arial"/>
              </a:rPr>
              <a:t> </a:t>
            </a:r>
            <a:r>
              <a:rPr sz="908" spc="241" dirty="0">
                <a:latin typeface="Microsoft Sans Serif"/>
                <a:cs typeface="Microsoft Sans Serif"/>
              </a:rPr>
              <a:t>–</a:t>
            </a:r>
            <a:r>
              <a:rPr sz="908" spc="45" dirty="0">
                <a:latin typeface="Microsoft Sans Serif"/>
                <a:cs typeface="Microsoft Sans Serif"/>
              </a:rPr>
              <a:t> </a:t>
            </a:r>
            <a:r>
              <a:rPr sz="908" spc="-73" dirty="0">
                <a:latin typeface="Verdana"/>
                <a:cs typeface="Verdana"/>
              </a:rPr>
              <a:t>основной</a:t>
            </a:r>
            <a:r>
              <a:rPr sz="908" spc="-9" dirty="0">
                <a:latin typeface="Verdana"/>
                <a:cs typeface="Verdana"/>
              </a:rPr>
              <a:t> </a:t>
            </a:r>
            <a:r>
              <a:rPr sz="908" spc="-64" dirty="0">
                <a:latin typeface="Verdana"/>
                <a:cs typeface="Verdana"/>
              </a:rPr>
              <a:t>вид</a:t>
            </a:r>
            <a:r>
              <a:rPr sz="908" spc="-14" dirty="0">
                <a:latin typeface="Verdana"/>
                <a:cs typeface="Verdana"/>
              </a:rPr>
              <a:t> </a:t>
            </a:r>
            <a:r>
              <a:rPr sz="908" spc="-45" dirty="0">
                <a:latin typeface="Verdana"/>
                <a:cs typeface="Verdana"/>
              </a:rPr>
              <a:t>деятельности</a:t>
            </a:r>
            <a:r>
              <a:rPr sz="908" spc="-45" dirty="0">
                <a:latin typeface="Microsoft Sans Serif"/>
                <a:cs typeface="Microsoft Sans Serif"/>
              </a:rPr>
              <a:t>,</a:t>
            </a:r>
            <a:r>
              <a:rPr sz="908" spc="45" dirty="0">
                <a:latin typeface="Microsoft Sans Serif"/>
                <a:cs typeface="Microsoft Sans Serif"/>
              </a:rPr>
              <a:t> </a:t>
            </a:r>
            <a:r>
              <a:rPr sz="908" spc="-36" dirty="0">
                <a:latin typeface="Verdana"/>
                <a:cs typeface="Verdana"/>
              </a:rPr>
              <a:t>создающий </a:t>
            </a:r>
            <a:r>
              <a:rPr sz="908" spc="-18" dirty="0">
                <a:latin typeface="Verdana"/>
                <a:cs typeface="Verdana"/>
              </a:rPr>
              <a:t>выручку</a:t>
            </a:r>
            <a:r>
              <a:rPr sz="908" spc="109" dirty="0">
                <a:latin typeface="Verdana"/>
                <a:cs typeface="Verdana"/>
              </a:rPr>
              <a:t> </a:t>
            </a:r>
            <a:r>
              <a:rPr sz="908" dirty="0">
                <a:latin typeface="Verdana"/>
                <a:cs typeface="Verdana"/>
              </a:rPr>
              <a:t>компании</a:t>
            </a:r>
            <a:r>
              <a:rPr sz="908" dirty="0">
                <a:latin typeface="Microsoft Sans Serif"/>
                <a:cs typeface="Microsoft Sans Serif"/>
              </a:rPr>
              <a:t>,</a:t>
            </a:r>
            <a:r>
              <a:rPr sz="908" spc="191" dirty="0">
                <a:latin typeface="Microsoft Sans Serif"/>
                <a:cs typeface="Microsoft Sans Serif"/>
              </a:rPr>
              <a:t> </a:t>
            </a:r>
            <a:r>
              <a:rPr sz="908" dirty="0">
                <a:latin typeface="Verdana"/>
                <a:cs typeface="Verdana"/>
              </a:rPr>
              <a:t>а</a:t>
            </a:r>
            <a:r>
              <a:rPr sz="908" spc="113" dirty="0">
                <a:latin typeface="Verdana"/>
                <a:cs typeface="Verdana"/>
              </a:rPr>
              <a:t> </a:t>
            </a:r>
            <a:r>
              <a:rPr sz="908" dirty="0">
                <a:latin typeface="Verdana"/>
                <a:cs typeface="Verdana"/>
              </a:rPr>
              <a:t>также</a:t>
            </a:r>
            <a:r>
              <a:rPr sz="908" spc="113" dirty="0">
                <a:latin typeface="Verdana"/>
                <a:cs typeface="Verdana"/>
              </a:rPr>
              <a:t> </a:t>
            </a:r>
            <a:r>
              <a:rPr sz="908" dirty="0">
                <a:latin typeface="Verdana"/>
                <a:cs typeface="Verdana"/>
              </a:rPr>
              <a:t>прочая</a:t>
            </a:r>
            <a:r>
              <a:rPr sz="908" spc="113" dirty="0">
                <a:latin typeface="Verdana"/>
                <a:cs typeface="Verdana"/>
              </a:rPr>
              <a:t> </a:t>
            </a:r>
            <a:r>
              <a:rPr sz="908" spc="-9" dirty="0">
                <a:latin typeface="Verdana"/>
                <a:cs typeface="Verdana"/>
              </a:rPr>
              <a:t>деятельность</a:t>
            </a:r>
            <a:r>
              <a:rPr sz="908" spc="123" dirty="0">
                <a:latin typeface="Verdana"/>
                <a:cs typeface="Verdana"/>
              </a:rPr>
              <a:t> </a:t>
            </a:r>
            <a:r>
              <a:rPr sz="908" dirty="0">
                <a:latin typeface="Verdana"/>
                <a:cs typeface="Verdana"/>
              </a:rPr>
              <a:t>за</a:t>
            </a:r>
            <a:r>
              <a:rPr sz="908" spc="113" dirty="0">
                <a:latin typeface="Verdana"/>
                <a:cs typeface="Verdana"/>
              </a:rPr>
              <a:t> </a:t>
            </a:r>
            <a:r>
              <a:rPr sz="908" spc="-45" dirty="0">
                <a:latin typeface="Verdana"/>
                <a:cs typeface="Verdana"/>
              </a:rPr>
              <a:t>исключением </a:t>
            </a:r>
            <a:r>
              <a:rPr sz="908" spc="-73" dirty="0">
                <a:latin typeface="Verdana"/>
                <a:cs typeface="Verdana"/>
              </a:rPr>
              <a:t>инвестиционной</a:t>
            </a:r>
            <a:r>
              <a:rPr sz="908" spc="-18" dirty="0">
                <a:latin typeface="Verdana"/>
                <a:cs typeface="Verdana"/>
              </a:rPr>
              <a:t> </a:t>
            </a:r>
            <a:r>
              <a:rPr sz="908" spc="-73" dirty="0">
                <a:latin typeface="Verdana"/>
                <a:cs typeface="Verdana"/>
              </a:rPr>
              <a:t>или</a:t>
            </a:r>
            <a:r>
              <a:rPr sz="908" spc="-18" dirty="0">
                <a:latin typeface="Verdana"/>
                <a:cs typeface="Verdana"/>
              </a:rPr>
              <a:t> </a:t>
            </a:r>
            <a:r>
              <a:rPr sz="908" spc="-68" dirty="0">
                <a:latin typeface="Verdana"/>
                <a:cs typeface="Verdana"/>
              </a:rPr>
              <a:t>финансовой</a:t>
            </a:r>
            <a:r>
              <a:rPr sz="908" spc="-18" dirty="0">
                <a:latin typeface="Verdana"/>
                <a:cs typeface="Verdana"/>
              </a:rPr>
              <a:t> </a:t>
            </a:r>
            <a:r>
              <a:rPr sz="908" spc="-9" dirty="0">
                <a:latin typeface="Verdana"/>
                <a:cs typeface="Verdana"/>
              </a:rPr>
              <a:t>деятельности</a:t>
            </a:r>
            <a:r>
              <a:rPr sz="908" spc="-9" dirty="0">
                <a:latin typeface="Microsoft Sans Serif"/>
                <a:cs typeface="Microsoft Sans Serif"/>
              </a:rPr>
              <a:t>.</a:t>
            </a:r>
            <a:endParaRPr sz="908">
              <a:latin typeface="Microsoft Sans Serif"/>
              <a:cs typeface="Microsoft Sans Serif"/>
            </a:endParaRPr>
          </a:p>
        </p:txBody>
      </p:sp>
      <p:sp>
        <p:nvSpPr>
          <p:cNvPr id="9" name="object 9"/>
          <p:cNvSpPr txBox="1"/>
          <p:nvPr/>
        </p:nvSpPr>
        <p:spPr>
          <a:xfrm>
            <a:off x="1668049" y="4459890"/>
            <a:ext cx="4147649" cy="426314"/>
          </a:xfrm>
          <a:prstGeom prst="rect">
            <a:avLst/>
          </a:prstGeom>
          <a:ln w="6096">
            <a:solidFill>
              <a:srgbClr val="000000"/>
            </a:solidFill>
          </a:ln>
        </p:spPr>
        <p:txBody>
          <a:bodyPr vert="horz" wrap="square" lIns="0" tIns="12679" rIns="0" bIns="0" rtlCol="0">
            <a:spAutoFit/>
          </a:bodyPr>
          <a:lstStyle/>
          <a:p>
            <a:pPr marL="65125">
              <a:lnSpc>
                <a:spcPts val="1085"/>
              </a:lnSpc>
              <a:spcBef>
                <a:spcPts val="100"/>
              </a:spcBef>
            </a:pPr>
            <a:r>
              <a:rPr sz="908" b="1" dirty="0">
                <a:latin typeface="Arial"/>
                <a:cs typeface="Arial"/>
              </a:rPr>
              <a:t>ПРИМЕР-</a:t>
            </a:r>
            <a:r>
              <a:rPr sz="908" b="1" spc="-27" dirty="0">
                <a:latin typeface="Arial"/>
                <a:cs typeface="Arial"/>
              </a:rPr>
              <a:t> </a:t>
            </a:r>
            <a:r>
              <a:rPr sz="908" b="1" dirty="0">
                <a:latin typeface="Arial"/>
                <a:cs typeface="Arial"/>
              </a:rPr>
              <a:t>операционная</a:t>
            </a:r>
            <a:r>
              <a:rPr sz="908" b="1" spc="-36" dirty="0">
                <a:latin typeface="Arial"/>
                <a:cs typeface="Arial"/>
              </a:rPr>
              <a:t> </a:t>
            </a:r>
            <a:r>
              <a:rPr sz="908" b="1" spc="-9" dirty="0">
                <a:latin typeface="Arial"/>
                <a:cs typeface="Arial"/>
              </a:rPr>
              <a:t>деятельность</a:t>
            </a:r>
            <a:endParaRPr sz="908">
              <a:latin typeface="Arial"/>
              <a:cs typeface="Arial"/>
            </a:endParaRPr>
          </a:p>
          <a:p>
            <a:pPr marL="65125" marR="58784">
              <a:lnSpc>
                <a:spcPts val="1098"/>
              </a:lnSpc>
              <a:spcBef>
                <a:spcPts val="23"/>
              </a:spcBef>
            </a:pPr>
            <a:r>
              <a:rPr sz="908" spc="-54" dirty="0">
                <a:latin typeface="Verdana"/>
                <a:cs typeface="Verdana"/>
              </a:rPr>
              <a:t>Регулярные</a:t>
            </a:r>
            <a:r>
              <a:rPr sz="908" spc="-23" dirty="0">
                <a:latin typeface="Verdana"/>
                <a:cs typeface="Verdana"/>
              </a:rPr>
              <a:t> </a:t>
            </a:r>
            <a:r>
              <a:rPr sz="908" spc="-82" dirty="0">
                <a:latin typeface="Verdana"/>
                <a:cs typeface="Verdana"/>
              </a:rPr>
              <a:t>продажи</a:t>
            </a:r>
            <a:r>
              <a:rPr sz="908" spc="-5" dirty="0">
                <a:latin typeface="Verdana"/>
                <a:cs typeface="Verdana"/>
              </a:rPr>
              <a:t> </a:t>
            </a:r>
            <a:r>
              <a:rPr sz="908" spc="-82" dirty="0">
                <a:latin typeface="Verdana"/>
                <a:cs typeface="Verdana"/>
              </a:rPr>
              <a:t>и</a:t>
            </a:r>
            <a:r>
              <a:rPr sz="908" spc="-14" dirty="0">
                <a:latin typeface="Verdana"/>
                <a:cs typeface="Verdana"/>
              </a:rPr>
              <a:t> </a:t>
            </a:r>
            <a:r>
              <a:rPr sz="908" spc="-91" dirty="0">
                <a:latin typeface="Verdana"/>
                <a:cs typeface="Verdana"/>
              </a:rPr>
              <a:t>покупки</a:t>
            </a:r>
            <a:r>
              <a:rPr sz="908" spc="-91" dirty="0">
                <a:latin typeface="Microsoft Sans Serif"/>
                <a:cs typeface="Microsoft Sans Serif"/>
              </a:rPr>
              <a:t>,</a:t>
            </a:r>
            <a:r>
              <a:rPr sz="908" spc="68" dirty="0">
                <a:latin typeface="Microsoft Sans Serif"/>
                <a:cs typeface="Microsoft Sans Serif"/>
              </a:rPr>
              <a:t> </a:t>
            </a:r>
            <a:r>
              <a:rPr sz="908" spc="-68" dirty="0">
                <a:latin typeface="Verdana"/>
                <a:cs typeface="Verdana"/>
              </a:rPr>
              <a:t>расходы</a:t>
            </a:r>
            <a:r>
              <a:rPr sz="908" dirty="0">
                <a:latin typeface="Verdana"/>
                <a:cs typeface="Verdana"/>
              </a:rPr>
              <a:t> </a:t>
            </a:r>
            <a:r>
              <a:rPr sz="908" spc="-68" dirty="0">
                <a:latin typeface="Verdana"/>
                <a:cs typeface="Verdana"/>
              </a:rPr>
              <a:t>на</a:t>
            </a:r>
            <a:r>
              <a:rPr sz="908" spc="-14" dirty="0">
                <a:latin typeface="Verdana"/>
                <a:cs typeface="Verdana"/>
              </a:rPr>
              <a:t> </a:t>
            </a:r>
            <a:r>
              <a:rPr sz="908" spc="-68" dirty="0">
                <a:latin typeface="Verdana"/>
                <a:cs typeface="Verdana"/>
              </a:rPr>
              <a:t>оплату</a:t>
            </a:r>
            <a:r>
              <a:rPr sz="908" spc="-9" dirty="0">
                <a:latin typeface="Verdana"/>
                <a:cs typeface="Verdana"/>
              </a:rPr>
              <a:t> </a:t>
            </a:r>
            <a:r>
              <a:rPr sz="908" spc="-36" dirty="0">
                <a:latin typeface="Verdana"/>
                <a:cs typeface="Verdana"/>
              </a:rPr>
              <a:t>труда</a:t>
            </a:r>
            <a:r>
              <a:rPr sz="908" spc="-36" dirty="0">
                <a:latin typeface="Microsoft Sans Serif"/>
                <a:cs typeface="Microsoft Sans Serif"/>
              </a:rPr>
              <a:t>,</a:t>
            </a:r>
            <a:r>
              <a:rPr sz="908" spc="68" dirty="0">
                <a:latin typeface="Microsoft Sans Serif"/>
                <a:cs typeface="Microsoft Sans Serif"/>
              </a:rPr>
              <a:t> </a:t>
            </a:r>
            <a:r>
              <a:rPr sz="908" dirty="0">
                <a:latin typeface="Verdana"/>
                <a:cs typeface="Verdana"/>
              </a:rPr>
              <a:t>а</a:t>
            </a:r>
            <a:r>
              <a:rPr sz="908" spc="-9" dirty="0">
                <a:latin typeface="Verdana"/>
                <a:cs typeface="Verdana"/>
              </a:rPr>
              <a:t> </a:t>
            </a:r>
            <a:r>
              <a:rPr sz="908" spc="-86" dirty="0">
                <a:latin typeface="Verdana"/>
                <a:cs typeface="Verdana"/>
              </a:rPr>
              <a:t>также</a:t>
            </a:r>
            <a:r>
              <a:rPr sz="908" spc="-9" dirty="0">
                <a:latin typeface="Verdana"/>
                <a:cs typeface="Verdana"/>
              </a:rPr>
              <a:t> общие </a:t>
            </a:r>
            <a:r>
              <a:rPr sz="908" spc="-73" dirty="0">
                <a:latin typeface="Verdana"/>
                <a:cs typeface="Verdana"/>
              </a:rPr>
              <a:t>накладные</a:t>
            </a:r>
            <a:r>
              <a:rPr sz="908" spc="-36" dirty="0">
                <a:latin typeface="Verdana"/>
                <a:cs typeface="Verdana"/>
              </a:rPr>
              <a:t> </a:t>
            </a:r>
            <a:r>
              <a:rPr sz="908" spc="-64" dirty="0">
                <a:latin typeface="Verdana"/>
                <a:cs typeface="Verdana"/>
              </a:rPr>
              <a:t>расходы</a:t>
            </a:r>
            <a:r>
              <a:rPr sz="908" spc="-32" dirty="0">
                <a:latin typeface="Verdana"/>
                <a:cs typeface="Verdana"/>
              </a:rPr>
              <a:t> </a:t>
            </a:r>
            <a:r>
              <a:rPr sz="908" spc="-64" dirty="0">
                <a:latin typeface="Verdana"/>
                <a:cs typeface="Verdana"/>
              </a:rPr>
              <a:t>входят</a:t>
            </a:r>
            <a:r>
              <a:rPr sz="908" spc="-36" dirty="0">
                <a:latin typeface="Verdana"/>
                <a:cs typeface="Verdana"/>
              </a:rPr>
              <a:t> </a:t>
            </a:r>
            <a:r>
              <a:rPr sz="908" spc="-73" dirty="0">
                <a:latin typeface="Verdana"/>
                <a:cs typeface="Verdana"/>
              </a:rPr>
              <a:t>в</a:t>
            </a:r>
            <a:r>
              <a:rPr sz="908" spc="-32" dirty="0">
                <a:latin typeface="Verdana"/>
                <a:cs typeface="Verdana"/>
              </a:rPr>
              <a:t> </a:t>
            </a:r>
            <a:r>
              <a:rPr sz="908" spc="-50" dirty="0">
                <a:latin typeface="Verdana"/>
                <a:cs typeface="Verdana"/>
              </a:rPr>
              <a:t>состав</a:t>
            </a:r>
            <a:r>
              <a:rPr sz="908" spc="-32" dirty="0">
                <a:latin typeface="Verdana"/>
                <a:cs typeface="Verdana"/>
              </a:rPr>
              <a:t> </a:t>
            </a:r>
            <a:r>
              <a:rPr sz="908" spc="-73" dirty="0">
                <a:latin typeface="Verdana"/>
                <a:cs typeface="Verdana"/>
              </a:rPr>
              <a:t>операционной</a:t>
            </a:r>
            <a:r>
              <a:rPr sz="908" spc="-36" dirty="0">
                <a:latin typeface="Verdana"/>
                <a:cs typeface="Verdana"/>
              </a:rPr>
              <a:t> </a:t>
            </a:r>
            <a:r>
              <a:rPr sz="908" spc="-9" dirty="0">
                <a:latin typeface="Verdana"/>
                <a:cs typeface="Verdana"/>
              </a:rPr>
              <a:t>деятельности</a:t>
            </a:r>
            <a:r>
              <a:rPr sz="908" spc="-9" dirty="0">
                <a:latin typeface="Microsoft Sans Serif"/>
                <a:cs typeface="Microsoft Sans Serif"/>
              </a:rPr>
              <a:t>.</a:t>
            </a:r>
            <a:endParaRPr sz="908">
              <a:latin typeface="Microsoft Sans Serif"/>
              <a:cs typeface="Microsoft Sans Serif"/>
            </a:endParaRPr>
          </a:p>
        </p:txBody>
      </p:sp>
      <p:sp>
        <p:nvSpPr>
          <p:cNvPr id="10" name="object 10"/>
          <p:cNvSpPr txBox="1"/>
          <p:nvPr/>
        </p:nvSpPr>
        <p:spPr>
          <a:xfrm>
            <a:off x="1722192" y="5168972"/>
            <a:ext cx="4039881" cy="151357"/>
          </a:xfrm>
          <a:prstGeom prst="rect">
            <a:avLst/>
          </a:prstGeom>
        </p:spPr>
        <p:txBody>
          <a:bodyPr vert="horz" wrap="square" lIns="0" tIns="11526" rIns="0" bIns="0" rtlCol="0">
            <a:spAutoFit/>
          </a:bodyPr>
          <a:lstStyle/>
          <a:p>
            <a:pPr marL="11527">
              <a:spcBef>
                <a:spcPts val="91"/>
              </a:spcBef>
              <a:tabLst>
                <a:tab pos="902527" algn="l"/>
                <a:tab pos="1858651" algn="l"/>
                <a:tab pos="2399821" algn="l"/>
                <a:tab pos="2625165" algn="l"/>
                <a:tab pos="3121382" algn="l"/>
                <a:tab pos="3899998" algn="l"/>
              </a:tabLst>
            </a:pPr>
            <a:r>
              <a:rPr sz="908" spc="-9" dirty="0">
                <a:latin typeface="Verdana"/>
                <a:cs typeface="Verdana"/>
              </a:rPr>
              <a:t>внеоборотных</a:t>
            </a:r>
            <a:r>
              <a:rPr sz="908" dirty="0">
                <a:latin typeface="Verdana"/>
                <a:cs typeface="Verdana"/>
              </a:rPr>
              <a:t>	</a:t>
            </a:r>
            <a:r>
              <a:rPr sz="908" spc="-9" dirty="0">
                <a:latin typeface="Microsoft Sans Serif"/>
                <a:cs typeface="Microsoft Sans Serif"/>
              </a:rPr>
              <a:t>(</a:t>
            </a:r>
            <a:r>
              <a:rPr sz="908" spc="-9" dirty="0">
                <a:latin typeface="Verdana"/>
                <a:cs typeface="Verdana"/>
              </a:rPr>
              <a:t>долгосрочных</a:t>
            </a:r>
            <a:r>
              <a:rPr sz="908" spc="-9" dirty="0">
                <a:latin typeface="Microsoft Sans Serif"/>
                <a:cs typeface="Microsoft Sans Serif"/>
              </a:rPr>
              <a:t>)</a:t>
            </a:r>
            <a:r>
              <a:rPr sz="908" dirty="0">
                <a:latin typeface="Microsoft Sans Serif"/>
                <a:cs typeface="Microsoft Sans Serif"/>
              </a:rPr>
              <a:t>	</a:t>
            </a:r>
            <a:r>
              <a:rPr sz="908" spc="-9" dirty="0">
                <a:latin typeface="Verdana"/>
                <a:cs typeface="Verdana"/>
              </a:rPr>
              <a:t>активов</a:t>
            </a:r>
            <a:r>
              <a:rPr sz="908" dirty="0">
                <a:latin typeface="Verdana"/>
                <a:cs typeface="Verdana"/>
              </a:rPr>
              <a:t>	</a:t>
            </a:r>
            <a:r>
              <a:rPr sz="908" spc="-23" dirty="0">
                <a:latin typeface="Microsoft Sans Serif"/>
                <a:cs typeface="Microsoft Sans Serif"/>
              </a:rPr>
              <a:t>(</a:t>
            </a:r>
            <a:r>
              <a:rPr sz="908" spc="-23" dirty="0">
                <a:latin typeface="Verdana"/>
                <a:cs typeface="Verdana"/>
              </a:rPr>
              <a:t>и</a:t>
            </a:r>
            <a:r>
              <a:rPr sz="908" dirty="0">
                <a:latin typeface="Verdana"/>
                <a:cs typeface="Verdana"/>
              </a:rPr>
              <a:t>	</a:t>
            </a:r>
            <a:r>
              <a:rPr sz="908" spc="-9" dirty="0">
                <a:latin typeface="Verdana"/>
                <a:cs typeface="Verdana"/>
              </a:rPr>
              <a:t>прочих</a:t>
            </a:r>
            <a:r>
              <a:rPr sz="908" dirty="0">
                <a:latin typeface="Verdana"/>
                <a:cs typeface="Verdana"/>
              </a:rPr>
              <a:t>	</a:t>
            </a:r>
            <a:r>
              <a:rPr sz="908" spc="-9" dirty="0">
                <a:latin typeface="Verdana"/>
                <a:cs typeface="Verdana"/>
              </a:rPr>
              <a:t>инвестиций</a:t>
            </a:r>
            <a:r>
              <a:rPr sz="908" spc="-9" dirty="0">
                <a:latin typeface="Microsoft Sans Serif"/>
                <a:cs typeface="Microsoft Sans Serif"/>
              </a:rPr>
              <a:t>,</a:t>
            </a:r>
            <a:r>
              <a:rPr sz="908" dirty="0">
                <a:latin typeface="Microsoft Sans Serif"/>
                <a:cs typeface="Microsoft Sans Serif"/>
              </a:rPr>
              <a:t>	</a:t>
            </a:r>
            <a:r>
              <a:rPr sz="908" spc="-41" dirty="0">
                <a:latin typeface="Verdana"/>
                <a:cs typeface="Verdana"/>
              </a:rPr>
              <a:t>не</a:t>
            </a:r>
            <a:endParaRPr sz="908">
              <a:latin typeface="Verdana"/>
              <a:cs typeface="Verdana"/>
            </a:endParaRPr>
          </a:p>
        </p:txBody>
      </p:sp>
      <p:sp>
        <p:nvSpPr>
          <p:cNvPr id="11" name="object 11"/>
          <p:cNvSpPr txBox="1"/>
          <p:nvPr/>
        </p:nvSpPr>
        <p:spPr>
          <a:xfrm>
            <a:off x="1722191" y="5307284"/>
            <a:ext cx="3223836" cy="151357"/>
          </a:xfrm>
          <a:prstGeom prst="rect">
            <a:avLst/>
          </a:prstGeom>
        </p:spPr>
        <p:txBody>
          <a:bodyPr vert="horz" wrap="square" lIns="0" tIns="11526" rIns="0" bIns="0" rtlCol="0">
            <a:spAutoFit/>
          </a:bodyPr>
          <a:lstStyle/>
          <a:p>
            <a:pPr marL="11527">
              <a:spcBef>
                <a:spcPts val="91"/>
              </a:spcBef>
            </a:pPr>
            <a:r>
              <a:rPr sz="908" spc="-86" dirty="0">
                <a:latin typeface="Verdana"/>
                <a:cs typeface="Verdana"/>
              </a:rPr>
              <a:t>включенных</a:t>
            </a:r>
            <a:r>
              <a:rPr sz="908" spc="-23" dirty="0">
                <a:latin typeface="Verdana"/>
                <a:cs typeface="Verdana"/>
              </a:rPr>
              <a:t> </a:t>
            </a:r>
            <a:r>
              <a:rPr sz="908" spc="-73" dirty="0">
                <a:latin typeface="Verdana"/>
                <a:cs typeface="Verdana"/>
              </a:rPr>
              <a:t>в</a:t>
            </a:r>
            <a:r>
              <a:rPr sz="908" spc="-18" dirty="0">
                <a:latin typeface="Verdana"/>
                <a:cs typeface="Verdana"/>
              </a:rPr>
              <a:t> </a:t>
            </a:r>
            <a:r>
              <a:rPr sz="908" spc="-82" dirty="0">
                <a:latin typeface="Verdana"/>
                <a:cs typeface="Verdana"/>
              </a:rPr>
              <a:t>категорию</a:t>
            </a:r>
            <a:r>
              <a:rPr sz="908" spc="-27" dirty="0">
                <a:latin typeface="Verdana"/>
                <a:cs typeface="Verdana"/>
              </a:rPr>
              <a:t> </a:t>
            </a:r>
            <a:r>
              <a:rPr sz="908" spc="-73" dirty="0">
                <a:latin typeface="Verdana"/>
                <a:cs typeface="Verdana"/>
              </a:rPr>
              <a:t>эквивалентов</a:t>
            </a:r>
            <a:r>
              <a:rPr sz="908" spc="-14" dirty="0">
                <a:latin typeface="Verdana"/>
                <a:cs typeface="Verdana"/>
              </a:rPr>
              <a:t> </a:t>
            </a:r>
            <a:r>
              <a:rPr sz="908" spc="-82" dirty="0">
                <a:latin typeface="Verdana"/>
                <a:cs typeface="Verdana"/>
              </a:rPr>
              <a:t>денежных</a:t>
            </a:r>
            <a:r>
              <a:rPr sz="908" spc="-27" dirty="0">
                <a:latin typeface="Verdana"/>
                <a:cs typeface="Verdana"/>
              </a:rPr>
              <a:t> </a:t>
            </a:r>
            <a:r>
              <a:rPr sz="908" spc="-9" dirty="0">
                <a:latin typeface="Verdana"/>
                <a:cs typeface="Verdana"/>
              </a:rPr>
              <a:t>средств</a:t>
            </a:r>
            <a:r>
              <a:rPr sz="908" spc="-9" dirty="0">
                <a:latin typeface="Microsoft Sans Serif"/>
                <a:cs typeface="Microsoft Sans Serif"/>
              </a:rPr>
              <a:t>).</a:t>
            </a:r>
            <a:endParaRPr sz="908">
              <a:latin typeface="Microsoft Sans Serif"/>
              <a:cs typeface="Microsoft Sans Serif"/>
            </a:endParaRPr>
          </a:p>
        </p:txBody>
      </p:sp>
      <p:sp>
        <p:nvSpPr>
          <p:cNvPr id="12" name="object 12"/>
          <p:cNvSpPr txBox="1"/>
          <p:nvPr/>
        </p:nvSpPr>
        <p:spPr>
          <a:xfrm>
            <a:off x="1722153" y="5583908"/>
            <a:ext cx="4039881" cy="430792"/>
          </a:xfrm>
          <a:prstGeom prst="rect">
            <a:avLst/>
          </a:prstGeom>
        </p:spPr>
        <p:txBody>
          <a:bodyPr vert="horz" wrap="square" lIns="0" tIns="11526" rIns="0" bIns="0" rtlCol="0">
            <a:spAutoFit/>
          </a:bodyPr>
          <a:lstStyle/>
          <a:p>
            <a:pPr marL="11527" marR="4611" algn="just">
              <a:spcBef>
                <a:spcPts val="91"/>
              </a:spcBef>
            </a:pPr>
            <a:r>
              <a:rPr sz="908" b="1" spc="-5" dirty="0">
                <a:latin typeface="Arial"/>
                <a:cs typeface="Arial"/>
              </a:rPr>
              <a:t>Финансовая</a:t>
            </a:r>
            <a:r>
              <a:rPr sz="908" b="1" spc="204" dirty="0">
                <a:latin typeface="Arial"/>
                <a:cs typeface="Arial"/>
              </a:rPr>
              <a:t> </a:t>
            </a:r>
            <a:r>
              <a:rPr sz="908" b="1" dirty="0">
                <a:latin typeface="Arial"/>
                <a:cs typeface="Arial"/>
              </a:rPr>
              <a:t>дея</a:t>
            </a:r>
            <a:r>
              <a:rPr sz="908" b="1" spc="-14" dirty="0">
                <a:latin typeface="Arial"/>
                <a:cs typeface="Arial"/>
              </a:rPr>
              <a:t>т</a:t>
            </a:r>
            <a:r>
              <a:rPr sz="908" b="1" dirty="0">
                <a:latin typeface="Arial"/>
                <a:cs typeface="Arial"/>
              </a:rPr>
              <a:t>ельно</a:t>
            </a:r>
            <a:r>
              <a:rPr sz="908" b="1" spc="5" dirty="0">
                <a:latin typeface="Arial"/>
                <a:cs typeface="Arial"/>
              </a:rPr>
              <a:t>с</a:t>
            </a:r>
            <a:r>
              <a:rPr sz="908" b="1" spc="-18" dirty="0">
                <a:latin typeface="Arial"/>
                <a:cs typeface="Arial"/>
              </a:rPr>
              <a:t>т</a:t>
            </a:r>
            <a:r>
              <a:rPr sz="908" b="1" dirty="0">
                <a:latin typeface="Arial"/>
                <a:cs typeface="Arial"/>
              </a:rPr>
              <a:t>ь</a:t>
            </a:r>
            <a:r>
              <a:rPr sz="908" b="1" spc="213" dirty="0">
                <a:latin typeface="Arial"/>
                <a:cs typeface="Arial"/>
              </a:rPr>
              <a:t> </a:t>
            </a:r>
            <a:r>
              <a:rPr sz="908" b="1" spc="5" dirty="0">
                <a:latin typeface="Arial"/>
                <a:cs typeface="Arial"/>
              </a:rPr>
              <a:t>–</a:t>
            </a:r>
            <a:r>
              <a:rPr sz="908" b="1" spc="204" dirty="0">
                <a:latin typeface="Arial"/>
                <a:cs typeface="Arial"/>
              </a:rPr>
              <a:t> </a:t>
            </a:r>
            <a:r>
              <a:rPr sz="908" spc="-50" dirty="0">
                <a:latin typeface="Verdana"/>
                <a:cs typeface="Verdana"/>
              </a:rPr>
              <a:t>это</a:t>
            </a:r>
            <a:r>
              <a:rPr sz="908" spc="150" dirty="0">
                <a:latin typeface="Verdana"/>
                <a:cs typeface="Verdana"/>
              </a:rPr>
              <a:t> </a:t>
            </a:r>
            <a:r>
              <a:rPr sz="908" spc="-50" dirty="0">
                <a:latin typeface="Verdana"/>
                <a:cs typeface="Verdana"/>
              </a:rPr>
              <a:t>деятельность</a:t>
            </a:r>
            <a:r>
              <a:rPr sz="908" spc="-50" dirty="0">
                <a:latin typeface="Microsoft Sans Serif"/>
                <a:cs typeface="Microsoft Sans Serif"/>
              </a:rPr>
              <a:t>,</a:t>
            </a:r>
            <a:r>
              <a:rPr sz="908" spc="213" dirty="0">
                <a:latin typeface="Microsoft Sans Serif"/>
                <a:cs typeface="Microsoft Sans Serif"/>
              </a:rPr>
              <a:t> </a:t>
            </a:r>
            <a:r>
              <a:rPr sz="908" spc="-68" dirty="0">
                <a:latin typeface="Verdana"/>
                <a:cs typeface="Verdana"/>
              </a:rPr>
              <a:t>в</a:t>
            </a:r>
            <a:r>
              <a:rPr sz="908" spc="145" dirty="0">
                <a:latin typeface="Verdana"/>
                <a:cs typeface="Verdana"/>
              </a:rPr>
              <a:t> </a:t>
            </a:r>
            <a:r>
              <a:rPr sz="908" spc="-59" dirty="0">
                <a:latin typeface="Verdana"/>
                <a:cs typeface="Verdana"/>
              </a:rPr>
              <a:t>результате</a:t>
            </a:r>
            <a:r>
              <a:rPr sz="908" spc="145" dirty="0">
                <a:latin typeface="Verdana"/>
                <a:cs typeface="Verdana"/>
              </a:rPr>
              <a:t> </a:t>
            </a:r>
            <a:r>
              <a:rPr sz="908" spc="-73" dirty="0">
                <a:latin typeface="Verdana"/>
                <a:cs typeface="Verdana"/>
              </a:rPr>
              <a:t>которой</a:t>
            </a:r>
            <a:r>
              <a:rPr sz="908" spc="-45" dirty="0">
                <a:latin typeface="Verdana"/>
                <a:cs typeface="Verdana"/>
              </a:rPr>
              <a:t> </a:t>
            </a:r>
            <a:r>
              <a:rPr sz="908" spc="-50" dirty="0">
                <a:latin typeface="Verdana"/>
                <a:cs typeface="Verdana"/>
              </a:rPr>
              <a:t>изменяется</a:t>
            </a:r>
            <a:r>
              <a:rPr sz="908" spc="-23" dirty="0">
                <a:latin typeface="Verdana"/>
                <a:cs typeface="Verdana"/>
              </a:rPr>
              <a:t> </a:t>
            </a:r>
            <a:r>
              <a:rPr sz="908" spc="-68" dirty="0">
                <a:latin typeface="Verdana"/>
                <a:cs typeface="Verdana"/>
              </a:rPr>
              <a:t>величина</a:t>
            </a:r>
            <a:r>
              <a:rPr sz="908" spc="-18" dirty="0">
                <a:latin typeface="Verdana"/>
                <a:cs typeface="Verdana"/>
              </a:rPr>
              <a:t> </a:t>
            </a:r>
            <a:r>
              <a:rPr sz="908" spc="-41" dirty="0">
                <a:latin typeface="Microsoft Sans Serif"/>
                <a:cs typeface="Microsoft Sans Serif"/>
              </a:rPr>
              <a:t>(</a:t>
            </a:r>
            <a:r>
              <a:rPr sz="908" spc="-41" dirty="0">
                <a:latin typeface="Verdana"/>
                <a:cs typeface="Verdana"/>
              </a:rPr>
              <a:t>и</a:t>
            </a:r>
            <a:r>
              <a:rPr sz="908" spc="-27" dirty="0">
                <a:latin typeface="Verdana"/>
                <a:cs typeface="Verdana"/>
              </a:rPr>
              <a:t> </a:t>
            </a:r>
            <a:r>
              <a:rPr sz="908" spc="-64" dirty="0">
                <a:latin typeface="Verdana"/>
                <a:cs typeface="Verdana"/>
              </a:rPr>
              <a:t>структура</a:t>
            </a:r>
            <a:r>
              <a:rPr sz="908" spc="-64" dirty="0">
                <a:latin typeface="Microsoft Sans Serif"/>
                <a:cs typeface="Microsoft Sans Serif"/>
              </a:rPr>
              <a:t>)</a:t>
            </a:r>
            <a:r>
              <a:rPr sz="908" spc="59" dirty="0">
                <a:latin typeface="Microsoft Sans Serif"/>
                <a:cs typeface="Microsoft Sans Serif"/>
              </a:rPr>
              <a:t> </a:t>
            </a:r>
            <a:r>
              <a:rPr sz="908" spc="-64" dirty="0">
                <a:latin typeface="Verdana"/>
                <a:cs typeface="Verdana"/>
              </a:rPr>
              <a:t>собственного</a:t>
            </a:r>
            <a:r>
              <a:rPr sz="908" spc="-23" dirty="0">
                <a:latin typeface="Verdana"/>
                <a:cs typeface="Verdana"/>
              </a:rPr>
              <a:t> </a:t>
            </a:r>
            <a:r>
              <a:rPr sz="908" spc="-73" dirty="0">
                <a:latin typeface="Verdana"/>
                <a:cs typeface="Verdana"/>
              </a:rPr>
              <a:t>капитала</a:t>
            </a:r>
            <a:r>
              <a:rPr sz="908" spc="-18" dirty="0">
                <a:latin typeface="Verdana"/>
                <a:cs typeface="Verdana"/>
              </a:rPr>
              <a:t> </a:t>
            </a:r>
            <a:r>
              <a:rPr sz="908" spc="-77" dirty="0">
                <a:latin typeface="Verdana"/>
                <a:cs typeface="Verdana"/>
              </a:rPr>
              <a:t>компании</a:t>
            </a:r>
            <a:r>
              <a:rPr sz="908" spc="-18" dirty="0">
                <a:latin typeface="Verdana"/>
                <a:cs typeface="Verdana"/>
              </a:rPr>
              <a:t> </a:t>
            </a:r>
            <a:r>
              <a:rPr sz="908" spc="-77" dirty="0">
                <a:latin typeface="Verdana"/>
                <a:cs typeface="Verdana"/>
              </a:rPr>
              <a:t>и</a:t>
            </a:r>
            <a:r>
              <a:rPr sz="908" spc="-23" dirty="0">
                <a:latin typeface="Verdana"/>
                <a:cs typeface="Verdana"/>
              </a:rPr>
              <a:t> </a:t>
            </a:r>
            <a:r>
              <a:rPr sz="908" spc="-45" dirty="0">
                <a:latin typeface="Verdana"/>
                <a:cs typeface="Verdana"/>
              </a:rPr>
              <a:t>ее</a:t>
            </a:r>
            <a:r>
              <a:rPr sz="908" spc="-27" dirty="0">
                <a:latin typeface="Verdana"/>
                <a:cs typeface="Verdana"/>
              </a:rPr>
              <a:t> </a:t>
            </a:r>
            <a:r>
              <a:rPr sz="908" spc="-73" dirty="0">
                <a:latin typeface="Verdana"/>
                <a:cs typeface="Verdana"/>
              </a:rPr>
              <a:t>кредитов</a:t>
            </a:r>
            <a:r>
              <a:rPr sz="908" spc="-68" dirty="0">
                <a:latin typeface="Verdana"/>
                <a:cs typeface="Verdana"/>
              </a:rPr>
              <a:t> </a:t>
            </a:r>
            <a:r>
              <a:rPr sz="908" spc="-77" dirty="0">
                <a:latin typeface="Verdana"/>
                <a:cs typeface="Verdana"/>
              </a:rPr>
              <a:t>и</a:t>
            </a:r>
            <a:r>
              <a:rPr sz="908" spc="-73" dirty="0">
                <a:latin typeface="Verdana"/>
                <a:cs typeface="Verdana"/>
              </a:rPr>
              <a:t> </a:t>
            </a:r>
            <a:r>
              <a:rPr sz="908" spc="-50" dirty="0">
                <a:latin typeface="Verdana"/>
                <a:cs typeface="Verdana"/>
              </a:rPr>
              <a:t>займов</a:t>
            </a:r>
            <a:r>
              <a:rPr sz="908" spc="-50" dirty="0">
                <a:latin typeface="Microsoft Sans Serif"/>
                <a:cs typeface="Microsoft Sans Serif"/>
              </a:rPr>
              <a:t>.</a:t>
            </a:r>
            <a:endParaRPr sz="908">
              <a:latin typeface="Microsoft Sans Serif"/>
              <a:cs typeface="Microsoft Sans Serif"/>
            </a:endParaRPr>
          </a:p>
        </p:txBody>
      </p:sp>
      <p:sp>
        <p:nvSpPr>
          <p:cNvPr id="13" name="object 13"/>
          <p:cNvSpPr txBox="1"/>
          <p:nvPr/>
        </p:nvSpPr>
        <p:spPr>
          <a:xfrm>
            <a:off x="6426846" y="778233"/>
            <a:ext cx="3182343" cy="151357"/>
          </a:xfrm>
          <a:prstGeom prst="rect">
            <a:avLst/>
          </a:prstGeom>
        </p:spPr>
        <p:txBody>
          <a:bodyPr vert="horz" wrap="square" lIns="0" tIns="11526" rIns="0" bIns="0" rtlCol="0">
            <a:spAutoFit/>
          </a:bodyPr>
          <a:lstStyle/>
          <a:p>
            <a:pPr marL="11527">
              <a:spcBef>
                <a:spcPts val="91"/>
              </a:spcBef>
            </a:pPr>
            <a:r>
              <a:rPr sz="908" b="1" dirty="0">
                <a:latin typeface="Arial"/>
                <a:cs typeface="Arial"/>
              </a:rPr>
              <a:t>Денежные</a:t>
            </a:r>
            <a:r>
              <a:rPr sz="908" b="1" spc="-18" dirty="0">
                <a:latin typeface="Arial"/>
                <a:cs typeface="Arial"/>
              </a:rPr>
              <a:t> </a:t>
            </a:r>
            <a:r>
              <a:rPr sz="908" b="1" dirty="0">
                <a:latin typeface="Arial"/>
                <a:cs typeface="Arial"/>
              </a:rPr>
              <a:t>средства</a:t>
            </a:r>
            <a:r>
              <a:rPr sz="908" b="1" spc="-18" dirty="0">
                <a:latin typeface="Arial"/>
                <a:cs typeface="Arial"/>
              </a:rPr>
              <a:t> </a:t>
            </a:r>
            <a:r>
              <a:rPr sz="908" b="1" dirty="0">
                <a:latin typeface="Arial"/>
                <a:cs typeface="Arial"/>
              </a:rPr>
              <a:t>и</a:t>
            </a:r>
            <a:r>
              <a:rPr sz="908" b="1" spc="-18" dirty="0">
                <a:latin typeface="Arial"/>
                <a:cs typeface="Arial"/>
              </a:rPr>
              <a:t> </a:t>
            </a:r>
            <a:r>
              <a:rPr sz="908" b="1" dirty="0">
                <a:latin typeface="Arial"/>
                <a:cs typeface="Arial"/>
              </a:rPr>
              <a:t>эквиваленты</a:t>
            </a:r>
            <a:r>
              <a:rPr sz="908" b="1" spc="-9" dirty="0">
                <a:latin typeface="Arial"/>
                <a:cs typeface="Arial"/>
              </a:rPr>
              <a:t> </a:t>
            </a:r>
            <a:r>
              <a:rPr sz="908" b="1" dirty="0">
                <a:latin typeface="Arial"/>
                <a:cs typeface="Arial"/>
              </a:rPr>
              <a:t>денежных</a:t>
            </a:r>
            <a:r>
              <a:rPr sz="908" b="1" spc="-18" dirty="0">
                <a:latin typeface="Arial"/>
                <a:cs typeface="Arial"/>
              </a:rPr>
              <a:t> </a:t>
            </a:r>
            <a:r>
              <a:rPr sz="908" b="1" spc="-9" dirty="0">
                <a:latin typeface="Arial"/>
                <a:cs typeface="Arial"/>
              </a:rPr>
              <a:t>средств</a:t>
            </a:r>
            <a:endParaRPr sz="908">
              <a:latin typeface="Arial"/>
              <a:cs typeface="Arial"/>
            </a:endParaRPr>
          </a:p>
        </p:txBody>
      </p:sp>
      <p:sp>
        <p:nvSpPr>
          <p:cNvPr id="14" name="object 14"/>
          <p:cNvSpPr txBox="1"/>
          <p:nvPr/>
        </p:nvSpPr>
        <p:spPr>
          <a:xfrm>
            <a:off x="6426825" y="1047938"/>
            <a:ext cx="4039881" cy="277430"/>
          </a:xfrm>
          <a:prstGeom prst="rect">
            <a:avLst/>
          </a:prstGeom>
        </p:spPr>
        <p:txBody>
          <a:bodyPr vert="horz" wrap="square" lIns="0" tIns="20747" rIns="0" bIns="0" rtlCol="0">
            <a:spAutoFit/>
          </a:bodyPr>
          <a:lstStyle/>
          <a:p>
            <a:pPr marL="11527" marR="4611" indent="-576">
              <a:lnSpc>
                <a:spcPts val="1044"/>
              </a:lnSpc>
              <a:spcBef>
                <a:spcPts val="163"/>
              </a:spcBef>
            </a:pPr>
            <a:r>
              <a:rPr sz="908" spc="-54" dirty="0">
                <a:latin typeface="Verdana"/>
                <a:cs typeface="Verdana"/>
              </a:rPr>
              <a:t>Эквиваленты</a:t>
            </a:r>
            <a:r>
              <a:rPr sz="908" spc="-5" dirty="0">
                <a:latin typeface="Verdana"/>
                <a:cs typeface="Verdana"/>
              </a:rPr>
              <a:t> </a:t>
            </a:r>
            <a:r>
              <a:rPr sz="908" spc="-77" dirty="0">
                <a:latin typeface="Verdana"/>
                <a:cs typeface="Verdana"/>
              </a:rPr>
              <a:t>денежных</a:t>
            </a:r>
            <a:r>
              <a:rPr sz="908" dirty="0">
                <a:latin typeface="Verdana"/>
                <a:cs typeface="Verdana"/>
              </a:rPr>
              <a:t> </a:t>
            </a:r>
            <a:r>
              <a:rPr sz="908" spc="-32" dirty="0">
                <a:latin typeface="Verdana"/>
                <a:cs typeface="Verdana"/>
              </a:rPr>
              <a:t>средств</a:t>
            </a:r>
            <a:r>
              <a:rPr sz="908" spc="-5" dirty="0">
                <a:latin typeface="Verdana"/>
                <a:cs typeface="Verdana"/>
              </a:rPr>
              <a:t> </a:t>
            </a:r>
            <a:r>
              <a:rPr sz="908" dirty="0">
                <a:latin typeface="Verdana"/>
                <a:cs typeface="Verdana"/>
              </a:rPr>
              <a:t>в </a:t>
            </a:r>
            <a:r>
              <a:rPr sz="908" spc="-45" dirty="0">
                <a:latin typeface="Verdana"/>
                <a:cs typeface="Verdana"/>
              </a:rPr>
              <a:t>большей</a:t>
            </a:r>
            <a:r>
              <a:rPr sz="908" dirty="0">
                <a:latin typeface="Verdana"/>
                <a:cs typeface="Verdana"/>
              </a:rPr>
              <a:t> </a:t>
            </a:r>
            <a:r>
              <a:rPr sz="908" spc="-59" dirty="0">
                <a:latin typeface="Verdana"/>
                <a:cs typeface="Verdana"/>
              </a:rPr>
              <a:t>степени</a:t>
            </a:r>
            <a:r>
              <a:rPr sz="908" spc="5" dirty="0">
                <a:latin typeface="Verdana"/>
                <a:cs typeface="Verdana"/>
              </a:rPr>
              <a:t> </a:t>
            </a:r>
            <a:r>
              <a:rPr sz="908" spc="-64" dirty="0">
                <a:latin typeface="Verdana"/>
                <a:cs typeface="Verdana"/>
              </a:rPr>
              <a:t>предназначены</a:t>
            </a:r>
            <a:r>
              <a:rPr sz="908" spc="9" dirty="0">
                <a:latin typeface="Verdana"/>
                <a:cs typeface="Verdana"/>
              </a:rPr>
              <a:t> </a:t>
            </a:r>
            <a:r>
              <a:rPr sz="908" spc="-23" dirty="0">
                <a:latin typeface="Verdana"/>
                <a:cs typeface="Verdana"/>
              </a:rPr>
              <a:t>для </a:t>
            </a:r>
            <a:r>
              <a:rPr sz="908" spc="-77" dirty="0">
                <a:latin typeface="Verdana"/>
                <a:cs typeface="Verdana"/>
              </a:rPr>
              <a:t>погашения</a:t>
            </a:r>
            <a:r>
              <a:rPr sz="908" spc="-36" dirty="0">
                <a:latin typeface="Verdana"/>
                <a:cs typeface="Verdana"/>
              </a:rPr>
              <a:t> </a:t>
            </a:r>
            <a:r>
              <a:rPr sz="908" spc="-82" dirty="0">
                <a:latin typeface="Verdana"/>
                <a:cs typeface="Verdana"/>
              </a:rPr>
              <a:t>краткосрочных</a:t>
            </a:r>
            <a:r>
              <a:rPr sz="908" spc="-32" dirty="0">
                <a:latin typeface="Verdana"/>
                <a:cs typeface="Verdana"/>
              </a:rPr>
              <a:t> </a:t>
            </a:r>
            <a:r>
              <a:rPr sz="908" spc="-50" dirty="0">
                <a:latin typeface="Verdana"/>
                <a:cs typeface="Verdana"/>
              </a:rPr>
              <a:t>обязательств</a:t>
            </a:r>
            <a:r>
              <a:rPr sz="908" spc="-50" dirty="0">
                <a:latin typeface="Microsoft Sans Serif"/>
                <a:cs typeface="Microsoft Sans Serif"/>
              </a:rPr>
              <a:t>,</a:t>
            </a:r>
            <a:r>
              <a:rPr sz="908" spc="41" dirty="0">
                <a:latin typeface="Microsoft Sans Serif"/>
                <a:cs typeface="Microsoft Sans Serif"/>
              </a:rPr>
              <a:t> </a:t>
            </a:r>
            <a:r>
              <a:rPr sz="908" spc="-73" dirty="0">
                <a:latin typeface="Verdana"/>
                <a:cs typeface="Verdana"/>
              </a:rPr>
              <a:t>нежели</a:t>
            </a:r>
            <a:r>
              <a:rPr sz="908" spc="-32" dirty="0">
                <a:latin typeface="Verdana"/>
                <a:cs typeface="Verdana"/>
              </a:rPr>
              <a:t> </a:t>
            </a:r>
            <a:r>
              <a:rPr sz="908" spc="-54" dirty="0">
                <a:latin typeface="Verdana"/>
                <a:cs typeface="Verdana"/>
              </a:rPr>
              <a:t>для</a:t>
            </a:r>
            <a:r>
              <a:rPr sz="908" spc="-36" dirty="0">
                <a:latin typeface="Verdana"/>
                <a:cs typeface="Verdana"/>
              </a:rPr>
              <a:t> </a:t>
            </a:r>
            <a:r>
              <a:rPr sz="908" spc="-9" dirty="0">
                <a:latin typeface="Verdana"/>
                <a:cs typeface="Verdana"/>
              </a:rPr>
              <a:t>инвестирования</a:t>
            </a:r>
            <a:r>
              <a:rPr sz="908" spc="-9" dirty="0">
                <a:latin typeface="Microsoft Sans Serif"/>
                <a:cs typeface="Microsoft Sans Serif"/>
              </a:rPr>
              <a:t>.</a:t>
            </a:r>
            <a:endParaRPr sz="908">
              <a:latin typeface="Microsoft Sans Serif"/>
              <a:cs typeface="Microsoft Sans Serif"/>
            </a:endParaRPr>
          </a:p>
        </p:txBody>
      </p:sp>
      <p:sp>
        <p:nvSpPr>
          <p:cNvPr id="15" name="object 15"/>
          <p:cNvSpPr txBox="1"/>
          <p:nvPr/>
        </p:nvSpPr>
        <p:spPr>
          <a:xfrm>
            <a:off x="6426872" y="1445597"/>
            <a:ext cx="4039881" cy="554015"/>
          </a:xfrm>
          <a:prstGeom prst="rect">
            <a:avLst/>
          </a:prstGeom>
        </p:spPr>
        <p:txBody>
          <a:bodyPr vert="horz" wrap="square" lIns="0" tIns="17289" rIns="0" bIns="0" rtlCol="0">
            <a:spAutoFit/>
          </a:bodyPr>
          <a:lstStyle/>
          <a:p>
            <a:pPr marL="11527" marR="4611" algn="just">
              <a:lnSpc>
                <a:spcPct val="95800"/>
              </a:lnSpc>
              <a:spcBef>
                <a:spcPts val="136"/>
              </a:spcBef>
            </a:pPr>
            <a:r>
              <a:rPr sz="908" spc="-64" dirty="0">
                <a:latin typeface="Verdana"/>
                <a:cs typeface="Verdana"/>
              </a:rPr>
              <a:t>Инвестиции</a:t>
            </a:r>
            <a:r>
              <a:rPr sz="908" spc="-54" dirty="0">
                <a:latin typeface="Verdana"/>
                <a:cs typeface="Verdana"/>
              </a:rPr>
              <a:t> </a:t>
            </a:r>
            <a:r>
              <a:rPr sz="908" spc="-64" dirty="0">
                <a:latin typeface="Verdana"/>
                <a:cs typeface="Verdana"/>
              </a:rPr>
              <a:t>могут</a:t>
            </a:r>
            <a:r>
              <a:rPr sz="908" spc="-59" dirty="0">
                <a:latin typeface="Verdana"/>
                <a:cs typeface="Verdana"/>
              </a:rPr>
              <a:t> классифицироваться</a:t>
            </a:r>
            <a:r>
              <a:rPr sz="908" spc="-54" dirty="0">
                <a:latin typeface="Verdana"/>
                <a:cs typeface="Verdana"/>
              </a:rPr>
              <a:t> </a:t>
            </a:r>
            <a:r>
              <a:rPr sz="908" spc="-113" dirty="0">
                <a:latin typeface="Verdana"/>
                <a:cs typeface="Verdana"/>
              </a:rPr>
              <a:t>как</a:t>
            </a:r>
            <a:r>
              <a:rPr sz="908" spc="-54" dirty="0">
                <a:latin typeface="Verdana"/>
                <a:cs typeface="Verdana"/>
              </a:rPr>
              <a:t> </a:t>
            </a:r>
            <a:r>
              <a:rPr sz="908" spc="-68" dirty="0">
                <a:latin typeface="Verdana"/>
                <a:cs typeface="Verdana"/>
              </a:rPr>
              <a:t>эквивалент</a:t>
            </a:r>
            <a:r>
              <a:rPr sz="908" spc="-54" dirty="0">
                <a:latin typeface="Verdana"/>
                <a:cs typeface="Verdana"/>
              </a:rPr>
              <a:t> </a:t>
            </a:r>
            <a:r>
              <a:rPr sz="908" spc="-77" dirty="0">
                <a:latin typeface="Verdana"/>
                <a:cs typeface="Verdana"/>
              </a:rPr>
              <a:t>денежных</a:t>
            </a:r>
            <a:r>
              <a:rPr sz="908" spc="-59" dirty="0">
                <a:latin typeface="Verdana"/>
                <a:cs typeface="Verdana"/>
              </a:rPr>
              <a:t> </a:t>
            </a:r>
            <a:r>
              <a:rPr sz="908" spc="-45" dirty="0">
                <a:latin typeface="Verdana"/>
                <a:cs typeface="Verdana"/>
              </a:rPr>
              <a:t>средств</a:t>
            </a:r>
            <a:r>
              <a:rPr sz="908" spc="-32" dirty="0">
                <a:latin typeface="Verdana"/>
                <a:cs typeface="Verdana"/>
              </a:rPr>
              <a:t> </a:t>
            </a:r>
            <a:r>
              <a:rPr sz="908" spc="-68" dirty="0">
                <a:latin typeface="Verdana"/>
                <a:cs typeface="Verdana"/>
              </a:rPr>
              <a:t>только</a:t>
            </a:r>
            <a:r>
              <a:rPr sz="908" spc="-14" dirty="0">
                <a:latin typeface="Verdana"/>
                <a:cs typeface="Verdana"/>
              </a:rPr>
              <a:t> </a:t>
            </a:r>
            <a:r>
              <a:rPr sz="908" spc="-68" dirty="0">
                <a:latin typeface="Verdana"/>
                <a:cs typeface="Verdana"/>
              </a:rPr>
              <a:t>в</a:t>
            </a:r>
            <a:r>
              <a:rPr sz="908" spc="-14" dirty="0">
                <a:latin typeface="Verdana"/>
                <a:cs typeface="Verdana"/>
              </a:rPr>
              <a:t> </a:t>
            </a:r>
            <a:r>
              <a:rPr sz="908" spc="-36" dirty="0">
                <a:latin typeface="Verdana"/>
                <a:cs typeface="Verdana"/>
              </a:rPr>
              <a:t>том</a:t>
            </a:r>
            <a:r>
              <a:rPr sz="908" spc="-18" dirty="0">
                <a:latin typeface="Verdana"/>
                <a:cs typeface="Verdana"/>
              </a:rPr>
              <a:t> </a:t>
            </a:r>
            <a:r>
              <a:rPr sz="908" spc="-50" dirty="0">
                <a:latin typeface="Verdana"/>
                <a:cs typeface="Verdana"/>
              </a:rPr>
              <a:t>случае</a:t>
            </a:r>
            <a:r>
              <a:rPr sz="908" spc="-50" dirty="0">
                <a:latin typeface="Microsoft Sans Serif"/>
                <a:cs typeface="Microsoft Sans Serif"/>
              </a:rPr>
              <a:t>,</a:t>
            </a:r>
            <a:r>
              <a:rPr sz="908" spc="59" dirty="0">
                <a:latin typeface="Microsoft Sans Serif"/>
                <a:cs typeface="Microsoft Sans Serif"/>
              </a:rPr>
              <a:t> </a:t>
            </a:r>
            <a:r>
              <a:rPr sz="908" spc="-50" dirty="0">
                <a:latin typeface="Verdana"/>
                <a:cs typeface="Verdana"/>
              </a:rPr>
              <a:t>если</a:t>
            </a:r>
            <a:r>
              <a:rPr sz="908" spc="-18" dirty="0">
                <a:latin typeface="Verdana"/>
                <a:cs typeface="Verdana"/>
              </a:rPr>
              <a:t> </a:t>
            </a:r>
            <a:r>
              <a:rPr sz="908" spc="-73" dirty="0">
                <a:latin typeface="Verdana"/>
                <a:cs typeface="Verdana"/>
              </a:rPr>
              <a:t>они</a:t>
            </a:r>
            <a:r>
              <a:rPr sz="908" spc="-18" dirty="0">
                <a:latin typeface="Verdana"/>
                <a:cs typeface="Verdana"/>
              </a:rPr>
              <a:t> </a:t>
            </a:r>
            <a:r>
              <a:rPr sz="908" spc="-82" dirty="0">
                <a:latin typeface="Verdana"/>
                <a:cs typeface="Verdana"/>
              </a:rPr>
              <a:t>легко</a:t>
            </a:r>
            <a:r>
              <a:rPr sz="908" spc="-18" dirty="0">
                <a:latin typeface="Verdana"/>
                <a:cs typeface="Verdana"/>
              </a:rPr>
              <a:t> </a:t>
            </a:r>
            <a:r>
              <a:rPr sz="908" spc="-68" dirty="0">
                <a:latin typeface="Verdana"/>
                <a:cs typeface="Verdana"/>
              </a:rPr>
              <a:t>конвертируемы</a:t>
            </a:r>
            <a:r>
              <a:rPr sz="908" spc="-14" dirty="0">
                <a:latin typeface="Verdana"/>
                <a:cs typeface="Verdana"/>
              </a:rPr>
              <a:t> </a:t>
            </a:r>
            <a:r>
              <a:rPr sz="908" spc="-68" dirty="0">
                <a:latin typeface="Verdana"/>
                <a:cs typeface="Verdana"/>
              </a:rPr>
              <a:t>в</a:t>
            </a:r>
            <a:r>
              <a:rPr sz="908" spc="-18" dirty="0">
                <a:latin typeface="Verdana"/>
                <a:cs typeface="Verdana"/>
              </a:rPr>
              <a:t> </a:t>
            </a:r>
            <a:r>
              <a:rPr sz="908" spc="-59" dirty="0">
                <a:latin typeface="Verdana"/>
                <a:cs typeface="Verdana"/>
              </a:rPr>
              <a:t>заранее</a:t>
            </a:r>
            <a:r>
              <a:rPr sz="908" spc="-14" dirty="0">
                <a:latin typeface="Verdana"/>
                <a:cs typeface="Verdana"/>
              </a:rPr>
              <a:t> </a:t>
            </a:r>
            <a:r>
              <a:rPr sz="908" spc="-59" dirty="0">
                <a:latin typeface="Verdana"/>
                <a:cs typeface="Verdana"/>
              </a:rPr>
              <a:t>известное</a:t>
            </a:r>
            <a:r>
              <a:rPr sz="908" spc="-36" dirty="0">
                <a:latin typeface="Verdana"/>
                <a:cs typeface="Verdana"/>
              </a:rPr>
              <a:t> </a:t>
            </a:r>
            <a:r>
              <a:rPr sz="908" spc="-64" dirty="0">
                <a:latin typeface="Verdana"/>
                <a:cs typeface="Verdana"/>
              </a:rPr>
              <a:t>количество</a:t>
            </a:r>
            <a:r>
              <a:rPr sz="908" spc="331" dirty="0">
                <a:latin typeface="Verdana"/>
                <a:cs typeface="Verdana"/>
              </a:rPr>
              <a:t> </a:t>
            </a:r>
            <a:r>
              <a:rPr sz="908" spc="-77" dirty="0">
                <a:latin typeface="Verdana"/>
                <a:cs typeface="Verdana"/>
              </a:rPr>
              <a:t>денежных</a:t>
            </a:r>
            <a:r>
              <a:rPr sz="908" spc="322" dirty="0">
                <a:latin typeface="Verdana"/>
                <a:cs typeface="Verdana"/>
              </a:rPr>
              <a:t> </a:t>
            </a:r>
            <a:r>
              <a:rPr sz="908" spc="-54" dirty="0">
                <a:latin typeface="Verdana"/>
                <a:cs typeface="Verdana"/>
              </a:rPr>
              <a:t>средств</a:t>
            </a:r>
            <a:r>
              <a:rPr sz="908" spc="336" dirty="0">
                <a:latin typeface="Verdana"/>
                <a:cs typeface="Verdana"/>
              </a:rPr>
              <a:t> </a:t>
            </a:r>
            <a:r>
              <a:rPr sz="908" spc="-77" dirty="0">
                <a:latin typeface="Verdana"/>
                <a:cs typeface="Verdana"/>
              </a:rPr>
              <a:t>и</a:t>
            </a:r>
            <a:r>
              <a:rPr sz="908" spc="331" dirty="0">
                <a:latin typeface="Verdana"/>
                <a:cs typeface="Verdana"/>
              </a:rPr>
              <a:t> </a:t>
            </a:r>
            <a:r>
              <a:rPr sz="908" spc="-73" dirty="0">
                <a:latin typeface="Verdana"/>
                <a:cs typeface="Verdana"/>
              </a:rPr>
              <a:t>характеризуются</a:t>
            </a:r>
            <a:r>
              <a:rPr sz="908" spc="327" dirty="0">
                <a:latin typeface="Verdana"/>
                <a:cs typeface="Verdana"/>
              </a:rPr>
              <a:t> </a:t>
            </a:r>
            <a:r>
              <a:rPr sz="908" spc="-68" dirty="0">
                <a:latin typeface="Verdana"/>
                <a:cs typeface="Verdana"/>
              </a:rPr>
              <a:t>невысоким</a:t>
            </a:r>
            <a:r>
              <a:rPr sz="908" spc="336" dirty="0">
                <a:latin typeface="Verdana"/>
                <a:cs typeface="Verdana"/>
              </a:rPr>
              <a:t> </a:t>
            </a:r>
            <a:r>
              <a:rPr sz="908" spc="-68" dirty="0">
                <a:latin typeface="Verdana"/>
                <a:cs typeface="Verdana"/>
              </a:rPr>
              <a:t>риском</a:t>
            </a:r>
            <a:r>
              <a:rPr sz="908" spc="-23" dirty="0">
                <a:latin typeface="Verdana"/>
                <a:cs typeface="Verdana"/>
              </a:rPr>
              <a:t> </a:t>
            </a:r>
            <a:r>
              <a:rPr sz="908" spc="-64" dirty="0">
                <a:latin typeface="Verdana"/>
                <a:cs typeface="Verdana"/>
              </a:rPr>
              <a:t>изменения</a:t>
            </a:r>
            <a:r>
              <a:rPr sz="908" spc="-68" dirty="0">
                <a:latin typeface="Verdana"/>
                <a:cs typeface="Verdana"/>
              </a:rPr>
              <a:t> </a:t>
            </a:r>
            <a:r>
              <a:rPr sz="908" spc="-59" dirty="0">
                <a:latin typeface="Verdana"/>
                <a:cs typeface="Verdana"/>
              </a:rPr>
              <a:t>ценности</a:t>
            </a:r>
            <a:r>
              <a:rPr sz="908" spc="-59" dirty="0">
                <a:latin typeface="Microsoft Sans Serif"/>
                <a:cs typeface="Microsoft Sans Serif"/>
              </a:rPr>
              <a:t>.</a:t>
            </a:r>
            <a:endParaRPr sz="908">
              <a:latin typeface="Microsoft Sans Serif"/>
              <a:cs typeface="Microsoft Sans Serif"/>
            </a:endParaRPr>
          </a:p>
        </p:txBody>
      </p:sp>
      <p:sp>
        <p:nvSpPr>
          <p:cNvPr id="16" name="object 16"/>
          <p:cNvSpPr txBox="1"/>
          <p:nvPr/>
        </p:nvSpPr>
        <p:spPr>
          <a:xfrm>
            <a:off x="6426881" y="2108115"/>
            <a:ext cx="4039881" cy="405670"/>
          </a:xfrm>
          <a:prstGeom prst="rect">
            <a:avLst/>
          </a:prstGeom>
        </p:spPr>
        <p:txBody>
          <a:bodyPr vert="horz" wrap="square" lIns="0" tIns="20747" rIns="0" bIns="0" rtlCol="0">
            <a:spAutoFit/>
          </a:bodyPr>
          <a:lstStyle/>
          <a:p>
            <a:pPr marL="11527" marR="4611" algn="just">
              <a:lnSpc>
                <a:spcPts val="1044"/>
              </a:lnSpc>
              <a:spcBef>
                <a:spcPts val="163"/>
              </a:spcBef>
            </a:pPr>
            <a:r>
              <a:rPr sz="908" spc="-59" dirty="0">
                <a:latin typeface="Verdana"/>
                <a:cs typeface="Verdana"/>
              </a:rPr>
              <a:t>Обычно</a:t>
            </a:r>
            <a:r>
              <a:rPr sz="908" spc="27" dirty="0">
                <a:latin typeface="Verdana"/>
                <a:cs typeface="Verdana"/>
              </a:rPr>
              <a:t> </a:t>
            </a:r>
            <a:r>
              <a:rPr sz="908" spc="-68" dirty="0">
                <a:latin typeface="Verdana"/>
                <a:cs typeface="Verdana"/>
              </a:rPr>
              <a:t>инвестиции</a:t>
            </a:r>
            <a:r>
              <a:rPr sz="908" spc="23" dirty="0">
                <a:latin typeface="Verdana"/>
                <a:cs typeface="Verdana"/>
              </a:rPr>
              <a:t> </a:t>
            </a:r>
            <a:r>
              <a:rPr sz="908" spc="-59" dirty="0">
                <a:latin typeface="Verdana"/>
                <a:cs typeface="Verdana"/>
              </a:rPr>
              <a:t>относятся</a:t>
            </a:r>
            <a:r>
              <a:rPr sz="908" spc="23" dirty="0">
                <a:latin typeface="Verdana"/>
                <a:cs typeface="Verdana"/>
              </a:rPr>
              <a:t> </a:t>
            </a:r>
            <a:r>
              <a:rPr sz="908" spc="-141" dirty="0">
                <a:latin typeface="Verdana"/>
                <a:cs typeface="Verdana"/>
              </a:rPr>
              <a:t>к</a:t>
            </a:r>
            <a:r>
              <a:rPr sz="908" spc="18" dirty="0">
                <a:latin typeface="Verdana"/>
                <a:cs typeface="Verdana"/>
              </a:rPr>
              <a:t> </a:t>
            </a:r>
            <a:r>
              <a:rPr sz="908" spc="-59" dirty="0">
                <a:latin typeface="Verdana"/>
                <a:cs typeface="Verdana"/>
              </a:rPr>
              <a:t>эквивалентам</a:t>
            </a:r>
            <a:r>
              <a:rPr sz="908" spc="27" dirty="0">
                <a:latin typeface="Verdana"/>
                <a:cs typeface="Verdana"/>
              </a:rPr>
              <a:t> </a:t>
            </a:r>
            <a:r>
              <a:rPr sz="908" spc="-77" dirty="0">
                <a:latin typeface="Verdana"/>
                <a:cs typeface="Verdana"/>
              </a:rPr>
              <a:t>денежных</a:t>
            </a:r>
            <a:r>
              <a:rPr sz="908" spc="18" dirty="0">
                <a:latin typeface="Verdana"/>
                <a:cs typeface="Verdana"/>
              </a:rPr>
              <a:t> </a:t>
            </a:r>
            <a:r>
              <a:rPr sz="908" spc="-50" dirty="0">
                <a:latin typeface="Verdana"/>
                <a:cs typeface="Verdana"/>
              </a:rPr>
              <a:t>средств</a:t>
            </a:r>
            <a:r>
              <a:rPr sz="908" spc="23" dirty="0">
                <a:latin typeface="Verdana"/>
                <a:cs typeface="Verdana"/>
              </a:rPr>
              <a:t> </a:t>
            </a:r>
            <a:r>
              <a:rPr sz="908" spc="-73" dirty="0">
                <a:latin typeface="Verdana"/>
                <a:cs typeface="Verdana"/>
              </a:rPr>
              <a:t>только</a:t>
            </a:r>
            <a:r>
              <a:rPr sz="908" spc="-45" dirty="0">
                <a:latin typeface="Verdana"/>
                <a:cs typeface="Verdana"/>
              </a:rPr>
              <a:t> </a:t>
            </a:r>
            <a:r>
              <a:rPr sz="908" spc="-68" dirty="0">
                <a:latin typeface="Verdana"/>
                <a:cs typeface="Verdana"/>
              </a:rPr>
              <a:t>в</a:t>
            </a:r>
            <a:r>
              <a:rPr sz="908" spc="163" dirty="0">
                <a:latin typeface="Verdana"/>
                <a:cs typeface="Verdana"/>
              </a:rPr>
              <a:t> </a:t>
            </a:r>
            <a:r>
              <a:rPr sz="908" spc="-36" dirty="0">
                <a:latin typeface="Verdana"/>
                <a:cs typeface="Verdana"/>
              </a:rPr>
              <a:t>том</a:t>
            </a:r>
            <a:r>
              <a:rPr sz="908" spc="163" dirty="0">
                <a:latin typeface="Verdana"/>
                <a:cs typeface="Verdana"/>
              </a:rPr>
              <a:t> </a:t>
            </a:r>
            <a:r>
              <a:rPr sz="908" spc="-50" dirty="0">
                <a:latin typeface="Verdana"/>
                <a:cs typeface="Verdana"/>
              </a:rPr>
              <a:t>случае</a:t>
            </a:r>
            <a:r>
              <a:rPr sz="908" spc="-50" dirty="0">
                <a:latin typeface="Microsoft Sans Serif"/>
                <a:cs typeface="Microsoft Sans Serif"/>
              </a:rPr>
              <a:t>,</a:t>
            </a:r>
            <a:r>
              <a:rPr sz="908" dirty="0">
                <a:latin typeface="Microsoft Sans Serif"/>
                <a:cs typeface="Microsoft Sans Serif"/>
              </a:rPr>
              <a:t>  </a:t>
            </a:r>
            <a:r>
              <a:rPr sz="908" spc="-54" dirty="0">
                <a:latin typeface="Verdana"/>
                <a:cs typeface="Verdana"/>
              </a:rPr>
              <a:t>если</a:t>
            </a:r>
            <a:r>
              <a:rPr sz="908" spc="163" dirty="0">
                <a:latin typeface="Verdana"/>
                <a:cs typeface="Verdana"/>
              </a:rPr>
              <a:t> </a:t>
            </a:r>
            <a:r>
              <a:rPr sz="908" spc="-82" dirty="0">
                <a:latin typeface="Verdana"/>
                <a:cs typeface="Verdana"/>
              </a:rPr>
              <a:t>срок</a:t>
            </a:r>
            <a:r>
              <a:rPr sz="908" spc="163" dirty="0">
                <a:latin typeface="Verdana"/>
                <a:cs typeface="Verdana"/>
              </a:rPr>
              <a:t> </a:t>
            </a:r>
            <a:r>
              <a:rPr sz="908" spc="-82" dirty="0">
                <a:latin typeface="Verdana"/>
                <a:cs typeface="Verdana"/>
              </a:rPr>
              <a:t>их</a:t>
            </a:r>
            <a:r>
              <a:rPr sz="908" spc="159" dirty="0">
                <a:latin typeface="Verdana"/>
                <a:cs typeface="Verdana"/>
              </a:rPr>
              <a:t> </a:t>
            </a:r>
            <a:r>
              <a:rPr sz="908" spc="-77" dirty="0">
                <a:latin typeface="Verdana"/>
                <a:cs typeface="Verdana"/>
              </a:rPr>
              <a:t>погашения</a:t>
            </a:r>
            <a:r>
              <a:rPr sz="908" spc="163" dirty="0">
                <a:latin typeface="Verdana"/>
                <a:cs typeface="Verdana"/>
              </a:rPr>
              <a:t> </a:t>
            </a:r>
            <a:r>
              <a:rPr sz="908" spc="-68" dirty="0">
                <a:latin typeface="Verdana"/>
                <a:cs typeface="Verdana"/>
              </a:rPr>
              <a:t>не</a:t>
            </a:r>
            <a:r>
              <a:rPr sz="908" spc="163" dirty="0">
                <a:latin typeface="Verdana"/>
                <a:cs typeface="Verdana"/>
              </a:rPr>
              <a:t> </a:t>
            </a:r>
            <a:r>
              <a:rPr sz="908" spc="-64" dirty="0">
                <a:latin typeface="Verdana"/>
                <a:cs typeface="Verdana"/>
              </a:rPr>
              <a:t>превышает</a:t>
            </a:r>
            <a:r>
              <a:rPr sz="908" spc="159" dirty="0">
                <a:latin typeface="Verdana"/>
                <a:cs typeface="Verdana"/>
              </a:rPr>
              <a:t> </a:t>
            </a:r>
            <a:r>
              <a:rPr sz="908" spc="-64" dirty="0">
                <a:latin typeface="Verdana"/>
                <a:cs typeface="Verdana"/>
              </a:rPr>
              <a:t>трех</a:t>
            </a:r>
            <a:r>
              <a:rPr sz="908" spc="154" dirty="0">
                <a:latin typeface="Verdana"/>
                <a:cs typeface="Verdana"/>
              </a:rPr>
              <a:t> </a:t>
            </a:r>
            <a:r>
              <a:rPr sz="908" spc="-50" dirty="0">
                <a:latin typeface="Verdana"/>
                <a:cs typeface="Verdana"/>
              </a:rPr>
              <a:t>месяцев</a:t>
            </a:r>
            <a:r>
              <a:rPr sz="908" spc="159" dirty="0">
                <a:latin typeface="Verdana"/>
                <a:cs typeface="Verdana"/>
              </a:rPr>
              <a:t> </a:t>
            </a:r>
            <a:r>
              <a:rPr sz="908" spc="-36" dirty="0">
                <a:latin typeface="Verdana"/>
                <a:cs typeface="Verdana"/>
              </a:rPr>
              <a:t>с</a:t>
            </a:r>
            <a:r>
              <a:rPr sz="908" spc="-23" dirty="0">
                <a:latin typeface="Verdana"/>
                <a:cs typeface="Verdana"/>
              </a:rPr>
              <a:t> </a:t>
            </a:r>
            <a:r>
              <a:rPr sz="908" spc="-45" dirty="0">
                <a:latin typeface="Verdana"/>
                <a:cs typeface="Verdana"/>
              </a:rPr>
              <a:t>момента</a:t>
            </a:r>
            <a:r>
              <a:rPr sz="908" spc="182" dirty="0">
                <a:latin typeface="Verdana"/>
                <a:cs typeface="Verdana"/>
              </a:rPr>
              <a:t> </a:t>
            </a:r>
            <a:r>
              <a:rPr sz="908" spc="-82" dirty="0">
                <a:latin typeface="Verdana"/>
                <a:cs typeface="Verdana"/>
              </a:rPr>
              <a:t>их</a:t>
            </a:r>
            <a:r>
              <a:rPr sz="908" spc="-73" dirty="0">
                <a:latin typeface="Verdana"/>
                <a:cs typeface="Verdana"/>
              </a:rPr>
              <a:t> </a:t>
            </a:r>
            <a:r>
              <a:rPr sz="908" spc="-64" dirty="0">
                <a:latin typeface="Verdana"/>
                <a:cs typeface="Verdana"/>
              </a:rPr>
              <a:t>приобретения</a:t>
            </a:r>
            <a:r>
              <a:rPr sz="908" spc="-64" dirty="0">
                <a:latin typeface="Microsoft Sans Serif"/>
                <a:cs typeface="Microsoft Sans Serif"/>
              </a:rPr>
              <a:t>.</a:t>
            </a:r>
            <a:endParaRPr sz="908">
              <a:latin typeface="Microsoft Sans Serif"/>
              <a:cs typeface="Microsoft Sans Serif"/>
            </a:endParaRPr>
          </a:p>
        </p:txBody>
      </p:sp>
      <p:sp>
        <p:nvSpPr>
          <p:cNvPr id="17" name="object 17"/>
          <p:cNvSpPr txBox="1"/>
          <p:nvPr/>
        </p:nvSpPr>
        <p:spPr>
          <a:xfrm>
            <a:off x="6426867" y="2638543"/>
            <a:ext cx="4039304" cy="688154"/>
          </a:xfrm>
          <a:prstGeom prst="rect">
            <a:avLst/>
          </a:prstGeom>
        </p:spPr>
        <p:txBody>
          <a:bodyPr vert="horz" wrap="square" lIns="0" tIns="17289" rIns="0" bIns="0" rtlCol="0">
            <a:spAutoFit/>
          </a:bodyPr>
          <a:lstStyle/>
          <a:p>
            <a:pPr marL="11527" marR="4611" algn="just">
              <a:lnSpc>
                <a:spcPct val="95700"/>
              </a:lnSpc>
              <a:spcBef>
                <a:spcPts val="136"/>
              </a:spcBef>
            </a:pPr>
            <a:r>
              <a:rPr sz="908" spc="-32" dirty="0">
                <a:latin typeface="Verdana"/>
                <a:cs typeface="Verdana"/>
              </a:rPr>
              <a:t>Инвестиции</a:t>
            </a:r>
            <a:r>
              <a:rPr sz="908" spc="27" dirty="0">
                <a:latin typeface="Verdana"/>
                <a:cs typeface="Verdana"/>
              </a:rPr>
              <a:t> </a:t>
            </a:r>
            <a:r>
              <a:rPr sz="908" dirty="0">
                <a:latin typeface="Verdana"/>
                <a:cs typeface="Verdana"/>
              </a:rPr>
              <a:t>в</a:t>
            </a:r>
            <a:r>
              <a:rPr sz="908" spc="32" dirty="0">
                <a:latin typeface="Verdana"/>
                <a:cs typeface="Verdana"/>
              </a:rPr>
              <a:t> </a:t>
            </a:r>
            <a:r>
              <a:rPr sz="908" spc="-32" dirty="0">
                <a:latin typeface="Verdana"/>
                <a:cs typeface="Verdana"/>
              </a:rPr>
              <a:t>собственный</a:t>
            </a:r>
            <a:r>
              <a:rPr sz="908" spc="32" dirty="0">
                <a:latin typeface="Verdana"/>
                <a:cs typeface="Verdana"/>
              </a:rPr>
              <a:t> </a:t>
            </a:r>
            <a:r>
              <a:rPr sz="908" spc="-27" dirty="0">
                <a:latin typeface="Verdana"/>
                <a:cs typeface="Verdana"/>
              </a:rPr>
              <a:t>капитал</a:t>
            </a:r>
            <a:r>
              <a:rPr sz="908" spc="32" dirty="0">
                <a:latin typeface="Verdana"/>
                <a:cs typeface="Verdana"/>
              </a:rPr>
              <a:t> </a:t>
            </a:r>
            <a:r>
              <a:rPr sz="908" spc="-27" dirty="0">
                <a:latin typeface="Verdana"/>
                <a:cs typeface="Verdana"/>
              </a:rPr>
              <a:t>других</a:t>
            </a:r>
            <a:r>
              <a:rPr sz="908" spc="27" dirty="0">
                <a:latin typeface="Verdana"/>
                <a:cs typeface="Verdana"/>
              </a:rPr>
              <a:t> </a:t>
            </a:r>
            <a:r>
              <a:rPr sz="908" spc="-36" dirty="0">
                <a:latin typeface="Verdana"/>
                <a:cs typeface="Verdana"/>
              </a:rPr>
              <a:t>компаний</a:t>
            </a:r>
            <a:r>
              <a:rPr sz="908" spc="36" dirty="0">
                <a:latin typeface="Verdana"/>
                <a:cs typeface="Verdana"/>
              </a:rPr>
              <a:t> </a:t>
            </a:r>
            <a:r>
              <a:rPr sz="908" dirty="0">
                <a:latin typeface="Verdana"/>
                <a:cs typeface="Verdana"/>
              </a:rPr>
              <a:t>не</a:t>
            </a:r>
            <a:r>
              <a:rPr sz="908" spc="27" dirty="0">
                <a:latin typeface="Verdana"/>
                <a:cs typeface="Verdana"/>
              </a:rPr>
              <a:t> </a:t>
            </a:r>
            <a:r>
              <a:rPr sz="908" spc="-23" dirty="0">
                <a:latin typeface="Verdana"/>
                <a:cs typeface="Verdana"/>
              </a:rPr>
              <a:t>относятся</a:t>
            </a:r>
            <a:r>
              <a:rPr sz="908" spc="32" dirty="0">
                <a:latin typeface="Verdana"/>
                <a:cs typeface="Verdana"/>
              </a:rPr>
              <a:t> </a:t>
            </a:r>
            <a:r>
              <a:rPr sz="908" spc="-45" dirty="0">
                <a:latin typeface="Verdana"/>
                <a:cs typeface="Verdana"/>
              </a:rPr>
              <a:t>к </a:t>
            </a:r>
            <a:r>
              <a:rPr sz="908" spc="-82" dirty="0">
                <a:latin typeface="Verdana"/>
                <a:cs typeface="Verdana"/>
              </a:rPr>
              <a:t>категории</a:t>
            </a:r>
            <a:r>
              <a:rPr sz="908" spc="9" dirty="0">
                <a:latin typeface="Verdana"/>
                <a:cs typeface="Verdana"/>
              </a:rPr>
              <a:t> </a:t>
            </a:r>
            <a:r>
              <a:rPr sz="908" spc="-68" dirty="0">
                <a:latin typeface="Verdana"/>
                <a:cs typeface="Verdana"/>
              </a:rPr>
              <a:t>эквивалентов</a:t>
            </a:r>
            <a:r>
              <a:rPr sz="908" spc="9" dirty="0">
                <a:latin typeface="Verdana"/>
                <a:cs typeface="Verdana"/>
              </a:rPr>
              <a:t> </a:t>
            </a:r>
            <a:r>
              <a:rPr sz="908" spc="-86" dirty="0">
                <a:latin typeface="Verdana"/>
                <a:cs typeface="Verdana"/>
              </a:rPr>
              <a:t>денежных</a:t>
            </a:r>
            <a:r>
              <a:rPr sz="908" spc="9" dirty="0">
                <a:latin typeface="Verdana"/>
                <a:cs typeface="Verdana"/>
              </a:rPr>
              <a:t> </a:t>
            </a:r>
            <a:r>
              <a:rPr sz="908" spc="-36" dirty="0">
                <a:latin typeface="Verdana"/>
                <a:cs typeface="Verdana"/>
              </a:rPr>
              <a:t>средств</a:t>
            </a:r>
            <a:r>
              <a:rPr sz="908" spc="-36" dirty="0">
                <a:latin typeface="Microsoft Sans Serif"/>
                <a:cs typeface="Microsoft Sans Serif"/>
              </a:rPr>
              <a:t>,</a:t>
            </a:r>
            <a:r>
              <a:rPr sz="908" spc="86" dirty="0">
                <a:latin typeface="Microsoft Sans Serif"/>
                <a:cs typeface="Microsoft Sans Serif"/>
              </a:rPr>
              <a:t> </a:t>
            </a:r>
            <a:r>
              <a:rPr sz="908" spc="-54" dirty="0">
                <a:latin typeface="Verdana"/>
                <a:cs typeface="Verdana"/>
              </a:rPr>
              <a:t>если</a:t>
            </a:r>
            <a:r>
              <a:rPr sz="908" spc="9" dirty="0">
                <a:latin typeface="Verdana"/>
                <a:cs typeface="Verdana"/>
              </a:rPr>
              <a:t> </a:t>
            </a:r>
            <a:r>
              <a:rPr sz="908" spc="-73" dirty="0">
                <a:latin typeface="Verdana"/>
                <a:cs typeface="Verdana"/>
              </a:rPr>
              <a:t>только</a:t>
            </a:r>
            <a:r>
              <a:rPr sz="908" spc="14" dirty="0">
                <a:latin typeface="Verdana"/>
                <a:cs typeface="Verdana"/>
              </a:rPr>
              <a:t> </a:t>
            </a:r>
            <a:r>
              <a:rPr sz="908" spc="-82" dirty="0">
                <a:latin typeface="Verdana"/>
                <a:cs typeface="Verdana"/>
              </a:rPr>
              <a:t>они</a:t>
            </a:r>
            <a:r>
              <a:rPr sz="908" spc="9" dirty="0">
                <a:latin typeface="Verdana"/>
                <a:cs typeface="Verdana"/>
              </a:rPr>
              <a:t> </a:t>
            </a:r>
            <a:r>
              <a:rPr sz="908" spc="-68" dirty="0">
                <a:latin typeface="Verdana"/>
                <a:cs typeface="Verdana"/>
              </a:rPr>
              <a:t>не</a:t>
            </a:r>
            <a:r>
              <a:rPr sz="908" spc="9" dirty="0">
                <a:latin typeface="Verdana"/>
                <a:cs typeface="Verdana"/>
              </a:rPr>
              <a:t> </a:t>
            </a:r>
            <a:r>
              <a:rPr sz="908" spc="-18" dirty="0">
                <a:latin typeface="Verdana"/>
                <a:cs typeface="Verdana"/>
              </a:rPr>
              <a:t>являются </a:t>
            </a:r>
            <a:r>
              <a:rPr sz="908" dirty="0">
                <a:latin typeface="Verdana"/>
                <a:cs typeface="Verdana"/>
              </a:rPr>
              <a:t>таковыми</a:t>
            </a:r>
            <a:r>
              <a:rPr sz="908" spc="236" dirty="0">
                <a:latin typeface="Verdana"/>
                <a:cs typeface="Verdana"/>
              </a:rPr>
              <a:t> </a:t>
            </a:r>
            <a:r>
              <a:rPr sz="908" dirty="0">
                <a:latin typeface="Verdana"/>
                <a:cs typeface="Verdana"/>
              </a:rPr>
              <a:t>по</a:t>
            </a:r>
            <a:r>
              <a:rPr sz="908" spc="241" dirty="0">
                <a:latin typeface="Verdana"/>
                <a:cs typeface="Verdana"/>
              </a:rPr>
              <a:t> </a:t>
            </a:r>
            <a:r>
              <a:rPr sz="908" dirty="0">
                <a:latin typeface="Verdana"/>
                <a:cs typeface="Verdana"/>
              </a:rPr>
              <a:t>своей</a:t>
            </a:r>
            <a:r>
              <a:rPr sz="908" spc="241" dirty="0">
                <a:latin typeface="Verdana"/>
                <a:cs typeface="Verdana"/>
              </a:rPr>
              <a:t> </a:t>
            </a:r>
            <a:r>
              <a:rPr sz="908" dirty="0">
                <a:latin typeface="Verdana"/>
                <a:cs typeface="Verdana"/>
              </a:rPr>
              <a:t>сущности</a:t>
            </a:r>
            <a:r>
              <a:rPr sz="908" dirty="0">
                <a:latin typeface="Microsoft Sans Serif"/>
                <a:cs typeface="Microsoft Sans Serif"/>
              </a:rPr>
              <a:t>,</a:t>
            </a:r>
            <a:r>
              <a:rPr sz="908" spc="309" dirty="0">
                <a:latin typeface="Microsoft Sans Serif"/>
                <a:cs typeface="Microsoft Sans Serif"/>
              </a:rPr>
              <a:t> </a:t>
            </a:r>
            <a:r>
              <a:rPr sz="908" dirty="0">
                <a:latin typeface="Verdana"/>
                <a:cs typeface="Verdana"/>
              </a:rPr>
              <a:t>например</a:t>
            </a:r>
            <a:r>
              <a:rPr sz="908" spc="236" dirty="0">
                <a:latin typeface="Verdana"/>
                <a:cs typeface="Verdana"/>
              </a:rPr>
              <a:t> </a:t>
            </a:r>
            <a:r>
              <a:rPr sz="908" dirty="0">
                <a:latin typeface="Verdana"/>
                <a:cs typeface="Verdana"/>
              </a:rPr>
              <a:t>в</a:t>
            </a:r>
            <a:r>
              <a:rPr sz="908" spc="236" dirty="0">
                <a:latin typeface="Verdana"/>
                <a:cs typeface="Verdana"/>
              </a:rPr>
              <a:t> </a:t>
            </a:r>
            <a:r>
              <a:rPr sz="908" dirty="0">
                <a:latin typeface="Verdana"/>
                <a:cs typeface="Verdana"/>
              </a:rPr>
              <a:t>случае</a:t>
            </a:r>
            <a:r>
              <a:rPr sz="908" spc="241" dirty="0">
                <a:latin typeface="Verdana"/>
                <a:cs typeface="Verdana"/>
              </a:rPr>
              <a:t> </a:t>
            </a:r>
            <a:r>
              <a:rPr sz="908" spc="-45" dirty="0">
                <a:latin typeface="Verdana"/>
                <a:cs typeface="Verdana"/>
              </a:rPr>
              <a:t>приобретения </a:t>
            </a:r>
            <a:r>
              <a:rPr sz="908" spc="-32" dirty="0">
                <a:latin typeface="Verdana"/>
                <a:cs typeface="Verdana"/>
              </a:rPr>
              <a:t>привилегированных</a:t>
            </a:r>
            <a:r>
              <a:rPr sz="908" spc="349" dirty="0">
                <a:latin typeface="Verdana"/>
                <a:cs typeface="Verdana"/>
              </a:rPr>
              <a:t> </a:t>
            </a:r>
            <a:r>
              <a:rPr sz="908" dirty="0">
                <a:latin typeface="Verdana"/>
                <a:cs typeface="Verdana"/>
              </a:rPr>
              <a:t>акций</a:t>
            </a:r>
            <a:r>
              <a:rPr sz="908" spc="349" dirty="0">
                <a:latin typeface="Verdana"/>
                <a:cs typeface="Verdana"/>
              </a:rPr>
              <a:t> </a:t>
            </a:r>
            <a:r>
              <a:rPr sz="908" dirty="0">
                <a:latin typeface="Verdana"/>
                <a:cs typeface="Verdana"/>
              </a:rPr>
              <a:t>с</a:t>
            </a:r>
            <a:r>
              <a:rPr sz="908" spc="349" dirty="0">
                <a:latin typeface="Verdana"/>
                <a:cs typeface="Verdana"/>
              </a:rPr>
              <a:t> </a:t>
            </a:r>
            <a:r>
              <a:rPr sz="908" dirty="0">
                <a:latin typeface="Verdana"/>
                <a:cs typeface="Verdana"/>
              </a:rPr>
              <a:t>коротким</a:t>
            </a:r>
            <a:r>
              <a:rPr sz="908" spc="354" dirty="0">
                <a:latin typeface="Verdana"/>
                <a:cs typeface="Verdana"/>
              </a:rPr>
              <a:t> </a:t>
            </a:r>
            <a:r>
              <a:rPr sz="908" dirty="0">
                <a:latin typeface="Verdana"/>
                <a:cs typeface="Verdana"/>
              </a:rPr>
              <a:t>сроком</a:t>
            </a:r>
            <a:r>
              <a:rPr sz="908" spc="354" dirty="0">
                <a:latin typeface="Verdana"/>
                <a:cs typeface="Verdana"/>
              </a:rPr>
              <a:t> </a:t>
            </a:r>
            <a:r>
              <a:rPr sz="908" dirty="0">
                <a:latin typeface="Verdana"/>
                <a:cs typeface="Verdana"/>
              </a:rPr>
              <a:t>погашения</a:t>
            </a:r>
            <a:r>
              <a:rPr sz="908" spc="349" dirty="0">
                <a:latin typeface="Verdana"/>
                <a:cs typeface="Verdana"/>
              </a:rPr>
              <a:t> </a:t>
            </a:r>
            <a:r>
              <a:rPr sz="908" dirty="0">
                <a:latin typeface="Microsoft Sans Serif"/>
                <a:cs typeface="Microsoft Sans Serif"/>
              </a:rPr>
              <a:t>(</a:t>
            </a:r>
            <a:r>
              <a:rPr sz="908" dirty="0">
                <a:latin typeface="Verdana"/>
                <a:cs typeface="Verdana"/>
              </a:rPr>
              <a:t>и</a:t>
            </a:r>
            <a:r>
              <a:rPr sz="908" spc="349" dirty="0">
                <a:latin typeface="Verdana"/>
                <a:cs typeface="Verdana"/>
              </a:rPr>
              <a:t> </a:t>
            </a:r>
            <a:r>
              <a:rPr sz="908" spc="-45" dirty="0">
                <a:latin typeface="Verdana"/>
                <a:cs typeface="Verdana"/>
              </a:rPr>
              <a:t>с </a:t>
            </a:r>
            <a:r>
              <a:rPr sz="908" spc="-68" dirty="0">
                <a:latin typeface="Verdana"/>
                <a:cs typeface="Verdana"/>
              </a:rPr>
              <a:t>установленной</a:t>
            </a:r>
            <a:r>
              <a:rPr sz="908" spc="-23" dirty="0">
                <a:latin typeface="Verdana"/>
                <a:cs typeface="Verdana"/>
              </a:rPr>
              <a:t> </a:t>
            </a:r>
            <a:r>
              <a:rPr sz="908" spc="-59" dirty="0">
                <a:latin typeface="Verdana"/>
                <a:cs typeface="Verdana"/>
              </a:rPr>
              <a:t>датой</a:t>
            </a:r>
            <a:r>
              <a:rPr sz="908" spc="-23" dirty="0">
                <a:latin typeface="Verdana"/>
                <a:cs typeface="Verdana"/>
              </a:rPr>
              <a:t> </a:t>
            </a:r>
            <a:r>
              <a:rPr sz="908" spc="-9" dirty="0">
                <a:latin typeface="Verdana"/>
                <a:cs typeface="Verdana"/>
              </a:rPr>
              <a:t>выкупа</a:t>
            </a:r>
            <a:r>
              <a:rPr sz="908" spc="-9" dirty="0">
                <a:latin typeface="Microsoft Sans Serif"/>
                <a:cs typeface="Microsoft Sans Serif"/>
              </a:rPr>
              <a:t>).</a:t>
            </a:r>
            <a:endParaRPr sz="908">
              <a:latin typeface="Microsoft Sans Serif"/>
              <a:cs typeface="Microsoft Sans Serif"/>
            </a:endParaRPr>
          </a:p>
        </p:txBody>
      </p:sp>
      <p:sp>
        <p:nvSpPr>
          <p:cNvPr id="18" name="object 18"/>
          <p:cNvSpPr txBox="1"/>
          <p:nvPr/>
        </p:nvSpPr>
        <p:spPr>
          <a:xfrm>
            <a:off x="6372752" y="3483402"/>
            <a:ext cx="4147649" cy="846814"/>
          </a:xfrm>
          <a:prstGeom prst="rect">
            <a:avLst/>
          </a:prstGeom>
          <a:ln w="6096">
            <a:solidFill>
              <a:srgbClr val="000000"/>
            </a:solidFill>
          </a:ln>
        </p:spPr>
        <p:txBody>
          <a:bodyPr vert="horz" wrap="square" lIns="0" tIns="12679" rIns="0" bIns="0" rtlCol="0">
            <a:spAutoFit/>
          </a:bodyPr>
          <a:lstStyle/>
          <a:p>
            <a:pPr marL="65125" marR="59362" algn="just">
              <a:spcBef>
                <a:spcPts val="100"/>
              </a:spcBef>
            </a:pPr>
            <a:r>
              <a:rPr sz="908" b="1" dirty="0">
                <a:latin typeface="Arial"/>
                <a:cs typeface="Arial"/>
              </a:rPr>
              <a:t>ПРИМЕР-</a:t>
            </a:r>
            <a:r>
              <a:rPr sz="908" b="1" spc="154" dirty="0">
                <a:latin typeface="Arial"/>
                <a:cs typeface="Arial"/>
              </a:rPr>
              <a:t>  </a:t>
            </a:r>
            <a:r>
              <a:rPr sz="908" b="1" dirty="0">
                <a:latin typeface="Arial"/>
                <a:cs typeface="Arial"/>
              </a:rPr>
              <a:t>Приобретение</a:t>
            </a:r>
            <a:r>
              <a:rPr sz="908" b="1" spc="163" dirty="0">
                <a:latin typeface="Arial"/>
                <a:cs typeface="Arial"/>
              </a:rPr>
              <a:t>  </a:t>
            </a:r>
            <a:r>
              <a:rPr sz="908" b="1" dirty="0">
                <a:latin typeface="Arial"/>
                <a:cs typeface="Arial"/>
              </a:rPr>
              <a:t>привилегированных</a:t>
            </a:r>
            <a:r>
              <a:rPr sz="908" b="1" spc="159" dirty="0">
                <a:latin typeface="Arial"/>
                <a:cs typeface="Arial"/>
              </a:rPr>
              <a:t>  </a:t>
            </a:r>
            <a:r>
              <a:rPr sz="908" b="1" dirty="0">
                <a:latin typeface="Arial"/>
                <a:cs typeface="Arial"/>
              </a:rPr>
              <a:t>акций</a:t>
            </a:r>
            <a:r>
              <a:rPr sz="908" b="1" spc="163" dirty="0">
                <a:latin typeface="Arial"/>
                <a:cs typeface="Arial"/>
              </a:rPr>
              <a:t>  </a:t>
            </a:r>
            <a:r>
              <a:rPr sz="908" b="1" dirty="0">
                <a:latin typeface="Arial"/>
                <a:cs typeface="Arial"/>
              </a:rPr>
              <a:t>с</a:t>
            </a:r>
            <a:r>
              <a:rPr sz="908" b="1" spc="159" dirty="0">
                <a:latin typeface="Arial"/>
                <a:cs typeface="Arial"/>
              </a:rPr>
              <a:t>  </a:t>
            </a:r>
            <a:r>
              <a:rPr sz="908" b="1" spc="-9" dirty="0">
                <a:latin typeface="Arial"/>
                <a:cs typeface="Arial"/>
              </a:rPr>
              <a:t>коротким </a:t>
            </a:r>
            <a:r>
              <a:rPr sz="908" b="1" dirty="0">
                <a:latin typeface="Arial"/>
                <a:cs typeface="Arial"/>
              </a:rPr>
              <a:t>сроком</a:t>
            </a:r>
            <a:r>
              <a:rPr sz="908" b="1" spc="-9" dirty="0">
                <a:latin typeface="Arial"/>
                <a:cs typeface="Arial"/>
              </a:rPr>
              <a:t> выкупа</a:t>
            </a:r>
            <a:endParaRPr sz="908">
              <a:latin typeface="Arial"/>
              <a:cs typeface="Arial"/>
            </a:endParaRPr>
          </a:p>
          <a:p>
            <a:pPr marL="65125" marR="57633" algn="just">
              <a:lnSpc>
                <a:spcPts val="1089"/>
              </a:lnSpc>
              <a:spcBef>
                <a:spcPts val="27"/>
              </a:spcBef>
            </a:pPr>
            <a:r>
              <a:rPr sz="908" dirty="0">
                <a:latin typeface="Verdana"/>
                <a:cs typeface="Verdana"/>
              </a:rPr>
              <a:t>В</a:t>
            </a:r>
            <a:r>
              <a:rPr sz="908" spc="-36" dirty="0">
                <a:latin typeface="Verdana"/>
                <a:cs typeface="Verdana"/>
              </a:rPr>
              <a:t> </a:t>
            </a:r>
            <a:r>
              <a:rPr sz="908" spc="-68" dirty="0">
                <a:latin typeface="Verdana"/>
                <a:cs typeface="Verdana"/>
              </a:rPr>
              <a:t>январе</a:t>
            </a:r>
            <a:r>
              <a:rPr sz="908" spc="-5" dirty="0">
                <a:latin typeface="Verdana"/>
                <a:cs typeface="Verdana"/>
              </a:rPr>
              <a:t> </a:t>
            </a:r>
            <a:r>
              <a:rPr sz="908" spc="-103" dirty="0">
                <a:latin typeface="Verdana"/>
                <a:cs typeface="Verdana"/>
              </a:rPr>
              <a:t>вы</a:t>
            </a:r>
            <a:r>
              <a:rPr sz="908" spc="27" dirty="0">
                <a:latin typeface="Verdana"/>
                <a:cs typeface="Verdana"/>
              </a:rPr>
              <a:t> </a:t>
            </a:r>
            <a:r>
              <a:rPr sz="908" spc="-59" dirty="0">
                <a:latin typeface="Verdana"/>
                <a:cs typeface="Verdana"/>
              </a:rPr>
              <a:t>приобретаете</a:t>
            </a:r>
            <a:r>
              <a:rPr sz="908" dirty="0">
                <a:latin typeface="Verdana"/>
                <a:cs typeface="Verdana"/>
              </a:rPr>
              <a:t> </a:t>
            </a:r>
            <a:r>
              <a:rPr sz="908" spc="-64" dirty="0">
                <a:latin typeface="Verdana"/>
                <a:cs typeface="Verdana"/>
              </a:rPr>
              <a:t>определенное</a:t>
            </a:r>
            <a:r>
              <a:rPr sz="908" dirty="0">
                <a:latin typeface="Verdana"/>
                <a:cs typeface="Verdana"/>
              </a:rPr>
              <a:t> </a:t>
            </a:r>
            <a:r>
              <a:rPr sz="908" spc="-68" dirty="0">
                <a:latin typeface="Verdana"/>
                <a:cs typeface="Verdana"/>
              </a:rPr>
              <a:t>количество</a:t>
            </a:r>
            <a:r>
              <a:rPr sz="908" spc="-9" dirty="0">
                <a:latin typeface="Verdana"/>
                <a:cs typeface="Verdana"/>
              </a:rPr>
              <a:t> </a:t>
            </a:r>
            <a:r>
              <a:rPr sz="908" spc="-59" dirty="0">
                <a:latin typeface="Verdana"/>
                <a:cs typeface="Verdana"/>
              </a:rPr>
              <a:t>привилегированных </a:t>
            </a:r>
            <a:r>
              <a:rPr sz="908" spc="-82" dirty="0">
                <a:latin typeface="Verdana"/>
                <a:cs typeface="Verdana"/>
              </a:rPr>
              <a:t>акций</a:t>
            </a:r>
            <a:r>
              <a:rPr sz="908" dirty="0">
                <a:latin typeface="Verdana"/>
                <a:cs typeface="Verdana"/>
              </a:rPr>
              <a:t> </a:t>
            </a:r>
            <a:r>
              <a:rPr sz="908" spc="-91" dirty="0">
                <a:latin typeface="Verdana"/>
                <a:cs typeface="Verdana"/>
              </a:rPr>
              <a:t>крупной</a:t>
            </a:r>
            <a:r>
              <a:rPr sz="908" spc="14" dirty="0">
                <a:latin typeface="Verdana"/>
                <a:cs typeface="Verdana"/>
              </a:rPr>
              <a:t> </a:t>
            </a:r>
            <a:r>
              <a:rPr sz="908" spc="-54" dirty="0">
                <a:latin typeface="Verdana"/>
                <a:cs typeface="Verdana"/>
              </a:rPr>
              <a:t>компании</a:t>
            </a:r>
            <a:r>
              <a:rPr sz="908" spc="-54" dirty="0">
                <a:latin typeface="Microsoft Sans Serif"/>
                <a:cs typeface="Microsoft Sans Serif"/>
              </a:rPr>
              <a:t>,</a:t>
            </a:r>
            <a:r>
              <a:rPr sz="908" spc="18" dirty="0">
                <a:latin typeface="Microsoft Sans Serif"/>
                <a:cs typeface="Microsoft Sans Serif"/>
              </a:rPr>
              <a:t> </a:t>
            </a:r>
            <a:r>
              <a:rPr sz="908" spc="-64" dirty="0">
                <a:latin typeface="Verdana"/>
                <a:cs typeface="Verdana"/>
              </a:rPr>
              <a:t>зарегистрированной</a:t>
            </a:r>
            <a:r>
              <a:rPr sz="908" spc="-14" dirty="0">
                <a:latin typeface="Verdana"/>
                <a:cs typeface="Verdana"/>
              </a:rPr>
              <a:t> </a:t>
            </a:r>
            <a:r>
              <a:rPr sz="908" spc="-27" dirty="0">
                <a:latin typeface="Verdana"/>
                <a:cs typeface="Verdana"/>
              </a:rPr>
              <a:t>на</a:t>
            </a:r>
            <a:r>
              <a:rPr sz="908" spc="-18" dirty="0">
                <a:latin typeface="Verdana"/>
                <a:cs typeface="Verdana"/>
              </a:rPr>
              <a:t> </a:t>
            </a:r>
            <a:r>
              <a:rPr sz="908" spc="-41" dirty="0">
                <a:latin typeface="Verdana"/>
                <a:cs typeface="Verdana"/>
              </a:rPr>
              <a:t>бирже</a:t>
            </a:r>
            <a:r>
              <a:rPr sz="908" spc="-41" dirty="0">
                <a:latin typeface="Microsoft Sans Serif"/>
                <a:cs typeface="Microsoft Sans Serif"/>
              </a:rPr>
              <a:t>.</a:t>
            </a:r>
            <a:r>
              <a:rPr sz="908" spc="68" dirty="0">
                <a:latin typeface="Microsoft Sans Serif"/>
                <a:cs typeface="Microsoft Sans Serif"/>
              </a:rPr>
              <a:t> </a:t>
            </a:r>
            <a:r>
              <a:rPr sz="908" spc="-77" dirty="0">
                <a:latin typeface="Verdana"/>
                <a:cs typeface="Verdana"/>
              </a:rPr>
              <a:t>Акции</a:t>
            </a:r>
            <a:r>
              <a:rPr sz="908" spc="-5" dirty="0">
                <a:latin typeface="Verdana"/>
                <a:cs typeface="Verdana"/>
              </a:rPr>
              <a:t> </a:t>
            </a:r>
            <a:r>
              <a:rPr sz="908" dirty="0">
                <a:latin typeface="Verdana"/>
                <a:cs typeface="Verdana"/>
              </a:rPr>
              <a:t>в</a:t>
            </a:r>
            <a:r>
              <a:rPr sz="908" spc="-9" dirty="0">
                <a:latin typeface="Verdana"/>
                <a:cs typeface="Verdana"/>
              </a:rPr>
              <a:t> </a:t>
            </a:r>
            <a:r>
              <a:rPr sz="908" spc="-18" dirty="0">
                <a:latin typeface="Verdana"/>
                <a:cs typeface="Verdana"/>
              </a:rPr>
              <a:t>полном </a:t>
            </a:r>
            <a:r>
              <a:rPr sz="908" spc="-41" dirty="0">
                <a:latin typeface="Verdana"/>
                <a:cs typeface="Verdana"/>
              </a:rPr>
              <a:t>объеме</a:t>
            </a:r>
            <a:r>
              <a:rPr sz="908" spc="-36" dirty="0">
                <a:latin typeface="Verdana"/>
                <a:cs typeface="Verdana"/>
              </a:rPr>
              <a:t> </a:t>
            </a:r>
            <a:r>
              <a:rPr sz="908" spc="-64" dirty="0">
                <a:latin typeface="Verdana"/>
                <a:cs typeface="Verdana"/>
              </a:rPr>
              <a:t>будут</a:t>
            </a:r>
            <a:r>
              <a:rPr sz="908" spc="-41" dirty="0">
                <a:latin typeface="Verdana"/>
                <a:cs typeface="Verdana"/>
              </a:rPr>
              <a:t> </a:t>
            </a:r>
            <a:r>
              <a:rPr sz="908" spc="-86" dirty="0">
                <a:latin typeface="Verdana"/>
                <a:cs typeface="Verdana"/>
              </a:rPr>
              <a:t>выкуплены</a:t>
            </a:r>
            <a:r>
              <a:rPr sz="908" spc="-36" dirty="0">
                <a:latin typeface="Verdana"/>
                <a:cs typeface="Verdana"/>
              </a:rPr>
              <a:t> </a:t>
            </a:r>
            <a:r>
              <a:rPr sz="908" spc="-50" dirty="0">
                <a:latin typeface="Verdana"/>
                <a:cs typeface="Verdana"/>
              </a:rPr>
              <a:t>эмитентом</a:t>
            </a:r>
            <a:r>
              <a:rPr sz="908" spc="-41" dirty="0">
                <a:latin typeface="Verdana"/>
                <a:cs typeface="Verdana"/>
              </a:rPr>
              <a:t> </a:t>
            </a:r>
            <a:r>
              <a:rPr sz="908" spc="-73" dirty="0">
                <a:latin typeface="Verdana"/>
                <a:cs typeface="Verdana"/>
              </a:rPr>
              <a:t>в</a:t>
            </a:r>
            <a:r>
              <a:rPr sz="908" spc="-36" dirty="0">
                <a:latin typeface="Verdana"/>
                <a:cs typeface="Verdana"/>
              </a:rPr>
              <a:t> </a:t>
            </a:r>
            <a:r>
              <a:rPr sz="908" spc="-27" dirty="0">
                <a:latin typeface="Verdana"/>
                <a:cs typeface="Verdana"/>
              </a:rPr>
              <a:t>марте</a:t>
            </a:r>
            <a:r>
              <a:rPr sz="908" spc="-27" dirty="0">
                <a:latin typeface="Microsoft Sans Serif"/>
                <a:cs typeface="Microsoft Sans Serif"/>
              </a:rPr>
              <a:t>.</a:t>
            </a:r>
            <a:r>
              <a:rPr sz="908" spc="36" dirty="0">
                <a:latin typeface="Microsoft Sans Serif"/>
                <a:cs typeface="Microsoft Sans Serif"/>
              </a:rPr>
              <a:t> </a:t>
            </a:r>
            <a:r>
              <a:rPr sz="908" spc="-68" dirty="0">
                <a:latin typeface="Verdana"/>
                <a:cs typeface="Verdana"/>
              </a:rPr>
              <a:t>Они</a:t>
            </a:r>
            <a:r>
              <a:rPr sz="908" spc="-45" dirty="0">
                <a:latin typeface="Verdana"/>
                <a:cs typeface="Verdana"/>
              </a:rPr>
              <a:t> </a:t>
            </a:r>
            <a:r>
              <a:rPr sz="908" spc="-64" dirty="0">
                <a:latin typeface="Verdana"/>
                <a:cs typeface="Verdana"/>
              </a:rPr>
              <a:t>могут</a:t>
            </a:r>
            <a:r>
              <a:rPr sz="908" spc="-41" dirty="0">
                <a:latin typeface="Verdana"/>
                <a:cs typeface="Verdana"/>
              </a:rPr>
              <a:t> </a:t>
            </a:r>
            <a:r>
              <a:rPr sz="908" spc="-32" dirty="0">
                <a:latin typeface="Verdana"/>
                <a:cs typeface="Verdana"/>
              </a:rPr>
              <a:t>рассматриваться</a:t>
            </a:r>
            <a:endParaRPr sz="908">
              <a:latin typeface="Verdana"/>
              <a:cs typeface="Verdana"/>
            </a:endParaRPr>
          </a:p>
          <a:p>
            <a:pPr marL="65125" algn="just">
              <a:lnSpc>
                <a:spcPts val="1057"/>
              </a:lnSpc>
            </a:pPr>
            <a:r>
              <a:rPr sz="908" spc="-113" dirty="0">
                <a:latin typeface="Verdana"/>
                <a:cs typeface="Verdana"/>
              </a:rPr>
              <a:t>как</a:t>
            </a:r>
            <a:r>
              <a:rPr sz="908" spc="-32" dirty="0">
                <a:latin typeface="Verdana"/>
                <a:cs typeface="Verdana"/>
              </a:rPr>
              <a:t> </a:t>
            </a:r>
            <a:r>
              <a:rPr sz="908" spc="-73" dirty="0">
                <a:latin typeface="Verdana"/>
                <a:cs typeface="Verdana"/>
              </a:rPr>
              <a:t>эквиваленты</a:t>
            </a:r>
            <a:r>
              <a:rPr sz="908" spc="-18" dirty="0">
                <a:latin typeface="Verdana"/>
                <a:cs typeface="Verdana"/>
              </a:rPr>
              <a:t> </a:t>
            </a:r>
            <a:r>
              <a:rPr sz="908" spc="-82" dirty="0">
                <a:latin typeface="Verdana"/>
                <a:cs typeface="Verdana"/>
              </a:rPr>
              <a:t>денежных</a:t>
            </a:r>
            <a:r>
              <a:rPr sz="908" spc="-32" dirty="0">
                <a:latin typeface="Verdana"/>
                <a:cs typeface="Verdana"/>
              </a:rPr>
              <a:t> </a:t>
            </a:r>
            <a:r>
              <a:rPr sz="908" spc="-9" dirty="0">
                <a:latin typeface="Verdana"/>
                <a:cs typeface="Verdana"/>
              </a:rPr>
              <a:t>средств</a:t>
            </a:r>
            <a:r>
              <a:rPr sz="908" spc="-9" dirty="0">
                <a:latin typeface="Microsoft Sans Serif"/>
                <a:cs typeface="Microsoft Sans Serif"/>
              </a:rPr>
              <a:t>.</a:t>
            </a:r>
            <a:endParaRPr sz="908">
              <a:latin typeface="Microsoft Sans Serif"/>
              <a:cs typeface="Microsoft Sans Serif"/>
            </a:endParaRPr>
          </a:p>
        </p:txBody>
      </p:sp>
      <p:sp>
        <p:nvSpPr>
          <p:cNvPr id="19" name="object 19"/>
          <p:cNvSpPr txBox="1"/>
          <p:nvPr/>
        </p:nvSpPr>
        <p:spPr>
          <a:xfrm>
            <a:off x="6426919" y="4469111"/>
            <a:ext cx="2447557" cy="291074"/>
          </a:xfrm>
          <a:prstGeom prst="rect">
            <a:avLst/>
          </a:prstGeom>
        </p:spPr>
        <p:txBody>
          <a:bodyPr vert="horz" wrap="square" lIns="0" tIns="11526" rIns="0" bIns="0" rtlCol="0">
            <a:spAutoFit/>
          </a:bodyPr>
          <a:lstStyle/>
          <a:p>
            <a:pPr marL="11527" marR="4611" indent="-576">
              <a:spcBef>
                <a:spcPts val="91"/>
              </a:spcBef>
            </a:pPr>
            <a:r>
              <a:rPr sz="908" spc="-54" dirty="0">
                <a:latin typeface="Verdana"/>
                <a:cs typeface="Verdana"/>
              </a:rPr>
              <a:t>Банковские</a:t>
            </a:r>
            <a:r>
              <a:rPr sz="908" spc="182" dirty="0">
                <a:latin typeface="Verdana"/>
                <a:cs typeface="Verdana"/>
              </a:rPr>
              <a:t> </a:t>
            </a:r>
            <a:r>
              <a:rPr sz="908" spc="-45" dirty="0">
                <a:latin typeface="Verdana"/>
                <a:cs typeface="Verdana"/>
              </a:rPr>
              <a:t>кредиты</a:t>
            </a:r>
            <a:r>
              <a:rPr sz="908" spc="185" dirty="0">
                <a:latin typeface="Verdana"/>
                <a:cs typeface="Verdana"/>
              </a:rPr>
              <a:t> </a:t>
            </a:r>
            <a:r>
              <a:rPr sz="908" spc="-36" dirty="0">
                <a:latin typeface="Verdana"/>
                <a:cs typeface="Verdana"/>
              </a:rPr>
              <a:t>обычно</a:t>
            </a:r>
            <a:r>
              <a:rPr sz="908" spc="185" dirty="0">
                <a:latin typeface="Verdana"/>
                <a:cs typeface="Verdana"/>
              </a:rPr>
              <a:t> </a:t>
            </a:r>
            <a:r>
              <a:rPr sz="908" spc="-32" dirty="0">
                <a:latin typeface="Verdana"/>
                <a:cs typeface="Verdana"/>
              </a:rPr>
              <a:t>относятся</a:t>
            </a:r>
            <a:r>
              <a:rPr sz="908" spc="182" dirty="0">
                <a:latin typeface="Verdana"/>
                <a:cs typeface="Verdana"/>
              </a:rPr>
              <a:t> </a:t>
            </a:r>
            <a:r>
              <a:rPr sz="908" spc="-45" dirty="0">
                <a:latin typeface="Verdana"/>
                <a:cs typeface="Verdana"/>
              </a:rPr>
              <a:t>к </a:t>
            </a:r>
            <a:r>
              <a:rPr sz="908" spc="-27" dirty="0">
                <a:latin typeface="Verdana"/>
                <a:cs typeface="Verdana"/>
              </a:rPr>
              <a:t>Однако</a:t>
            </a:r>
            <a:r>
              <a:rPr sz="908" spc="231" dirty="0">
                <a:latin typeface="Verdana"/>
                <a:cs typeface="Verdana"/>
              </a:rPr>
              <a:t> </a:t>
            </a:r>
            <a:r>
              <a:rPr sz="908" dirty="0">
                <a:latin typeface="Verdana"/>
                <a:cs typeface="Verdana"/>
              </a:rPr>
              <a:t>в</a:t>
            </a:r>
            <a:r>
              <a:rPr sz="908" spc="231" dirty="0">
                <a:latin typeface="Verdana"/>
                <a:cs typeface="Verdana"/>
              </a:rPr>
              <a:t> </a:t>
            </a:r>
            <a:r>
              <a:rPr sz="908" spc="-50" dirty="0">
                <a:latin typeface="Verdana"/>
                <a:cs typeface="Verdana"/>
              </a:rPr>
              <a:t>некоторых</a:t>
            </a:r>
            <a:r>
              <a:rPr sz="908" spc="231" dirty="0">
                <a:latin typeface="Verdana"/>
                <a:cs typeface="Verdana"/>
              </a:rPr>
              <a:t> </a:t>
            </a:r>
            <a:r>
              <a:rPr sz="908" spc="-23" dirty="0">
                <a:latin typeface="Verdana"/>
                <a:cs typeface="Verdana"/>
              </a:rPr>
              <a:t>странах</a:t>
            </a:r>
            <a:r>
              <a:rPr sz="908" spc="231" dirty="0">
                <a:latin typeface="Verdana"/>
                <a:cs typeface="Verdana"/>
              </a:rPr>
              <a:t> </a:t>
            </a:r>
            <a:r>
              <a:rPr sz="908" spc="-68" dirty="0">
                <a:latin typeface="Verdana"/>
                <a:cs typeface="Verdana"/>
              </a:rPr>
              <a:t>банковские</a:t>
            </a:r>
            <a:endParaRPr sz="908">
              <a:latin typeface="Verdana"/>
              <a:cs typeface="Verdana"/>
            </a:endParaRPr>
          </a:p>
        </p:txBody>
      </p:sp>
      <p:sp>
        <p:nvSpPr>
          <p:cNvPr id="20" name="object 20"/>
          <p:cNvSpPr txBox="1"/>
          <p:nvPr/>
        </p:nvSpPr>
        <p:spPr>
          <a:xfrm>
            <a:off x="6426915" y="4745734"/>
            <a:ext cx="2362264" cy="151357"/>
          </a:xfrm>
          <a:prstGeom prst="rect">
            <a:avLst/>
          </a:prstGeom>
        </p:spPr>
        <p:txBody>
          <a:bodyPr vert="horz" wrap="square" lIns="0" tIns="11526" rIns="0" bIns="0" rtlCol="0">
            <a:spAutoFit/>
          </a:bodyPr>
          <a:lstStyle/>
          <a:p>
            <a:pPr marL="11527">
              <a:spcBef>
                <a:spcPts val="91"/>
              </a:spcBef>
              <a:tabLst>
                <a:tab pos="613787" algn="l"/>
                <a:tab pos="887542" algn="l"/>
                <a:tab pos="1724367" algn="l"/>
              </a:tabLst>
            </a:pPr>
            <a:r>
              <a:rPr sz="908" spc="-9" dirty="0">
                <a:latin typeface="Verdana"/>
                <a:cs typeface="Verdana"/>
              </a:rPr>
              <a:t>выплате</a:t>
            </a:r>
            <a:r>
              <a:rPr sz="908" dirty="0">
                <a:latin typeface="Verdana"/>
                <a:cs typeface="Verdana"/>
              </a:rPr>
              <a:t>	</a:t>
            </a:r>
            <a:r>
              <a:rPr sz="908" spc="-23" dirty="0">
                <a:latin typeface="Verdana"/>
                <a:cs typeface="Verdana"/>
              </a:rPr>
              <a:t>по</a:t>
            </a:r>
            <a:r>
              <a:rPr sz="908" dirty="0">
                <a:latin typeface="Verdana"/>
                <a:cs typeface="Verdana"/>
              </a:rPr>
              <a:t>	</a:t>
            </a:r>
            <a:r>
              <a:rPr sz="908" spc="-9" dirty="0">
                <a:latin typeface="Verdana"/>
                <a:cs typeface="Verdana"/>
              </a:rPr>
              <a:t>требованию</a:t>
            </a:r>
            <a:r>
              <a:rPr sz="908" spc="-9" dirty="0">
                <a:latin typeface="Microsoft Sans Serif"/>
                <a:cs typeface="Microsoft Sans Serif"/>
              </a:rPr>
              <a:t>)</a:t>
            </a:r>
            <a:r>
              <a:rPr sz="908" dirty="0">
                <a:latin typeface="Microsoft Sans Serif"/>
                <a:cs typeface="Microsoft Sans Serif"/>
              </a:rPr>
              <a:t>	</a:t>
            </a:r>
            <a:r>
              <a:rPr sz="908" spc="-50" dirty="0">
                <a:latin typeface="Verdana"/>
                <a:cs typeface="Verdana"/>
              </a:rPr>
              <a:t>составляют</a:t>
            </a:r>
            <a:endParaRPr sz="908">
              <a:latin typeface="Verdana"/>
              <a:cs typeface="Verdana"/>
            </a:endParaRPr>
          </a:p>
        </p:txBody>
      </p:sp>
      <p:sp>
        <p:nvSpPr>
          <p:cNvPr id="21" name="object 21"/>
          <p:cNvSpPr txBox="1"/>
          <p:nvPr/>
        </p:nvSpPr>
        <p:spPr>
          <a:xfrm>
            <a:off x="8913070" y="4469110"/>
            <a:ext cx="1553135" cy="430792"/>
          </a:xfrm>
          <a:prstGeom prst="rect">
            <a:avLst/>
          </a:prstGeom>
        </p:spPr>
        <p:txBody>
          <a:bodyPr vert="horz" wrap="square" lIns="0" tIns="11526" rIns="0" bIns="0" rtlCol="0">
            <a:spAutoFit/>
          </a:bodyPr>
          <a:lstStyle/>
          <a:p>
            <a:pPr marL="11527" marR="4611" indent="5763" algn="just">
              <a:spcBef>
                <a:spcPts val="91"/>
              </a:spcBef>
            </a:pPr>
            <a:r>
              <a:rPr sz="908" spc="-23" dirty="0">
                <a:latin typeface="Verdana"/>
                <a:cs typeface="Verdana"/>
              </a:rPr>
              <a:t>финансовой</a:t>
            </a:r>
            <a:r>
              <a:rPr sz="908" spc="-14" dirty="0">
                <a:latin typeface="Verdana"/>
                <a:cs typeface="Verdana"/>
              </a:rPr>
              <a:t> </a:t>
            </a:r>
            <a:r>
              <a:rPr sz="908" spc="-45" dirty="0">
                <a:latin typeface="Verdana"/>
                <a:cs typeface="Verdana"/>
              </a:rPr>
              <a:t>деятельности</a:t>
            </a:r>
            <a:r>
              <a:rPr sz="908" spc="-45" dirty="0">
                <a:latin typeface="Microsoft Sans Serif"/>
                <a:cs typeface="Microsoft Sans Serif"/>
              </a:rPr>
              <a:t>. </a:t>
            </a:r>
            <a:r>
              <a:rPr sz="908" spc="-9" dirty="0">
                <a:latin typeface="Verdana"/>
                <a:cs typeface="Verdana"/>
              </a:rPr>
              <a:t>овердрафты</a:t>
            </a:r>
            <a:r>
              <a:rPr sz="908" spc="-68" dirty="0">
                <a:latin typeface="Verdana"/>
                <a:cs typeface="Verdana"/>
              </a:rPr>
              <a:t> </a:t>
            </a:r>
            <a:r>
              <a:rPr sz="908" spc="-32" dirty="0">
                <a:latin typeface="Microsoft Sans Serif"/>
                <a:cs typeface="Microsoft Sans Serif"/>
              </a:rPr>
              <a:t>(</a:t>
            </a:r>
            <a:r>
              <a:rPr sz="908" spc="-32" dirty="0">
                <a:latin typeface="Verdana"/>
                <a:cs typeface="Verdana"/>
              </a:rPr>
              <a:t>подлежащие </a:t>
            </a:r>
            <a:r>
              <a:rPr sz="908" spc="-23" dirty="0">
                <a:latin typeface="Verdana"/>
                <a:cs typeface="Verdana"/>
              </a:rPr>
              <a:t>неотъемлемый</a:t>
            </a:r>
            <a:r>
              <a:rPr sz="908" spc="91" dirty="0">
                <a:latin typeface="Verdana"/>
                <a:cs typeface="Verdana"/>
              </a:rPr>
              <a:t>  </a:t>
            </a:r>
            <a:r>
              <a:rPr sz="908" spc="-64" dirty="0">
                <a:latin typeface="Verdana"/>
                <a:cs typeface="Verdana"/>
              </a:rPr>
              <a:t>компонент</a:t>
            </a:r>
            <a:endParaRPr sz="908">
              <a:latin typeface="Verdana"/>
              <a:cs typeface="Verdana"/>
            </a:endParaRPr>
          </a:p>
        </p:txBody>
      </p:sp>
      <p:sp>
        <p:nvSpPr>
          <p:cNvPr id="22" name="object 22"/>
          <p:cNvSpPr txBox="1"/>
          <p:nvPr/>
        </p:nvSpPr>
        <p:spPr>
          <a:xfrm>
            <a:off x="1722215" y="4876023"/>
            <a:ext cx="7128286" cy="312045"/>
          </a:xfrm>
          <a:prstGeom prst="rect">
            <a:avLst/>
          </a:prstGeom>
        </p:spPr>
        <p:txBody>
          <a:bodyPr vert="horz" wrap="square" lIns="0" tIns="19594" rIns="0" bIns="0" rtlCol="0">
            <a:spAutoFit/>
          </a:bodyPr>
          <a:lstStyle/>
          <a:p>
            <a:pPr marL="4716076">
              <a:spcBef>
                <a:spcPts val="154"/>
              </a:spcBef>
            </a:pPr>
            <a:r>
              <a:rPr sz="908" spc="-73" dirty="0">
                <a:latin typeface="Verdana"/>
                <a:cs typeface="Verdana"/>
              </a:rPr>
              <a:t>управления</a:t>
            </a:r>
            <a:r>
              <a:rPr sz="908" spc="-5" dirty="0">
                <a:latin typeface="Verdana"/>
                <a:cs typeface="Verdana"/>
              </a:rPr>
              <a:t> </a:t>
            </a:r>
            <a:r>
              <a:rPr sz="908" spc="-73" dirty="0">
                <a:latin typeface="Verdana"/>
                <a:cs typeface="Verdana"/>
              </a:rPr>
              <a:t>денежными</a:t>
            </a:r>
            <a:r>
              <a:rPr sz="908" spc="-5" dirty="0">
                <a:latin typeface="Verdana"/>
                <a:cs typeface="Verdana"/>
              </a:rPr>
              <a:t> </a:t>
            </a:r>
            <a:r>
              <a:rPr sz="908" spc="-73" dirty="0">
                <a:latin typeface="Verdana"/>
                <a:cs typeface="Verdana"/>
              </a:rPr>
              <a:t>потоками</a:t>
            </a:r>
            <a:r>
              <a:rPr sz="908" dirty="0">
                <a:latin typeface="Verdana"/>
                <a:cs typeface="Verdana"/>
              </a:rPr>
              <a:t> </a:t>
            </a:r>
            <a:r>
              <a:rPr sz="908" spc="-45" dirty="0">
                <a:latin typeface="Verdana"/>
                <a:cs typeface="Verdana"/>
              </a:rPr>
              <a:t>компании</a:t>
            </a:r>
            <a:r>
              <a:rPr sz="908" spc="-45" dirty="0">
                <a:latin typeface="Microsoft Sans Serif"/>
                <a:cs typeface="Microsoft Sans Serif"/>
              </a:rPr>
              <a:t>.</a:t>
            </a:r>
            <a:endParaRPr sz="908">
              <a:latin typeface="Microsoft Sans Serif"/>
              <a:cs typeface="Microsoft Sans Serif"/>
            </a:endParaRPr>
          </a:p>
          <a:p>
            <a:pPr marL="11527">
              <a:spcBef>
                <a:spcPts val="64"/>
              </a:spcBef>
              <a:tabLst>
                <a:tab pos="1151499" algn="l"/>
                <a:tab pos="2130101" algn="l"/>
                <a:tab pos="2372734" algn="l"/>
                <a:tab pos="3309839" algn="l"/>
                <a:tab pos="3553050" algn="l"/>
              </a:tabLst>
            </a:pPr>
            <a:r>
              <a:rPr sz="908" b="1" spc="-9" dirty="0">
                <a:latin typeface="Arial"/>
                <a:cs typeface="Arial"/>
              </a:rPr>
              <a:t>Инвестиционная</a:t>
            </a:r>
            <a:r>
              <a:rPr sz="908" b="1" dirty="0">
                <a:latin typeface="Arial"/>
                <a:cs typeface="Arial"/>
              </a:rPr>
              <a:t>	</a:t>
            </a:r>
            <a:r>
              <a:rPr sz="908" b="1" spc="-9" dirty="0">
                <a:latin typeface="Arial"/>
                <a:cs typeface="Arial"/>
              </a:rPr>
              <a:t>деятельность</a:t>
            </a:r>
            <a:r>
              <a:rPr sz="908" b="1" dirty="0">
                <a:latin typeface="Arial"/>
                <a:cs typeface="Arial"/>
              </a:rPr>
              <a:t>	</a:t>
            </a:r>
            <a:r>
              <a:rPr sz="908" b="1" spc="-45" dirty="0">
                <a:latin typeface="Arial"/>
                <a:cs typeface="Arial"/>
              </a:rPr>
              <a:t>–</a:t>
            </a:r>
            <a:r>
              <a:rPr sz="908" b="1" dirty="0">
                <a:latin typeface="Arial"/>
                <a:cs typeface="Arial"/>
              </a:rPr>
              <a:t>	</a:t>
            </a:r>
            <a:r>
              <a:rPr sz="908" spc="-9" dirty="0">
                <a:latin typeface="Verdana"/>
                <a:cs typeface="Verdana"/>
              </a:rPr>
              <a:t>приобретение</a:t>
            </a:r>
            <a:r>
              <a:rPr sz="908" dirty="0">
                <a:latin typeface="Verdana"/>
                <a:cs typeface="Verdana"/>
              </a:rPr>
              <a:t>	</a:t>
            </a:r>
            <a:r>
              <a:rPr sz="908" spc="-45" dirty="0">
                <a:latin typeface="Verdana"/>
                <a:cs typeface="Verdana"/>
              </a:rPr>
              <a:t>и</a:t>
            </a:r>
            <a:r>
              <a:rPr sz="908" dirty="0">
                <a:latin typeface="Verdana"/>
                <a:cs typeface="Verdana"/>
              </a:rPr>
              <a:t>	</a:t>
            </a:r>
            <a:r>
              <a:rPr sz="908" spc="-9" dirty="0">
                <a:latin typeface="Verdana"/>
                <a:cs typeface="Verdana"/>
              </a:rPr>
              <a:t>выбытие</a:t>
            </a:r>
            <a:endParaRPr sz="908">
              <a:latin typeface="Verdana"/>
              <a:cs typeface="Verdana"/>
            </a:endParaRPr>
          </a:p>
        </p:txBody>
      </p:sp>
      <p:sp>
        <p:nvSpPr>
          <p:cNvPr id="23" name="object 23"/>
          <p:cNvSpPr txBox="1"/>
          <p:nvPr/>
        </p:nvSpPr>
        <p:spPr>
          <a:xfrm>
            <a:off x="6426870" y="5160671"/>
            <a:ext cx="4039881" cy="430792"/>
          </a:xfrm>
          <a:prstGeom prst="rect">
            <a:avLst/>
          </a:prstGeom>
        </p:spPr>
        <p:txBody>
          <a:bodyPr vert="horz" wrap="square" lIns="0" tIns="11526" rIns="0" bIns="0" rtlCol="0">
            <a:spAutoFit/>
          </a:bodyPr>
          <a:lstStyle/>
          <a:p>
            <a:pPr marL="11527" marR="4611" algn="just">
              <a:spcBef>
                <a:spcPts val="91"/>
              </a:spcBef>
            </a:pPr>
            <a:r>
              <a:rPr sz="908" dirty="0">
                <a:latin typeface="Verdana"/>
                <a:cs typeface="Verdana"/>
              </a:rPr>
              <a:t>При</a:t>
            </a:r>
            <a:r>
              <a:rPr sz="908" spc="59" dirty="0">
                <a:latin typeface="Verdana"/>
                <a:cs typeface="Verdana"/>
              </a:rPr>
              <a:t> </a:t>
            </a:r>
            <a:r>
              <a:rPr sz="908" dirty="0">
                <a:latin typeface="Verdana"/>
                <a:cs typeface="Verdana"/>
              </a:rPr>
              <a:t>таких</a:t>
            </a:r>
            <a:r>
              <a:rPr sz="908" spc="64" dirty="0">
                <a:latin typeface="Verdana"/>
                <a:cs typeface="Verdana"/>
              </a:rPr>
              <a:t> </a:t>
            </a:r>
            <a:r>
              <a:rPr sz="908" spc="-23" dirty="0">
                <a:latin typeface="Verdana"/>
                <a:cs typeface="Verdana"/>
              </a:rPr>
              <a:t>обстоятельствах</a:t>
            </a:r>
            <a:r>
              <a:rPr sz="908" spc="59" dirty="0">
                <a:latin typeface="Verdana"/>
                <a:cs typeface="Verdana"/>
              </a:rPr>
              <a:t> </a:t>
            </a:r>
            <a:r>
              <a:rPr sz="908" spc="-27" dirty="0">
                <a:latin typeface="Verdana"/>
                <a:cs typeface="Verdana"/>
              </a:rPr>
              <a:t>банковские</a:t>
            </a:r>
            <a:r>
              <a:rPr sz="908" spc="64" dirty="0">
                <a:latin typeface="Verdana"/>
                <a:cs typeface="Verdana"/>
              </a:rPr>
              <a:t> </a:t>
            </a:r>
            <a:r>
              <a:rPr sz="908" dirty="0">
                <a:latin typeface="Verdana"/>
                <a:cs typeface="Verdana"/>
              </a:rPr>
              <a:t>овердрафты</a:t>
            </a:r>
            <a:r>
              <a:rPr sz="908" spc="64" dirty="0">
                <a:latin typeface="Verdana"/>
                <a:cs typeface="Verdana"/>
              </a:rPr>
              <a:t> </a:t>
            </a:r>
            <a:r>
              <a:rPr sz="908" spc="-18" dirty="0">
                <a:latin typeface="Verdana"/>
                <a:cs typeface="Verdana"/>
              </a:rPr>
              <a:t>включаются</a:t>
            </a:r>
            <a:r>
              <a:rPr sz="908" spc="64" dirty="0">
                <a:latin typeface="Verdana"/>
                <a:cs typeface="Verdana"/>
              </a:rPr>
              <a:t> </a:t>
            </a:r>
            <a:r>
              <a:rPr sz="908" spc="-45" dirty="0">
                <a:latin typeface="Verdana"/>
                <a:cs typeface="Verdana"/>
              </a:rPr>
              <a:t>в </a:t>
            </a:r>
            <a:r>
              <a:rPr sz="908" spc="-59" dirty="0">
                <a:latin typeface="Verdana"/>
                <a:cs typeface="Verdana"/>
              </a:rPr>
              <a:t>категорию</a:t>
            </a:r>
            <a:r>
              <a:rPr sz="908" spc="-9" dirty="0">
                <a:latin typeface="Verdana"/>
                <a:cs typeface="Verdana"/>
              </a:rPr>
              <a:t> </a:t>
            </a:r>
            <a:r>
              <a:rPr sz="908" spc="-59" dirty="0">
                <a:latin typeface="Verdana"/>
                <a:cs typeface="Verdana"/>
              </a:rPr>
              <a:t>денежных</a:t>
            </a:r>
            <a:r>
              <a:rPr sz="908" spc="-9" dirty="0">
                <a:latin typeface="Verdana"/>
                <a:cs typeface="Verdana"/>
              </a:rPr>
              <a:t> </a:t>
            </a:r>
            <a:r>
              <a:rPr sz="908" spc="-23" dirty="0">
                <a:latin typeface="Verdana"/>
                <a:cs typeface="Verdana"/>
              </a:rPr>
              <a:t>средств</a:t>
            </a:r>
            <a:r>
              <a:rPr sz="908" dirty="0">
                <a:latin typeface="Verdana"/>
                <a:cs typeface="Verdana"/>
              </a:rPr>
              <a:t> </a:t>
            </a:r>
            <a:r>
              <a:rPr sz="908" dirty="0">
                <a:latin typeface="Microsoft Sans Serif"/>
                <a:cs typeface="Microsoft Sans Serif"/>
              </a:rPr>
              <a:t>(</a:t>
            </a:r>
            <a:r>
              <a:rPr sz="908" dirty="0">
                <a:latin typeface="Verdana"/>
                <a:cs typeface="Verdana"/>
              </a:rPr>
              <a:t>и</a:t>
            </a:r>
            <a:r>
              <a:rPr sz="908" spc="-9" dirty="0">
                <a:latin typeface="Verdana"/>
                <a:cs typeface="Verdana"/>
              </a:rPr>
              <a:t> </a:t>
            </a:r>
            <a:r>
              <a:rPr sz="908" dirty="0">
                <a:latin typeface="Verdana"/>
                <a:cs typeface="Verdana"/>
              </a:rPr>
              <a:t>их</a:t>
            </a:r>
            <a:r>
              <a:rPr sz="908" spc="-5" dirty="0">
                <a:latin typeface="Verdana"/>
                <a:cs typeface="Verdana"/>
              </a:rPr>
              <a:t> </a:t>
            </a:r>
            <a:r>
              <a:rPr sz="908" spc="-41" dirty="0">
                <a:latin typeface="Verdana"/>
                <a:cs typeface="Verdana"/>
              </a:rPr>
              <a:t>эквивалентов</a:t>
            </a:r>
            <a:r>
              <a:rPr sz="908" spc="-41" dirty="0">
                <a:latin typeface="Microsoft Sans Serif"/>
                <a:cs typeface="Microsoft Sans Serif"/>
              </a:rPr>
              <a:t>).</a:t>
            </a:r>
            <a:r>
              <a:rPr sz="908" spc="68" dirty="0">
                <a:latin typeface="Microsoft Sans Serif"/>
                <a:cs typeface="Microsoft Sans Serif"/>
              </a:rPr>
              <a:t> </a:t>
            </a:r>
            <a:r>
              <a:rPr sz="908" spc="-9" dirty="0">
                <a:latin typeface="Verdana"/>
                <a:cs typeface="Verdana"/>
              </a:rPr>
              <a:t>Сальдо</a:t>
            </a:r>
            <a:r>
              <a:rPr sz="908" spc="-5" dirty="0">
                <a:latin typeface="Verdana"/>
                <a:cs typeface="Verdana"/>
              </a:rPr>
              <a:t> </a:t>
            </a:r>
            <a:r>
              <a:rPr sz="908" spc="-54" dirty="0">
                <a:latin typeface="Verdana"/>
                <a:cs typeface="Verdana"/>
              </a:rPr>
              <a:t>банковского </a:t>
            </a:r>
            <a:r>
              <a:rPr sz="908" spc="-50" dirty="0">
                <a:latin typeface="Verdana"/>
                <a:cs typeface="Verdana"/>
              </a:rPr>
              <a:t>счета</a:t>
            </a:r>
            <a:r>
              <a:rPr sz="908" spc="-41" dirty="0">
                <a:latin typeface="Verdana"/>
                <a:cs typeface="Verdana"/>
              </a:rPr>
              <a:t> </a:t>
            </a:r>
            <a:r>
              <a:rPr sz="908" spc="-59" dirty="0">
                <a:latin typeface="Verdana"/>
                <a:cs typeface="Verdana"/>
              </a:rPr>
              <a:t>часто</a:t>
            </a:r>
            <a:r>
              <a:rPr sz="908" spc="-45" dirty="0">
                <a:latin typeface="Verdana"/>
                <a:cs typeface="Verdana"/>
              </a:rPr>
              <a:t> </a:t>
            </a:r>
            <a:r>
              <a:rPr sz="908" spc="-54" dirty="0">
                <a:latin typeface="Verdana"/>
                <a:cs typeface="Verdana"/>
              </a:rPr>
              <a:t>колеблется</a:t>
            </a:r>
            <a:r>
              <a:rPr sz="908" spc="-54" dirty="0">
                <a:latin typeface="Microsoft Sans Serif"/>
                <a:cs typeface="Microsoft Sans Serif"/>
              </a:rPr>
              <a:t>,</a:t>
            </a:r>
            <a:r>
              <a:rPr sz="908" spc="27" dirty="0">
                <a:latin typeface="Microsoft Sans Serif"/>
                <a:cs typeface="Microsoft Sans Serif"/>
              </a:rPr>
              <a:t> </a:t>
            </a:r>
            <a:r>
              <a:rPr sz="908" spc="-64" dirty="0">
                <a:latin typeface="Verdana"/>
                <a:cs typeface="Verdana"/>
              </a:rPr>
              <a:t>переходя</a:t>
            </a:r>
            <a:r>
              <a:rPr sz="908" spc="-41" dirty="0">
                <a:latin typeface="Verdana"/>
                <a:cs typeface="Verdana"/>
              </a:rPr>
              <a:t> </a:t>
            </a:r>
            <a:r>
              <a:rPr sz="908" spc="-50" dirty="0">
                <a:latin typeface="Verdana"/>
                <a:cs typeface="Verdana"/>
              </a:rPr>
              <a:t>от</a:t>
            </a:r>
            <a:r>
              <a:rPr sz="908" spc="-45" dirty="0">
                <a:latin typeface="Verdana"/>
                <a:cs typeface="Verdana"/>
              </a:rPr>
              <a:t> </a:t>
            </a:r>
            <a:r>
              <a:rPr sz="908" spc="-64" dirty="0">
                <a:latin typeface="Verdana"/>
                <a:cs typeface="Verdana"/>
              </a:rPr>
              <a:t>дебетового</a:t>
            </a:r>
            <a:r>
              <a:rPr sz="908" spc="-41" dirty="0">
                <a:latin typeface="Verdana"/>
                <a:cs typeface="Verdana"/>
              </a:rPr>
              <a:t> </a:t>
            </a:r>
            <a:r>
              <a:rPr sz="908" spc="-77" dirty="0">
                <a:latin typeface="Verdana"/>
                <a:cs typeface="Verdana"/>
              </a:rPr>
              <a:t>значения</a:t>
            </a:r>
            <a:r>
              <a:rPr sz="908" spc="-36" dirty="0">
                <a:latin typeface="Verdana"/>
                <a:cs typeface="Verdana"/>
              </a:rPr>
              <a:t> </a:t>
            </a:r>
            <a:r>
              <a:rPr sz="908" spc="-141" dirty="0">
                <a:latin typeface="Verdana"/>
                <a:cs typeface="Verdana"/>
              </a:rPr>
              <a:t>к</a:t>
            </a:r>
            <a:r>
              <a:rPr sz="908" spc="-45" dirty="0">
                <a:latin typeface="Verdana"/>
                <a:cs typeface="Verdana"/>
              </a:rPr>
              <a:t> </a:t>
            </a:r>
            <a:r>
              <a:rPr sz="908" spc="-27" dirty="0">
                <a:latin typeface="Verdana"/>
                <a:cs typeface="Verdana"/>
              </a:rPr>
              <a:t>кредитовому</a:t>
            </a:r>
            <a:r>
              <a:rPr sz="908" spc="-27" dirty="0">
                <a:latin typeface="Microsoft Sans Serif"/>
                <a:cs typeface="Microsoft Sans Serif"/>
              </a:rPr>
              <a:t>.</a:t>
            </a:r>
            <a:endParaRPr sz="908">
              <a:latin typeface="Microsoft Sans Serif"/>
              <a:cs typeface="Microsoft Sans Serif"/>
            </a:endParaRPr>
          </a:p>
        </p:txBody>
      </p:sp>
      <p:sp>
        <p:nvSpPr>
          <p:cNvPr id="24" name="object 24"/>
          <p:cNvSpPr txBox="1"/>
          <p:nvPr/>
        </p:nvSpPr>
        <p:spPr>
          <a:xfrm>
            <a:off x="6372752" y="5730982"/>
            <a:ext cx="4147649" cy="153102"/>
          </a:xfrm>
          <a:prstGeom prst="rect">
            <a:avLst/>
          </a:prstGeom>
          <a:ln w="6096">
            <a:solidFill>
              <a:srgbClr val="000000"/>
            </a:solidFill>
          </a:ln>
        </p:spPr>
        <p:txBody>
          <a:bodyPr vert="horz" wrap="square" lIns="0" tIns="13254" rIns="0" bIns="0" rtlCol="0">
            <a:spAutoFit/>
          </a:bodyPr>
          <a:lstStyle/>
          <a:p>
            <a:pPr marL="65125">
              <a:spcBef>
                <a:spcPts val="103"/>
              </a:spcBef>
            </a:pPr>
            <a:r>
              <a:rPr sz="908" b="1" dirty="0">
                <a:latin typeface="Arial"/>
                <a:cs typeface="Arial"/>
              </a:rPr>
              <a:t>ПРИМЕР</a:t>
            </a:r>
            <a:r>
              <a:rPr sz="908" b="1" spc="-18" dirty="0">
                <a:latin typeface="Arial"/>
                <a:cs typeface="Arial"/>
              </a:rPr>
              <a:t> </a:t>
            </a:r>
            <a:r>
              <a:rPr sz="908" b="1" dirty="0">
                <a:latin typeface="Arial"/>
                <a:cs typeface="Arial"/>
              </a:rPr>
              <a:t>-</a:t>
            </a:r>
            <a:r>
              <a:rPr sz="908" b="1" spc="-14" dirty="0">
                <a:latin typeface="Arial"/>
                <a:cs typeface="Arial"/>
              </a:rPr>
              <a:t> </a:t>
            </a:r>
            <a:r>
              <a:rPr sz="908" b="1" spc="-9" dirty="0">
                <a:latin typeface="Arial"/>
                <a:cs typeface="Arial"/>
              </a:rPr>
              <a:t>Овердрафт</a:t>
            </a:r>
            <a:endParaRPr sz="908">
              <a:latin typeface="Arial"/>
              <a:cs typeface="Arial"/>
            </a:endParaRPr>
          </a:p>
        </p:txBody>
      </p:sp>
      <p:sp>
        <p:nvSpPr>
          <p:cNvPr id="25" name="object 25"/>
          <p:cNvSpPr/>
          <p:nvPr/>
        </p:nvSpPr>
        <p:spPr>
          <a:xfrm>
            <a:off x="6089210" y="653527"/>
            <a:ext cx="9221" cy="5359613"/>
          </a:xfrm>
          <a:custGeom>
            <a:avLst/>
            <a:gdLst/>
            <a:ahLst/>
            <a:cxnLst/>
            <a:rect l="l" t="t" r="r" b="b"/>
            <a:pathLst>
              <a:path w="10160" h="5905500">
                <a:moveTo>
                  <a:pt x="9906" y="5905500"/>
                </a:moveTo>
                <a:lnTo>
                  <a:pt x="9905" y="0"/>
                </a:lnTo>
                <a:lnTo>
                  <a:pt x="0" y="0"/>
                </a:lnTo>
                <a:lnTo>
                  <a:pt x="0" y="5905500"/>
                </a:lnTo>
                <a:lnTo>
                  <a:pt x="9906" y="5905500"/>
                </a:lnTo>
                <a:close/>
              </a:path>
            </a:pathLst>
          </a:custGeom>
          <a:solidFill>
            <a:srgbClr val="000000"/>
          </a:solidFill>
        </p:spPr>
        <p:txBody>
          <a:bodyPr wrap="square" lIns="0" tIns="0" rIns="0" bIns="0" rtlCol="0"/>
          <a:lstStyle/>
          <a:p>
            <a:endParaRPr sz="1634"/>
          </a:p>
        </p:txBody>
      </p:sp>
      <p:sp>
        <p:nvSpPr>
          <p:cNvPr id="26" name="object 26"/>
          <p:cNvSpPr/>
          <p:nvPr/>
        </p:nvSpPr>
        <p:spPr>
          <a:xfrm>
            <a:off x="1520054" y="276625"/>
            <a:ext cx="9148226" cy="6309936"/>
          </a:xfrm>
          <a:custGeom>
            <a:avLst/>
            <a:gdLst/>
            <a:ahLst/>
            <a:cxnLst/>
            <a:rect l="l" t="t" r="r" b="b"/>
            <a:pathLst>
              <a:path w="10079990" h="6952615">
                <a:moveTo>
                  <a:pt x="10067531" y="12204"/>
                </a:moveTo>
                <a:lnTo>
                  <a:pt x="10061435" y="12204"/>
                </a:lnTo>
                <a:lnTo>
                  <a:pt x="10061423" y="18300"/>
                </a:lnTo>
                <a:lnTo>
                  <a:pt x="10061423" y="6934200"/>
                </a:lnTo>
                <a:lnTo>
                  <a:pt x="18288" y="6934200"/>
                </a:lnTo>
                <a:lnTo>
                  <a:pt x="18288" y="18300"/>
                </a:lnTo>
                <a:lnTo>
                  <a:pt x="10061423" y="18300"/>
                </a:lnTo>
                <a:lnTo>
                  <a:pt x="10061423" y="12204"/>
                </a:lnTo>
                <a:lnTo>
                  <a:pt x="18288" y="12204"/>
                </a:lnTo>
                <a:lnTo>
                  <a:pt x="12192" y="12204"/>
                </a:lnTo>
                <a:lnTo>
                  <a:pt x="12192" y="18288"/>
                </a:lnTo>
                <a:lnTo>
                  <a:pt x="12192" y="6934200"/>
                </a:lnTo>
                <a:lnTo>
                  <a:pt x="12192" y="6940296"/>
                </a:lnTo>
                <a:lnTo>
                  <a:pt x="18288" y="6940296"/>
                </a:lnTo>
                <a:lnTo>
                  <a:pt x="10061423" y="6940296"/>
                </a:lnTo>
                <a:lnTo>
                  <a:pt x="10067531" y="6940296"/>
                </a:lnTo>
                <a:lnTo>
                  <a:pt x="10067531" y="6934200"/>
                </a:lnTo>
                <a:lnTo>
                  <a:pt x="10067531" y="18300"/>
                </a:lnTo>
                <a:lnTo>
                  <a:pt x="10067531" y="12204"/>
                </a:lnTo>
                <a:close/>
              </a:path>
              <a:path w="10079990" h="6952615">
                <a:moveTo>
                  <a:pt x="10079736" y="0"/>
                </a:moveTo>
                <a:lnTo>
                  <a:pt x="10073640" y="0"/>
                </a:lnTo>
                <a:lnTo>
                  <a:pt x="10073640" y="6108"/>
                </a:lnTo>
                <a:lnTo>
                  <a:pt x="10073640" y="18288"/>
                </a:lnTo>
                <a:lnTo>
                  <a:pt x="10073640" y="6934200"/>
                </a:lnTo>
                <a:lnTo>
                  <a:pt x="10073640" y="6946392"/>
                </a:lnTo>
                <a:lnTo>
                  <a:pt x="10061435" y="6946392"/>
                </a:lnTo>
                <a:lnTo>
                  <a:pt x="18288" y="6946392"/>
                </a:lnTo>
                <a:lnTo>
                  <a:pt x="6096" y="6946392"/>
                </a:lnTo>
                <a:lnTo>
                  <a:pt x="6096" y="6934200"/>
                </a:lnTo>
                <a:lnTo>
                  <a:pt x="6096" y="18288"/>
                </a:lnTo>
                <a:lnTo>
                  <a:pt x="6096" y="6108"/>
                </a:lnTo>
                <a:lnTo>
                  <a:pt x="18288" y="6108"/>
                </a:lnTo>
                <a:lnTo>
                  <a:pt x="10061423" y="6108"/>
                </a:lnTo>
                <a:lnTo>
                  <a:pt x="10073640" y="6108"/>
                </a:lnTo>
                <a:lnTo>
                  <a:pt x="10073640" y="0"/>
                </a:lnTo>
                <a:lnTo>
                  <a:pt x="0" y="0"/>
                </a:lnTo>
                <a:lnTo>
                  <a:pt x="0" y="6108"/>
                </a:lnTo>
                <a:lnTo>
                  <a:pt x="0" y="18288"/>
                </a:lnTo>
                <a:lnTo>
                  <a:pt x="0" y="6934200"/>
                </a:lnTo>
                <a:lnTo>
                  <a:pt x="0" y="6946392"/>
                </a:lnTo>
                <a:lnTo>
                  <a:pt x="0" y="6952488"/>
                </a:lnTo>
                <a:lnTo>
                  <a:pt x="6096" y="6952488"/>
                </a:lnTo>
                <a:lnTo>
                  <a:pt x="10079736" y="6952488"/>
                </a:lnTo>
                <a:lnTo>
                  <a:pt x="10079736" y="6934200"/>
                </a:lnTo>
                <a:lnTo>
                  <a:pt x="10079736" y="18288"/>
                </a:lnTo>
                <a:lnTo>
                  <a:pt x="10079736" y="0"/>
                </a:lnTo>
                <a:close/>
              </a:path>
            </a:pathLst>
          </a:custGeom>
          <a:solidFill>
            <a:srgbClr val="000000"/>
          </a:solidFill>
        </p:spPr>
        <p:txBody>
          <a:bodyPr wrap="square" lIns="0" tIns="0" rIns="0" bIns="0" rtlCol="0"/>
          <a:lstStyle/>
          <a:p>
            <a:endParaRPr sz="1634"/>
          </a:p>
        </p:txBody>
      </p:sp>
      <p:sp>
        <p:nvSpPr>
          <p:cNvPr id="27" name="object 27"/>
          <p:cNvSpPr txBox="1">
            <a:spLocks noGrp="1"/>
          </p:cNvSpPr>
          <p:nvPr>
            <p:ph type="sldNum" sz="quarter" idx="7"/>
          </p:nvPr>
        </p:nvSpPr>
        <p:spPr>
          <a:xfrm>
            <a:off x="10917181" y="5924683"/>
            <a:ext cx="858794" cy="140300"/>
          </a:xfrm>
          <a:prstGeom prst="rect">
            <a:avLst/>
          </a:prstGeom>
        </p:spPr>
        <p:txBody>
          <a:bodyPr vert="horz" wrap="square" lIns="0" tIns="576" rIns="0" bIns="0" rtlCol="0" anchor="ctr">
            <a:spAutoFit/>
          </a:bodyPr>
          <a:lstStyle/>
          <a:p>
            <a:pPr marL="98552">
              <a:spcBef>
                <a:spcPts val="5"/>
              </a:spcBef>
            </a:pPr>
            <a:fld id="{81D60167-4931-47E6-BA6A-407CBD079E47}" type="slidenum">
              <a:rPr spc="-45" dirty="0"/>
              <a:pPr marL="98552">
                <a:spcBef>
                  <a:spcPts val="5"/>
                </a:spcBef>
              </a:pPr>
              <a:t>15</a:t>
            </a:fld>
            <a:endParaRPr spc="-45" dirty="0"/>
          </a:p>
        </p:txBody>
      </p:sp>
      <p:sp>
        <p:nvSpPr>
          <p:cNvPr id="28" name="object 28"/>
          <p:cNvSpPr txBox="1"/>
          <p:nvPr/>
        </p:nvSpPr>
        <p:spPr>
          <a:xfrm>
            <a:off x="1722215" y="6281540"/>
            <a:ext cx="821807" cy="166712"/>
          </a:xfrm>
          <a:prstGeom prst="rect">
            <a:avLst/>
          </a:prstGeom>
        </p:spPr>
        <p:txBody>
          <a:bodyPr vert="horz" wrap="square" lIns="0" tIns="0" rIns="0" bIns="0" rtlCol="0">
            <a:spAutoFit/>
          </a:bodyPr>
          <a:lstStyle/>
          <a:p>
            <a:pPr marL="11527">
              <a:lnSpc>
                <a:spcPts val="1280"/>
              </a:lnSpc>
            </a:pPr>
            <a:r>
              <a:rPr sz="1089" spc="-9" dirty="0">
                <a:solidFill>
                  <a:srgbClr val="9A9A9A"/>
                </a:solidFill>
                <a:latin typeface="Times New Roman"/>
                <a:cs typeface="Times New Roman"/>
                <a:hlinkClick r:id="rId2"/>
              </a:rPr>
              <a:t>www.uchet.kz</a:t>
            </a:r>
            <a:endParaRPr sz="1089">
              <a:latin typeface="Times New Roman"/>
              <a:cs typeface="Times New Roman"/>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439367" y="394421"/>
            <a:ext cx="2027432" cy="151357"/>
          </a:xfrm>
          <a:prstGeom prst="rect">
            <a:avLst/>
          </a:prstGeom>
        </p:spPr>
        <p:txBody>
          <a:bodyPr vert="horz" wrap="square" lIns="0" tIns="11526" rIns="0" bIns="0" rtlCol="0">
            <a:spAutoFit/>
          </a:bodyPr>
          <a:lstStyle/>
          <a:p>
            <a:pPr marL="11527">
              <a:spcBef>
                <a:spcPts val="91"/>
              </a:spcBef>
            </a:pPr>
            <a:r>
              <a:rPr sz="908" spc="-54" dirty="0">
                <a:latin typeface="Verdana"/>
                <a:cs typeface="Verdana"/>
              </a:rPr>
              <a:t>Отчет</a:t>
            </a:r>
            <a:r>
              <a:rPr sz="908" spc="-36" dirty="0">
                <a:latin typeface="Verdana"/>
                <a:cs typeface="Verdana"/>
              </a:rPr>
              <a:t> </a:t>
            </a:r>
            <a:r>
              <a:rPr sz="908" spc="-64" dirty="0">
                <a:latin typeface="Verdana"/>
                <a:cs typeface="Verdana"/>
              </a:rPr>
              <a:t>о</a:t>
            </a:r>
            <a:r>
              <a:rPr sz="908" spc="-32" dirty="0">
                <a:latin typeface="Verdana"/>
                <a:cs typeface="Verdana"/>
              </a:rPr>
              <a:t> </a:t>
            </a:r>
            <a:r>
              <a:rPr sz="908" spc="-82" dirty="0">
                <a:latin typeface="Verdana"/>
                <a:cs typeface="Verdana"/>
              </a:rPr>
              <a:t>движении</a:t>
            </a:r>
            <a:r>
              <a:rPr sz="908" spc="-32" dirty="0">
                <a:latin typeface="Verdana"/>
                <a:cs typeface="Verdana"/>
              </a:rPr>
              <a:t> </a:t>
            </a:r>
            <a:r>
              <a:rPr sz="908" spc="-82" dirty="0">
                <a:latin typeface="Verdana"/>
                <a:cs typeface="Verdana"/>
              </a:rPr>
              <a:t>денежных</a:t>
            </a:r>
            <a:r>
              <a:rPr sz="908" spc="-36" dirty="0">
                <a:latin typeface="Verdana"/>
                <a:cs typeface="Verdana"/>
              </a:rPr>
              <a:t> </a:t>
            </a:r>
            <a:r>
              <a:rPr sz="908" spc="-18" dirty="0">
                <a:latin typeface="Verdana"/>
                <a:cs typeface="Verdana"/>
              </a:rPr>
              <a:t>средств</a:t>
            </a:r>
            <a:endParaRPr sz="908">
              <a:latin typeface="Verdana"/>
              <a:cs typeface="Verdana"/>
            </a:endParaRPr>
          </a:p>
        </p:txBody>
      </p:sp>
      <p:sp>
        <p:nvSpPr>
          <p:cNvPr id="3" name="object 3"/>
          <p:cNvSpPr txBox="1"/>
          <p:nvPr/>
        </p:nvSpPr>
        <p:spPr>
          <a:xfrm>
            <a:off x="1668049" y="656292"/>
            <a:ext cx="4147649" cy="849945"/>
          </a:xfrm>
          <a:prstGeom prst="rect">
            <a:avLst/>
          </a:prstGeom>
          <a:ln w="6096">
            <a:solidFill>
              <a:srgbClr val="000000"/>
            </a:solidFill>
          </a:ln>
        </p:spPr>
        <p:txBody>
          <a:bodyPr vert="horz" wrap="square" lIns="0" tIns="11526" rIns="0" bIns="0" rtlCol="0">
            <a:spAutoFit/>
          </a:bodyPr>
          <a:lstStyle/>
          <a:p>
            <a:pPr marL="65125" marR="57633" algn="just">
              <a:spcBef>
                <a:spcPts val="91"/>
              </a:spcBef>
            </a:pPr>
            <a:r>
              <a:rPr sz="908" spc="-18" dirty="0">
                <a:latin typeface="Verdana"/>
                <a:cs typeface="Verdana"/>
              </a:rPr>
              <a:t>Ваша</a:t>
            </a:r>
            <a:r>
              <a:rPr sz="908" spc="-5" dirty="0">
                <a:latin typeface="Verdana"/>
                <a:cs typeface="Verdana"/>
              </a:rPr>
              <a:t> </a:t>
            </a:r>
            <a:r>
              <a:rPr sz="908" spc="-59" dirty="0">
                <a:latin typeface="Verdana"/>
                <a:cs typeface="Verdana"/>
              </a:rPr>
              <a:t>хозяйственная</a:t>
            </a:r>
            <a:r>
              <a:rPr sz="908" dirty="0">
                <a:latin typeface="Verdana"/>
                <a:cs typeface="Verdana"/>
              </a:rPr>
              <a:t> </a:t>
            </a:r>
            <a:r>
              <a:rPr sz="908" spc="-45" dirty="0">
                <a:latin typeface="Verdana"/>
                <a:cs typeface="Verdana"/>
              </a:rPr>
              <a:t>деятельность</a:t>
            </a:r>
            <a:r>
              <a:rPr sz="908" spc="5" dirty="0">
                <a:latin typeface="Verdana"/>
                <a:cs typeface="Verdana"/>
              </a:rPr>
              <a:t> </a:t>
            </a:r>
            <a:r>
              <a:rPr sz="908" spc="-45" dirty="0">
                <a:latin typeface="Verdana"/>
                <a:cs typeface="Verdana"/>
              </a:rPr>
              <a:t>носит</a:t>
            </a:r>
            <a:r>
              <a:rPr sz="908" spc="-9" dirty="0">
                <a:latin typeface="Verdana"/>
                <a:cs typeface="Verdana"/>
              </a:rPr>
              <a:t> </a:t>
            </a:r>
            <a:r>
              <a:rPr sz="908" spc="-54" dirty="0">
                <a:latin typeface="Verdana"/>
                <a:cs typeface="Verdana"/>
              </a:rPr>
              <a:t>сезонный</a:t>
            </a:r>
            <a:r>
              <a:rPr sz="908" spc="-5" dirty="0">
                <a:latin typeface="Verdana"/>
                <a:cs typeface="Verdana"/>
              </a:rPr>
              <a:t> </a:t>
            </a:r>
            <a:r>
              <a:rPr sz="908" spc="-45" dirty="0">
                <a:latin typeface="Verdana"/>
                <a:cs typeface="Verdana"/>
              </a:rPr>
              <a:t>характер</a:t>
            </a:r>
            <a:r>
              <a:rPr sz="908" spc="-45" dirty="0">
                <a:latin typeface="Microsoft Sans Serif"/>
                <a:cs typeface="Microsoft Sans Serif"/>
              </a:rPr>
              <a:t>.</a:t>
            </a:r>
            <a:r>
              <a:rPr sz="908" spc="68" dirty="0">
                <a:latin typeface="Microsoft Sans Serif"/>
                <a:cs typeface="Microsoft Sans Serif"/>
              </a:rPr>
              <a:t> </a:t>
            </a:r>
            <a:r>
              <a:rPr sz="908" dirty="0">
                <a:latin typeface="Verdana"/>
                <a:cs typeface="Verdana"/>
              </a:rPr>
              <a:t>В</a:t>
            </a:r>
            <a:r>
              <a:rPr sz="908" spc="-9" dirty="0">
                <a:latin typeface="Verdana"/>
                <a:cs typeface="Verdana"/>
              </a:rPr>
              <a:t> </a:t>
            </a:r>
            <a:r>
              <a:rPr sz="908" spc="-18" dirty="0">
                <a:latin typeface="Verdana"/>
                <a:cs typeface="Verdana"/>
              </a:rPr>
              <a:t>течение </a:t>
            </a:r>
            <a:r>
              <a:rPr sz="908" spc="-59" dirty="0">
                <a:latin typeface="Verdana"/>
                <a:cs typeface="Verdana"/>
              </a:rPr>
              <a:t>первого</a:t>
            </a:r>
            <a:r>
              <a:rPr sz="908" spc="-5" dirty="0">
                <a:latin typeface="Verdana"/>
                <a:cs typeface="Verdana"/>
              </a:rPr>
              <a:t> </a:t>
            </a:r>
            <a:r>
              <a:rPr sz="908" spc="-64" dirty="0">
                <a:latin typeface="Verdana"/>
                <a:cs typeface="Verdana"/>
              </a:rPr>
              <a:t>полугодия</a:t>
            </a:r>
            <a:r>
              <a:rPr sz="908" spc="-9" dirty="0">
                <a:latin typeface="Verdana"/>
                <a:cs typeface="Verdana"/>
              </a:rPr>
              <a:t> </a:t>
            </a:r>
            <a:r>
              <a:rPr sz="908" dirty="0">
                <a:latin typeface="Verdana"/>
                <a:cs typeface="Verdana"/>
              </a:rPr>
              <a:t>у</a:t>
            </a:r>
            <a:r>
              <a:rPr sz="908" spc="-5" dirty="0">
                <a:latin typeface="Verdana"/>
                <a:cs typeface="Verdana"/>
              </a:rPr>
              <a:t> </a:t>
            </a:r>
            <a:r>
              <a:rPr sz="908" dirty="0">
                <a:latin typeface="Verdana"/>
                <a:cs typeface="Verdana"/>
              </a:rPr>
              <a:t>вас </a:t>
            </a:r>
            <a:r>
              <a:rPr sz="908" spc="-45" dirty="0">
                <a:latin typeface="Verdana"/>
                <a:cs typeface="Verdana"/>
              </a:rPr>
              <a:t>формируется</a:t>
            </a:r>
            <a:r>
              <a:rPr sz="908" spc="-5" dirty="0">
                <a:latin typeface="Verdana"/>
                <a:cs typeface="Verdana"/>
              </a:rPr>
              <a:t> </a:t>
            </a:r>
            <a:r>
              <a:rPr sz="908" spc="-32" dirty="0">
                <a:latin typeface="Verdana"/>
                <a:cs typeface="Verdana"/>
              </a:rPr>
              <a:t>дебетовое</a:t>
            </a:r>
            <a:r>
              <a:rPr sz="908" spc="-9" dirty="0">
                <a:latin typeface="Verdana"/>
                <a:cs typeface="Verdana"/>
              </a:rPr>
              <a:t> </a:t>
            </a:r>
            <a:r>
              <a:rPr sz="908" spc="-18" dirty="0">
                <a:latin typeface="Verdana"/>
                <a:cs typeface="Verdana"/>
              </a:rPr>
              <a:t>сальдо</a:t>
            </a:r>
            <a:r>
              <a:rPr sz="908" spc="-5" dirty="0">
                <a:latin typeface="Verdana"/>
                <a:cs typeface="Verdana"/>
              </a:rPr>
              <a:t> </a:t>
            </a:r>
            <a:r>
              <a:rPr sz="908" dirty="0">
                <a:latin typeface="Verdana"/>
                <a:cs typeface="Verdana"/>
              </a:rPr>
              <a:t>по</a:t>
            </a:r>
            <a:r>
              <a:rPr sz="908" spc="-9" dirty="0">
                <a:latin typeface="Verdana"/>
                <a:cs typeface="Verdana"/>
              </a:rPr>
              <a:t> </a:t>
            </a:r>
            <a:r>
              <a:rPr sz="908" spc="-32" dirty="0">
                <a:latin typeface="Verdana"/>
                <a:cs typeface="Verdana"/>
              </a:rPr>
              <a:t>денежным </a:t>
            </a:r>
            <a:r>
              <a:rPr sz="908" dirty="0">
                <a:latin typeface="Verdana"/>
                <a:cs typeface="Verdana"/>
              </a:rPr>
              <a:t>средствам</a:t>
            </a:r>
            <a:r>
              <a:rPr sz="908" dirty="0">
                <a:latin typeface="Microsoft Sans Serif"/>
                <a:cs typeface="Microsoft Sans Serif"/>
              </a:rPr>
              <a:t>,</a:t>
            </a:r>
            <a:r>
              <a:rPr sz="908" spc="254" dirty="0">
                <a:latin typeface="Microsoft Sans Serif"/>
                <a:cs typeface="Microsoft Sans Serif"/>
              </a:rPr>
              <a:t> </a:t>
            </a:r>
            <a:r>
              <a:rPr sz="908" dirty="0">
                <a:latin typeface="Verdana"/>
                <a:cs typeface="Verdana"/>
              </a:rPr>
              <a:t>размещенным</a:t>
            </a:r>
            <a:r>
              <a:rPr sz="908" spc="185" dirty="0">
                <a:latin typeface="Verdana"/>
                <a:cs typeface="Verdana"/>
              </a:rPr>
              <a:t> </a:t>
            </a:r>
            <a:r>
              <a:rPr sz="908" dirty="0">
                <a:latin typeface="Verdana"/>
                <a:cs typeface="Verdana"/>
              </a:rPr>
              <a:t>на</a:t>
            </a:r>
            <a:r>
              <a:rPr sz="908" spc="182" dirty="0">
                <a:latin typeface="Verdana"/>
                <a:cs typeface="Verdana"/>
              </a:rPr>
              <a:t> </a:t>
            </a:r>
            <a:r>
              <a:rPr sz="908" spc="-27" dirty="0">
                <a:latin typeface="Verdana"/>
                <a:cs typeface="Verdana"/>
              </a:rPr>
              <a:t>краткосрочном</a:t>
            </a:r>
            <a:r>
              <a:rPr sz="908" spc="182" dirty="0">
                <a:latin typeface="Verdana"/>
                <a:cs typeface="Verdana"/>
              </a:rPr>
              <a:t> </a:t>
            </a:r>
            <a:r>
              <a:rPr sz="908" dirty="0">
                <a:latin typeface="Verdana"/>
                <a:cs typeface="Verdana"/>
              </a:rPr>
              <a:t>депозите</a:t>
            </a:r>
            <a:r>
              <a:rPr sz="908" dirty="0">
                <a:latin typeface="Microsoft Sans Serif"/>
                <a:cs typeface="Microsoft Sans Serif"/>
              </a:rPr>
              <a:t>.</a:t>
            </a:r>
            <a:r>
              <a:rPr sz="908" spc="254" dirty="0">
                <a:latin typeface="Microsoft Sans Serif"/>
                <a:cs typeface="Microsoft Sans Serif"/>
              </a:rPr>
              <a:t> </a:t>
            </a:r>
            <a:r>
              <a:rPr sz="908" dirty="0">
                <a:latin typeface="Verdana"/>
                <a:cs typeface="Verdana"/>
              </a:rPr>
              <a:t>Во</a:t>
            </a:r>
            <a:r>
              <a:rPr sz="908" spc="185" dirty="0">
                <a:latin typeface="Verdana"/>
                <a:cs typeface="Verdana"/>
              </a:rPr>
              <a:t> </a:t>
            </a:r>
            <a:r>
              <a:rPr sz="908" spc="-9" dirty="0">
                <a:latin typeface="Verdana"/>
                <a:cs typeface="Verdana"/>
              </a:rPr>
              <a:t>втором </a:t>
            </a:r>
            <a:r>
              <a:rPr sz="908" spc="-45" dirty="0">
                <a:latin typeface="Verdana"/>
                <a:cs typeface="Verdana"/>
              </a:rPr>
              <a:t>полугодии</a:t>
            </a:r>
            <a:r>
              <a:rPr sz="908" spc="-23" dirty="0">
                <a:latin typeface="Verdana"/>
                <a:cs typeface="Verdana"/>
              </a:rPr>
              <a:t> </a:t>
            </a:r>
            <a:r>
              <a:rPr sz="908" dirty="0">
                <a:latin typeface="Verdana"/>
                <a:cs typeface="Verdana"/>
              </a:rPr>
              <a:t>сальдо</a:t>
            </a:r>
            <a:r>
              <a:rPr sz="908" spc="-18" dirty="0">
                <a:latin typeface="Verdana"/>
                <a:cs typeface="Verdana"/>
              </a:rPr>
              <a:t> </a:t>
            </a:r>
            <a:r>
              <a:rPr sz="908" dirty="0">
                <a:latin typeface="Verdana"/>
                <a:cs typeface="Verdana"/>
              </a:rPr>
              <a:t>по</a:t>
            </a:r>
            <a:r>
              <a:rPr sz="908" spc="-18" dirty="0">
                <a:latin typeface="Verdana"/>
                <a:cs typeface="Verdana"/>
              </a:rPr>
              <a:t> </a:t>
            </a:r>
            <a:r>
              <a:rPr sz="908" spc="-36" dirty="0">
                <a:latin typeface="Verdana"/>
                <a:cs typeface="Verdana"/>
              </a:rPr>
              <a:t>денежным</a:t>
            </a:r>
            <a:r>
              <a:rPr sz="908" spc="-23" dirty="0">
                <a:latin typeface="Verdana"/>
                <a:cs typeface="Verdana"/>
              </a:rPr>
              <a:t> </a:t>
            </a:r>
            <a:r>
              <a:rPr sz="908" spc="-18" dirty="0">
                <a:latin typeface="Verdana"/>
                <a:cs typeface="Verdana"/>
              </a:rPr>
              <a:t>средствам</a:t>
            </a:r>
            <a:r>
              <a:rPr sz="908" spc="-23" dirty="0">
                <a:latin typeface="Verdana"/>
                <a:cs typeface="Verdana"/>
              </a:rPr>
              <a:t> </a:t>
            </a:r>
            <a:r>
              <a:rPr sz="908" spc="-32" dirty="0">
                <a:latin typeface="Verdana"/>
                <a:cs typeface="Verdana"/>
              </a:rPr>
              <a:t>становится</a:t>
            </a:r>
            <a:r>
              <a:rPr sz="908" spc="-23" dirty="0">
                <a:latin typeface="Verdana"/>
                <a:cs typeface="Verdana"/>
              </a:rPr>
              <a:t> </a:t>
            </a:r>
            <a:r>
              <a:rPr sz="908" spc="-32" dirty="0">
                <a:latin typeface="Verdana"/>
                <a:cs typeface="Verdana"/>
              </a:rPr>
              <a:t>кредитовым</a:t>
            </a:r>
            <a:r>
              <a:rPr sz="908" spc="-32" dirty="0">
                <a:latin typeface="Microsoft Sans Serif"/>
                <a:cs typeface="Microsoft Sans Serif"/>
              </a:rPr>
              <a:t>,</a:t>
            </a:r>
            <a:r>
              <a:rPr sz="908" spc="59" dirty="0">
                <a:latin typeface="Microsoft Sans Serif"/>
                <a:cs typeface="Microsoft Sans Serif"/>
              </a:rPr>
              <a:t> </a:t>
            </a:r>
            <a:r>
              <a:rPr sz="908" spc="-45" dirty="0">
                <a:latin typeface="Verdana"/>
                <a:cs typeface="Verdana"/>
              </a:rPr>
              <a:t>и </a:t>
            </a:r>
            <a:r>
              <a:rPr sz="908" dirty="0">
                <a:latin typeface="Verdana"/>
                <a:cs typeface="Verdana"/>
              </a:rPr>
              <a:t>ваша</a:t>
            </a:r>
            <a:r>
              <a:rPr sz="908" spc="59" dirty="0">
                <a:latin typeface="Verdana"/>
                <a:cs typeface="Verdana"/>
              </a:rPr>
              <a:t> </a:t>
            </a:r>
            <a:r>
              <a:rPr sz="908" spc="-27" dirty="0">
                <a:latin typeface="Verdana"/>
                <a:cs typeface="Verdana"/>
              </a:rPr>
              <a:t>деятельность</a:t>
            </a:r>
            <a:r>
              <a:rPr sz="908" spc="64" dirty="0">
                <a:latin typeface="Verdana"/>
                <a:cs typeface="Verdana"/>
              </a:rPr>
              <a:t> </a:t>
            </a:r>
            <a:r>
              <a:rPr sz="908" spc="-36" dirty="0">
                <a:latin typeface="Verdana"/>
                <a:cs typeface="Verdana"/>
              </a:rPr>
              <a:t>финансируется</a:t>
            </a:r>
            <a:r>
              <a:rPr sz="908" spc="59" dirty="0">
                <a:latin typeface="Verdana"/>
                <a:cs typeface="Verdana"/>
              </a:rPr>
              <a:t> </a:t>
            </a:r>
            <a:r>
              <a:rPr sz="908" dirty="0">
                <a:latin typeface="Verdana"/>
                <a:cs typeface="Verdana"/>
              </a:rPr>
              <a:t>за</a:t>
            </a:r>
            <a:r>
              <a:rPr sz="908" spc="64" dirty="0">
                <a:latin typeface="Verdana"/>
                <a:cs typeface="Verdana"/>
              </a:rPr>
              <a:t> </a:t>
            </a:r>
            <a:r>
              <a:rPr sz="908" dirty="0">
                <a:latin typeface="Verdana"/>
                <a:cs typeface="Verdana"/>
              </a:rPr>
              <a:t>счет</a:t>
            </a:r>
            <a:r>
              <a:rPr sz="908" spc="59" dirty="0">
                <a:latin typeface="Verdana"/>
                <a:cs typeface="Verdana"/>
              </a:rPr>
              <a:t> </a:t>
            </a:r>
            <a:r>
              <a:rPr sz="908" spc="-50" dirty="0">
                <a:latin typeface="Verdana"/>
                <a:cs typeface="Verdana"/>
              </a:rPr>
              <a:t>банковского</a:t>
            </a:r>
            <a:r>
              <a:rPr sz="908" spc="64" dirty="0">
                <a:latin typeface="Verdana"/>
                <a:cs typeface="Verdana"/>
              </a:rPr>
              <a:t> </a:t>
            </a:r>
            <a:r>
              <a:rPr sz="908" spc="-23" dirty="0">
                <a:latin typeface="Verdana"/>
                <a:cs typeface="Verdana"/>
              </a:rPr>
              <a:t>овердрафта</a:t>
            </a:r>
            <a:r>
              <a:rPr sz="908" spc="-23" dirty="0">
                <a:latin typeface="Microsoft Sans Serif"/>
                <a:cs typeface="Microsoft Sans Serif"/>
              </a:rPr>
              <a:t>. </a:t>
            </a:r>
            <a:r>
              <a:rPr sz="908" spc="-68" dirty="0">
                <a:latin typeface="Verdana"/>
                <a:cs typeface="Verdana"/>
              </a:rPr>
              <a:t>Такой</a:t>
            </a:r>
            <a:r>
              <a:rPr sz="908" spc="-27" dirty="0">
                <a:latin typeface="Verdana"/>
                <a:cs typeface="Verdana"/>
              </a:rPr>
              <a:t> </a:t>
            </a:r>
            <a:r>
              <a:rPr sz="908" spc="-54" dirty="0">
                <a:latin typeface="Verdana"/>
                <a:cs typeface="Verdana"/>
              </a:rPr>
              <a:t>овердрафт</a:t>
            </a:r>
            <a:r>
              <a:rPr sz="908" spc="-36" dirty="0">
                <a:latin typeface="Verdana"/>
                <a:cs typeface="Verdana"/>
              </a:rPr>
              <a:t> </a:t>
            </a:r>
            <a:r>
              <a:rPr sz="908" spc="-64" dirty="0">
                <a:latin typeface="Verdana"/>
                <a:cs typeface="Verdana"/>
              </a:rPr>
              <a:t>отражается</a:t>
            </a:r>
            <a:r>
              <a:rPr sz="908" spc="-32" dirty="0">
                <a:latin typeface="Verdana"/>
                <a:cs typeface="Verdana"/>
              </a:rPr>
              <a:t> </a:t>
            </a:r>
            <a:r>
              <a:rPr sz="908" spc="-113" dirty="0">
                <a:latin typeface="Verdana"/>
                <a:cs typeface="Verdana"/>
              </a:rPr>
              <a:t>как</a:t>
            </a:r>
            <a:r>
              <a:rPr sz="908" spc="-27" dirty="0">
                <a:latin typeface="Verdana"/>
                <a:cs typeface="Verdana"/>
              </a:rPr>
              <a:t> </a:t>
            </a:r>
            <a:r>
              <a:rPr sz="908" spc="-73" dirty="0">
                <a:latin typeface="Verdana"/>
                <a:cs typeface="Verdana"/>
              </a:rPr>
              <a:t>эквивалент</a:t>
            </a:r>
            <a:r>
              <a:rPr sz="908" spc="-32" dirty="0">
                <a:latin typeface="Verdana"/>
                <a:cs typeface="Verdana"/>
              </a:rPr>
              <a:t> </a:t>
            </a:r>
            <a:r>
              <a:rPr sz="908" spc="-82" dirty="0">
                <a:latin typeface="Verdana"/>
                <a:cs typeface="Verdana"/>
              </a:rPr>
              <a:t>денежных</a:t>
            </a:r>
            <a:r>
              <a:rPr sz="908" spc="-32" dirty="0">
                <a:latin typeface="Verdana"/>
                <a:cs typeface="Verdana"/>
              </a:rPr>
              <a:t> </a:t>
            </a:r>
            <a:r>
              <a:rPr sz="908" spc="-9" dirty="0">
                <a:latin typeface="Verdana"/>
                <a:cs typeface="Verdana"/>
              </a:rPr>
              <a:t>средств</a:t>
            </a:r>
            <a:r>
              <a:rPr sz="908" spc="-9" dirty="0">
                <a:latin typeface="Microsoft Sans Serif"/>
                <a:cs typeface="Microsoft Sans Serif"/>
              </a:rPr>
              <a:t>.</a:t>
            </a:r>
            <a:endParaRPr sz="908">
              <a:latin typeface="Microsoft Sans Serif"/>
              <a:cs typeface="Microsoft Sans Serif"/>
            </a:endParaRPr>
          </a:p>
        </p:txBody>
      </p:sp>
      <p:sp>
        <p:nvSpPr>
          <p:cNvPr id="4" name="object 4"/>
          <p:cNvSpPr txBox="1"/>
          <p:nvPr/>
        </p:nvSpPr>
        <p:spPr>
          <a:xfrm>
            <a:off x="1722082" y="1642001"/>
            <a:ext cx="4039881" cy="989663"/>
          </a:xfrm>
          <a:prstGeom prst="rect">
            <a:avLst/>
          </a:prstGeom>
        </p:spPr>
        <p:txBody>
          <a:bodyPr vert="horz" wrap="square" lIns="0" tIns="11526" rIns="0" bIns="0" rtlCol="0">
            <a:spAutoFit/>
          </a:bodyPr>
          <a:lstStyle/>
          <a:p>
            <a:pPr marL="11527" marR="4611" algn="just">
              <a:spcBef>
                <a:spcPts val="91"/>
              </a:spcBef>
            </a:pPr>
            <a:r>
              <a:rPr sz="908" dirty="0">
                <a:latin typeface="Verdana"/>
                <a:cs typeface="Verdana"/>
              </a:rPr>
              <a:t>При</a:t>
            </a:r>
            <a:r>
              <a:rPr sz="908" spc="-14" dirty="0">
                <a:latin typeface="Verdana"/>
                <a:cs typeface="Verdana"/>
              </a:rPr>
              <a:t> </a:t>
            </a:r>
            <a:r>
              <a:rPr sz="908" spc="-64" dirty="0">
                <a:latin typeface="Verdana"/>
                <a:cs typeface="Verdana"/>
              </a:rPr>
              <a:t>отражении</a:t>
            </a:r>
            <a:r>
              <a:rPr sz="908" spc="-5" dirty="0">
                <a:latin typeface="Verdana"/>
                <a:cs typeface="Verdana"/>
              </a:rPr>
              <a:t> </a:t>
            </a:r>
            <a:r>
              <a:rPr sz="908" spc="-59" dirty="0">
                <a:latin typeface="Verdana"/>
                <a:cs typeface="Verdana"/>
              </a:rPr>
              <a:t>денежных</a:t>
            </a:r>
            <a:r>
              <a:rPr sz="908" spc="-5" dirty="0">
                <a:latin typeface="Verdana"/>
                <a:cs typeface="Verdana"/>
              </a:rPr>
              <a:t> </a:t>
            </a:r>
            <a:r>
              <a:rPr sz="908" spc="-59" dirty="0">
                <a:latin typeface="Verdana"/>
                <a:cs typeface="Verdana"/>
              </a:rPr>
              <a:t>потоков</a:t>
            </a:r>
            <a:r>
              <a:rPr sz="908" dirty="0">
                <a:latin typeface="Verdana"/>
                <a:cs typeface="Verdana"/>
              </a:rPr>
              <a:t> в </a:t>
            </a:r>
            <a:r>
              <a:rPr sz="908" spc="-23" dirty="0">
                <a:latin typeface="Verdana"/>
                <a:cs typeface="Verdana"/>
              </a:rPr>
              <a:t>отчете</a:t>
            </a:r>
            <a:r>
              <a:rPr sz="908" dirty="0">
                <a:latin typeface="Verdana"/>
                <a:cs typeface="Verdana"/>
              </a:rPr>
              <a:t> </a:t>
            </a:r>
            <a:r>
              <a:rPr sz="908" spc="-50" dirty="0">
                <a:latin typeface="Verdana"/>
                <a:cs typeface="Verdana"/>
              </a:rPr>
              <a:t>движение</a:t>
            </a:r>
            <a:r>
              <a:rPr sz="908" spc="-5" dirty="0">
                <a:latin typeface="Verdana"/>
                <a:cs typeface="Verdana"/>
              </a:rPr>
              <a:t> </a:t>
            </a:r>
            <a:r>
              <a:rPr sz="908" spc="-41" dirty="0">
                <a:latin typeface="Verdana"/>
                <a:cs typeface="Verdana"/>
              </a:rPr>
              <a:t>между</a:t>
            </a:r>
            <a:r>
              <a:rPr sz="908" dirty="0">
                <a:latin typeface="Verdana"/>
                <a:cs typeface="Verdana"/>
              </a:rPr>
              <a:t> </a:t>
            </a:r>
            <a:r>
              <a:rPr sz="908" spc="-9" dirty="0">
                <a:latin typeface="Verdana"/>
                <a:cs typeface="Verdana"/>
              </a:rPr>
              <a:t>статьями</a:t>
            </a:r>
            <a:r>
              <a:rPr sz="908" spc="-9" dirty="0">
                <a:latin typeface="Microsoft Sans Serif"/>
                <a:cs typeface="Microsoft Sans Serif"/>
              </a:rPr>
              <a:t>, </a:t>
            </a:r>
            <a:r>
              <a:rPr sz="908" spc="-68" dirty="0">
                <a:latin typeface="Verdana"/>
                <a:cs typeface="Verdana"/>
              </a:rPr>
              <a:t>классифицируемыми</a:t>
            </a:r>
            <a:r>
              <a:rPr sz="908" spc="32" dirty="0">
                <a:latin typeface="Verdana"/>
                <a:cs typeface="Verdana"/>
              </a:rPr>
              <a:t> </a:t>
            </a:r>
            <a:r>
              <a:rPr sz="908" spc="-154" dirty="0">
                <a:latin typeface="Verdana"/>
                <a:cs typeface="Verdana"/>
              </a:rPr>
              <a:t>как</a:t>
            </a:r>
            <a:r>
              <a:rPr sz="908" spc="73" dirty="0">
                <a:latin typeface="Verdana"/>
                <a:cs typeface="Verdana"/>
              </a:rPr>
              <a:t> </a:t>
            </a:r>
            <a:r>
              <a:rPr sz="908" spc="-82" dirty="0">
                <a:latin typeface="Verdana"/>
                <a:cs typeface="Verdana"/>
              </a:rPr>
              <a:t>денежные</a:t>
            </a:r>
            <a:r>
              <a:rPr sz="908" spc="45" dirty="0">
                <a:latin typeface="Verdana"/>
                <a:cs typeface="Verdana"/>
              </a:rPr>
              <a:t> </a:t>
            </a:r>
            <a:r>
              <a:rPr sz="908" spc="-64" dirty="0">
                <a:latin typeface="Verdana"/>
                <a:cs typeface="Verdana"/>
              </a:rPr>
              <a:t>средства</a:t>
            </a:r>
            <a:r>
              <a:rPr sz="908" spc="45" dirty="0">
                <a:latin typeface="Verdana"/>
                <a:cs typeface="Verdana"/>
              </a:rPr>
              <a:t> </a:t>
            </a:r>
            <a:r>
              <a:rPr sz="908" spc="-64" dirty="0">
                <a:latin typeface="Microsoft Sans Serif"/>
                <a:cs typeface="Microsoft Sans Serif"/>
              </a:rPr>
              <a:t>(</a:t>
            </a:r>
            <a:r>
              <a:rPr sz="908" spc="-64" dirty="0">
                <a:latin typeface="Verdana"/>
                <a:cs typeface="Verdana"/>
              </a:rPr>
              <a:t>или</a:t>
            </a:r>
            <a:r>
              <a:rPr sz="908" spc="45" dirty="0">
                <a:latin typeface="Verdana"/>
                <a:cs typeface="Verdana"/>
              </a:rPr>
              <a:t> </a:t>
            </a:r>
            <a:r>
              <a:rPr sz="908" spc="-77" dirty="0">
                <a:latin typeface="Verdana"/>
                <a:cs typeface="Verdana"/>
              </a:rPr>
              <a:t>эквиваленты</a:t>
            </a:r>
            <a:r>
              <a:rPr sz="908" spc="54" dirty="0">
                <a:latin typeface="Verdana"/>
                <a:cs typeface="Verdana"/>
              </a:rPr>
              <a:t> </a:t>
            </a:r>
            <a:r>
              <a:rPr sz="908" spc="-32" dirty="0">
                <a:latin typeface="Verdana"/>
                <a:cs typeface="Verdana"/>
              </a:rPr>
              <a:t>денежных </a:t>
            </a:r>
            <a:r>
              <a:rPr sz="908" spc="-23" dirty="0">
                <a:latin typeface="Verdana"/>
                <a:cs typeface="Verdana"/>
              </a:rPr>
              <a:t>средств</a:t>
            </a:r>
            <a:r>
              <a:rPr sz="908" spc="-23" dirty="0">
                <a:latin typeface="Microsoft Sans Serif"/>
                <a:cs typeface="Microsoft Sans Serif"/>
              </a:rPr>
              <a:t>),</a:t>
            </a:r>
            <a:r>
              <a:rPr sz="908" spc="-9" dirty="0">
                <a:latin typeface="Microsoft Sans Serif"/>
                <a:cs typeface="Microsoft Sans Serif"/>
              </a:rPr>
              <a:t> </a:t>
            </a:r>
            <a:r>
              <a:rPr sz="908" spc="-32" dirty="0">
                <a:latin typeface="Verdana"/>
                <a:cs typeface="Verdana"/>
              </a:rPr>
              <a:t>не</a:t>
            </a:r>
            <a:r>
              <a:rPr sz="908" spc="-18" dirty="0">
                <a:latin typeface="Verdana"/>
                <a:cs typeface="Verdana"/>
              </a:rPr>
              <a:t> </a:t>
            </a:r>
            <a:r>
              <a:rPr sz="908" spc="-50" dirty="0">
                <a:latin typeface="Verdana"/>
                <a:cs typeface="Verdana"/>
              </a:rPr>
              <a:t>раскрывается</a:t>
            </a:r>
            <a:r>
              <a:rPr sz="908" spc="-50" dirty="0">
                <a:latin typeface="Microsoft Sans Serif"/>
                <a:cs typeface="Microsoft Sans Serif"/>
              </a:rPr>
              <a:t>,</a:t>
            </a:r>
            <a:r>
              <a:rPr sz="908" spc="64" dirty="0">
                <a:latin typeface="Microsoft Sans Serif"/>
                <a:cs typeface="Microsoft Sans Serif"/>
              </a:rPr>
              <a:t> </a:t>
            </a:r>
            <a:r>
              <a:rPr sz="908" spc="-68" dirty="0">
                <a:latin typeface="Verdana"/>
                <a:cs typeface="Verdana"/>
              </a:rPr>
              <a:t>так</a:t>
            </a:r>
            <a:r>
              <a:rPr sz="908" spc="-9" dirty="0">
                <a:latin typeface="Verdana"/>
                <a:cs typeface="Verdana"/>
              </a:rPr>
              <a:t> </a:t>
            </a:r>
            <a:r>
              <a:rPr sz="908" spc="-118" dirty="0">
                <a:latin typeface="Verdana"/>
                <a:cs typeface="Verdana"/>
              </a:rPr>
              <a:t>как</a:t>
            </a:r>
            <a:r>
              <a:rPr sz="908" spc="36" dirty="0">
                <a:latin typeface="Verdana"/>
                <a:cs typeface="Verdana"/>
              </a:rPr>
              <a:t> </a:t>
            </a:r>
            <a:r>
              <a:rPr sz="908" spc="-77" dirty="0">
                <a:latin typeface="Verdana"/>
                <a:cs typeface="Verdana"/>
              </a:rPr>
              <a:t>указанные</a:t>
            </a:r>
            <a:r>
              <a:rPr sz="908" dirty="0">
                <a:latin typeface="Verdana"/>
                <a:cs typeface="Verdana"/>
              </a:rPr>
              <a:t> </a:t>
            </a:r>
            <a:r>
              <a:rPr sz="908" spc="-82" dirty="0">
                <a:latin typeface="Verdana"/>
                <a:cs typeface="Verdana"/>
              </a:rPr>
              <a:t>потоки</a:t>
            </a:r>
            <a:r>
              <a:rPr sz="908" dirty="0">
                <a:latin typeface="Verdana"/>
                <a:cs typeface="Verdana"/>
              </a:rPr>
              <a:t> в</a:t>
            </a:r>
            <a:r>
              <a:rPr sz="908" spc="-9" dirty="0">
                <a:latin typeface="Verdana"/>
                <a:cs typeface="Verdana"/>
              </a:rPr>
              <a:t> </a:t>
            </a:r>
            <a:r>
              <a:rPr sz="908" spc="-50" dirty="0">
                <a:latin typeface="Verdana"/>
                <a:cs typeface="Verdana"/>
              </a:rPr>
              <a:t>большей</a:t>
            </a:r>
            <a:r>
              <a:rPr sz="908" spc="-9" dirty="0">
                <a:latin typeface="Verdana"/>
                <a:cs typeface="Verdana"/>
              </a:rPr>
              <a:t> </a:t>
            </a:r>
            <a:r>
              <a:rPr sz="908" spc="-32" dirty="0">
                <a:latin typeface="Verdana"/>
                <a:cs typeface="Verdana"/>
              </a:rPr>
              <a:t>степени </a:t>
            </a:r>
            <a:r>
              <a:rPr sz="908" spc="-73" dirty="0">
                <a:latin typeface="Verdana"/>
                <a:cs typeface="Verdana"/>
              </a:rPr>
              <a:t>связаны</a:t>
            </a:r>
            <a:r>
              <a:rPr sz="908" spc="-9" dirty="0">
                <a:latin typeface="Verdana"/>
                <a:cs typeface="Verdana"/>
              </a:rPr>
              <a:t> </a:t>
            </a:r>
            <a:r>
              <a:rPr sz="908" dirty="0">
                <a:latin typeface="Verdana"/>
                <a:cs typeface="Verdana"/>
              </a:rPr>
              <a:t>с</a:t>
            </a:r>
            <a:r>
              <a:rPr sz="908" spc="-59" dirty="0">
                <a:latin typeface="Verdana"/>
                <a:cs typeface="Verdana"/>
              </a:rPr>
              <a:t> </a:t>
            </a:r>
            <a:r>
              <a:rPr sz="908" spc="-64" dirty="0">
                <a:latin typeface="Verdana"/>
                <a:cs typeface="Verdana"/>
              </a:rPr>
              <a:t>управлением</a:t>
            </a:r>
            <a:r>
              <a:rPr sz="908" spc="-14" dirty="0">
                <a:latin typeface="Verdana"/>
                <a:cs typeface="Verdana"/>
              </a:rPr>
              <a:t> </a:t>
            </a:r>
            <a:r>
              <a:rPr sz="908" spc="-77" dirty="0">
                <a:latin typeface="Verdana"/>
                <a:cs typeface="Verdana"/>
              </a:rPr>
              <a:t>денежными</a:t>
            </a:r>
            <a:r>
              <a:rPr sz="908" dirty="0">
                <a:latin typeface="Verdana"/>
                <a:cs typeface="Verdana"/>
              </a:rPr>
              <a:t> </a:t>
            </a:r>
            <a:r>
              <a:rPr sz="908" spc="-41" dirty="0">
                <a:latin typeface="Verdana"/>
                <a:cs typeface="Verdana"/>
              </a:rPr>
              <a:t>средствами</a:t>
            </a:r>
            <a:r>
              <a:rPr sz="908" spc="-41" dirty="0">
                <a:latin typeface="Microsoft Sans Serif"/>
                <a:cs typeface="Microsoft Sans Serif"/>
              </a:rPr>
              <a:t>,</a:t>
            </a:r>
            <a:r>
              <a:rPr sz="908" spc="59" dirty="0">
                <a:latin typeface="Microsoft Sans Serif"/>
                <a:cs typeface="Microsoft Sans Serif"/>
              </a:rPr>
              <a:t> </a:t>
            </a:r>
            <a:r>
              <a:rPr sz="908" spc="-82" dirty="0">
                <a:latin typeface="Verdana"/>
                <a:cs typeface="Verdana"/>
              </a:rPr>
              <a:t>нежели</a:t>
            </a:r>
            <a:r>
              <a:rPr sz="908" dirty="0">
                <a:latin typeface="Verdana"/>
                <a:cs typeface="Verdana"/>
              </a:rPr>
              <a:t> с</a:t>
            </a:r>
            <a:r>
              <a:rPr sz="908" spc="-14" dirty="0">
                <a:latin typeface="Verdana"/>
                <a:cs typeface="Verdana"/>
              </a:rPr>
              <a:t> </a:t>
            </a:r>
            <a:r>
              <a:rPr sz="908" spc="-45" dirty="0">
                <a:latin typeface="Verdana"/>
                <a:cs typeface="Verdana"/>
              </a:rPr>
              <a:t>операционной</a:t>
            </a:r>
            <a:r>
              <a:rPr sz="908" spc="-45" dirty="0">
                <a:latin typeface="Microsoft Sans Serif"/>
                <a:cs typeface="Microsoft Sans Serif"/>
              </a:rPr>
              <a:t>, </a:t>
            </a:r>
            <a:r>
              <a:rPr sz="908" spc="-59" dirty="0">
                <a:latin typeface="Verdana"/>
                <a:cs typeface="Verdana"/>
              </a:rPr>
              <a:t>инвестиционной</a:t>
            </a:r>
            <a:r>
              <a:rPr sz="908" spc="5" dirty="0">
                <a:latin typeface="Verdana"/>
                <a:cs typeface="Verdana"/>
              </a:rPr>
              <a:t> </a:t>
            </a:r>
            <a:r>
              <a:rPr sz="908" dirty="0">
                <a:latin typeface="Verdana"/>
                <a:cs typeface="Verdana"/>
              </a:rPr>
              <a:t>и </a:t>
            </a:r>
            <a:r>
              <a:rPr sz="908" spc="-50" dirty="0">
                <a:latin typeface="Verdana"/>
                <a:cs typeface="Verdana"/>
              </a:rPr>
              <a:t>финансовой</a:t>
            </a:r>
            <a:r>
              <a:rPr sz="908" spc="9" dirty="0">
                <a:latin typeface="Verdana"/>
                <a:cs typeface="Verdana"/>
              </a:rPr>
              <a:t> </a:t>
            </a:r>
            <a:r>
              <a:rPr sz="908" spc="-41" dirty="0">
                <a:latin typeface="Verdana"/>
                <a:cs typeface="Verdana"/>
              </a:rPr>
              <a:t>деятельностью</a:t>
            </a:r>
            <a:r>
              <a:rPr sz="908" spc="-41" dirty="0">
                <a:latin typeface="Microsoft Sans Serif"/>
                <a:cs typeface="Microsoft Sans Serif"/>
              </a:rPr>
              <a:t>.</a:t>
            </a:r>
            <a:r>
              <a:rPr sz="908" spc="77" dirty="0">
                <a:latin typeface="Microsoft Sans Serif"/>
                <a:cs typeface="Microsoft Sans Serif"/>
              </a:rPr>
              <a:t> </a:t>
            </a:r>
            <a:r>
              <a:rPr sz="908" spc="-41" dirty="0">
                <a:latin typeface="Verdana"/>
                <a:cs typeface="Verdana"/>
              </a:rPr>
              <a:t>Управление</a:t>
            </a:r>
            <a:r>
              <a:rPr sz="908" dirty="0">
                <a:latin typeface="Verdana"/>
                <a:cs typeface="Verdana"/>
              </a:rPr>
              <a:t> </a:t>
            </a:r>
            <a:r>
              <a:rPr sz="908" spc="-36" dirty="0">
                <a:latin typeface="Verdana"/>
                <a:cs typeface="Verdana"/>
              </a:rPr>
              <a:t>денежными </a:t>
            </a:r>
            <a:r>
              <a:rPr sz="908" spc="-27" dirty="0">
                <a:latin typeface="Verdana"/>
                <a:cs typeface="Verdana"/>
              </a:rPr>
              <a:t>средствами</a:t>
            </a:r>
            <a:r>
              <a:rPr sz="908" spc="-9" dirty="0">
                <a:latin typeface="Verdana"/>
                <a:cs typeface="Verdana"/>
              </a:rPr>
              <a:t> </a:t>
            </a:r>
            <a:r>
              <a:rPr sz="908" spc="-45" dirty="0">
                <a:latin typeface="Verdana"/>
                <a:cs typeface="Verdana"/>
              </a:rPr>
              <a:t>включает</a:t>
            </a:r>
            <a:r>
              <a:rPr sz="908" spc="-5" dirty="0">
                <a:latin typeface="Verdana"/>
                <a:cs typeface="Verdana"/>
              </a:rPr>
              <a:t> </a:t>
            </a:r>
            <a:r>
              <a:rPr sz="908" spc="-54" dirty="0">
                <a:latin typeface="Verdana"/>
                <a:cs typeface="Verdana"/>
              </a:rPr>
              <a:t>инвестирование</a:t>
            </a:r>
            <a:r>
              <a:rPr sz="908" dirty="0">
                <a:latin typeface="Verdana"/>
                <a:cs typeface="Verdana"/>
              </a:rPr>
              <a:t> </a:t>
            </a:r>
            <a:r>
              <a:rPr sz="908" spc="-36" dirty="0">
                <a:latin typeface="Verdana"/>
                <a:cs typeface="Verdana"/>
              </a:rPr>
              <a:t>свободных</a:t>
            </a:r>
            <a:r>
              <a:rPr sz="908" spc="-5" dirty="0">
                <a:latin typeface="Verdana"/>
                <a:cs typeface="Verdana"/>
              </a:rPr>
              <a:t> </a:t>
            </a:r>
            <a:r>
              <a:rPr sz="908" spc="-50" dirty="0">
                <a:latin typeface="Verdana"/>
                <a:cs typeface="Verdana"/>
              </a:rPr>
              <a:t>денежных</a:t>
            </a:r>
            <a:r>
              <a:rPr sz="908" spc="-9" dirty="0">
                <a:latin typeface="Verdana"/>
                <a:cs typeface="Verdana"/>
              </a:rPr>
              <a:t> </a:t>
            </a:r>
            <a:r>
              <a:rPr sz="908" spc="-18" dirty="0">
                <a:latin typeface="Verdana"/>
                <a:cs typeface="Verdana"/>
              </a:rPr>
              <a:t>средств</a:t>
            </a:r>
            <a:r>
              <a:rPr sz="908" spc="-5" dirty="0">
                <a:latin typeface="Verdana"/>
                <a:cs typeface="Verdana"/>
              </a:rPr>
              <a:t> </a:t>
            </a:r>
            <a:r>
              <a:rPr sz="908" spc="-45" dirty="0">
                <a:latin typeface="Verdana"/>
                <a:cs typeface="Verdana"/>
              </a:rPr>
              <a:t>в </a:t>
            </a:r>
            <a:r>
              <a:rPr sz="908" spc="-73" dirty="0">
                <a:latin typeface="Verdana"/>
                <a:cs typeface="Verdana"/>
              </a:rPr>
              <a:t>эквиваленты</a:t>
            </a:r>
            <a:r>
              <a:rPr sz="908" spc="-5" dirty="0">
                <a:latin typeface="Verdana"/>
                <a:cs typeface="Verdana"/>
              </a:rPr>
              <a:t> </a:t>
            </a:r>
            <a:r>
              <a:rPr sz="908" spc="-82" dirty="0">
                <a:latin typeface="Verdana"/>
                <a:cs typeface="Verdana"/>
              </a:rPr>
              <a:t>денежных</a:t>
            </a:r>
            <a:r>
              <a:rPr sz="908" spc="-14" dirty="0">
                <a:latin typeface="Verdana"/>
                <a:cs typeface="Verdana"/>
              </a:rPr>
              <a:t> </a:t>
            </a:r>
            <a:r>
              <a:rPr sz="908" spc="-9" dirty="0">
                <a:latin typeface="Verdana"/>
                <a:cs typeface="Verdana"/>
              </a:rPr>
              <a:t>средств</a:t>
            </a:r>
            <a:r>
              <a:rPr sz="908" spc="-9" dirty="0">
                <a:latin typeface="Microsoft Sans Serif"/>
                <a:cs typeface="Microsoft Sans Serif"/>
              </a:rPr>
              <a:t>.</a:t>
            </a:r>
            <a:endParaRPr sz="908">
              <a:latin typeface="Microsoft Sans Serif"/>
              <a:cs typeface="Microsoft Sans Serif"/>
            </a:endParaRPr>
          </a:p>
        </p:txBody>
      </p:sp>
      <p:sp>
        <p:nvSpPr>
          <p:cNvPr id="5" name="object 5"/>
          <p:cNvSpPr txBox="1"/>
          <p:nvPr/>
        </p:nvSpPr>
        <p:spPr>
          <a:xfrm>
            <a:off x="1722198" y="2738820"/>
            <a:ext cx="4039304" cy="462785"/>
          </a:xfrm>
          <a:prstGeom prst="rect">
            <a:avLst/>
          </a:prstGeom>
        </p:spPr>
        <p:txBody>
          <a:bodyPr vert="horz" wrap="square" lIns="0" tIns="26509" rIns="0" bIns="0" rtlCol="0">
            <a:spAutoFit/>
          </a:bodyPr>
          <a:lstStyle/>
          <a:p>
            <a:pPr marL="11527" marR="4611">
              <a:lnSpc>
                <a:spcPts val="1669"/>
              </a:lnSpc>
              <a:spcBef>
                <a:spcPts val="208"/>
              </a:spcBef>
            </a:pPr>
            <a:r>
              <a:rPr sz="1452" b="1" dirty="0">
                <a:latin typeface="Arial"/>
                <a:cs typeface="Arial"/>
              </a:rPr>
              <a:t>3.</a:t>
            </a:r>
            <a:r>
              <a:rPr sz="1452" b="1" spc="222" dirty="0">
                <a:latin typeface="Arial"/>
                <a:cs typeface="Arial"/>
              </a:rPr>
              <a:t> </a:t>
            </a:r>
            <a:r>
              <a:rPr sz="1452" b="1" dirty="0">
                <a:latin typeface="Arial"/>
                <a:cs typeface="Arial"/>
              </a:rPr>
              <a:t>Представление</a:t>
            </a:r>
            <a:r>
              <a:rPr sz="1452" b="1" spc="231" dirty="0">
                <a:latin typeface="Arial"/>
                <a:cs typeface="Arial"/>
              </a:rPr>
              <a:t> </a:t>
            </a:r>
            <a:r>
              <a:rPr sz="1452" b="1" dirty="0">
                <a:latin typeface="Arial"/>
                <a:cs typeface="Arial"/>
              </a:rPr>
              <a:t>информации</a:t>
            </a:r>
            <a:r>
              <a:rPr sz="1452" b="1" spc="236" dirty="0">
                <a:latin typeface="Arial"/>
                <a:cs typeface="Arial"/>
              </a:rPr>
              <a:t> </a:t>
            </a:r>
            <a:r>
              <a:rPr sz="1452" b="1" dirty="0">
                <a:latin typeface="Arial"/>
                <a:cs typeface="Arial"/>
              </a:rPr>
              <a:t>в</a:t>
            </a:r>
            <a:r>
              <a:rPr sz="1452" b="1" spc="231" dirty="0">
                <a:latin typeface="Arial"/>
                <a:cs typeface="Arial"/>
              </a:rPr>
              <a:t> </a:t>
            </a:r>
            <a:r>
              <a:rPr sz="1452" b="1" dirty="0">
                <a:latin typeface="Arial"/>
                <a:cs typeface="Arial"/>
              </a:rPr>
              <a:t>отчете</a:t>
            </a:r>
            <a:r>
              <a:rPr sz="1452" b="1" spc="227" dirty="0">
                <a:latin typeface="Arial"/>
                <a:cs typeface="Arial"/>
              </a:rPr>
              <a:t> </a:t>
            </a:r>
            <a:r>
              <a:rPr sz="1452" b="1" spc="-45" dirty="0">
                <a:latin typeface="Arial"/>
                <a:cs typeface="Arial"/>
              </a:rPr>
              <a:t>о </a:t>
            </a:r>
            <a:r>
              <a:rPr sz="1452" b="1" dirty="0">
                <a:latin typeface="Arial"/>
                <a:cs typeface="Arial"/>
              </a:rPr>
              <a:t>движении</a:t>
            </a:r>
            <a:r>
              <a:rPr sz="1452" b="1" spc="-32" dirty="0">
                <a:latin typeface="Arial"/>
                <a:cs typeface="Arial"/>
              </a:rPr>
              <a:t> </a:t>
            </a:r>
            <a:r>
              <a:rPr sz="1452" b="1" dirty="0">
                <a:latin typeface="Arial"/>
                <a:cs typeface="Arial"/>
              </a:rPr>
              <a:t>денежных</a:t>
            </a:r>
            <a:r>
              <a:rPr sz="1452" b="1" spc="-27" dirty="0">
                <a:latin typeface="Arial"/>
                <a:cs typeface="Arial"/>
              </a:rPr>
              <a:t> </a:t>
            </a:r>
            <a:r>
              <a:rPr sz="1452" b="1" spc="-9" dirty="0">
                <a:latin typeface="Arial"/>
                <a:cs typeface="Arial"/>
              </a:rPr>
              <a:t>средств</a:t>
            </a:r>
            <a:endParaRPr sz="1452">
              <a:latin typeface="Arial"/>
              <a:cs typeface="Arial"/>
            </a:endParaRPr>
          </a:p>
        </p:txBody>
      </p:sp>
      <p:sp>
        <p:nvSpPr>
          <p:cNvPr id="6" name="object 6"/>
          <p:cNvSpPr txBox="1"/>
          <p:nvPr/>
        </p:nvSpPr>
        <p:spPr>
          <a:xfrm>
            <a:off x="1722215" y="3339093"/>
            <a:ext cx="4039881" cy="405670"/>
          </a:xfrm>
          <a:prstGeom prst="rect">
            <a:avLst/>
          </a:prstGeom>
        </p:spPr>
        <p:txBody>
          <a:bodyPr vert="horz" wrap="square" lIns="0" tIns="20747" rIns="0" bIns="0" rtlCol="0">
            <a:spAutoFit/>
          </a:bodyPr>
          <a:lstStyle/>
          <a:p>
            <a:pPr marL="11527" marR="4611" indent="-576" algn="just">
              <a:lnSpc>
                <a:spcPts val="1044"/>
              </a:lnSpc>
              <a:spcBef>
                <a:spcPts val="163"/>
              </a:spcBef>
            </a:pPr>
            <a:r>
              <a:rPr sz="908" dirty="0">
                <a:latin typeface="Verdana"/>
                <a:cs typeface="Verdana"/>
              </a:rPr>
              <a:t>В</a:t>
            </a:r>
            <a:r>
              <a:rPr sz="908" spc="9" dirty="0">
                <a:latin typeface="Verdana"/>
                <a:cs typeface="Verdana"/>
              </a:rPr>
              <a:t> </a:t>
            </a:r>
            <a:r>
              <a:rPr sz="908" spc="-23" dirty="0">
                <a:latin typeface="Verdana"/>
                <a:cs typeface="Verdana"/>
              </a:rPr>
              <a:t>отчете</a:t>
            </a:r>
            <a:r>
              <a:rPr sz="908" spc="9" dirty="0">
                <a:latin typeface="Verdana"/>
                <a:cs typeface="Verdana"/>
              </a:rPr>
              <a:t> </a:t>
            </a:r>
            <a:r>
              <a:rPr sz="908" dirty="0">
                <a:latin typeface="Verdana"/>
                <a:cs typeface="Verdana"/>
              </a:rPr>
              <a:t>о</a:t>
            </a:r>
            <a:r>
              <a:rPr sz="908" spc="9" dirty="0">
                <a:latin typeface="Verdana"/>
                <a:cs typeface="Verdana"/>
              </a:rPr>
              <a:t> </a:t>
            </a:r>
            <a:r>
              <a:rPr sz="908" spc="-59" dirty="0">
                <a:latin typeface="Verdana"/>
                <a:cs typeface="Verdana"/>
              </a:rPr>
              <a:t>движении</a:t>
            </a:r>
            <a:r>
              <a:rPr sz="908" spc="9" dirty="0">
                <a:latin typeface="Verdana"/>
                <a:cs typeface="Verdana"/>
              </a:rPr>
              <a:t> </a:t>
            </a:r>
            <a:r>
              <a:rPr sz="908" spc="-68" dirty="0">
                <a:latin typeface="Verdana"/>
                <a:cs typeface="Verdana"/>
              </a:rPr>
              <a:t>денежных</a:t>
            </a:r>
            <a:r>
              <a:rPr sz="908" spc="5" dirty="0">
                <a:latin typeface="Verdana"/>
                <a:cs typeface="Verdana"/>
              </a:rPr>
              <a:t> </a:t>
            </a:r>
            <a:r>
              <a:rPr sz="908" spc="-27" dirty="0">
                <a:latin typeface="Verdana"/>
                <a:cs typeface="Verdana"/>
              </a:rPr>
              <a:t>средств</a:t>
            </a:r>
            <a:r>
              <a:rPr sz="908" spc="14" dirty="0">
                <a:latin typeface="Verdana"/>
                <a:cs typeface="Verdana"/>
              </a:rPr>
              <a:t> </a:t>
            </a:r>
            <a:r>
              <a:rPr sz="908" spc="-54" dirty="0">
                <a:latin typeface="Verdana"/>
                <a:cs typeface="Verdana"/>
              </a:rPr>
              <a:t>должны</a:t>
            </a:r>
            <a:r>
              <a:rPr sz="908" spc="14" dirty="0">
                <a:latin typeface="Verdana"/>
                <a:cs typeface="Verdana"/>
              </a:rPr>
              <a:t> </a:t>
            </a:r>
            <a:r>
              <a:rPr sz="908" spc="-45" dirty="0">
                <a:latin typeface="Verdana"/>
                <a:cs typeface="Verdana"/>
              </a:rPr>
              <a:t>отражаться</a:t>
            </a:r>
            <a:r>
              <a:rPr sz="908" spc="9" dirty="0">
                <a:latin typeface="Verdana"/>
                <a:cs typeface="Verdana"/>
              </a:rPr>
              <a:t> </a:t>
            </a:r>
            <a:r>
              <a:rPr sz="908" spc="-41" dirty="0">
                <a:latin typeface="Verdana"/>
                <a:cs typeface="Verdana"/>
              </a:rPr>
              <a:t>денежные </a:t>
            </a:r>
            <a:r>
              <a:rPr sz="908" dirty="0">
                <a:latin typeface="Verdana"/>
                <a:cs typeface="Verdana"/>
              </a:rPr>
              <a:t>потоки</a:t>
            </a:r>
            <a:r>
              <a:rPr sz="908" spc="218" dirty="0">
                <a:latin typeface="Verdana"/>
                <a:cs typeface="Verdana"/>
              </a:rPr>
              <a:t> </a:t>
            </a:r>
            <a:r>
              <a:rPr sz="908" dirty="0">
                <a:latin typeface="Verdana"/>
                <a:cs typeface="Verdana"/>
              </a:rPr>
              <a:t>отчетного</a:t>
            </a:r>
            <a:r>
              <a:rPr sz="908" spc="218" dirty="0">
                <a:latin typeface="Verdana"/>
                <a:cs typeface="Verdana"/>
              </a:rPr>
              <a:t> </a:t>
            </a:r>
            <a:r>
              <a:rPr sz="908" dirty="0">
                <a:latin typeface="Verdana"/>
                <a:cs typeface="Verdana"/>
              </a:rPr>
              <a:t>периода</a:t>
            </a:r>
            <a:r>
              <a:rPr sz="908" spc="218" dirty="0">
                <a:latin typeface="Verdana"/>
                <a:cs typeface="Verdana"/>
              </a:rPr>
              <a:t> </a:t>
            </a:r>
            <a:r>
              <a:rPr sz="908" dirty="0">
                <a:latin typeface="Verdana"/>
                <a:cs typeface="Verdana"/>
              </a:rPr>
              <a:t>с</a:t>
            </a:r>
            <a:r>
              <a:rPr sz="908" spc="218" dirty="0">
                <a:latin typeface="Verdana"/>
                <a:cs typeface="Verdana"/>
              </a:rPr>
              <a:t> </a:t>
            </a:r>
            <a:r>
              <a:rPr sz="908" dirty="0">
                <a:latin typeface="Verdana"/>
                <a:cs typeface="Verdana"/>
              </a:rPr>
              <a:t>их</a:t>
            </a:r>
            <a:r>
              <a:rPr sz="908" spc="213" dirty="0">
                <a:latin typeface="Verdana"/>
                <a:cs typeface="Verdana"/>
              </a:rPr>
              <a:t> </a:t>
            </a:r>
            <a:r>
              <a:rPr sz="908" dirty="0">
                <a:latin typeface="Verdana"/>
                <a:cs typeface="Verdana"/>
              </a:rPr>
              <a:t>разделением</a:t>
            </a:r>
            <a:r>
              <a:rPr sz="908" spc="218" dirty="0">
                <a:latin typeface="Verdana"/>
                <a:cs typeface="Verdana"/>
              </a:rPr>
              <a:t>  </a:t>
            </a:r>
            <a:r>
              <a:rPr sz="908" dirty="0">
                <a:latin typeface="Verdana"/>
                <a:cs typeface="Verdana"/>
              </a:rPr>
              <a:t>по</a:t>
            </a:r>
            <a:r>
              <a:rPr sz="908" spc="218" dirty="0">
                <a:latin typeface="Verdana"/>
                <a:cs typeface="Verdana"/>
              </a:rPr>
              <a:t> </a:t>
            </a:r>
            <a:r>
              <a:rPr sz="908" spc="-45" dirty="0">
                <a:latin typeface="Verdana"/>
                <a:cs typeface="Verdana"/>
              </a:rPr>
              <a:t>операционной</a:t>
            </a:r>
            <a:r>
              <a:rPr sz="908" spc="-45" dirty="0">
                <a:latin typeface="Microsoft Sans Serif"/>
                <a:cs typeface="Microsoft Sans Serif"/>
              </a:rPr>
              <a:t>, </a:t>
            </a:r>
            <a:r>
              <a:rPr sz="908" spc="-73" dirty="0">
                <a:latin typeface="Verdana"/>
                <a:cs typeface="Verdana"/>
              </a:rPr>
              <a:t>инвестиционной</a:t>
            </a:r>
            <a:r>
              <a:rPr sz="908" spc="-27" dirty="0">
                <a:latin typeface="Verdana"/>
                <a:cs typeface="Verdana"/>
              </a:rPr>
              <a:t> </a:t>
            </a:r>
            <a:r>
              <a:rPr sz="908" spc="-77" dirty="0">
                <a:latin typeface="Verdana"/>
                <a:cs typeface="Verdana"/>
              </a:rPr>
              <a:t>и</a:t>
            </a:r>
            <a:r>
              <a:rPr sz="908" spc="-27" dirty="0">
                <a:latin typeface="Verdana"/>
                <a:cs typeface="Verdana"/>
              </a:rPr>
              <a:t> </a:t>
            </a:r>
            <a:r>
              <a:rPr sz="908" spc="-68" dirty="0">
                <a:latin typeface="Verdana"/>
                <a:cs typeface="Verdana"/>
              </a:rPr>
              <a:t>финансовой</a:t>
            </a:r>
            <a:r>
              <a:rPr sz="908" spc="-23" dirty="0">
                <a:latin typeface="Verdana"/>
                <a:cs typeface="Verdana"/>
              </a:rPr>
              <a:t> </a:t>
            </a:r>
            <a:r>
              <a:rPr sz="908" spc="-9" dirty="0">
                <a:latin typeface="Verdana"/>
                <a:cs typeface="Verdana"/>
              </a:rPr>
              <a:t>деятельности</a:t>
            </a:r>
            <a:r>
              <a:rPr sz="908" spc="-9" dirty="0">
                <a:latin typeface="Microsoft Sans Serif"/>
                <a:cs typeface="Microsoft Sans Serif"/>
              </a:rPr>
              <a:t>.</a:t>
            </a:r>
            <a:endParaRPr sz="908">
              <a:latin typeface="Microsoft Sans Serif"/>
              <a:cs typeface="Microsoft Sans Serif"/>
            </a:endParaRPr>
          </a:p>
        </p:txBody>
      </p:sp>
      <p:sp>
        <p:nvSpPr>
          <p:cNvPr id="7" name="object 7"/>
          <p:cNvSpPr txBox="1"/>
          <p:nvPr/>
        </p:nvSpPr>
        <p:spPr>
          <a:xfrm>
            <a:off x="1722224" y="3881279"/>
            <a:ext cx="4039881" cy="570510"/>
          </a:xfrm>
          <a:prstGeom prst="rect">
            <a:avLst/>
          </a:prstGeom>
        </p:spPr>
        <p:txBody>
          <a:bodyPr vert="horz" wrap="square" lIns="0" tIns="11526" rIns="0" bIns="0" rtlCol="0">
            <a:spAutoFit/>
          </a:bodyPr>
          <a:lstStyle/>
          <a:p>
            <a:pPr marL="11527" marR="4611" algn="just">
              <a:spcBef>
                <a:spcPts val="91"/>
              </a:spcBef>
            </a:pPr>
            <a:r>
              <a:rPr sz="908" dirty="0">
                <a:latin typeface="Verdana"/>
                <a:cs typeface="Verdana"/>
              </a:rPr>
              <a:t>Компания</a:t>
            </a:r>
            <a:r>
              <a:rPr sz="908" spc="73" dirty="0">
                <a:latin typeface="Verdana"/>
                <a:cs typeface="Verdana"/>
              </a:rPr>
              <a:t> </a:t>
            </a:r>
            <a:r>
              <a:rPr sz="908" spc="-18" dirty="0">
                <a:latin typeface="Verdana"/>
                <a:cs typeface="Verdana"/>
              </a:rPr>
              <a:t>представляет</a:t>
            </a:r>
            <a:r>
              <a:rPr sz="908" spc="68" dirty="0">
                <a:latin typeface="Verdana"/>
                <a:cs typeface="Verdana"/>
              </a:rPr>
              <a:t> </a:t>
            </a:r>
            <a:r>
              <a:rPr sz="908" spc="-9" dirty="0">
                <a:latin typeface="Verdana"/>
                <a:cs typeface="Verdana"/>
              </a:rPr>
              <a:t>движение</a:t>
            </a:r>
            <a:r>
              <a:rPr sz="908" spc="73" dirty="0">
                <a:latin typeface="Verdana"/>
                <a:cs typeface="Verdana"/>
              </a:rPr>
              <a:t> </a:t>
            </a:r>
            <a:r>
              <a:rPr sz="908" spc="-18" dirty="0">
                <a:latin typeface="Verdana"/>
                <a:cs typeface="Verdana"/>
              </a:rPr>
              <a:t>денежных</a:t>
            </a:r>
            <a:r>
              <a:rPr sz="908" spc="73" dirty="0">
                <a:latin typeface="Verdana"/>
                <a:cs typeface="Verdana"/>
              </a:rPr>
              <a:t> </a:t>
            </a:r>
            <a:r>
              <a:rPr sz="908" dirty="0">
                <a:latin typeface="Verdana"/>
                <a:cs typeface="Verdana"/>
              </a:rPr>
              <a:t>средств</a:t>
            </a:r>
            <a:r>
              <a:rPr sz="908" spc="68" dirty="0">
                <a:latin typeface="Verdana"/>
                <a:cs typeface="Verdana"/>
              </a:rPr>
              <a:t> </a:t>
            </a:r>
            <a:r>
              <a:rPr sz="908" dirty="0">
                <a:latin typeface="Verdana"/>
                <a:cs typeface="Verdana"/>
              </a:rPr>
              <a:t>в</a:t>
            </a:r>
            <a:r>
              <a:rPr sz="908" spc="73" dirty="0">
                <a:latin typeface="Verdana"/>
                <a:cs typeface="Verdana"/>
              </a:rPr>
              <a:t> </a:t>
            </a:r>
            <a:r>
              <a:rPr sz="908" spc="-27" dirty="0">
                <a:latin typeface="Verdana"/>
                <a:cs typeface="Verdana"/>
              </a:rPr>
              <a:t>результате </a:t>
            </a:r>
            <a:r>
              <a:rPr sz="908" spc="-32" dirty="0">
                <a:latin typeface="Verdana"/>
                <a:cs typeface="Verdana"/>
              </a:rPr>
              <a:t>ведения</a:t>
            </a:r>
            <a:r>
              <a:rPr sz="908" spc="5" dirty="0">
                <a:latin typeface="Verdana"/>
                <a:cs typeface="Verdana"/>
              </a:rPr>
              <a:t> </a:t>
            </a:r>
            <a:r>
              <a:rPr sz="908" spc="-50" dirty="0">
                <a:latin typeface="Verdana"/>
                <a:cs typeface="Verdana"/>
              </a:rPr>
              <a:t>операционной</a:t>
            </a:r>
            <a:r>
              <a:rPr sz="908" spc="-50" dirty="0">
                <a:latin typeface="Microsoft Sans Serif"/>
                <a:cs typeface="Microsoft Sans Serif"/>
              </a:rPr>
              <a:t>,</a:t>
            </a:r>
            <a:r>
              <a:rPr sz="908" spc="77" dirty="0">
                <a:latin typeface="Microsoft Sans Serif"/>
                <a:cs typeface="Microsoft Sans Serif"/>
              </a:rPr>
              <a:t> </a:t>
            </a:r>
            <a:r>
              <a:rPr sz="908" spc="-59" dirty="0">
                <a:latin typeface="Verdana"/>
                <a:cs typeface="Verdana"/>
              </a:rPr>
              <a:t>инвестиционной</a:t>
            </a:r>
            <a:r>
              <a:rPr sz="908" spc="5" dirty="0">
                <a:latin typeface="Verdana"/>
                <a:cs typeface="Verdana"/>
              </a:rPr>
              <a:t> </a:t>
            </a:r>
            <a:r>
              <a:rPr sz="908" dirty="0">
                <a:latin typeface="Verdana"/>
                <a:cs typeface="Verdana"/>
              </a:rPr>
              <a:t>и</a:t>
            </a:r>
            <a:r>
              <a:rPr sz="908" spc="5" dirty="0">
                <a:latin typeface="Verdana"/>
                <a:cs typeface="Verdana"/>
              </a:rPr>
              <a:t> </a:t>
            </a:r>
            <a:r>
              <a:rPr sz="908" spc="-45" dirty="0">
                <a:latin typeface="Verdana"/>
                <a:cs typeface="Verdana"/>
              </a:rPr>
              <a:t>финансовой</a:t>
            </a:r>
            <a:r>
              <a:rPr sz="908" spc="5" dirty="0">
                <a:latin typeface="Verdana"/>
                <a:cs typeface="Verdana"/>
              </a:rPr>
              <a:t> </a:t>
            </a:r>
            <a:r>
              <a:rPr sz="908" spc="-41" dirty="0">
                <a:latin typeface="Verdana"/>
                <a:cs typeface="Verdana"/>
              </a:rPr>
              <a:t>деятельности</a:t>
            </a:r>
            <a:r>
              <a:rPr sz="908" spc="9" dirty="0">
                <a:latin typeface="Verdana"/>
                <a:cs typeface="Verdana"/>
              </a:rPr>
              <a:t> </a:t>
            </a:r>
            <a:r>
              <a:rPr sz="908" spc="-45" dirty="0">
                <a:latin typeface="Verdana"/>
                <a:cs typeface="Verdana"/>
              </a:rPr>
              <a:t>в </a:t>
            </a:r>
            <a:r>
              <a:rPr sz="908" spc="-64" dirty="0">
                <a:latin typeface="Verdana"/>
                <a:cs typeface="Verdana"/>
              </a:rPr>
              <a:t>такой</a:t>
            </a:r>
            <a:r>
              <a:rPr sz="908" dirty="0">
                <a:latin typeface="Verdana"/>
                <a:cs typeface="Verdana"/>
              </a:rPr>
              <a:t> </a:t>
            </a:r>
            <a:r>
              <a:rPr sz="908" spc="-9" dirty="0">
                <a:latin typeface="Verdana"/>
                <a:cs typeface="Verdana"/>
              </a:rPr>
              <a:t>форме</a:t>
            </a:r>
            <a:r>
              <a:rPr sz="908" spc="-9" dirty="0">
                <a:latin typeface="Microsoft Sans Serif"/>
                <a:cs typeface="Microsoft Sans Serif"/>
              </a:rPr>
              <a:t>,</a:t>
            </a:r>
            <a:r>
              <a:rPr sz="908" spc="73" dirty="0">
                <a:latin typeface="Microsoft Sans Serif"/>
                <a:cs typeface="Microsoft Sans Serif"/>
              </a:rPr>
              <a:t> </a:t>
            </a:r>
            <a:r>
              <a:rPr sz="908" spc="-68" dirty="0">
                <a:latin typeface="Verdana"/>
                <a:cs typeface="Verdana"/>
              </a:rPr>
              <a:t>которая</a:t>
            </a:r>
            <a:r>
              <a:rPr sz="908" dirty="0">
                <a:latin typeface="Verdana"/>
                <a:cs typeface="Verdana"/>
              </a:rPr>
              <a:t> </a:t>
            </a:r>
            <a:r>
              <a:rPr sz="908" spc="-54" dirty="0">
                <a:latin typeface="Verdana"/>
                <a:cs typeface="Verdana"/>
              </a:rPr>
              <a:t>наиболее</a:t>
            </a:r>
            <a:r>
              <a:rPr sz="908" spc="-9" dirty="0">
                <a:latin typeface="Verdana"/>
                <a:cs typeface="Verdana"/>
              </a:rPr>
              <a:t> </a:t>
            </a:r>
            <a:r>
              <a:rPr sz="908" spc="-64" dirty="0">
                <a:latin typeface="Verdana"/>
                <a:cs typeface="Verdana"/>
              </a:rPr>
              <a:t>адекватна</a:t>
            </a:r>
            <a:r>
              <a:rPr sz="908" dirty="0">
                <a:latin typeface="Verdana"/>
                <a:cs typeface="Verdana"/>
              </a:rPr>
              <a:t> </a:t>
            </a:r>
            <a:r>
              <a:rPr sz="908" spc="-68" dirty="0">
                <a:latin typeface="Verdana"/>
                <a:cs typeface="Verdana"/>
              </a:rPr>
              <a:t>специфике</a:t>
            </a:r>
            <a:r>
              <a:rPr sz="908" spc="5" dirty="0">
                <a:latin typeface="Verdana"/>
                <a:cs typeface="Verdana"/>
              </a:rPr>
              <a:t> </a:t>
            </a:r>
            <a:r>
              <a:rPr sz="908" dirty="0">
                <a:latin typeface="Verdana"/>
                <a:cs typeface="Verdana"/>
              </a:rPr>
              <a:t>ее </a:t>
            </a:r>
            <a:r>
              <a:rPr sz="908" spc="-45" dirty="0">
                <a:latin typeface="Verdana"/>
                <a:cs typeface="Verdana"/>
              </a:rPr>
              <a:t>хозяйственной </a:t>
            </a:r>
            <a:r>
              <a:rPr sz="908" spc="-9" dirty="0">
                <a:latin typeface="Verdana"/>
                <a:cs typeface="Verdana"/>
              </a:rPr>
              <a:t>деятельности</a:t>
            </a:r>
            <a:r>
              <a:rPr sz="908" spc="-9" dirty="0">
                <a:latin typeface="Microsoft Sans Serif"/>
                <a:cs typeface="Microsoft Sans Serif"/>
              </a:rPr>
              <a:t>.</a:t>
            </a:r>
            <a:endParaRPr sz="908">
              <a:latin typeface="Microsoft Sans Serif"/>
              <a:cs typeface="Microsoft Sans Serif"/>
            </a:endParaRPr>
          </a:p>
        </p:txBody>
      </p:sp>
      <p:sp>
        <p:nvSpPr>
          <p:cNvPr id="8" name="object 8"/>
          <p:cNvSpPr txBox="1"/>
          <p:nvPr/>
        </p:nvSpPr>
        <p:spPr>
          <a:xfrm>
            <a:off x="1722198" y="4572840"/>
            <a:ext cx="4039881" cy="849945"/>
          </a:xfrm>
          <a:prstGeom prst="rect">
            <a:avLst/>
          </a:prstGeom>
        </p:spPr>
        <p:txBody>
          <a:bodyPr vert="horz" wrap="square" lIns="0" tIns="11526" rIns="0" bIns="0" rtlCol="0">
            <a:spAutoFit/>
          </a:bodyPr>
          <a:lstStyle/>
          <a:p>
            <a:pPr marL="11527" marR="4611" algn="just">
              <a:spcBef>
                <a:spcPts val="91"/>
              </a:spcBef>
            </a:pPr>
            <a:r>
              <a:rPr sz="908" spc="-27" dirty="0">
                <a:latin typeface="Verdana"/>
                <a:cs typeface="Verdana"/>
              </a:rPr>
              <a:t>Классификация</a:t>
            </a:r>
            <a:r>
              <a:rPr sz="908" spc="68" dirty="0">
                <a:latin typeface="Verdana"/>
                <a:cs typeface="Verdana"/>
              </a:rPr>
              <a:t> </a:t>
            </a:r>
            <a:r>
              <a:rPr sz="908" dirty="0">
                <a:latin typeface="Verdana"/>
                <a:cs typeface="Verdana"/>
              </a:rPr>
              <a:t>потоков</a:t>
            </a:r>
            <a:r>
              <a:rPr sz="908" spc="68" dirty="0">
                <a:latin typeface="Verdana"/>
                <a:cs typeface="Verdana"/>
              </a:rPr>
              <a:t> </a:t>
            </a:r>
            <a:r>
              <a:rPr sz="908" dirty="0">
                <a:latin typeface="Verdana"/>
                <a:cs typeface="Verdana"/>
              </a:rPr>
              <a:t>по</a:t>
            </a:r>
            <a:r>
              <a:rPr sz="908" spc="73" dirty="0">
                <a:latin typeface="Verdana"/>
                <a:cs typeface="Verdana"/>
              </a:rPr>
              <a:t> </a:t>
            </a:r>
            <a:r>
              <a:rPr sz="908" spc="-9" dirty="0">
                <a:latin typeface="Verdana"/>
                <a:cs typeface="Verdana"/>
              </a:rPr>
              <a:t>категориям</a:t>
            </a:r>
            <a:r>
              <a:rPr sz="908" spc="68" dirty="0">
                <a:latin typeface="Verdana"/>
                <a:cs typeface="Verdana"/>
              </a:rPr>
              <a:t> </a:t>
            </a:r>
            <a:r>
              <a:rPr sz="908" spc="-9" dirty="0">
                <a:latin typeface="Verdana"/>
                <a:cs typeface="Verdana"/>
              </a:rPr>
              <a:t>деятельности</a:t>
            </a:r>
            <a:r>
              <a:rPr sz="908" spc="73" dirty="0">
                <a:latin typeface="Verdana"/>
                <a:cs typeface="Verdana"/>
              </a:rPr>
              <a:t> </a:t>
            </a:r>
            <a:r>
              <a:rPr sz="908" spc="-41" dirty="0">
                <a:latin typeface="Verdana"/>
                <a:cs typeface="Verdana"/>
              </a:rPr>
              <a:t>обеспечивает </a:t>
            </a:r>
            <a:r>
              <a:rPr sz="908" spc="-9" dirty="0">
                <a:latin typeface="Verdana"/>
                <a:cs typeface="Verdana"/>
              </a:rPr>
              <a:t>представление</a:t>
            </a:r>
            <a:r>
              <a:rPr sz="908" dirty="0">
                <a:latin typeface="Verdana"/>
                <a:cs typeface="Verdana"/>
              </a:rPr>
              <a:t> информации</a:t>
            </a:r>
            <a:r>
              <a:rPr sz="908" dirty="0">
                <a:latin typeface="Microsoft Sans Serif"/>
                <a:cs typeface="Microsoft Sans Serif"/>
              </a:rPr>
              <a:t>,</a:t>
            </a:r>
            <a:r>
              <a:rPr sz="908" spc="77" dirty="0">
                <a:latin typeface="Microsoft Sans Serif"/>
                <a:cs typeface="Microsoft Sans Serif"/>
              </a:rPr>
              <a:t> </a:t>
            </a:r>
            <a:r>
              <a:rPr sz="908" spc="-9" dirty="0">
                <a:latin typeface="Verdana"/>
                <a:cs typeface="Verdana"/>
              </a:rPr>
              <a:t>позволяющей</a:t>
            </a:r>
            <a:r>
              <a:rPr sz="908" spc="5" dirty="0">
                <a:latin typeface="Verdana"/>
                <a:cs typeface="Verdana"/>
              </a:rPr>
              <a:t> </a:t>
            </a:r>
            <a:r>
              <a:rPr sz="908" spc="-9" dirty="0">
                <a:latin typeface="Verdana"/>
                <a:cs typeface="Verdana"/>
              </a:rPr>
              <a:t>пользователям</a:t>
            </a:r>
            <a:r>
              <a:rPr sz="908" spc="5" dirty="0">
                <a:latin typeface="Verdana"/>
                <a:cs typeface="Verdana"/>
              </a:rPr>
              <a:t> </a:t>
            </a:r>
            <a:r>
              <a:rPr sz="908" spc="-18" dirty="0">
                <a:latin typeface="Verdana"/>
                <a:cs typeface="Verdana"/>
              </a:rPr>
              <a:t>оценить </a:t>
            </a:r>
            <a:r>
              <a:rPr sz="908" spc="-77" dirty="0">
                <a:latin typeface="Verdana"/>
                <a:cs typeface="Verdana"/>
              </a:rPr>
              <a:t>влияние</a:t>
            </a:r>
            <a:r>
              <a:rPr sz="908" spc="18" dirty="0">
                <a:latin typeface="Verdana"/>
                <a:cs typeface="Verdana"/>
              </a:rPr>
              <a:t> </a:t>
            </a:r>
            <a:r>
              <a:rPr sz="908" spc="-95" dirty="0">
                <a:latin typeface="Verdana"/>
                <a:cs typeface="Verdana"/>
              </a:rPr>
              <a:t>каждого</a:t>
            </a:r>
            <a:r>
              <a:rPr sz="908" spc="18" dirty="0">
                <a:latin typeface="Verdana"/>
                <a:cs typeface="Verdana"/>
              </a:rPr>
              <a:t> </a:t>
            </a:r>
            <a:r>
              <a:rPr sz="908" spc="-68" dirty="0">
                <a:latin typeface="Verdana"/>
                <a:cs typeface="Verdana"/>
              </a:rPr>
              <a:t>вида</a:t>
            </a:r>
            <a:r>
              <a:rPr sz="908" spc="23" dirty="0">
                <a:latin typeface="Verdana"/>
                <a:cs typeface="Verdana"/>
              </a:rPr>
              <a:t> </a:t>
            </a:r>
            <a:r>
              <a:rPr sz="908" spc="-59" dirty="0">
                <a:latin typeface="Verdana"/>
                <a:cs typeface="Verdana"/>
              </a:rPr>
              <a:t>деятельности</a:t>
            </a:r>
            <a:r>
              <a:rPr sz="908" spc="27" dirty="0">
                <a:latin typeface="Verdana"/>
                <a:cs typeface="Verdana"/>
              </a:rPr>
              <a:t> </a:t>
            </a:r>
            <a:r>
              <a:rPr sz="908" spc="-91" dirty="0">
                <a:latin typeface="Verdana"/>
                <a:cs typeface="Verdana"/>
              </a:rPr>
              <a:t>на</a:t>
            </a:r>
            <a:r>
              <a:rPr sz="908" spc="18" dirty="0">
                <a:latin typeface="Verdana"/>
                <a:cs typeface="Verdana"/>
              </a:rPr>
              <a:t> </a:t>
            </a:r>
            <a:r>
              <a:rPr sz="908" spc="-59" dirty="0">
                <a:latin typeface="Verdana"/>
                <a:cs typeface="Verdana"/>
              </a:rPr>
              <a:t>финансовое</a:t>
            </a:r>
            <a:r>
              <a:rPr sz="908" spc="23" dirty="0">
                <a:latin typeface="Verdana"/>
                <a:cs typeface="Verdana"/>
              </a:rPr>
              <a:t> </a:t>
            </a:r>
            <a:r>
              <a:rPr sz="908" spc="-82" dirty="0">
                <a:latin typeface="Verdana"/>
                <a:cs typeface="Verdana"/>
              </a:rPr>
              <a:t>положение</a:t>
            </a:r>
            <a:r>
              <a:rPr sz="908" spc="18" dirty="0">
                <a:latin typeface="Verdana"/>
                <a:cs typeface="Verdana"/>
              </a:rPr>
              <a:t> </a:t>
            </a:r>
            <a:r>
              <a:rPr sz="908" spc="-36" dirty="0">
                <a:latin typeface="Verdana"/>
                <a:cs typeface="Verdana"/>
              </a:rPr>
              <a:t>компании </a:t>
            </a:r>
            <a:r>
              <a:rPr sz="908" dirty="0">
                <a:latin typeface="Verdana"/>
                <a:cs typeface="Verdana"/>
              </a:rPr>
              <a:t>и</a:t>
            </a:r>
            <a:r>
              <a:rPr sz="908" spc="-59" dirty="0">
                <a:latin typeface="Verdana"/>
                <a:cs typeface="Verdana"/>
              </a:rPr>
              <a:t> </a:t>
            </a:r>
            <a:r>
              <a:rPr sz="908" spc="-9" dirty="0">
                <a:latin typeface="Verdana"/>
                <a:cs typeface="Verdana"/>
              </a:rPr>
              <a:t>на</a:t>
            </a:r>
            <a:r>
              <a:rPr sz="908" spc="-18" dirty="0">
                <a:latin typeface="Verdana"/>
                <a:cs typeface="Verdana"/>
              </a:rPr>
              <a:t> </a:t>
            </a:r>
            <a:r>
              <a:rPr sz="908" spc="-32" dirty="0">
                <a:latin typeface="Verdana"/>
                <a:cs typeface="Verdana"/>
              </a:rPr>
              <a:t>сумму</a:t>
            </a:r>
            <a:r>
              <a:rPr sz="908" spc="-27" dirty="0">
                <a:latin typeface="Verdana"/>
                <a:cs typeface="Verdana"/>
              </a:rPr>
              <a:t> </a:t>
            </a:r>
            <a:r>
              <a:rPr sz="908" spc="-77" dirty="0">
                <a:latin typeface="Verdana"/>
                <a:cs typeface="Verdana"/>
              </a:rPr>
              <a:t>денежных</a:t>
            </a:r>
            <a:r>
              <a:rPr sz="908" spc="-5" dirty="0">
                <a:latin typeface="Verdana"/>
                <a:cs typeface="Verdana"/>
              </a:rPr>
              <a:t> </a:t>
            </a:r>
            <a:r>
              <a:rPr sz="908" spc="-41" dirty="0">
                <a:latin typeface="Verdana"/>
                <a:cs typeface="Verdana"/>
              </a:rPr>
              <a:t>средств</a:t>
            </a:r>
            <a:r>
              <a:rPr sz="908" spc="-23" dirty="0">
                <a:latin typeface="Verdana"/>
                <a:cs typeface="Verdana"/>
              </a:rPr>
              <a:t> </a:t>
            </a:r>
            <a:r>
              <a:rPr sz="908" dirty="0">
                <a:latin typeface="Microsoft Sans Serif"/>
                <a:cs typeface="Microsoft Sans Serif"/>
              </a:rPr>
              <a:t>(</a:t>
            </a:r>
            <a:r>
              <a:rPr sz="908" dirty="0">
                <a:latin typeface="Verdana"/>
                <a:cs typeface="Verdana"/>
              </a:rPr>
              <a:t>и</a:t>
            </a:r>
            <a:r>
              <a:rPr sz="908" spc="-23" dirty="0">
                <a:latin typeface="Verdana"/>
                <a:cs typeface="Verdana"/>
              </a:rPr>
              <a:t> </a:t>
            </a:r>
            <a:r>
              <a:rPr sz="908" spc="-45" dirty="0">
                <a:latin typeface="Verdana"/>
                <a:cs typeface="Verdana"/>
              </a:rPr>
              <a:t>их</a:t>
            </a:r>
            <a:r>
              <a:rPr sz="908" spc="-23" dirty="0">
                <a:latin typeface="Verdana"/>
                <a:cs typeface="Verdana"/>
              </a:rPr>
              <a:t> </a:t>
            </a:r>
            <a:r>
              <a:rPr sz="908" spc="-50" dirty="0">
                <a:latin typeface="Verdana"/>
                <a:cs typeface="Verdana"/>
              </a:rPr>
              <a:t>эквивалентов</a:t>
            </a:r>
            <a:r>
              <a:rPr sz="908" spc="-50" dirty="0">
                <a:latin typeface="Microsoft Sans Serif"/>
                <a:cs typeface="Microsoft Sans Serif"/>
              </a:rPr>
              <a:t>).</a:t>
            </a:r>
            <a:r>
              <a:rPr sz="908" spc="54" dirty="0">
                <a:latin typeface="Microsoft Sans Serif"/>
                <a:cs typeface="Microsoft Sans Serif"/>
              </a:rPr>
              <a:t> </a:t>
            </a:r>
            <a:r>
              <a:rPr sz="908" spc="-64" dirty="0">
                <a:latin typeface="Verdana"/>
                <a:cs typeface="Verdana"/>
              </a:rPr>
              <a:t>Данная</a:t>
            </a:r>
            <a:r>
              <a:rPr sz="908" spc="-18" dirty="0">
                <a:latin typeface="Verdana"/>
                <a:cs typeface="Verdana"/>
              </a:rPr>
              <a:t> </a:t>
            </a:r>
            <a:r>
              <a:rPr sz="908" spc="-27" dirty="0">
                <a:latin typeface="Verdana"/>
                <a:cs typeface="Verdana"/>
              </a:rPr>
              <a:t>информация </a:t>
            </a:r>
            <a:r>
              <a:rPr sz="908" dirty="0">
                <a:latin typeface="Verdana"/>
                <a:cs typeface="Verdana"/>
              </a:rPr>
              <a:t>может</a:t>
            </a:r>
            <a:r>
              <a:rPr sz="908" spc="27" dirty="0">
                <a:latin typeface="Verdana"/>
                <a:cs typeface="Verdana"/>
              </a:rPr>
              <a:t> </a:t>
            </a:r>
            <a:r>
              <a:rPr sz="908" dirty="0">
                <a:latin typeface="Verdana"/>
                <a:cs typeface="Verdana"/>
              </a:rPr>
              <a:t>также</a:t>
            </a:r>
            <a:r>
              <a:rPr sz="908" spc="32" dirty="0">
                <a:latin typeface="Verdana"/>
                <a:cs typeface="Verdana"/>
              </a:rPr>
              <a:t> </a:t>
            </a:r>
            <a:r>
              <a:rPr sz="908" spc="-32" dirty="0">
                <a:latin typeface="Verdana"/>
                <a:cs typeface="Verdana"/>
              </a:rPr>
              <a:t>использоваться</a:t>
            </a:r>
            <a:r>
              <a:rPr sz="908" spc="32" dirty="0">
                <a:latin typeface="Verdana"/>
                <a:cs typeface="Verdana"/>
              </a:rPr>
              <a:t> </a:t>
            </a:r>
            <a:r>
              <a:rPr sz="908" dirty="0">
                <a:latin typeface="Verdana"/>
                <a:cs typeface="Verdana"/>
              </a:rPr>
              <a:t>для</a:t>
            </a:r>
            <a:r>
              <a:rPr sz="908" spc="32" dirty="0">
                <a:latin typeface="Verdana"/>
                <a:cs typeface="Verdana"/>
              </a:rPr>
              <a:t> </a:t>
            </a:r>
            <a:r>
              <a:rPr sz="908" dirty="0">
                <a:latin typeface="Verdana"/>
                <a:cs typeface="Verdana"/>
              </a:rPr>
              <a:t>анализа</a:t>
            </a:r>
            <a:r>
              <a:rPr sz="908" spc="27" dirty="0">
                <a:latin typeface="Verdana"/>
                <a:cs typeface="Verdana"/>
              </a:rPr>
              <a:t> </a:t>
            </a:r>
            <a:r>
              <a:rPr sz="908" dirty="0">
                <a:latin typeface="Verdana"/>
                <a:cs typeface="Verdana"/>
              </a:rPr>
              <a:t>связи</a:t>
            </a:r>
            <a:r>
              <a:rPr sz="908" spc="32" dirty="0">
                <a:latin typeface="Verdana"/>
                <a:cs typeface="Verdana"/>
              </a:rPr>
              <a:t> </a:t>
            </a:r>
            <a:r>
              <a:rPr sz="908" dirty="0">
                <a:latin typeface="Verdana"/>
                <a:cs typeface="Verdana"/>
              </a:rPr>
              <a:t>между</a:t>
            </a:r>
            <a:r>
              <a:rPr sz="908" spc="27" dirty="0">
                <a:latin typeface="Verdana"/>
                <a:cs typeface="Verdana"/>
              </a:rPr>
              <a:t> </a:t>
            </a:r>
            <a:r>
              <a:rPr sz="908" spc="-50" dirty="0">
                <a:latin typeface="Verdana"/>
                <a:cs typeface="Verdana"/>
              </a:rPr>
              <a:t>указанными </a:t>
            </a:r>
            <a:r>
              <a:rPr sz="908" spc="-77" dirty="0">
                <a:latin typeface="Verdana"/>
                <a:cs typeface="Verdana"/>
              </a:rPr>
              <a:t>категориями</a:t>
            </a:r>
            <a:r>
              <a:rPr sz="908" spc="14" dirty="0">
                <a:latin typeface="Verdana"/>
                <a:cs typeface="Verdana"/>
              </a:rPr>
              <a:t> </a:t>
            </a:r>
            <a:r>
              <a:rPr sz="908" spc="-9" dirty="0">
                <a:latin typeface="Verdana"/>
                <a:cs typeface="Verdana"/>
              </a:rPr>
              <a:t>деятельности</a:t>
            </a:r>
            <a:r>
              <a:rPr sz="908" spc="-9" dirty="0">
                <a:latin typeface="Microsoft Sans Serif"/>
                <a:cs typeface="Microsoft Sans Serif"/>
              </a:rPr>
              <a:t>.</a:t>
            </a:r>
            <a:endParaRPr sz="908">
              <a:latin typeface="Microsoft Sans Serif"/>
              <a:cs typeface="Microsoft Sans Serif"/>
            </a:endParaRPr>
          </a:p>
        </p:txBody>
      </p:sp>
      <p:sp>
        <p:nvSpPr>
          <p:cNvPr id="9" name="object 9"/>
          <p:cNvSpPr txBox="1"/>
          <p:nvPr/>
        </p:nvSpPr>
        <p:spPr>
          <a:xfrm>
            <a:off x="1722131" y="5541031"/>
            <a:ext cx="4038728" cy="291074"/>
          </a:xfrm>
          <a:prstGeom prst="rect">
            <a:avLst/>
          </a:prstGeom>
        </p:spPr>
        <p:txBody>
          <a:bodyPr vert="horz" wrap="square" lIns="0" tIns="11526" rIns="0" bIns="0" rtlCol="0">
            <a:spAutoFit/>
          </a:bodyPr>
          <a:lstStyle/>
          <a:p>
            <a:pPr marL="11527" marR="4611">
              <a:spcBef>
                <a:spcPts val="91"/>
              </a:spcBef>
            </a:pPr>
            <a:r>
              <a:rPr sz="908" dirty="0">
                <a:latin typeface="Verdana"/>
                <a:cs typeface="Verdana"/>
              </a:rPr>
              <a:t>Одна</a:t>
            </a:r>
            <a:r>
              <a:rPr sz="908" spc="227" dirty="0">
                <a:latin typeface="Verdana"/>
                <a:cs typeface="Verdana"/>
              </a:rPr>
              <a:t> </a:t>
            </a:r>
            <a:r>
              <a:rPr sz="908" dirty="0">
                <a:latin typeface="Verdana"/>
                <a:cs typeface="Verdana"/>
              </a:rPr>
              <a:t>и</a:t>
            </a:r>
            <a:r>
              <a:rPr sz="908" spc="231" dirty="0">
                <a:latin typeface="Verdana"/>
                <a:cs typeface="Verdana"/>
              </a:rPr>
              <a:t> </a:t>
            </a:r>
            <a:r>
              <a:rPr sz="908" dirty="0">
                <a:latin typeface="Verdana"/>
                <a:cs typeface="Verdana"/>
              </a:rPr>
              <a:t>та</a:t>
            </a:r>
            <a:r>
              <a:rPr sz="908" spc="231" dirty="0">
                <a:latin typeface="Verdana"/>
                <a:cs typeface="Verdana"/>
              </a:rPr>
              <a:t> </a:t>
            </a:r>
            <a:r>
              <a:rPr sz="908" dirty="0">
                <a:latin typeface="Verdana"/>
                <a:cs typeface="Verdana"/>
              </a:rPr>
              <a:t>же</a:t>
            </a:r>
            <a:r>
              <a:rPr sz="908" spc="227" dirty="0">
                <a:latin typeface="Verdana"/>
                <a:cs typeface="Verdana"/>
              </a:rPr>
              <a:t> </a:t>
            </a:r>
            <a:r>
              <a:rPr sz="908" spc="-41" dirty="0">
                <a:latin typeface="Verdana"/>
                <a:cs typeface="Verdana"/>
              </a:rPr>
              <a:t>операция</a:t>
            </a:r>
            <a:r>
              <a:rPr sz="908" spc="231" dirty="0">
                <a:latin typeface="Verdana"/>
                <a:cs typeface="Verdana"/>
              </a:rPr>
              <a:t> </a:t>
            </a:r>
            <a:r>
              <a:rPr sz="908" spc="-9" dirty="0">
                <a:latin typeface="Verdana"/>
                <a:cs typeface="Verdana"/>
              </a:rPr>
              <a:t>может</a:t>
            </a:r>
            <a:r>
              <a:rPr sz="908" spc="227" dirty="0">
                <a:latin typeface="Verdana"/>
                <a:cs typeface="Verdana"/>
              </a:rPr>
              <a:t> </a:t>
            </a:r>
            <a:r>
              <a:rPr sz="908" spc="-41" dirty="0">
                <a:latin typeface="Verdana"/>
                <a:cs typeface="Verdana"/>
              </a:rPr>
              <a:t>приводить</a:t>
            </a:r>
            <a:r>
              <a:rPr sz="908" spc="236" dirty="0">
                <a:latin typeface="Verdana"/>
                <a:cs typeface="Verdana"/>
              </a:rPr>
              <a:t> </a:t>
            </a:r>
            <a:r>
              <a:rPr sz="908" dirty="0">
                <a:latin typeface="Verdana"/>
                <a:cs typeface="Verdana"/>
              </a:rPr>
              <a:t>к</a:t>
            </a:r>
            <a:r>
              <a:rPr sz="908" spc="227" dirty="0">
                <a:latin typeface="Verdana"/>
                <a:cs typeface="Verdana"/>
              </a:rPr>
              <a:t> </a:t>
            </a:r>
            <a:r>
              <a:rPr sz="908" spc="-45" dirty="0">
                <a:latin typeface="Verdana"/>
                <a:cs typeface="Verdana"/>
              </a:rPr>
              <a:t>образованию</a:t>
            </a:r>
            <a:r>
              <a:rPr sz="908" spc="231" dirty="0">
                <a:latin typeface="Verdana"/>
                <a:cs typeface="Verdana"/>
              </a:rPr>
              <a:t> </a:t>
            </a:r>
            <a:r>
              <a:rPr sz="908" spc="-50" dirty="0">
                <a:latin typeface="Verdana"/>
                <a:cs typeface="Verdana"/>
              </a:rPr>
              <a:t>потоков </a:t>
            </a:r>
            <a:r>
              <a:rPr sz="908" spc="-82" dirty="0">
                <a:latin typeface="Verdana"/>
                <a:cs typeface="Verdana"/>
              </a:rPr>
              <a:t>денежных</a:t>
            </a:r>
            <a:r>
              <a:rPr sz="908" spc="-32" dirty="0">
                <a:latin typeface="Verdana"/>
                <a:cs typeface="Verdana"/>
              </a:rPr>
              <a:t> </a:t>
            </a:r>
            <a:r>
              <a:rPr sz="908" spc="-41" dirty="0">
                <a:latin typeface="Verdana"/>
                <a:cs typeface="Verdana"/>
              </a:rPr>
              <a:t>средств</a:t>
            </a:r>
            <a:r>
              <a:rPr sz="908" spc="-41" dirty="0">
                <a:latin typeface="Microsoft Sans Serif"/>
                <a:cs typeface="Microsoft Sans Serif"/>
              </a:rPr>
              <a:t>,</a:t>
            </a:r>
            <a:r>
              <a:rPr sz="908" spc="50" dirty="0">
                <a:latin typeface="Microsoft Sans Serif"/>
                <a:cs typeface="Microsoft Sans Serif"/>
              </a:rPr>
              <a:t> </a:t>
            </a:r>
            <a:r>
              <a:rPr sz="908" spc="-77" dirty="0">
                <a:latin typeface="Verdana"/>
                <a:cs typeface="Verdana"/>
              </a:rPr>
              <a:t>которые</a:t>
            </a:r>
            <a:r>
              <a:rPr sz="908" spc="-23" dirty="0">
                <a:latin typeface="Verdana"/>
                <a:cs typeface="Verdana"/>
              </a:rPr>
              <a:t> </a:t>
            </a:r>
            <a:r>
              <a:rPr sz="908" spc="-64" dirty="0">
                <a:latin typeface="Verdana"/>
                <a:cs typeface="Verdana"/>
              </a:rPr>
              <a:t>будут</a:t>
            </a:r>
            <a:r>
              <a:rPr sz="908" spc="-27" dirty="0">
                <a:latin typeface="Verdana"/>
                <a:cs typeface="Verdana"/>
              </a:rPr>
              <a:t> </a:t>
            </a:r>
            <a:r>
              <a:rPr sz="908" spc="-64" dirty="0">
                <a:latin typeface="Verdana"/>
                <a:cs typeface="Verdana"/>
              </a:rPr>
              <a:t>классифицироваться</a:t>
            </a:r>
            <a:r>
              <a:rPr sz="908" spc="-23" dirty="0">
                <a:latin typeface="Verdana"/>
                <a:cs typeface="Verdana"/>
              </a:rPr>
              <a:t> </a:t>
            </a:r>
            <a:r>
              <a:rPr sz="908" spc="-59" dirty="0">
                <a:latin typeface="Verdana"/>
                <a:cs typeface="Verdana"/>
              </a:rPr>
              <a:t>по</a:t>
            </a:r>
            <a:r>
              <a:rPr sz="908" spc="-59" dirty="0">
                <a:latin typeface="Microsoft Sans Serif"/>
                <a:cs typeface="Microsoft Sans Serif"/>
              </a:rPr>
              <a:t>-</a:t>
            </a:r>
            <a:r>
              <a:rPr sz="908" spc="-9" dirty="0">
                <a:latin typeface="Verdana"/>
                <a:cs typeface="Verdana"/>
              </a:rPr>
              <a:t>разному</a:t>
            </a:r>
            <a:r>
              <a:rPr sz="908" spc="-9" dirty="0">
                <a:latin typeface="Microsoft Sans Serif"/>
                <a:cs typeface="Microsoft Sans Serif"/>
              </a:rPr>
              <a:t>.</a:t>
            </a:r>
            <a:endParaRPr sz="908">
              <a:latin typeface="Microsoft Sans Serif"/>
              <a:cs typeface="Microsoft Sans Serif"/>
            </a:endParaRPr>
          </a:p>
        </p:txBody>
      </p:sp>
      <p:sp>
        <p:nvSpPr>
          <p:cNvPr id="10" name="object 10"/>
          <p:cNvSpPr txBox="1"/>
          <p:nvPr/>
        </p:nvSpPr>
        <p:spPr>
          <a:xfrm>
            <a:off x="6372752" y="656292"/>
            <a:ext cx="4147649" cy="987878"/>
          </a:xfrm>
          <a:prstGeom prst="rect">
            <a:avLst/>
          </a:prstGeom>
          <a:ln w="6096">
            <a:solidFill>
              <a:srgbClr val="000000"/>
            </a:solidFill>
          </a:ln>
        </p:spPr>
        <p:txBody>
          <a:bodyPr vert="horz" wrap="square" lIns="0" tIns="12679" rIns="0" bIns="0" rtlCol="0">
            <a:spAutoFit/>
          </a:bodyPr>
          <a:lstStyle/>
          <a:p>
            <a:pPr marL="65125" marR="664504">
              <a:spcBef>
                <a:spcPts val="100"/>
              </a:spcBef>
            </a:pPr>
            <a:r>
              <a:rPr sz="908" b="1" dirty="0">
                <a:latin typeface="Arial"/>
                <a:cs typeface="Arial"/>
              </a:rPr>
              <a:t>ПРИМЕР</a:t>
            </a:r>
            <a:r>
              <a:rPr sz="908" b="1" spc="-14" dirty="0">
                <a:latin typeface="Arial"/>
                <a:cs typeface="Arial"/>
              </a:rPr>
              <a:t> </a:t>
            </a:r>
            <a:r>
              <a:rPr sz="908" b="1" dirty="0">
                <a:latin typeface="Arial"/>
                <a:cs typeface="Arial"/>
              </a:rPr>
              <a:t>-</a:t>
            </a:r>
            <a:r>
              <a:rPr sz="908" b="1" spc="-9" dirty="0">
                <a:latin typeface="Arial"/>
                <a:cs typeface="Arial"/>
              </a:rPr>
              <a:t> </a:t>
            </a:r>
            <a:r>
              <a:rPr sz="908" b="1" dirty="0">
                <a:latin typeface="Arial"/>
                <a:cs typeface="Arial"/>
              </a:rPr>
              <a:t>Одна</a:t>
            </a:r>
            <a:r>
              <a:rPr sz="908" b="1" spc="-14" dirty="0">
                <a:latin typeface="Arial"/>
                <a:cs typeface="Arial"/>
              </a:rPr>
              <a:t> </a:t>
            </a:r>
            <a:r>
              <a:rPr sz="908" b="1" dirty="0">
                <a:latin typeface="Arial"/>
                <a:cs typeface="Arial"/>
              </a:rPr>
              <a:t>и</a:t>
            </a:r>
            <a:r>
              <a:rPr sz="908" b="1" spc="-9" dirty="0">
                <a:latin typeface="Arial"/>
                <a:cs typeface="Arial"/>
              </a:rPr>
              <a:t> </a:t>
            </a:r>
            <a:r>
              <a:rPr sz="908" b="1" dirty="0">
                <a:latin typeface="Arial"/>
                <a:cs typeface="Arial"/>
              </a:rPr>
              <a:t>та</a:t>
            </a:r>
            <a:r>
              <a:rPr sz="908" b="1" spc="-14" dirty="0">
                <a:latin typeface="Arial"/>
                <a:cs typeface="Arial"/>
              </a:rPr>
              <a:t> </a:t>
            </a:r>
            <a:r>
              <a:rPr sz="908" b="1" dirty="0">
                <a:latin typeface="Arial"/>
                <a:cs typeface="Arial"/>
              </a:rPr>
              <a:t>же</a:t>
            </a:r>
            <a:r>
              <a:rPr sz="908" b="1" spc="-5" dirty="0">
                <a:latin typeface="Arial"/>
                <a:cs typeface="Arial"/>
              </a:rPr>
              <a:t> </a:t>
            </a:r>
            <a:r>
              <a:rPr sz="908" b="1" dirty="0">
                <a:latin typeface="Arial"/>
                <a:cs typeface="Arial"/>
              </a:rPr>
              <a:t>операция</a:t>
            </a:r>
            <a:r>
              <a:rPr sz="908" b="1" spc="-14" dirty="0">
                <a:latin typeface="Arial"/>
                <a:cs typeface="Arial"/>
              </a:rPr>
              <a:t> </a:t>
            </a:r>
            <a:r>
              <a:rPr sz="908" b="1" dirty="0">
                <a:latin typeface="Arial"/>
                <a:cs typeface="Arial"/>
              </a:rPr>
              <a:t>–</a:t>
            </a:r>
            <a:r>
              <a:rPr sz="908" b="1" spc="-18" dirty="0">
                <a:latin typeface="Arial"/>
                <a:cs typeface="Arial"/>
              </a:rPr>
              <a:t> </a:t>
            </a:r>
            <a:r>
              <a:rPr sz="908" b="1" dirty="0">
                <a:latin typeface="Arial"/>
                <a:cs typeface="Arial"/>
              </a:rPr>
              <a:t>как</a:t>
            </a:r>
            <a:r>
              <a:rPr sz="908" b="1" spc="-14" dirty="0">
                <a:latin typeface="Arial"/>
                <a:cs typeface="Arial"/>
              </a:rPr>
              <a:t> </a:t>
            </a:r>
            <a:r>
              <a:rPr sz="908" b="1" dirty="0">
                <a:latin typeface="Arial"/>
                <a:cs typeface="Arial"/>
              </a:rPr>
              <a:t>операционная,</a:t>
            </a:r>
            <a:r>
              <a:rPr sz="908" b="1" spc="-9" dirty="0">
                <a:latin typeface="Arial"/>
                <a:cs typeface="Arial"/>
              </a:rPr>
              <a:t> </a:t>
            </a:r>
            <a:r>
              <a:rPr sz="908" b="1" dirty="0">
                <a:latin typeface="Arial"/>
                <a:cs typeface="Arial"/>
              </a:rPr>
              <a:t>так</a:t>
            </a:r>
            <a:r>
              <a:rPr sz="908" b="1" spc="-9" dirty="0">
                <a:latin typeface="Arial"/>
                <a:cs typeface="Arial"/>
              </a:rPr>
              <a:t> </a:t>
            </a:r>
            <a:r>
              <a:rPr sz="908" b="1" spc="-45" dirty="0">
                <a:latin typeface="Arial"/>
                <a:cs typeface="Arial"/>
              </a:rPr>
              <a:t>и </a:t>
            </a:r>
            <a:r>
              <a:rPr sz="908" b="1" dirty="0">
                <a:latin typeface="Arial"/>
                <a:cs typeface="Arial"/>
              </a:rPr>
              <a:t>финансовая</a:t>
            </a:r>
            <a:r>
              <a:rPr sz="908" b="1" spc="-36" dirty="0">
                <a:latin typeface="Arial"/>
                <a:cs typeface="Arial"/>
              </a:rPr>
              <a:t> </a:t>
            </a:r>
            <a:r>
              <a:rPr sz="908" b="1" spc="-9" dirty="0">
                <a:latin typeface="Arial"/>
                <a:cs typeface="Arial"/>
              </a:rPr>
              <a:t>деятельность</a:t>
            </a:r>
            <a:endParaRPr sz="908">
              <a:latin typeface="Arial"/>
              <a:cs typeface="Arial"/>
            </a:endParaRPr>
          </a:p>
          <a:p>
            <a:pPr marL="65125" marR="57633" algn="just">
              <a:lnSpc>
                <a:spcPts val="1089"/>
              </a:lnSpc>
              <a:spcBef>
                <a:spcPts val="32"/>
              </a:spcBef>
            </a:pPr>
            <a:r>
              <a:rPr sz="908" dirty="0">
                <a:latin typeface="Verdana"/>
                <a:cs typeface="Verdana"/>
              </a:rPr>
              <a:t>Погашение</a:t>
            </a:r>
            <a:r>
              <a:rPr sz="908" spc="254" dirty="0">
                <a:latin typeface="Verdana"/>
                <a:cs typeface="Verdana"/>
              </a:rPr>
              <a:t>  </a:t>
            </a:r>
            <a:r>
              <a:rPr sz="908" dirty="0">
                <a:latin typeface="Verdana"/>
                <a:cs typeface="Verdana"/>
              </a:rPr>
              <a:t>займа</a:t>
            </a:r>
            <a:r>
              <a:rPr sz="908" spc="259" dirty="0">
                <a:latin typeface="Verdana"/>
                <a:cs typeface="Verdana"/>
              </a:rPr>
              <a:t>  </a:t>
            </a:r>
            <a:r>
              <a:rPr sz="908" dirty="0">
                <a:latin typeface="Verdana"/>
                <a:cs typeface="Verdana"/>
              </a:rPr>
              <a:t>путем</a:t>
            </a:r>
            <a:r>
              <a:rPr sz="908" spc="259" dirty="0">
                <a:latin typeface="Verdana"/>
                <a:cs typeface="Verdana"/>
              </a:rPr>
              <a:t>  </a:t>
            </a:r>
            <a:r>
              <a:rPr sz="908" dirty="0">
                <a:latin typeface="Verdana"/>
                <a:cs typeface="Verdana"/>
              </a:rPr>
              <a:t>перечисления</a:t>
            </a:r>
            <a:r>
              <a:rPr sz="908" spc="259" dirty="0">
                <a:latin typeface="Verdana"/>
                <a:cs typeface="Verdana"/>
              </a:rPr>
              <a:t>  </a:t>
            </a:r>
            <a:r>
              <a:rPr sz="908" dirty="0">
                <a:latin typeface="Verdana"/>
                <a:cs typeface="Verdana"/>
              </a:rPr>
              <a:t>денежных</a:t>
            </a:r>
            <a:r>
              <a:rPr sz="908" spc="259" dirty="0">
                <a:latin typeface="Verdana"/>
                <a:cs typeface="Verdana"/>
              </a:rPr>
              <a:t>  </a:t>
            </a:r>
            <a:r>
              <a:rPr sz="908" spc="-9" dirty="0">
                <a:latin typeface="Verdana"/>
                <a:cs typeface="Verdana"/>
              </a:rPr>
              <a:t>средств </a:t>
            </a:r>
            <a:r>
              <a:rPr sz="908" spc="-50" dirty="0">
                <a:latin typeface="Verdana"/>
                <a:cs typeface="Verdana"/>
              </a:rPr>
              <a:t>предусматривает</a:t>
            </a:r>
            <a:r>
              <a:rPr sz="908" spc="-32" dirty="0">
                <a:latin typeface="Verdana"/>
                <a:cs typeface="Verdana"/>
              </a:rPr>
              <a:t> </a:t>
            </a:r>
            <a:r>
              <a:rPr sz="908" spc="-45" dirty="0">
                <a:latin typeface="Verdana"/>
                <a:cs typeface="Verdana"/>
              </a:rPr>
              <a:t>выплату</a:t>
            </a:r>
            <a:r>
              <a:rPr sz="908" spc="-14" dirty="0">
                <a:latin typeface="Verdana"/>
                <a:cs typeface="Verdana"/>
              </a:rPr>
              <a:t> </a:t>
            </a:r>
            <a:r>
              <a:rPr sz="908" spc="-77" dirty="0">
                <a:latin typeface="Verdana"/>
                <a:cs typeface="Verdana"/>
              </a:rPr>
              <a:t>как</a:t>
            </a:r>
            <a:r>
              <a:rPr sz="908" dirty="0">
                <a:latin typeface="Verdana"/>
                <a:cs typeface="Verdana"/>
              </a:rPr>
              <a:t> </a:t>
            </a:r>
            <a:r>
              <a:rPr sz="908" spc="-41" dirty="0">
                <a:latin typeface="Verdana"/>
                <a:cs typeface="Verdana"/>
              </a:rPr>
              <a:t>процентов</a:t>
            </a:r>
            <a:r>
              <a:rPr sz="908" spc="-41" dirty="0">
                <a:latin typeface="Microsoft Sans Serif"/>
                <a:cs typeface="Microsoft Sans Serif"/>
              </a:rPr>
              <a:t>,</a:t>
            </a:r>
            <a:r>
              <a:rPr sz="908" spc="59" dirty="0">
                <a:latin typeface="Microsoft Sans Serif"/>
                <a:cs typeface="Microsoft Sans Serif"/>
              </a:rPr>
              <a:t> </a:t>
            </a:r>
            <a:r>
              <a:rPr sz="908" spc="-18" dirty="0">
                <a:latin typeface="Verdana"/>
                <a:cs typeface="Verdana"/>
              </a:rPr>
              <a:t>так</a:t>
            </a:r>
            <a:r>
              <a:rPr sz="908" spc="-14" dirty="0">
                <a:latin typeface="Verdana"/>
                <a:cs typeface="Verdana"/>
              </a:rPr>
              <a:t> </a:t>
            </a:r>
            <a:r>
              <a:rPr sz="908" dirty="0">
                <a:latin typeface="Verdana"/>
                <a:cs typeface="Verdana"/>
              </a:rPr>
              <a:t>и</a:t>
            </a:r>
            <a:r>
              <a:rPr sz="908" spc="-18" dirty="0">
                <a:latin typeface="Verdana"/>
                <a:cs typeface="Verdana"/>
              </a:rPr>
              <a:t> </a:t>
            </a:r>
            <a:r>
              <a:rPr sz="908" spc="-54" dirty="0">
                <a:latin typeface="Verdana"/>
                <a:cs typeface="Verdana"/>
              </a:rPr>
              <a:t>основной</a:t>
            </a:r>
            <a:r>
              <a:rPr sz="908" spc="-14" dirty="0">
                <a:latin typeface="Verdana"/>
                <a:cs typeface="Verdana"/>
              </a:rPr>
              <a:t> </a:t>
            </a:r>
            <a:r>
              <a:rPr sz="908" spc="-9" dirty="0">
                <a:latin typeface="Verdana"/>
                <a:cs typeface="Verdana"/>
              </a:rPr>
              <a:t>суммы</a:t>
            </a:r>
            <a:r>
              <a:rPr sz="908" spc="-18" dirty="0">
                <a:latin typeface="Verdana"/>
                <a:cs typeface="Verdana"/>
              </a:rPr>
              <a:t> </a:t>
            </a:r>
            <a:r>
              <a:rPr sz="908" spc="-9" dirty="0">
                <a:latin typeface="Verdana"/>
                <a:cs typeface="Verdana"/>
              </a:rPr>
              <a:t>долга</a:t>
            </a:r>
            <a:r>
              <a:rPr sz="908" spc="-9" dirty="0">
                <a:latin typeface="Microsoft Sans Serif"/>
                <a:cs typeface="Microsoft Sans Serif"/>
              </a:rPr>
              <a:t>, </a:t>
            </a:r>
            <a:r>
              <a:rPr sz="908" spc="-54" dirty="0">
                <a:latin typeface="Verdana"/>
                <a:cs typeface="Verdana"/>
              </a:rPr>
              <a:t>при</a:t>
            </a:r>
            <a:r>
              <a:rPr sz="908" spc="-23" dirty="0">
                <a:latin typeface="Verdana"/>
                <a:cs typeface="Verdana"/>
              </a:rPr>
              <a:t> </a:t>
            </a:r>
            <a:r>
              <a:rPr sz="908" spc="-9" dirty="0">
                <a:latin typeface="Verdana"/>
                <a:cs typeface="Verdana"/>
              </a:rPr>
              <a:t>этом</a:t>
            </a:r>
            <a:r>
              <a:rPr sz="908" spc="-23" dirty="0">
                <a:latin typeface="Verdana"/>
                <a:cs typeface="Verdana"/>
              </a:rPr>
              <a:t> </a:t>
            </a:r>
            <a:r>
              <a:rPr sz="908" spc="-36" dirty="0">
                <a:latin typeface="Verdana"/>
                <a:cs typeface="Verdana"/>
              </a:rPr>
              <a:t>элемент</a:t>
            </a:r>
            <a:r>
              <a:rPr sz="908" spc="-18" dirty="0">
                <a:latin typeface="Verdana"/>
                <a:cs typeface="Verdana"/>
              </a:rPr>
              <a:t> </a:t>
            </a:r>
            <a:r>
              <a:rPr sz="908" spc="-41" dirty="0">
                <a:latin typeface="Microsoft Sans Serif"/>
                <a:cs typeface="Microsoft Sans Serif"/>
              </a:rPr>
              <a:t>«</a:t>
            </a:r>
            <a:r>
              <a:rPr sz="908" spc="-41" dirty="0">
                <a:latin typeface="Verdana"/>
                <a:cs typeface="Verdana"/>
              </a:rPr>
              <a:t>проценты</a:t>
            </a:r>
            <a:r>
              <a:rPr sz="908" spc="-41" dirty="0">
                <a:latin typeface="Microsoft Sans Serif"/>
                <a:cs typeface="Microsoft Sans Serif"/>
              </a:rPr>
              <a:t>»</a:t>
            </a:r>
            <a:r>
              <a:rPr sz="908" spc="50" dirty="0">
                <a:latin typeface="Microsoft Sans Serif"/>
                <a:cs typeface="Microsoft Sans Serif"/>
              </a:rPr>
              <a:t> </a:t>
            </a:r>
            <a:r>
              <a:rPr sz="908" spc="-45" dirty="0">
                <a:latin typeface="Verdana"/>
                <a:cs typeface="Verdana"/>
              </a:rPr>
              <a:t>может</a:t>
            </a:r>
            <a:r>
              <a:rPr sz="908" spc="-18" dirty="0">
                <a:latin typeface="Verdana"/>
                <a:cs typeface="Verdana"/>
              </a:rPr>
              <a:t> </a:t>
            </a:r>
            <a:r>
              <a:rPr sz="908" spc="-59" dirty="0">
                <a:latin typeface="Verdana"/>
                <a:cs typeface="Verdana"/>
              </a:rPr>
              <a:t>классифицироваться</a:t>
            </a:r>
            <a:r>
              <a:rPr sz="908" spc="-18" dirty="0">
                <a:latin typeface="Verdana"/>
                <a:cs typeface="Verdana"/>
              </a:rPr>
              <a:t> по</a:t>
            </a:r>
            <a:r>
              <a:rPr sz="908" spc="-23" dirty="0">
                <a:latin typeface="Verdana"/>
                <a:cs typeface="Verdana"/>
              </a:rPr>
              <a:t> </a:t>
            </a:r>
            <a:r>
              <a:rPr sz="908" spc="-45" dirty="0">
                <a:latin typeface="Verdana"/>
                <a:cs typeface="Verdana"/>
              </a:rPr>
              <a:t>категории </a:t>
            </a:r>
            <a:r>
              <a:rPr sz="908" spc="-54" dirty="0">
                <a:latin typeface="Verdana"/>
                <a:cs typeface="Verdana"/>
              </a:rPr>
              <a:t>операционная</a:t>
            </a:r>
            <a:r>
              <a:rPr sz="908" spc="132" dirty="0">
                <a:latin typeface="Verdana"/>
                <a:cs typeface="Verdana"/>
              </a:rPr>
              <a:t> </a:t>
            </a:r>
            <a:r>
              <a:rPr sz="908" spc="-36" dirty="0">
                <a:latin typeface="Verdana"/>
                <a:cs typeface="Verdana"/>
              </a:rPr>
              <a:t>деятельность</a:t>
            </a:r>
            <a:r>
              <a:rPr sz="908" spc="-36" dirty="0">
                <a:latin typeface="Microsoft Sans Serif"/>
                <a:cs typeface="Microsoft Sans Serif"/>
              </a:rPr>
              <a:t>,</a:t>
            </a:r>
            <a:r>
              <a:rPr sz="908" spc="204" dirty="0">
                <a:latin typeface="Microsoft Sans Serif"/>
                <a:cs typeface="Microsoft Sans Serif"/>
              </a:rPr>
              <a:t> </a:t>
            </a:r>
            <a:r>
              <a:rPr sz="908" dirty="0">
                <a:latin typeface="Verdana"/>
                <a:cs typeface="Verdana"/>
              </a:rPr>
              <a:t>а</a:t>
            </a:r>
            <a:r>
              <a:rPr sz="908" spc="132" dirty="0">
                <a:latin typeface="Verdana"/>
                <a:cs typeface="Verdana"/>
              </a:rPr>
              <a:t> </a:t>
            </a:r>
            <a:r>
              <a:rPr sz="908" spc="-27" dirty="0">
                <a:latin typeface="Verdana"/>
                <a:cs typeface="Verdana"/>
              </a:rPr>
              <a:t>элемент</a:t>
            </a:r>
            <a:r>
              <a:rPr sz="908" spc="132" dirty="0">
                <a:latin typeface="Verdana"/>
                <a:cs typeface="Verdana"/>
              </a:rPr>
              <a:t> </a:t>
            </a:r>
            <a:r>
              <a:rPr sz="908" spc="-36" dirty="0">
                <a:latin typeface="Microsoft Sans Serif"/>
                <a:cs typeface="Microsoft Sans Serif"/>
              </a:rPr>
              <a:t>«</a:t>
            </a:r>
            <a:r>
              <a:rPr sz="908" spc="-36" dirty="0">
                <a:latin typeface="Verdana"/>
                <a:cs typeface="Verdana"/>
              </a:rPr>
              <a:t>основная</a:t>
            </a:r>
            <a:r>
              <a:rPr sz="908" spc="132" dirty="0">
                <a:latin typeface="Verdana"/>
                <a:cs typeface="Verdana"/>
              </a:rPr>
              <a:t> </a:t>
            </a:r>
            <a:r>
              <a:rPr sz="908" dirty="0">
                <a:latin typeface="Verdana"/>
                <a:cs typeface="Verdana"/>
              </a:rPr>
              <a:t>сумма</a:t>
            </a:r>
            <a:r>
              <a:rPr sz="908" spc="132" dirty="0">
                <a:latin typeface="Verdana"/>
                <a:cs typeface="Verdana"/>
              </a:rPr>
              <a:t> </a:t>
            </a:r>
            <a:r>
              <a:rPr sz="908" spc="-18" dirty="0">
                <a:latin typeface="Verdana"/>
                <a:cs typeface="Verdana"/>
              </a:rPr>
              <a:t>долга</a:t>
            </a:r>
            <a:r>
              <a:rPr sz="908" spc="-18" dirty="0">
                <a:latin typeface="Microsoft Sans Serif"/>
                <a:cs typeface="Microsoft Sans Serif"/>
              </a:rPr>
              <a:t>»</a:t>
            </a:r>
            <a:r>
              <a:rPr sz="908" spc="208" dirty="0">
                <a:latin typeface="Microsoft Sans Serif"/>
                <a:cs typeface="Microsoft Sans Serif"/>
              </a:rPr>
              <a:t> </a:t>
            </a:r>
            <a:r>
              <a:rPr sz="908" spc="-9" dirty="0">
                <a:latin typeface="Microsoft Sans Serif"/>
                <a:cs typeface="Microsoft Sans Serif"/>
              </a:rPr>
              <a:t>-</a:t>
            </a:r>
            <a:r>
              <a:rPr sz="908" spc="-23" dirty="0">
                <a:latin typeface="Verdana"/>
                <a:cs typeface="Verdana"/>
              </a:rPr>
              <a:t>по</a:t>
            </a:r>
            <a:endParaRPr sz="908">
              <a:latin typeface="Verdana"/>
              <a:cs typeface="Verdana"/>
            </a:endParaRPr>
          </a:p>
          <a:p>
            <a:pPr marL="65125" algn="just">
              <a:lnSpc>
                <a:spcPts val="1057"/>
              </a:lnSpc>
            </a:pPr>
            <a:r>
              <a:rPr sz="908" spc="-77" dirty="0">
                <a:latin typeface="Verdana"/>
                <a:cs typeface="Verdana"/>
              </a:rPr>
              <a:t>категории</a:t>
            </a:r>
            <a:r>
              <a:rPr sz="908" spc="-23" dirty="0">
                <a:latin typeface="Verdana"/>
                <a:cs typeface="Verdana"/>
              </a:rPr>
              <a:t> </a:t>
            </a:r>
            <a:r>
              <a:rPr sz="908" spc="-64" dirty="0">
                <a:latin typeface="Verdana"/>
                <a:cs typeface="Verdana"/>
              </a:rPr>
              <a:t>финансовая</a:t>
            </a:r>
            <a:r>
              <a:rPr sz="908" spc="-18" dirty="0">
                <a:latin typeface="Verdana"/>
                <a:cs typeface="Verdana"/>
              </a:rPr>
              <a:t> </a:t>
            </a:r>
            <a:r>
              <a:rPr sz="908" spc="-9" dirty="0">
                <a:latin typeface="Verdana"/>
                <a:cs typeface="Verdana"/>
              </a:rPr>
              <a:t>деятельность</a:t>
            </a:r>
            <a:r>
              <a:rPr sz="908" spc="-9" dirty="0">
                <a:latin typeface="Microsoft Sans Serif"/>
                <a:cs typeface="Microsoft Sans Serif"/>
              </a:rPr>
              <a:t>.</a:t>
            </a:r>
            <a:endParaRPr sz="908">
              <a:latin typeface="Microsoft Sans Serif"/>
              <a:cs typeface="Microsoft Sans Serif"/>
            </a:endParaRPr>
          </a:p>
        </p:txBody>
      </p:sp>
      <p:sp>
        <p:nvSpPr>
          <p:cNvPr id="11" name="object 11"/>
          <p:cNvSpPr txBox="1"/>
          <p:nvPr/>
        </p:nvSpPr>
        <p:spPr>
          <a:xfrm>
            <a:off x="6426918" y="1919318"/>
            <a:ext cx="1695482" cy="151357"/>
          </a:xfrm>
          <a:prstGeom prst="rect">
            <a:avLst/>
          </a:prstGeom>
        </p:spPr>
        <p:txBody>
          <a:bodyPr vert="horz" wrap="square" lIns="0" tIns="11526" rIns="0" bIns="0" rtlCol="0">
            <a:spAutoFit/>
          </a:bodyPr>
          <a:lstStyle/>
          <a:p>
            <a:pPr marL="11527">
              <a:spcBef>
                <a:spcPts val="91"/>
              </a:spcBef>
            </a:pPr>
            <a:r>
              <a:rPr sz="908" b="1" dirty="0">
                <a:latin typeface="Arial"/>
                <a:cs typeface="Arial"/>
              </a:rPr>
              <a:t>Операционная</a:t>
            </a:r>
            <a:r>
              <a:rPr sz="908" b="1" spc="-41" dirty="0">
                <a:latin typeface="Arial"/>
                <a:cs typeface="Arial"/>
              </a:rPr>
              <a:t> </a:t>
            </a:r>
            <a:r>
              <a:rPr sz="908" b="1" spc="-9" dirty="0">
                <a:latin typeface="Arial"/>
                <a:cs typeface="Arial"/>
              </a:rPr>
              <a:t>деятельность</a:t>
            </a:r>
            <a:endParaRPr sz="908">
              <a:latin typeface="Arial"/>
              <a:cs typeface="Arial"/>
            </a:endParaRPr>
          </a:p>
        </p:txBody>
      </p:sp>
      <p:sp>
        <p:nvSpPr>
          <p:cNvPr id="12" name="object 12"/>
          <p:cNvSpPr txBox="1"/>
          <p:nvPr/>
        </p:nvSpPr>
        <p:spPr>
          <a:xfrm>
            <a:off x="6426913" y="2195250"/>
            <a:ext cx="4038728" cy="849945"/>
          </a:xfrm>
          <a:prstGeom prst="rect">
            <a:avLst/>
          </a:prstGeom>
        </p:spPr>
        <p:txBody>
          <a:bodyPr vert="horz" wrap="square" lIns="0" tIns="11526" rIns="0" bIns="0" rtlCol="0">
            <a:spAutoFit/>
          </a:bodyPr>
          <a:lstStyle/>
          <a:p>
            <a:pPr marL="11527" marR="4611" algn="just">
              <a:spcBef>
                <a:spcPts val="91"/>
              </a:spcBef>
            </a:pPr>
            <a:r>
              <a:rPr sz="908" dirty="0">
                <a:latin typeface="Verdana"/>
                <a:cs typeface="Verdana"/>
              </a:rPr>
              <a:t>Сумма</a:t>
            </a:r>
            <a:r>
              <a:rPr sz="908" spc="59" dirty="0">
                <a:latin typeface="Verdana"/>
                <a:cs typeface="Verdana"/>
              </a:rPr>
              <a:t> </a:t>
            </a:r>
            <a:r>
              <a:rPr sz="908" spc="-32" dirty="0">
                <a:latin typeface="Verdana"/>
                <a:cs typeface="Verdana"/>
              </a:rPr>
              <a:t>денежных</a:t>
            </a:r>
            <a:r>
              <a:rPr sz="908" spc="64" dirty="0">
                <a:latin typeface="Verdana"/>
                <a:cs typeface="Verdana"/>
              </a:rPr>
              <a:t> </a:t>
            </a:r>
            <a:r>
              <a:rPr sz="908" dirty="0">
                <a:latin typeface="Verdana"/>
                <a:cs typeface="Verdana"/>
              </a:rPr>
              <a:t>средств</a:t>
            </a:r>
            <a:r>
              <a:rPr sz="908" dirty="0">
                <a:latin typeface="Microsoft Sans Serif"/>
                <a:cs typeface="Microsoft Sans Serif"/>
              </a:rPr>
              <a:t>,</a:t>
            </a:r>
            <a:r>
              <a:rPr sz="908" spc="141" dirty="0">
                <a:latin typeface="Microsoft Sans Serif"/>
                <a:cs typeface="Microsoft Sans Serif"/>
              </a:rPr>
              <a:t> </a:t>
            </a:r>
            <a:r>
              <a:rPr sz="908" spc="-41" dirty="0">
                <a:latin typeface="Verdana"/>
                <a:cs typeface="Verdana"/>
              </a:rPr>
              <a:t>возникающая</a:t>
            </a:r>
            <a:r>
              <a:rPr sz="908" spc="64" dirty="0">
                <a:latin typeface="Verdana"/>
                <a:cs typeface="Verdana"/>
              </a:rPr>
              <a:t> </a:t>
            </a:r>
            <a:r>
              <a:rPr sz="908" dirty="0">
                <a:latin typeface="Verdana"/>
                <a:cs typeface="Verdana"/>
              </a:rPr>
              <a:t>в</a:t>
            </a:r>
            <a:r>
              <a:rPr sz="908" spc="64" dirty="0">
                <a:latin typeface="Verdana"/>
                <a:cs typeface="Verdana"/>
              </a:rPr>
              <a:t> </a:t>
            </a:r>
            <a:r>
              <a:rPr sz="908" spc="-18" dirty="0">
                <a:latin typeface="Verdana"/>
                <a:cs typeface="Verdana"/>
              </a:rPr>
              <a:t>результате</a:t>
            </a:r>
            <a:r>
              <a:rPr sz="908" spc="64" dirty="0">
                <a:latin typeface="Verdana"/>
                <a:cs typeface="Verdana"/>
              </a:rPr>
              <a:t> </a:t>
            </a:r>
            <a:r>
              <a:rPr sz="908" spc="-50" dirty="0">
                <a:latin typeface="Verdana"/>
                <a:cs typeface="Verdana"/>
              </a:rPr>
              <a:t>операционной деятельности</a:t>
            </a:r>
            <a:r>
              <a:rPr sz="908" spc="-50" dirty="0">
                <a:latin typeface="Microsoft Sans Serif"/>
                <a:cs typeface="Microsoft Sans Serif"/>
              </a:rPr>
              <a:t>,</a:t>
            </a:r>
            <a:r>
              <a:rPr sz="908" spc="95" dirty="0">
                <a:latin typeface="Microsoft Sans Serif"/>
                <a:cs typeface="Microsoft Sans Serif"/>
              </a:rPr>
              <a:t> </a:t>
            </a:r>
            <a:r>
              <a:rPr sz="908" spc="-64" dirty="0">
                <a:latin typeface="Verdana"/>
                <a:cs typeface="Verdana"/>
              </a:rPr>
              <a:t>является</a:t>
            </a:r>
            <a:r>
              <a:rPr sz="908" spc="23" dirty="0">
                <a:latin typeface="Verdana"/>
                <a:cs typeface="Verdana"/>
              </a:rPr>
              <a:t> </a:t>
            </a:r>
            <a:r>
              <a:rPr sz="908" spc="-82" dirty="0">
                <a:latin typeface="Verdana"/>
                <a:cs typeface="Verdana"/>
              </a:rPr>
              <a:t>важнейшим</a:t>
            </a:r>
            <a:r>
              <a:rPr sz="908" spc="23" dirty="0">
                <a:latin typeface="Verdana"/>
                <a:cs typeface="Verdana"/>
              </a:rPr>
              <a:t> </a:t>
            </a:r>
            <a:r>
              <a:rPr sz="908" spc="-68" dirty="0">
                <a:latin typeface="Verdana"/>
                <a:cs typeface="Verdana"/>
              </a:rPr>
              <a:t>показателем</a:t>
            </a:r>
            <a:r>
              <a:rPr sz="908" spc="23" dirty="0">
                <a:latin typeface="Verdana"/>
                <a:cs typeface="Verdana"/>
              </a:rPr>
              <a:t> </a:t>
            </a:r>
            <a:r>
              <a:rPr sz="908" spc="-50" dirty="0">
                <a:latin typeface="Verdana"/>
                <a:cs typeface="Verdana"/>
              </a:rPr>
              <a:t>того</a:t>
            </a:r>
            <a:r>
              <a:rPr sz="908" spc="-50" dirty="0">
                <a:latin typeface="Microsoft Sans Serif"/>
                <a:cs typeface="Microsoft Sans Serif"/>
              </a:rPr>
              <a:t>,</a:t>
            </a:r>
            <a:r>
              <a:rPr sz="908" spc="100" dirty="0">
                <a:latin typeface="Microsoft Sans Serif"/>
                <a:cs typeface="Microsoft Sans Serif"/>
              </a:rPr>
              <a:t> </a:t>
            </a:r>
            <a:r>
              <a:rPr sz="908" spc="-59" dirty="0">
                <a:latin typeface="Verdana"/>
                <a:cs typeface="Verdana"/>
              </a:rPr>
              <a:t>создает</a:t>
            </a:r>
            <a:r>
              <a:rPr sz="908" spc="23" dirty="0">
                <a:latin typeface="Verdana"/>
                <a:cs typeface="Verdana"/>
              </a:rPr>
              <a:t> </a:t>
            </a:r>
            <a:r>
              <a:rPr sz="908" spc="-91" dirty="0">
                <a:latin typeface="Verdana"/>
                <a:cs typeface="Verdana"/>
              </a:rPr>
              <a:t>ли</a:t>
            </a:r>
            <a:r>
              <a:rPr sz="908" spc="18" dirty="0">
                <a:latin typeface="Verdana"/>
                <a:cs typeface="Verdana"/>
              </a:rPr>
              <a:t> </a:t>
            </a:r>
            <a:r>
              <a:rPr sz="908" spc="-18" dirty="0">
                <a:latin typeface="Verdana"/>
                <a:cs typeface="Verdana"/>
              </a:rPr>
              <a:t>данная </a:t>
            </a:r>
            <a:r>
              <a:rPr sz="908" spc="-50" dirty="0">
                <a:latin typeface="Verdana"/>
                <a:cs typeface="Verdana"/>
              </a:rPr>
              <a:t>категория</a:t>
            </a:r>
            <a:r>
              <a:rPr sz="908" spc="-5" dirty="0">
                <a:latin typeface="Verdana"/>
                <a:cs typeface="Verdana"/>
              </a:rPr>
              <a:t> </a:t>
            </a:r>
            <a:r>
              <a:rPr sz="908" spc="-41" dirty="0">
                <a:latin typeface="Verdana"/>
                <a:cs typeface="Verdana"/>
              </a:rPr>
              <a:t>деятельности</a:t>
            </a:r>
            <a:r>
              <a:rPr sz="908" dirty="0">
                <a:latin typeface="Verdana"/>
                <a:cs typeface="Verdana"/>
              </a:rPr>
              <a:t> </a:t>
            </a:r>
            <a:r>
              <a:rPr sz="908" spc="-36" dirty="0">
                <a:latin typeface="Verdana"/>
                <a:cs typeface="Verdana"/>
              </a:rPr>
              <a:t>достаточно</a:t>
            </a:r>
            <a:r>
              <a:rPr sz="908" spc="-9" dirty="0">
                <a:latin typeface="Verdana"/>
                <a:cs typeface="Verdana"/>
              </a:rPr>
              <a:t> </a:t>
            </a:r>
            <a:r>
              <a:rPr sz="908" spc="-50" dirty="0">
                <a:latin typeface="Verdana"/>
                <a:cs typeface="Verdana"/>
              </a:rPr>
              <a:t>денежных</a:t>
            </a:r>
            <a:r>
              <a:rPr sz="908" spc="-9" dirty="0">
                <a:latin typeface="Verdana"/>
                <a:cs typeface="Verdana"/>
              </a:rPr>
              <a:t> средств</a:t>
            </a:r>
            <a:r>
              <a:rPr sz="908" spc="-5" dirty="0">
                <a:latin typeface="Verdana"/>
                <a:cs typeface="Verdana"/>
              </a:rPr>
              <a:t> </a:t>
            </a:r>
            <a:r>
              <a:rPr sz="908" dirty="0">
                <a:latin typeface="Verdana"/>
                <a:cs typeface="Verdana"/>
              </a:rPr>
              <a:t>для </a:t>
            </a:r>
            <a:r>
              <a:rPr sz="908" spc="-36" dirty="0">
                <a:latin typeface="Verdana"/>
                <a:cs typeface="Verdana"/>
              </a:rPr>
              <a:t>погашения </a:t>
            </a:r>
            <a:r>
              <a:rPr sz="908" spc="-41" dirty="0">
                <a:latin typeface="Verdana"/>
                <a:cs typeface="Verdana"/>
              </a:rPr>
              <a:t>займов</a:t>
            </a:r>
            <a:r>
              <a:rPr sz="908" spc="-41" dirty="0">
                <a:latin typeface="Microsoft Sans Serif"/>
                <a:cs typeface="Microsoft Sans Serif"/>
              </a:rPr>
              <a:t>,</a:t>
            </a:r>
            <a:r>
              <a:rPr sz="908" spc="-9" dirty="0">
                <a:latin typeface="Microsoft Sans Serif"/>
                <a:cs typeface="Microsoft Sans Serif"/>
              </a:rPr>
              <a:t> </a:t>
            </a:r>
            <a:r>
              <a:rPr sz="908" spc="-73" dirty="0">
                <a:latin typeface="Verdana"/>
                <a:cs typeface="Verdana"/>
              </a:rPr>
              <a:t>поддержания</a:t>
            </a:r>
            <a:r>
              <a:rPr sz="908" spc="-5" dirty="0">
                <a:latin typeface="Verdana"/>
                <a:cs typeface="Verdana"/>
              </a:rPr>
              <a:t> </a:t>
            </a:r>
            <a:r>
              <a:rPr sz="908" spc="-64" dirty="0">
                <a:latin typeface="Verdana"/>
                <a:cs typeface="Verdana"/>
              </a:rPr>
              <a:t>производительной</a:t>
            </a:r>
            <a:r>
              <a:rPr sz="908" spc="-18" dirty="0">
                <a:latin typeface="Verdana"/>
                <a:cs typeface="Verdana"/>
              </a:rPr>
              <a:t> </a:t>
            </a:r>
            <a:r>
              <a:rPr sz="908" spc="-59" dirty="0">
                <a:latin typeface="Verdana"/>
                <a:cs typeface="Verdana"/>
              </a:rPr>
              <a:t>способности</a:t>
            </a:r>
            <a:r>
              <a:rPr sz="908" spc="-18" dirty="0">
                <a:latin typeface="Verdana"/>
                <a:cs typeface="Verdana"/>
              </a:rPr>
              <a:t> </a:t>
            </a:r>
            <a:r>
              <a:rPr sz="908" spc="-64" dirty="0">
                <a:latin typeface="Verdana"/>
                <a:cs typeface="Verdana"/>
              </a:rPr>
              <a:t>компании</a:t>
            </a:r>
            <a:r>
              <a:rPr sz="908" spc="-64" dirty="0">
                <a:latin typeface="Microsoft Sans Serif"/>
                <a:cs typeface="Microsoft Sans Serif"/>
              </a:rPr>
              <a:t>,</a:t>
            </a:r>
            <a:r>
              <a:rPr sz="908" spc="45" dirty="0">
                <a:latin typeface="Microsoft Sans Serif"/>
                <a:cs typeface="Microsoft Sans Serif"/>
              </a:rPr>
              <a:t> </a:t>
            </a:r>
            <a:r>
              <a:rPr sz="908" spc="-23" dirty="0">
                <a:latin typeface="Verdana"/>
                <a:cs typeface="Verdana"/>
              </a:rPr>
              <a:t>выплаты </a:t>
            </a:r>
            <a:r>
              <a:rPr sz="908" spc="-18" dirty="0">
                <a:latin typeface="Verdana"/>
                <a:cs typeface="Verdana"/>
              </a:rPr>
              <a:t>дивидендов</a:t>
            </a:r>
            <a:r>
              <a:rPr sz="908" spc="103" dirty="0">
                <a:latin typeface="Verdana"/>
                <a:cs typeface="Verdana"/>
              </a:rPr>
              <a:t> </a:t>
            </a:r>
            <a:r>
              <a:rPr sz="908" dirty="0">
                <a:latin typeface="Microsoft Sans Serif"/>
                <a:cs typeface="Microsoft Sans Serif"/>
              </a:rPr>
              <a:t>(</a:t>
            </a:r>
            <a:r>
              <a:rPr sz="908" dirty="0">
                <a:latin typeface="Verdana"/>
                <a:cs typeface="Verdana"/>
              </a:rPr>
              <a:t>и</a:t>
            </a:r>
            <a:r>
              <a:rPr sz="908" spc="109" dirty="0">
                <a:latin typeface="Verdana"/>
                <a:cs typeface="Verdana"/>
              </a:rPr>
              <a:t> </a:t>
            </a:r>
            <a:r>
              <a:rPr sz="908" spc="-27" dirty="0">
                <a:latin typeface="Verdana"/>
                <a:cs typeface="Verdana"/>
              </a:rPr>
              <a:t>осуществления</a:t>
            </a:r>
            <a:r>
              <a:rPr sz="908" spc="109" dirty="0">
                <a:latin typeface="Verdana"/>
                <a:cs typeface="Verdana"/>
              </a:rPr>
              <a:t> </a:t>
            </a:r>
            <a:r>
              <a:rPr sz="908" dirty="0">
                <a:latin typeface="Verdana"/>
                <a:cs typeface="Verdana"/>
              </a:rPr>
              <a:t>новых</a:t>
            </a:r>
            <a:r>
              <a:rPr sz="908" spc="113" dirty="0">
                <a:latin typeface="Verdana"/>
                <a:cs typeface="Verdana"/>
              </a:rPr>
              <a:t> </a:t>
            </a:r>
            <a:r>
              <a:rPr sz="908" spc="-18" dirty="0">
                <a:latin typeface="Verdana"/>
                <a:cs typeface="Verdana"/>
              </a:rPr>
              <a:t>инвестиций</a:t>
            </a:r>
            <a:r>
              <a:rPr sz="908" spc="-18" dirty="0">
                <a:latin typeface="Microsoft Sans Serif"/>
                <a:cs typeface="Microsoft Sans Serif"/>
              </a:rPr>
              <a:t>)</a:t>
            </a:r>
            <a:r>
              <a:rPr sz="908" spc="185" dirty="0">
                <a:latin typeface="Microsoft Sans Serif"/>
                <a:cs typeface="Microsoft Sans Serif"/>
              </a:rPr>
              <a:t> </a:t>
            </a:r>
            <a:r>
              <a:rPr sz="908" dirty="0">
                <a:latin typeface="Verdana"/>
                <a:cs typeface="Verdana"/>
              </a:rPr>
              <a:t>без</a:t>
            </a:r>
            <a:r>
              <a:rPr sz="908" spc="109" dirty="0">
                <a:latin typeface="Verdana"/>
                <a:cs typeface="Verdana"/>
              </a:rPr>
              <a:t> </a:t>
            </a:r>
            <a:r>
              <a:rPr sz="908" spc="-50" dirty="0">
                <a:latin typeface="Verdana"/>
                <a:cs typeface="Verdana"/>
              </a:rPr>
              <a:t>привлечения </a:t>
            </a:r>
            <a:r>
              <a:rPr sz="908" spc="-82" dirty="0">
                <a:latin typeface="Verdana"/>
                <a:cs typeface="Verdana"/>
              </a:rPr>
              <a:t>внешних</a:t>
            </a:r>
            <a:r>
              <a:rPr sz="908" spc="-23" dirty="0">
                <a:latin typeface="Verdana"/>
                <a:cs typeface="Verdana"/>
              </a:rPr>
              <a:t> </a:t>
            </a:r>
            <a:r>
              <a:rPr sz="908" spc="-77" dirty="0">
                <a:latin typeface="Verdana"/>
                <a:cs typeface="Verdana"/>
              </a:rPr>
              <a:t>источников</a:t>
            </a:r>
            <a:r>
              <a:rPr sz="908" spc="-18" dirty="0">
                <a:latin typeface="Verdana"/>
                <a:cs typeface="Verdana"/>
              </a:rPr>
              <a:t> </a:t>
            </a:r>
            <a:r>
              <a:rPr sz="908" spc="-9" dirty="0">
                <a:latin typeface="Verdana"/>
                <a:cs typeface="Verdana"/>
              </a:rPr>
              <a:t>финансирования</a:t>
            </a:r>
            <a:r>
              <a:rPr sz="908" spc="-9" dirty="0">
                <a:latin typeface="Microsoft Sans Serif"/>
                <a:cs typeface="Microsoft Sans Serif"/>
              </a:rPr>
              <a:t>.</a:t>
            </a:r>
            <a:endParaRPr sz="908">
              <a:latin typeface="Microsoft Sans Serif"/>
              <a:cs typeface="Microsoft Sans Serif"/>
            </a:endParaRPr>
          </a:p>
        </p:txBody>
      </p:sp>
      <p:sp>
        <p:nvSpPr>
          <p:cNvPr id="13" name="object 13"/>
          <p:cNvSpPr txBox="1"/>
          <p:nvPr/>
        </p:nvSpPr>
        <p:spPr>
          <a:xfrm>
            <a:off x="6372752" y="3180499"/>
            <a:ext cx="4147649" cy="1278342"/>
          </a:xfrm>
          <a:prstGeom prst="rect">
            <a:avLst/>
          </a:prstGeom>
          <a:ln w="6096">
            <a:solidFill>
              <a:srgbClr val="000000"/>
            </a:solidFill>
          </a:ln>
        </p:spPr>
        <p:txBody>
          <a:bodyPr vert="horz" wrap="square" lIns="0" tIns="12679" rIns="0" bIns="0" rtlCol="0">
            <a:spAutoFit/>
          </a:bodyPr>
          <a:lstStyle/>
          <a:p>
            <a:pPr marL="65125" marR="58209" algn="just">
              <a:spcBef>
                <a:spcPts val="100"/>
              </a:spcBef>
            </a:pPr>
            <a:r>
              <a:rPr sz="908" b="1" dirty="0">
                <a:latin typeface="Arial"/>
                <a:cs typeface="Arial"/>
              </a:rPr>
              <a:t>ПРИМЕР</a:t>
            </a:r>
            <a:r>
              <a:rPr sz="908" b="1" spc="290" dirty="0">
                <a:latin typeface="Arial"/>
                <a:cs typeface="Arial"/>
              </a:rPr>
              <a:t> </a:t>
            </a:r>
            <a:r>
              <a:rPr sz="908" b="1" dirty="0">
                <a:latin typeface="Arial"/>
                <a:cs typeface="Arial"/>
              </a:rPr>
              <a:t>–</a:t>
            </a:r>
            <a:r>
              <a:rPr sz="908" b="1" spc="286" dirty="0">
                <a:latin typeface="Arial"/>
                <a:cs typeface="Arial"/>
              </a:rPr>
              <a:t> </a:t>
            </a:r>
            <a:r>
              <a:rPr sz="908" b="1" dirty="0">
                <a:latin typeface="Arial"/>
                <a:cs typeface="Arial"/>
              </a:rPr>
              <a:t>операционная</a:t>
            </a:r>
            <a:r>
              <a:rPr sz="908" b="1" spc="290" dirty="0">
                <a:latin typeface="Arial"/>
                <a:cs typeface="Arial"/>
              </a:rPr>
              <a:t> </a:t>
            </a:r>
            <a:r>
              <a:rPr sz="908" b="1" dirty="0">
                <a:latin typeface="Arial"/>
                <a:cs typeface="Arial"/>
              </a:rPr>
              <a:t>деятельность,</a:t>
            </a:r>
            <a:r>
              <a:rPr sz="908" b="1" spc="290" dirty="0">
                <a:latin typeface="Arial"/>
                <a:cs typeface="Arial"/>
              </a:rPr>
              <a:t> </a:t>
            </a:r>
            <a:r>
              <a:rPr sz="908" b="1" dirty="0">
                <a:latin typeface="Arial"/>
                <a:cs typeface="Arial"/>
              </a:rPr>
              <a:t>не</a:t>
            </a:r>
            <a:r>
              <a:rPr sz="908" b="1" spc="290" dirty="0">
                <a:latin typeface="Arial"/>
                <a:cs typeface="Arial"/>
              </a:rPr>
              <a:t> </a:t>
            </a:r>
            <a:r>
              <a:rPr sz="908" b="1" dirty="0">
                <a:latin typeface="Arial"/>
                <a:cs typeface="Arial"/>
              </a:rPr>
              <a:t>создающая</a:t>
            </a:r>
            <a:r>
              <a:rPr sz="908" b="1" spc="277" dirty="0">
                <a:latin typeface="Arial"/>
                <a:cs typeface="Arial"/>
              </a:rPr>
              <a:t> </a:t>
            </a:r>
            <a:r>
              <a:rPr sz="908" b="1" spc="-9" dirty="0">
                <a:latin typeface="Arial"/>
                <a:cs typeface="Arial"/>
              </a:rPr>
              <a:t>денежные средства</a:t>
            </a:r>
            <a:endParaRPr sz="908">
              <a:latin typeface="Arial"/>
              <a:cs typeface="Arial"/>
            </a:endParaRPr>
          </a:p>
          <a:p>
            <a:pPr marL="65125" marR="58209" algn="just">
              <a:lnSpc>
                <a:spcPts val="1089"/>
              </a:lnSpc>
              <a:spcBef>
                <a:spcPts val="27"/>
              </a:spcBef>
            </a:pPr>
            <a:r>
              <a:rPr sz="908" spc="-18" dirty="0">
                <a:latin typeface="Verdana"/>
                <a:cs typeface="Verdana"/>
              </a:rPr>
              <a:t>Ваша</a:t>
            </a:r>
            <a:r>
              <a:rPr sz="908" spc="-27" dirty="0">
                <a:latin typeface="Verdana"/>
                <a:cs typeface="Verdana"/>
              </a:rPr>
              <a:t> </a:t>
            </a:r>
            <a:r>
              <a:rPr sz="908" spc="-64" dirty="0">
                <a:latin typeface="Verdana"/>
                <a:cs typeface="Verdana"/>
              </a:rPr>
              <a:t>производственная</a:t>
            </a:r>
            <a:r>
              <a:rPr sz="908" spc="-14" dirty="0">
                <a:latin typeface="Verdana"/>
                <a:cs typeface="Verdana"/>
              </a:rPr>
              <a:t> </a:t>
            </a:r>
            <a:r>
              <a:rPr sz="908" spc="-45" dirty="0">
                <a:latin typeface="Verdana"/>
                <a:cs typeface="Verdana"/>
              </a:rPr>
              <a:t>деятельность</a:t>
            </a:r>
            <a:r>
              <a:rPr sz="908" spc="-9" dirty="0">
                <a:latin typeface="Verdana"/>
                <a:cs typeface="Verdana"/>
              </a:rPr>
              <a:t> </a:t>
            </a:r>
            <a:r>
              <a:rPr sz="908" dirty="0">
                <a:latin typeface="Verdana"/>
                <a:cs typeface="Verdana"/>
              </a:rPr>
              <a:t>не</a:t>
            </a:r>
            <a:r>
              <a:rPr sz="908" spc="-18" dirty="0">
                <a:latin typeface="Verdana"/>
                <a:cs typeface="Verdana"/>
              </a:rPr>
              <a:t> </a:t>
            </a:r>
            <a:r>
              <a:rPr sz="908" spc="-32" dirty="0">
                <a:latin typeface="Verdana"/>
                <a:cs typeface="Verdana"/>
              </a:rPr>
              <a:t>создает</a:t>
            </a:r>
            <a:r>
              <a:rPr sz="908" spc="-23" dirty="0">
                <a:latin typeface="Verdana"/>
                <a:cs typeface="Verdana"/>
              </a:rPr>
              <a:t> </a:t>
            </a:r>
            <a:r>
              <a:rPr sz="908" spc="-59" dirty="0">
                <a:latin typeface="Verdana"/>
                <a:cs typeface="Verdana"/>
              </a:rPr>
              <a:t>денежные</a:t>
            </a:r>
            <a:r>
              <a:rPr sz="908" spc="-14" dirty="0">
                <a:latin typeface="Verdana"/>
                <a:cs typeface="Verdana"/>
              </a:rPr>
              <a:t> </a:t>
            </a:r>
            <a:r>
              <a:rPr sz="908" spc="-36" dirty="0">
                <a:latin typeface="Verdana"/>
                <a:cs typeface="Verdana"/>
              </a:rPr>
              <a:t>средства</a:t>
            </a:r>
            <a:r>
              <a:rPr sz="908" spc="-23" dirty="0">
                <a:latin typeface="Verdana"/>
                <a:cs typeface="Verdana"/>
              </a:rPr>
              <a:t> </a:t>
            </a:r>
            <a:r>
              <a:rPr sz="908" spc="-45" dirty="0">
                <a:latin typeface="Verdana"/>
                <a:cs typeface="Verdana"/>
              </a:rPr>
              <a:t>в </a:t>
            </a:r>
            <a:r>
              <a:rPr sz="908" dirty="0">
                <a:latin typeface="Verdana"/>
                <a:cs typeface="Verdana"/>
              </a:rPr>
              <a:t>связи</a:t>
            </a:r>
            <a:r>
              <a:rPr sz="908" spc="27" dirty="0">
                <a:latin typeface="Verdana"/>
                <a:cs typeface="Verdana"/>
              </a:rPr>
              <a:t> </a:t>
            </a:r>
            <a:r>
              <a:rPr sz="908" dirty="0">
                <a:latin typeface="Verdana"/>
                <a:cs typeface="Verdana"/>
              </a:rPr>
              <a:t>с</a:t>
            </a:r>
            <a:r>
              <a:rPr sz="908" spc="32" dirty="0">
                <a:latin typeface="Verdana"/>
                <a:cs typeface="Verdana"/>
              </a:rPr>
              <a:t> </a:t>
            </a:r>
            <a:r>
              <a:rPr sz="908" dirty="0">
                <a:latin typeface="Verdana"/>
                <a:cs typeface="Verdana"/>
              </a:rPr>
              <a:t>быстрым</a:t>
            </a:r>
            <a:r>
              <a:rPr sz="908" spc="32" dirty="0">
                <a:latin typeface="Verdana"/>
                <a:cs typeface="Verdana"/>
              </a:rPr>
              <a:t> </a:t>
            </a:r>
            <a:r>
              <a:rPr sz="908" spc="-23" dirty="0">
                <a:latin typeface="Verdana"/>
                <a:cs typeface="Verdana"/>
              </a:rPr>
              <a:t>приростом</a:t>
            </a:r>
            <a:r>
              <a:rPr sz="908" spc="32" dirty="0">
                <a:latin typeface="Verdana"/>
                <a:cs typeface="Verdana"/>
              </a:rPr>
              <a:t> </a:t>
            </a:r>
            <a:r>
              <a:rPr sz="908" spc="-9" dirty="0">
                <a:latin typeface="Verdana"/>
                <a:cs typeface="Verdana"/>
              </a:rPr>
              <a:t>запасов</a:t>
            </a:r>
            <a:r>
              <a:rPr sz="908" spc="32" dirty="0">
                <a:latin typeface="Verdana"/>
                <a:cs typeface="Verdana"/>
              </a:rPr>
              <a:t> </a:t>
            </a:r>
            <a:r>
              <a:rPr sz="908" dirty="0">
                <a:latin typeface="Verdana"/>
                <a:cs typeface="Verdana"/>
              </a:rPr>
              <a:t>и</a:t>
            </a:r>
            <a:r>
              <a:rPr sz="908" spc="32" dirty="0">
                <a:latin typeface="Verdana"/>
                <a:cs typeface="Verdana"/>
              </a:rPr>
              <a:t> </a:t>
            </a:r>
            <a:r>
              <a:rPr sz="908" spc="-23" dirty="0">
                <a:latin typeface="Verdana"/>
                <a:cs typeface="Verdana"/>
              </a:rPr>
              <a:t>чрезмерно</a:t>
            </a:r>
            <a:r>
              <a:rPr sz="908" spc="32" dirty="0">
                <a:latin typeface="Verdana"/>
                <a:cs typeface="Verdana"/>
              </a:rPr>
              <a:t> </a:t>
            </a:r>
            <a:r>
              <a:rPr sz="908" spc="-23" dirty="0">
                <a:latin typeface="Verdana"/>
                <a:cs typeface="Verdana"/>
              </a:rPr>
              <a:t>высоким</a:t>
            </a:r>
            <a:r>
              <a:rPr sz="908" spc="32" dirty="0">
                <a:latin typeface="Verdana"/>
                <a:cs typeface="Verdana"/>
              </a:rPr>
              <a:t> </a:t>
            </a:r>
            <a:r>
              <a:rPr sz="908" spc="-32" dirty="0">
                <a:latin typeface="Verdana"/>
                <a:cs typeface="Verdana"/>
              </a:rPr>
              <a:t>уровнем </a:t>
            </a:r>
            <a:r>
              <a:rPr sz="908" spc="-27" dirty="0">
                <a:latin typeface="Verdana"/>
                <a:cs typeface="Verdana"/>
              </a:rPr>
              <a:t>кредитования</a:t>
            </a:r>
            <a:r>
              <a:rPr sz="908" spc="231" dirty="0">
                <a:latin typeface="Verdana"/>
                <a:cs typeface="Verdana"/>
              </a:rPr>
              <a:t> </a:t>
            </a:r>
            <a:r>
              <a:rPr sz="908" dirty="0">
                <a:latin typeface="Verdana"/>
                <a:cs typeface="Verdana"/>
              </a:rPr>
              <a:t>клиентов</a:t>
            </a:r>
            <a:r>
              <a:rPr sz="908" dirty="0">
                <a:latin typeface="Microsoft Sans Serif"/>
                <a:cs typeface="Microsoft Sans Serif"/>
              </a:rPr>
              <a:t>.</a:t>
            </a:r>
            <a:r>
              <a:rPr sz="908" spc="304" dirty="0">
                <a:latin typeface="Microsoft Sans Serif"/>
                <a:cs typeface="Microsoft Sans Serif"/>
              </a:rPr>
              <a:t> </a:t>
            </a:r>
            <a:r>
              <a:rPr sz="908" dirty="0">
                <a:latin typeface="Verdana"/>
                <a:cs typeface="Verdana"/>
              </a:rPr>
              <a:t>До</a:t>
            </a:r>
            <a:r>
              <a:rPr sz="908" spc="231" dirty="0">
                <a:latin typeface="Verdana"/>
                <a:cs typeface="Verdana"/>
              </a:rPr>
              <a:t> </a:t>
            </a:r>
            <a:r>
              <a:rPr sz="908" dirty="0">
                <a:latin typeface="Verdana"/>
                <a:cs typeface="Verdana"/>
              </a:rPr>
              <a:t>тех</a:t>
            </a:r>
            <a:r>
              <a:rPr sz="908" spc="231" dirty="0">
                <a:latin typeface="Verdana"/>
                <a:cs typeface="Verdana"/>
              </a:rPr>
              <a:t> </a:t>
            </a:r>
            <a:r>
              <a:rPr sz="908" dirty="0">
                <a:latin typeface="Verdana"/>
                <a:cs typeface="Verdana"/>
              </a:rPr>
              <a:t>пор</a:t>
            </a:r>
            <a:r>
              <a:rPr sz="908" spc="231" dirty="0">
                <a:latin typeface="Verdana"/>
                <a:cs typeface="Verdana"/>
              </a:rPr>
              <a:t> </a:t>
            </a:r>
            <a:r>
              <a:rPr sz="908" dirty="0">
                <a:latin typeface="Verdana"/>
                <a:cs typeface="Verdana"/>
              </a:rPr>
              <a:t>пока</a:t>
            </a:r>
            <a:r>
              <a:rPr sz="908" spc="231" dirty="0">
                <a:latin typeface="Verdana"/>
                <a:cs typeface="Verdana"/>
              </a:rPr>
              <a:t> </a:t>
            </a:r>
            <a:r>
              <a:rPr sz="908" dirty="0">
                <a:latin typeface="Verdana"/>
                <a:cs typeface="Verdana"/>
              </a:rPr>
              <a:t>не</a:t>
            </a:r>
            <a:r>
              <a:rPr sz="908" spc="236" dirty="0">
                <a:latin typeface="Verdana"/>
                <a:cs typeface="Verdana"/>
              </a:rPr>
              <a:t> </a:t>
            </a:r>
            <a:r>
              <a:rPr sz="908" dirty="0">
                <a:latin typeface="Verdana"/>
                <a:cs typeface="Verdana"/>
              </a:rPr>
              <a:t>будут</a:t>
            </a:r>
            <a:r>
              <a:rPr sz="908" spc="227" dirty="0">
                <a:latin typeface="Verdana"/>
                <a:cs typeface="Verdana"/>
              </a:rPr>
              <a:t> </a:t>
            </a:r>
            <a:r>
              <a:rPr sz="908" spc="-41" dirty="0">
                <a:latin typeface="Verdana"/>
                <a:cs typeface="Verdana"/>
              </a:rPr>
              <a:t>предприняты </a:t>
            </a:r>
            <a:r>
              <a:rPr sz="908" spc="-36" dirty="0">
                <a:latin typeface="Verdana"/>
                <a:cs typeface="Verdana"/>
              </a:rPr>
              <a:t>корректирующие</a:t>
            </a:r>
            <a:r>
              <a:rPr sz="908" spc="185" dirty="0">
                <a:latin typeface="Verdana"/>
                <a:cs typeface="Verdana"/>
              </a:rPr>
              <a:t> </a:t>
            </a:r>
            <a:r>
              <a:rPr sz="908" dirty="0">
                <a:latin typeface="Verdana"/>
                <a:cs typeface="Verdana"/>
              </a:rPr>
              <a:t>меры</a:t>
            </a:r>
            <a:r>
              <a:rPr sz="908" dirty="0">
                <a:latin typeface="Microsoft Sans Serif"/>
                <a:cs typeface="Microsoft Sans Serif"/>
              </a:rPr>
              <a:t>,</a:t>
            </a:r>
            <a:r>
              <a:rPr sz="908" spc="14" dirty="0">
                <a:latin typeface="Microsoft Sans Serif"/>
                <a:cs typeface="Microsoft Sans Serif"/>
              </a:rPr>
              <a:t> </a:t>
            </a:r>
            <a:r>
              <a:rPr sz="908" dirty="0">
                <a:latin typeface="Verdana"/>
                <a:cs typeface="Verdana"/>
              </a:rPr>
              <a:t>вам</a:t>
            </a:r>
            <a:r>
              <a:rPr sz="908" spc="-54" dirty="0">
                <a:latin typeface="Verdana"/>
                <a:cs typeface="Verdana"/>
              </a:rPr>
              <a:t> </a:t>
            </a:r>
            <a:r>
              <a:rPr sz="908" spc="-18" dirty="0">
                <a:latin typeface="Verdana"/>
                <a:cs typeface="Verdana"/>
              </a:rPr>
              <a:t>будет</a:t>
            </a:r>
            <a:r>
              <a:rPr sz="908" spc="-64" dirty="0">
                <a:latin typeface="Verdana"/>
                <a:cs typeface="Verdana"/>
              </a:rPr>
              <a:t> </a:t>
            </a:r>
            <a:r>
              <a:rPr sz="908" spc="-36" dirty="0">
                <a:latin typeface="Verdana"/>
                <a:cs typeface="Verdana"/>
              </a:rPr>
              <a:t>требоваться</a:t>
            </a:r>
            <a:r>
              <a:rPr sz="908" spc="-41" dirty="0">
                <a:latin typeface="Verdana"/>
                <a:cs typeface="Verdana"/>
              </a:rPr>
              <a:t> </a:t>
            </a:r>
            <a:r>
              <a:rPr sz="908" dirty="0">
                <a:latin typeface="Verdana"/>
                <a:cs typeface="Verdana"/>
              </a:rPr>
              <a:t>все</a:t>
            </a:r>
            <a:r>
              <a:rPr sz="908" spc="-64" dirty="0">
                <a:latin typeface="Verdana"/>
                <a:cs typeface="Verdana"/>
              </a:rPr>
              <a:t> </a:t>
            </a:r>
            <a:r>
              <a:rPr sz="908" spc="-23" dirty="0">
                <a:latin typeface="Verdana"/>
                <a:cs typeface="Verdana"/>
              </a:rPr>
              <a:t>больше</a:t>
            </a:r>
            <a:r>
              <a:rPr sz="908" spc="-54" dirty="0">
                <a:latin typeface="Verdana"/>
                <a:cs typeface="Verdana"/>
              </a:rPr>
              <a:t> </a:t>
            </a:r>
            <a:r>
              <a:rPr sz="908" spc="-36" dirty="0">
                <a:latin typeface="Verdana"/>
                <a:cs typeface="Verdana"/>
              </a:rPr>
              <a:t>денежных </a:t>
            </a:r>
            <a:r>
              <a:rPr sz="908" spc="-50" dirty="0">
                <a:latin typeface="Verdana"/>
                <a:cs typeface="Verdana"/>
              </a:rPr>
              <a:t>средств</a:t>
            </a:r>
            <a:r>
              <a:rPr sz="908" spc="-45" dirty="0">
                <a:latin typeface="Verdana"/>
                <a:cs typeface="Verdana"/>
              </a:rPr>
              <a:t> </a:t>
            </a:r>
            <a:r>
              <a:rPr sz="908" spc="-50" dirty="0">
                <a:latin typeface="Verdana"/>
                <a:cs typeface="Verdana"/>
              </a:rPr>
              <a:t>от</a:t>
            </a:r>
            <a:r>
              <a:rPr sz="908" spc="-45" dirty="0">
                <a:latin typeface="Verdana"/>
                <a:cs typeface="Verdana"/>
              </a:rPr>
              <a:t> </a:t>
            </a:r>
            <a:r>
              <a:rPr sz="908" spc="-77" dirty="0">
                <a:latin typeface="Verdana"/>
                <a:cs typeface="Verdana"/>
              </a:rPr>
              <a:t>банков</a:t>
            </a:r>
            <a:r>
              <a:rPr sz="908" spc="-41" dirty="0">
                <a:latin typeface="Verdana"/>
                <a:cs typeface="Verdana"/>
              </a:rPr>
              <a:t> </a:t>
            </a:r>
            <a:r>
              <a:rPr sz="908" spc="-73" dirty="0">
                <a:latin typeface="Verdana"/>
                <a:cs typeface="Verdana"/>
              </a:rPr>
              <a:t>или</a:t>
            </a:r>
            <a:r>
              <a:rPr sz="908" spc="-50" dirty="0">
                <a:latin typeface="Verdana"/>
                <a:cs typeface="Verdana"/>
              </a:rPr>
              <a:t> </a:t>
            </a:r>
            <a:r>
              <a:rPr sz="908" spc="-9" dirty="0">
                <a:latin typeface="Verdana"/>
                <a:cs typeface="Verdana"/>
              </a:rPr>
              <a:t>инвесторов</a:t>
            </a:r>
            <a:r>
              <a:rPr sz="908" spc="-9" dirty="0">
                <a:latin typeface="Microsoft Sans Serif"/>
                <a:cs typeface="Microsoft Sans Serif"/>
              </a:rPr>
              <a:t>.</a:t>
            </a:r>
            <a:endParaRPr sz="908">
              <a:latin typeface="Microsoft Sans Serif"/>
              <a:cs typeface="Microsoft Sans Serif"/>
            </a:endParaRPr>
          </a:p>
          <a:p>
            <a:pPr marL="65125" algn="just">
              <a:lnSpc>
                <a:spcPts val="1053"/>
              </a:lnSpc>
            </a:pPr>
            <a:r>
              <a:rPr sz="908" dirty="0">
                <a:latin typeface="Verdana"/>
                <a:cs typeface="Verdana"/>
              </a:rPr>
              <a:t>Если</a:t>
            </a:r>
            <a:r>
              <a:rPr sz="908" spc="377" dirty="0">
                <a:latin typeface="Verdana"/>
                <a:cs typeface="Verdana"/>
              </a:rPr>
              <a:t> </a:t>
            </a:r>
            <a:r>
              <a:rPr sz="908" dirty="0">
                <a:latin typeface="Verdana"/>
                <a:cs typeface="Verdana"/>
              </a:rPr>
              <a:t>же</a:t>
            </a:r>
            <a:r>
              <a:rPr sz="908" spc="377" dirty="0">
                <a:latin typeface="Verdana"/>
                <a:cs typeface="Verdana"/>
              </a:rPr>
              <a:t> </a:t>
            </a:r>
            <a:r>
              <a:rPr sz="908" spc="-9" dirty="0">
                <a:latin typeface="Verdana"/>
                <a:cs typeface="Verdana"/>
              </a:rPr>
              <a:t>такое</a:t>
            </a:r>
            <a:r>
              <a:rPr sz="908" spc="377" dirty="0">
                <a:latin typeface="Verdana"/>
                <a:cs typeface="Verdana"/>
              </a:rPr>
              <a:t> </a:t>
            </a:r>
            <a:r>
              <a:rPr sz="908" spc="-41" dirty="0">
                <a:latin typeface="Verdana"/>
                <a:cs typeface="Verdana"/>
              </a:rPr>
              <a:t>положение</a:t>
            </a:r>
            <a:r>
              <a:rPr sz="908" spc="377" dirty="0">
                <a:latin typeface="Verdana"/>
                <a:cs typeface="Verdana"/>
              </a:rPr>
              <a:t> </a:t>
            </a:r>
            <a:r>
              <a:rPr sz="908" dirty="0">
                <a:latin typeface="Verdana"/>
                <a:cs typeface="Verdana"/>
              </a:rPr>
              <a:t>дел</a:t>
            </a:r>
            <a:r>
              <a:rPr sz="908" spc="377" dirty="0">
                <a:latin typeface="Verdana"/>
                <a:cs typeface="Verdana"/>
              </a:rPr>
              <a:t>  </a:t>
            </a:r>
            <a:r>
              <a:rPr sz="908" spc="-41" dirty="0">
                <a:latin typeface="Verdana"/>
                <a:cs typeface="Verdana"/>
              </a:rPr>
              <a:t>предусмотрено</a:t>
            </a:r>
            <a:r>
              <a:rPr sz="908" spc="-41" dirty="0">
                <a:latin typeface="Microsoft Sans Serif"/>
                <a:cs typeface="Microsoft Sans Serif"/>
              </a:rPr>
              <a:t>,</a:t>
            </a:r>
            <a:r>
              <a:rPr sz="908" spc="445" dirty="0">
                <a:latin typeface="Microsoft Sans Serif"/>
                <a:cs typeface="Microsoft Sans Serif"/>
              </a:rPr>
              <a:t> </a:t>
            </a:r>
            <a:r>
              <a:rPr sz="908" dirty="0">
                <a:latin typeface="Verdana"/>
                <a:cs typeface="Verdana"/>
              </a:rPr>
              <a:t>то</a:t>
            </a:r>
            <a:r>
              <a:rPr sz="908" spc="371" dirty="0">
                <a:latin typeface="Verdana"/>
                <a:cs typeface="Verdana"/>
              </a:rPr>
              <a:t> </a:t>
            </a:r>
            <a:r>
              <a:rPr sz="908" spc="-9" dirty="0">
                <a:latin typeface="Verdana"/>
                <a:cs typeface="Verdana"/>
              </a:rPr>
              <a:t>финансовые</a:t>
            </a:r>
            <a:endParaRPr sz="908">
              <a:latin typeface="Verdana"/>
              <a:cs typeface="Verdana"/>
            </a:endParaRPr>
          </a:p>
          <a:p>
            <a:pPr marL="65125" algn="just">
              <a:spcBef>
                <a:spcPts val="9"/>
              </a:spcBef>
            </a:pPr>
            <a:r>
              <a:rPr sz="908" spc="-64" dirty="0">
                <a:latin typeface="Verdana"/>
                <a:cs typeface="Verdana"/>
              </a:rPr>
              <a:t>потребности</a:t>
            </a:r>
            <a:r>
              <a:rPr sz="908" spc="-5" dirty="0">
                <a:latin typeface="Verdana"/>
                <a:cs typeface="Verdana"/>
              </a:rPr>
              <a:t> </a:t>
            </a:r>
            <a:r>
              <a:rPr sz="908" spc="-54" dirty="0">
                <a:latin typeface="Verdana"/>
                <a:cs typeface="Verdana"/>
              </a:rPr>
              <a:t>следовало</a:t>
            </a:r>
            <a:r>
              <a:rPr sz="908" dirty="0">
                <a:latin typeface="Verdana"/>
                <a:cs typeface="Verdana"/>
              </a:rPr>
              <a:t> </a:t>
            </a:r>
            <a:r>
              <a:rPr sz="908" spc="-68" dirty="0">
                <a:latin typeface="Verdana"/>
                <a:cs typeface="Verdana"/>
              </a:rPr>
              <a:t>планировать</a:t>
            </a:r>
            <a:r>
              <a:rPr sz="908" dirty="0">
                <a:latin typeface="Verdana"/>
                <a:cs typeface="Verdana"/>
              </a:rPr>
              <a:t> </a:t>
            </a:r>
            <a:r>
              <a:rPr sz="908" spc="-9" dirty="0">
                <a:latin typeface="Verdana"/>
                <a:cs typeface="Verdana"/>
              </a:rPr>
              <a:t>заранее</a:t>
            </a:r>
            <a:r>
              <a:rPr sz="908" spc="-9" dirty="0">
                <a:latin typeface="Microsoft Sans Serif"/>
                <a:cs typeface="Microsoft Sans Serif"/>
              </a:rPr>
              <a:t>.</a:t>
            </a:r>
            <a:endParaRPr sz="908">
              <a:latin typeface="Microsoft Sans Serif"/>
              <a:cs typeface="Microsoft Sans Serif"/>
            </a:endParaRPr>
          </a:p>
        </p:txBody>
      </p:sp>
      <p:sp>
        <p:nvSpPr>
          <p:cNvPr id="14" name="object 14"/>
          <p:cNvSpPr txBox="1"/>
          <p:nvPr/>
        </p:nvSpPr>
        <p:spPr>
          <a:xfrm>
            <a:off x="6426901" y="4581143"/>
            <a:ext cx="4039304" cy="430792"/>
          </a:xfrm>
          <a:prstGeom prst="rect">
            <a:avLst/>
          </a:prstGeom>
        </p:spPr>
        <p:txBody>
          <a:bodyPr vert="horz" wrap="square" lIns="0" tIns="11526" rIns="0" bIns="0" rtlCol="0">
            <a:spAutoFit/>
          </a:bodyPr>
          <a:lstStyle/>
          <a:p>
            <a:pPr marL="11527" marR="4611" algn="just">
              <a:spcBef>
                <a:spcPts val="91"/>
              </a:spcBef>
            </a:pPr>
            <a:r>
              <a:rPr sz="908" spc="-27" dirty="0">
                <a:latin typeface="Verdana"/>
                <a:cs typeface="Verdana"/>
              </a:rPr>
              <a:t>При</a:t>
            </a:r>
            <a:r>
              <a:rPr sz="908" spc="9" dirty="0">
                <a:latin typeface="Verdana"/>
                <a:cs typeface="Verdana"/>
              </a:rPr>
              <a:t> </a:t>
            </a:r>
            <a:r>
              <a:rPr sz="908" spc="-73" dirty="0">
                <a:latin typeface="Verdana"/>
                <a:cs typeface="Verdana"/>
              </a:rPr>
              <a:t>прогнозировании</a:t>
            </a:r>
            <a:r>
              <a:rPr sz="908" spc="14" dirty="0">
                <a:latin typeface="Verdana"/>
                <a:cs typeface="Verdana"/>
              </a:rPr>
              <a:t> </a:t>
            </a:r>
            <a:r>
              <a:rPr sz="908" spc="-77" dirty="0">
                <a:latin typeface="Verdana"/>
                <a:cs typeface="Verdana"/>
              </a:rPr>
              <a:t>денежных</a:t>
            </a:r>
            <a:r>
              <a:rPr sz="908" spc="5" dirty="0">
                <a:latin typeface="Verdana"/>
                <a:cs typeface="Verdana"/>
              </a:rPr>
              <a:t> </a:t>
            </a:r>
            <a:r>
              <a:rPr sz="908" spc="-68" dirty="0">
                <a:latin typeface="Verdana"/>
                <a:cs typeface="Verdana"/>
              </a:rPr>
              <a:t>потоков</a:t>
            </a:r>
            <a:r>
              <a:rPr sz="908" spc="18" dirty="0">
                <a:latin typeface="Verdana"/>
                <a:cs typeface="Verdana"/>
              </a:rPr>
              <a:t> </a:t>
            </a:r>
            <a:r>
              <a:rPr sz="908" spc="-27" dirty="0">
                <a:latin typeface="Verdana"/>
                <a:cs typeface="Verdana"/>
              </a:rPr>
              <a:t>по</a:t>
            </a:r>
            <a:r>
              <a:rPr sz="908" spc="5" dirty="0">
                <a:latin typeface="Verdana"/>
                <a:cs typeface="Verdana"/>
              </a:rPr>
              <a:t> </a:t>
            </a:r>
            <a:r>
              <a:rPr sz="908" spc="-68" dirty="0">
                <a:latin typeface="Verdana"/>
                <a:cs typeface="Verdana"/>
              </a:rPr>
              <a:t>операционной</a:t>
            </a:r>
            <a:r>
              <a:rPr sz="908" spc="5" dirty="0">
                <a:latin typeface="Verdana"/>
                <a:cs typeface="Verdana"/>
              </a:rPr>
              <a:t> </a:t>
            </a:r>
            <a:r>
              <a:rPr sz="908" spc="-27" dirty="0">
                <a:latin typeface="Verdana"/>
                <a:cs typeface="Verdana"/>
              </a:rPr>
              <a:t>деятельности </a:t>
            </a:r>
            <a:r>
              <a:rPr sz="908" spc="-32" dirty="0">
                <a:latin typeface="Verdana"/>
                <a:cs typeface="Verdana"/>
              </a:rPr>
              <a:t>представляет</a:t>
            </a:r>
            <a:r>
              <a:rPr sz="908" spc="27" dirty="0">
                <a:latin typeface="Verdana"/>
                <a:cs typeface="Verdana"/>
              </a:rPr>
              <a:t> </a:t>
            </a:r>
            <a:r>
              <a:rPr sz="908" spc="-23" dirty="0">
                <a:latin typeface="Verdana"/>
                <a:cs typeface="Verdana"/>
              </a:rPr>
              <a:t>ценность</a:t>
            </a:r>
            <a:r>
              <a:rPr sz="908" spc="32" dirty="0">
                <a:latin typeface="Verdana"/>
                <a:cs typeface="Verdana"/>
              </a:rPr>
              <a:t> </a:t>
            </a:r>
            <a:r>
              <a:rPr sz="908" spc="-32" dirty="0">
                <a:latin typeface="Verdana"/>
                <a:cs typeface="Verdana"/>
              </a:rPr>
              <a:t>информация</a:t>
            </a:r>
            <a:r>
              <a:rPr sz="908" spc="32" dirty="0">
                <a:latin typeface="Verdana"/>
                <a:cs typeface="Verdana"/>
              </a:rPr>
              <a:t> </a:t>
            </a:r>
            <a:r>
              <a:rPr sz="908" dirty="0">
                <a:latin typeface="Verdana"/>
                <a:cs typeface="Verdana"/>
              </a:rPr>
              <a:t>об</a:t>
            </a:r>
            <a:r>
              <a:rPr sz="908" spc="32" dirty="0">
                <a:latin typeface="Verdana"/>
                <a:cs typeface="Verdana"/>
              </a:rPr>
              <a:t> </a:t>
            </a:r>
            <a:r>
              <a:rPr sz="908" spc="-27" dirty="0">
                <a:latin typeface="Verdana"/>
                <a:cs typeface="Verdana"/>
              </a:rPr>
              <a:t>отдельных</a:t>
            </a:r>
            <a:r>
              <a:rPr sz="908" spc="27" dirty="0">
                <a:latin typeface="Verdana"/>
                <a:cs typeface="Verdana"/>
              </a:rPr>
              <a:t> </a:t>
            </a:r>
            <a:r>
              <a:rPr sz="908" dirty="0">
                <a:latin typeface="Verdana"/>
                <a:cs typeface="Verdana"/>
              </a:rPr>
              <a:t>их</a:t>
            </a:r>
            <a:r>
              <a:rPr sz="908" spc="32" dirty="0">
                <a:latin typeface="Verdana"/>
                <a:cs typeface="Verdana"/>
              </a:rPr>
              <a:t> </a:t>
            </a:r>
            <a:r>
              <a:rPr sz="908" spc="-45" dirty="0">
                <a:latin typeface="Verdana"/>
                <a:cs typeface="Verdana"/>
              </a:rPr>
              <a:t>компонентах</a:t>
            </a:r>
            <a:r>
              <a:rPr sz="908" spc="27" dirty="0">
                <a:latin typeface="Verdana"/>
                <a:cs typeface="Verdana"/>
              </a:rPr>
              <a:t> </a:t>
            </a:r>
            <a:r>
              <a:rPr sz="908" spc="-45" dirty="0">
                <a:latin typeface="Verdana"/>
                <a:cs typeface="Verdana"/>
              </a:rPr>
              <a:t>в </a:t>
            </a:r>
            <a:r>
              <a:rPr sz="908" spc="-82" dirty="0">
                <a:latin typeface="Verdana"/>
                <a:cs typeface="Verdana"/>
              </a:rPr>
              <a:t>увязке</a:t>
            </a:r>
            <a:r>
              <a:rPr sz="908" spc="-45" dirty="0">
                <a:latin typeface="Verdana"/>
                <a:cs typeface="Verdana"/>
              </a:rPr>
              <a:t> </a:t>
            </a:r>
            <a:r>
              <a:rPr sz="908" spc="-41" dirty="0">
                <a:latin typeface="Verdana"/>
                <a:cs typeface="Verdana"/>
              </a:rPr>
              <a:t>с </a:t>
            </a:r>
            <a:r>
              <a:rPr sz="908" spc="-77" dirty="0">
                <a:latin typeface="Verdana"/>
                <a:cs typeface="Verdana"/>
              </a:rPr>
              <a:t>прочей</a:t>
            </a:r>
            <a:r>
              <a:rPr sz="908" spc="-45" dirty="0">
                <a:latin typeface="Verdana"/>
                <a:cs typeface="Verdana"/>
              </a:rPr>
              <a:t> </a:t>
            </a:r>
            <a:r>
              <a:rPr sz="908" spc="-9" dirty="0">
                <a:latin typeface="Verdana"/>
                <a:cs typeface="Verdana"/>
              </a:rPr>
              <a:t>информацией</a:t>
            </a:r>
            <a:r>
              <a:rPr sz="908" spc="-9" dirty="0">
                <a:latin typeface="Microsoft Sans Serif"/>
                <a:cs typeface="Microsoft Sans Serif"/>
              </a:rPr>
              <a:t>.</a:t>
            </a:r>
            <a:endParaRPr sz="908">
              <a:latin typeface="Microsoft Sans Serif"/>
              <a:cs typeface="Microsoft Sans Serif"/>
            </a:endParaRPr>
          </a:p>
        </p:txBody>
      </p:sp>
      <p:sp>
        <p:nvSpPr>
          <p:cNvPr id="15" name="object 15"/>
          <p:cNvSpPr txBox="1"/>
          <p:nvPr/>
        </p:nvSpPr>
        <p:spPr>
          <a:xfrm>
            <a:off x="6372752" y="5151453"/>
            <a:ext cx="4147649" cy="846814"/>
          </a:xfrm>
          <a:prstGeom prst="rect">
            <a:avLst/>
          </a:prstGeom>
          <a:ln w="6096">
            <a:solidFill>
              <a:srgbClr val="000000"/>
            </a:solidFill>
          </a:ln>
        </p:spPr>
        <p:txBody>
          <a:bodyPr vert="horz" wrap="square" lIns="0" tIns="12679" rIns="0" bIns="0" rtlCol="0">
            <a:spAutoFit/>
          </a:bodyPr>
          <a:lstStyle/>
          <a:p>
            <a:pPr marL="65125" marR="59362" indent="-576" algn="just">
              <a:spcBef>
                <a:spcPts val="100"/>
              </a:spcBef>
            </a:pPr>
            <a:r>
              <a:rPr sz="908" b="1" dirty="0">
                <a:latin typeface="Arial"/>
                <a:cs typeface="Arial"/>
              </a:rPr>
              <a:t>ПРИМЕРЫ</a:t>
            </a:r>
            <a:r>
              <a:rPr sz="908" b="1" spc="113" dirty="0">
                <a:latin typeface="Arial"/>
                <a:cs typeface="Arial"/>
              </a:rPr>
              <a:t> </a:t>
            </a:r>
            <a:r>
              <a:rPr sz="908" b="1" dirty="0">
                <a:latin typeface="Arial"/>
                <a:cs typeface="Arial"/>
              </a:rPr>
              <a:t>–</a:t>
            </a:r>
            <a:r>
              <a:rPr sz="908" b="1" spc="118" dirty="0">
                <a:latin typeface="Arial"/>
                <a:cs typeface="Arial"/>
              </a:rPr>
              <a:t> </a:t>
            </a:r>
            <a:r>
              <a:rPr sz="908" b="1" dirty="0">
                <a:latin typeface="Arial"/>
                <a:cs typeface="Arial"/>
              </a:rPr>
              <a:t>Прогнозирование</a:t>
            </a:r>
            <a:r>
              <a:rPr sz="908" b="1" spc="123" dirty="0">
                <a:latin typeface="Arial"/>
                <a:cs typeface="Arial"/>
              </a:rPr>
              <a:t> </a:t>
            </a:r>
            <a:r>
              <a:rPr sz="908" b="1" dirty="0">
                <a:latin typeface="Arial"/>
                <a:cs typeface="Arial"/>
              </a:rPr>
              <a:t>денежных</a:t>
            </a:r>
            <a:r>
              <a:rPr sz="908" b="1" spc="118" dirty="0">
                <a:latin typeface="Arial"/>
                <a:cs typeface="Arial"/>
              </a:rPr>
              <a:t> </a:t>
            </a:r>
            <a:r>
              <a:rPr sz="908" b="1" dirty="0">
                <a:latin typeface="Arial"/>
                <a:cs typeface="Arial"/>
              </a:rPr>
              <a:t>потоков</a:t>
            </a:r>
            <a:r>
              <a:rPr sz="908" b="1" spc="123" dirty="0">
                <a:latin typeface="Arial"/>
                <a:cs typeface="Arial"/>
              </a:rPr>
              <a:t> </a:t>
            </a:r>
            <a:r>
              <a:rPr sz="908" b="1" dirty="0">
                <a:latin typeface="Arial"/>
                <a:cs typeface="Arial"/>
              </a:rPr>
              <a:t>по</a:t>
            </a:r>
            <a:r>
              <a:rPr sz="908" b="1" spc="113" dirty="0">
                <a:latin typeface="Arial"/>
                <a:cs typeface="Arial"/>
              </a:rPr>
              <a:t> </a:t>
            </a:r>
            <a:r>
              <a:rPr sz="908" b="1" spc="-9" dirty="0">
                <a:latin typeface="Arial"/>
                <a:cs typeface="Arial"/>
              </a:rPr>
              <a:t>операционной деятельности</a:t>
            </a:r>
            <a:endParaRPr sz="908">
              <a:latin typeface="Arial"/>
              <a:cs typeface="Arial"/>
            </a:endParaRPr>
          </a:p>
          <a:p>
            <a:pPr marL="65125" marR="58209" algn="just">
              <a:lnSpc>
                <a:spcPts val="1089"/>
              </a:lnSpc>
              <a:spcBef>
                <a:spcPts val="27"/>
              </a:spcBef>
            </a:pPr>
            <a:r>
              <a:rPr sz="908" dirty="0">
                <a:latin typeface="Microsoft Sans Serif"/>
                <a:cs typeface="Microsoft Sans Serif"/>
              </a:rPr>
              <a:t>1.</a:t>
            </a:r>
            <a:r>
              <a:rPr sz="908" spc="32" dirty="0">
                <a:latin typeface="Microsoft Sans Serif"/>
                <a:cs typeface="Microsoft Sans Serif"/>
              </a:rPr>
              <a:t> </a:t>
            </a:r>
            <a:r>
              <a:rPr sz="908" spc="-86" dirty="0">
                <a:latin typeface="Verdana"/>
                <a:cs typeface="Verdana"/>
              </a:rPr>
              <a:t>Вы</a:t>
            </a:r>
            <a:r>
              <a:rPr sz="908" spc="5" dirty="0">
                <a:latin typeface="Verdana"/>
                <a:cs typeface="Verdana"/>
              </a:rPr>
              <a:t> </a:t>
            </a:r>
            <a:r>
              <a:rPr sz="908" spc="-64" dirty="0">
                <a:latin typeface="Verdana"/>
                <a:cs typeface="Verdana"/>
              </a:rPr>
              <a:t>управляете</a:t>
            </a:r>
            <a:r>
              <a:rPr sz="908" spc="5" dirty="0">
                <a:latin typeface="Verdana"/>
                <a:cs typeface="Verdana"/>
              </a:rPr>
              <a:t> </a:t>
            </a:r>
            <a:r>
              <a:rPr sz="908" spc="-68" dirty="0">
                <a:latin typeface="Verdana"/>
                <a:cs typeface="Verdana"/>
              </a:rPr>
              <a:t>сетью</a:t>
            </a:r>
            <a:r>
              <a:rPr sz="908" spc="-5" dirty="0">
                <a:latin typeface="Verdana"/>
                <a:cs typeface="Verdana"/>
              </a:rPr>
              <a:t> </a:t>
            </a:r>
            <a:r>
              <a:rPr sz="908" spc="-109" dirty="0">
                <a:latin typeface="Verdana"/>
                <a:cs typeface="Verdana"/>
              </a:rPr>
              <a:t>крупных</a:t>
            </a:r>
            <a:r>
              <a:rPr sz="908" spc="32" dirty="0">
                <a:latin typeface="Verdana"/>
                <a:cs typeface="Verdana"/>
              </a:rPr>
              <a:t> </a:t>
            </a:r>
            <a:r>
              <a:rPr sz="908" spc="-73" dirty="0">
                <a:latin typeface="Verdana"/>
                <a:cs typeface="Verdana"/>
              </a:rPr>
              <a:t>универсальных</a:t>
            </a:r>
            <a:r>
              <a:rPr sz="908" spc="-5" dirty="0">
                <a:latin typeface="Verdana"/>
                <a:cs typeface="Verdana"/>
              </a:rPr>
              <a:t> </a:t>
            </a:r>
            <a:r>
              <a:rPr sz="908" spc="-54" dirty="0">
                <a:latin typeface="Verdana"/>
                <a:cs typeface="Verdana"/>
              </a:rPr>
              <a:t>магазинов</a:t>
            </a:r>
            <a:r>
              <a:rPr sz="908" spc="-54" dirty="0">
                <a:latin typeface="Microsoft Sans Serif"/>
                <a:cs typeface="Microsoft Sans Serif"/>
              </a:rPr>
              <a:t>.</a:t>
            </a:r>
            <a:r>
              <a:rPr sz="908" spc="73" dirty="0">
                <a:latin typeface="Microsoft Sans Serif"/>
                <a:cs typeface="Microsoft Sans Serif"/>
              </a:rPr>
              <a:t> </a:t>
            </a:r>
            <a:r>
              <a:rPr sz="908" spc="-86" dirty="0">
                <a:latin typeface="Verdana"/>
                <a:cs typeface="Verdana"/>
              </a:rPr>
              <a:t>Для</a:t>
            </a:r>
            <a:r>
              <a:rPr sz="908" spc="9" dirty="0">
                <a:latin typeface="Verdana"/>
                <a:cs typeface="Verdana"/>
              </a:rPr>
              <a:t> </a:t>
            </a:r>
            <a:r>
              <a:rPr sz="908" spc="-41" dirty="0">
                <a:latin typeface="Verdana"/>
                <a:cs typeface="Verdana"/>
              </a:rPr>
              <a:t>открытия </a:t>
            </a:r>
            <a:r>
              <a:rPr sz="908" spc="-77" dirty="0">
                <a:latin typeface="Verdana"/>
                <a:cs typeface="Verdana"/>
              </a:rPr>
              <a:t>каждого</a:t>
            </a:r>
            <a:r>
              <a:rPr sz="908" spc="-5" dirty="0">
                <a:latin typeface="Verdana"/>
                <a:cs typeface="Verdana"/>
              </a:rPr>
              <a:t> </a:t>
            </a:r>
            <a:r>
              <a:rPr sz="908" spc="-50" dirty="0">
                <a:latin typeface="Verdana"/>
                <a:cs typeface="Verdana"/>
              </a:rPr>
              <a:t>магазина</a:t>
            </a:r>
            <a:r>
              <a:rPr sz="908" spc="-23" dirty="0">
                <a:latin typeface="Verdana"/>
                <a:cs typeface="Verdana"/>
              </a:rPr>
              <a:t> </a:t>
            </a:r>
            <a:r>
              <a:rPr sz="908" spc="-45" dirty="0">
                <a:latin typeface="Verdana"/>
                <a:cs typeface="Verdana"/>
              </a:rPr>
              <a:t>требуются</a:t>
            </a:r>
            <a:r>
              <a:rPr sz="908" spc="-18" dirty="0">
                <a:latin typeface="Verdana"/>
                <a:cs typeface="Verdana"/>
              </a:rPr>
              <a:t> </a:t>
            </a:r>
            <a:r>
              <a:rPr sz="908" spc="-54" dirty="0">
                <a:latin typeface="Verdana"/>
                <a:cs typeface="Verdana"/>
              </a:rPr>
              <a:t>дополнительные</a:t>
            </a:r>
            <a:r>
              <a:rPr sz="908" spc="-9" dirty="0">
                <a:latin typeface="Verdana"/>
                <a:cs typeface="Verdana"/>
              </a:rPr>
              <a:t> </a:t>
            </a:r>
            <a:r>
              <a:rPr sz="908" spc="-41" dirty="0">
                <a:latin typeface="Verdana"/>
                <a:cs typeface="Verdana"/>
              </a:rPr>
              <a:t>запасы</a:t>
            </a:r>
            <a:r>
              <a:rPr sz="908" spc="-18" dirty="0">
                <a:latin typeface="Verdana"/>
                <a:cs typeface="Verdana"/>
              </a:rPr>
              <a:t> </a:t>
            </a:r>
            <a:r>
              <a:rPr sz="908" dirty="0">
                <a:latin typeface="Verdana"/>
                <a:cs typeface="Verdana"/>
              </a:rPr>
              <a:t>на</a:t>
            </a:r>
            <a:r>
              <a:rPr sz="908" spc="-14" dirty="0">
                <a:latin typeface="Verdana"/>
                <a:cs typeface="Verdana"/>
              </a:rPr>
              <a:t> </a:t>
            </a:r>
            <a:r>
              <a:rPr sz="908" spc="-23" dirty="0">
                <a:latin typeface="Verdana"/>
                <a:cs typeface="Verdana"/>
              </a:rPr>
              <a:t>сумму</a:t>
            </a:r>
            <a:r>
              <a:rPr sz="908" spc="-18" dirty="0">
                <a:latin typeface="Verdana"/>
                <a:cs typeface="Verdana"/>
              </a:rPr>
              <a:t> </a:t>
            </a:r>
            <a:r>
              <a:rPr sz="908" spc="-9" dirty="0">
                <a:latin typeface="Microsoft Sans Serif"/>
                <a:cs typeface="Microsoft Sans Serif"/>
              </a:rPr>
              <a:t>$50000. </a:t>
            </a:r>
            <a:r>
              <a:rPr sz="908" spc="-77" dirty="0">
                <a:latin typeface="Verdana"/>
                <a:cs typeface="Verdana"/>
              </a:rPr>
              <a:t>Данный</a:t>
            </a:r>
            <a:r>
              <a:rPr sz="908" spc="-9" dirty="0">
                <a:latin typeface="Verdana"/>
                <a:cs typeface="Verdana"/>
              </a:rPr>
              <a:t> </a:t>
            </a:r>
            <a:r>
              <a:rPr sz="908" spc="-68" dirty="0">
                <a:latin typeface="Verdana"/>
                <a:cs typeface="Verdana"/>
              </a:rPr>
              <a:t>факт</a:t>
            </a:r>
            <a:r>
              <a:rPr sz="908" spc="-9" dirty="0">
                <a:latin typeface="Verdana"/>
                <a:cs typeface="Verdana"/>
              </a:rPr>
              <a:t> </a:t>
            </a:r>
            <a:r>
              <a:rPr sz="908" spc="-68" dirty="0">
                <a:latin typeface="Verdana"/>
                <a:cs typeface="Verdana"/>
              </a:rPr>
              <a:t>можно</a:t>
            </a:r>
            <a:r>
              <a:rPr sz="908" spc="-5" dirty="0">
                <a:latin typeface="Verdana"/>
                <a:cs typeface="Verdana"/>
              </a:rPr>
              <a:t> </a:t>
            </a:r>
            <a:r>
              <a:rPr sz="908" spc="-59" dirty="0">
                <a:latin typeface="Verdana"/>
                <a:cs typeface="Verdana"/>
              </a:rPr>
              <a:t>представить</a:t>
            </a:r>
            <a:r>
              <a:rPr sz="908" spc="-5" dirty="0">
                <a:latin typeface="Verdana"/>
                <a:cs typeface="Verdana"/>
              </a:rPr>
              <a:t> </a:t>
            </a:r>
            <a:r>
              <a:rPr sz="908" spc="-73" dirty="0">
                <a:latin typeface="Verdana"/>
                <a:cs typeface="Verdana"/>
              </a:rPr>
              <a:t>в</a:t>
            </a:r>
            <a:r>
              <a:rPr sz="908" spc="-14" dirty="0">
                <a:latin typeface="Verdana"/>
                <a:cs typeface="Verdana"/>
              </a:rPr>
              <a:t> </a:t>
            </a:r>
            <a:r>
              <a:rPr sz="908" spc="-64" dirty="0">
                <a:latin typeface="Verdana"/>
                <a:cs typeface="Verdana"/>
              </a:rPr>
              <a:t>финансовой</a:t>
            </a:r>
            <a:r>
              <a:rPr sz="908" spc="-5" dirty="0">
                <a:latin typeface="Verdana"/>
                <a:cs typeface="Verdana"/>
              </a:rPr>
              <a:t> </a:t>
            </a:r>
            <a:r>
              <a:rPr sz="908" spc="-50" dirty="0">
                <a:latin typeface="Verdana"/>
                <a:cs typeface="Verdana"/>
              </a:rPr>
              <a:t>отчетности</a:t>
            </a:r>
            <a:r>
              <a:rPr sz="908" spc="-50" dirty="0">
                <a:latin typeface="Microsoft Sans Serif"/>
                <a:cs typeface="Microsoft Sans Serif"/>
              </a:rPr>
              <a:t>,</a:t>
            </a:r>
            <a:r>
              <a:rPr sz="908" spc="68" dirty="0">
                <a:latin typeface="Microsoft Sans Serif"/>
                <a:cs typeface="Microsoft Sans Serif"/>
              </a:rPr>
              <a:t> </a:t>
            </a:r>
            <a:r>
              <a:rPr sz="908" spc="-64" dirty="0">
                <a:latin typeface="Verdana"/>
                <a:cs typeface="Verdana"/>
              </a:rPr>
              <a:t>что</a:t>
            </a:r>
            <a:r>
              <a:rPr sz="908" spc="-9" dirty="0">
                <a:latin typeface="Verdana"/>
                <a:cs typeface="Verdana"/>
              </a:rPr>
              <a:t> </a:t>
            </a:r>
            <a:r>
              <a:rPr sz="908" spc="-32" dirty="0">
                <a:latin typeface="Verdana"/>
                <a:cs typeface="Verdana"/>
              </a:rPr>
              <a:t>позволит</a:t>
            </a:r>
            <a:endParaRPr sz="908">
              <a:latin typeface="Verdana"/>
              <a:cs typeface="Verdana"/>
            </a:endParaRPr>
          </a:p>
          <a:p>
            <a:pPr marL="65125" algn="just">
              <a:lnSpc>
                <a:spcPts val="1057"/>
              </a:lnSpc>
            </a:pPr>
            <a:r>
              <a:rPr sz="908" spc="-59" dirty="0">
                <a:latin typeface="Verdana"/>
                <a:cs typeface="Verdana"/>
              </a:rPr>
              <a:t>осуществлять</a:t>
            </a:r>
            <a:r>
              <a:rPr sz="908" spc="-14" dirty="0">
                <a:latin typeface="Verdana"/>
                <a:cs typeface="Verdana"/>
              </a:rPr>
              <a:t> </a:t>
            </a:r>
            <a:r>
              <a:rPr sz="908" spc="-73" dirty="0">
                <a:latin typeface="Verdana"/>
                <a:cs typeface="Verdana"/>
              </a:rPr>
              <a:t>мониторинг</a:t>
            </a:r>
            <a:r>
              <a:rPr sz="908" spc="-18" dirty="0">
                <a:latin typeface="Verdana"/>
                <a:cs typeface="Verdana"/>
              </a:rPr>
              <a:t> </a:t>
            </a:r>
            <a:r>
              <a:rPr sz="908" spc="-73" dirty="0">
                <a:latin typeface="Verdana"/>
                <a:cs typeface="Verdana"/>
              </a:rPr>
              <a:t>в</a:t>
            </a:r>
            <a:r>
              <a:rPr sz="908" spc="-18" dirty="0">
                <a:latin typeface="Verdana"/>
                <a:cs typeface="Verdana"/>
              </a:rPr>
              <a:t> </a:t>
            </a:r>
            <a:r>
              <a:rPr sz="908" spc="-68" dirty="0">
                <a:latin typeface="Verdana"/>
                <a:cs typeface="Verdana"/>
              </a:rPr>
              <a:t>будущие</a:t>
            </a:r>
            <a:r>
              <a:rPr sz="908" spc="-14" dirty="0">
                <a:latin typeface="Verdana"/>
                <a:cs typeface="Verdana"/>
              </a:rPr>
              <a:t> </a:t>
            </a:r>
            <a:r>
              <a:rPr sz="908" spc="-9" dirty="0">
                <a:latin typeface="Verdana"/>
                <a:cs typeface="Verdana"/>
              </a:rPr>
              <a:t>периоды</a:t>
            </a:r>
            <a:r>
              <a:rPr sz="908" spc="-9" dirty="0">
                <a:latin typeface="Microsoft Sans Serif"/>
                <a:cs typeface="Microsoft Sans Serif"/>
              </a:rPr>
              <a:t>.</a:t>
            </a:r>
            <a:endParaRPr sz="908">
              <a:latin typeface="Microsoft Sans Serif"/>
              <a:cs typeface="Microsoft Sans Serif"/>
            </a:endParaRPr>
          </a:p>
        </p:txBody>
      </p:sp>
      <p:sp>
        <p:nvSpPr>
          <p:cNvPr id="16" name="object 16"/>
          <p:cNvSpPr/>
          <p:nvPr/>
        </p:nvSpPr>
        <p:spPr>
          <a:xfrm>
            <a:off x="6089210" y="653527"/>
            <a:ext cx="9221" cy="5359613"/>
          </a:xfrm>
          <a:custGeom>
            <a:avLst/>
            <a:gdLst/>
            <a:ahLst/>
            <a:cxnLst/>
            <a:rect l="l" t="t" r="r" b="b"/>
            <a:pathLst>
              <a:path w="10160" h="5905500">
                <a:moveTo>
                  <a:pt x="9906" y="5905500"/>
                </a:moveTo>
                <a:lnTo>
                  <a:pt x="9905" y="0"/>
                </a:lnTo>
                <a:lnTo>
                  <a:pt x="0" y="0"/>
                </a:lnTo>
                <a:lnTo>
                  <a:pt x="0" y="5905500"/>
                </a:lnTo>
                <a:lnTo>
                  <a:pt x="9906" y="5905500"/>
                </a:lnTo>
                <a:close/>
              </a:path>
            </a:pathLst>
          </a:custGeom>
          <a:solidFill>
            <a:srgbClr val="000000"/>
          </a:solidFill>
        </p:spPr>
        <p:txBody>
          <a:bodyPr wrap="square" lIns="0" tIns="0" rIns="0" bIns="0" rtlCol="0"/>
          <a:lstStyle/>
          <a:p>
            <a:endParaRPr sz="1634"/>
          </a:p>
        </p:txBody>
      </p:sp>
      <p:sp>
        <p:nvSpPr>
          <p:cNvPr id="17" name="object 17"/>
          <p:cNvSpPr/>
          <p:nvPr/>
        </p:nvSpPr>
        <p:spPr>
          <a:xfrm>
            <a:off x="1520054" y="276625"/>
            <a:ext cx="9148226" cy="6309936"/>
          </a:xfrm>
          <a:custGeom>
            <a:avLst/>
            <a:gdLst/>
            <a:ahLst/>
            <a:cxnLst/>
            <a:rect l="l" t="t" r="r" b="b"/>
            <a:pathLst>
              <a:path w="10079990" h="6952615">
                <a:moveTo>
                  <a:pt x="10067531" y="12204"/>
                </a:moveTo>
                <a:lnTo>
                  <a:pt x="10061435" y="12204"/>
                </a:lnTo>
                <a:lnTo>
                  <a:pt x="10061423" y="18300"/>
                </a:lnTo>
                <a:lnTo>
                  <a:pt x="10061423" y="6934200"/>
                </a:lnTo>
                <a:lnTo>
                  <a:pt x="18288" y="6934200"/>
                </a:lnTo>
                <a:lnTo>
                  <a:pt x="18288" y="18300"/>
                </a:lnTo>
                <a:lnTo>
                  <a:pt x="10061423" y="18300"/>
                </a:lnTo>
                <a:lnTo>
                  <a:pt x="10061423" y="12204"/>
                </a:lnTo>
                <a:lnTo>
                  <a:pt x="18288" y="12204"/>
                </a:lnTo>
                <a:lnTo>
                  <a:pt x="12192" y="12204"/>
                </a:lnTo>
                <a:lnTo>
                  <a:pt x="12192" y="18288"/>
                </a:lnTo>
                <a:lnTo>
                  <a:pt x="12192" y="6934200"/>
                </a:lnTo>
                <a:lnTo>
                  <a:pt x="12192" y="6940296"/>
                </a:lnTo>
                <a:lnTo>
                  <a:pt x="18288" y="6940296"/>
                </a:lnTo>
                <a:lnTo>
                  <a:pt x="10061423" y="6940296"/>
                </a:lnTo>
                <a:lnTo>
                  <a:pt x="10067531" y="6940296"/>
                </a:lnTo>
                <a:lnTo>
                  <a:pt x="10067531" y="6934200"/>
                </a:lnTo>
                <a:lnTo>
                  <a:pt x="10067531" y="18300"/>
                </a:lnTo>
                <a:lnTo>
                  <a:pt x="10067531" y="12204"/>
                </a:lnTo>
                <a:close/>
              </a:path>
              <a:path w="10079990" h="6952615">
                <a:moveTo>
                  <a:pt x="10079736" y="0"/>
                </a:moveTo>
                <a:lnTo>
                  <a:pt x="10073640" y="0"/>
                </a:lnTo>
                <a:lnTo>
                  <a:pt x="10073640" y="6108"/>
                </a:lnTo>
                <a:lnTo>
                  <a:pt x="10073640" y="18288"/>
                </a:lnTo>
                <a:lnTo>
                  <a:pt x="10073640" y="6934200"/>
                </a:lnTo>
                <a:lnTo>
                  <a:pt x="10073640" y="6946392"/>
                </a:lnTo>
                <a:lnTo>
                  <a:pt x="10061435" y="6946392"/>
                </a:lnTo>
                <a:lnTo>
                  <a:pt x="18288" y="6946392"/>
                </a:lnTo>
                <a:lnTo>
                  <a:pt x="6096" y="6946392"/>
                </a:lnTo>
                <a:lnTo>
                  <a:pt x="6096" y="6934200"/>
                </a:lnTo>
                <a:lnTo>
                  <a:pt x="6096" y="18288"/>
                </a:lnTo>
                <a:lnTo>
                  <a:pt x="6096" y="6108"/>
                </a:lnTo>
                <a:lnTo>
                  <a:pt x="18288" y="6108"/>
                </a:lnTo>
                <a:lnTo>
                  <a:pt x="10061423" y="6108"/>
                </a:lnTo>
                <a:lnTo>
                  <a:pt x="10073640" y="6108"/>
                </a:lnTo>
                <a:lnTo>
                  <a:pt x="10073640" y="0"/>
                </a:lnTo>
                <a:lnTo>
                  <a:pt x="0" y="0"/>
                </a:lnTo>
                <a:lnTo>
                  <a:pt x="0" y="6108"/>
                </a:lnTo>
                <a:lnTo>
                  <a:pt x="0" y="18288"/>
                </a:lnTo>
                <a:lnTo>
                  <a:pt x="0" y="6934200"/>
                </a:lnTo>
                <a:lnTo>
                  <a:pt x="0" y="6946392"/>
                </a:lnTo>
                <a:lnTo>
                  <a:pt x="0" y="6952488"/>
                </a:lnTo>
                <a:lnTo>
                  <a:pt x="6096" y="6952488"/>
                </a:lnTo>
                <a:lnTo>
                  <a:pt x="10079736" y="6952488"/>
                </a:lnTo>
                <a:lnTo>
                  <a:pt x="10079736" y="6934200"/>
                </a:lnTo>
                <a:lnTo>
                  <a:pt x="10079736" y="18288"/>
                </a:lnTo>
                <a:lnTo>
                  <a:pt x="10079736" y="0"/>
                </a:lnTo>
                <a:close/>
              </a:path>
            </a:pathLst>
          </a:custGeom>
          <a:solidFill>
            <a:srgbClr val="000000"/>
          </a:solidFill>
        </p:spPr>
        <p:txBody>
          <a:bodyPr wrap="square" lIns="0" tIns="0" rIns="0" bIns="0" rtlCol="0"/>
          <a:lstStyle/>
          <a:p>
            <a:endParaRPr sz="1634"/>
          </a:p>
        </p:txBody>
      </p:sp>
      <p:sp>
        <p:nvSpPr>
          <p:cNvPr id="18" name="object 18"/>
          <p:cNvSpPr txBox="1">
            <a:spLocks noGrp="1"/>
          </p:cNvSpPr>
          <p:nvPr>
            <p:ph type="sldNum" sz="quarter" idx="7"/>
          </p:nvPr>
        </p:nvSpPr>
        <p:spPr>
          <a:xfrm>
            <a:off x="10917181" y="5924683"/>
            <a:ext cx="858794" cy="140300"/>
          </a:xfrm>
          <a:prstGeom prst="rect">
            <a:avLst/>
          </a:prstGeom>
        </p:spPr>
        <p:txBody>
          <a:bodyPr vert="horz" wrap="square" lIns="0" tIns="576" rIns="0" bIns="0" rtlCol="0" anchor="ctr">
            <a:spAutoFit/>
          </a:bodyPr>
          <a:lstStyle/>
          <a:p>
            <a:pPr marL="98552">
              <a:spcBef>
                <a:spcPts val="5"/>
              </a:spcBef>
            </a:pPr>
            <a:fld id="{81D60167-4931-47E6-BA6A-407CBD079E47}" type="slidenum">
              <a:rPr spc="-45" dirty="0"/>
              <a:pPr marL="98552">
                <a:spcBef>
                  <a:spcPts val="5"/>
                </a:spcBef>
              </a:pPr>
              <a:t>16</a:t>
            </a:fld>
            <a:endParaRPr spc="-45" dirty="0"/>
          </a:p>
        </p:txBody>
      </p:sp>
      <p:sp>
        <p:nvSpPr>
          <p:cNvPr id="19" name="object 19"/>
          <p:cNvSpPr txBox="1"/>
          <p:nvPr/>
        </p:nvSpPr>
        <p:spPr>
          <a:xfrm>
            <a:off x="1722215" y="6281540"/>
            <a:ext cx="821807" cy="166712"/>
          </a:xfrm>
          <a:prstGeom prst="rect">
            <a:avLst/>
          </a:prstGeom>
        </p:spPr>
        <p:txBody>
          <a:bodyPr vert="horz" wrap="square" lIns="0" tIns="0" rIns="0" bIns="0" rtlCol="0">
            <a:spAutoFit/>
          </a:bodyPr>
          <a:lstStyle/>
          <a:p>
            <a:pPr marL="11527">
              <a:lnSpc>
                <a:spcPts val="1280"/>
              </a:lnSpc>
            </a:pPr>
            <a:r>
              <a:rPr sz="1089" spc="-9" dirty="0">
                <a:solidFill>
                  <a:srgbClr val="9A9A9A"/>
                </a:solidFill>
                <a:latin typeface="Times New Roman"/>
                <a:cs typeface="Times New Roman"/>
                <a:hlinkClick r:id="rId2"/>
              </a:rPr>
              <a:t>www.uchet.kz</a:t>
            </a:r>
            <a:endParaRPr sz="1089">
              <a:latin typeface="Times New Roman"/>
              <a:cs typeface="Times New Roman"/>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668049" y="656293"/>
            <a:ext cx="4147649" cy="710228"/>
          </a:xfrm>
          <a:prstGeom prst="rect">
            <a:avLst/>
          </a:prstGeom>
          <a:ln w="6096">
            <a:solidFill>
              <a:srgbClr val="000000"/>
            </a:solidFill>
          </a:ln>
        </p:spPr>
        <p:txBody>
          <a:bodyPr vert="horz" wrap="square" lIns="0" tIns="11526" rIns="0" bIns="0" rtlCol="0">
            <a:spAutoFit/>
          </a:bodyPr>
          <a:lstStyle/>
          <a:p>
            <a:pPr marL="65125" marR="58209" algn="just">
              <a:spcBef>
                <a:spcPts val="91"/>
              </a:spcBef>
            </a:pPr>
            <a:r>
              <a:rPr sz="908" dirty="0">
                <a:latin typeface="Microsoft Sans Serif"/>
                <a:cs typeface="Microsoft Sans Serif"/>
              </a:rPr>
              <a:t>2.</a:t>
            </a:r>
            <a:r>
              <a:rPr sz="908" spc="322" dirty="0">
                <a:latin typeface="Microsoft Sans Serif"/>
                <a:cs typeface="Microsoft Sans Serif"/>
              </a:rPr>
              <a:t> </a:t>
            </a:r>
            <a:r>
              <a:rPr sz="908" dirty="0">
                <a:latin typeface="Verdana"/>
                <a:cs typeface="Verdana"/>
              </a:rPr>
              <a:t>Вы</a:t>
            </a:r>
            <a:r>
              <a:rPr sz="908" spc="250" dirty="0">
                <a:latin typeface="Verdana"/>
                <a:cs typeface="Verdana"/>
              </a:rPr>
              <a:t> </a:t>
            </a:r>
            <a:r>
              <a:rPr sz="908" spc="-9" dirty="0">
                <a:latin typeface="Verdana"/>
                <a:cs typeface="Verdana"/>
              </a:rPr>
              <a:t>производитель</a:t>
            </a:r>
            <a:r>
              <a:rPr sz="908" spc="-9" dirty="0">
                <a:latin typeface="Microsoft Sans Serif"/>
                <a:cs typeface="Microsoft Sans Serif"/>
              </a:rPr>
              <a:t>.</a:t>
            </a:r>
            <a:r>
              <a:rPr sz="908" spc="322" dirty="0">
                <a:latin typeface="Microsoft Sans Serif"/>
                <a:cs typeface="Microsoft Sans Serif"/>
              </a:rPr>
              <a:t> </a:t>
            </a:r>
            <a:r>
              <a:rPr sz="908" dirty="0">
                <a:latin typeface="Verdana"/>
                <a:cs typeface="Verdana"/>
              </a:rPr>
              <a:t>Каждый</a:t>
            </a:r>
            <a:r>
              <a:rPr sz="908" spc="250" dirty="0">
                <a:latin typeface="Verdana"/>
                <a:cs typeface="Verdana"/>
              </a:rPr>
              <a:t> </a:t>
            </a:r>
            <a:r>
              <a:rPr sz="908" dirty="0">
                <a:latin typeface="Verdana"/>
                <a:cs typeface="Verdana"/>
              </a:rPr>
              <a:t>раз</a:t>
            </a:r>
            <a:r>
              <a:rPr sz="908" dirty="0">
                <a:latin typeface="Microsoft Sans Serif"/>
                <a:cs typeface="Microsoft Sans Serif"/>
              </a:rPr>
              <a:t>,</a:t>
            </a:r>
            <a:r>
              <a:rPr sz="908" spc="327" dirty="0">
                <a:latin typeface="Microsoft Sans Serif"/>
                <a:cs typeface="Microsoft Sans Serif"/>
              </a:rPr>
              <a:t> </a:t>
            </a:r>
            <a:r>
              <a:rPr sz="908" dirty="0">
                <a:latin typeface="Verdana"/>
                <a:cs typeface="Verdana"/>
              </a:rPr>
              <a:t>когда</a:t>
            </a:r>
            <a:r>
              <a:rPr sz="908" spc="250" dirty="0">
                <a:latin typeface="Verdana"/>
                <a:cs typeface="Verdana"/>
              </a:rPr>
              <a:t> </a:t>
            </a:r>
            <a:r>
              <a:rPr sz="908" dirty="0">
                <a:latin typeface="Verdana"/>
                <a:cs typeface="Verdana"/>
              </a:rPr>
              <a:t>вы</a:t>
            </a:r>
            <a:r>
              <a:rPr sz="908" spc="250" dirty="0">
                <a:latin typeface="Verdana"/>
                <a:cs typeface="Verdana"/>
              </a:rPr>
              <a:t> </a:t>
            </a:r>
            <a:r>
              <a:rPr sz="908" dirty="0">
                <a:latin typeface="Verdana"/>
                <a:cs typeface="Verdana"/>
              </a:rPr>
              <a:t>осваиваете</a:t>
            </a:r>
            <a:r>
              <a:rPr sz="908" spc="254" dirty="0">
                <a:latin typeface="Verdana"/>
                <a:cs typeface="Verdana"/>
              </a:rPr>
              <a:t> </a:t>
            </a:r>
            <a:r>
              <a:rPr sz="908" spc="-23" dirty="0">
                <a:latin typeface="Verdana"/>
                <a:cs typeface="Verdana"/>
              </a:rPr>
              <a:t>новый </a:t>
            </a:r>
            <a:r>
              <a:rPr sz="908" spc="-82" dirty="0">
                <a:latin typeface="Verdana"/>
                <a:cs typeface="Verdana"/>
              </a:rPr>
              <a:t>зарубежный</a:t>
            </a:r>
            <a:r>
              <a:rPr sz="908" spc="9" dirty="0">
                <a:latin typeface="Verdana"/>
                <a:cs typeface="Verdana"/>
              </a:rPr>
              <a:t> </a:t>
            </a:r>
            <a:r>
              <a:rPr sz="908" spc="-64" dirty="0">
                <a:latin typeface="Verdana"/>
                <a:cs typeface="Verdana"/>
              </a:rPr>
              <a:t>рынок</a:t>
            </a:r>
            <a:r>
              <a:rPr sz="908" spc="-64" dirty="0">
                <a:latin typeface="Microsoft Sans Serif"/>
                <a:cs typeface="Microsoft Sans Serif"/>
              </a:rPr>
              <a:t>,</a:t>
            </a:r>
            <a:r>
              <a:rPr sz="908" spc="91" dirty="0">
                <a:latin typeface="Microsoft Sans Serif"/>
                <a:cs typeface="Microsoft Sans Serif"/>
              </a:rPr>
              <a:t> </a:t>
            </a:r>
            <a:r>
              <a:rPr sz="908" spc="-23" dirty="0">
                <a:latin typeface="Verdana"/>
                <a:cs typeface="Verdana"/>
              </a:rPr>
              <a:t>вам</a:t>
            </a:r>
            <a:r>
              <a:rPr sz="908" spc="18" dirty="0">
                <a:latin typeface="Verdana"/>
                <a:cs typeface="Verdana"/>
              </a:rPr>
              <a:t> </a:t>
            </a:r>
            <a:r>
              <a:rPr sz="908" spc="-64" dirty="0">
                <a:latin typeface="Verdana"/>
                <a:cs typeface="Verdana"/>
              </a:rPr>
              <a:t>требуются</a:t>
            </a:r>
            <a:r>
              <a:rPr sz="908" spc="14" dirty="0">
                <a:latin typeface="Verdana"/>
                <a:cs typeface="Verdana"/>
              </a:rPr>
              <a:t> </a:t>
            </a:r>
            <a:r>
              <a:rPr sz="908" spc="-64" dirty="0">
                <a:latin typeface="Verdana"/>
                <a:cs typeface="Verdana"/>
              </a:rPr>
              <a:t>дополнительные</a:t>
            </a:r>
            <a:r>
              <a:rPr sz="908" spc="18" dirty="0">
                <a:latin typeface="Verdana"/>
                <a:cs typeface="Verdana"/>
              </a:rPr>
              <a:t> </a:t>
            </a:r>
            <a:r>
              <a:rPr sz="908" spc="-64" dirty="0">
                <a:latin typeface="Verdana"/>
                <a:cs typeface="Verdana"/>
              </a:rPr>
              <a:t>запасы</a:t>
            </a:r>
            <a:r>
              <a:rPr sz="908" spc="14" dirty="0">
                <a:latin typeface="Verdana"/>
                <a:cs typeface="Verdana"/>
              </a:rPr>
              <a:t> </a:t>
            </a:r>
            <a:r>
              <a:rPr sz="908" spc="-50" dirty="0">
                <a:latin typeface="Verdana"/>
                <a:cs typeface="Verdana"/>
              </a:rPr>
              <a:t>на</a:t>
            </a:r>
            <a:r>
              <a:rPr sz="908" spc="9" dirty="0">
                <a:latin typeface="Verdana"/>
                <a:cs typeface="Verdana"/>
              </a:rPr>
              <a:t> </a:t>
            </a:r>
            <a:r>
              <a:rPr sz="908" dirty="0">
                <a:latin typeface="Microsoft Sans Serif"/>
                <a:cs typeface="Microsoft Sans Serif"/>
              </a:rPr>
              <a:t>$80000,</a:t>
            </a:r>
            <a:r>
              <a:rPr sz="908" spc="91" dirty="0">
                <a:latin typeface="Microsoft Sans Serif"/>
                <a:cs typeface="Microsoft Sans Serif"/>
              </a:rPr>
              <a:t> </a:t>
            </a:r>
            <a:r>
              <a:rPr sz="908" spc="-45" dirty="0">
                <a:latin typeface="Verdana"/>
                <a:cs typeface="Verdana"/>
              </a:rPr>
              <a:t>а </a:t>
            </a:r>
            <a:r>
              <a:rPr sz="908" dirty="0">
                <a:latin typeface="Verdana"/>
                <a:cs typeface="Verdana"/>
              </a:rPr>
              <a:t>ваша</a:t>
            </a:r>
            <a:r>
              <a:rPr sz="908" spc="54" dirty="0">
                <a:latin typeface="Verdana"/>
                <a:cs typeface="Verdana"/>
              </a:rPr>
              <a:t> </a:t>
            </a:r>
            <a:r>
              <a:rPr sz="908" spc="-41" dirty="0">
                <a:latin typeface="Verdana"/>
                <a:cs typeface="Verdana"/>
              </a:rPr>
              <a:t>дебиторская</a:t>
            </a:r>
            <a:r>
              <a:rPr sz="908" spc="54" dirty="0">
                <a:latin typeface="Verdana"/>
                <a:cs typeface="Verdana"/>
              </a:rPr>
              <a:t> </a:t>
            </a:r>
            <a:r>
              <a:rPr sz="908" spc="-41" dirty="0">
                <a:latin typeface="Verdana"/>
                <a:cs typeface="Verdana"/>
              </a:rPr>
              <a:t>задолженность</a:t>
            </a:r>
            <a:r>
              <a:rPr sz="908" spc="54" dirty="0">
                <a:latin typeface="Verdana"/>
                <a:cs typeface="Verdana"/>
              </a:rPr>
              <a:t> </a:t>
            </a:r>
            <a:r>
              <a:rPr sz="908" spc="-45" dirty="0">
                <a:latin typeface="Verdana"/>
                <a:cs typeface="Verdana"/>
              </a:rPr>
              <a:t>увеличивается</a:t>
            </a:r>
            <a:r>
              <a:rPr sz="908" spc="59" dirty="0">
                <a:latin typeface="Verdana"/>
                <a:cs typeface="Verdana"/>
              </a:rPr>
              <a:t> </a:t>
            </a:r>
            <a:r>
              <a:rPr sz="908" dirty="0">
                <a:latin typeface="Verdana"/>
                <a:cs typeface="Verdana"/>
              </a:rPr>
              <a:t>на</a:t>
            </a:r>
            <a:r>
              <a:rPr sz="908" spc="54" dirty="0">
                <a:latin typeface="Verdana"/>
                <a:cs typeface="Verdana"/>
              </a:rPr>
              <a:t> </a:t>
            </a:r>
            <a:r>
              <a:rPr sz="908" dirty="0">
                <a:latin typeface="Microsoft Sans Serif"/>
                <a:cs typeface="Microsoft Sans Serif"/>
              </a:rPr>
              <a:t>$120000.</a:t>
            </a:r>
            <a:r>
              <a:rPr sz="908" spc="132" dirty="0">
                <a:latin typeface="Microsoft Sans Serif"/>
                <a:cs typeface="Microsoft Sans Serif"/>
              </a:rPr>
              <a:t> </a:t>
            </a:r>
            <a:r>
              <a:rPr sz="908" spc="-32" dirty="0">
                <a:latin typeface="Verdana"/>
                <a:cs typeface="Verdana"/>
              </a:rPr>
              <a:t>Данный </a:t>
            </a:r>
            <a:r>
              <a:rPr sz="908" dirty="0">
                <a:latin typeface="Verdana"/>
                <a:cs typeface="Verdana"/>
              </a:rPr>
              <a:t>факт</a:t>
            </a:r>
            <a:r>
              <a:rPr sz="908" spc="132" dirty="0">
                <a:latin typeface="Verdana"/>
                <a:cs typeface="Verdana"/>
              </a:rPr>
              <a:t> </a:t>
            </a:r>
            <a:r>
              <a:rPr sz="908" dirty="0">
                <a:latin typeface="Verdana"/>
                <a:cs typeface="Verdana"/>
              </a:rPr>
              <a:t>можно</a:t>
            </a:r>
            <a:r>
              <a:rPr sz="908" spc="136" dirty="0">
                <a:latin typeface="Verdana"/>
                <a:cs typeface="Verdana"/>
              </a:rPr>
              <a:t> </a:t>
            </a:r>
            <a:r>
              <a:rPr sz="908" spc="-9" dirty="0">
                <a:latin typeface="Verdana"/>
                <a:cs typeface="Verdana"/>
              </a:rPr>
              <a:t>представить</a:t>
            </a:r>
            <a:r>
              <a:rPr sz="908" spc="136" dirty="0">
                <a:latin typeface="Verdana"/>
                <a:cs typeface="Verdana"/>
              </a:rPr>
              <a:t> </a:t>
            </a:r>
            <a:r>
              <a:rPr sz="908" dirty="0">
                <a:latin typeface="Verdana"/>
                <a:cs typeface="Verdana"/>
              </a:rPr>
              <a:t>в</a:t>
            </a:r>
            <a:r>
              <a:rPr sz="908" spc="136" dirty="0">
                <a:latin typeface="Verdana"/>
                <a:cs typeface="Verdana"/>
              </a:rPr>
              <a:t> </a:t>
            </a:r>
            <a:r>
              <a:rPr sz="908" spc="-9" dirty="0">
                <a:latin typeface="Verdana"/>
                <a:cs typeface="Verdana"/>
              </a:rPr>
              <a:t>финансовой</a:t>
            </a:r>
            <a:r>
              <a:rPr sz="908" spc="136" dirty="0">
                <a:latin typeface="Verdana"/>
                <a:cs typeface="Verdana"/>
              </a:rPr>
              <a:t> </a:t>
            </a:r>
            <a:r>
              <a:rPr sz="908" dirty="0">
                <a:latin typeface="Verdana"/>
                <a:cs typeface="Verdana"/>
              </a:rPr>
              <a:t>отчетности</a:t>
            </a:r>
            <a:r>
              <a:rPr sz="908" dirty="0">
                <a:latin typeface="Microsoft Sans Serif"/>
                <a:cs typeface="Microsoft Sans Serif"/>
              </a:rPr>
              <a:t>,</a:t>
            </a:r>
            <a:r>
              <a:rPr sz="908" spc="208" dirty="0">
                <a:latin typeface="Microsoft Sans Serif"/>
                <a:cs typeface="Microsoft Sans Serif"/>
              </a:rPr>
              <a:t> </a:t>
            </a:r>
            <a:r>
              <a:rPr sz="908" dirty="0">
                <a:latin typeface="Verdana"/>
                <a:cs typeface="Verdana"/>
              </a:rPr>
              <a:t>что</a:t>
            </a:r>
            <a:r>
              <a:rPr sz="908" spc="136" dirty="0">
                <a:latin typeface="Verdana"/>
                <a:cs typeface="Verdana"/>
              </a:rPr>
              <a:t> </a:t>
            </a:r>
            <a:r>
              <a:rPr sz="908" spc="-32" dirty="0">
                <a:latin typeface="Verdana"/>
                <a:cs typeface="Verdana"/>
              </a:rPr>
              <a:t>позволит </a:t>
            </a:r>
            <a:r>
              <a:rPr sz="908" spc="-59" dirty="0">
                <a:latin typeface="Verdana"/>
                <a:cs typeface="Verdana"/>
              </a:rPr>
              <a:t>осуществлять</a:t>
            </a:r>
            <a:r>
              <a:rPr sz="908" spc="-14" dirty="0">
                <a:latin typeface="Verdana"/>
                <a:cs typeface="Verdana"/>
              </a:rPr>
              <a:t> </a:t>
            </a:r>
            <a:r>
              <a:rPr sz="908" spc="-73" dirty="0">
                <a:latin typeface="Verdana"/>
                <a:cs typeface="Verdana"/>
              </a:rPr>
              <a:t>мониторинг</a:t>
            </a:r>
            <a:r>
              <a:rPr sz="908" spc="-18" dirty="0">
                <a:latin typeface="Verdana"/>
                <a:cs typeface="Verdana"/>
              </a:rPr>
              <a:t> </a:t>
            </a:r>
            <a:r>
              <a:rPr sz="908" spc="-73" dirty="0">
                <a:latin typeface="Verdana"/>
                <a:cs typeface="Verdana"/>
              </a:rPr>
              <a:t>в</a:t>
            </a:r>
            <a:r>
              <a:rPr sz="908" spc="-18" dirty="0">
                <a:latin typeface="Verdana"/>
                <a:cs typeface="Verdana"/>
              </a:rPr>
              <a:t> </a:t>
            </a:r>
            <a:r>
              <a:rPr sz="908" spc="-68" dirty="0">
                <a:latin typeface="Verdana"/>
                <a:cs typeface="Verdana"/>
              </a:rPr>
              <a:t>будущие</a:t>
            </a:r>
            <a:r>
              <a:rPr sz="908" spc="-14" dirty="0">
                <a:latin typeface="Verdana"/>
                <a:cs typeface="Verdana"/>
              </a:rPr>
              <a:t> </a:t>
            </a:r>
            <a:r>
              <a:rPr sz="908" spc="-9" dirty="0">
                <a:latin typeface="Verdana"/>
                <a:cs typeface="Verdana"/>
              </a:rPr>
              <a:t>периоды</a:t>
            </a:r>
            <a:r>
              <a:rPr sz="908" spc="-9" dirty="0">
                <a:latin typeface="Microsoft Sans Serif"/>
                <a:cs typeface="Microsoft Sans Serif"/>
              </a:rPr>
              <a:t>.</a:t>
            </a:r>
            <a:endParaRPr sz="908">
              <a:latin typeface="Microsoft Sans Serif"/>
              <a:cs typeface="Microsoft Sans Serif"/>
            </a:endParaRPr>
          </a:p>
        </p:txBody>
      </p:sp>
      <p:sp>
        <p:nvSpPr>
          <p:cNvPr id="3" name="object 3"/>
          <p:cNvSpPr txBox="1"/>
          <p:nvPr/>
        </p:nvSpPr>
        <p:spPr>
          <a:xfrm>
            <a:off x="1722216" y="1503688"/>
            <a:ext cx="4039304" cy="570510"/>
          </a:xfrm>
          <a:prstGeom prst="rect">
            <a:avLst/>
          </a:prstGeom>
        </p:spPr>
        <p:txBody>
          <a:bodyPr vert="horz" wrap="square" lIns="0" tIns="11526" rIns="0" bIns="0" rtlCol="0">
            <a:spAutoFit/>
          </a:bodyPr>
          <a:lstStyle/>
          <a:p>
            <a:pPr marL="11527" marR="4611" indent="-576" algn="just">
              <a:spcBef>
                <a:spcPts val="91"/>
              </a:spcBef>
            </a:pPr>
            <a:r>
              <a:rPr sz="908" spc="-77" dirty="0">
                <a:latin typeface="Verdana"/>
                <a:cs typeface="Verdana"/>
              </a:rPr>
              <a:t>Денежные</a:t>
            </a:r>
            <a:r>
              <a:rPr sz="908" spc="5" dirty="0">
                <a:latin typeface="Verdana"/>
                <a:cs typeface="Verdana"/>
              </a:rPr>
              <a:t> </a:t>
            </a:r>
            <a:r>
              <a:rPr sz="908" spc="-82" dirty="0">
                <a:latin typeface="Verdana"/>
                <a:cs typeface="Verdana"/>
              </a:rPr>
              <a:t>потоки</a:t>
            </a:r>
            <a:r>
              <a:rPr sz="908" spc="9" dirty="0">
                <a:latin typeface="Verdana"/>
                <a:cs typeface="Verdana"/>
              </a:rPr>
              <a:t> </a:t>
            </a:r>
            <a:r>
              <a:rPr sz="908" spc="-59" dirty="0">
                <a:latin typeface="Verdana"/>
                <a:cs typeface="Verdana"/>
              </a:rPr>
              <a:t>по</a:t>
            </a:r>
            <a:r>
              <a:rPr sz="908" spc="9" dirty="0">
                <a:latin typeface="Verdana"/>
                <a:cs typeface="Verdana"/>
              </a:rPr>
              <a:t> </a:t>
            </a:r>
            <a:r>
              <a:rPr sz="908" spc="-68" dirty="0">
                <a:latin typeface="Verdana"/>
                <a:cs typeface="Verdana"/>
              </a:rPr>
              <a:t>операционной</a:t>
            </a:r>
            <a:r>
              <a:rPr sz="908" spc="9" dirty="0">
                <a:latin typeface="Verdana"/>
                <a:cs typeface="Verdana"/>
              </a:rPr>
              <a:t> </a:t>
            </a:r>
            <a:r>
              <a:rPr sz="908" spc="-54" dirty="0">
                <a:latin typeface="Verdana"/>
                <a:cs typeface="Verdana"/>
              </a:rPr>
              <a:t>деятельности</a:t>
            </a:r>
            <a:r>
              <a:rPr sz="908" spc="14" dirty="0">
                <a:latin typeface="Verdana"/>
                <a:cs typeface="Verdana"/>
              </a:rPr>
              <a:t> </a:t>
            </a:r>
            <a:r>
              <a:rPr sz="908" spc="-54" dirty="0">
                <a:latin typeface="Verdana"/>
                <a:cs typeface="Verdana"/>
              </a:rPr>
              <a:t>формируются</a:t>
            </a:r>
            <a:r>
              <a:rPr sz="908" spc="9" dirty="0">
                <a:latin typeface="Verdana"/>
                <a:cs typeface="Verdana"/>
              </a:rPr>
              <a:t> </a:t>
            </a:r>
            <a:r>
              <a:rPr sz="908" spc="-18" dirty="0">
                <a:latin typeface="Verdana"/>
                <a:cs typeface="Verdana"/>
              </a:rPr>
              <a:t>главным </a:t>
            </a:r>
            <a:r>
              <a:rPr sz="908" spc="-32" dirty="0">
                <a:latin typeface="Verdana"/>
                <a:cs typeface="Verdana"/>
              </a:rPr>
              <a:t>образом</a:t>
            </a:r>
            <a:r>
              <a:rPr sz="908" spc="-14" dirty="0">
                <a:latin typeface="Verdana"/>
                <a:cs typeface="Verdana"/>
              </a:rPr>
              <a:t> </a:t>
            </a:r>
            <a:r>
              <a:rPr sz="908" dirty="0">
                <a:latin typeface="Verdana"/>
                <a:cs typeface="Verdana"/>
              </a:rPr>
              <a:t>в</a:t>
            </a:r>
            <a:r>
              <a:rPr sz="908" spc="-9" dirty="0">
                <a:latin typeface="Verdana"/>
                <a:cs typeface="Verdana"/>
              </a:rPr>
              <a:t> </a:t>
            </a:r>
            <a:r>
              <a:rPr sz="908" spc="-18" dirty="0">
                <a:latin typeface="Verdana"/>
                <a:cs typeface="Verdana"/>
              </a:rPr>
              <a:t>ходе</a:t>
            </a:r>
            <a:r>
              <a:rPr sz="908" spc="-14" dirty="0">
                <a:latin typeface="Verdana"/>
                <a:cs typeface="Verdana"/>
              </a:rPr>
              <a:t> </a:t>
            </a:r>
            <a:r>
              <a:rPr sz="908" spc="-50" dirty="0">
                <a:latin typeface="Verdana"/>
                <a:cs typeface="Verdana"/>
              </a:rPr>
              <a:t>основной</a:t>
            </a:r>
            <a:r>
              <a:rPr sz="908" spc="-9" dirty="0">
                <a:latin typeface="Verdana"/>
                <a:cs typeface="Verdana"/>
              </a:rPr>
              <a:t> </a:t>
            </a:r>
            <a:r>
              <a:rPr sz="908" spc="-36" dirty="0">
                <a:latin typeface="Verdana"/>
                <a:cs typeface="Verdana"/>
              </a:rPr>
              <a:t>деятельности</a:t>
            </a:r>
            <a:r>
              <a:rPr sz="908" spc="-36" dirty="0">
                <a:latin typeface="Microsoft Sans Serif"/>
                <a:cs typeface="Microsoft Sans Serif"/>
              </a:rPr>
              <a:t>,</a:t>
            </a:r>
            <a:r>
              <a:rPr sz="908" spc="64" dirty="0">
                <a:latin typeface="Microsoft Sans Serif"/>
                <a:cs typeface="Microsoft Sans Serif"/>
              </a:rPr>
              <a:t> </a:t>
            </a:r>
            <a:r>
              <a:rPr sz="908" spc="-45" dirty="0">
                <a:latin typeface="Verdana"/>
                <a:cs typeface="Verdana"/>
              </a:rPr>
              <a:t>создающей</a:t>
            </a:r>
            <a:r>
              <a:rPr sz="908" spc="-9" dirty="0">
                <a:latin typeface="Verdana"/>
                <a:cs typeface="Verdana"/>
              </a:rPr>
              <a:t> </a:t>
            </a:r>
            <a:r>
              <a:rPr sz="908" spc="-73" dirty="0">
                <a:latin typeface="Verdana"/>
                <a:cs typeface="Verdana"/>
              </a:rPr>
              <a:t>выручку</a:t>
            </a:r>
            <a:r>
              <a:rPr sz="908" spc="-9" dirty="0">
                <a:latin typeface="Verdana"/>
                <a:cs typeface="Verdana"/>
              </a:rPr>
              <a:t> </a:t>
            </a:r>
            <a:r>
              <a:rPr sz="908" spc="-45" dirty="0">
                <a:latin typeface="Verdana"/>
                <a:cs typeface="Verdana"/>
              </a:rPr>
              <a:t>компании</a:t>
            </a:r>
            <a:r>
              <a:rPr sz="908" spc="-45" dirty="0">
                <a:latin typeface="Microsoft Sans Serif"/>
                <a:cs typeface="Microsoft Sans Serif"/>
              </a:rPr>
              <a:t>. </a:t>
            </a:r>
            <a:r>
              <a:rPr sz="908" spc="-41" dirty="0">
                <a:latin typeface="Verdana"/>
                <a:cs typeface="Verdana"/>
              </a:rPr>
              <a:t>Таким</a:t>
            </a:r>
            <a:r>
              <a:rPr sz="908" spc="-36" dirty="0">
                <a:latin typeface="Verdana"/>
                <a:cs typeface="Verdana"/>
              </a:rPr>
              <a:t> </a:t>
            </a:r>
            <a:r>
              <a:rPr sz="908" spc="-32" dirty="0">
                <a:latin typeface="Verdana"/>
                <a:cs typeface="Verdana"/>
              </a:rPr>
              <a:t>образом</a:t>
            </a:r>
            <a:r>
              <a:rPr sz="908" spc="-32" dirty="0">
                <a:latin typeface="Microsoft Sans Serif"/>
                <a:cs typeface="Microsoft Sans Serif"/>
              </a:rPr>
              <a:t>,</a:t>
            </a:r>
            <a:r>
              <a:rPr sz="908" spc="54" dirty="0">
                <a:latin typeface="Microsoft Sans Serif"/>
                <a:cs typeface="Microsoft Sans Serif"/>
              </a:rPr>
              <a:t> </a:t>
            </a:r>
            <a:r>
              <a:rPr sz="908" spc="-54" dirty="0">
                <a:latin typeface="Verdana"/>
                <a:cs typeface="Verdana"/>
              </a:rPr>
              <a:t>они</a:t>
            </a:r>
            <a:r>
              <a:rPr sz="908" spc="-27" dirty="0">
                <a:latin typeface="Verdana"/>
                <a:cs typeface="Verdana"/>
              </a:rPr>
              <a:t> </a:t>
            </a:r>
            <a:r>
              <a:rPr sz="908" spc="-64" dirty="0">
                <a:latin typeface="Verdana"/>
                <a:cs typeface="Verdana"/>
              </a:rPr>
              <a:t>обычно</a:t>
            </a:r>
            <a:r>
              <a:rPr sz="908" spc="-14" dirty="0">
                <a:latin typeface="Verdana"/>
                <a:cs typeface="Verdana"/>
              </a:rPr>
              <a:t> </a:t>
            </a:r>
            <a:r>
              <a:rPr sz="908" spc="-54" dirty="0">
                <a:latin typeface="Verdana"/>
                <a:cs typeface="Verdana"/>
              </a:rPr>
              <a:t>являются</a:t>
            </a:r>
            <a:r>
              <a:rPr sz="908" spc="-27" dirty="0">
                <a:latin typeface="Verdana"/>
                <a:cs typeface="Verdana"/>
              </a:rPr>
              <a:t> </a:t>
            </a:r>
            <a:r>
              <a:rPr sz="908" spc="-50" dirty="0">
                <a:latin typeface="Verdana"/>
                <a:cs typeface="Verdana"/>
              </a:rPr>
              <a:t>результатом</a:t>
            </a:r>
            <a:r>
              <a:rPr sz="908" spc="-23" dirty="0">
                <a:latin typeface="Verdana"/>
                <a:cs typeface="Verdana"/>
              </a:rPr>
              <a:t> </a:t>
            </a:r>
            <a:r>
              <a:rPr sz="908" spc="-45" dirty="0">
                <a:latin typeface="Verdana"/>
                <a:cs typeface="Verdana"/>
              </a:rPr>
              <a:t>операций</a:t>
            </a:r>
            <a:r>
              <a:rPr sz="908" spc="-45" dirty="0">
                <a:latin typeface="Microsoft Sans Serif"/>
                <a:cs typeface="Microsoft Sans Serif"/>
              </a:rPr>
              <a:t>,</a:t>
            </a:r>
            <a:r>
              <a:rPr sz="908" spc="50" dirty="0">
                <a:latin typeface="Microsoft Sans Serif"/>
                <a:cs typeface="Microsoft Sans Serif"/>
              </a:rPr>
              <a:t> </a:t>
            </a:r>
            <a:r>
              <a:rPr sz="908" spc="-41" dirty="0">
                <a:latin typeface="Verdana"/>
                <a:cs typeface="Verdana"/>
              </a:rPr>
              <a:t>влияющих </a:t>
            </a:r>
            <a:r>
              <a:rPr sz="908" spc="-73" dirty="0">
                <a:latin typeface="Verdana"/>
                <a:cs typeface="Verdana"/>
              </a:rPr>
              <a:t>на</a:t>
            </a:r>
            <a:r>
              <a:rPr sz="908" spc="-32" dirty="0">
                <a:latin typeface="Verdana"/>
                <a:cs typeface="Verdana"/>
              </a:rPr>
              <a:t> </a:t>
            </a:r>
            <a:r>
              <a:rPr sz="908" spc="-64" dirty="0">
                <a:latin typeface="Verdana"/>
                <a:cs typeface="Verdana"/>
              </a:rPr>
              <a:t>образование</a:t>
            </a:r>
            <a:r>
              <a:rPr sz="908" spc="-32" dirty="0">
                <a:latin typeface="Verdana"/>
                <a:cs typeface="Verdana"/>
              </a:rPr>
              <a:t> </a:t>
            </a:r>
            <a:r>
              <a:rPr sz="908" spc="-68" dirty="0">
                <a:latin typeface="Verdana"/>
                <a:cs typeface="Verdana"/>
              </a:rPr>
              <a:t>чистой</a:t>
            </a:r>
            <a:r>
              <a:rPr sz="908" spc="-36" dirty="0">
                <a:latin typeface="Verdana"/>
                <a:cs typeface="Verdana"/>
              </a:rPr>
              <a:t> </a:t>
            </a:r>
            <a:r>
              <a:rPr sz="908" spc="-9" dirty="0">
                <a:latin typeface="Verdana"/>
                <a:cs typeface="Verdana"/>
              </a:rPr>
              <a:t>прибыли</a:t>
            </a:r>
            <a:endParaRPr sz="908">
              <a:latin typeface="Verdana"/>
              <a:cs typeface="Verdana"/>
            </a:endParaRPr>
          </a:p>
        </p:txBody>
      </p:sp>
      <p:sp>
        <p:nvSpPr>
          <p:cNvPr id="4" name="object 4"/>
          <p:cNvSpPr txBox="1"/>
          <p:nvPr/>
        </p:nvSpPr>
        <p:spPr>
          <a:xfrm>
            <a:off x="1722148" y="2195249"/>
            <a:ext cx="4038728" cy="1015311"/>
          </a:xfrm>
          <a:prstGeom prst="rect">
            <a:avLst/>
          </a:prstGeom>
        </p:spPr>
        <p:txBody>
          <a:bodyPr vert="horz" wrap="square" lIns="0" tIns="11526" rIns="0" bIns="0" rtlCol="0">
            <a:spAutoFit/>
          </a:bodyPr>
          <a:lstStyle/>
          <a:p>
            <a:pPr marL="11527" marR="5187">
              <a:spcBef>
                <a:spcPts val="91"/>
              </a:spcBef>
            </a:pPr>
            <a:r>
              <a:rPr sz="908" spc="-36" dirty="0">
                <a:latin typeface="Verdana"/>
                <a:cs typeface="Verdana"/>
              </a:rPr>
              <a:t>Примерами</a:t>
            </a:r>
            <a:r>
              <a:rPr sz="908" spc="45" dirty="0">
                <a:latin typeface="Verdana"/>
                <a:cs typeface="Verdana"/>
              </a:rPr>
              <a:t> </a:t>
            </a:r>
            <a:r>
              <a:rPr sz="908" spc="-59" dirty="0">
                <a:latin typeface="Verdana"/>
                <a:cs typeface="Verdana"/>
              </a:rPr>
              <a:t>потоков</a:t>
            </a:r>
            <a:r>
              <a:rPr sz="908" spc="50" dirty="0">
                <a:latin typeface="Verdana"/>
                <a:cs typeface="Verdana"/>
              </a:rPr>
              <a:t> </a:t>
            </a:r>
            <a:r>
              <a:rPr sz="908" spc="-64" dirty="0">
                <a:latin typeface="Verdana"/>
                <a:cs typeface="Verdana"/>
              </a:rPr>
              <a:t>денежных</a:t>
            </a:r>
            <a:r>
              <a:rPr sz="908" spc="50" dirty="0">
                <a:latin typeface="Verdana"/>
                <a:cs typeface="Verdana"/>
              </a:rPr>
              <a:t> </a:t>
            </a:r>
            <a:r>
              <a:rPr sz="908" spc="-32" dirty="0">
                <a:latin typeface="Verdana"/>
                <a:cs typeface="Verdana"/>
              </a:rPr>
              <a:t>средств</a:t>
            </a:r>
            <a:r>
              <a:rPr sz="908" spc="50" dirty="0">
                <a:latin typeface="Verdana"/>
                <a:cs typeface="Verdana"/>
              </a:rPr>
              <a:t> </a:t>
            </a:r>
            <a:r>
              <a:rPr sz="908" dirty="0">
                <a:latin typeface="Verdana"/>
                <a:cs typeface="Verdana"/>
              </a:rPr>
              <a:t>по</a:t>
            </a:r>
            <a:r>
              <a:rPr sz="908" spc="50" dirty="0">
                <a:latin typeface="Verdana"/>
                <a:cs typeface="Verdana"/>
              </a:rPr>
              <a:t> </a:t>
            </a:r>
            <a:r>
              <a:rPr sz="908" spc="-64" dirty="0">
                <a:latin typeface="Verdana"/>
                <a:cs typeface="Verdana"/>
              </a:rPr>
              <a:t>операционной</a:t>
            </a:r>
            <a:r>
              <a:rPr sz="908" spc="50" dirty="0">
                <a:latin typeface="Verdana"/>
                <a:cs typeface="Verdana"/>
              </a:rPr>
              <a:t> </a:t>
            </a:r>
            <a:r>
              <a:rPr sz="908" spc="-32" dirty="0">
                <a:latin typeface="Verdana"/>
                <a:cs typeface="Verdana"/>
              </a:rPr>
              <a:t>деятельности </a:t>
            </a:r>
            <a:r>
              <a:rPr sz="908" spc="-68" dirty="0">
                <a:latin typeface="Verdana"/>
                <a:cs typeface="Verdana"/>
              </a:rPr>
              <a:t>могут</a:t>
            </a:r>
            <a:r>
              <a:rPr sz="908" spc="-41" dirty="0">
                <a:latin typeface="Verdana"/>
                <a:cs typeface="Verdana"/>
              </a:rPr>
              <a:t> </a:t>
            </a:r>
            <a:r>
              <a:rPr sz="908" spc="-9" dirty="0">
                <a:latin typeface="Verdana"/>
                <a:cs typeface="Verdana"/>
              </a:rPr>
              <a:t>служить</a:t>
            </a:r>
            <a:r>
              <a:rPr sz="908" spc="-9" dirty="0">
                <a:latin typeface="Microsoft Sans Serif"/>
                <a:cs typeface="Microsoft Sans Serif"/>
              </a:rPr>
              <a:t>:</a:t>
            </a:r>
            <a:endParaRPr sz="908">
              <a:latin typeface="Microsoft Sans Serif"/>
              <a:cs typeface="Microsoft Sans Serif"/>
            </a:endParaRPr>
          </a:p>
          <a:p>
            <a:pPr>
              <a:spcBef>
                <a:spcPts val="64"/>
              </a:spcBef>
            </a:pPr>
            <a:endParaRPr sz="908">
              <a:latin typeface="Microsoft Sans Serif"/>
              <a:cs typeface="Microsoft Sans Serif"/>
            </a:endParaRPr>
          </a:p>
          <a:p>
            <a:pPr marL="425905" indent="-414378">
              <a:buFont typeface="Microsoft Sans Serif"/>
              <a:buAutoNum type="romanLcParenBoth"/>
              <a:tabLst>
                <a:tab pos="425905" algn="l"/>
              </a:tabLst>
            </a:pPr>
            <a:r>
              <a:rPr sz="908" spc="-73" dirty="0">
                <a:latin typeface="Verdana"/>
                <a:cs typeface="Verdana"/>
              </a:rPr>
              <a:t>поступления</a:t>
            </a:r>
            <a:r>
              <a:rPr sz="908" spc="-27" dirty="0">
                <a:latin typeface="Verdana"/>
                <a:cs typeface="Verdana"/>
              </a:rPr>
              <a:t> </a:t>
            </a:r>
            <a:r>
              <a:rPr sz="908" spc="-50" dirty="0">
                <a:latin typeface="Verdana"/>
                <a:cs typeface="Verdana"/>
              </a:rPr>
              <a:t>от</a:t>
            </a:r>
            <a:r>
              <a:rPr sz="908" spc="-27" dirty="0">
                <a:latin typeface="Verdana"/>
                <a:cs typeface="Verdana"/>
              </a:rPr>
              <a:t> </a:t>
            </a:r>
            <a:r>
              <a:rPr sz="908" spc="-82" dirty="0">
                <a:latin typeface="Verdana"/>
                <a:cs typeface="Verdana"/>
              </a:rPr>
              <a:t>продажи</a:t>
            </a:r>
            <a:r>
              <a:rPr sz="908" spc="-23" dirty="0">
                <a:latin typeface="Verdana"/>
                <a:cs typeface="Verdana"/>
              </a:rPr>
              <a:t> </a:t>
            </a:r>
            <a:r>
              <a:rPr sz="908" spc="-64" dirty="0">
                <a:latin typeface="Verdana"/>
                <a:cs typeface="Verdana"/>
              </a:rPr>
              <a:t>товаров</a:t>
            </a:r>
            <a:r>
              <a:rPr sz="908" spc="-23" dirty="0">
                <a:latin typeface="Verdana"/>
                <a:cs typeface="Verdana"/>
              </a:rPr>
              <a:t> </a:t>
            </a:r>
            <a:r>
              <a:rPr sz="908" spc="-77" dirty="0">
                <a:latin typeface="Verdana"/>
                <a:cs typeface="Verdana"/>
              </a:rPr>
              <a:t>и</a:t>
            </a:r>
            <a:r>
              <a:rPr sz="908" spc="-27" dirty="0">
                <a:latin typeface="Verdana"/>
                <a:cs typeface="Verdana"/>
              </a:rPr>
              <a:t> </a:t>
            </a:r>
            <a:r>
              <a:rPr sz="908" spc="-64" dirty="0">
                <a:latin typeface="Verdana"/>
                <a:cs typeface="Verdana"/>
              </a:rPr>
              <a:t>предоставления</a:t>
            </a:r>
            <a:r>
              <a:rPr sz="908" spc="-23" dirty="0">
                <a:latin typeface="Verdana"/>
                <a:cs typeface="Verdana"/>
              </a:rPr>
              <a:t> </a:t>
            </a:r>
            <a:r>
              <a:rPr sz="908" spc="-9" dirty="0">
                <a:latin typeface="Verdana"/>
                <a:cs typeface="Verdana"/>
              </a:rPr>
              <a:t>услуг</a:t>
            </a:r>
            <a:r>
              <a:rPr sz="908" spc="-9" dirty="0">
                <a:latin typeface="Microsoft Sans Serif"/>
                <a:cs typeface="Microsoft Sans Serif"/>
              </a:rPr>
              <a:t>;</a:t>
            </a:r>
            <a:endParaRPr sz="908">
              <a:latin typeface="Microsoft Sans Serif"/>
              <a:cs typeface="Microsoft Sans Serif"/>
            </a:endParaRPr>
          </a:p>
          <a:p>
            <a:pPr>
              <a:spcBef>
                <a:spcPts val="59"/>
              </a:spcBef>
              <a:buFont typeface="Microsoft Sans Serif"/>
              <a:buAutoNum type="romanLcParenBoth"/>
            </a:pPr>
            <a:endParaRPr sz="908">
              <a:latin typeface="Microsoft Sans Serif"/>
              <a:cs typeface="Microsoft Sans Serif"/>
            </a:endParaRPr>
          </a:p>
          <a:p>
            <a:pPr marL="11527" marR="4611" indent="-576">
              <a:buFont typeface="Microsoft Sans Serif"/>
              <a:buAutoNum type="romanLcParenBoth"/>
              <a:tabLst>
                <a:tab pos="11527" algn="l"/>
                <a:tab pos="425905" algn="l"/>
                <a:tab pos="1239677" algn="l"/>
                <a:tab pos="1822919" algn="l"/>
                <a:tab pos="2474744" algn="l"/>
                <a:tab pos="2727175" algn="l"/>
                <a:tab pos="3742084" algn="l"/>
              </a:tabLst>
            </a:pPr>
            <a:r>
              <a:rPr sz="908" spc="-9" dirty="0">
                <a:latin typeface="Verdana"/>
                <a:cs typeface="Verdana"/>
              </a:rPr>
              <a:t>	поступления</a:t>
            </a:r>
            <a:r>
              <a:rPr sz="908" dirty="0">
                <a:latin typeface="Verdana"/>
                <a:cs typeface="Verdana"/>
              </a:rPr>
              <a:t>	</a:t>
            </a:r>
            <a:r>
              <a:rPr sz="908" spc="-9" dirty="0">
                <a:latin typeface="Verdana"/>
                <a:cs typeface="Verdana"/>
              </a:rPr>
              <a:t>рентных</a:t>
            </a:r>
            <a:r>
              <a:rPr sz="908" dirty="0">
                <a:latin typeface="Verdana"/>
                <a:cs typeface="Verdana"/>
              </a:rPr>
              <a:t>	</a:t>
            </a:r>
            <a:r>
              <a:rPr sz="908" spc="-9" dirty="0">
                <a:latin typeface="Verdana"/>
                <a:cs typeface="Verdana"/>
              </a:rPr>
              <a:t>платежей</a:t>
            </a:r>
            <a:r>
              <a:rPr sz="908" dirty="0">
                <a:latin typeface="Verdana"/>
                <a:cs typeface="Verdana"/>
              </a:rPr>
              <a:t>	</a:t>
            </a:r>
            <a:r>
              <a:rPr sz="908" spc="-23" dirty="0">
                <a:latin typeface="Verdana"/>
                <a:cs typeface="Verdana"/>
              </a:rPr>
              <a:t>за</a:t>
            </a:r>
            <a:r>
              <a:rPr sz="908" dirty="0">
                <a:latin typeface="Verdana"/>
                <a:cs typeface="Verdana"/>
              </a:rPr>
              <a:t>	</a:t>
            </a:r>
            <a:r>
              <a:rPr sz="908" spc="-9" dirty="0">
                <a:latin typeface="Verdana"/>
                <a:cs typeface="Verdana"/>
              </a:rPr>
              <a:t>предоставление</a:t>
            </a:r>
            <a:r>
              <a:rPr sz="908" dirty="0">
                <a:latin typeface="Verdana"/>
                <a:cs typeface="Verdana"/>
              </a:rPr>
              <a:t>	</a:t>
            </a:r>
            <a:r>
              <a:rPr sz="908" spc="-64" dirty="0">
                <a:latin typeface="Verdana"/>
                <a:cs typeface="Verdana"/>
              </a:rPr>
              <a:t>прав</a:t>
            </a:r>
            <a:r>
              <a:rPr sz="908" spc="-64" dirty="0">
                <a:latin typeface="Microsoft Sans Serif"/>
                <a:cs typeface="Microsoft Sans Serif"/>
              </a:rPr>
              <a:t>,</a:t>
            </a:r>
            <a:r>
              <a:rPr sz="908" spc="454" dirty="0">
                <a:latin typeface="Microsoft Sans Serif"/>
                <a:cs typeface="Microsoft Sans Serif"/>
              </a:rPr>
              <a:t> </a:t>
            </a:r>
            <a:r>
              <a:rPr sz="908" spc="-68" dirty="0">
                <a:latin typeface="Verdana"/>
                <a:cs typeface="Verdana"/>
              </a:rPr>
              <a:t>вознаграждений</a:t>
            </a:r>
            <a:r>
              <a:rPr sz="908" spc="-68" dirty="0">
                <a:latin typeface="Microsoft Sans Serif"/>
                <a:cs typeface="Microsoft Sans Serif"/>
              </a:rPr>
              <a:t>,</a:t>
            </a:r>
            <a:r>
              <a:rPr sz="908" spc="36" dirty="0">
                <a:latin typeface="Microsoft Sans Serif"/>
                <a:cs typeface="Microsoft Sans Serif"/>
              </a:rPr>
              <a:t> </a:t>
            </a:r>
            <a:r>
              <a:rPr sz="908" spc="-73" dirty="0">
                <a:latin typeface="Verdana"/>
                <a:cs typeface="Verdana"/>
              </a:rPr>
              <a:t>комиссионных</a:t>
            </a:r>
            <a:r>
              <a:rPr sz="908" spc="-36" dirty="0">
                <a:latin typeface="Verdana"/>
                <a:cs typeface="Verdana"/>
              </a:rPr>
              <a:t> </a:t>
            </a:r>
            <a:r>
              <a:rPr sz="908" spc="-77" dirty="0">
                <a:latin typeface="Verdana"/>
                <a:cs typeface="Verdana"/>
              </a:rPr>
              <a:t>и</a:t>
            </a:r>
            <a:r>
              <a:rPr sz="908" spc="-41" dirty="0">
                <a:latin typeface="Verdana"/>
                <a:cs typeface="Verdana"/>
              </a:rPr>
              <a:t> </a:t>
            </a:r>
            <a:r>
              <a:rPr sz="908" spc="-82" dirty="0">
                <a:latin typeface="Verdana"/>
                <a:cs typeface="Verdana"/>
              </a:rPr>
              <a:t>прочих</a:t>
            </a:r>
            <a:r>
              <a:rPr sz="908" spc="-36" dirty="0">
                <a:latin typeface="Verdana"/>
                <a:cs typeface="Verdana"/>
              </a:rPr>
              <a:t> </a:t>
            </a:r>
            <a:r>
              <a:rPr sz="908" spc="-68" dirty="0">
                <a:latin typeface="Verdana"/>
                <a:cs typeface="Verdana"/>
              </a:rPr>
              <a:t>видов</a:t>
            </a:r>
            <a:r>
              <a:rPr sz="908" spc="-32" dirty="0">
                <a:latin typeface="Verdana"/>
                <a:cs typeface="Verdana"/>
              </a:rPr>
              <a:t> </a:t>
            </a:r>
            <a:r>
              <a:rPr sz="908" spc="-9" dirty="0">
                <a:latin typeface="Verdana"/>
                <a:cs typeface="Verdana"/>
              </a:rPr>
              <a:t>выручки</a:t>
            </a:r>
            <a:r>
              <a:rPr sz="908" spc="-9" dirty="0">
                <a:latin typeface="Microsoft Sans Serif"/>
                <a:cs typeface="Microsoft Sans Serif"/>
              </a:rPr>
              <a:t>;</a:t>
            </a:r>
            <a:endParaRPr sz="908">
              <a:latin typeface="Microsoft Sans Serif"/>
              <a:cs typeface="Microsoft Sans Serif"/>
            </a:endParaRPr>
          </a:p>
        </p:txBody>
      </p:sp>
      <p:sp>
        <p:nvSpPr>
          <p:cNvPr id="5" name="object 5"/>
          <p:cNvSpPr txBox="1"/>
          <p:nvPr/>
        </p:nvSpPr>
        <p:spPr>
          <a:xfrm>
            <a:off x="1668049" y="3457123"/>
            <a:ext cx="4147649" cy="567378"/>
          </a:xfrm>
          <a:prstGeom prst="rect">
            <a:avLst/>
          </a:prstGeom>
          <a:ln w="6096">
            <a:solidFill>
              <a:srgbClr val="000000"/>
            </a:solidFill>
          </a:ln>
        </p:spPr>
        <p:txBody>
          <a:bodyPr vert="horz" wrap="square" lIns="0" tIns="12679" rIns="0" bIns="0" rtlCol="0">
            <a:spAutoFit/>
          </a:bodyPr>
          <a:lstStyle/>
          <a:p>
            <a:pPr marL="65125">
              <a:lnSpc>
                <a:spcPts val="1085"/>
              </a:lnSpc>
              <a:spcBef>
                <a:spcPts val="100"/>
              </a:spcBef>
            </a:pPr>
            <a:r>
              <a:rPr sz="908" b="1" dirty="0">
                <a:latin typeface="Arial"/>
                <a:cs typeface="Arial"/>
              </a:rPr>
              <a:t>ПРИМЕР</a:t>
            </a:r>
            <a:r>
              <a:rPr sz="908" b="1" spc="-14" dirty="0">
                <a:latin typeface="Arial"/>
                <a:cs typeface="Arial"/>
              </a:rPr>
              <a:t> </a:t>
            </a:r>
            <a:r>
              <a:rPr sz="908" b="1" dirty="0">
                <a:latin typeface="Arial"/>
                <a:cs typeface="Arial"/>
              </a:rPr>
              <a:t>-</a:t>
            </a:r>
            <a:r>
              <a:rPr sz="908" b="1" spc="227" dirty="0">
                <a:latin typeface="Arial"/>
                <a:cs typeface="Arial"/>
              </a:rPr>
              <a:t> </a:t>
            </a:r>
            <a:r>
              <a:rPr sz="908" b="1" spc="-9" dirty="0">
                <a:latin typeface="Arial"/>
                <a:cs typeface="Arial"/>
              </a:rPr>
              <a:t>Вознаграждения</a:t>
            </a:r>
            <a:endParaRPr sz="908">
              <a:latin typeface="Arial"/>
              <a:cs typeface="Arial"/>
            </a:endParaRPr>
          </a:p>
          <a:p>
            <a:pPr marL="65125" marR="58784">
              <a:lnSpc>
                <a:spcPts val="1089"/>
              </a:lnSpc>
              <a:spcBef>
                <a:spcPts val="32"/>
              </a:spcBef>
            </a:pPr>
            <a:r>
              <a:rPr sz="908" spc="-50" dirty="0">
                <a:latin typeface="Verdana"/>
                <a:cs typeface="Verdana"/>
              </a:rPr>
              <a:t>Вы</a:t>
            </a:r>
            <a:r>
              <a:rPr sz="908" spc="-32" dirty="0">
                <a:latin typeface="Verdana"/>
                <a:cs typeface="Verdana"/>
              </a:rPr>
              <a:t> </a:t>
            </a:r>
            <a:r>
              <a:rPr sz="908" spc="-59" dirty="0">
                <a:latin typeface="Verdana"/>
                <a:cs typeface="Verdana"/>
              </a:rPr>
              <a:t>предоставляете</a:t>
            </a:r>
            <a:r>
              <a:rPr sz="908" spc="-23" dirty="0">
                <a:latin typeface="Verdana"/>
                <a:cs typeface="Verdana"/>
              </a:rPr>
              <a:t> </a:t>
            </a:r>
            <a:r>
              <a:rPr sz="908" spc="-68" dirty="0">
                <a:latin typeface="Verdana"/>
                <a:cs typeface="Verdana"/>
              </a:rPr>
              <a:t>право</a:t>
            </a:r>
            <a:r>
              <a:rPr sz="908" spc="-32" dirty="0">
                <a:latin typeface="Verdana"/>
                <a:cs typeface="Verdana"/>
              </a:rPr>
              <a:t> </a:t>
            </a:r>
            <a:r>
              <a:rPr sz="908" spc="-64" dirty="0">
                <a:latin typeface="Verdana"/>
                <a:cs typeface="Verdana"/>
              </a:rPr>
              <a:t>ведения</a:t>
            </a:r>
            <a:r>
              <a:rPr sz="908" spc="-36" dirty="0">
                <a:latin typeface="Verdana"/>
                <a:cs typeface="Verdana"/>
              </a:rPr>
              <a:t> </a:t>
            </a:r>
            <a:r>
              <a:rPr sz="908" spc="-68" dirty="0">
                <a:latin typeface="Verdana"/>
                <a:cs typeface="Verdana"/>
              </a:rPr>
              <a:t>ресторанного</a:t>
            </a:r>
            <a:r>
              <a:rPr sz="908" spc="-27" dirty="0">
                <a:latin typeface="Verdana"/>
                <a:cs typeface="Verdana"/>
              </a:rPr>
              <a:t> </a:t>
            </a:r>
            <a:r>
              <a:rPr sz="908" spc="-64" dirty="0">
                <a:latin typeface="Verdana"/>
                <a:cs typeface="Verdana"/>
              </a:rPr>
              <a:t>бизнеса</a:t>
            </a:r>
            <a:r>
              <a:rPr sz="908" spc="-32" dirty="0">
                <a:latin typeface="Verdana"/>
                <a:cs typeface="Verdana"/>
              </a:rPr>
              <a:t> </a:t>
            </a:r>
            <a:r>
              <a:rPr sz="908" spc="-77" dirty="0">
                <a:latin typeface="Verdana"/>
                <a:cs typeface="Verdana"/>
              </a:rPr>
              <a:t>по</a:t>
            </a:r>
            <a:r>
              <a:rPr sz="908" spc="-27" dirty="0">
                <a:latin typeface="Verdana"/>
                <a:cs typeface="Verdana"/>
              </a:rPr>
              <a:t> </a:t>
            </a:r>
            <a:r>
              <a:rPr sz="908" spc="-9" dirty="0">
                <a:latin typeface="Verdana"/>
                <a:cs typeface="Verdana"/>
              </a:rPr>
              <a:t>франшизе</a:t>
            </a:r>
            <a:r>
              <a:rPr sz="908" spc="-9" dirty="0">
                <a:latin typeface="Microsoft Sans Serif"/>
                <a:cs typeface="Microsoft Sans Serif"/>
              </a:rPr>
              <a:t>. </a:t>
            </a:r>
            <a:r>
              <a:rPr sz="908" spc="-54" dirty="0">
                <a:latin typeface="Verdana"/>
                <a:cs typeface="Verdana"/>
              </a:rPr>
              <a:t>Вы</a:t>
            </a:r>
            <a:r>
              <a:rPr sz="908" spc="-50" dirty="0">
                <a:latin typeface="Verdana"/>
                <a:cs typeface="Verdana"/>
              </a:rPr>
              <a:t> </a:t>
            </a:r>
            <a:r>
              <a:rPr sz="908" spc="-59" dirty="0">
                <a:latin typeface="Verdana"/>
                <a:cs typeface="Verdana"/>
              </a:rPr>
              <a:t>получаете</a:t>
            </a:r>
            <a:r>
              <a:rPr sz="908" spc="-41" dirty="0">
                <a:latin typeface="Verdana"/>
                <a:cs typeface="Verdana"/>
              </a:rPr>
              <a:t> </a:t>
            </a:r>
            <a:r>
              <a:rPr sz="908" spc="-54" dirty="0">
                <a:latin typeface="Verdana"/>
                <a:cs typeface="Verdana"/>
              </a:rPr>
              <a:t>ежегодное</a:t>
            </a:r>
            <a:r>
              <a:rPr sz="908" spc="222" dirty="0">
                <a:latin typeface="Verdana"/>
                <a:cs typeface="Verdana"/>
              </a:rPr>
              <a:t> </a:t>
            </a:r>
            <a:r>
              <a:rPr sz="908" spc="-68" dirty="0">
                <a:latin typeface="Verdana"/>
                <a:cs typeface="Verdana"/>
              </a:rPr>
              <a:t>вознаграждение</a:t>
            </a:r>
            <a:r>
              <a:rPr sz="908" spc="-45" dirty="0">
                <a:latin typeface="Verdana"/>
                <a:cs typeface="Verdana"/>
              </a:rPr>
              <a:t> </a:t>
            </a:r>
            <a:r>
              <a:rPr sz="908" spc="-59" dirty="0">
                <a:latin typeface="Verdana"/>
                <a:cs typeface="Verdana"/>
              </a:rPr>
              <a:t>за</a:t>
            </a:r>
            <a:r>
              <a:rPr sz="908" spc="-45" dirty="0">
                <a:latin typeface="Verdana"/>
                <a:cs typeface="Verdana"/>
              </a:rPr>
              <a:t> </a:t>
            </a:r>
            <a:r>
              <a:rPr sz="908" spc="-68" dirty="0">
                <a:latin typeface="Verdana"/>
                <a:cs typeface="Verdana"/>
              </a:rPr>
              <a:t>передачу</a:t>
            </a:r>
            <a:r>
              <a:rPr sz="908" spc="-50" dirty="0">
                <a:latin typeface="Verdana"/>
                <a:cs typeface="Verdana"/>
              </a:rPr>
              <a:t> </a:t>
            </a:r>
            <a:r>
              <a:rPr sz="908" spc="-68" dirty="0">
                <a:latin typeface="Verdana"/>
                <a:cs typeface="Verdana"/>
              </a:rPr>
              <a:t>монопольного</a:t>
            </a:r>
            <a:r>
              <a:rPr sz="908" spc="-45" dirty="0">
                <a:latin typeface="Verdana"/>
                <a:cs typeface="Verdana"/>
              </a:rPr>
              <a:t> </a:t>
            </a:r>
            <a:r>
              <a:rPr sz="908" spc="-23" dirty="0">
                <a:latin typeface="Verdana"/>
                <a:cs typeface="Verdana"/>
              </a:rPr>
              <a:t>или</a:t>
            </a:r>
            <a:endParaRPr sz="908">
              <a:latin typeface="Verdana"/>
              <a:cs typeface="Verdana"/>
            </a:endParaRPr>
          </a:p>
          <a:p>
            <a:pPr marL="65125">
              <a:lnSpc>
                <a:spcPts val="1057"/>
              </a:lnSpc>
            </a:pPr>
            <a:r>
              <a:rPr sz="908" spc="-73" dirty="0">
                <a:latin typeface="Verdana"/>
                <a:cs typeface="Verdana"/>
              </a:rPr>
              <a:t>льготного</a:t>
            </a:r>
            <a:r>
              <a:rPr sz="908" spc="-36" dirty="0">
                <a:latin typeface="Verdana"/>
                <a:cs typeface="Verdana"/>
              </a:rPr>
              <a:t> </a:t>
            </a:r>
            <a:r>
              <a:rPr sz="908" spc="-68" dirty="0">
                <a:latin typeface="Verdana"/>
                <a:cs typeface="Verdana"/>
              </a:rPr>
              <a:t>права</a:t>
            </a:r>
            <a:r>
              <a:rPr sz="908" spc="-32" dirty="0">
                <a:latin typeface="Verdana"/>
                <a:cs typeface="Verdana"/>
              </a:rPr>
              <a:t> </a:t>
            </a:r>
            <a:r>
              <a:rPr sz="908" spc="-50" dirty="0">
                <a:latin typeface="Verdana"/>
                <a:cs typeface="Verdana"/>
              </a:rPr>
              <a:t>от</a:t>
            </a:r>
            <a:r>
              <a:rPr sz="908" spc="-36" dirty="0">
                <a:latin typeface="Verdana"/>
                <a:cs typeface="Verdana"/>
              </a:rPr>
              <a:t> </a:t>
            </a:r>
            <a:r>
              <a:rPr sz="908" spc="-86" dirty="0">
                <a:latin typeface="Verdana"/>
                <a:cs typeface="Verdana"/>
              </a:rPr>
              <a:t>каждого</a:t>
            </a:r>
            <a:r>
              <a:rPr sz="908" spc="-32" dirty="0">
                <a:latin typeface="Verdana"/>
                <a:cs typeface="Verdana"/>
              </a:rPr>
              <a:t> </a:t>
            </a:r>
            <a:r>
              <a:rPr sz="908" spc="-64" dirty="0">
                <a:latin typeface="Verdana"/>
                <a:cs typeface="Verdana"/>
              </a:rPr>
              <a:t>ресторана</a:t>
            </a:r>
            <a:r>
              <a:rPr sz="908" spc="-41" dirty="0">
                <a:latin typeface="Verdana"/>
                <a:cs typeface="Verdana"/>
              </a:rPr>
              <a:t> </a:t>
            </a:r>
            <a:r>
              <a:rPr sz="908" spc="-77" dirty="0">
                <a:latin typeface="Verdana"/>
                <a:cs typeface="Verdana"/>
              </a:rPr>
              <a:t>и</a:t>
            </a:r>
            <a:r>
              <a:rPr sz="908" spc="-41" dirty="0">
                <a:latin typeface="Verdana"/>
                <a:cs typeface="Verdana"/>
              </a:rPr>
              <a:t> с</a:t>
            </a:r>
            <a:r>
              <a:rPr sz="908" spc="-32" dirty="0">
                <a:latin typeface="Verdana"/>
                <a:cs typeface="Verdana"/>
              </a:rPr>
              <a:t> </a:t>
            </a:r>
            <a:r>
              <a:rPr sz="908" spc="-86" dirty="0">
                <a:latin typeface="Verdana"/>
                <a:cs typeface="Verdana"/>
              </a:rPr>
              <a:t>каждого</a:t>
            </a:r>
            <a:r>
              <a:rPr sz="908" spc="-36" dirty="0">
                <a:latin typeface="Verdana"/>
                <a:cs typeface="Verdana"/>
              </a:rPr>
              <a:t> </a:t>
            </a:r>
            <a:r>
              <a:rPr sz="908" spc="-77" dirty="0">
                <a:latin typeface="Verdana"/>
                <a:cs typeface="Verdana"/>
              </a:rPr>
              <a:t>поданного</a:t>
            </a:r>
            <a:r>
              <a:rPr sz="908" spc="-32" dirty="0">
                <a:latin typeface="Verdana"/>
                <a:cs typeface="Verdana"/>
              </a:rPr>
              <a:t> </a:t>
            </a:r>
            <a:r>
              <a:rPr sz="908" spc="-9" dirty="0">
                <a:latin typeface="Verdana"/>
                <a:cs typeface="Verdana"/>
              </a:rPr>
              <a:t>блюда</a:t>
            </a:r>
            <a:r>
              <a:rPr sz="908" spc="-9" dirty="0">
                <a:latin typeface="Microsoft Sans Serif"/>
                <a:cs typeface="Microsoft Sans Serif"/>
              </a:rPr>
              <a:t>.</a:t>
            </a:r>
            <a:endParaRPr sz="908">
              <a:latin typeface="Microsoft Sans Serif"/>
              <a:cs typeface="Microsoft Sans Serif"/>
            </a:endParaRPr>
          </a:p>
        </p:txBody>
      </p:sp>
      <p:sp>
        <p:nvSpPr>
          <p:cNvPr id="6" name="object 6"/>
          <p:cNvSpPr txBox="1"/>
          <p:nvPr/>
        </p:nvSpPr>
        <p:spPr>
          <a:xfrm>
            <a:off x="1722195" y="4166205"/>
            <a:ext cx="2641194" cy="443616"/>
          </a:xfrm>
          <a:prstGeom prst="rect">
            <a:avLst/>
          </a:prstGeom>
        </p:spPr>
        <p:txBody>
          <a:bodyPr vert="horz" wrap="square" lIns="0" tIns="11526" rIns="0" bIns="0" rtlCol="0">
            <a:spAutoFit/>
          </a:bodyPr>
          <a:lstStyle/>
          <a:p>
            <a:pPr marL="425905" indent="-414378">
              <a:spcBef>
                <a:spcPts val="91"/>
              </a:spcBef>
              <a:buFont typeface="Microsoft Sans Serif"/>
              <a:buAutoNum type="romanLcParenBoth" startAt="3"/>
              <a:tabLst>
                <a:tab pos="425905" algn="l"/>
              </a:tabLst>
            </a:pPr>
            <a:r>
              <a:rPr sz="908" spc="-68" dirty="0">
                <a:latin typeface="Verdana"/>
                <a:cs typeface="Verdana"/>
              </a:rPr>
              <a:t>выплаты</a:t>
            </a:r>
            <a:r>
              <a:rPr sz="908" spc="-32" dirty="0">
                <a:latin typeface="Verdana"/>
                <a:cs typeface="Verdana"/>
              </a:rPr>
              <a:t> </a:t>
            </a:r>
            <a:r>
              <a:rPr sz="908" spc="-68" dirty="0">
                <a:latin typeface="Verdana"/>
                <a:cs typeface="Verdana"/>
              </a:rPr>
              <a:t>поставщикам</a:t>
            </a:r>
            <a:r>
              <a:rPr sz="908" spc="-27" dirty="0">
                <a:latin typeface="Verdana"/>
                <a:cs typeface="Verdana"/>
              </a:rPr>
              <a:t> </a:t>
            </a:r>
            <a:r>
              <a:rPr sz="908" spc="-64" dirty="0">
                <a:latin typeface="Verdana"/>
                <a:cs typeface="Verdana"/>
              </a:rPr>
              <a:t>товаров</a:t>
            </a:r>
            <a:r>
              <a:rPr sz="908" spc="-27" dirty="0">
                <a:latin typeface="Verdana"/>
                <a:cs typeface="Verdana"/>
              </a:rPr>
              <a:t> </a:t>
            </a:r>
            <a:r>
              <a:rPr sz="908" spc="-45" dirty="0">
                <a:latin typeface="Microsoft Sans Serif"/>
                <a:cs typeface="Microsoft Sans Serif"/>
              </a:rPr>
              <a:t>(</a:t>
            </a:r>
            <a:r>
              <a:rPr sz="908" spc="-45" dirty="0">
                <a:latin typeface="Verdana"/>
                <a:cs typeface="Verdana"/>
              </a:rPr>
              <a:t>и</a:t>
            </a:r>
            <a:r>
              <a:rPr sz="908" spc="-36" dirty="0">
                <a:latin typeface="Verdana"/>
                <a:cs typeface="Verdana"/>
              </a:rPr>
              <a:t> </a:t>
            </a:r>
            <a:r>
              <a:rPr sz="908" spc="-27" dirty="0">
                <a:latin typeface="Verdana"/>
                <a:cs typeface="Verdana"/>
              </a:rPr>
              <a:t>услуг</a:t>
            </a:r>
            <a:r>
              <a:rPr sz="908" spc="-27" dirty="0">
                <a:latin typeface="Microsoft Sans Serif"/>
                <a:cs typeface="Microsoft Sans Serif"/>
              </a:rPr>
              <a:t>);</a:t>
            </a:r>
            <a:endParaRPr sz="908">
              <a:latin typeface="Microsoft Sans Serif"/>
              <a:cs typeface="Microsoft Sans Serif"/>
            </a:endParaRPr>
          </a:p>
          <a:p>
            <a:pPr>
              <a:spcBef>
                <a:spcPts val="64"/>
              </a:spcBef>
              <a:buFont typeface="Microsoft Sans Serif"/>
              <a:buAutoNum type="romanLcParenBoth" startAt="3"/>
            </a:pPr>
            <a:endParaRPr sz="908">
              <a:latin typeface="Microsoft Sans Serif"/>
              <a:cs typeface="Microsoft Sans Serif"/>
            </a:endParaRPr>
          </a:p>
          <a:p>
            <a:pPr marL="425905" indent="-414378">
              <a:buFont typeface="Microsoft Sans Serif"/>
              <a:buAutoNum type="romanLcParenBoth" startAt="3"/>
              <a:tabLst>
                <a:tab pos="425905" algn="l"/>
              </a:tabLst>
            </a:pPr>
            <a:r>
              <a:rPr sz="908" spc="-68" dirty="0">
                <a:latin typeface="Verdana"/>
                <a:cs typeface="Verdana"/>
              </a:rPr>
              <a:t>выплаты</a:t>
            </a:r>
            <a:r>
              <a:rPr sz="908" spc="-50" dirty="0">
                <a:latin typeface="Verdana"/>
                <a:cs typeface="Verdana"/>
              </a:rPr>
              <a:t> </a:t>
            </a:r>
            <a:r>
              <a:rPr sz="908" spc="-64" dirty="0">
                <a:latin typeface="Verdana"/>
                <a:cs typeface="Verdana"/>
              </a:rPr>
              <a:t>работникам</a:t>
            </a:r>
            <a:r>
              <a:rPr sz="908" spc="-45" dirty="0">
                <a:latin typeface="Verdana"/>
                <a:cs typeface="Verdana"/>
              </a:rPr>
              <a:t> </a:t>
            </a:r>
            <a:r>
              <a:rPr sz="908" spc="-45" dirty="0">
                <a:latin typeface="Microsoft Sans Serif"/>
                <a:cs typeface="Microsoft Sans Serif"/>
              </a:rPr>
              <a:t>(</a:t>
            </a:r>
            <a:r>
              <a:rPr sz="908" spc="-45" dirty="0">
                <a:latin typeface="Verdana"/>
                <a:cs typeface="Verdana"/>
              </a:rPr>
              <a:t>и</a:t>
            </a:r>
            <a:r>
              <a:rPr sz="908" spc="-54" dirty="0">
                <a:latin typeface="Verdana"/>
                <a:cs typeface="Verdana"/>
              </a:rPr>
              <a:t> от</a:t>
            </a:r>
            <a:r>
              <a:rPr sz="908" spc="-50" dirty="0">
                <a:latin typeface="Verdana"/>
                <a:cs typeface="Verdana"/>
              </a:rPr>
              <a:t> </a:t>
            </a:r>
            <a:r>
              <a:rPr sz="908" spc="-82" dirty="0">
                <a:latin typeface="Verdana"/>
                <a:cs typeface="Verdana"/>
              </a:rPr>
              <a:t>их</a:t>
            </a:r>
            <a:r>
              <a:rPr sz="908" spc="-54" dirty="0">
                <a:latin typeface="Verdana"/>
                <a:cs typeface="Verdana"/>
              </a:rPr>
              <a:t> </a:t>
            </a:r>
            <a:r>
              <a:rPr sz="908" spc="-9" dirty="0">
                <a:latin typeface="Verdana"/>
                <a:cs typeface="Verdana"/>
              </a:rPr>
              <a:t>имени</a:t>
            </a:r>
            <a:r>
              <a:rPr sz="908" spc="-9" dirty="0">
                <a:latin typeface="Microsoft Sans Serif"/>
                <a:cs typeface="Microsoft Sans Serif"/>
              </a:rPr>
              <a:t>);</a:t>
            </a:r>
            <a:endParaRPr sz="908">
              <a:latin typeface="Microsoft Sans Serif"/>
              <a:cs typeface="Microsoft Sans Serif"/>
            </a:endParaRPr>
          </a:p>
        </p:txBody>
      </p:sp>
      <p:sp>
        <p:nvSpPr>
          <p:cNvPr id="7" name="object 7"/>
          <p:cNvSpPr txBox="1"/>
          <p:nvPr/>
        </p:nvSpPr>
        <p:spPr>
          <a:xfrm>
            <a:off x="1722172" y="4719454"/>
            <a:ext cx="157907" cy="151357"/>
          </a:xfrm>
          <a:prstGeom prst="rect">
            <a:avLst/>
          </a:prstGeom>
        </p:spPr>
        <p:txBody>
          <a:bodyPr vert="horz" wrap="square" lIns="0" tIns="11526" rIns="0" bIns="0" rtlCol="0">
            <a:spAutoFit/>
          </a:bodyPr>
          <a:lstStyle/>
          <a:p>
            <a:pPr marL="11527">
              <a:spcBef>
                <a:spcPts val="91"/>
              </a:spcBef>
            </a:pPr>
            <a:r>
              <a:rPr sz="908" spc="-23" dirty="0">
                <a:latin typeface="Microsoft Sans Serif"/>
                <a:cs typeface="Microsoft Sans Serif"/>
              </a:rPr>
              <a:t>(v)</a:t>
            </a:r>
            <a:endParaRPr sz="908">
              <a:latin typeface="Microsoft Sans Serif"/>
              <a:cs typeface="Microsoft Sans Serif"/>
            </a:endParaRPr>
          </a:p>
        </p:txBody>
      </p:sp>
      <p:sp>
        <p:nvSpPr>
          <p:cNvPr id="8" name="object 8"/>
          <p:cNvSpPr txBox="1"/>
          <p:nvPr/>
        </p:nvSpPr>
        <p:spPr>
          <a:xfrm>
            <a:off x="2137110" y="4719455"/>
            <a:ext cx="3624367" cy="291074"/>
          </a:xfrm>
          <a:prstGeom prst="rect">
            <a:avLst/>
          </a:prstGeom>
        </p:spPr>
        <p:txBody>
          <a:bodyPr vert="horz" wrap="square" lIns="0" tIns="11526" rIns="0" bIns="0" rtlCol="0">
            <a:spAutoFit/>
          </a:bodyPr>
          <a:lstStyle/>
          <a:p>
            <a:pPr marL="11527" marR="4611" indent="-576">
              <a:spcBef>
                <a:spcPts val="91"/>
              </a:spcBef>
            </a:pPr>
            <a:r>
              <a:rPr sz="908" spc="-50" dirty="0">
                <a:latin typeface="Verdana"/>
                <a:cs typeface="Verdana"/>
              </a:rPr>
              <a:t>поступления</a:t>
            </a:r>
            <a:r>
              <a:rPr sz="908" spc="286" dirty="0">
                <a:latin typeface="Verdana"/>
                <a:cs typeface="Verdana"/>
              </a:rPr>
              <a:t> </a:t>
            </a:r>
            <a:r>
              <a:rPr sz="908" dirty="0">
                <a:latin typeface="Verdana"/>
                <a:cs typeface="Verdana"/>
              </a:rPr>
              <a:t>и</a:t>
            </a:r>
            <a:r>
              <a:rPr sz="908" spc="286" dirty="0">
                <a:latin typeface="Verdana"/>
                <a:cs typeface="Verdana"/>
              </a:rPr>
              <a:t> </a:t>
            </a:r>
            <a:r>
              <a:rPr sz="908" spc="-32" dirty="0">
                <a:latin typeface="Verdana"/>
                <a:cs typeface="Verdana"/>
              </a:rPr>
              <a:t>выплаты</a:t>
            </a:r>
            <a:r>
              <a:rPr sz="908" spc="295" dirty="0">
                <a:latin typeface="Verdana"/>
                <a:cs typeface="Verdana"/>
              </a:rPr>
              <a:t> </a:t>
            </a:r>
            <a:r>
              <a:rPr sz="908" spc="-41" dirty="0">
                <a:latin typeface="Verdana"/>
                <a:cs typeface="Verdana"/>
              </a:rPr>
              <a:t>страховых</a:t>
            </a:r>
            <a:r>
              <a:rPr sz="908" spc="286" dirty="0">
                <a:latin typeface="Verdana"/>
                <a:cs typeface="Verdana"/>
              </a:rPr>
              <a:t> </a:t>
            </a:r>
            <a:r>
              <a:rPr sz="908" spc="-45" dirty="0">
                <a:latin typeface="Verdana"/>
                <a:cs typeface="Verdana"/>
              </a:rPr>
              <a:t>компаний</a:t>
            </a:r>
            <a:r>
              <a:rPr sz="908" spc="290" dirty="0">
                <a:latin typeface="Verdana"/>
                <a:cs typeface="Verdana"/>
              </a:rPr>
              <a:t> </a:t>
            </a:r>
            <a:r>
              <a:rPr sz="908" dirty="0">
                <a:latin typeface="Verdana"/>
                <a:cs typeface="Verdana"/>
              </a:rPr>
              <a:t>по</a:t>
            </a:r>
            <a:r>
              <a:rPr sz="908" spc="290" dirty="0">
                <a:latin typeface="Verdana"/>
                <a:cs typeface="Verdana"/>
              </a:rPr>
              <a:t> </a:t>
            </a:r>
            <a:r>
              <a:rPr sz="908" spc="-36" dirty="0">
                <a:latin typeface="Verdana"/>
                <a:cs typeface="Verdana"/>
              </a:rPr>
              <a:t>страховым </a:t>
            </a:r>
            <a:r>
              <a:rPr sz="908" spc="-50" dirty="0">
                <a:latin typeface="Verdana"/>
                <a:cs typeface="Verdana"/>
              </a:rPr>
              <a:t>премиям</a:t>
            </a:r>
            <a:r>
              <a:rPr sz="908" spc="-50" dirty="0">
                <a:latin typeface="Microsoft Sans Serif"/>
                <a:cs typeface="Microsoft Sans Serif"/>
              </a:rPr>
              <a:t>,</a:t>
            </a:r>
            <a:r>
              <a:rPr sz="908" spc="27" dirty="0">
                <a:latin typeface="Microsoft Sans Serif"/>
                <a:cs typeface="Microsoft Sans Serif"/>
              </a:rPr>
              <a:t> </a:t>
            </a:r>
            <a:r>
              <a:rPr sz="908" spc="-59" dirty="0">
                <a:latin typeface="Verdana"/>
                <a:cs typeface="Verdana"/>
              </a:rPr>
              <a:t>искам</a:t>
            </a:r>
            <a:r>
              <a:rPr sz="908" spc="-59" dirty="0">
                <a:latin typeface="Microsoft Sans Serif"/>
                <a:cs typeface="Microsoft Sans Serif"/>
              </a:rPr>
              <a:t>,</a:t>
            </a:r>
            <a:r>
              <a:rPr sz="908" spc="27" dirty="0">
                <a:latin typeface="Microsoft Sans Serif"/>
                <a:cs typeface="Microsoft Sans Serif"/>
              </a:rPr>
              <a:t> </a:t>
            </a:r>
            <a:r>
              <a:rPr sz="908" spc="-77" dirty="0">
                <a:latin typeface="Verdana"/>
                <a:cs typeface="Verdana"/>
              </a:rPr>
              <a:t>по</a:t>
            </a:r>
            <a:r>
              <a:rPr sz="908" spc="-41" dirty="0">
                <a:latin typeface="Verdana"/>
                <a:cs typeface="Verdana"/>
              </a:rPr>
              <a:t> </a:t>
            </a:r>
            <a:r>
              <a:rPr sz="908" spc="-68" dirty="0">
                <a:latin typeface="Verdana"/>
                <a:cs typeface="Verdana"/>
              </a:rPr>
              <a:t>рентным</a:t>
            </a:r>
            <a:r>
              <a:rPr sz="908" spc="-41" dirty="0">
                <a:latin typeface="Verdana"/>
                <a:cs typeface="Verdana"/>
              </a:rPr>
              <a:t> </a:t>
            </a:r>
            <a:r>
              <a:rPr sz="908" spc="-77" dirty="0">
                <a:latin typeface="Verdana"/>
                <a:cs typeface="Verdana"/>
              </a:rPr>
              <a:t>и</a:t>
            </a:r>
            <a:r>
              <a:rPr sz="908" spc="-50" dirty="0">
                <a:latin typeface="Verdana"/>
                <a:cs typeface="Verdana"/>
              </a:rPr>
              <a:t> </a:t>
            </a:r>
            <a:r>
              <a:rPr sz="908" spc="-73" dirty="0">
                <a:latin typeface="Verdana"/>
                <a:cs typeface="Verdana"/>
              </a:rPr>
              <a:t>прочим</a:t>
            </a:r>
            <a:r>
              <a:rPr sz="908" spc="-41" dirty="0">
                <a:latin typeface="Verdana"/>
                <a:cs typeface="Verdana"/>
              </a:rPr>
              <a:t> </a:t>
            </a:r>
            <a:r>
              <a:rPr sz="908" spc="-54" dirty="0">
                <a:latin typeface="Verdana"/>
                <a:cs typeface="Verdana"/>
              </a:rPr>
              <a:t>видам</a:t>
            </a:r>
            <a:r>
              <a:rPr sz="908" spc="-41" dirty="0">
                <a:latin typeface="Verdana"/>
                <a:cs typeface="Verdana"/>
              </a:rPr>
              <a:t> </a:t>
            </a:r>
            <a:r>
              <a:rPr sz="908" spc="-68" dirty="0">
                <a:latin typeface="Verdana"/>
                <a:cs typeface="Verdana"/>
              </a:rPr>
              <a:t>страховых</a:t>
            </a:r>
            <a:r>
              <a:rPr sz="908" spc="-50" dirty="0">
                <a:latin typeface="Verdana"/>
                <a:cs typeface="Verdana"/>
              </a:rPr>
              <a:t> </a:t>
            </a:r>
            <a:r>
              <a:rPr sz="908" spc="-9" dirty="0">
                <a:latin typeface="Verdana"/>
                <a:cs typeface="Verdana"/>
              </a:rPr>
              <a:t>полисов</a:t>
            </a:r>
            <a:r>
              <a:rPr sz="908" spc="-9" dirty="0">
                <a:latin typeface="Microsoft Sans Serif"/>
                <a:cs typeface="Microsoft Sans Serif"/>
              </a:rPr>
              <a:t>;</a:t>
            </a:r>
            <a:endParaRPr sz="908">
              <a:latin typeface="Microsoft Sans Serif"/>
              <a:cs typeface="Microsoft Sans Serif"/>
            </a:endParaRPr>
          </a:p>
        </p:txBody>
      </p:sp>
      <p:sp>
        <p:nvSpPr>
          <p:cNvPr id="9" name="object 9"/>
          <p:cNvSpPr txBox="1"/>
          <p:nvPr/>
        </p:nvSpPr>
        <p:spPr>
          <a:xfrm>
            <a:off x="1722159" y="5134391"/>
            <a:ext cx="183841" cy="151357"/>
          </a:xfrm>
          <a:prstGeom prst="rect">
            <a:avLst/>
          </a:prstGeom>
        </p:spPr>
        <p:txBody>
          <a:bodyPr vert="horz" wrap="square" lIns="0" tIns="11526" rIns="0" bIns="0" rtlCol="0">
            <a:spAutoFit/>
          </a:bodyPr>
          <a:lstStyle/>
          <a:p>
            <a:pPr marL="11527">
              <a:spcBef>
                <a:spcPts val="91"/>
              </a:spcBef>
            </a:pPr>
            <a:r>
              <a:rPr sz="908" spc="-18" dirty="0">
                <a:latin typeface="Microsoft Sans Serif"/>
                <a:cs typeface="Microsoft Sans Serif"/>
              </a:rPr>
              <a:t>(vi)</a:t>
            </a:r>
            <a:endParaRPr sz="908">
              <a:latin typeface="Microsoft Sans Serif"/>
              <a:cs typeface="Microsoft Sans Serif"/>
            </a:endParaRPr>
          </a:p>
        </p:txBody>
      </p:sp>
      <p:sp>
        <p:nvSpPr>
          <p:cNvPr id="10" name="object 10"/>
          <p:cNvSpPr txBox="1"/>
          <p:nvPr/>
        </p:nvSpPr>
        <p:spPr>
          <a:xfrm>
            <a:off x="1722148" y="5549328"/>
            <a:ext cx="208622" cy="151357"/>
          </a:xfrm>
          <a:prstGeom prst="rect">
            <a:avLst/>
          </a:prstGeom>
        </p:spPr>
        <p:txBody>
          <a:bodyPr vert="horz" wrap="square" lIns="0" tIns="11526" rIns="0" bIns="0" rtlCol="0">
            <a:spAutoFit/>
          </a:bodyPr>
          <a:lstStyle/>
          <a:p>
            <a:pPr marL="11527">
              <a:spcBef>
                <a:spcPts val="91"/>
              </a:spcBef>
            </a:pPr>
            <a:r>
              <a:rPr sz="908" spc="-18" dirty="0">
                <a:latin typeface="Microsoft Sans Serif"/>
                <a:cs typeface="Microsoft Sans Serif"/>
              </a:rPr>
              <a:t>(vii)</a:t>
            </a:r>
            <a:endParaRPr sz="908">
              <a:latin typeface="Microsoft Sans Serif"/>
              <a:cs typeface="Microsoft Sans Serif"/>
            </a:endParaRPr>
          </a:p>
        </p:txBody>
      </p:sp>
      <p:sp>
        <p:nvSpPr>
          <p:cNvPr id="11" name="object 11"/>
          <p:cNvSpPr txBox="1"/>
          <p:nvPr/>
        </p:nvSpPr>
        <p:spPr>
          <a:xfrm>
            <a:off x="2137066" y="5134391"/>
            <a:ext cx="3624943" cy="723052"/>
          </a:xfrm>
          <a:prstGeom prst="rect">
            <a:avLst/>
          </a:prstGeom>
        </p:spPr>
        <p:txBody>
          <a:bodyPr vert="horz" wrap="square" lIns="0" tIns="11526" rIns="0" bIns="0" rtlCol="0">
            <a:spAutoFit/>
          </a:bodyPr>
          <a:lstStyle/>
          <a:p>
            <a:pPr marL="11527" marR="4611">
              <a:spcBef>
                <a:spcPts val="91"/>
              </a:spcBef>
              <a:tabLst>
                <a:tab pos="618974" algn="l"/>
                <a:tab pos="987823" algn="l"/>
                <a:tab pos="1834446" algn="l"/>
                <a:tab pos="2395211" algn="l"/>
                <a:tab pos="2656287" algn="l"/>
                <a:tab pos="3290245" algn="l"/>
              </a:tabLst>
            </a:pPr>
            <a:r>
              <a:rPr sz="908" spc="-9" dirty="0">
                <a:latin typeface="Verdana"/>
                <a:cs typeface="Verdana"/>
              </a:rPr>
              <a:t>выплаты</a:t>
            </a:r>
            <a:r>
              <a:rPr sz="908" dirty="0">
                <a:latin typeface="Verdana"/>
                <a:cs typeface="Verdana"/>
              </a:rPr>
              <a:t>	</a:t>
            </a:r>
            <a:r>
              <a:rPr sz="908" spc="-18" dirty="0">
                <a:latin typeface="Microsoft Sans Serif"/>
                <a:cs typeface="Microsoft Sans Serif"/>
              </a:rPr>
              <a:t>(</a:t>
            </a:r>
            <a:r>
              <a:rPr sz="908" spc="-18" dirty="0">
                <a:latin typeface="Verdana"/>
                <a:cs typeface="Verdana"/>
              </a:rPr>
              <a:t>или</a:t>
            </a:r>
            <a:r>
              <a:rPr sz="908" dirty="0">
                <a:latin typeface="Verdana"/>
                <a:cs typeface="Verdana"/>
              </a:rPr>
              <a:t>	</a:t>
            </a:r>
            <a:r>
              <a:rPr sz="908" spc="-9" dirty="0">
                <a:latin typeface="Verdana"/>
                <a:cs typeface="Verdana"/>
              </a:rPr>
              <a:t>возмещение</a:t>
            </a:r>
            <a:r>
              <a:rPr sz="908" spc="-9" dirty="0">
                <a:latin typeface="Microsoft Sans Serif"/>
                <a:cs typeface="Microsoft Sans Serif"/>
              </a:rPr>
              <a:t>)</a:t>
            </a:r>
            <a:r>
              <a:rPr sz="908" dirty="0">
                <a:latin typeface="Microsoft Sans Serif"/>
                <a:cs typeface="Microsoft Sans Serif"/>
              </a:rPr>
              <a:t>	</a:t>
            </a:r>
            <a:r>
              <a:rPr sz="908" spc="-9" dirty="0">
                <a:latin typeface="Verdana"/>
                <a:cs typeface="Verdana"/>
              </a:rPr>
              <a:t>налогов</a:t>
            </a:r>
            <a:r>
              <a:rPr sz="908" dirty="0">
                <a:latin typeface="Verdana"/>
                <a:cs typeface="Verdana"/>
              </a:rPr>
              <a:t>	</a:t>
            </a:r>
            <a:r>
              <a:rPr sz="908" spc="-23" dirty="0">
                <a:latin typeface="Verdana"/>
                <a:cs typeface="Verdana"/>
              </a:rPr>
              <a:t>на</a:t>
            </a:r>
            <a:r>
              <a:rPr sz="908" dirty="0">
                <a:latin typeface="Verdana"/>
                <a:cs typeface="Verdana"/>
              </a:rPr>
              <a:t>	</a:t>
            </a:r>
            <a:r>
              <a:rPr sz="908" spc="-9" dirty="0">
                <a:latin typeface="Verdana"/>
                <a:cs typeface="Verdana"/>
              </a:rPr>
              <a:t>прибыль</a:t>
            </a:r>
            <a:r>
              <a:rPr sz="908" spc="-9" dirty="0">
                <a:latin typeface="Microsoft Sans Serif"/>
                <a:cs typeface="Microsoft Sans Serif"/>
              </a:rPr>
              <a:t>,</a:t>
            </a:r>
            <a:r>
              <a:rPr sz="908" dirty="0">
                <a:latin typeface="Microsoft Sans Serif"/>
                <a:cs typeface="Microsoft Sans Serif"/>
              </a:rPr>
              <a:t>	</a:t>
            </a:r>
            <a:r>
              <a:rPr sz="908" spc="-73" dirty="0">
                <a:latin typeface="Verdana"/>
                <a:cs typeface="Verdana"/>
              </a:rPr>
              <a:t>кроме </a:t>
            </a:r>
            <a:r>
              <a:rPr sz="908" spc="-68" dirty="0">
                <a:latin typeface="Verdana"/>
                <a:cs typeface="Verdana"/>
              </a:rPr>
              <a:t>относящихся</a:t>
            </a:r>
            <a:r>
              <a:rPr sz="908" spc="-54" dirty="0">
                <a:latin typeface="Verdana"/>
                <a:cs typeface="Verdana"/>
              </a:rPr>
              <a:t> </a:t>
            </a:r>
            <a:r>
              <a:rPr sz="908" dirty="0">
                <a:latin typeface="Verdana"/>
                <a:cs typeface="Verdana"/>
              </a:rPr>
              <a:t>к</a:t>
            </a:r>
            <a:r>
              <a:rPr sz="908" spc="222" dirty="0">
                <a:latin typeface="Verdana"/>
                <a:cs typeface="Verdana"/>
              </a:rPr>
              <a:t> </a:t>
            </a:r>
            <a:r>
              <a:rPr sz="908" spc="-68" dirty="0">
                <a:latin typeface="Verdana"/>
                <a:cs typeface="Verdana"/>
              </a:rPr>
              <a:t>финансовой</a:t>
            </a:r>
            <a:r>
              <a:rPr sz="908" spc="-45" dirty="0">
                <a:latin typeface="Verdana"/>
                <a:cs typeface="Verdana"/>
              </a:rPr>
              <a:t> </a:t>
            </a:r>
            <a:r>
              <a:rPr sz="908" spc="-73" dirty="0">
                <a:latin typeface="Verdana"/>
                <a:cs typeface="Verdana"/>
              </a:rPr>
              <a:t>или</a:t>
            </a:r>
            <a:r>
              <a:rPr sz="908" spc="-50" dirty="0">
                <a:latin typeface="Verdana"/>
                <a:cs typeface="Verdana"/>
              </a:rPr>
              <a:t> </a:t>
            </a:r>
            <a:r>
              <a:rPr sz="908" spc="-73" dirty="0">
                <a:latin typeface="Verdana"/>
                <a:cs typeface="Verdana"/>
              </a:rPr>
              <a:t>инвестиционной</a:t>
            </a:r>
            <a:r>
              <a:rPr sz="908" spc="-36" dirty="0">
                <a:latin typeface="Verdana"/>
                <a:cs typeface="Verdana"/>
              </a:rPr>
              <a:t> </a:t>
            </a:r>
            <a:r>
              <a:rPr sz="908" spc="-9" dirty="0">
                <a:latin typeface="Verdana"/>
                <a:cs typeface="Verdana"/>
              </a:rPr>
              <a:t>деятельности</a:t>
            </a:r>
            <a:r>
              <a:rPr sz="908" spc="-9" dirty="0">
                <a:latin typeface="Microsoft Sans Serif"/>
                <a:cs typeface="Microsoft Sans Serif"/>
              </a:rPr>
              <a:t>;</a:t>
            </a:r>
            <a:endParaRPr sz="908">
              <a:latin typeface="Microsoft Sans Serif"/>
              <a:cs typeface="Microsoft Sans Serif"/>
            </a:endParaRPr>
          </a:p>
          <a:p>
            <a:pPr>
              <a:spcBef>
                <a:spcPts val="64"/>
              </a:spcBef>
            </a:pPr>
            <a:endParaRPr sz="908">
              <a:latin typeface="Microsoft Sans Serif"/>
              <a:cs typeface="Microsoft Sans Serif"/>
            </a:endParaRPr>
          </a:p>
          <a:p>
            <a:pPr marL="11527" marR="6340">
              <a:tabLst>
                <a:tab pos="827028" algn="l"/>
                <a:tab pos="1067932" algn="l"/>
                <a:tab pos="1717451" algn="l"/>
                <a:tab pos="1981409" algn="l"/>
                <a:tab pos="2689137" algn="l"/>
                <a:tab pos="2953671" algn="l"/>
              </a:tabLst>
            </a:pPr>
            <a:r>
              <a:rPr sz="908" spc="-9" dirty="0">
                <a:latin typeface="Verdana"/>
                <a:cs typeface="Verdana"/>
              </a:rPr>
              <a:t>поступления</a:t>
            </a:r>
            <a:r>
              <a:rPr sz="908" dirty="0">
                <a:latin typeface="Verdana"/>
                <a:cs typeface="Verdana"/>
              </a:rPr>
              <a:t>	</a:t>
            </a:r>
            <a:r>
              <a:rPr sz="908" spc="-23" dirty="0">
                <a:latin typeface="Microsoft Sans Serif"/>
                <a:cs typeface="Microsoft Sans Serif"/>
              </a:rPr>
              <a:t>(</a:t>
            </a:r>
            <a:r>
              <a:rPr sz="908" spc="-23" dirty="0">
                <a:latin typeface="Verdana"/>
                <a:cs typeface="Verdana"/>
              </a:rPr>
              <a:t>и</a:t>
            </a:r>
            <a:r>
              <a:rPr sz="908" dirty="0">
                <a:latin typeface="Verdana"/>
                <a:cs typeface="Verdana"/>
              </a:rPr>
              <a:t>	</a:t>
            </a:r>
            <a:r>
              <a:rPr sz="908" spc="-9" dirty="0">
                <a:latin typeface="Verdana"/>
                <a:cs typeface="Verdana"/>
              </a:rPr>
              <a:t>выплаты</a:t>
            </a:r>
            <a:r>
              <a:rPr sz="908" spc="-9" dirty="0">
                <a:latin typeface="Microsoft Sans Serif"/>
                <a:cs typeface="Microsoft Sans Serif"/>
              </a:rPr>
              <a:t>)</a:t>
            </a:r>
            <a:r>
              <a:rPr sz="908" dirty="0">
                <a:latin typeface="Microsoft Sans Serif"/>
                <a:cs typeface="Microsoft Sans Serif"/>
              </a:rPr>
              <a:t>	</a:t>
            </a:r>
            <a:r>
              <a:rPr sz="908" spc="-23" dirty="0">
                <a:latin typeface="Verdana"/>
                <a:cs typeface="Verdana"/>
              </a:rPr>
              <a:t>по</a:t>
            </a:r>
            <a:r>
              <a:rPr sz="908" dirty="0">
                <a:latin typeface="Verdana"/>
                <a:cs typeface="Verdana"/>
              </a:rPr>
              <a:t>	</a:t>
            </a:r>
            <a:r>
              <a:rPr sz="908" spc="-9" dirty="0">
                <a:latin typeface="Verdana"/>
                <a:cs typeface="Verdana"/>
              </a:rPr>
              <a:t>договорам</a:t>
            </a:r>
            <a:r>
              <a:rPr sz="908" dirty="0">
                <a:latin typeface="Verdana"/>
                <a:cs typeface="Verdana"/>
              </a:rPr>
              <a:t>	</a:t>
            </a:r>
            <a:r>
              <a:rPr sz="908" spc="-23" dirty="0">
                <a:latin typeface="Verdana"/>
                <a:cs typeface="Verdana"/>
              </a:rPr>
              <a:t>на</a:t>
            </a:r>
            <a:r>
              <a:rPr sz="908" dirty="0">
                <a:latin typeface="Verdana"/>
                <a:cs typeface="Verdana"/>
              </a:rPr>
              <a:t>	</a:t>
            </a:r>
            <a:r>
              <a:rPr sz="908" spc="-73" dirty="0">
                <a:latin typeface="Verdana"/>
                <a:cs typeface="Verdana"/>
              </a:rPr>
              <a:t>выполнение коммерческих</a:t>
            </a:r>
            <a:r>
              <a:rPr sz="908" spc="-41" dirty="0">
                <a:latin typeface="Verdana"/>
                <a:cs typeface="Verdana"/>
              </a:rPr>
              <a:t> </a:t>
            </a:r>
            <a:r>
              <a:rPr sz="908" spc="-54" dirty="0">
                <a:latin typeface="Microsoft Sans Serif"/>
                <a:cs typeface="Microsoft Sans Serif"/>
              </a:rPr>
              <a:t>(</a:t>
            </a:r>
            <a:r>
              <a:rPr sz="908" spc="-54" dirty="0">
                <a:latin typeface="Verdana"/>
                <a:cs typeface="Verdana"/>
              </a:rPr>
              <a:t>или</a:t>
            </a:r>
            <a:r>
              <a:rPr sz="908" spc="-45" dirty="0">
                <a:latin typeface="Verdana"/>
                <a:cs typeface="Verdana"/>
              </a:rPr>
              <a:t> </a:t>
            </a:r>
            <a:r>
              <a:rPr sz="908" spc="-64" dirty="0">
                <a:latin typeface="Verdana"/>
                <a:cs typeface="Verdana"/>
              </a:rPr>
              <a:t>биржевых</a:t>
            </a:r>
            <a:r>
              <a:rPr sz="908" spc="-64" dirty="0">
                <a:latin typeface="Microsoft Sans Serif"/>
                <a:cs typeface="Microsoft Sans Serif"/>
              </a:rPr>
              <a:t>)</a:t>
            </a:r>
            <a:r>
              <a:rPr sz="908" spc="36" dirty="0">
                <a:latin typeface="Microsoft Sans Serif"/>
                <a:cs typeface="Microsoft Sans Serif"/>
              </a:rPr>
              <a:t> </a:t>
            </a:r>
            <a:r>
              <a:rPr sz="908" spc="-9" dirty="0">
                <a:latin typeface="Verdana"/>
                <a:cs typeface="Verdana"/>
              </a:rPr>
              <a:t>операций</a:t>
            </a:r>
            <a:r>
              <a:rPr sz="908" spc="-9" dirty="0">
                <a:latin typeface="Microsoft Sans Serif"/>
                <a:cs typeface="Microsoft Sans Serif"/>
              </a:rPr>
              <a:t>.</a:t>
            </a:r>
            <a:endParaRPr sz="908">
              <a:latin typeface="Microsoft Sans Serif"/>
              <a:cs typeface="Microsoft Sans Serif"/>
            </a:endParaRPr>
          </a:p>
        </p:txBody>
      </p:sp>
      <p:sp>
        <p:nvSpPr>
          <p:cNvPr id="12" name="object 12"/>
          <p:cNvSpPr txBox="1"/>
          <p:nvPr/>
        </p:nvSpPr>
        <p:spPr>
          <a:xfrm>
            <a:off x="6426922" y="394421"/>
            <a:ext cx="4039881" cy="812820"/>
          </a:xfrm>
          <a:prstGeom prst="rect">
            <a:avLst/>
          </a:prstGeom>
        </p:spPr>
        <p:txBody>
          <a:bodyPr vert="horz" wrap="square" lIns="0" tIns="11526" rIns="0" bIns="0" rtlCol="0">
            <a:spAutoFit/>
          </a:bodyPr>
          <a:lstStyle/>
          <a:p>
            <a:pPr marL="2023481">
              <a:spcBef>
                <a:spcPts val="91"/>
              </a:spcBef>
            </a:pPr>
            <a:r>
              <a:rPr sz="908" spc="-54" dirty="0">
                <a:latin typeface="Verdana"/>
                <a:cs typeface="Verdana"/>
              </a:rPr>
              <a:t>Отчет</a:t>
            </a:r>
            <a:r>
              <a:rPr sz="908" spc="-36" dirty="0">
                <a:latin typeface="Verdana"/>
                <a:cs typeface="Verdana"/>
              </a:rPr>
              <a:t> </a:t>
            </a:r>
            <a:r>
              <a:rPr sz="908" spc="-64" dirty="0">
                <a:latin typeface="Verdana"/>
                <a:cs typeface="Verdana"/>
              </a:rPr>
              <a:t>о</a:t>
            </a:r>
            <a:r>
              <a:rPr sz="908" spc="-32" dirty="0">
                <a:latin typeface="Verdana"/>
                <a:cs typeface="Verdana"/>
              </a:rPr>
              <a:t> </a:t>
            </a:r>
            <a:r>
              <a:rPr sz="908" spc="-82" dirty="0">
                <a:latin typeface="Verdana"/>
                <a:cs typeface="Verdana"/>
              </a:rPr>
              <a:t>движении</a:t>
            </a:r>
            <a:r>
              <a:rPr sz="908" spc="-32" dirty="0">
                <a:latin typeface="Verdana"/>
                <a:cs typeface="Verdana"/>
              </a:rPr>
              <a:t> </a:t>
            </a:r>
            <a:r>
              <a:rPr sz="908" spc="-82" dirty="0">
                <a:latin typeface="Verdana"/>
                <a:cs typeface="Verdana"/>
              </a:rPr>
              <a:t>денежных</a:t>
            </a:r>
            <a:r>
              <a:rPr sz="908" spc="-36" dirty="0">
                <a:latin typeface="Verdana"/>
                <a:cs typeface="Verdana"/>
              </a:rPr>
              <a:t> </a:t>
            </a:r>
            <a:r>
              <a:rPr sz="908" spc="-18" dirty="0">
                <a:latin typeface="Verdana"/>
                <a:cs typeface="Verdana"/>
              </a:rPr>
              <a:t>средств</a:t>
            </a:r>
            <a:endParaRPr sz="908">
              <a:latin typeface="Verdana"/>
              <a:cs typeface="Verdana"/>
            </a:endParaRPr>
          </a:p>
          <a:p>
            <a:pPr marL="11527" marR="4611" algn="just">
              <a:spcBef>
                <a:spcPts val="840"/>
              </a:spcBef>
            </a:pPr>
            <a:r>
              <a:rPr sz="908" dirty="0">
                <a:latin typeface="Verdana"/>
                <a:cs typeface="Verdana"/>
              </a:rPr>
              <a:t>В</a:t>
            </a:r>
            <a:r>
              <a:rPr sz="908" spc="-32" dirty="0">
                <a:latin typeface="Verdana"/>
                <a:cs typeface="Verdana"/>
              </a:rPr>
              <a:t> </a:t>
            </a:r>
            <a:r>
              <a:rPr sz="908" spc="-59" dirty="0">
                <a:latin typeface="Verdana"/>
                <a:cs typeface="Verdana"/>
              </a:rPr>
              <a:t>результате</a:t>
            </a:r>
            <a:r>
              <a:rPr sz="908" dirty="0">
                <a:latin typeface="Verdana"/>
                <a:cs typeface="Verdana"/>
              </a:rPr>
              <a:t> </a:t>
            </a:r>
            <a:r>
              <a:rPr sz="908" spc="-86" dirty="0">
                <a:latin typeface="Verdana"/>
                <a:cs typeface="Verdana"/>
              </a:rPr>
              <a:t>некоторых</a:t>
            </a:r>
            <a:r>
              <a:rPr sz="908" spc="5" dirty="0">
                <a:latin typeface="Verdana"/>
                <a:cs typeface="Verdana"/>
              </a:rPr>
              <a:t> </a:t>
            </a:r>
            <a:r>
              <a:rPr sz="908" spc="-54" dirty="0">
                <a:latin typeface="Verdana"/>
                <a:cs typeface="Verdana"/>
              </a:rPr>
              <a:t>операций</a:t>
            </a:r>
            <a:r>
              <a:rPr sz="908" spc="-54" dirty="0">
                <a:latin typeface="Microsoft Sans Serif"/>
                <a:cs typeface="Microsoft Sans Serif"/>
              </a:rPr>
              <a:t>,</a:t>
            </a:r>
            <a:r>
              <a:rPr sz="908" spc="73" dirty="0">
                <a:latin typeface="Microsoft Sans Serif"/>
                <a:cs typeface="Microsoft Sans Serif"/>
              </a:rPr>
              <a:t> </a:t>
            </a:r>
            <a:r>
              <a:rPr sz="908" spc="-73" dirty="0">
                <a:latin typeface="Verdana"/>
                <a:cs typeface="Verdana"/>
              </a:rPr>
              <a:t>например</a:t>
            </a:r>
            <a:r>
              <a:rPr sz="908" spc="-5" dirty="0">
                <a:latin typeface="Verdana"/>
                <a:cs typeface="Verdana"/>
              </a:rPr>
              <a:t> </a:t>
            </a:r>
            <a:r>
              <a:rPr sz="908" spc="-82" dirty="0">
                <a:latin typeface="Verdana"/>
                <a:cs typeface="Verdana"/>
              </a:rPr>
              <a:t>продажи</a:t>
            </a:r>
            <a:r>
              <a:rPr sz="908" dirty="0">
                <a:latin typeface="Verdana"/>
                <a:cs typeface="Verdana"/>
              </a:rPr>
              <a:t> </a:t>
            </a:r>
            <a:r>
              <a:rPr sz="908" spc="-54" dirty="0">
                <a:latin typeface="Verdana"/>
                <a:cs typeface="Verdana"/>
              </a:rPr>
              <a:t>производственного </a:t>
            </a:r>
            <a:r>
              <a:rPr sz="908" spc="-36" dirty="0">
                <a:latin typeface="Verdana"/>
                <a:cs typeface="Verdana"/>
              </a:rPr>
              <a:t>объекта</a:t>
            </a:r>
            <a:r>
              <a:rPr sz="908" spc="-36" dirty="0">
                <a:latin typeface="Microsoft Sans Serif"/>
                <a:cs typeface="Microsoft Sans Serif"/>
              </a:rPr>
              <a:t>,</a:t>
            </a:r>
            <a:r>
              <a:rPr sz="908" spc="45" dirty="0">
                <a:latin typeface="Microsoft Sans Serif"/>
                <a:cs typeface="Microsoft Sans Serif"/>
              </a:rPr>
              <a:t> </a:t>
            </a:r>
            <a:r>
              <a:rPr sz="908" spc="-54" dirty="0">
                <a:latin typeface="Verdana"/>
                <a:cs typeface="Verdana"/>
              </a:rPr>
              <a:t>может</a:t>
            </a:r>
            <a:r>
              <a:rPr sz="908" spc="-14" dirty="0">
                <a:latin typeface="Verdana"/>
                <a:cs typeface="Verdana"/>
              </a:rPr>
              <a:t> </a:t>
            </a:r>
            <a:r>
              <a:rPr sz="908" spc="-77" dirty="0">
                <a:latin typeface="Verdana"/>
                <a:cs typeface="Verdana"/>
              </a:rPr>
              <a:t>возникать</a:t>
            </a:r>
            <a:r>
              <a:rPr sz="908" dirty="0">
                <a:latin typeface="Verdana"/>
                <a:cs typeface="Verdana"/>
              </a:rPr>
              <a:t> </a:t>
            </a:r>
            <a:r>
              <a:rPr sz="908" spc="-59" dirty="0">
                <a:latin typeface="Verdana"/>
                <a:cs typeface="Verdana"/>
              </a:rPr>
              <a:t>финансовый</a:t>
            </a:r>
            <a:r>
              <a:rPr sz="908" spc="-9" dirty="0">
                <a:latin typeface="Verdana"/>
                <a:cs typeface="Verdana"/>
              </a:rPr>
              <a:t> </a:t>
            </a:r>
            <a:r>
              <a:rPr sz="908" spc="-41" dirty="0">
                <a:latin typeface="Verdana"/>
                <a:cs typeface="Verdana"/>
              </a:rPr>
              <a:t>результат</a:t>
            </a:r>
            <a:r>
              <a:rPr sz="908" spc="-41" dirty="0">
                <a:latin typeface="Microsoft Sans Serif"/>
                <a:cs typeface="Microsoft Sans Serif"/>
              </a:rPr>
              <a:t>,</a:t>
            </a:r>
            <a:r>
              <a:rPr sz="908" spc="64" dirty="0">
                <a:latin typeface="Microsoft Sans Serif"/>
                <a:cs typeface="Microsoft Sans Serif"/>
              </a:rPr>
              <a:t> </a:t>
            </a:r>
            <a:r>
              <a:rPr sz="908" spc="-82" dirty="0">
                <a:latin typeface="Verdana"/>
                <a:cs typeface="Verdana"/>
              </a:rPr>
              <a:t>который</a:t>
            </a:r>
            <a:r>
              <a:rPr sz="908" spc="5" dirty="0">
                <a:latin typeface="Verdana"/>
                <a:cs typeface="Verdana"/>
              </a:rPr>
              <a:t> </a:t>
            </a:r>
            <a:r>
              <a:rPr sz="908" spc="-64" dirty="0">
                <a:latin typeface="Verdana"/>
                <a:cs typeface="Verdana"/>
              </a:rPr>
              <a:t>включается</a:t>
            </a:r>
            <a:r>
              <a:rPr sz="908" spc="-14" dirty="0">
                <a:latin typeface="Verdana"/>
                <a:cs typeface="Verdana"/>
              </a:rPr>
              <a:t> </a:t>
            </a:r>
            <a:r>
              <a:rPr sz="908" spc="-45" dirty="0">
                <a:latin typeface="Verdana"/>
                <a:cs typeface="Verdana"/>
              </a:rPr>
              <a:t>в </a:t>
            </a:r>
            <a:r>
              <a:rPr sz="908" spc="-54" dirty="0">
                <a:latin typeface="Verdana"/>
                <a:cs typeface="Verdana"/>
              </a:rPr>
              <a:t>чистую</a:t>
            </a:r>
            <a:r>
              <a:rPr sz="908" spc="-18" dirty="0">
                <a:latin typeface="Verdana"/>
                <a:cs typeface="Verdana"/>
              </a:rPr>
              <a:t> </a:t>
            </a:r>
            <a:r>
              <a:rPr sz="908" spc="-41" dirty="0">
                <a:latin typeface="Verdana"/>
                <a:cs typeface="Verdana"/>
              </a:rPr>
              <a:t>прибыль</a:t>
            </a:r>
            <a:r>
              <a:rPr sz="908" spc="-41" dirty="0">
                <a:latin typeface="Microsoft Sans Serif"/>
                <a:cs typeface="Microsoft Sans Serif"/>
              </a:rPr>
              <a:t>.</a:t>
            </a:r>
            <a:r>
              <a:rPr sz="908" spc="54" dirty="0">
                <a:latin typeface="Microsoft Sans Serif"/>
                <a:cs typeface="Microsoft Sans Serif"/>
              </a:rPr>
              <a:t> </a:t>
            </a:r>
            <a:r>
              <a:rPr sz="908" spc="-45" dirty="0">
                <a:latin typeface="Verdana"/>
                <a:cs typeface="Verdana"/>
              </a:rPr>
              <a:t>Однако</a:t>
            </a:r>
            <a:r>
              <a:rPr sz="908" spc="-18" dirty="0">
                <a:latin typeface="Verdana"/>
                <a:cs typeface="Verdana"/>
              </a:rPr>
              <a:t> </a:t>
            </a:r>
            <a:r>
              <a:rPr sz="908" spc="-54" dirty="0">
                <a:latin typeface="Verdana"/>
                <a:cs typeface="Verdana"/>
              </a:rPr>
              <a:t>соответствующий</a:t>
            </a:r>
            <a:r>
              <a:rPr sz="908" spc="-18" dirty="0">
                <a:latin typeface="Verdana"/>
                <a:cs typeface="Verdana"/>
              </a:rPr>
              <a:t> </a:t>
            </a:r>
            <a:r>
              <a:rPr sz="908" spc="-59" dirty="0">
                <a:latin typeface="Verdana"/>
                <a:cs typeface="Verdana"/>
              </a:rPr>
              <a:t>денежный</a:t>
            </a:r>
            <a:r>
              <a:rPr sz="908" spc="-14" dirty="0">
                <a:latin typeface="Verdana"/>
                <a:cs typeface="Verdana"/>
              </a:rPr>
              <a:t> </a:t>
            </a:r>
            <a:r>
              <a:rPr sz="908" spc="-64" dirty="0">
                <a:latin typeface="Verdana"/>
                <a:cs typeface="Verdana"/>
              </a:rPr>
              <a:t>поток</a:t>
            </a:r>
            <a:r>
              <a:rPr sz="908" spc="-18" dirty="0">
                <a:latin typeface="Verdana"/>
                <a:cs typeface="Verdana"/>
              </a:rPr>
              <a:t> </a:t>
            </a:r>
            <a:r>
              <a:rPr sz="908" spc="-41" dirty="0">
                <a:latin typeface="Verdana"/>
                <a:cs typeface="Verdana"/>
              </a:rPr>
              <a:t>относится</a:t>
            </a:r>
            <a:r>
              <a:rPr sz="908" spc="-18" dirty="0">
                <a:latin typeface="Verdana"/>
                <a:cs typeface="Verdana"/>
              </a:rPr>
              <a:t> </a:t>
            </a:r>
            <a:r>
              <a:rPr sz="908" spc="-45" dirty="0">
                <a:latin typeface="Verdana"/>
                <a:cs typeface="Verdana"/>
              </a:rPr>
              <a:t>к </a:t>
            </a:r>
            <a:r>
              <a:rPr sz="908" spc="-73" dirty="0">
                <a:latin typeface="Verdana"/>
                <a:cs typeface="Verdana"/>
              </a:rPr>
              <a:t>инвестиционной</a:t>
            </a:r>
            <a:r>
              <a:rPr sz="908" spc="-5" dirty="0">
                <a:latin typeface="Verdana"/>
                <a:cs typeface="Verdana"/>
              </a:rPr>
              <a:t> </a:t>
            </a:r>
            <a:r>
              <a:rPr sz="908" spc="-9" dirty="0">
                <a:latin typeface="Verdana"/>
                <a:cs typeface="Verdana"/>
              </a:rPr>
              <a:t>деятельности</a:t>
            </a:r>
            <a:r>
              <a:rPr sz="908" spc="-9" dirty="0">
                <a:latin typeface="Microsoft Sans Serif"/>
                <a:cs typeface="Microsoft Sans Serif"/>
              </a:rPr>
              <a:t>.</a:t>
            </a:r>
            <a:endParaRPr sz="908">
              <a:latin typeface="Microsoft Sans Serif"/>
              <a:cs typeface="Microsoft Sans Serif"/>
            </a:endParaRPr>
          </a:p>
        </p:txBody>
      </p:sp>
      <p:sp>
        <p:nvSpPr>
          <p:cNvPr id="13" name="object 13"/>
          <p:cNvSpPr txBox="1"/>
          <p:nvPr/>
        </p:nvSpPr>
        <p:spPr>
          <a:xfrm>
            <a:off x="6372752" y="1347857"/>
            <a:ext cx="4147649" cy="846814"/>
          </a:xfrm>
          <a:prstGeom prst="rect">
            <a:avLst/>
          </a:prstGeom>
          <a:ln w="6096">
            <a:solidFill>
              <a:srgbClr val="000000"/>
            </a:solidFill>
          </a:ln>
        </p:spPr>
        <p:txBody>
          <a:bodyPr vert="horz" wrap="square" lIns="0" tIns="12679" rIns="0" bIns="0" rtlCol="0">
            <a:spAutoFit/>
          </a:bodyPr>
          <a:lstStyle/>
          <a:p>
            <a:pPr marL="65125" marR="59362" algn="just">
              <a:spcBef>
                <a:spcPts val="100"/>
              </a:spcBef>
            </a:pPr>
            <a:r>
              <a:rPr sz="908" b="1" dirty="0">
                <a:latin typeface="Arial"/>
                <a:cs typeface="Arial"/>
              </a:rPr>
              <a:t>ПРИМЕР</a:t>
            </a:r>
            <a:r>
              <a:rPr sz="908" b="1" spc="204" dirty="0">
                <a:latin typeface="Arial"/>
                <a:cs typeface="Arial"/>
              </a:rPr>
              <a:t>  </a:t>
            </a:r>
            <a:r>
              <a:rPr sz="908" b="1" dirty="0">
                <a:latin typeface="Arial"/>
                <a:cs typeface="Arial"/>
              </a:rPr>
              <a:t>-</a:t>
            </a:r>
            <a:r>
              <a:rPr sz="908" b="1" spc="204" dirty="0">
                <a:latin typeface="Arial"/>
                <a:cs typeface="Arial"/>
              </a:rPr>
              <a:t>  </a:t>
            </a:r>
            <a:r>
              <a:rPr sz="908" b="1" dirty="0">
                <a:latin typeface="Arial"/>
                <a:cs typeface="Arial"/>
              </a:rPr>
              <a:t>Прибыль</a:t>
            </a:r>
            <a:r>
              <a:rPr sz="908" b="1" spc="200" dirty="0">
                <a:latin typeface="Arial"/>
                <a:cs typeface="Arial"/>
              </a:rPr>
              <a:t>  </a:t>
            </a:r>
            <a:r>
              <a:rPr sz="908" b="1" dirty="0">
                <a:latin typeface="Arial"/>
                <a:cs typeface="Arial"/>
              </a:rPr>
              <a:t>от</a:t>
            </a:r>
            <a:r>
              <a:rPr sz="908" b="1" spc="204" dirty="0">
                <a:latin typeface="Arial"/>
                <a:cs typeface="Arial"/>
              </a:rPr>
              <a:t>  </a:t>
            </a:r>
            <a:r>
              <a:rPr sz="908" b="1" dirty="0">
                <a:latin typeface="Arial"/>
                <a:cs typeface="Arial"/>
              </a:rPr>
              <a:t>продажи</a:t>
            </a:r>
            <a:r>
              <a:rPr sz="908" b="1" spc="204" dirty="0">
                <a:latin typeface="Arial"/>
                <a:cs typeface="Arial"/>
              </a:rPr>
              <a:t>  </a:t>
            </a:r>
            <a:r>
              <a:rPr sz="908" b="1" dirty="0">
                <a:latin typeface="Arial"/>
                <a:cs typeface="Arial"/>
              </a:rPr>
              <a:t>производственного</a:t>
            </a:r>
            <a:r>
              <a:rPr sz="908" b="1" spc="208" dirty="0">
                <a:latin typeface="Arial"/>
                <a:cs typeface="Arial"/>
              </a:rPr>
              <a:t>  </a:t>
            </a:r>
            <a:r>
              <a:rPr sz="908" b="1" spc="-9" dirty="0">
                <a:latin typeface="Arial"/>
                <a:cs typeface="Arial"/>
              </a:rPr>
              <a:t>объекта </a:t>
            </a:r>
            <a:r>
              <a:rPr sz="908" b="1" dirty="0">
                <a:latin typeface="Arial"/>
                <a:cs typeface="Arial"/>
              </a:rPr>
              <a:t>включается</a:t>
            </a:r>
            <a:r>
              <a:rPr sz="908" b="1" spc="-5" dirty="0">
                <a:latin typeface="Arial"/>
                <a:cs typeface="Arial"/>
              </a:rPr>
              <a:t> </a:t>
            </a:r>
            <a:r>
              <a:rPr sz="908" b="1" dirty="0">
                <a:latin typeface="Arial"/>
                <a:cs typeface="Arial"/>
              </a:rPr>
              <a:t>в</a:t>
            </a:r>
            <a:r>
              <a:rPr sz="908" b="1" spc="-5" dirty="0">
                <a:latin typeface="Arial"/>
                <a:cs typeface="Arial"/>
              </a:rPr>
              <a:t> </a:t>
            </a:r>
            <a:r>
              <a:rPr sz="908" b="1" dirty="0">
                <a:latin typeface="Arial"/>
                <a:cs typeface="Arial"/>
              </a:rPr>
              <a:t>чистую</a:t>
            </a:r>
            <a:r>
              <a:rPr sz="908" b="1" spc="-9" dirty="0">
                <a:latin typeface="Arial"/>
                <a:cs typeface="Arial"/>
              </a:rPr>
              <a:t> прибыль</a:t>
            </a:r>
            <a:endParaRPr sz="908">
              <a:latin typeface="Arial"/>
              <a:cs typeface="Arial"/>
            </a:endParaRPr>
          </a:p>
          <a:p>
            <a:pPr marL="65125" marR="58209" algn="just">
              <a:lnSpc>
                <a:spcPts val="1089"/>
              </a:lnSpc>
              <a:spcBef>
                <a:spcPts val="27"/>
              </a:spcBef>
            </a:pPr>
            <a:r>
              <a:rPr sz="908" dirty="0">
                <a:latin typeface="Verdana"/>
                <a:cs typeface="Verdana"/>
              </a:rPr>
              <a:t>Вы</a:t>
            </a:r>
            <a:r>
              <a:rPr sz="908" spc="36" dirty="0">
                <a:latin typeface="Verdana"/>
                <a:cs typeface="Verdana"/>
              </a:rPr>
              <a:t> </a:t>
            </a:r>
            <a:r>
              <a:rPr sz="908" spc="-32" dirty="0">
                <a:latin typeface="Verdana"/>
                <a:cs typeface="Verdana"/>
              </a:rPr>
              <a:t>продаете</a:t>
            </a:r>
            <a:r>
              <a:rPr sz="908" spc="41" dirty="0">
                <a:latin typeface="Verdana"/>
                <a:cs typeface="Verdana"/>
              </a:rPr>
              <a:t> </a:t>
            </a:r>
            <a:r>
              <a:rPr sz="908" spc="-45" dirty="0">
                <a:latin typeface="Verdana"/>
                <a:cs typeface="Verdana"/>
              </a:rPr>
              <a:t>станок</a:t>
            </a:r>
            <a:r>
              <a:rPr sz="908" spc="36" dirty="0">
                <a:latin typeface="Verdana"/>
                <a:cs typeface="Verdana"/>
              </a:rPr>
              <a:t> </a:t>
            </a:r>
            <a:r>
              <a:rPr sz="908" dirty="0">
                <a:latin typeface="Verdana"/>
                <a:cs typeface="Verdana"/>
              </a:rPr>
              <a:t>и</a:t>
            </a:r>
            <a:r>
              <a:rPr sz="908" spc="32" dirty="0">
                <a:latin typeface="Verdana"/>
                <a:cs typeface="Verdana"/>
              </a:rPr>
              <a:t> </a:t>
            </a:r>
            <a:r>
              <a:rPr sz="908" spc="-50" dirty="0">
                <a:latin typeface="Verdana"/>
                <a:cs typeface="Verdana"/>
              </a:rPr>
              <a:t>включаете</a:t>
            </a:r>
            <a:r>
              <a:rPr sz="908" spc="41" dirty="0">
                <a:latin typeface="Verdana"/>
                <a:cs typeface="Verdana"/>
              </a:rPr>
              <a:t> </a:t>
            </a:r>
            <a:r>
              <a:rPr sz="908" spc="-41" dirty="0">
                <a:latin typeface="Verdana"/>
                <a:cs typeface="Verdana"/>
              </a:rPr>
              <a:t>прибыль</a:t>
            </a:r>
            <a:r>
              <a:rPr sz="908" spc="45" dirty="0">
                <a:latin typeface="Verdana"/>
                <a:cs typeface="Verdana"/>
              </a:rPr>
              <a:t> </a:t>
            </a:r>
            <a:r>
              <a:rPr sz="908" dirty="0">
                <a:latin typeface="Verdana"/>
                <a:cs typeface="Verdana"/>
              </a:rPr>
              <a:t>в</a:t>
            </a:r>
            <a:r>
              <a:rPr sz="908" spc="36" dirty="0">
                <a:latin typeface="Verdana"/>
                <a:cs typeface="Verdana"/>
              </a:rPr>
              <a:t> </a:t>
            </a:r>
            <a:r>
              <a:rPr sz="908" spc="-27" dirty="0">
                <a:latin typeface="Verdana"/>
                <a:cs typeface="Verdana"/>
              </a:rPr>
              <a:t>размере</a:t>
            </a:r>
            <a:r>
              <a:rPr sz="908" spc="41" dirty="0">
                <a:latin typeface="Verdana"/>
                <a:cs typeface="Verdana"/>
              </a:rPr>
              <a:t> </a:t>
            </a:r>
            <a:r>
              <a:rPr sz="908" dirty="0">
                <a:latin typeface="Microsoft Sans Serif"/>
                <a:cs typeface="Microsoft Sans Serif"/>
              </a:rPr>
              <a:t>$4</a:t>
            </a:r>
            <a:r>
              <a:rPr sz="908" spc="113" dirty="0">
                <a:latin typeface="Microsoft Sans Serif"/>
                <a:cs typeface="Microsoft Sans Serif"/>
              </a:rPr>
              <a:t> </a:t>
            </a:r>
            <a:r>
              <a:rPr sz="908" dirty="0">
                <a:latin typeface="Microsoft Sans Serif"/>
                <a:cs typeface="Microsoft Sans Serif"/>
              </a:rPr>
              <a:t>000</a:t>
            </a:r>
            <a:r>
              <a:rPr sz="908" spc="113" dirty="0">
                <a:latin typeface="Microsoft Sans Serif"/>
                <a:cs typeface="Microsoft Sans Serif"/>
              </a:rPr>
              <a:t> </a:t>
            </a:r>
            <a:r>
              <a:rPr sz="908" dirty="0">
                <a:latin typeface="Verdana"/>
                <a:cs typeface="Verdana"/>
              </a:rPr>
              <a:t>в</a:t>
            </a:r>
            <a:r>
              <a:rPr sz="908" spc="36" dirty="0">
                <a:latin typeface="Verdana"/>
                <a:cs typeface="Verdana"/>
              </a:rPr>
              <a:t> </a:t>
            </a:r>
            <a:r>
              <a:rPr sz="908" spc="-9" dirty="0">
                <a:latin typeface="Verdana"/>
                <a:cs typeface="Verdana"/>
              </a:rPr>
              <a:t>расчет </a:t>
            </a:r>
            <a:r>
              <a:rPr sz="908" spc="-50" dirty="0">
                <a:latin typeface="Verdana"/>
                <a:cs typeface="Verdana"/>
              </a:rPr>
              <a:t>чистой</a:t>
            </a:r>
            <a:r>
              <a:rPr sz="908" spc="-27" dirty="0">
                <a:latin typeface="Verdana"/>
                <a:cs typeface="Verdana"/>
              </a:rPr>
              <a:t> </a:t>
            </a:r>
            <a:r>
              <a:rPr sz="908" spc="-41" dirty="0">
                <a:latin typeface="Verdana"/>
                <a:cs typeface="Verdana"/>
              </a:rPr>
              <a:t>прибыли</a:t>
            </a:r>
            <a:r>
              <a:rPr sz="908" spc="-41" dirty="0">
                <a:latin typeface="Microsoft Sans Serif"/>
                <a:cs typeface="Microsoft Sans Serif"/>
              </a:rPr>
              <a:t>.</a:t>
            </a:r>
            <a:r>
              <a:rPr sz="908" spc="59" dirty="0">
                <a:latin typeface="Microsoft Sans Serif"/>
                <a:cs typeface="Microsoft Sans Serif"/>
              </a:rPr>
              <a:t> </a:t>
            </a:r>
            <a:r>
              <a:rPr sz="908" spc="-9" dirty="0">
                <a:latin typeface="Verdana"/>
                <a:cs typeface="Verdana"/>
              </a:rPr>
              <a:t>Для</a:t>
            </a:r>
            <a:r>
              <a:rPr sz="908" spc="-18" dirty="0">
                <a:latin typeface="Verdana"/>
                <a:cs typeface="Verdana"/>
              </a:rPr>
              <a:t> </a:t>
            </a:r>
            <a:r>
              <a:rPr sz="908" spc="-27" dirty="0">
                <a:latin typeface="Verdana"/>
                <a:cs typeface="Verdana"/>
              </a:rPr>
              <a:t>целей</a:t>
            </a:r>
            <a:r>
              <a:rPr sz="908" spc="-18" dirty="0">
                <a:latin typeface="Verdana"/>
                <a:cs typeface="Verdana"/>
              </a:rPr>
              <a:t> </a:t>
            </a:r>
            <a:r>
              <a:rPr sz="908" spc="-41" dirty="0">
                <a:latin typeface="Verdana"/>
                <a:cs typeface="Verdana"/>
              </a:rPr>
              <a:t>учета</a:t>
            </a:r>
            <a:r>
              <a:rPr sz="908" spc="-14" dirty="0">
                <a:latin typeface="Verdana"/>
                <a:cs typeface="Verdana"/>
              </a:rPr>
              <a:t> </a:t>
            </a:r>
            <a:r>
              <a:rPr sz="908" spc="-68" dirty="0">
                <a:latin typeface="Verdana"/>
                <a:cs typeface="Verdana"/>
              </a:rPr>
              <a:t>движения</a:t>
            </a:r>
            <a:r>
              <a:rPr sz="908" spc="-9" dirty="0">
                <a:latin typeface="Verdana"/>
                <a:cs typeface="Verdana"/>
              </a:rPr>
              <a:t> </a:t>
            </a:r>
            <a:r>
              <a:rPr sz="908" spc="-64" dirty="0">
                <a:latin typeface="Verdana"/>
                <a:cs typeface="Verdana"/>
              </a:rPr>
              <a:t>денежных</a:t>
            </a:r>
            <a:r>
              <a:rPr sz="908" spc="-18" dirty="0">
                <a:latin typeface="Verdana"/>
                <a:cs typeface="Verdana"/>
              </a:rPr>
              <a:t> </a:t>
            </a:r>
            <a:r>
              <a:rPr sz="908" spc="-32" dirty="0">
                <a:latin typeface="Verdana"/>
                <a:cs typeface="Verdana"/>
              </a:rPr>
              <a:t>средств</a:t>
            </a:r>
            <a:r>
              <a:rPr sz="908" spc="-14" dirty="0">
                <a:latin typeface="Verdana"/>
                <a:cs typeface="Verdana"/>
              </a:rPr>
              <a:t> </a:t>
            </a:r>
            <a:r>
              <a:rPr sz="908" spc="-18" dirty="0">
                <a:latin typeface="Verdana"/>
                <a:cs typeface="Verdana"/>
              </a:rPr>
              <a:t>данный </a:t>
            </a:r>
            <a:r>
              <a:rPr sz="908" spc="-36" dirty="0">
                <a:latin typeface="Verdana"/>
                <a:cs typeface="Verdana"/>
              </a:rPr>
              <a:t>доход</a:t>
            </a:r>
            <a:r>
              <a:rPr sz="908" spc="9" dirty="0">
                <a:latin typeface="Verdana"/>
                <a:cs typeface="Verdana"/>
              </a:rPr>
              <a:t> </a:t>
            </a:r>
            <a:r>
              <a:rPr sz="908" spc="-50" dirty="0">
                <a:latin typeface="Verdana"/>
                <a:cs typeface="Verdana"/>
              </a:rPr>
              <a:t>вычитается</a:t>
            </a:r>
            <a:r>
              <a:rPr sz="908" spc="14" dirty="0">
                <a:latin typeface="Verdana"/>
                <a:cs typeface="Verdana"/>
              </a:rPr>
              <a:t> </a:t>
            </a:r>
            <a:r>
              <a:rPr sz="908" dirty="0">
                <a:latin typeface="Verdana"/>
                <a:cs typeface="Verdana"/>
              </a:rPr>
              <a:t>из</a:t>
            </a:r>
            <a:r>
              <a:rPr sz="908" spc="18" dirty="0">
                <a:latin typeface="Verdana"/>
                <a:cs typeface="Verdana"/>
              </a:rPr>
              <a:t> </a:t>
            </a:r>
            <a:r>
              <a:rPr sz="908" spc="-45" dirty="0">
                <a:latin typeface="Verdana"/>
                <a:cs typeface="Verdana"/>
              </a:rPr>
              <a:t>чистой</a:t>
            </a:r>
            <a:r>
              <a:rPr sz="908" spc="14" dirty="0">
                <a:latin typeface="Verdana"/>
                <a:cs typeface="Verdana"/>
              </a:rPr>
              <a:t> </a:t>
            </a:r>
            <a:r>
              <a:rPr sz="908" spc="-59" dirty="0">
                <a:latin typeface="Verdana"/>
                <a:cs typeface="Verdana"/>
              </a:rPr>
              <a:t>прибыли</a:t>
            </a:r>
            <a:r>
              <a:rPr sz="908" spc="14" dirty="0">
                <a:latin typeface="Verdana"/>
                <a:cs typeface="Verdana"/>
              </a:rPr>
              <a:t> </a:t>
            </a:r>
            <a:r>
              <a:rPr sz="908" dirty="0">
                <a:latin typeface="Verdana"/>
                <a:cs typeface="Verdana"/>
              </a:rPr>
              <a:t>и</a:t>
            </a:r>
            <a:r>
              <a:rPr sz="908" spc="9" dirty="0">
                <a:latin typeface="Verdana"/>
                <a:cs typeface="Verdana"/>
              </a:rPr>
              <a:t> </a:t>
            </a:r>
            <a:r>
              <a:rPr sz="908" spc="-50" dirty="0">
                <a:latin typeface="Verdana"/>
                <a:cs typeface="Verdana"/>
              </a:rPr>
              <a:t>учитывается</a:t>
            </a:r>
            <a:r>
              <a:rPr sz="908" spc="14" dirty="0">
                <a:latin typeface="Verdana"/>
                <a:cs typeface="Verdana"/>
              </a:rPr>
              <a:t> </a:t>
            </a:r>
            <a:r>
              <a:rPr sz="908" dirty="0">
                <a:latin typeface="Verdana"/>
                <a:cs typeface="Verdana"/>
              </a:rPr>
              <a:t>в</a:t>
            </a:r>
            <a:r>
              <a:rPr sz="908" spc="14" dirty="0">
                <a:latin typeface="Verdana"/>
                <a:cs typeface="Verdana"/>
              </a:rPr>
              <a:t> </a:t>
            </a:r>
            <a:r>
              <a:rPr sz="908" spc="-50" dirty="0">
                <a:latin typeface="Verdana"/>
                <a:cs typeface="Verdana"/>
              </a:rPr>
              <a:t>инвестиционной</a:t>
            </a:r>
            <a:endParaRPr sz="908">
              <a:latin typeface="Verdana"/>
              <a:cs typeface="Verdana"/>
            </a:endParaRPr>
          </a:p>
          <a:p>
            <a:pPr marL="65125">
              <a:lnSpc>
                <a:spcPts val="1057"/>
              </a:lnSpc>
            </a:pPr>
            <a:r>
              <a:rPr sz="908" spc="-9" dirty="0">
                <a:latin typeface="Verdana"/>
                <a:cs typeface="Verdana"/>
              </a:rPr>
              <a:t>деятельности</a:t>
            </a:r>
            <a:r>
              <a:rPr sz="908" spc="-9" dirty="0">
                <a:latin typeface="Microsoft Sans Serif"/>
                <a:cs typeface="Microsoft Sans Serif"/>
              </a:rPr>
              <a:t>.</a:t>
            </a:r>
            <a:endParaRPr sz="908">
              <a:latin typeface="Microsoft Sans Serif"/>
              <a:cs typeface="Microsoft Sans Serif"/>
            </a:endParaRPr>
          </a:p>
        </p:txBody>
      </p:sp>
      <p:sp>
        <p:nvSpPr>
          <p:cNvPr id="14" name="object 14"/>
          <p:cNvSpPr txBox="1"/>
          <p:nvPr/>
        </p:nvSpPr>
        <p:spPr>
          <a:xfrm>
            <a:off x="6426876" y="2333563"/>
            <a:ext cx="4038728" cy="849945"/>
          </a:xfrm>
          <a:prstGeom prst="rect">
            <a:avLst/>
          </a:prstGeom>
        </p:spPr>
        <p:txBody>
          <a:bodyPr vert="horz" wrap="square" lIns="0" tIns="11526" rIns="0" bIns="0" rtlCol="0">
            <a:spAutoFit/>
          </a:bodyPr>
          <a:lstStyle/>
          <a:p>
            <a:pPr marL="11527" marR="4611" algn="just">
              <a:spcBef>
                <a:spcPts val="91"/>
              </a:spcBef>
            </a:pPr>
            <a:r>
              <a:rPr sz="908" spc="-50" dirty="0">
                <a:latin typeface="Verdana"/>
                <a:cs typeface="Verdana"/>
              </a:rPr>
              <a:t>Компании</a:t>
            </a:r>
            <a:r>
              <a:rPr sz="908" spc="-50" dirty="0">
                <a:latin typeface="Microsoft Sans Serif"/>
                <a:cs typeface="Microsoft Sans Serif"/>
              </a:rPr>
              <a:t>,</a:t>
            </a:r>
            <a:r>
              <a:rPr sz="908" spc="41" dirty="0">
                <a:latin typeface="Microsoft Sans Serif"/>
                <a:cs typeface="Microsoft Sans Serif"/>
              </a:rPr>
              <a:t> </a:t>
            </a:r>
            <a:r>
              <a:rPr sz="908" spc="-68" dirty="0">
                <a:latin typeface="Verdana"/>
                <a:cs typeface="Verdana"/>
              </a:rPr>
              <a:t>специализирующие</a:t>
            </a:r>
            <a:r>
              <a:rPr sz="908" spc="-9" dirty="0">
                <a:latin typeface="Verdana"/>
                <a:cs typeface="Verdana"/>
              </a:rPr>
              <a:t> </a:t>
            </a:r>
            <a:r>
              <a:rPr sz="908" spc="-27" dirty="0">
                <a:latin typeface="Verdana"/>
                <a:cs typeface="Verdana"/>
              </a:rPr>
              <a:t>на</a:t>
            </a:r>
            <a:r>
              <a:rPr sz="908" spc="-18" dirty="0">
                <a:latin typeface="Verdana"/>
                <a:cs typeface="Verdana"/>
              </a:rPr>
              <a:t> </a:t>
            </a:r>
            <a:r>
              <a:rPr sz="908" spc="-64" dirty="0">
                <a:latin typeface="Verdana"/>
                <a:cs typeface="Verdana"/>
              </a:rPr>
              <a:t>операциях</a:t>
            </a:r>
            <a:r>
              <a:rPr sz="908" spc="-18" dirty="0">
                <a:latin typeface="Verdana"/>
                <a:cs typeface="Verdana"/>
              </a:rPr>
              <a:t> </a:t>
            </a:r>
            <a:r>
              <a:rPr sz="908" dirty="0">
                <a:latin typeface="Verdana"/>
                <a:cs typeface="Verdana"/>
              </a:rPr>
              <a:t>с</a:t>
            </a:r>
            <a:r>
              <a:rPr sz="908" spc="-18" dirty="0">
                <a:latin typeface="Verdana"/>
                <a:cs typeface="Verdana"/>
              </a:rPr>
              <a:t> </a:t>
            </a:r>
            <a:r>
              <a:rPr sz="908" spc="-64" dirty="0">
                <a:latin typeface="Verdana"/>
                <a:cs typeface="Verdana"/>
              </a:rPr>
              <a:t>ценными</a:t>
            </a:r>
            <a:r>
              <a:rPr sz="908" spc="-18" dirty="0">
                <a:latin typeface="Verdana"/>
                <a:cs typeface="Verdana"/>
              </a:rPr>
              <a:t> </a:t>
            </a:r>
            <a:r>
              <a:rPr sz="908" spc="-36" dirty="0">
                <a:latin typeface="Verdana"/>
                <a:cs typeface="Verdana"/>
              </a:rPr>
              <a:t>бумагами</a:t>
            </a:r>
            <a:r>
              <a:rPr sz="908" spc="-36" dirty="0">
                <a:latin typeface="Microsoft Sans Serif"/>
                <a:cs typeface="Microsoft Sans Serif"/>
              </a:rPr>
              <a:t>,</a:t>
            </a:r>
            <a:r>
              <a:rPr sz="908" spc="59" dirty="0">
                <a:latin typeface="Microsoft Sans Serif"/>
                <a:cs typeface="Microsoft Sans Serif"/>
              </a:rPr>
              <a:t> </a:t>
            </a:r>
            <a:r>
              <a:rPr sz="908" spc="-9" dirty="0">
                <a:latin typeface="Verdana"/>
                <a:cs typeface="Verdana"/>
              </a:rPr>
              <a:t>будут </a:t>
            </a:r>
            <a:r>
              <a:rPr sz="908" spc="-41" dirty="0">
                <a:latin typeface="Verdana"/>
                <a:cs typeface="Verdana"/>
              </a:rPr>
              <a:t>отражать</a:t>
            </a:r>
            <a:r>
              <a:rPr sz="908" spc="-27" dirty="0">
                <a:latin typeface="Verdana"/>
                <a:cs typeface="Verdana"/>
              </a:rPr>
              <a:t> </a:t>
            </a:r>
            <a:r>
              <a:rPr sz="908" dirty="0">
                <a:latin typeface="Verdana"/>
                <a:cs typeface="Verdana"/>
              </a:rPr>
              <a:t>их</a:t>
            </a:r>
            <a:r>
              <a:rPr sz="908" spc="-18" dirty="0">
                <a:latin typeface="Verdana"/>
                <a:cs typeface="Verdana"/>
              </a:rPr>
              <a:t> </a:t>
            </a:r>
            <a:r>
              <a:rPr sz="908" spc="-82" dirty="0">
                <a:latin typeface="Verdana"/>
                <a:cs typeface="Verdana"/>
              </a:rPr>
              <a:t>как</a:t>
            </a:r>
            <a:r>
              <a:rPr sz="908" dirty="0">
                <a:latin typeface="Verdana"/>
                <a:cs typeface="Verdana"/>
              </a:rPr>
              <a:t> </a:t>
            </a:r>
            <a:r>
              <a:rPr sz="908" spc="-27" dirty="0">
                <a:latin typeface="Verdana"/>
                <a:cs typeface="Verdana"/>
              </a:rPr>
              <a:t>запасы</a:t>
            </a:r>
            <a:r>
              <a:rPr sz="908" spc="-27" dirty="0">
                <a:latin typeface="Microsoft Sans Serif"/>
                <a:cs typeface="Microsoft Sans Serif"/>
              </a:rPr>
              <a:t>,</a:t>
            </a:r>
            <a:r>
              <a:rPr sz="908" spc="54" dirty="0">
                <a:latin typeface="Microsoft Sans Serif"/>
                <a:cs typeface="Microsoft Sans Serif"/>
              </a:rPr>
              <a:t> </a:t>
            </a:r>
            <a:r>
              <a:rPr sz="908" spc="-50" dirty="0">
                <a:latin typeface="Verdana"/>
                <a:cs typeface="Verdana"/>
              </a:rPr>
              <a:t>приобретаемые</a:t>
            </a:r>
            <a:r>
              <a:rPr sz="908" spc="-9" dirty="0">
                <a:latin typeface="Verdana"/>
                <a:cs typeface="Verdana"/>
              </a:rPr>
              <a:t> </a:t>
            </a:r>
            <a:r>
              <a:rPr sz="908" dirty="0">
                <a:latin typeface="Verdana"/>
                <a:cs typeface="Verdana"/>
              </a:rPr>
              <a:t>с</a:t>
            </a:r>
            <a:r>
              <a:rPr sz="908" spc="-18" dirty="0">
                <a:latin typeface="Verdana"/>
                <a:cs typeface="Verdana"/>
              </a:rPr>
              <a:t> </a:t>
            </a:r>
            <a:r>
              <a:rPr sz="908" spc="-41" dirty="0">
                <a:latin typeface="Verdana"/>
                <a:cs typeface="Verdana"/>
              </a:rPr>
              <a:t>целью</a:t>
            </a:r>
            <a:r>
              <a:rPr sz="908" spc="-14" dirty="0">
                <a:latin typeface="Verdana"/>
                <a:cs typeface="Verdana"/>
              </a:rPr>
              <a:t> </a:t>
            </a:r>
            <a:r>
              <a:rPr sz="908" spc="-54" dirty="0">
                <a:latin typeface="Verdana"/>
                <a:cs typeface="Verdana"/>
              </a:rPr>
              <a:t>перепродажи</a:t>
            </a:r>
            <a:r>
              <a:rPr sz="908" spc="-54" dirty="0">
                <a:latin typeface="Microsoft Sans Serif"/>
                <a:cs typeface="Microsoft Sans Serif"/>
              </a:rPr>
              <a:t>.</a:t>
            </a:r>
            <a:r>
              <a:rPr sz="908" spc="59" dirty="0">
                <a:latin typeface="Microsoft Sans Serif"/>
                <a:cs typeface="Microsoft Sans Serif"/>
              </a:rPr>
              <a:t> </a:t>
            </a:r>
            <a:r>
              <a:rPr sz="908" spc="-23" dirty="0">
                <a:latin typeface="Verdana"/>
                <a:cs typeface="Verdana"/>
              </a:rPr>
              <a:t>Потоки </a:t>
            </a:r>
            <a:r>
              <a:rPr sz="908" spc="-59" dirty="0">
                <a:latin typeface="Verdana"/>
                <a:cs typeface="Verdana"/>
              </a:rPr>
              <a:t>денежных</a:t>
            </a:r>
            <a:r>
              <a:rPr sz="908" dirty="0">
                <a:latin typeface="Verdana"/>
                <a:cs typeface="Verdana"/>
              </a:rPr>
              <a:t> </a:t>
            </a:r>
            <a:r>
              <a:rPr sz="908" spc="-9" dirty="0">
                <a:latin typeface="Verdana"/>
                <a:cs typeface="Verdana"/>
              </a:rPr>
              <a:t>средств</a:t>
            </a:r>
            <a:r>
              <a:rPr sz="908" spc="-9" dirty="0">
                <a:latin typeface="Microsoft Sans Serif"/>
                <a:cs typeface="Microsoft Sans Serif"/>
              </a:rPr>
              <a:t>,</a:t>
            </a:r>
            <a:r>
              <a:rPr sz="908" spc="77" dirty="0">
                <a:latin typeface="Microsoft Sans Serif"/>
                <a:cs typeface="Microsoft Sans Serif"/>
              </a:rPr>
              <a:t> </a:t>
            </a:r>
            <a:r>
              <a:rPr sz="908" spc="-36" dirty="0">
                <a:latin typeface="Verdana"/>
                <a:cs typeface="Verdana"/>
              </a:rPr>
              <a:t>образуемые</a:t>
            </a:r>
            <a:r>
              <a:rPr sz="908" spc="9" dirty="0">
                <a:latin typeface="Verdana"/>
                <a:cs typeface="Verdana"/>
              </a:rPr>
              <a:t> </a:t>
            </a:r>
            <a:r>
              <a:rPr sz="908" dirty="0">
                <a:latin typeface="Verdana"/>
                <a:cs typeface="Verdana"/>
              </a:rPr>
              <a:t>в </a:t>
            </a:r>
            <a:r>
              <a:rPr sz="908" spc="-36" dirty="0">
                <a:latin typeface="Verdana"/>
                <a:cs typeface="Verdana"/>
              </a:rPr>
              <a:t>результате</a:t>
            </a:r>
            <a:r>
              <a:rPr sz="908" spc="9" dirty="0">
                <a:latin typeface="Verdana"/>
                <a:cs typeface="Verdana"/>
              </a:rPr>
              <a:t> </a:t>
            </a:r>
            <a:r>
              <a:rPr sz="908" spc="-41" dirty="0">
                <a:latin typeface="Verdana"/>
                <a:cs typeface="Verdana"/>
              </a:rPr>
              <a:t>операций</a:t>
            </a:r>
            <a:r>
              <a:rPr sz="908" spc="5" dirty="0">
                <a:latin typeface="Verdana"/>
                <a:cs typeface="Verdana"/>
              </a:rPr>
              <a:t> </a:t>
            </a:r>
            <a:r>
              <a:rPr sz="908" spc="-82" dirty="0">
                <a:latin typeface="Verdana"/>
                <a:cs typeface="Verdana"/>
              </a:rPr>
              <a:t>купли</a:t>
            </a:r>
            <a:r>
              <a:rPr sz="908" spc="-82" dirty="0">
                <a:latin typeface="Microsoft Sans Serif"/>
                <a:cs typeface="Microsoft Sans Serif"/>
              </a:rPr>
              <a:t>-</a:t>
            </a:r>
            <a:r>
              <a:rPr sz="908" spc="-27" dirty="0">
                <a:latin typeface="Verdana"/>
                <a:cs typeface="Verdana"/>
              </a:rPr>
              <a:t>продажи </a:t>
            </a:r>
            <a:r>
              <a:rPr sz="908" spc="-54" dirty="0">
                <a:latin typeface="Verdana"/>
                <a:cs typeface="Verdana"/>
              </a:rPr>
              <a:t>ценных</a:t>
            </a:r>
            <a:r>
              <a:rPr sz="908" spc="-27" dirty="0">
                <a:latin typeface="Verdana"/>
                <a:cs typeface="Verdana"/>
              </a:rPr>
              <a:t> </a:t>
            </a:r>
            <a:r>
              <a:rPr sz="908" spc="-9" dirty="0">
                <a:latin typeface="Verdana"/>
                <a:cs typeface="Verdana"/>
              </a:rPr>
              <a:t>бумаг</a:t>
            </a:r>
            <a:r>
              <a:rPr sz="908" spc="-9" dirty="0">
                <a:latin typeface="Microsoft Sans Serif"/>
                <a:cs typeface="Microsoft Sans Serif"/>
              </a:rPr>
              <a:t>,</a:t>
            </a:r>
            <a:r>
              <a:rPr sz="908" spc="32" dirty="0">
                <a:latin typeface="Microsoft Sans Serif"/>
                <a:cs typeface="Microsoft Sans Serif"/>
              </a:rPr>
              <a:t> </a:t>
            </a:r>
            <a:r>
              <a:rPr sz="908" spc="-54" dirty="0">
                <a:latin typeface="Verdana"/>
                <a:cs typeface="Verdana"/>
              </a:rPr>
              <a:t>классифицируются</a:t>
            </a:r>
            <a:r>
              <a:rPr sz="908" spc="-23" dirty="0">
                <a:latin typeface="Verdana"/>
                <a:cs typeface="Verdana"/>
              </a:rPr>
              <a:t> </a:t>
            </a:r>
            <a:r>
              <a:rPr sz="908" spc="-64" dirty="0">
                <a:latin typeface="Verdana"/>
                <a:cs typeface="Verdana"/>
              </a:rPr>
              <a:t>как</a:t>
            </a:r>
            <a:r>
              <a:rPr sz="908" spc="-18" dirty="0">
                <a:latin typeface="Verdana"/>
                <a:cs typeface="Verdana"/>
              </a:rPr>
              <a:t> </a:t>
            </a:r>
            <a:r>
              <a:rPr sz="908" spc="-54" dirty="0">
                <a:latin typeface="Verdana"/>
                <a:cs typeface="Verdana"/>
              </a:rPr>
              <a:t>операционная</a:t>
            </a:r>
            <a:r>
              <a:rPr sz="908" spc="-23" dirty="0">
                <a:latin typeface="Verdana"/>
                <a:cs typeface="Verdana"/>
              </a:rPr>
              <a:t> </a:t>
            </a:r>
            <a:r>
              <a:rPr sz="908" spc="-32" dirty="0">
                <a:latin typeface="Verdana"/>
                <a:cs typeface="Verdana"/>
              </a:rPr>
              <a:t>деятельность</a:t>
            </a:r>
            <a:r>
              <a:rPr sz="908" spc="-32" dirty="0">
                <a:latin typeface="Microsoft Sans Serif"/>
                <a:cs typeface="Microsoft Sans Serif"/>
              </a:rPr>
              <a:t>.</a:t>
            </a:r>
            <a:r>
              <a:rPr sz="908" spc="45" dirty="0">
                <a:latin typeface="Microsoft Sans Serif"/>
                <a:cs typeface="Microsoft Sans Serif"/>
              </a:rPr>
              <a:t> </a:t>
            </a:r>
            <a:r>
              <a:rPr sz="908" spc="-23" dirty="0">
                <a:latin typeface="Verdana"/>
                <a:cs typeface="Verdana"/>
              </a:rPr>
              <a:t>Что </a:t>
            </a:r>
            <a:r>
              <a:rPr sz="908" spc="-36" dirty="0">
                <a:latin typeface="Verdana"/>
                <a:cs typeface="Verdana"/>
              </a:rPr>
              <a:t>касается</a:t>
            </a:r>
            <a:r>
              <a:rPr sz="908" spc="-18" dirty="0">
                <a:latin typeface="Verdana"/>
                <a:cs typeface="Verdana"/>
              </a:rPr>
              <a:t> </a:t>
            </a:r>
            <a:r>
              <a:rPr sz="908" spc="-59" dirty="0">
                <a:latin typeface="Verdana"/>
                <a:cs typeface="Verdana"/>
              </a:rPr>
              <a:t>других</a:t>
            </a:r>
            <a:r>
              <a:rPr sz="908" spc="-18" dirty="0">
                <a:latin typeface="Verdana"/>
                <a:cs typeface="Verdana"/>
              </a:rPr>
              <a:t> </a:t>
            </a:r>
            <a:r>
              <a:rPr sz="908" spc="-45" dirty="0">
                <a:latin typeface="Verdana"/>
                <a:cs typeface="Verdana"/>
              </a:rPr>
              <a:t>компаний</a:t>
            </a:r>
            <a:r>
              <a:rPr sz="908" spc="-45" dirty="0">
                <a:latin typeface="Microsoft Sans Serif"/>
                <a:cs typeface="Microsoft Sans Serif"/>
              </a:rPr>
              <a:t>,</a:t>
            </a:r>
            <a:r>
              <a:rPr sz="908" spc="54" dirty="0">
                <a:latin typeface="Microsoft Sans Serif"/>
                <a:cs typeface="Microsoft Sans Serif"/>
              </a:rPr>
              <a:t> </a:t>
            </a:r>
            <a:r>
              <a:rPr sz="908" dirty="0">
                <a:latin typeface="Verdana"/>
                <a:cs typeface="Verdana"/>
              </a:rPr>
              <a:t>то</a:t>
            </a:r>
            <a:r>
              <a:rPr sz="908" spc="-14" dirty="0">
                <a:latin typeface="Verdana"/>
                <a:cs typeface="Verdana"/>
              </a:rPr>
              <a:t> </a:t>
            </a:r>
            <a:r>
              <a:rPr sz="908" dirty="0">
                <a:latin typeface="Verdana"/>
                <a:cs typeface="Verdana"/>
              </a:rPr>
              <a:t>для</a:t>
            </a:r>
            <a:r>
              <a:rPr sz="908" spc="-14" dirty="0">
                <a:latin typeface="Verdana"/>
                <a:cs typeface="Verdana"/>
              </a:rPr>
              <a:t> </a:t>
            </a:r>
            <a:r>
              <a:rPr sz="908" spc="-18" dirty="0">
                <a:latin typeface="Verdana"/>
                <a:cs typeface="Verdana"/>
              </a:rPr>
              <a:t>них</a:t>
            </a:r>
            <a:r>
              <a:rPr sz="908" spc="-23" dirty="0">
                <a:latin typeface="Verdana"/>
                <a:cs typeface="Verdana"/>
              </a:rPr>
              <a:t> </a:t>
            </a:r>
            <a:r>
              <a:rPr sz="908" dirty="0">
                <a:latin typeface="Verdana"/>
                <a:cs typeface="Verdana"/>
              </a:rPr>
              <a:t>это</a:t>
            </a:r>
            <a:r>
              <a:rPr sz="908" spc="-14" dirty="0">
                <a:latin typeface="Verdana"/>
                <a:cs typeface="Verdana"/>
              </a:rPr>
              <a:t> </a:t>
            </a:r>
            <a:r>
              <a:rPr sz="908" spc="-18" dirty="0">
                <a:latin typeface="Verdana"/>
                <a:cs typeface="Verdana"/>
              </a:rPr>
              <a:t>будет </a:t>
            </a:r>
            <a:r>
              <a:rPr sz="908" spc="-9" dirty="0">
                <a:latin typeface="Verdana"/>
                <a:cs typeface="Verdana"/>
              </a:rPr>
              <a:t>либо</a:t>
            </a:r>
            <a:r>
              <a:rPr sz="908" spc="-18" dirty="0">
                <a:latin typeface="Verdana"/>
                <a:cs typeface="Verdana"/>
              </a:rPr>
              <a:t> </a:t>
            </a:r>
            <a:r>
              <a:rPr sz="908" spc="-54" dirty="0">
                <a:latin typeface="Verdana"/>
                <a:cs typeface="Verdana"/>
              </a:rPr>
              <a:t>инвестиционной </a:t>
            </a:r>
            <a:r>
              <a:rPr sz="908" spc="-50" dirty="0">
                <a:latin typeface="Verdana"/>
                <a:cs typeface="Verdana"/>
              </a:rPr>
              <a:t>деятельностью</a:t>
            </a:r>
            <a:r>
              <a:rPr sz="908" spc="-50" dirty="0">
                <a:latin typeface="Microsoft Sans Serif"/>
                <a:cs typeface="Microsoft Sans Serif"/>
              </a:rPr>
              <a:t>,</a:t>
            </a:r>
            <a:r>
              <a:rPr sz="908" spc="23" dirty="0">
                <a:latin typeface="Microsoft Sans Serif"/>
                <a:cs typeface="Microsoft Sans Serif"/>
              </a:rPr>
              <a:t> </a:t>
            </a:r>
            <a:r>
              <a:rPr sz="908" spc="-59" dirty="0">
                <a:latin typeface="Verdana"/>
                <a:cs typeface="Verdana"/>
              </a:rPr>
              <a:t>либо</a:t>
            </a:r>
            <a:r>
              <a:rPr sz="908" spc="-54" dirty="0">
                <a:latin typeface="Verdana"/>
                <a:cs typeface="Verdana"/>
              </a:rPr>
              <a:t> </a:t>
            </a:r>
            <a:r>
              <a:rPr sz="908" spc="-64" dirty="0">
                <a:latin typeface="Verdana"/>
                <a:cs typeface="Verdana"/>
              </a:rPr>
              <a:t>эквивалентами</a:t>
            </a:r>
            <a:r>
              <a:rPr sz="908" spc="-50" dirty="0">
                <a:latin typeface="Verdana"/>
                <a:cs typeface="Verdana"/>
              </a:rPr>
              <a:t> </a:t>
            </a:r>
            <a:r>
              <a:rPr sz="908" spc="-82" dirty="0">
                <a:latin typeface="Verdana"/>
                <a:cs typeface="Verdana"/>
              </a:rPr>
              <a:t>денежных</a:t>
            </a:r>
            <a:r>
              <a:rPr sz="908" spc="-54" dirty="0">
                <a:latin typeface="Verdana"/>
                <a:cs typeface="Verdana"/>
              </a:rPr>
              <a:t> средств</a:t>
            </a:r>
            <a:r>
              <a:rPr sz="908" spc="-45" dirty="0">
                <a:latin typeface="Verdana"/>
                <a:cs typeface="Verdana"/>
              </a:rPr>
              <a:t> </a:t>
            </a:r>
            <a:r>
              <a:rPr sz="908" dirty="0">
                <a:latin typeface="Microsoft Sans Serif"/>
                <a:cs typeface="Microsoft Sans Serif"/>
              </a:rPr>
              <a:t>(</a:t>
            </a:r>
            <a:r>
              <a:rPr sz="908" dirty="0">
                <a:latin typeface="Verdana"/>
                <a:cs typeface="Verdana"/>
              </a:rPr>
              <a:t>см</a:t>
            </a:r>
            <a:r>
              <a:rPr sz="908" dirty="0">
                <a:latin typeface="Microsoft Sans Serif"/>
                <a:cs typeface="Microsoft Sans Serif"/>
              </a:rPr>
              <a:t>.</a:t>
            </a:r>
            <a:r>
              <a:rPr sz="908" spc="23" dirty="0">
                <a:latin typeface="Microsoft Sans Serif"/>
                <a:cs typeface="Microsoft Sans Serif"/>
              </a:rPr>
              <a:t> </a:t>
            </a:r>
            <a:r>
              <a:rPr sz="908" spc="-9" dirty="0">
                <a:latin typeface="Verdana"/>
                <a:cs typeface="Verdana"/>
              </a:rPr>
              <a:t>выше</a:t>
            </a:r>
            <a:r>
              <a:rPr sz="908" spc="-9" dirty="0">
                <a:latin typeface="Microsoft Sans Serif"/>
                <a:cs typeface="Microsoft Sans Serif"/>
              </a:rPr>
              <a:t>).</a:t>
            </a:r>
            <a:endParaRPr sz="908">
              <a:latin typeface="Microsoft Sans Serif"/>
              <a:cs typeface="Microsoft Sans Serif"/>
            </a:endParaRPr>
          </a:p>
        </p:txBody>
      </p:sp>
      <p:sp>
        <p:nvSpPr>
          <p:cNvPr id="15" name="object 15"/>
          <p:cNvSpPr txBox="1"/>
          <p:nvPr/>
        </p:nvSpPr>
        <p:spPr>
          <a:xfrm>
            <a:off x="6426917" y="3301749"/>
            <a:ext cx="4038728" cy="151357"/>
          </a:xfrm>
          <a:prstGeom prst="rect">
            <a:avLst/>
          </a:prstGeom>
        </p:spPr>
        <p:txBody>
          <a:bodyPr vert="horz" wrap="square" lIns="0" tIns="11526" rIns="0" bIns="0" rtlCol="0">
            <a:spAutoFit/>
          </a:bodyPr>
          <a:lstStyle/>
          <a:p>
            <a:pPr marL="11527">
              <a:spcBef>
                <a:spcPts val="91"/>
              </a:spcBef>
              <a:tabLst>
                <a:tab pos="1021826" algn="l"/>
                <a:tab pos="1738776" algn="l"/>
                <a:tab pos="2341036" algn="l"/>
                <a:tab pos="2582517" algn="l"/>
                <a:tab pos="3640651" algn="l"/>
              </a:tabLst>
            </a:pPr>
            <a:r>
              <a:rPr sz="908" spc="-9" dirty="0">
                <a:latin typeface="Verdana"/>
                <a:cs typeface="Verdana"/>
              </a:rPr>
              <a:t>Авансирование</a:t>
            </a:r>
            <a:r>
              <a:rPr sz="908" dirty="0">
                <a:latin typeface="Verdana"/>
                <a:cs typeface="Verdana"/>
              </a:rPr>
              <a:t>	</a:t>
            </a:r>
            <a:r>
              <a:rPr sz="908" spc="-9" dirty="0">
                <a:latin typeface="Verdana"/>
                <a:cs typeface="Verdana"/>
              </a:rPr>
              <a:t>денежных</a:t>
            </a:r>
            <a:r>
              <a:rPr sz="908" dirty="0">
                <a:latin typeface="Verdana"/>
                <a:cs typeface="Verdana"/>
              </a:rPr>
              <a:t>	</a:t>
            </a:r>
            <a:r>
              <a:rPr sz="908" spc="-9" dirty="0">
                <a:latin typeface="Verdana"/>
                <a:cs typeface="Verdana"/>
              </a:rPr>
              <a:t>средств</a:t>
            </a:r>
            <a:r>
              <a:rPr sz="908" dirty="0">
                <a:latin typeface="Verdana"/>
                <a:cs typeface="Verdana"/>
              </a:rPr>
              <a:t>	</a:t>
            </a:r>
            <a:r>
              <a:rPr sz="908" spc="-45" dirty="0">
                <a:latin typeface="Verdana"/>
                <a:cs typeface="Verdana"/>
              </a:rPr>
              <a:t>и</a:t>
            </a:r>
            <a:r>
              <a:rPr sz="908" dirty="0">
                <a:latin typeface="Verdana"/>
                <a:cs typeface="Verdana"/>
              </a:rPr>
              <a:t>	</a:t>
            </a:r>
            <a:r>
              <a:rPr sz="908" spc="-9" dirty="0">
                <a:latin typeface="Verdana"/>
                <a:cs typeface="Verdana"/>
              </a:rPr>
              <a:t>предоставление</a:t>
            </a:r>
            <a:r>
              <a:rPr sz="908" dirty="0">
                <a:latin typeface="Verdana"/>
                <a:cs typeface="Verdana"/>
              </a:rPr>
              <a:t>	</a:t>
            </a:r>
            <a:r>
              <a:rPr sz="908" spc="-50" dirty="0">
                <a:latin typeface="Verdana"/>
                <a:cs typeface="Verdana"/>
              </a:rPr>
              <a:t>займов</a:t>
            </a:r>
            <a:endParaRPr sz="908">
              <a:latin typeface="Verdana"/>
              <a:cs typeface="Verdana"/>
            </a:endParaRPr>
          </a:p>
        </p:txBody>
      </p:sp>
      <p:sp>
        <p:nvSpPr>
          <p:cNvPr id="16" name="object 16"/>
          <p:cNvSpPr txBox="1"/>
          <p:nvPr/>
        </p:nvSpPr>
        <p:spPr>
          <a:xfrm>
            <a:off x="6426882" y="3440064"/>
            <a:ext cx="4038728" cy="151357"/>
          </a:xfrm>
          <a:prstGeom prst="rect">
            <a:avLst/>
          </a:prstGeom>
        </p:spPr>
        <p:txBody>
          <a:bodyPr vert="horz" wrap="square" lIns="0" tIns="11526" rIns="0" bIns="0" rtlCol="0">
            <a:spAutoFit/>
          </a:bodyPr>
          <a:lstStyle/>
          <a:p>
            <a:pPr marL="11527">
              <a:spcBef>
                <a:spcPts val="91"/>
              </a:spcBef>
            </a:pPr>
            <a:r>
              <a:rPr sz="908" spc="-54" dirty="0">
                <a:latin typeface="Verdana"/>
                <a:cs typeface="Verdana"/>
              </a:rPr>
              <a:t>финансовыми</a:t>
            </a:r>
            <a:r>
              <a:rPr sz="908" spc="27" dirty="0">
                <a:latin typeface="Verdana"/>
                <a:cs typeface="Verdana"/>
              </a:rPr>
              <a:t> </a:t>
            </a:r>
            <a:r>
              <a:rPr sz="908" spc="-54" dirty="0">
                <a:latin typeface="Verdana"/>
                <a:cs typeface="Verdana"/>
              </a:rPr>
              <a:t>институтами</a:t>
            </a:r>
            <a:r>
              <a:rPr sz="908" spc="27" dirty="0">
                <a:latin typeface="Verdana"/>
                <a:cs typeface="Verdana"/>
              </a:rPr>
              <a:t> </a:t>
            </a:r>
            <a:r>
              <a:rPr sz="908" spc="-59" dirty="0">
                <a:latin typeface="Verdana"/>
                <a:cs typeface="Verdana"/>
              </a:rPr>
              <a:t>обычно</a:t>
            </a:r>
            <a:r>
              <a:rPr sz="908" spc="32" dirty="0">
                <a:latin typeface="Verdana"/>
                <a:cs typeface="Verdana"/>
              </a:rPr>
              <a:t> </a:t>
            </a:r>
            <a:r>
              <a:rPr sz="908" spc="-59" dirty="0">
                <a:latin typeface="Verdana"/>
                <a:cs typeface="Verdana"/>
              </a:rPr>
              <a:t>классифицируется</a:t>
            </a:r>
            <a:r>
              <a:rPr sz="908" spc="23" dirty="0">
                <a:latin typeface="Verdana"/>
                <a:cs typeface="Verdana"/>
              </a:rPr>
              <a:t> </a:t>
            </a:r>
            <a:r>
              <a:rPr sz="908" spc="-103" dirty="0">
                <a:latin typeface="Verdana"/>
                <a:cs typeface="Verdana"/>
              </a:rPr>
              <a:t>как</a:t>
            </a:r>
            <a:r>
              <a:rPr sz="908" spc="27" dirty="0">
                <a:latin typeface="Verdana"/>
                <a:cs typeface="Verdana"/>
              </a:rPr>
              <a:t> </a:t>
            </a:r>
            <a:r>
              <a:rPr sz="908" spc="-41" dirty="0">
                <a:latin typeface="Verdana"/>
                <a:cs typeface="Verdana"/>
              </a:rPr>
              <a:t>операционная</a:t>
            </a:r>
            <a:endParaRPr sz="908">
              <a:latin typeface="Verdana"/>
              <a:cs typeface="Verdana"/>
            </a:endParaRPr>
          </a:p>
        </p:txBody>
      </p:sp>
      <p:sp>
        <p:nvSpPr>
          <p:cNvPr id="17" name="object 17"/>
          <p:cNvSpPr txBox="1"/>
          <p:nvPr/>
        </p:nvSpPr>
        <p:spPr>
          <a:xfrm>
            <a:off x="6426877" y="3578377"/>
            <a:ext cx="4039304" cy="291074"/>
          </a:xfrm>
          <a:prstGeom prst="rect">
            <a:avLst/>
          </a:prstGeom>
        </p:spPr>
        <p:txBody>
          <a:bodyPr vert="horz" wrap="square" lIns="0" tIns="11526" rIns="0" bIns="0" rtlCol="0">
            <a:spAutoFit/>
          </a:bodyPr>
          <a:lstStyle/>
          <a:p>
            <a:pPr marL="11527" marR="4611" indent="-576">
              <a:spcBef>
                <a:spcPts val="91"/>
              </a:spcBef>
              <a:tabLst>
                <a:tab pos="902527" algn="l"/>
                <a:tab pos="1192995" algn="l"/>
                <a:tab pos="1480581" algn="l"/>
                <a:tab pos="1796408" algn="l"/>
                <a:tab pos="2456878" algn="l"/>
                <a:tab pos="2629776" algn="l"/>
                <a:tab pos="3255666" algn="l"/>
              </a:tabLst>
            </a:pPr>
            <a:r>
              <a:rPr sz="908" spc="-9" dirty="0">
                <a:latin typeface="Verdana"/>
                <a:cs typeface="Verdana"/>
              </a:rPr>
              <a:t>деятельность</a:t>
            </a:r>
            <a:r>
              <a:rPr sz="908" spc="-9" dirty="0">
                <a:latin typeface="Microsoft Sans Serif"/>
                <a:cs typeface="Microsoft Sans Serif"/>
              </a:rPr>
              <a:t>,</a:t>
            </a:r>
            <a:r>
              <a:rPr sz="908" dirty="0">
                <a:latin typeface="Microsoft Sans Serif"/>
                <a:cs typeface="Microsoft Sans Serif"/>
              </a:rPr>
              <a:t>	</a:t>
            </a:r>
            <a:r>
              <a:rPr sz="908" spc="-23" dirty="0">
                <a:latin typeface="Verdana"/>
                <a:cs typeface="Verdana"/>
              </a:rPr>
              <a:t>так</a:t>
            </a:r>
            <a:r>
              <a:rPr sz="908" dirty="0">
                <a:latin typeface="Verdana"/>
                <a:cs typeface="Verdana"/>
              </a:rPr>
              <a:t>	</a:t>
            </a:r>
            <a:r>
              <a:rPr sz="908" spc="-23" dirty="0">
                <a:latin typeface="Verdana"/>
                <a:cs typeface="Verdana"/>
              </a:rPr>
              <a:t>как</a:t>
            </a:r>
            <a:r>
              <a:rPr sz="908" dirty="0">
                <a:latin typeface="Verdana"/>
                <a:cs typeface="Verdana"/>
              </a:rPr>
              <a:t>	</a:t>
            </a:r>
            <a:r>
              <a:rPr sz="908" spc="-23" dirty="0">
                <a:latin typeface="Verdana"/>
                <a:cs typeface="Verdana"/>
              </a:rPr>
              <a:t>они</a:t>
            </a:r>
            <a:r>
              <a:rPr sz="908" dirty="0">
                <a:latin typeface="Verdana"/>
                <a:cs typeface="Verdana"/>
              </a:rPr>
              <a:t>	</a:t>
            </a:r>
            <a:r>
              <a:rPr sz="908" spc="-9" dirty="0">
                <a:latin typeface="Verdana"/>
                <a:cs typeface="Verdana"/>
              </a:rPr>
              <a:t>относятся</a:t>
            </a:r>
            <a:r>
              <a:rPr sz="908" dirty="0">
                <a:latin typeface="Verdana"/>
                <a:cs typeface="Verdana"/>
              </a:rPr>
              <a:t>	</a:t>
            </a:r>
            <a:r>
              <a:rPr sz="908" spc="-45" dirty="0">
                <a:latin typeface="Verdana"/>
                <a:cs typeface="Verdana"/>
              </a:rPr>
              <a:t>к</a:t>
            </a:r>
            <a:r>
              <a:rPr sz="908" dirty="0">
                <a:latin typeface="Verdana"/>
                <a:cs typeface="Verdana"/>
              </a:rPr>
              <a:t>	</a:t>
            </a:r>
            <a:r>
              <a:rPr sz="908" spc="-9" dirty="0">
                <a:latin typeface="Verdana"/>
                <a:cs typeface="Verdana"/>
              </a:rPr>
              <a:t>основной</a:t>
            </a:r>
            <a:r>
              <a:rPr sz="908" dirty="0">
                <a:latin typeface="Verdana"/>
                <a:cs typeface="Verdana"/>
              </a:rPr>
              <a:t>	</a:t>
            </a:r>
            <a:r>
              <a:rPr sz="908" spc="-54" dirty="0">
                <a:latin typeface="Verdana"/>
                <a:cs typeface="Verdana"/>
              </a:rPr>
              <a:t>деятельности</a:t>
            </a:r>
            <a:r>
              <a:rPr sz="908" spc="-54" dirty="0">
                <a:latin typeface="Microsoft Sans Serif"/>
                <a:cs typeface="Microsoft Sans Serif"/>
              </a:rPr>
              <a:t>, </a:t>
            </a:r>
            <a:r>
              <a:rPr sz="908" spc="-64" dirty="0">
                <a:latin typeface="Verdana"/>
                <a:cs typeface="Verdana"/>
              </a:rPr>
              <a:t>создающей</a:t>
            </a:r>
            <a:r>
              <a:rPr sz="908" spc="-27" dirty="0">
                <a:latin typeface="Verdana"/>
                <a:cs typeface="Verdana"/>
              </a:rPr>
              <a:t> </a:t>
            </a:r>
            <a:r>
              <a:rPr sz="908" spc="-95" dirty="0">
                <a:latin typeface="Verdana"/>
                <a:cs typeface="Verdana"/>
              </a:rPr>
              <a:t>выручку</a:t>
            </a:r>
            <a:r>
              <a:rPr sz="908" spc="-23" dirty="0">
                <a:latin typeface="Verdana"/>
                <a:cs typeface="Verdana"/>
              </a:rPr>
              <a:t> </a:t>
            </a:r>
            <a:r>
              <a:rPr sz="908" spc="-9" dirty="0">
                <a:latin typeface="Verdana"/>
                <a:cs typeface="Verdana"/>
              </a:rPr>
              <a:t>компании</a:t>
            </a:r>
            <a:r>
              <a:rPr sz="908" spc="-9" dirty="0">
                <a:latin typeface="Microsoft Sans Serif"/>
                <a:cs typeface="Microsoft Sans Serif"/>
              </a:rPr>
              <a:t>.</a:t>
            </a:r>
            <a:endParaRPr sz="908">
              <a:latin typeface="Microsoft Sans Serif"/>
              <a:cs typeface="Microsoft Sans Serif"/>
            </a:endParaRPr>
          </a:p>
        </p:txBody>
      </p:sp>
      <p:sp>
        <p:nvSpPr>
          <p:cNvPr id="18" name="object 18"/>
          <p:cNvSpPr txBox="1"/>
          <p:nvPr/>
        </p:nvSpPr>
        <p:spPr>
          <a:xfrm>
            <a:off x="6372752" y="4010374"/>
            <a:ext cx="4147649" cy="708442"/>
          </a:xfrm>
          <a:prstGeom prst="rect">
            <a:avLst/>
          </a:prstGeom>
          <a:ln w="6096">
            <a:solidFill>
              <a:srgbClr val="000000"/>
            </a:solidFill>
          </a:ln>
        </p:spPr>
        <p:txBody>
          <a:bodyPr vert="horz" wrap="square" lIns="0" tIns="12679" rIns="0" bIns="0" rtlCol="0">
            <a:spAutoFit/>
          </a:bodyPr>
          <a:lstStyle/>
          <a:p>
            <a:pPr marL="65125" algn="just">
              <a:lnSpc>
                <a:spcPts val="1085"/>
              </a:lnSpc>
              <a:spcBef>
                <a:spcPts val="100"/>
              </a:spcBef>
            </a:pPr>
            <a:r>
              <a:rPr sz="908" b="1" dirty="0">
                <a:latin typeface="Arial"/>
                <a:cs typeface="Arial"/>
              </a:rPr>
              <a:t>ПРИМЕР</a:t>
            </a:r>
            <a:r>
              <a:rPr sz="908" b="1" spc="-5" dirty="0">
                <a:latin typeface="Arial"/>
                <a:cs typeface="Arial"/>
              </a:rPr>
              <a:t> </a:t>
            </a:r>
            <a:r>
              <a:rPr sz="908" b="1" dirty="0">
                <a:latin typeface="Arial"/>
                <a:cs typeface="Arial"/>
              </a:rPr>
              <a:t>-</a:t>
            </a:r>
            <a:r>
              <a:rPr sz="908" b="1" spc="-5" dirty="0">
                <a:latin typeface="Arial"/>
                <a:cs typeface="Arial"/>
              </a:rPr>
              <a:t> </a:t>
            </a:r>
            <a:r>
              <a:rPr sz="908" b="1" dirty="0">
                <a:latin typeface="Arial"/>
                <a:cs typeface="Arial"/>
              </a:rPr>
              <a:t>Займы,</a:t>
            </a:r>
            <a:r>
              <a:rPr sz="908" b="1" spc="-9" dirty="0">
                <a:latin typeface="Arial"/>
                <a:cs typeface="Arial"/>
              </a:rPr>
              <a:t> предоставляемые</a:t>
            </a:r>
            <a:r>
              <a:rPr sz="908" b="1" dirty="0">
                <a:latin typeface="Arial"/>
                <a:cs typeface="Arial"/>
              </a:rPr>
              <a:t> финансовыми</a:t>
            </a:r>
            <a:r>
              <a:rPr sz="908" b="1" spc="-9" dirty="0">
                <a:latin typeface="Arial"/>
                <a:cs typeface="Arial"/>
              </a:rPr>
              <a:t> институтами</a:t>
            </a:r>
            <a:endParaRPr sz="908">
              <a:latin typeface="Arial"/>
              <a:cs typeface="Arial"/>
            </a:endParaRPr>
          </a:p>
          <a:p>
            <a:pPr marL="65125" marR="58209" algn="just">
              <a:lnSpc>
                <a:spcPts val="1089"/>
              </a:lnSpc>
              <a:spcBef>
                <a:spcPts val="32"/>
              </a:spcBef>
            </a:pPr>
            <a:r>
              <a:rPr sz="908" dirty="0">
                <a:latin typeface="Verdana"/>
                <a:cs typeface="Verdana"/>
              </a:rPr>
              <a:t>Вы</a:t>
            </a:r>
            <a:r>
              <a:rPr sz="908" spc="82" dirty="0">
                <a:latin typeface="Verdana"/>
                <a:cs typeface="Verdana"/>
              </a:rPr>
              <a:t> </a:t>
            </a:r>
            <a:r>
              <a:rPr sz="908" dirty="0">
                <a:latin typeface="Verdana"/>
                <a:cs typeface="Verdana"/>
              </a:rPr>
              <a:t>являетесь</a:t>
            </a:r>
            <a:r>
              <a:rPr sz="908" spc="86" dirty="0">
                <a:latin typeface="Verdana"/>
                <a:cs typeface="Verdana"/>
              </a:rPr>
              <a:t> </a:t>
            </a:r>
            <a:r>
              <a:rPr sz="908" spc="-9" dirty="0">
                <a:latin typeface="Verdana"/>
                <a:cs typeface="Verdana"/>
              </a:rPr>
              <a:t>финансовым</a:t>
            </a:r>
            <a:r>
              <a:rPr sz="908" spc="82" dirty="0">
                <a:latin typeface="Verdana"/>
                <a:cs typeface="Verdana"/>
              </a:rPr>
              <a:t> </a:t>
            </a:r>
            <a:r>
              <a:rPr sz="908" dirty="0">
                <a:latin typeface="Verdana"/>
                <a:cs typeface="Verdana"/>
              </a:rPr>
              <a:t>институтом</a:t>
            </a:r>
            <a:r>
              <a:rPr sz="908" dirty="0">
                <a:latin typeface="Microsoft Sans Serif"/>
                <a:cs typeface="Microsoft Sans Serif"/>
              </a:rPr>
              <a:t>.</a:t>
            </a:r>
            <a:r>
              <a:rPr sz="908" spc="159" dirty="0">
                <a:latin typeface="Microsoft Sans Serif"/>
                <a:cs typeface="Microsoft Sans Serif"/>
              </a:rPr>
              <a:t> </a:t>
            </a:r>
            <a:r>
              <a:rPr sz="908" spc="-23" dirty="0">
                <a:latin typeface="Verdana"/>
                <a:cs typeface="Verdana"/>
              </a:rPr>
              <a:t>Предоставление</a:t>
            </a:r>
            <a:r>
              <a:rPr sz="908" spc="82" dirty="0">
                <a:latin typeface="Verdana"/>
                <a:cs typeface="Verdana"/>
              </a:rPr>
              <a:t> </a:t>
            </a:r>
            <a:r>
              <a:rPr sz="908" dirty="0">
                <a:latin typeface="Verdana"/>
                <a:cs typeface="Verdana"/>
              </a:rPr>
              <a:t>займов</a:t>
            </a:r>
            <a:r>
              <a:rPr sz="908" spc="86" dirty="0">
                <a:latin typeface="Verdana"/>
                <a:cs typeface="Verdana"/>
              </a:rPr>
              <a:t> </a:t>
            </a:r>
            <a:r>
              <a:rPr sz="908" spc="-45" dirty="0">
                <a:latin typeface="Verdana"/>
                <a:cs typeface="Verdana"/>
              </a:rPr>
              <a:t>и </a:t>
            </a:r>
            <a:r>
              <a:rPr sz="908" spc="-59" dirty="0">
                <a:latin typeface="Verdana"/>
                <a:cs typeface="Verdana"/>
              </a:rPr>
              <a:t>получение</a:t>
            </a:r>
            <a:r>
              <a:rPr sz="908" spc="-18" dirty="0">
                <a:latin typeface="Verdana"/>
                <a:cs typeface="Verdana"/>
              </a:rPr>
              <a:t> </a:t>
            </a:r>
            <a:r>
              <a:rPr sz="908" spc="-41" dirty="0">
                <a:latin typeface="Verdana"/>
                <a:cs typeface="Verdana"/>
              </a:rPr>
              <a:t>средств</a:t>
            </a:r>
            <a:r>
              <a:rPr sz="908" spc="-18" dirty="0">
                <a:latin typeface="Verdana"/>
                <a:cs typeface="Verdana"/>
              </a:rPr>
              <a:t> </a:t>
            </a:r>
            <a:r>
              <a:rPr sz="908" dirty="0">
                <a:latin typeface="Verdana"/>
                <a:cs typeface="Verdana"/>
              </a:rPr>
              <a:t>в</a:t>
            </a:r>
            <a:r>
              <a:rPr sz="908" spc="-14" dirty="0">
                <a:latin typeface="Verdana"/>
                <a:cs typeface="Verdana"/>
              </a:rPr>
              <a:t> </a:t>
            </a:r>
            <a:r>
              <a:rPr sz="908" spc="-27" dirty="0">
                <a:latin typeface="Verdana"/>
                <a:cs typeface="Verdana"/>
              </a:rPr>
              <a:t>счет</a:t>
            </a:r>
            <a:r>
              <a:rPr sz="908" spc="-18" dirty="0">
                <a:latin typeface="Verdana"/>
                <a:cs typeface="Verdana"/>
              </a:rPr>
              <a:t> </a:t>
            </a:r>
            <a:r>
              <a:rPr sz="908" spc="-45" dirty="0">
                <a:latin typeface="Verdana"/>
                <a:cs typeface="Verdana"/>
              </a:rPr>
              <a:t>их</a:t>
            </a:r>
            <a:r>
              <a:rPr sz="908" spc="-18" dirty="0">
                <a:latin typeface="Verdana"/>
                <a:cs typeface="Verdana"/>
              </a:rPr>
              <a:t> </a:t>
            </a:r>
            <a:r>
              <a:rPr sz="908" spc="-68" dirty="0">
                <a:latin typeface="Verdana"/>
                <a:cs typeface="Verdana"/>
              </a:rPr>
              <a:t>погашения</a:t>
            </a:r>
            <a:r>
              <a:rPr sz="908" spc="-14" dirty="0">
                <a:latin typeface="Verdana"/>
                <a:cs typeface="Verdana"/>
              </a:rPr>
              <a:t> </a:t>
            </a:r>
            <a:r>
              <a:rPr sz="908" spc="241" dirty="0">
                <a:latin typeface="Microsoft Sans Serif"/>
                <a:cs typeface="Microsoft Sans Serif"/>
              </a:rPr>
              <a:t>–</a:t>
            </a:r>
            <a:r>
              <a:rPr sz="908" spc="64" dirty="0">
                <a:latin typeface="Microsoft Sans Serif"/>
                <a:cs typeface="Microsoft Sans Serif"/>
              </a:rPr>
              <a:t> </a:t>
            </a:r>
            <a:r>
              <a:rPr sz="908" spc="-41" dirty="0">
                <a:latin typeface="Verdana"/>
                <a:cs typeface="Verdana"/>
              </a:rPr>
              <a:t>ваша</a:t>
            </a:r>
            <a:r>
              <a:rPr sz="908" spc="-18" dirty="0">
                <a:latin typeface="Verdana"/>
                <a:cs typeface="Verdana"/>
              </a:rPr>
              <a:t> </a:t>
            </a:r>
            <a:r>
              <a:rPr sz="908" spc="-54" dirty="0">
                <a:latin typeface="Verdana"/>
                <a:cs typeface="Verdana"/>
              </a:rPr>
              <a:t>основная</a:t>
            </a:r>
            <a:r>
              <a:rPr sz="908" spc="-14" dirty="0">
                <a:latin typeface="Verdana"/>
                <a:cs typeface="Verdana"/>
              </a:rPr>
              <a:t> </a:t>
            </a:r>
            <a:r>
              <a:rPr sz="908" spc="-32" dirty="0">
                <a:latin typeface="Verdana"/>
                <a:cs typeface="Verdana"/>
              </a:rPr>
              <a:t>деятельность</a:t>
            </a:r>
            <a:r>
              <a:rPr sz="908" spc="-32" dirty="0">
                <a:latin typeface="Microsoft Sans Serif"/>
                <a:cs typeface="Microsoft Sans Serif"/>
              </a:rPr>
              <a:t>. </a:t>
            </a:r>
            <a:r>
              <a:rPr sz="908" spc="-54" dirty="0">
                <a:latin typeface="Verdana"/>
                <a:cs typeface="Verdana"/>
              </a:rPr>
              <a:t>Денежные</a:t>
            </a:r>
            <a:r>
              <a:rPr sz="908" spc="168" dirty="0">
                <a:latin typeface="Verdana"/>
                <a:cs typeface="Verdana"/>
              </a:rPr>
              <a:t> </a:t>
            </a:r>
            <a:r>
              <a:rPr sz="908" spc="-45" dirty="0">
                <a:latin typeface="Verdana"/>
                <a:cs typeface="Verdana"/>
              </a:rPr>
              <a:t>потоки</a:t>
            </a:r>
            <a:r>
              <a:rPr sz="908" spc="-45" dirty="0">
                <a:latin typeface="Microsoft Sans Serif"/>
                <a:cs typeface="Microsoft Sans Serif"/>
              </a:rPr>
              <a:t>,</a:t>
            </a:r>
            <a:r>
              <a:rPr sz="908" spc="245" dirty="0">
                <a:latin typeface="Microsoft Sans Serif"/>
                <a:cs typeface="Microsoft Sans Serif"/>
              </a:rPr>
              <a:t> </a:t>
            </a:r>
            <a:r>
              <a:rPr sz="908" spc="-41" dirty="0">
                <a:latin typeface="Verdana"/>
                <a:cs typeface="Verdana"/>
              </a:rPr>
              <a:t>образуемые</a:t>
            </a:r>
            <a:r>
              <a:rPr sz="908" spc="172" dirty="0">
                <a:latin typeface="Verdana"/>
                <a:cs typeface="Verdana"/>
              </a:rPr>
              <a:t> </a:t>
            </a:r>
            <a:r>
              <a:rPr sz="908" spc="-59" dirty="0">
                <a:latin typeface="Verdana"/>
                <a:cs typeface="Verdana"/>
              </a:rPr>
              <a:t>указанными</a:t>
            </a:r>
            <a:r>
              <a:rPr sz="908" spc="172" dirty="0">
                <a:latin typeface="Verdana"/>
                <a:cs typeface="Verdana"/>
              </a:rPr>
              <a:t> </a:t>
            </a:r>
            <a:r>
              <a:rPr sz="908" spc="-45" dirty="0">
                <a:latin typeface="Verdana"/>
                <a:cs typeface="Verdana"/>
              </a:rPr>
              <a:t>операциями</a:t>
            </a:r>
            <a:r>
              <a:rPr sz="908" spc="-45" dirty="0">
                <a:latin typeface="Microsoft Sans Serif"/>
                <a:cs typeface="Microsoft Sans Serif"/>
              </a:rPr>
              <a:t>,</a:t>
            </a:r>
            <a:r>
              <a:rPr sz="908" spc="241" dirty="0">
                <a:latin typeface="Microsoft Sans Serif"/>
                <a:cs typeface="Microsoft Sans Serif"/>
              </a:rPr>
              <a:t> </a:t>
            </a:r>
            <a:r>
              <a:rPr sz="908" spc="-36" dirty="0">
                <a:latin typeface="Verdana"/>
                <a:cs typeface="Verdana"/>
              </a:rPr>
              <a:t>относятся</a:t>
            </a:r>
            <a:r>
              <a:rPr sz="908" spc="172" dirty="0">
                <a:latin typeface="Verdana"/>
                <a:cs typeface="Verdana"/>
              </a:rPr>
              <a:t> </a:t>
            </a:r>
            <a:r>
              <a:rPr sz="908" spc="-45" dirty="0">
                <a:latin typeface="Verdana"/>
                <a:cs typeface="Verdana"/>
              </a:rPr>
              <a:t>к</a:t>
            </a:r>
            <a:endParaRPr sz="908">
              <a:latin typeface="Verdana"/>
              <a:cs typeface="Verdana"/>
            </a:endParaRPr>
          </a:p>
          <a:p>
            <a:pPr marL="65125" algn="just">
              <a:lnSpc>
                <a:spcPts val="1057"/>
              </a:lnSpc>
            </a:pPr>
            <a:r>
              <a:rPr sz="908" spc="-73" dirty="0">
                <a:latin typeface="Verdana"/>
                <a:cs typeface="Verdana"/>
              </a:rPr>
              <a:t>операционной</a:t>
            </a:r>
            <a:r>
              <a:rPr sz="908" spc="-23" dirty="0">
                <a:latin typeface="Verdana"/>
                <a:cs typeface="Verdana"/>
              </a:rPr>
              <a:t> </a:t>
            </a:r>
            <a:r>
              <a:rPr sz="908" spc="-9" dirty="0">
                <a:latin typeface="Verdana"/>
                <a:cs typeface="Verdana"/>
              </a:rPr>
              <a:t>деятельности</a:t>
            </a:r>
            <a:r>
              <a:rPr sz="908" spc="-9" dirty="0">
                <a:latin typeface="Microsoft Sans Serif"/>
                <a:cs typeface="Microsoft Sans Serif"/>
              </a:rPr>
              <a:t>.</a:t>
            </a:r>
            <a:endParaRPr sz="908">
              <a:latin typeface="Microsoft Sans Serif"/>
              <a:cs typeface="Microsoft Sans Serif"/>
            </a:endParaRPr>
          </a:p>
        </p:txBody>
      </p:sp>
      <p:sp>
        <p:nvSpPr>
          <p:cNvPr id="19" name="object 19"/>
          <p:cNvSpPr txBox="1"/>
          <p:nvPr/>
        </p:nvSpPr>
        <p:spPr>
          <a:xfrm>
            <a:off x="6426919" y="4858461"/>
            <a:ext cx="1815929" cy="151357"/>
          </a:xfrm>
          <a:prstGeom prst="rect">
            <a:avLst/>
          </a:prstGeom>
        </p:spPr>
        <p:txBody>
          <a:bodyPr vert="horz" wrap="square" lIns="0" tIns="11526" rIns="0" bIns="0" rtlCol="0">
            <a:spAutoFit/>
          </a:bodyPr>
          <a:lstStyle/>
          <a:p>
            <a:pPr marL="11527">
              <a:spcBef>
                <a:spcPts val="91"/>
              </a:spcBef>
            </a:pPr>
            <a:r>
              <a:rPr sz="908" b="1" dirty="0">
                <a:latin typeface="Arial"/>
                <a:cs typeface="Arial"/>
              </a:rPr>
              <a:t>Инвестиционная</a:t>
            </a:r>
            <a:r>
              <a:rPr sz="908" b="1" spc="-32" dirty="0">
                <a:latin typeface="Arial"/>
                <a:cs typeface="Arial"/>
              </a:rPr>
              <a:t> </a:t>
            </a:r>
            <a:r>
              <a:rPr sz="908" b="1" spc="-9" dirty="0">
                <a:latin typeface="Arial"/>
                <a:cs typeface="Arial"/>
              </a:rPr>
              <a:t>деятельность</a:t>
            </a:r>
            <a:endParaRPr sz="908">
              <a:latin typeface="Arial"/>
              <a:cs typeface="Arial"/>
            </a:endParaRPr>
          </a:p>
        </p:txBody>
      </p:sp>
      <p:sp>
        <p:nvSpPr>
          <p:cNvPr id="20" name="object 20"/>
          <p:cNvSpPr txBox="1"/>
          <p:nvPr/>
        </p:nvSpPr>
        <p:spPr>
          <a:xfrm>
            <a:off x="6426928" y="5134393"/>
            <a:ext cx="4038728" cy="151357"/>
          </a:xfrm>
          <a:prstGeom prst="rect">
            <a:avLst/>
          </a:prstGeom>
        </p:spPr>
        <p:txBody>
          <a:bodyPr vert="horz" wrap="square" lIns="0" tIns="11526" rIns="0" bIns="0" rtlCol="0">
            <a:spAutoFit/>
          </a:bodyPr>
          <a:lstStyle/>
          <a:p>
            <a:pPr marL="11527">
              <a:spcBef>
                <a:spcPts val="91"/>
              </a:spcBef>
              <a:tabLst>
                <a:tab pos="774006" algn="l"/>
                <a:tab pos="1509397" algn="l"/>
                <a:tab pos="2368700" algn="l"/>
                <a:tab pos="2603265" algn="l"/>
                <a:tab pos="3313298" algn="l"/>
                <a:tab pos="3899422" algn="l"/>
              </a:tabLst>
            </a:pPr>
            <a:r>
              <a:rPr sz="908" spc="-9" dirty="0">
                <a:latin typeface="Verdana"/>
                <a:cs typeface="Verdana"/>
              </a:rPr>
              <a:t>Отдельное</a:t>
            </a:r>
            <a:r>
              <a:rPr sz="908" dirty="0">
                <a:latin typeface="Verdana"/>
                <a:cs typeface="Verdana"/>
              </a:rPr>
              <a:t>	</a:t>
            </a:r>
            <a:r>
              <a:rPr sz="908" spc="-9" dirty="0">
                <a:latin typeface="Verdana"/>
                <a:cs typeface="Verdana"/>
              </a:rPr>
              <a:t>раскрытие</a:t>
            </a:r>
            <a:r>
              <a:rPr sz="908" dirty="0">
                <a:latin typeface="Verdana"/>
                <a:cs typeface="Verdana"/>
              </a:rPr>
              <a:t>	</a:t>
            </a:r>
            <a:r>
              <a:rPr sz="908" spc="-9" dirty="0">
                <a:latin typeface="Verdana"/>
                <a:cs typeface="Verdana"/>
              </a:rPr>
              <a:t>информации</a:t>
            </a:r>
            <a:r>
              <a:rPr sz="908" dirty="0">
                <a:latin typeface="Verdana"/>
                <a:cs typeface="Verdana"/>
              </a:rPr>
              <a:t>	</a:t>
            </a:r>
            <a:r>
              <a:rPr sz="908" spc="-45" dirty="0">
                <a:latin typeface="Verdana"/>
                <a:cs typeface="Verdana"/>
              </a:rPr>
              <a:t>о</a:t>
            </a:r>
            <a:r>
              <a:rPr sz="908" dirty="0">
                <a:latin typeface="Verdana"/>
                <a:cs typeface="Verdana"/>
              </a:rPr>
              <a:t>	</a:t>
            </a:r>
            <a:r>
              <a:rPr sz="908" spc="-9" dirty="0">
                <a:latin typeface="Verdana"/>
                <a:cs typeface="Verdana"/>
              </a:rPr>
              <a:t>денежных</a:t>
            </a:r>
            <a:r>
              <a:rPr sz="908" dirty="0">
                <a:latin typeface="Verdana"/>
                <a:cs typeface="Verdana"/>
              </a:rPr>
              <a:t>	</a:t>
            </a:r>
            <a:r>
              <a:rPr sz="908" spc="-9" dirty="0">
                <a:latin typeface="Verdana"/>
                <a:cs typeface="Verdana"/>
              </a:rPr>
              <a:t>потоках</a:t>
            </a:r>
            <a:r>
              <a:rPr sz="908" dirty="0">
                <a:latin typeface="Verdana"/>
                <a:cs typeface="Verdana"/>
              </a:rPr>
              <a:t>	</a:t>
            </a:r>
            <a:r>
              <a:rPr sz="908" spc="-50" dirty="0">
                <a:latin typeface="Verdana"/>
                <a:cs typeface="Verdana"/>
              </a:rPr>
              <a:t>по</a:t>
            </a:r>
            <a:endParaRPr sz="908">
              <a:latin typeface="Verdana"/>
              <a:cs typeface="Verdana"/>
            </a:endParaRPr>
          </a:p>
        </p:txBody>
      </p:sp>
      <p:sp>
        <p:nvSpPr>
          <p:cNvPr id="21" name="object 21"/>
          <p:cNvSpPr txBox="1"/>
          <p:nvPr/>
        </p:nvSpPr>
        <p:spPr>
          <a:xfrm>
            <a:off x="6426950" y="5272705"/>
            <a:ext cx="4039304" cy="151357"/>
          </a:xfrm>
          <a:prstGeom prst="rect">
            <a:avLst/>
          </a:prstGeom>
        </p:spPr>
        <p:txBody>
          <a:bodyPr vert="horz" wrap="square" lIns="0" tIns="11526" rIns="0" bIns="0" rtlCol="0">
            <a:spAutoFit/>
          </a:bodyPr>
          <a:lstStyle/>
          <a:p>
            <a:pPr marL="11527">
              <a:spcBef>
                <a:spcPts val="91"/>
              </a:spcBef>
            </a:pPr>
            <a:r>
              <a:rPr sz="908" spc="-68" dirty="0">
                <a:latin typeface="Verdana"/>
                <a:cs typeface="Verdana"/>
              </a:rPr>
              <a:t>инвестиционной</a:t>
            </a:r>
            <a:r>
              <a:rPr sz="908" dirty="0">
                <a:latin typeface="Verdana"/>
                <a:cs typeface="Verdana"/>
              </a:rPr>
              <a:t> </a:t>
            </a:r>
            <a:r>
              <a:rPr sz="908" spc="-54" dirty="0">
                <a:latin typeface="Verdana"/>
                <a:cs typeface="Verdana"/>
              </a:rPr>
              <a:t>деятельности</a:t>
            </a:r>
            <a:r>
              <a:rPr sz="908" spc="5" dirty="0">
                <a:latin typeface="Verdana"/>
                <a:cs typeface="Verdana"/>
              </a:rPr>
              <a:t> </a:t>
            </a:r>
            <a:r>
              <a:rPr sz="908" spc="-68" dirty="0">
                <a:latin typeface="Verdana"/>
                <a:cs typeface="Verdana"/>
              </a:rPr>
              <a:t>отражает</a:t>
            </a:r>
            <a:r>
              <a:rPr sz="908" spc="-9" dirty="0">
                <a:latin typeface="Verdana"/>
                <a:cs typeface="Verdana"/>
              </a:rPr>
              <a:t> </a:t>
            </a:r>
            <a:r>
              <a:rPr sz="908" spc="-50" dirty="0">
                <a:latin typeface="Verdana"/>
                <a:cs typeface="Verdana"/>
              </a:rPr>
              <a:t>масштабы</a:t>
            </a:r>
            <a:r>
              <a:rPr sz="908" dirty="0">
                <a:latin typeface="Verdana"/>
                <a:cs typeface="Verdana"/>
              </a:rPr>
              <a:t> </a:t>
            </a:r>
            <a:r>
              <a:rPr sz="908" spc="-59" dirty="0">
                <a:latin typeface="Verdana"/>
                <a:cs typeface="Verdana"/>
              </a:rPr>
              <a:t>расходов</a:t>
            </a:r>
            <a:r>
              <a:rPr sz="908" spc="-18" dirty="0">
                <a:latin typeface="Verdana"/>
                <a:cs typeface="Verdana"/>
              </a:rPr>
              <a:t> </a:t>
            </a:r>
            <a:r>
              <a:rPr sz="908" spc="-68" dirty="0">
                <a:latin typeface="Verdana"/>
                <a:cs typeface="Verdana"/>
              </a:rPr>
              <a:t>на</a:t>
            </a:r>
            <a:r>
              <a:rPr sz="908" spc="-5" dirty="0">
                <a:latin typeface="Verdana"/>
                <a:cs typeface="Verdana"/>
              </a:rPr>
              <a:t> </a:t>
            </a:r>
            <a:r>
              <a:rPr sz="908" spc="-9" dirty="0">
                <a:latin typeface="Verdana"/>
                <a:cs typeface="Verdana"/>
              </a:rPr>
              <a:t>ресурсы</a:t>
            </a:r>
            <a:r>
              <a:rPr sz="908" spc="-9" dirty="0">
                <a:latin typeface="Microsoft Sans Serif"/>
                <a:cs typeface="Microsoft Sans Serif"/>
              </a:rPr>
              <a:t>,</a:t>
            </a:r>
            <a:endParaRPr sz="908">
              <a:latin typeface="Microsoft Sans Serif"/>
              <a:cs typeface="Microsoft Sans Serif"/>
            </a:endParaRPr>
          </a:p>
        </p:txBody>
      </p:sp>
      <p:sp>
        <p:nvSpPr>
          <p:cNvPr id="22" name="object 22"/>
          <p:cNvSpPr txBox="1"/>
          <p:nvPr/>
        </p:nvSpPr>
        <p:spPr>
          <a:xfrm>
            <a:off x="6426881" y="5411018"/>
            <a:ext cx="4038728" cy="291074"/>
          </a:xfrm>
          <a:prstGeom prst="rect">
            <a:avLst/>
          </a:prstGeom>
        </p:spPr>
        <p:txBody>
          <a:bodyPr vert="horz" wrap="square" lIns="0" tIns="11526" rIns="0" bIns="0" rtlCol="0">
            <a:spAutoFit/>
          </a:bodyPr>
          <a:lstStyle/>
          <a:p>
            <a:pPr marL="11527" marR="4611">
              <a:spcBef>
                <a:spcPts val="91"/>
              </a:spcBef>
            </a:pPr>
            <a:r>
              <a:rPr sz="908" spc="-64" dirty="0">
                <a:latin typeface="Verdana"/>
                <a:cs typeface="Verdana"/>
              </a:rPr>
              <a:t>предназначенные</a:t>
            </a:r>
            <a:r>
              <a:rPr sz="908" spc="5" dirty="0">
                <a:latin typeface="Verdana"/>
                <a:cs typeface="Verdana"/>
              </a:rPr>
              <a:t> </a:t>
            </a:r>
            <a:r>
              <a:rPr sz="908" spc="-9" dirty="0">
                <a:latin typeface="Verdana"/>
                <a:cs typeface="Verdana"/>
              </a:rPr>
              <a:t>для</a:t>
            </a:r>
            <a:r>
              <a:rPr sz="908" spc="-5" dirty="0">
                <a:latin typeface="Verdana"/>
                <a:cs typeface="Verdana"/>
              </a:rPr>
              <a:t> </a:t>
            </a:r>
            <a:r>
              <a:rPr sz="908" spc="-50" dirty="0">
                <a:latin typeface="Verdana"/>
                <a:cs typeface="Verdana"/>
              </a:rPr>
              <a:t>создания</a:t>
            </a:r>
            <a:r>
              <a:rPr sz="908" dirty="0">
                <a:latin typeface="Verdana"/>
                <a:cs typeface="Verdana"/>
              </a:rPr>
              <a:t> в</a:t>
            </a:r>
            <a:r>
              <a:rPr sz="908" spc="-5" dirty="0">
                <a:latin typeface="Verdana"/>
                <a:cs typeface="Verdana"/>
              </a:rPr>
              <a:t> </a:t>
            </a:r>
            <a:r>
              <a:rPr sz="908" spc="-41" dirty="0">
                <a:latin typeface="Verdana"/>
                <a:cs typeface="Verdana"/>
              </a:rPr>
              <a:t>будущем</a:t>
            </a:r>
            <a:r>
              <a:rPr sz="908" spc="5" dirty="0">
                <a:latin typeface="Verdana"/>
                <a:cs typeface="Verdana"/>
              </a:rPr>
              <a:t> </a:t>
            </a:r>
            <a:r>
              <a:rPr sz="908" spc="-36" dirty="0">
                <a:latin typeface="Verdana"/>
                <a:cs typeface="Verdana"/>
              </a:rPr>
              <a:t>дохода</a:t>
            </a:r>
            <a:r>
              <a:rPr sz="908" dirty="0">
                <a:latin typeface="Verdana"/>
                <a:cs typeface="Verdana"/>
              </a:rPr>
              <a:t> и</a:t>
            </a:r>
            <a:r>
              <a:rPr sz="908" spc="-5" dirty="0">
                <a:latin typeface="Verdana"/>
                <a:cs typeface="Verdana"/>
              </a:rPr>
              <a:t> </a:t>
            </a:r>
            <a:r>
              <a:rPr sz="908" spc="-68" dirty="0">
                <a:latin typeface="Verdana"/>
                <a:cs typeface="Verdana"/>
              </a:rPr>
              <a:t>потоков</a:t>
            </a:r>
            <a:r>
              <a:rPr sz="908" dirty="0">
                <a:latin typeface="Verdana"/>
                <a:cs typeface="Verdana"/>
              </a:rPr>
              <a:t> </a:t>
            </a:r>
            <a:r>
              <a:rPr sz="908" spc="-45" dirty="0">
                <a:latin typeface="Verdana"/>
                <a:cs typeface="Verdana"/>
              </a:rPr>
              <a:t>денежных </a:t>
            </a:r>
            <a:r>
              <a:rPr sz="908" spc="-9" dirty="0">
                <a:latin typeface="Verdana"/>
                <a:cs typeface="Verdana"/>
              </a:rPr>
              <a:t>средств</a:t>
            </a:r>
            <a:r>
              <a:rPr sz="908" spc="-9" dirty="0">
                <a:latin typeface="Microsoft Sans Serif"/>
                <a:cs typeface="Microsoft Sans Serif"/>
              </a:rPr>
              <a:t>.</a:t>
            </a:r>
            <a:endParaRPr sz="908">
              <a:latin typeface="Microsoft Sans Serif"/>
              <a:cs typeface="Microsoft Sans Serif"/>
            </a:endParaRPr>
          </a:p>
        </p:txBody>
      </p:sp>
      <p:sp>
        <p:nvSpPr>
          <p:cNvPr id="23" name="object 23"/>
          <p:cNvSpPr txBox="1"/>
          <p:nvPr/>
        </p:nvSpPr>
        <p:spPr>
          <a:xfrm>
            <a:off x="6426859" y="5825955"/>
            <a:ext cx="4038152" cy="291074"/>
          </a:xfrm>
          <a:prstGeom prst="rect">
            <a:avLst/>
          </a:prstGeom>
        </p:spPr>
        <p:txBody>
          <a:bodyPr vert="horz" wrap="square" lIns="0" tIns="11526" rIns="0" bIns="0" rtlCol="0">
            <a:spAutoFit/>
          </a:bodyPr>
          <a:lstStyle/>
          <a:p>
            <a:pPr marL="11527" marR="4611">
              <a:spcBef>
                <a:spcPts val="91"/>
              </a:spcBef>
            </a:pPr>
            <a:r>
              <a:rPr sz="908" spc="-45" dirty="0">
                <a:latin typeface="Verdana"/>
                <a:cs typeface="Verdana"/>
              </a:rPr>
              <a:t>Примерами</a:t>
            </a:r>
            <a:r>
              <a:rPr sz="908" spc="5" dirty="0">
                <a:latin typeface="Verdana"/>
                <a:cs typeface="Verdana"/>
              </a:rPr>
              <a:t> </a:t>
            </a:r>
            <a:r>
              <a:rPr sz="908" spc="-77" dirty="0">
                <a:latin typeface="Verdana"/>
                <a:cs typeface="Verdana"/>
              </a:rPr>
              <a:t>потоков</a:t>
            </a:r>
            <a:r>
              <a:rPr sz="908" spc="18" dirty="0">
                <a:latin typeface="Verdana"/>
                <a:cs typeface="Verdana"/>
              </a:rPr>
              <a:t> </a:t>
            </a:r>
            <a:r>
              <a:rPr sz="908" spc="-82" dirty="0">
                <a:latin typeface="Verdana"/>
                <a:cs typeface="Verdana"/>
              </a:rPr>
              <a:t>денежных</a:t>
            </a:r>
            <a:r>
              <a:rPr sz="908" spc="9" dirty="0">
                <a:latin typeface="Verdana"/>
                <a:cs typeface="Verdana"/>
              </a:rPr>
              <a:t> </a:t>
            </a:r>
            <a:r>
              <a:rPr sz="908" spc="-41" dirty="0">
                <a:latin typeface="Verdana"/>
                <a:cs typeface="Verdana"/>
              </a:rPr>
              <a:t>средств</a:t>
            </a:r>
            <a:r>
              <a:rPr sz="908" spc="18" dirty="0">
                <a:latin typeface="Verdana"/>
                <a:cs typeface="Verdana"/>
              </a:rPr>
              <a:t> </a:t>
            </a:r>
            <a:r>
              <a:rPr sz="908" spc="-54" dirty="0">
                <a:latin typeface="Verdana"/>
                <a:cs typeface="Verdana"/>
              </a:rPr>
              <a:t>по</a:t>
            </a:r>
            <a:r>
              <a:rPr sz="908" spc="18" dirty="0">
                <a:latin typeface="Verdana"/>
                <a:cs typeface="Verdana"/>
              </a:rPr>
              <a:t> </a:t>
            </a:r>
            <a:r>
              <a:rPr sz="908" spc="-68" dirty="0">
                <a:latin typeface="Verdana"/>
                <a:cs typeface="Verdana"/>
              </a:rPr>
              <a:t>инвестиционной</a:t>
            </a:r>
            <a:r>
              <a:rPr sz="908" spc="14" dirty="0">
                <a:latin typeface="Verdana"/>
                <a:cs typeface="Verdana"/>
              </a:rPr>
              <a:t> </a:t>
            </a:r>
            <a:r>
              <a:rPr sz="908" spc="-36" dirty="0">
                <a:latin typeface="Verdana"/>
                <a:cs typeface="Verdana"/>
              </a:rPr>
              <a:t>деятельности </a:t>
            </a:r>
            <a:r>
              <a:rPr sz="908" spc="-68" dirty="0">
                <a:latin typeface="Verdana"/>
                <a:cs typeface="Verdana"/>
              </a:rPr>
              <a:t>могут</a:t>
            </a:r>
            <a:r>
              <a:rPr sz="908" spc="-41" dirty="0">
                <a:latin typeface="Verdana"/>
                <a:cs typeface="Verdana"/>
              </a:rPr>
              <a:t> </a:t>
            </a:r>
            <a:r>
              <a:rPr sz="908" spc="-9" dirty="0">
                <a:latin typeface="Verdana"/>
                <a:cs typeface="Verdana"/>
              </a:rPr>
              <a:t>служить</a:t>
            </a:r>
            <a:r>
              <a:rPr sz="908" spc="-9" dirty="0">
                <a:latin typeface="Microsoft Sans Serif"/>
                <a:cs typeface="Microsoft Sans Serif"/>
              </a:rPr>
              <a:t>:</a:t>
            </a:r>
            <a:endParaRPr sz="908">
              <a:latin typeface="Microsoft Sans Serif"/>
              <a:cs typeface="Microsoft Sans Serif"/>
            </a:endParaRPr>
          </a:p>
        </p:txBody>
      </p:sp>
      <p:sp>
        <p:nvSpPr>
          <p:cNvPr id="24" name="object 24"/>
          <p:cNvSpPr/>
          <p:nvPr/>
        </p:nvSpPr>
        <p:spPr>
          <a:xfrm>
            <a:off x="6089210" y="653527"/>
            <a:ext cx="9221" cy="5463348"/>
          </a:xfrm>
          <a:custGeom>
            <a:avLst/>
            <a:gdLst/>
            <a:ahLst/>
            <a:cxnLst/>
            <a:rect l="l" t="t" r="r" b="b"/>
            <a:pathLst>
              <a:path w="10160" h="6019800">
                <a:moveTo>
                  <a:pt x="9906" y="6019800"/>
                </a:moveTo>
                <a:lnTo>
                  <a:pt x="9905" y="0"/>
                </a:lnTo>
                <a:lnTo>
                  <a:pt x="0" y="0"/>
                </a:lnTo>
                <a:lnTo>
                  <a:pt x="0" y="6019800"/>
                </a:lnTo>
                <a:lnTo>
                  <a:pt x="9906" y="6019800"/>
                </a:lnTo>
                <a:close/>
              </a:path>
            </a:pathLst>
          </a:custGeom>
          <a:solidFill>
            <a:srgbClr val="000000"/>
          </a:solidFill>
        </p:spPr>
        <p:txBody>
          <a:bodyPr wrap="square" lIns="0" tIns="0" rIns="0" bIns="0" rtlCol="0"/>
          <a:lstStyle/>
          <a:p>
            <a:endParaRPr sz="1634"/>
          </a:p>
        </p:txBody>
      </p:sp>
      <p:sp>
        <p:nvSpPr>
          <p:cNvPr id="25" name="object 25"/>
          <p:cNvSpPr/>
          <p:nvPr/>
        </p:nvSpPr>
        <p:spPr>
          <a:xfrm>
            <a:off x="1520054" y="276625"/>
            <a:ext cx="9148226" cy="6309936"/>
          </a:xfrm>
          <a:custGeom>
            <a:avLst/>
            <a:gdLst/>
            <a:ahLst/>
            <a:cxnLst/>
            <a:rect l="l" t="t" r="r" b="b"/>
            <a:pathLst>
              <a:path w="10079990" h="6952615">
                <a:moveTo>
                  <a:pt x="10067531" y="12204"/>
                </a:moveTo>
                <a:lnTo>
                  <a:pt x="10061435" y="12204"/>
                </a:lnTo>
                <a:lnTo>
                  <a:pt x="10061423" y="18300"/>
                </a:lnTo>
                <a:lnTo>
                  <a:pt x="10061423" y="6934200"/>
                </a:lnTo>
                <a:lnTo>
                  <a:pt x="18288" y="6934200"/>
                </a:lnTo>
                <a:lnTo>
                  <a:pt x="18288" y="18300"/>
                </a:lnTo>
                <a:lnTo>
                  <a:pt x="10061423" y="18300"/>
                </a:lnTo>
                <a:lnTo>
                  <a:pt x="10061423" y="12204"/>
                </a:lnTo>
                <a:lnTo>
                  <a:pt x="18288" y="12204"/>
                </a:lnTo>
                <a:lnTo>
                  <a:pt x="12192" y="12204"/>
                </a:lnTo>
                <a:lnTo>
                  <a:pt x="12192" y="18288"/>
                </a:lnTo>
                <a:lnTo>
                  <a:pt x="12192" y="6934200"/>
                </a:lnTo>
                <a:lnTo>
                  <a:pt x="12192" y="6940296"/>
                </a:lnTo>
                <a:lnTo>
                  <a:pt x="18288" y="6940296"/>
                </a:lnTo>
                <a:lnTo>
                  <a:pt x="10061423" y="6940296"/>
                </a:lnTo>
                <a:lnTo>
                  <a:pt x="10067531" y="6940296"/>
                </a:lnTo>
                <a:lnTo>
                  <a:pt x="10067531" y="6934200"/>
                </a:lnTo>
                <a:lnTo>
                  <a:pt x="10067531" y="18300"/>
                </a:lnTo>
                <a:lnTo>
                  <a:pt x="10067531" y="12204"/>
                </a:lnTo>
                <a:close/>
              </a:path>
              <a:path w="10079990" h="6952615">
                <a:moveTo>
                  <a:pt x="10079736" y="0"/>
                </a:moveTo>
                <a:lnTo>
                  <a:pt x="10073640" y="0"/>
                </a:lnTo>
                <a:lnTo>
                  <a:pt x="10073640" y="6108"/>
                </a:lnTo>
                <a:lnTo>
                  <a:pt x="10073640" y="18288"/>
                </a:lnTo>
                <a:lnTo>
                  <a:pt x="10073640" y="6934200"/>
                </a:lnTo>
                <a:lnTo>
                  <a:pt x="10073640" y="6946392"/>
                </a:lnTo>
                <a:lnTo>
                  <a:pt x="10061435" y="6946392"/>
                </a:lnTo>
                <a:lnTo>
                  <a:pt x="18288" y="6946392"/>
                </a:lnTo>
                <a:lnTo>
                  <a:pt x="6096" y="6946392"/>
                </a:lnTo>
                <a:lnTo>
                  <a:pt x="6096" y="6934200"/>
                </a:lnTo>
                <a:lnTo>
                  <a:pt x="6096" y="18288"/>
                </a:lnTo>
                <a:lnTo>
                  <a:pt x="6096" y="6108"/>
                </a:lnTo>
                <a:lnTo>
                  <a:pt x="18288" y="6108"/>
                </a:lnTo>
                <a:lnTo>
                  <a:pt x="10061423" y="6108"/>
                </a:lnTo>
                <a:lnTo>
                  <a:pt x="10073640" y="6108"/>
                </a:lnTo>
                <a:lnTo>
                  <a:pt x="10073640" y="0"/>
                </a:lnTo>
                <a:lnTo>
                  <a:pt x="0" y="0"/>
                </a:lnTo>
                <a:lnTo>
                  <a:pt x="0" y="6108"/>
                </a:lnTo>
                <a:lnTo>
                  <a:pt x="0" y="18288"/>
                </a:lnTo>
                <a:lnTo>
                  <a:pt x="0" y="6934200"/>
                </a:lnTo>
                <a:lnTo>
                  <a:pt x="0" y="6946392"/>
                </a:lnTo>
                <a:lnTo>
                  <a:pt x="0" y="6952488"/>
                </a:lnTo>
                <a:lnTo>
                  <a:pt x="6096" y="6952488"/>
                </a:lnTo>
                <a:lnTo>
                  <a:pt x="10079736" y="6952488"/>
                </a:lnTo>
                <a:lnTo>
                  <a:pt x="10079736" y="6934200"/>
                </a:lnTo>
                <a:lnTo>
                  <a:pt x="10079736" y="18288"/>
                </a:lnTo>
                <a:lnTo>
                  <a:pt x="10079736" y="0"/>
                </a:lnTo>
                <a:close/>
              </a:path>
            </a:pathLst>
          </a:custGeom>
          <a:solidFill>
            <a:srgbClr val="000000"/>
          </a:solidFill>
        </p:spPr>
        <p:txBody>
          <a:bodyPr wrap="square" lIns="0" tIns="0" rIns="0" bIns="0" rtlCol="0"/>
          <a:lstStyle/>
          <a:p>
            <a:endParaRPr sz="1634"/>
          </a:p>
        </p:txBody>
      </p:sp>
      <p:sp>
        <p:nvSpPr>
          <p:cNvPr id="26" name="object 26"/>
          <p:cNvSpPr txBox="1">
            <a:spLocks noGrp="1"/>
          </p:cNvSpPr>
          <p:nvPr>
            <p:ph type="sldNum" sz="quarter" idx="7"/>
          </p:nvPr>
        </p:nvSpPr>
        <p:spPr>
          <a:xfrm>
            <a:off x="10917181" y="5924683"/>
            <a:ext cx="858794" cy="140300"/>
          </a:xfrm>
          <a:prstGeom prst="rect">
            <a:avLst/>
          </a:prstGeom>
        </p:spPr>
        <p:txBody>
          <a:bodyPr vert="horz" wrap="square" lIns="0" tIns="576" rIns="0" bIns="0" rtlCol="0" anchor="ctr">
            <a:spAutoFit/>
          </a:bodyPr>
          <a:lstStyle/>
          <a:p>
            <a:pPr marL="98552">
              <a:spcBef>
                <a:spcPts val="5"/>
              </a:spcBef>
            </a:pPr>
            <a:fld id="{81D60167-4931-47E6-BA6A-407CBD079E47}" type="slidenum">
              <a:rPr spc="-45" dirty="0"/>
              <a:pPr marL="98552">
                <a:spcBef>
                  <a:spcPts val="5"/>
                </a:spcBef>
              </a:pPr>
              <a:t>17</a:t>
            </a:fld>
            <a:endParaRPr spc="-45" dirty="0"/>
          </a:p>
        </p:txBody>
      </p:sp>
      <p:sp>
        <p:nvSpPr>
          <p:cNvPr id="27" name="object 27"/>
          <p:cNvSpPr txBox="1"/>
          <p:nvPr/>
        </p:nvSpPr>
        <p:spPr>
          <a:xfrm>
            <a:off x="1722215" y="6281540"/>
            <a:ext cx="821807" cy="166712"/>
          </a:xfrm>
          <a:prstGeom prst="rect">
            <a:avLst/>
          </a:prstGeom>
        </p:spPr>
        <p:txBody>
          <a:bodyPr vert="horz" wrap="square" lIns="0" tIns="0" rIns="0" bIns="0" rtlCol="0">
            <a:spAutoFit/>
          </a:bodyPr>
          <a:lstStyle/>
          <a:p>
            <a:pPr marL="11527">
              <a:lnSpc>
                <a:spcPts val="1280"/>
              </a:lnSpc>
            </a:pPr>
            <a:r>
              <a:rPr sz="1089" spc="-9" dirty="0">
                <a:solidFill>
                  <a:srgbClr val="9A9A9A"/>
                </a:solidFill>
                <a:latin typeface="Times New Roman"/>
                <a:cs typeface="Times New Roman"/>
                <a:hlinkClick r:id="rId2"/>
              </a:rPr>
              <a:t>www.uchet.kz</a:t>
            </a:r>
            <a:endParaRPr sz="1089">
              <a:latin typeface="Times New Roman"/>
              <a:cs typeface="Times New Roman"/>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439367" y="394421"/>
            <a:ext cx="2027432" cy="151357"/>
          </a:xfrm>
          <a:prstGeom prst="rect">
            <a:avLst/>
          </a:prstGeom>
        </p:spPr>
        <p:txBody>
          <a:bodyPr vert="horz" wrap="square" lIns="0" tIns="11526" rIns="0" bIns="0" rtlCol="0">
            <a:spAutoFit/>
          </a:bodyPr>
          <a:lstStyle/>
          <a:p>
            <a:pPr marL="11527">
              <a:spcBef>
                <a:spcPts val="91"/>
              </a:spcBef>
            </a:pPr>
            <a:r>
              <a:rPr sz="908" spc="-54" dirty="0">
                <a:latin typeface="Verdana"/>
                <a:cs typeface="Verdana"/>
              </a:rPr>
              <a:t>Отчет</a:t>
            </a:r>
            <a:r>
              <a:rPr sz="908" spc="-36" dirty="0">
                <a:latin typeface="Verdana"/>
                <a:cs typeface="Verdana"/>
              </a:rPr>
              <a:t> </a:t>
            </a:r>
            <a:r>
              <a:rPr sz="908" spc="-64" dirty="0">
                <a:latin typeface="Verdana"/>
                <a:cs typeface="Verdana"/>
              </a:rPr>
              <a:t>о</a:t>
            </a:r>
            <a:r>
              <a:rPr sz="908" spc="-32" dirty="0">
                <a:latin typeface="Verdana"/>
                <a:cs typeface="Verdana"/>
              </a:rPr>
              <a:t> </a:t>
            </a:r>
            <a:r>
              <a:rPr sz="908" spc="-82" dirty="0">
                <a:latin typeface="Verdana"/>
                <a:cs typeface="Verdana"/>
              </a:rPr>
              <a:t>движении</a:t>
            </a:r>
            <a:r>
              <a:rPr sz="908" spc="-32" dirty="0">
                <a:latin typeface="Verdana"/>
                <a:cs typeface="Verdana"/>
              </a:rPr>
              <a:t> </a:t>
            </a:r>
            <a:r>
              <a:rPr sz="908" spc="-82" dirty="0">
                <a:latin typeface="Verdana"/>
                <a:cs typeface="Verdana"/>
              </a:rPr>
              <a:t>денежных</a:t>
            </a:r>
            <a:r>
              <a:rPr sz="908" spc="-36" dirty="0">
                <a:latin typeface="Verdana"/>
                <a:cs typeface="Verdana"/>
              </a:rPr>
              <a:t> </a:t>
            </a:r>
            <a:r>
              <a:rPr sz="908" spc="-18" dirty="0">
                <a:latin typeface="Verdana"/>
                <a:cs typeface="Verdana"/>
              </a:rPr>
              <a:t>средств</a:t>
            </a:r>
            <a:endParaRPr sz="908">
              <a:latin typeface="Verdana"/>
              <a:cs typeface="Verdana"/>
            </a:endParaRPr>
          </a:p>
        </p:txBody>
      </p:sp>
      <p:sp>
        <p:nvSpPr>
          <p:cNvPr id="3" name="object 3"/>
          <p:cNvSpPr txBox="1"/>
          <p:nvPr/>
        </p:nvSpPr>
        <p:spPr>
          <a:xfrm>
            <a:off x="1722211" y="777539"/>
            <a:ext cx="126210" cy="151357"/>
          </a:xfrm>
          <a:prstGeom prst="rect">
            <a:avLst/>
          </a:prstGeom>
        </p:spPr>
        <p:txBody>
          <a:bodyPr vert="horz" wrap="square" lIns="0" tIns="11526" rIns="0" bIns="0" rtlCol="0">
            <a:spAutoFit/>
          </a:bodyPr>
          <a:lstStyle/>
          <a:p>
            <a:pPr marL="11527">
              <a:spcBef>
                <a:spcPts val="91"/>
              </a:spcBef>
            </a:pPr>
            <a:r>
              <a:rPr sz="908" spc="-23" dirty="0">
                <a:latin typeface="Microsoft Sans Serif"/>
                <a:cs typeface="Microsoft Sans Serif"/>
              </a:rPr>
              <a:t>(i)</a:t>
            </a:r>
            <a:endParaRPr sz="908">
              <a:latin typeface="Microsoft Sans Serif"/>
              <a:cs typeface="Microsoft Sans Serif"/>
            </a:endParaRPr>
          </a:p>
        </p:txBody>
      </p:sp>
      <p:sp>
        <p:nvSpPr>
          <p:cNvPr id="4" name="object 4"/>
          <p:cNvSpPr txBox="1"/>
          <p:nvPr/>
        </p:nvSpPr>
        <p:spPr>
          <a:xfrm>
            <a:off x="2137139" y="777540"/>
            <a:ext cx="3624367" cy="710228"/>
          </a:xfrm>
          <a:prstGeom prst="rect">
            <a:avLst/>
          </a:prstGeom>
        </p:spPr>
        <p:txBody>
          <a:bodyPr vert="horz" wrap="square" lIns="0" tIns="11526" rIns="0" bIns="0" rtlCol="0">
            <a:spAutoFit/>
          </a:bodyPr>
          <a:lstStyle/>
          <a:p>
            <a:pPr marL="11527" marR="4611" algn="just">
              <a:spcBef>
                <a:spcPts val="91"/>
              </a:spcBef>
            </a:pPr>
            <a:r>
              <a:rPr sz="908" spc="-45" dirty="0">
                <a:latin typeface="Verdana"/>
                <a:cs typeface="Verdana"/>
              </a:rPr>
              <a:t>выплаты</a:t>
            </a:r>
            <a:r>
              <a:rPr sz="908" spc="-9" dirty="0">
                <a:latin typeface="Verdana"/>
                <a:cs typeface="Verdana"/>
              </a:rPr>
              <a:t> </a:t>
            </a:r>
            <a:r>
              <a:rPr sz="908" dirty="0">
                <a:latin typeface="Verdana"/>
                <a:cs typeface="Verdana"/>
              </a:rPr>
              <a:t>для</a:t>
            </a:r>
            <a:r>
              <a:rPr sz="908" spc="-14" dirty="0">
                <a:latin typeface="Verdana"/>
                <a:cs typeface="Verdana"/>
              </a:rPr>
              <a:t> </a:t>
            </a:r>
            <a:r>
              <a:rPr sz="908" spc="-54" dirty="0">
                <a:latin typeface="Verdana"/>
                <a:cs typeface="Verdana"/>
              </a:rPr>
              <a:t>приобретения</a:t>
            </a:r>
            <a:r>
              <a:rPr sz="908" spc="-9" dirty="0">
                <a:latin typeface="Verdana"/>
                <a:cs typeface="Verdana"/>
              </a:rPr>
              <a:t> </a:t>
            </a:r>
            <a:r>
              <a:rPr sz="908" spc="-54" dirty="0">
                <a:latin typeface="Verdana"/>
                <a:cs typeface="Verdana"/>
              </a:rPr>
              <a:t>основных</a:t>
            </a:r>
            <a:r>
              <a:rPr sz="908" spc="-14" dirty="0">
                <a:latin typeface="Verdana"/>
                <a:cs typeface="Verdana"/>
              </a:rPr>
              <a:t> </a:t>
            </a:r>
            <a:r>
              <a:rPr sz="908" spc="-9" dirty="0">
                <a:latin typeface="Verdana"/>
                <a:cs typeface="Verdana"/>
              </a:rPr>
              <a:t>средств</a:t>
            </a:r>
            <a:r>
              <a:rPr sz="908" spc="-9" dirty="0">
                <a:latin typeface="Microsoft Sans Serif"/>
                <a:cs typeface="Microsoft Sans Serif"/>
              </a:rPr>
              <a:t>,</a:t>
            </a:r>
            <a:r>
              <a:rPr sz="908" spc="64" dirty="0">
                <a:latin typeface="Microsoft Sans Serif"/>
                <a:cs typeface="Microsoft Sans Serif"/>
              </a:rPr>
              <a:t> </a:t>
            </a:r>
            <a:r>
              <a:rPr sz="908" spc="-50" dirty="0">
                <a:latin typeface="Verdana"/>
                <a:cs typeface="Verdana"/>
              </a:rPr>
              <a:t>нематериальных </a:t>
            </a:r>
            <a:r>
              <a:rPr sz="908" dirty="0">
                <a:latin typeface="Verdana"/>
                <a:cs typeface="Verdana"/>
              </a:rPr>
              <a:t>активов</a:t>
            </a:r>
            <a:r>
              <a:rPr sz="908" spc="150" dirty="0">
                <a:latin typeface="Verdana"/>
                <a:cs typeface="Verdana"/>
              </a:rPr>
              <a:t> </a:t>
            </a:r>
            <a:r>
              <a:rPr sz="908" dirty="0">
                <a:latin typeface="Verdana"/>
                <a:cs typeface="Verdana"/>
              </a:rPr>
              <a:t>и</a:t>
            </a:r>
            <a:r>
              <a:rPr sz="908" spc="145" dirty="0">
                <a:latin typeface="Verdana"/>
                <a:cs typeface="Verdana"/>
              </a:rPr>
              <a:t> </a:t>
            </a:r>
            <a:r>
              <a:rPr sz="908" dirty="0">
                <a:latin typeface="Verdana"/>
                <a:cs typeface="Verdana"/>
              </a:rPr>
              <a:t>прочих</a:t>
            </a:r>
            <a:r>
              <a:rPr sz="908" spc="150" dirty="0">
                <a:latin typeface="Verdana"/>
                <a:cs typeface="Verdana"/>
              </a:rPr>
              <a:t> </a:t>
            </a:r>
            <a:r>
              <a:rPr sz="908" spc="-23" dirty="0">
                <a:latin typeface="Verdana"/>
                <a:cs typeface="Verdana"/>
              </a:rPr>
              <a:t>внеоборотных</a:t>
            </a:r>
            <a:r>
              <a:rPr sz="908" spc="150" dirty="0">
                <a:latin typeface="Verdana"/>
                <a:cs typeface="Verdana"/>
              </a:rPr>
              <a:t> </a:t>
            </a:r>
            <a:r>
              <a:rPr sz="908" dirty="0">
                <a:latin typeface="Verdana"/>
                <a:cs typeface="Verdana"/>
              </a:rPr>
              <a:t>активов</a:t>
            </a:r>
            <a:r>
              <a:rPr sz="908" dirty="0">
                <a:latin typeface="Microsoft Sans Serif"/>
                <a:cs typeface="Microsoft Sans Serif"/>
              </a:rPr>
              <a:t>.</a:t>
            </a:r>
            <a:r>
              <a:rPr sz="908" spc="222" dirty="0">
                <a:latin typeface="Microsoft Sans Serif"/>
                <a:cs typeface="Microsoft Sans Serif"/>
              </a:rPr>
              <a:t> </a:t>
            </a:r>
            <a:r>
              <a:rPr sz="908" dirty="0">
                <a:latin typeface="Verdana"/>
                <a:cs typeface="Verdana"/>
              </a:rPr>
              <a:t>К</a:t>
            </a:r>
            <a:r>
              <a:rPr sz="908" spc="150" dirty="0">
                <a:latin typeface="Verdana"/>
                <a:cs typeface="Verdana"/>
              </a:rPr>
              <a:t> </a:t>
            </a:r>
            <a:r>
              <a:rPr sz="908" dirty="0">
                <a:latin typeface="Verdana"/>
                <a:cs typeface="Verdana"/>
              </a:rPr>
              <a:t>ним</a:t>
            </a:r>
            <a:r>
              <a:rPr sz="908" spc="154" dirty="0">
                <a:latin typeface="Verdana"/>
                <a:cs typeface="Verdana"/>
              </a:rPr>
              <a:t> </a:t>
            </a:r>
            <a:r>
              <a:rPr sz="908" spc="-27" dirty="0">
                <a:latin typeface="Verdana"/>
                <a:cs typeface="Verdana"/>
              </a:rPr>
              <a:t>относятся </a:t>
            </a:r>
            <a:r>
              <a:rPr sz="908" spc="-23" dirty="0">
                <a:latin typeface="Verdana"/>
                <a:cs typeface="Verdana"/>
              </a:rPr>
              <a:t>выплаты</a:t>
            </a:r>
            <a:r>
              <a:rPr sz="908" spc="-23" dirty="0">
                <a:latin typeface="Microsoft Sans Serif"/>
                <a:cs typeface="Microsoft Sans Serif"/>
              </a:rPr>
              <a:t>,</a:t>
            </a:r>
            <a:r>
              <a:rPr sz="908" spc="91" dirty="0">
                <a:latin typeface="Microsoft Sans Serif"/>
                <a:cs typeface="Microsoft Sans Serif"/>
              </a:rPr>
              <a:t> </a:t>
            </a:r>
            <a:r>
              <a:rPr sz="908" spc="-41" dirty="0">
                <a:latin typeface="Verdana"/>
                <a:cs typeface="Verdana"/>
              </a:rPr>
              <a:t>связанные</a:t>
            </a:r>
            <a:r>
              <a:rPr sz="908" spc="9" dirty="0">
                <a:latin typeface="Verdana"/>
                <a:cs typeface="Verdana"/>
              </a:rPr>
              <a:t> </a:t>
            </a:r>
            <a:r>
              <a:rPr sz="908" dirty="0">
                <a:latin typeface="Verdana"/>
                <a:cs typeface="Verdana"/>
              </a:rPr>
              <a:t>с</a:t>
            </a:r>
            <a:r>
              <a:rPr sz="908" spc="18" dirty="0">
                <a:latin typeface="Verdana"/>
                <a:cs typeface="Verdana"/>
              </a:rPr>
              <a:t> </a:t>
            </a:r>
            <a:r>
              <a:rPr sz="908" spc="-54" dirty="0">
                <a:latin typeface="Verdana"/>
                <a:cs typeface="Verdana"/>
              </a:rPr>
              <a:t>капитализацией</a:t>
            </a:r>
            <a:r>
              <a:rPr sz="908" spc="18" dirty="0">
                <a:latin typeface="Verdana"/>
                <a:cs typeface="Verdana"/>
              </a:rPr>
              <a:t> </a:t>
            </a:r>
            <a:r>
              <a:rPr sz="908" spc="-9" dirty="0">
                <a:latin typeface="Verdana"/>
                <a:cs typeface="Verdana"/>
              </a:rPr>
              <a:t>затрат</a:t>
            </a:r>
            <a:r>
              <a:rPr sz="908" spc="9" dirty="0">
                <a:latin typeface="Verdana"/>
                <a:cs typeface="Verdana"/>
              </a:rPr>
              <a:t> </a:t>
            </a:r>
            <a:r>
              <a:rPr sz="908" dirty="0">
                <a:latin typeface="Verdana"/>
                <a:cs typeface="Verdana"/>
              </a:rPr>
              <a:t>на</a:t>
            </a:r>
            <a:r>
              <a:rPr sz="908" spc="18" dirty="0">
                <a:latin typeface="Verdana"/>
                <a:cs typeface="Verdana"/>
              </a:rPr>
              <a:t> </a:t>
            </a:r>
            <a:r>
              <a:rPr sz="908" spc="-50" dirty="0">
                <a:latin typeface="Verdana"/>
                <a:cs typeface="Verdana"/>
              </a:rPr>
              <a:t>разработку</a:t>
            </a:r>
            <a:r>
              <a:rPr sz="908" spc="14" dirty="0">
                <a:latin typeface="Verdana"/>
                <a:cs typeface="Verdana"/>
              </a:rPr>
              <a:t> </a:t>
            </a:r>
            <a:r>
              <a:rPr sz="908" spc="-45" dirty="0">
                <a:latin typeface="Verdana"/>
                <a:cs typeface="Verdana"/>
              </a:rPr>
              <a:t>и </a:t>
            </a:r>
            <a:r>
              <a:rPr sz="908" dirty="0">
                <a:latin typeface="Verdana"/>
                <a:cs typeface="Verdana"/>
              </a:rPr>
              <a:t>строительство</a:t>
            </a:r>
            <a:r>
              <a:rPr sz="908" spc="259" dirty="0">
                <a:latin typeface="Verdana"/>
                <a:cs typeface="Verdana"/>
              </a:rPr>
              <a:t> </a:t>
            </a:r>
            <a:r>
              <a:rPr sz="908" dirty="0">
                <a:latin typeface="Verdana"/>
                <a:cs typeface="Verdana"/>
              </a:rPr>
              <a:t>объектов</a:t>
            </a:r>
            <a:r>
              <a:rPr sz="908" spc="263" dirty="0">
                <a:latin typeface="Verdana"/>
                <a:cs typeface="Verdana"/>
              </a:rPr>
              <a:t> </a:t>
            </a:r>
            <a:r>
              <a:rPr sz="908" dirty="0">
                <a:latin typeface="Verdana"/>
                <a:cs typeface="Verdana"/>
              </a:rPr>
              <a:t>основных</a:t>
            </a:r>
            <a:r>
              <a:rPr sz="908" spc="263" dirty="0">
                <a:latin typeface="Verdana"/>
                <a:cs typeface="Verdana"/>
              </a:rPr>
              <a:t> </a:t>
            </a:r>
            <a:r>
              <a:rPr sz="908" dirty="0">
                <a:latin typeface="Verdana"/>
                <a:cs typeface="Verdana"/>
              </a:rPr>
              <a:t>средств</a:t>
            </a:r>
            <a:r>
              <a:rPr sz="908" spc="259" dirty="0">
                <a:latin typeface="Verdana"/>
                <a:cs typeface="Verdana"/>
              </a:rPr>
              <a:t> </a:t>
            </a:r>
            <a:r>
              <a:rPr sz="908" spc="-50" dirty="0">
                <a:latin typeface="Verdana"/>
                <a:cs typeface="Verdana"/>
              </a:rPr>
              <a:t>хозяйственным </a:t>
            </a:r>
            <a:r>
              <a:rPr sz="908" spc="-9" dirty="0">
                <a:latin typeface="Verdana"/>
                <a:cs typeface="Verdana"/>
              </a:rPr>
              <a:t>способом</a:t>
            </a:r>
            <a:r>
              <a:rPr sz="908" spc="-9" dirty="0">
                <a:latin typeface="Microsoft Sans Serif"/>
                <a:cs typeface="Microsoft Sans Serif"/>
              </a:rPr>
              <a:t>;</a:t>
            </a:r>
            <a:endParaRPr sz="908">
              <a:latin typeface="Microsoft Sans Serif"/>
              <a:cs typeface="Microsoft Sans Serif"/>
            </a:endParaRPr>
          </a:p>
        </p:txBody>
      </p:sp>
      <p:sp>
        <p:nvSpPr>
          <p:cNvPr id="5" name="object 5"/>
          <p:cNvSpPr txBox="1"/>
          <p:nvPr/>
        </p:nvSpPr>
        <p:spPr>
          <a:xfrm>
            <a:off x="1668049" y="1624482"/>
            <a:ext cx="4147649" cy="705749"/>
          </a:xfrm>
          <a:prstGeom prst="rect">
            <a:avLst/>
          </a:prstGeom>
          <a:ln w="6096">
            <a:solidFill>
              <a:srgbClr val="000000"/>
            </a:solidFill>
          </a:ln>
        </p:spPr>
        <p:txBody>
          <a:bodyPr vert="horz" wrap="square" lIns="0" tIns="12679" rIns="0" bIns="0" rtlCol="0">
            <a:spAutoFit/>
          </a:bodyPr>
          <a:lstStyle/>
          <a:p>
            <a:pPr marL="65125" marR="255312">
              <a:spcBef>
                <a:spcPts val="100"/>
              </a:spcBef>
            </a:pPr>
            <a:r>
              <a:rPr sz="908" b="1" dirty="0">
                <a:latin typeface="Arial"/>
                <a:cs typeface="Arial"/>
              </a:rPr>
              <a:t>ПРИМЕР</a:t>
            </a:r>
            <a:r>
              <a:rPr sz="908" b="1" spc="-27" dirty="0">
                <a:latin typeface="Arial"/>
                <a:cs typeface="Arial"/>
              </a:rPr>
              <a:t> </a:t>
            </a:r>
            <a:r>
              <a:rPr sz="908" b="1" dirty="0">
                <a:latin typeface="Arial"/>
                <a:cs typeface="Arial"/>
              </a:rPr>
              <a:t>–</a:t>
            </a:r>
            <a:r>
              <a:rPr sz="908" b="1" spc="-27" dirty="0">
                <a:latin typeface="Arial"/>
                <a:cs typeface="Arial"/>
              </a:rPr>
              <a:t> </a:t>
            </a:r>
            <a:r>
              <a:rPr sz="908" b="1" dirty="0">
                <a:latin typeface="Arial"/>
                <a:cs typeface="Arial"/>
              </a:rPr>
              <a:t>Строительство</a:t>
            </a:r>
            <a:r>
              <a:rPr sz="908" b="1" spc="-23" dirty="0">
                <a:latin typeface="Arial"/>
                <a:cs typeface="Arial"/>
              </a:rPr>
              <a:t> </a:t>
            </a:r>
            <a:r>
              <a:rPr sz="908" b="1" dirty="0">
                <a:latin typeface="Arial"/>
                <a:cs typeface="Arial"/>
              </a:rPr>
              <a:t>объекта</a:t>
            </a:r>
            <a:r>
              <a:rPr sz="908" b="1" spc="-23" dirty="0">
                <a:latin typeface="Arial"/>
                <a:cs typeface="Arial"/>
              </a:rPr>
              <a:t> </a:t>
            </a:r>
            <a:r>
              <a:rPr sz="908" b="1" dirty="0">
                <a:latin typeface="Arial"/>
                <a:cs typeface="Arial"/>
              </a:rPr>
              <a:t>недвижимости</a:t>
            </a:r>
            <a:r>
              <a:rPr sz="908" b="1" spc="-18" dirty="0">
                <a:latin typeface="Arial"/>
                <a:cs typeface="Arial"/>
              </a:rPr>
              <a:t> </a:t>
            </a:r>
            <a:r>
              <a:rPr sz="908" b="1" spc="-9" dirty="0">
                <a:latin typeface="Arial"/>
                <a:cs typeface="Arial"/>
              </a:rPr>
              <a:t>хозяйственным способом</a:t>
            </a:r>
            <a:endParaRPr sz="908">
              <a:latin typeface="Arial"/>
              <a:cs typeface="Arial"/>
            </a:endParaRPr>
          </a:p>
          <a:p>
            <a:pPr marL="65125" marR="58209">
              <a:lnSpc>
                <a:spcPts val="1089"/>
              </a:lnSpc>
              <a:spcBef>
                <a:spcPts val="32"/>
              </a:spcBef>
              <a:tabLst>
                <a:tab pos="264534" algn="l"/>
                <a:tab pos="704270" algn="l"/>
                <a:tab pos="1488074" algn="l"/>
                <a:tab pos="2042499" algn="l"/>
                <a:tab pos="2308762" algn="l"/>
                <a:tab pos="2851085" algn="l"/>
                <a:tab pos="3306958" algn="l"/>
                <a:tab pos="3922475" algn="l"/>
              </a:tabLst>
            </a:pPr>
            <a:r>
              <a:rPr sz="908" spc="-45" dirty="0">
                <a:latin typeface="Verdana"/>
                <a:cs typeface="Verdana"/>
              </a:rPr>
              <a:t>В</a:t>
            </a:r>
            <a:r>
              <a:rPr sz="908" dirty="0">
                <a:latin typeface="Verdana"/>
                <a:cs typeface="Verdana"/>
              </a:rPr>
              <a:t>	</a:t>
            </a:r>
            <a:r>
              <a:rPr sz="908" spc="-9" dirty="0">
                <a:latin typeface="Verdana"/>
                <a:cs typeface="Verdana"/>
              </a:rPr>
              <a:t>целях</a:t>
            </a:r>
            <a:r>
              <a:rPr sz="908" dirty="0">
                <a:latin typeface="Verdana"/>
                <a:cs typeface="Verdana"/>
              </a:rPr>
              <a:t>	</a:t>
            </a:r>
            <a:r>
              <a:rPr sz="908" spc="-9" dirty="0">
                <a:latin typeface="Verdana"/>
                <a:cs typeface="Verdana"/>
              </a:rPr>
              <a:t>расширения</a:t>
            </a:r>
            <a:r>
              <a:rPr sz="908" dirty="0">
                <a:latin typeface="Verdana"/>
                <a:cs typeface="Verdana"/>
              </a:rPr>
              <a:t>	</a:t>
            </a:r>
            <a:r>
              <a:rPr sz="908" spc="-9" dirty="0">
                <a:latin typeface="Verdana"/>
                <a:cs typeface="Verdana"/>
              </a:rPr>
              <a:t>бизнеса</a:t>
            </a:r>
            <a:r>
              <a:rPr sz="908" dirty="0">
                <a:latin typeface="Verdana"/>
                <a:cs typeface="Verdana"/>
              </a:rPr>
              <a:t>	</a:t>
            </a:r>
            <a:r>
              <a:rPr sz="908" spc="-23" dirty="0">
                <a:latin typeface="Verdana"/>
                <a:cs typeface="Verdana"/>
              </a:rPr>
              <a:t>вы</a:t>
            </a:r>
            <a:r>
              <a:rPr sz="908" dirty="0">
                <a:latin typeface="Verdana"/>
                <a:cs typeface="Verdana"/>
              </a:rPr>
              <a:t>	</a:t>
            </a:r>
            <a:r>
              <a:rPr sz="908" spc="-9" dirty="0">
                <a:latin typeface="Verdana"/>
                <a:cs typeface="Verdana"/>
              </a:rPr>
              <a:t>строите</a:t>
            </a:r>
            <a:r>
              <a:rPr sz="908" dirty="0">
                <a:latin typeface="Verdana"/>
                <a:cs typeface="Verdana"/>
              </a:rPr>
              <a:t>	</a:t>
            </a:r>
            <a:r>
              <a:rPr sz="908" spc="-18" dirty="0">
                <a:latin typeface="Verdana"/>
                <a:cs typeface="Verdana"/>
              </a:rPr>
              <a:t>новую</a:t>
            </a:r>
            <a:r>
              <a:rPr sz="908" dirty="0">
                <a:latin typeface="Verdana"/>
                <a:cs typeface="Verdana"/>
              </a:rPr>
              <a:t>	</a:t>
            </a:r>
            <a:r>
              <a:rPr sz="908" spc="-9" dirty="0">
                <a:latin typeface="Verdana"/>
                <a:cs typeface="Verdana"/>
              </a:rPr>
              <a:t>фабрику</a:t>
            </a:r>
            <a:r>
              <a:rPr sz="908" spc="-9" dirty="0">
                <a:latin typeface="Microsoft Sans Serif"/>
                <a:cs typeface="Microsoft Sans Serif"/>
              </a:rPr>
              <a:t>.</a:t>
            </a:r>
            <a:r>
              <a:rPr sz="908" dirty="0">
                <a:latin typeface="Microsoft Sans Serif"/>
                <a:cs typeface="Microsoft Sans Serif"/>
              </a:rPr>
              <a:t>	</a:t>
            </a:r>
            <a:r>
              <a:rPr sz="908" spc="-68" dirty="0">
                <a:latin typeface="Verdana"/>
                <a:cs typeface="Verdana"/>
              </a:rPr>
              <a:t>Вы </a:t>
            </a:r>
            <a:r>
              <a:rPr sz="908" spc="-64" dirty="0">
                <a:latin typeface="Verdana"/>
                <a:cs typeface="Verdana"/>
              </a:rPr>
              <a:t>капитализируете</a:t>
            </a:r>
            <a:r>
              <a:rPr sz="908" spc="172" dirty="0">
                <a:latin typeface="Verdana"/>
                <a:cs typeface="Verdana"/>
              </a:rPr>
              <a:t> </a:t>
            </a:r>
            <a:r>
              <a:rPr sz="908" spc="-27" dirty="0">
                <a:latin typeface="Verdana"/>
                <a:cs typeface="Verdana"/>
              </a:rPr>
              <a:t>затраты</a:t>
            </a:r>
            <a:r>
              <a:rPr sz="908" spc="177" dirty="0">
                <a:latin typeface="Verdana"/>
                <a:cs typeface="Verdana"/>
              </a:rPr>
              <a:t> </a:t>
            </a:r>
            <a:r>
              <a:rPr sz="908" dirty="0">
                <a:latin typeface="Verdana"/>
                <a:cs typeface="Verdana"/>
              </a:rPr>
              <a:t>на</a:t>
            </a:r>
            <a:r>
              <a:rPr sz="908" spc="163" dirty="0">
                <a:latin typeface="Verdana"/>
                <a:cs typeface="Verdana"/>
              </a:rPr>
              <a:t> </a:t>
            </a:r>
            <a:r>
              <a:rPr sz="908" spc="-41" dirty="0">
                <a:latin typeface="Verdana"/>
                <a:cs typeface="Verdana"/>
              </a:rPr>
              <a:t>строительство</a:t>
            </a:r>
            <a:r>
              <a:rPr sz="908" spc="-41" dirty="0">
                <a:latin typeface="Microsoft Sans Serif"/>
                <a:cs typeface="Microsoft Sans Serif"/>
              </a:rPr>
              <a:t>.</a:t>
            </a:r>
            <a:r>
              <a:rPr sz="908" spc="245" dirty="0">
                <a:latin typeface="Microsoft Sans Serif"/>
                <a:cs typeface="Microsoft Sans Serif"/>
              </a:rPr>
              <a:t> </a:t>
            </a:r>
            <a:r>
              <a:rPr sz="908" spc="-45" dirty="0">
                <a:latin typeface="Verdana"/>
                <a:cs typeface="Verdana"/>
              </a:rPr>
              <a:t>Соответствующие</a:t>
            </a:r>
            <a:r>
              <a:rPr sz="908" spc="172" dirty="0">
                <a:latin typeface="Verdana"/>
                <a:cs typeface="Verdana"/>
              </a:rPr>
              <a:t> </a:t>
            </a:r>
            <a:r>
              <a:rPr sz="908" spc="-32" dirty="0">
                <a:latin typeface="Verdana"/>
                <a:cs typeface="Verdana"/>
              </a:rPr>
              <a:t>потоки</a:t>
            </a:r>
            <a:endParaRPr sz="908">
              <a:latin typeface="Verdana"/>
              <a:cs typeface="Verdana"/>
            </a:endParaRPr>
          </a:p>
          <a:p>
            <a:pPr marL="65125">
              <a:lnSpc>
                <a:spcPts val="1057"/>
              </a:lnSpc>
            </a:pPr>
            <a:r>
              <a:rPr sz="908" spc="-82" dirty="0">
                <a:latin typeface="Verdana"/>
                <a:cs typeface="Verdana"/>
              </a:rPr>
              <a:t>денежных</a:t>
            </a:r>
            <a:r>
              <a:rPr sz="908" spc="-27" dirty="0">
                <a:latin typeface="Verdana"/>
                <a:cs typeface="Verdana"/>
              </a:rPr>
              <a:t> </a:t>
            </a:r>
            <a:r>
              <a:rPr sz="908" spc="-54" dirty="0">
                <a:latin typeface="Verdana"/>
                <a:cs typeface="Verdana"/>
              </a:rPr>
              <a:t>средств</a:t>
            </a:r>
            <a:r>
              <a:rPr sz="908" spc="-23" dirty="0">
                <a:latin typeface="Verdana"/>
                <a:cs typeface="Verdana"/>
              </a:rPr>
              <a:t> </a:t>
            </a:r>
            <a:r>
              <a:rPr sz="908" spc="-59" dirty="0">
                <a:latin typeface="Verdana"/>
                <a:cs typeface="Verdana"/>
              </a:rPr>
              <a:t>относятся</a:t>
            </a:r>
            <a:r>
              <a:rPr sz="908" spc="-23" dirty="0">
                <a:latin typeface="Verdana"/>
                <a:cs typeface="Verdana"/>
              </a:rPr>
              <a:t> </a:t>
            </a:r>
            <a:r>
              <a:rPr sz="908" spc="-141" dirty="0">
                <a:latin typeface="Verdana"/>
                <a:cs typeface="Verdana"/>
              </a:rPr>
              <a:t>к</a:t>
            </a:r>
            <a:r>
              <a:rPr sz="908" spc="-27" dirty="0">
                <a:latin typeface="Verdana"/>
                <a:cs typeface="Verdana"/>
              </a:rPr>
              <a:t> </a:t>
            </a:r>
            <a:r>
              <a:rPr sz="908" spc="-73" dirty="0">
                <a:latin typeface="Verdana"/>
                <a:cs typeface="Verdana"/>
              </a:rPr>
              <a:t>инвестиционной</a:t>
            </a:r>
            <a:r>
              <a:rPr sz="908" spc="-18" dirty="0">
                <a:latin typeface="Verdana"/>
                <a:cs typeface="Verdana"/>
              </a:rPr>
              <a:t> </a:t>
            </a:r>
            <a:r>
              <a:rPr sz="908" spc="-9" dirty="0">
                <a:latin typeface="Verdana"/>
                <a:cs typeface="Verdana"/>
              </a:rPr>
              <a:t>деятельности</a:t>
            </a:r>
            <a:r>
              <a:rPr sz="908" spc="-9" dirty="0">
                <a:latin typeface="Microsoft Sans Serif"/>
                <a:cs typeface="Microsoft Sans Serif"/>
              </a:rPr>
              <a:t>.</a:t>
            </a:r>
            <a:endParaRPr sz="908">
              <a:latin typeface="Microsoft Sans Serif"/>
              <a:cs typeface="Microsoft Sans Serif"/>
            </a:endParaRPr>
          </a:p>
        </p:txBody>
      </p:sp>
      <p:sp>
        <p:nvSpPr>
          <p:cNvPr id="6" name="object 6"/>
          <p:cNvSpPr txBox="1"/>
          <p:nvPr/>
        </p:nvSpPr>
        <p:spPr>
          <a:xfrm>
            <a:off x="1722215" y="2471876"/>
            <a:ext cx="150991" cy="151357"/>
          </a:xfrm>
          <a:prstGeom prst="rect">
            <a:avLst/>
          </a:prstGeom>
        </p:spPr>
        <p:txBody>
          <a:bodyPr vert="horz" wrap="square" lIns="0" tIns="11526" rIns="0" bIns="0" rtlCol="0">
            <a:spAutoFit/>
          </a:bodyPr>
          <a:lstStyle/>
          <a:p>
            <a:pPr marL="11527">
              <a:spcBef>
                <a:spcPts val="91"/>
              </a:spcBef>
            </a:pPr>
            <a:r>
              <a:rPr sz="908" spc="-18" dirty="0">
                <a:latin typeface="Microsoft Sans Serif"/>
                <a:cs typeface="Microsoft Sans Serif"/>
              </a:rPr>
              <a:t>(ii)</a:t>
            </a:r>
            <a:endParaRPr sz="908">
              <a:latin typeface="Microsoft Sans Serif"/>
              <a:cs typeface="Microsoft Sans Serif"/>
            </a:endParaRPr>
          </a:p>
        </p:txBody>
      </p:sp>
      <p:sp>
        <p:nvSpPr>
          <p:cNvPr id="7" name="object 7"/>
          <p:cNvSpPr txBox="1"/>
          <p:nvPr/>
        </p:nvSpPr>
        <p:spPr>
          <a:xfrm>
            <a:off x="2137153" y="2471877"/>
            <a:ext cx="3623789" cy="291074"/>
          </a:xfrm>
          <a:prstGeom prst="rect">
            <a:avLst/>
          </a:prstGeom>
        </p:spPr>
        <p:txBody>
          <a:bodyPr vert="horz" wrap="square" lIns="0" tIns="11526" rIns="0" bIns="0" rtlCol="0">
            <a:spAutoFit/>
          </a:bodyPr>
          <a:lstStyle/>
          <a:p>
            <a:pPr marL="11527" marR="4611">
              <a:spcBef>
                <a:spcPts val="91"/>
              </a:spcBef>
            </a:pPr>
            <a:r>
              <a:rPr sz="908" spc="-50" dirty="0">
                <a:latin typeface="Verdana"/>
                <a:cs typeface="Verdana"/>
              </a:rPr>
              <a:t>поступления</a:t>
            </a:r>
            <a:r>
              <a:rPr sz="908" spc="213" dirty="0">
                <a:latin typeface="Verdana"/>
                <a:cs typeface="Verdana"/>
              </a:rPr>
              <a:t> </a:t>
            </a:r>
            <a:r>
              <a:rPr sz="908" dirty="0">
                <a:latin typeface="Verdana"/>
                <a:cs typeface="Verdana"/>
              </a:rPr>
              <a:t>от</a:t>
            </a:r>
            <a:r>
              <a:rPr sz="908" spc="213" dirty="0">
                <a:latin typeface="Verdana"/>
                <a:cs typeface="Verdana"/>
              </a:rPr>
              <a:t> </a:t>
            </a:r>
            <a:r>
              <a:rPr sz="908" spc="-45" dirty="0">
                <a:latin typeface="Verdana"/>
                <a:cs typeface="Verdana"/>
              </a:rPr>
              <a:t>продажи</a:t>
            </a:r>
            <a:r>
              <a:rPr sz="908" spc="218" dirty="0">
                <a:latin typeface="Verdana"/>
                <a:cs typeface="Verdana"/>
              </a:rPr>
              <a:t> </a:t>
            </a:r>
            <a:r>
              <a:rPr sz="908" spc="-32" dirty="0">
                <a:latin typeface="Verdana"/>
                <a:cs typeface="Verdana"/>
              </a:rPr>
              <a:t>основных</a:t>
            </a:r>
            <a:r>
              <a:rPr sz="908" spc="213" dirty="0">
                <a:latin typeface="Verdana"/>
                <a:cs typeface="Verdana"/>
              </a:rPr>
              <a:t> </a:t>
            </a:r>
            <a:r>
              <a:rPr sz="908" spc="-18" dirty="0">
                <a:latin typeface="Verdana"/>
                <a:cs typeface="Verdana"/>
              </a:rPr>
              <a:t>средств</a:t>
            </a:r>
            <a:r>
              <a:rPr sz="908" spc="-18" dirty="0">
                <a:latin typeface="Microsoft Sans Serif"/>
                <a:cs typeface="Microsoft Sans Serif"/>
              </a:rPr>
              <a:t>,</a:t>
            </a:r>
            <a:r>
              <a:rPr sz="908" spc="286" dirty="0">
                <a:latin typeface="Microsoft Sans Serif"/>
                <a:cs typeface="Microsoft Sans Serif"/>
              </a:rPr>
              <a:t> </a:t>
            </a:r>
            <a:r>
              <a:rPr sz="908" spc="-50" dirty="0">
                <a:latin typeface="Verdana"/>
                <a:cs typeface="Verdana"/>
              </a:rPr>
              <a:t>нематериальных </a:t>
            </a:r>
            <a:r>
              <a:rPr sz="908" spc="-77" dirty="0">
                <a:latin typeface="Verdana"/>
                <a:cs typeface="Verdana"/>
              </a:rPr>
              <a:t>активов</a:t>
            </a:r>
            <a:r>
              <a:rPr sz="908" spc="-36" dirty="0">
                <a:latin typeface="Verdana"/>
                <a:cs typeface="Verdana"/>
              </a:rPr>
              <a:t> </a:t>
            </a:r>
            <a:r>
              <a:rPr sz="908" spc="-77" dirty="0">
                <a:latin typeface="Verdana"/>
                <a:cs typeface="Verdana"/>
              </a:rPr>
              <a:t>и</a:t>
            </a:r>
            <a:r>
              <a:rPr sz="908" spc="-41" dirty="0">
                <a:latin typeface="Verdana"/>
                <a:cs typeface="Verdana"/>
              </a:rPr>
              <a:t> </a:t>
            </a:r>
            <a:r>
              <a:rPr sz="908" spc="-82" dirty="0">
                <a:latin typeface="Verdana"/>
                <a:cs typeface="Verdana"/>
              </a:rPr>
              <a:t>прочих</a:t>
            </a:r>
            <a:r>
              <a:rPr sz="908" spc="-41" dirty="0">
                <a:latin typeface="Verdana"/>
                <a:cs typeface="Verdana"/>
              </a:rPr>
              <a:t> </a:t>
            </a:r>
            <a:r>
              <a:rPr sz="908" spc="-73" dirty="0">
                <a:latin typeface="Verdana"/>
                <a:cs typeface="Verdana"/>
              </a:rPr>
              <a:t>внеоборотных</a:t>
            </a:r>
            <a:r>
              <a:rPr sz="908" spc="-41" dirty="0">
                <a:latin typeface="Verdana"/>
                <a:cs typeface="Verdana"/>
              </a:rPr>
              <a:t> </a:t>
            </a:r>
            <a:r>
              <a:rPr sz="908" spc="-9" dirty="0">
                <a:latin typeface="Verdana"/>
                <a:cs typeface="Verdana"/>
              </a:rPr>
              <a:t>активов</a:t>
            </a:r>
            <a:r>
              <a:rPr sz="908" spc="-9" dirty="0">
                <a:latin typeface="Microsoft Sans Serif"/>
                <a:cs typeface="Microsoft Sans Serif"/>
              </a:rPr>
              <a:t>;</a:t>
            </a:r>
            <a:endParaRPr sz="908">
              <a:latin typeface="Microsoft Sans Serif"/>
              <a:cs typeface="Microsoft Sans Serif"/>
            </a:endParaRPr>
          </a:p>
        </p:txBody>
      </p:sp>
      <p:sp>
        <p:nvSpPr>
          <p:cNvPr id="8" name="object 8"/>
          <p:cNvSpPr txBox="1"/>
          <p:nvPr/>
        </p:nvSpPr>
        <p:spPr>
          <a:xfrm>
            <a:off x="1668049" y="2903873"/>
            <a:ext cx="4147649" cy="567378"/>
          </a:xfrm>
          <a:prstGeom prst="rect">
            <a:avLst/>
          </a:prstGeom>
          <a:ln w="6096">
            <a:solidFill>
              <a:srgbClr val="000000"/>
            </a:solidFill>
          </a:ln>
        </p:spPr>
        <p:txBody>
          <a:bodyPr vert="horz" wrap="square" lIns="0" tIns="12679" rIns="0" bIns="0" rtlCol="0">
            <a:spAutoFit/>
          </a:bodyPr>
          <a:lstStyle/>
          <a:p>
            <a:pPr marL="65125">
              <a:lnSpc>
                <a:spcPts val="1085"/>
              </a:lnSpc>
              <a:spcBef>
                <a:spcPts val="100"/>
              </a:spcBef>
            </a:pPr>
            <a:r>
              <a:rPr sz="908" b="1" dirty="0">
                <a:latin typeface="Arial"/>
                <a:cs typeface="Arial"/>
              </a:rPr>
              <a:t>ПРИМЕР</a:t>
            </a:r>
            <a:r>
              <a:rPr sz="908" b="1" spc="-14" dirty="0">
                <a:latin typeface="Arial"/>
                <a:cs typeface="Arial"/>
              </a:rPr>
              <a:t> </a:t>
            </a:r>
            <a:r>
              <a:rPr sz="908" b="1" dirty="0">
                <a:latin typeface="Arial"/>
                <a:cs typeface="Arial"/>
              </a:rPr>
              <a:t>-</a:t>
            </a:r>
            <a:r>
              <a:rPr sz="908" b="1" spc="-14" dirty="0">
                <a:latin typeface="Arial"/>
                <a:cs typeface="Arial"/>
              </a:rPr>
              <a:t> </a:t>
            </a:r>
            <a:r>
              <a:rPr sz="908" b="1" dirty="0">
                <a:latin typeface="Arial"/>
                <a:cs typeface="Arial"/>
              </a:rPr>
              <a:t>Поступления</a:t>
            </a:r>
            <a:r>
              <a:rPr sz="908" b="1" spc="-9" dirty="0">
                <a:latin typeface="Arial"/>
                <a:cs typeface="Arial"/>
              </a:rPr>
              <a:t> </a:t>
            </a:r>
            <a:r>
              <a:rPr sz="908" b="1" dirty="0">
                <a:latin typeface="Arial"/>
                <a:cs typeface="Arial"/>
              </a:rPr>
              <a:t>от</a:t>
            </a:r>
            <a:r>
              <a:rPr sz="908" b="1" spc="-27" dirty="0">
                <a:latin typeface="Arial"/>
                <a:cs typeface="Arial"/>
              </a:rPr>
              <a:t> </a:t>
            </a:r>
            <a:r>
              <a:rPr sz="908" b="1" dirty="0">
                <a:latin typeface="Arial"/>
                <a:cs typeface="Arial"/>
              </a:rPr>
              <a:t>продаж</a:t>
            </a:r>
            <a:r>
              <a:rPr sz="908" b="1" spc="-14" dirty="0">
                <a:latin typeface="Arial"/>
                <a:cs typeface="Arial"/>
              </a:rPr>
              <a:t> </a:t>
            </a:r>
            <a:r>
              <a:rPr sz="908" b="1" dirty="0">
                <a:latin typeface="Arial"/>
                <a:cs typeface="Arial"/>
              </a:rPr>
              <a:t>объекта</a:t>
            </a:r>
            <a:r>
              <a:rPr sz="908" b="1" spc="-14" dirty="0">
                <a:latin typeface="Arial"/>
                <a:cs typeface="Arial"/>
              </a:rPr>
              <a:t> </a:t>
            </a:r>
            <a:r>
              <a:rPr sz="908" b="1" spc="-9" dirty="0">
                <a:latin typeface="Arial"/>
                <a:cs typeface="Arial"/>
              </a:rPr>
              <a:t>недвижимости</a:t>
            </a:r>
            <a:endParaRPr sz="908">
              <a:latin typeface="Arial"/>
              <a:cs typeface="Arial"/>
            </a:endParaRPr>
          </a:p>
          <a:p>
            <a:pPr marL="65125" marR="58784">
              <a:lnSpc>
                <a:spcPts val="1089"/>
              </a:lnSpc>
              <a:spcBef>
                <a:spcPts val="32"/>
              </a:spcBef>
            </a:pPr>
            <a:r>
              <a:rPr sz="908" dirty="0">
                <a:latin typeface="Verdana"/>
                <a:cs typeface="Verdana"/>
              </a:rPr>
              <a:t>Вы</a:t>
            </a:r>
            <a:r>
              <a:rPr sz="908" spc="18" dirty="0">
                <a:latin typeface="Verdana"/>
                <a:cs typeface="Verdana"/>
              </a:rPr>
              <a:t> </a:t>
            </a:r>
            <a:r>
              <a:rPr sz="908" spc="-41" dirty="0">
                <a:latin typeface="Verdana"/>
                <a:cs typeface="Verdana"/>
              </a:rPr>
              <a:t>продаете</a:t>
            </a:r>
            <a:r>
              <a:rPr sz="908" spc="23" dirty="0">
                <a:latin typeface="Verdana"/>
                <a:cs typeface="Verdana"/>
              </a:rPr>
              <a:t> </a:t>
            </a:r>
            <a:r>
              <a:rPr sz="908" spc="-36" dirty="0">
                <a:latin typeface="Verdana"/>
                <a:cs typeface="Verdana"/>
              </a:rPr>
              <a:t>здание</a:t>
            </a:r>
            <a:r>
              <a:rPr sz="908" spc="23" dirty="0">
                <a:latin typeface="Verdana"/>
                <a:cs typeface="Verdana"/>
              </a:rPr>
              <a:t> </a:t>
            </a:r>
            <a:r>
              <a:rPr sz="908" spc="-41" dirty="0">
                <a:latin typeface="Verdana"/>
                <a:cs typeface="Verdana"/>
              </a:rPr>
              <a:t>своего</a:t>
            </a:r>
            <a:r>
              <a:rPr sz="908" spc="23" dirty="0">
                <a:latin typeface="Verdana"/>
                <a:cs typeface="Verdana"/>
              </a:rPr>
              <a:t> </a:t>
            </a:r>
            <a:r>
              <a:rPr sz="908" spc="-59" dirty="0">
                <a:latin typeface="Verdana"/>
                <a:cs typeface="Verdana"/>
              </a:rPr>
              <a:t>головного</a:t>
            </a:r>
            <a:r>
              <a:rPr sz="908" spc="23" dirty="0">
                <a:latin typeface="Verdana"/>
                <a:cs typeface="Verdana"/>
              </a:rPr>
              <a:t> </a:t>
            </a:r>
            <a:r>
              <a:rPr sz="908" spc="-18" dirty="0">
                <a:latin typeface="Verdana"/>
                <a:cs typeface="Verdana"/>
              </a:rPr>
              <a:t>офиса</a:t>
            </a:r>
            <a:r>
              <a:rPr sz="908" spc="-18" dirty="0">
                <a:latin typeface="Microsoft Sans Serif"/>
                <a:cs typeface="Microsoft Sans Serif"/>
              </a:rPr>
              <a:t>.</a:t>
            </a:r>
            <a:r>
              <a:rPr sz="908" spc="95" dirty="0">
                <a:latin typeface="Microsoft Sans Serif"/>
                <a:cs typeface="Microsoft Sans Serif"/>
              </a:rPr>
              <a:t> </a:t>
            </a:r>
            <a:r>
              <a:rPr sz="908" spc="-18" dirty="0">
                <a:latin typeface="Verdana"/>
                <a:cs typeface="Verdana"/>
              </a:rPr>
              <a:t>Так</a:t>
            </a:r>
            <a:r>
              <a:rPr sz="908" spc="23" dirty="0">
                <a:latin typeface="Verdana"/>
                <a:cs typeface="Verdana"/>
              </a:rPr>
              <a:t> </a:t>
            </a:r>
            <a:r>
              <a:rPr sz="908" spc="-64" dirty="0">
                <a:latin typeface="Verdana"/>
                <a:cs typeface="Verdana"/>
              </a:rPr>
              <a:t>как</a:t>
            </a:r>
            <a:r>
              <a:rPr sz="908" spc="23" dirty="0">
                <a:latin typeface="Verdana"/>
                <a:cs typeface="Verdana"/>
              </a:rPr>
              <a:t> </a:t>
            </a:r>
            <a:r>
              <a:rPr sz="908" spc="-41" dirty="0">
                <a:latin typeface="Verdana"/>
                <a:cs typeface="Verdana"/>
              </a:rPr>
              <a:t>данное</a:t>
            </a:r>
            <a:r>
              <a:rPr sz="908" spc="23" dirty="0">
                <a:latin typeface="Verdana"/>
                <a:cs typeface="Verdana"/>
              </a:rPr>
              <a:t> </a:t>
            </a:r>
            <a:r>
              <a:rPr sz="908" spc="-23" dirty="0">
                <a:latin typeface="Verdana"/>
                <a:cs typeface="Verdana"/>
              </a:rPr>
              <a:t>событие </a:t>
            </a:r>
            <a:r>
              <a:rPr sz="908" spc="-59" dirty="0">
                <a:latin typeface="Verdana"/>
                <a:cs typeface="Verdana"/>
              </a:rPr>
              <a:t>является</a:t>
            </a:r>
            <a:r>
              <a:rPr sz="908" spc="-5" dirty="0">
                <a:latin typeface="Verdana"/>
                <a:cs typeface="Verdana"/>
              </a:rPr>
              <a:t> </a:t>
            </a:r>
            <a:r>
              <a:rPr sz="908" spc="-50" dirty="0">
                <a:latin typeface="Verdana"/>
                <a:cs typeface="Verdana"/>
              </a:rPr>
              <a:t>редким</a:t>
            </a:r>
            <a:r>
              <a:rPr sz="908" spc="-50" dirty="0">
                <a:latin typeface="Microsoft Sans Serif"/>
                <a:cs typeface="Microsoft Sans Serif"/>
              </a:rPr>
              <a:t>,</a:t>
            </a:r>
            <a:r>
              <a:rPr sz="908" spc="73" dirty="0">
                <a:latin typeface="Microsoft Sans Serif"/>
                <a:cs typeface="Microsoft Sans Serif"/>
              </a:rPr>
              <a:t> </a:t>
            </a:r>
            <a:r>
              <a:rPr sz="908" spc="-73" dirty="0">
                <a:latin typeface="Verdana"/>
                <a:cs typeface="Verdana"/>
              </a:rPr>
              <a:t>оно</a:t>
            </a:r>
            <a:r>
              <a:rPr sz="908" dirty="0">
                <a:latin typeface="Verdana"/>
                <a:cs typeface="Verdana"/>
              </a:rPr>
              <a:t> </a:t>
            </a:r>
            <a:r>
              <a:rPr sz="908" spc="-54" dirty="0">
                <a:latin typeface="Verdana"/>
                <a:cs typeface="Verdana"/>
              </a:rPr>
              <a:t>будет</a:t>
            </a:r>
            <a:r>
              <a:rPr sz="908" spc="-5" dirty="0">
                <a:latin typeface="Verdana"/>
                <a:cs typeface="Verdana"/>
              </a:rPr>
              <a:t> </a:t>
            </a:r>
            <a:r>
              <a:rPr sz="908" spc="-64" dirty="0">
                <a:latin typeface="Verdana"/>
                <a:cs typeface="Verdana"/>
              </a:rPr>
              <a:t>классифицироваться</a:t>
            </a:r>
            <a:r>
              <a:rPr sz="908" dirty="0">
                <a:latin typeface="Verdana"/>
                <a:cs typeface="Verdana"/>
              </a:rPr>
              <a:t> </a:t>
            </a:r>
            <a:r>
              <a:rPr sz="908" spc="-68" dirty="0">
                <a:latin typeface="Verdana"/>
                <a:cs typeface="Verdana"/>
              </a:rPr>
              <a:t>не</a:t>
            </a:r>
            <a:r>
              <a:rPr sz="908" dirty="0">
                <a:latin typeface="Verdana"/>
                <a:cs typeface="Verdana"/>
              </a:rPr>
              <a:t> </a:t>
            </a:r>
            <a:r>
              <a:rPr sz="908" spc="-118" dirty="0">
                <a:latin typeface="Verdana"/>
                <a:cs typeface="Verdana"/>
              </a:rPr>
              <a:t>как</a:t>
            </a:r>
            <a:r>
              <a:rPr sz="908" dirty="0">
                <a:latin typeface="Verdana"/>
                <a:cs typeface="Verdana"/>
              </a:rPr>
              <a:t> </a:t>
            </a:r>
            <a:r>
              <a:rPr sz="908" spc="-59" dirty="0">
                <a:latin typeface="Verdana"/>
                <a:cs typeface="Verdana"/>
              </a:rPr>
              <a:t>операционная</a:t>
            </a:r>
            <a:r>
              <a:rPr sz="908" spc="-59" dirty="0">
                <a:latin typeface="Microsoft Sans Serif"/>
                <a:cs typeface="Microsoft Sans Serif"/>
              </a:rPr>
              <a:t>,</a:t>
            </a:r>
            <a:r>
              <a:rPr sz="908" spc="73" dirty="0">
                <a:latin typeface="Microsoft Sans Serif"/>
                <a:cs typeface="Microsoft Sans Serif"/>
              </a:rPr>
              <a:t> </a:t>
            </a:r>
            <a:r>
              <a:rPr sz="908" spc="-45" dirty="0">
                <a:latin typeface="Verdana"/>
                <a:cs typeface="Verdana"/>
              </a:rPr>
              <a:t>а</a:t>
            </a:r>
            <a:endParaRPr sz="908">
              <a:latin typeface="Verdana"/>
              <a:cs typeface="Verdana"/>
            </a:endParaRPr>
          </a:p>
          <a:p>
            <a:pPr marL="65125">
              <a:lnSpc>
                <a:spcPts val="1057"/>
              </a:lnSpc>
            </a:pPr>
            <a:r>
              <a:rPr sz="908" spc="-113" dirty="0">
                <a:latin typeface="Verdana"/>
                <a:cs typeface="Verdana"/>
              </a:rPr>
              <a:t>как</a:t>
            </a:r>
            <a:r>
              <a:rPr sz="908" spc="-18" dirty="0">
                <a:latin typeface="Verdana"/>
                <a:cs typeface="Verdana"/>
              </a:rPr>
              <a:t> </a:t>
            </a:r>
            <a:r>
              <a:rPr sz="908" spc="-73" dirty="0">
                <a:latin typeface="Verdana"/>
                <a:cs typeface="Verdana"/>
              </a:rPr>
              <a:t>инвестиционная</a:t>
            </a:r>
            <a:r>
              <a:rPr sz="908" spc="-14" dirty="0">
                <a:latin typeface="Verdana"/>
                <a:cs typeface="Verdana"/>
              </a:rPr>
              <a:t> </a:t>
            </a:r>
            <a:r>
              <a:rPr sz="908" spc="-9" dirty="0">
                <a:latin typeface="Verdana"/>
                <a:cs typeface="Verdana"/>
              </a:rPr>
              <a:t>деятельность</a:t>
            </a:r>
            <a:r>
              <a:rPr sz="908" spc="-9" dirty="0">
                <a:latin typeface="Microsoft Sans Serif"/>
                <a:cs typeface="Microsoft Sans Serif"/>
              </a:rPr>
              <a:t>.</a:t>
            </a:r>
            <a:endParaRPr sz="908">
              <a:latin typeface="Microsoft Sans Serif"/>
              <a:cs typeface="Microsoft Sans Serif"/>
            </a:endParaRPr>
          </a:p>
        </p:txBody>
      </p:sp>
      <p:sp>
        <p:nvSpPr>
          <p:cNvPr id="9" name="object 9"/>
          <p:cNvSpPr txBox="1"/>
          <p:nvPr/>
        </p:nvSpPr>
        <p:spPr>
          <a:xfrm>
            <a:off x="1722215" y="3612955"/>
            <a:ext cx="176925" cy="151357"/>
          </a:xfrm>
          <a:prstGeom prst="rect">
            <a:avLst/>
          </a:prstGeom>
        </p:spPr>
        <p:txBody>
          <a:bodyPr vert="horz" wrap="square" lIns="0" tIns="11526" rIns="0" bIns="0" rtlCol="0">
            <a:spAutoFit/>
          </a:bodyPr>
          <a:lstStyle/>
          <a:p>
            <a:pPr marL="11527">
              <a:spcBef>
                <a:spcPts val="91"/>
              </a:spcBef>
            </a:pPr>
            <a:r>
              <a:rPr sz="908" spc="-9" dirty="0">
                <a:latin typeface="Microsoft Sans Serif"/>
                <a:cs typeface="Microsoft Sans Serif"/>
              </a:rPr>
              <a:t>(iii)</a:t>
            </a:r>
            <a:endParaRPr sz="908">
              <a:latin typeface="Microsoft Sans Serif"/>
              <a:cs typeface="Microsoft Sans Serif"/>
            </a:endParaRPr>
          </a:p>
        </p:txBody>
      </p:sp>
      <p:sp>
        <p:nvSpPr>
          <p:cNvPr id="10" name="object 10"/>
          <p:cNvSpPr txBox="1"/>
          <p:nvPr/>
        </p:nvSpPr>
        <p:spPr>
          <a:xfrm>
            <a:off x="2137147" y="3612955"/>
            <a:ext cx="3624367" cy="710228"/>
          </a:xfrm>
          <a:prstGeom prst="rect">
            <a:avLst/>
          </a:prstGeom>
        </p:spPr>
        <p:txBody>
          <a:bodyPr vert="horz" wrap="square" lIns="0" tIns="11526" rIns="0" bIns="0" rtlCol="0">
            <a:spAutoFit/>
          </a:bodyPr>
          <a:lstStyle/>
          <a:p>
            <a:pPr marL="11527" marR="4611" algn="just">
              <a:spcBef>
                <a:spcPts val="91"/>
              </a:spcBef>
            </a:pPr>
            <a:r>
              <a:rPr sz="908" spc="-18" dirty="0">
                <a:latin typeface="Verdana"/>
                <a:cs typeface="Verdana"/>
              </a:rPr>
              <a:t>выплаты</a:t>
            </a:r>
            <a:r>
              <a:rPr sz="908" spc="23" dirty="0">
                <a:latin typeface="Verdana"/>
                <a:cs typeface="Verdana"/>
              </a:rPr>
              <a:t> </a:t>
            </a:r>
            <a:r>
              <a:rPr sz="908" dirty="0">
                <a:latin typeface="Verdana"/>
                <a:cs typeface="Verdana"/>
              </a:rPr>
              <a:t>по</a:t>
            </a:r>
            <a:r>
              <a:rPr sz="908" spc="23" dirty="0">
                <a:latin typeface="Verdana"/>
                <a:cs typeface="Verdana"/>
              </a:rPr>
              <a:t> </a:t>
            </a:r>
            <a:r>
              <a:rPr sz="908" spc="-45" dirty="0">
                <a:latin typeface="Verdana"/>
                <a:cs typeface="Verdana"/>
              </a:rPr>
              <a:t>приобретению</a:t>
            </a:r>
            <a:r>
              <a:rPr sz="908" spc="23" dirty="0">
                <a:latin typeface="Verdana"/>
                <a:cs typeface="Verdana"/>
              </a:rPr>
              <a:t> </a:t>
            </a:r>
            <a:r>
              <a:rPr sz="908" spc="-18" dirty="0">
                <a:latin typeface="Verdana"/>
                <a:cs typeface="Verdana"/>
              </a:rPr>
              <a:t>акций</a:t>
            </a:r>
            <a:r>
              <a:rPr sz="908" spc="23" dirty="0">
                <a:latin typeface="Verdana"/>
                <a:cs typeface="Verdana"/>
              </a:rPr>
              <a:t> </a:t>
            </a:r>
            <a:r>
              <a:rPr sz="908" dirty="0">
                <a:latin typeface="Verdana"/>
                <a:cs typeface="Verdana"/>
              </a:rPr>
              <a:t>или</a:t>
            </a:r>
            <a:r>
              <a:rPr sz="908" spc="23" dirty="0">
                <a:latin typeface="Verdana"/>
                <a:cs typeface="Verdana"/>
              </a:rPr>
              <a:t> </a:t>
            </a:r>
            <a:r>
              <a:rPr sz="908" spc="-27" dirty="0">
                <a:latin typeface="Verdana"/>
                <a:cs typeface="Verdana"/>
              </a:rPr>
              <a:t>долговых</a:t>
            </a:r>
            <a:r>
              <a:rPr sz="908" spc="27" dirty="0">
                <a:latin typeface="Verdana"/>
                <a:cs typeface="Verdana"/>
              </a:rPr>
              <a:t> </a:t>
            </a:r>
            <a:r>
              <a:rPr sz="908" spc="-41" dirty="0">
                <a:latin typeface="Verdana"/>
                <a:cs typeface="Verdana"/>
              </a:rPr>
              <a:t>инструментов </a:t>
            </a:r>
            <a:r>
              <a:rPr sz="908" spc="-68" dirty="0">
                <a:latin typeface="Verdana"/>
                <a:cs typeface="Verdana"/>
              </a:rPr>
              <a:t>других</a:t>
            </a:r>
            <a:r>
              <a:rPr sz="908" spc="-5" dirty="0">
                <a:latin typeface="Verdana"/>
                <a:cs typeface="Verdana"/>
              </a:rPr>
              <a:t> </a:t>
            </a:r>
            <a:r>
              <a:rPr sz="908" spc="-50" dirty="0">
                <a:latin typeface="Verdana"/>
                <a:cs typeface="Verdana"/>
              </a:rPr>
              <a:t>компаний</a:t>
            </a:r>
            <a:r>
              <a:rPr sz="908" spc="-50" dirty="0">
                <a:latin typeface="Microsoft Sans Serif"/>
                <a:cs typeface="Microsoft Sans Serif"/>
              </a:rPr>
              <a:t>,</a:t>
            </a:r>
            <a:r>
              <a:rPr sz="908" spc="73" dirty="0">
                <a:latin typeface="Microsoft Sans Serif"/>
                <a:cs typeface="Microsoft Sans Serif"/>
              </a:rPr>
              <a:t> </a:t>
            </a:r>
            <a:r>
              <a:rPr sz="908" dirty="0">
                <a:latin typeface="Verdana"/>
                <a:cs typeface="Verdana"/>
              </a:rPr>
              <a:t>а </a:t>
            </a:r>
            <a:r>
              <a:rPr sz="908" spc="-68" dirty="0">
                <a:latin typeface="Verdana"/>
                <a:cs typeface="Verdana"/>
              </a:rPr>
              <a:t>также</a:t>
            </a:r>
            <a:r>
              <a:rPr sz="908" spc="5" dirty="0">
                <a:latin typeface="Verdana"/>
                <a:cs typeface="Verdana"/>
              </a:rPr>
              <a:t> </a:t>
            </a:r>
            <a:r>
              <a:rPr sz="908" spc="-32" dirty="0">
                <a:latin typeface="Verdana"/>
                <a:cs typeface="Verdana"/>
              </a:rPr>
              <a:t>долей</a:t>
            </a:r>
            <a:r>
              <a:rPr sz="908" dirty="0">
                <a:latin typeface="Verdana"/>
                <a:cs typeface="Verdana"/>
              </a:rPr>
              <a:t> в </a:t>
            </a:r>
            <a:r>
              <a:rPr sz="908" spc="-45" dirty="0">
                <a:latin typeface="Verdana"/>
                <a:cs typeface="Verdana"/>
              </a:rPr>
              <a:t>совместных</a:t>
            </a:r>
            <a:r>
              <a:rPr sz="908" dirty="0">
                <a:latin typeface="Verdana"/>
                <a:cs typeface="Verdana"/>
              </a:rPr>
              <a:t> </a:t>
            </a:r>
            <a:r>
              <a:rPr sz="908" spc="-68" dirty="0">
                <a:latin typeface="Verdana"/>
                <a:cs typeface="Verdana"/>
              </a:rPr>
              <a:t>предприятиях</a:t>
            </a:r>
            <a:r>
              <a:rPr sz="908" spc="5" dirty="0">
                <a:latin typeface="Verdana"/>
                <a:cs typeface="Verdana"/>
              </a:rPr>
              <a:t> </a:t>
            </a:r>
            <a:r>
              <a:rPr sz="908" spc="-23" dirty="0">
                <a:latin typeface="Microsoft Sans Serif"/>
                <a:cs typeface="Microsoft Sans Serif"/>
              </a:rPr>
              <a:t>(</a:t>
            </a:r>
            <a:r>
              <a:rPr sz="908" spc="-23" dirty="0">
                <a:latin typeface="Verdana"/>
                <a:cs typeface="Verdana"/>
              </a:rPr>
              <a:t>за </a:t>
            </a:r>
            <a:r>
              <a:rPr sz="908" dirty="0">
                <a:latin typeface="Verdana"/>
                <a:cs typeface="Verdana"/>
              </a:rPr>
              <a:t>исключением</a:t>
            </a:r>
            <a:r>
              <a:rPr sz="908" spc="73" dirty="0">
                <a:latin typeface="Verdana"/>
                <a:cs typeface="Verdana"/>
              </a:rPr>
              <a:t> </a:t>
            </a:r>
            <a:r>
              <a:rPr sz="908" dirty="0">
                <a:latin typeface="Verdana"/>
                <a:cs typeface="Verdana"/>
              </a:rPr>
              <a:t>таких</a:t>
            </a:r>
            <a:r>
              <a:rPr sz="908" spc="73" dirty="0">
                <a:latin typeface="Verdana"/>
                <a:cs typeface="Verdana"/>
              </a:rPr>
              <a:t> </a:t>
            </a:r>
            <a:r>
              <a:rPr sz="908" dirty="0">
                <a:latin typeface="Verdana"/>
                <a:cs typeface="Verdana"/>
              </a:rPr>
              <a:t>инструментов</a:t>
            </a:r>
            <a:r>
              <a:rPr sz="908" dirty="0">
                <a:latin typeface="Microsoft Sans Serif"/>
                <a:cs typeface="Microsoft Sans Serif"/>
              </a:rPr>
              <a:t>,</a:t>
            </a:r>
            <a:r>
              <a:rPr sz="908" spc="150" dirty="0">
                <a:latin typeface="Microsoft Sans Serif"/>
                <a:cs typeface="Microsoft Sans Serif"/>
              </a:rPr>
              <a:t> </a:t>
            </a:r>
            <a:r>
              <a:rPr sz="908" dirty="0">
                <a:latin typeface="Verdana"/>
                <a:cs typeface="Verdana"/>
              </a:rPr>
              <a:t>которые</a:t>
            </a:r>
            <a:r>
              <a:rPr sz="908" spc="73" dirty="0">
                <a:latin typeface="Verdana"/>
                <a:cs typeface="Verdana"/>
              </a:rPr>
              <a:t> </a:t>
            </a:r>
            <a:r>
              <a:rPr sz="908" dirty="0">
                <a:latin typeface="Verdana"/>
                <a:cs typeface="Verdana"/>
              </a:rPr>
              <a:t>выступают</a:t>
            </a:r>
            <a:r>
              <a:rPr sz="908" spc="73" dirty="0">
                <a:latin typeface="Verdana"/>
                <a:cs typeface="Verdana"/>
              </a:rPr>
              <a:t> </a:t>
            </a:r>
            <a:r>
              <a:rPr sz="908" spc="-23" dirty="0">
                <a:latin typeface="Verdana"/>
                <a:cs typeface="Verdana"/>
              </a:rPr>
              <a:t>как </a:t>
            </a:r>
            <a:r>
              <a:rPr sz="908" spc="-45" dirty="0">
                <a:latin typeface="Verdana"/>
                <a:cs typeface="Verdana"/>
              </a:rPr>
              <a:t>эквиваленты</a:t>
            </a:r>
            <a:r>
              <a:rPr sz="908" spc="-9" dirty="0">
                <a:latin typeface="Verdana"/>
                <a:cs typeface="Verdana"/>
              </a:rPr>
              <a:t> </a:t>
            </a:r>
            <a:r>
              <a:rPr sz="908" spc="-45" dirty="0">
                <a:latin typeface="Verdana"/>
                <a:cs typeface="Verdana"/>
              </a:rPr>
              <a:t>денежных</a:t>
            </a:r>
            <a:r>
              <a:rPr sz="908" spc="-14" dirty="0">
                <a:latin typeface="Verdana"/>
                <a:cs typeface="Verdana"/>
              </a:rPr>
              <a:t> </a:t>
            </a:r>
            <a:r>
              <a:rPr sz="908" spc="-9" dirty="0">
                <a:latin typeface="Verdana"/>
                <a:cs typeface="Verdana"/>
              </a:rPr>
              <a:t>средств </a:t>
            </a:r>
            <a:r>
              <a:rPr sz="908" dirty="0">
                <a:latin typeface="Verdana"/>
                <a:cs typeface="Verdana"/>
              </a:rPr>
              <a:t>или</a:t>
            </a:r>
            <a:r>
              <a:rPr sz="908" spc="-14" dirty="0">
                <a:latin typeface="Verdana"/>
                <a:cs typeface="Verdana"/>
              </a:rPr>
              <a:t> </a:t>
            </a:r>
            <a:r>
              <a:rPr sz="908" spc="-41" dirty="0">
                <a:latin typeface="Verdana"/>
                <a:cs typeface="Verdana"/>
              </a:rPr>
              <a:t>инструментов</a:t>
            </a:r>
            <a:r>
              <a:rPr sz="908" spc="-9" dirty="0">
                <a:latin typeface="Verdana"/>
                <a:cs typeface="Verdana"/>
              </a:rPr>
              <a:t> </a:t>
            </a:r>
            <a:r>
              <a:rPr sz="908" spc="-41" dirty="0">
                <a:latin typeface="Verdana"/>
                <a:cs typeface="Verdana"/>
              </a:rPr>
              <a:t>совершения </a:t>
            </a:r>
            <a:r>
              <a:rPr sz="908" spc="-73" dirty="0">
                <a:latin typeface="Verdana"/>
                <a:cs typeface="Verdana"/>
              </a:rPr>
              <a:t>коммерческих</a:t>
            </a:r>
            <a:r>
              <a:rPr sz="908" spc="-41" dirty="0">
                <a:latin typeface="Verdana"/>
                <a:cs typeface="Verdana"/>
              </a:rPr>
              <a:t> </a:t>
            </a:r>
            <a:r>
              <a:rPr sz="908" spc="-54" dirty="0">
                <a:latin typeface="Microsoft Sans Serif"/>
                <a:cs typeface="Microsoft Sans Serif"/>
              </a:rPr>
              <a:t>(</a:t>
            </a:r>
            <a:r>
              <a:rPr sz="908" spc="-54" dirty="0">
                <a:latin typeface="Verdana"/>
                <a:cs typeface="Verdana"/>
              </a:rPr>
              <a:t>или</a:t>
            </a:r>
            <a:r>
              <a:rPr sz="908" spc="-45" dirty="0">
                <a:latin typeface="Verdana"/>
                <a:cs typeface="Verdana"/>
              </a:rPr>
              <a:t> </a:t>
            </a:r>
            <a:r>
              <a:rPr sz="908" spc="-64" dirty="0">
                <a:latin typeface="Verdana"/>
                <a:cs typeface="Verdana"/>
              </a:rPr>
              <a:t>биржевых</a:t>
            </a:r>
            <a:r>
              <a:rPr sz="908" spc="-64" dirty="0">
                <a:latin typeface="Microsoft Sans Serif"/>
                <a:cs typeface="Microsoft Sans Serif"/>
              </a:rPr>
              <a:t>)</a:t>
            </a:r>
            <a:r>
              <a:rPr sz="908" spc="36" dirty="0">
                <a:latin typeface="Microsoft Sans Serif"/>
                <a:cs typeface="Microsoft Sans Serif"/>
              </a:rPr>
              <a:t> </a:t>
            </a:r>
            <a:r>
              <a:rPr sz="908" spc="-9" dirty="0">
                <a:latin typeface="Verdana"/>
                <a:cs typeface="Verdana"/>
              </a:rPr>
              <a:t>операций</a:t>
            </a:r>
            <a:r>
              <a:rPr sz="908" spc="-9" dirty="0">
                <a:latin typeface="Microsoft Sans Serif"/>
                <a:cs typeface="Microsoft Sans Serif"/>
              </a:rPr>
              <a:t>);</a:t>
            </a:r>
            <a:endParaRPr sz="908">
              <a:latin typeface="Microsoft Sans Serif"/>
              <a:cs typeface="Microsoft Sans Serif"/>
            </a:endParaRPr>
          </a:p>
        </p:txBody>
      </p:sp>
      <p:sp>
        <p:nvSpPr>
          <p:cNvPr id="11" name="object 11"/>
          <p:cNvSpPr txBox="1"/>
          <p:nvPr/>
        </p:nvSpPr>
        <p:spPr>
          <a:xfrm>
            <a:off x="1668049" y="4459890"/>
            <a:ext cx="4147649" cy="434650"/>
          </a:xfrm>
          <a:prstGeom prst="rect">
            <a:avLst/>
          </a:prstGeom>
          <a:ln w="6096">
            <a:solidFill>
              <a:srgbClr val="000000"/>
            </a:solidFill>
          </a:ln>
        </p:spPr>
        <p:txBody>
          <a:bodyPr vert="horz" wrap="square" lIns="0" tIns="12679" rIns="0" bIns="0" rtlCol="0">
            <a:spAutoFit/>
          </a:bodyPr>
          <a:lstStyle/>
          <a:p>
            <a:pPr marL="65125">
              <a:lnSpc>
                <a:spcPts val="1085"/>
              </a:lnSpc>
              <a:spcBef>
                <a:spcPts val="100"/>
              </a:spcBef>
            </a:pPr>
            <a:r>
              <a:rPr sz="908" b="1" dirty="0">
                <a:latin typeface="Arial"/>
                <a:cs typeface="Arial"/>
              </a:rPr>
              <a:t>ПРИМЕР</a:t>
            </a:r>
            <a:r>
              <a:rPr sz="908" b="1" spc="-23" dirty="0">
                <a:latin typeface="Arial"/>
                <a:cs typeface="Arial"/>
              </a:rPr>
              <a:t> </a:t>
            </a:r>
            <a:r>
              <a:rPr sz="908" b="1" dirty="0">
                <a:latin typeface="Arial"/>
                <a:cs typeface="Arial"/>
              </a:rPr>
              <a:t>-</a:t>
            </a:r>
            <a:r>
              <a:rPr sz="908" b="1" spc="-18" dirty="0">
                <a:latin typeface="Arial"/>
                <a:cs typeface="Arial"/>
              </a:rPr>
              <a:t> </a:t>
            </a:r>
            <a:r>
              <a:rPr sz="908" b="1" dirty="0">
                <a:latin typeface="Arial"/>
                <a:cs typeface="Arial"/>
              </a:rPr>
              <a:t>Выплаты</a:t>
            </a:r>
            <a:r>
              <a:rPr sz="908" b="1" spc="-18" dirty="0">
                <a:latin typeface="Arial"/>
                <a:cs typeface="Arial"/>
              </a:rPr>
              <a:t> </a:t>
            </a:r>
            <a:r>
              <a:rPr sz="908" b="1" dirty="0">
                <a:latin typeface="Arial"/>
                <a:cs typeface="Arial"/>
              </a:rPr>
              <a:t>в</a:t>
            </a:r>
            <a:r>
              <a:rPr sz="908" b="1" spc="-18" dirty="0">
                <a:latin typeface="Arial"/>
                <a:cs typeface="Arial"/>
              </a:rPr>
              <a:t> </a:t>
            </a:r>
            <a:r>
              <a:rPr sz="908" b="1" dirty="0">
                <a:latin typeface="Arial"/>
                <a:cs typeface="Arial"/>
              </a:rPr>
              <a:t>целях</a:t>
            </a:r>
            <a:r>
              <a:rPr sz="908" b="1" spc="-27" dirty="0">
                <a:latin typeface="Arial"/>
                <a:cs typeface="Arial"/>
              </a:rPr>
              <a:t> </a:t>
            </a:r>
            <a:r>
              <a:rPr sz="908" b="1" dirty="0">
                <a:latin typeface="Arial"/>
                <a:cs typeface="Arial"/>
              </a:rPr>
              <a:t>приобретения</a:t>
            </a:r>
            <a:r>
              <a:rPr sz="908" b="1" spc="-23" dirty="0">
                <a:latin typeface="Arial"/>
                <a:cs typeface="Arial"/>
              </a:rPr>
              <a:t> </a:t>
            </a:r>
            <a:r>
              <a:rPr sz="908" b="1" spc="-9" dirty="0">
                <a:latin typeface="Arial"/>
                <a:cs typeface="Arial"/>
              </a:rPr>
              <a:t>акций</a:t>
            </a:r>
            <a:endParaRPr sz="908">
              <a:latin typeface="Arial"/>
              <a:cs typeface="Arial"/>
            </a:endParaRPr>
          </a:p>
          <a:p>
            <a:pPr marL="65125">
              <a:lnSpc>
                <a:spcPts val="1085"/>
              </a:lnSpc>
            </a:pPr>
            <a:r>
              <a:rPr sz="908" dirty="0">
                <a:latin typeface="Verdana"/>
                <a:cs typeface="Verdana"/>
              </a:rPr>
              <a:t>Вы</a:t>
            </a:r>
            <a:r>
              <a:rPr sz="908" spc="50" dirty="0">
                <a:latin typeface="Verdana"/>
                <a:cs typeface="Verdana"/>
              </a:rPr>
              <a:t> </a:t>
            </a:r>
            <a:r>
              <a:rPr sz="908" spc="-64" dirty="0">
                <a:latin typeface="Verdana"/>
                <a:cs typeface="Verdana"/>
              </a:rPr>
              <a:t>покупаете</a:t>
            </a:r>
            <a:r>
              <a:rPr sz="908" spc="54" dirty="0">
                <a:latin typeface="Verdana"/>
                <a:cs typeface="Verdana"/>
              </a:rPr>
              <a:t> </a:t>
            </a:r>
            <a:r>
              <a:rPr sz="908" spc="-36" dirty="0">
                <a:latin typeface="Verdana"/>
                <a:cs typeface="Verdana"/>
              </a:rPr>
              <a:t>бизнес</a:t>
            </a:r>
            <a:r>
              <a:rPr sz="908" spc="54" dirty="0">
                <a:latin typeface="Verdana"/>
                <a:cs typeface="Verdana"/>
              </a:rPr>
              <a:t> </a:t>
            </a:r>
            <a:r>
              <a:rPr sz="908" spc="-73" dirty="0">
                <a:latin typeface="Verdana"/>
                <a:cs typeface="Verdana"/>
              </a:rPr>
              <a:t>конкурента</a:t>
            </a:r>
            <a:r>
              <a:rPr sz="908" spc="54" dirty="0">
                <a:latin typeface="Verdana"/>
                <a:cs typeface="Verdana"/>
              </a:rPr>
              <a:t> </a:t>
            </a:r>
            <a:r>
              <a:rPr sz="908" dirty="0">
                <a:latin typeface="Verdana"/>
                <a:cs typeface="Verdana"/>
              </a:rPr>
              <a:t>и</a:t>
            </a:r>
            <a:r>
              <a:rPr sz="908" spc="45" dirty="0">
                <a:latin typeface="Verdana"/>
                <a:cs typeface="Verdana"/>
              </a:rPr>
              <a:t> </a:t>
            </a:r>
            <a:r>
              <a:rPr sz="908" spc="-50" dirty="0">
                <a:latin typeface="Verdana"/>
                <a:cs typeface="Verdana"/>
              </a:rPr>
              <a:t>приобретаете</a:t>
            </a:r>
            <a:r>
              <a:rPr sz="908" spc="59" dirty="0">
                <a:latin typeface="Verdana"/>
                <a:cs typeface="Verdana"/>
              </a:rPr>
              <a:t> </a:t>
            </a:r>
            <a:r>
              <a:rPr sz="908" dirty="0">
                <a:latin typeface="Verdana"/>
                <a:cs typeface="Verdana"/>
              </a:rPr>
              <a:t>все</a:t>
            </a:r>
            <a:r>
              <a:rPr sz="908" spc="50" dirty="0">
                <a:latin typeface="Verdana"/>
                <a:cs typeface="Verdana"/>
              </a:rPr>
              <a:t> </a:t>
            </a:r>
            <a:r>
              <a:rPr sz="908" spc="-18" dirty="0">
                <a:latin typeface="Verdana"/>
                <a:cs typeface="Verdana"/>
              </a:rPr>
              <a:t>его</a:t>
            </a:r>
            <a:r>
              <a:rPr sz="908" spc="50" dirty="0">
                <a:latin typeface="Verdana"/>
                <a:cs typeface="Verdana"/>
              </a:rPr>
              <a:t> </a:t>
            </a:r>
            <a:r>
              <a:rPr sz="908" spc="-50" dirty="0">
                <a:latin typeface="Verdana"/>
                <a:cs typeface="Verdana"/>
              </a:rPr>
              <a:t>акции</a:t>
            </a:r>
            <a:r>
              <a:rPr sz="908" spc="-50" dirty="0">
                <a:latin typeface="Microsoft Sans Serif"/>
                <a:cs typeface="Microsoft Sans Serif"/>
              </a:rPr>
              <a:t>.</a:t>
            </a:r>
            <a:r>
              <a:rPr sz="908" spc="127" dirty="0">
                <a:latin typeface="Microsoft Sans Serif"/>
                <a:cs typeface="Microsoft Sans Serif"/>
              </a:rPr>
              <a:t> </a:t>
            </a:r>
            <a:r>
              <a:rPr sz="908" dirty="0">
                <a:latin typeface="Verdana"/>
                <a:cs typeface="Verdana"/>
              </a:rPr>
              <a:t>Это</a:t>
            </a:r>
            <a:r>
              <a:rPr sz="908" spc="50" dirty="0">
                <a:latin typeface="Verdana"/>
                <a:cs typeface="Verdana"/>
              </a:rPr>
              <a:t> </a:t>
            </a:r>
            <a:r>
              <a:rPr sz="908" spc="-45" dirty="0">
                <a:latin typeface="Microsoft Sans Serif"/>
                <a:cs typeface="Microsoft Sans Serif"/>
              </a:rPr>
              <a:t>-</a:t>
            </a:r>
            <a:endParaRPr sz="908">
              <a:latin typeface="Microsoft Sans Serif"/>
              <a:cs typeface="Microsoft Sans Serif"/>
            </a:endParaRPr>
          </a:p>
          <a:p>
            <a:pPr marL="65125">
              <a:spcBef>
                <a:spcPts val="5"/>
              </a:spcBef>
            </a:pPr>
            <a:r>
              <a:rPr sz="908" spc="-73" dirty="0">
                <a:latin typeface="Verdana"/>
                <a:cs typeface="Verdana"/>
              </a:rPr>
              <a:t>инвестиционная</a:t>
            </a:r>
            <a:r>
              <a:rPr sz="908" spc="23" dirty="0">
                <a:latin typeface="Verdana"/>
                <a:cs typeface="Verdana"/>
              </a:rPr>
              <a:t> </a:t>
            </a:r>
            <a:r>
              <a:rPr sz="908" spc="-9" dirty="0">
                <a:latin typeface="Verdana"/>
                <a:cs typeface="Verdana"/>
              </a:rPr>
              <a:t>деятельность</a:t>
            </a:r>
            <a:r>
              <a:rPr sz="908" spc="-9" dirty="0">
                <a:latin typeface="Microsoft Sans Serif"/>
                <a:cs typeface="Microsoft Sans Serif"/>
              </a:rPr>
              <a:t>.</a:t>
            </a:r>
            <a:endParaRPr sz="908">
              <a:latin typeface="Microsoft Sans Serif"/>
              <a:cs typeface="Microsoft Sans Serif"/>
            </a:endParaRPr>
          </a:p>
        </p:txBody>
      </p:sp>
      <p:sp>
        <p:nvSpPr>
          <p:cNvPr id="12" name="object 12"/>
          <p:cNvSpPr txBox="1"/>
          <p:nvPr/>
        </p:nvSpPr>
        <p:spPr>
          <a:xfrm>
            <a:off x="1722215" y="5030659"/>
            <a:ext cx="183264" cy="151357"/>
          </a:xfrm>
          <a:prstGeom prst="rect">
            <a:avLst/>
          </a:prstGeom>
        </p:spPr>
        <p:txBody>
          <a:bodyPr vert="horz" wrap="square" lIns="0" tIns="11526" rIns="0" bIns="0" rtlCol="0">
            <a:spAutoFit/>
          </a:bodyPr>
          <a:lstStyle/>
          <a:p>
            <a:pPr marL="11527">
              <a:spcBef>
                <a:spcPts val="91"/>
              </a:spcBef>
            </a:pPr>
            <a:r>
              <a:rPr sz="908" spc="-18" dirty="0">
                <a:latin typeface="Microsoft Sans Serif"/>
                <a:cs typeface="Microsoft Sans Serif"/>
              </a:rPr>
              <a:t>(iv)</a:t>
            </a:r>
            <a:endParaRPr sz="908">
              <a:latin typeface="Microsoft Sans Serif"/>
              <a:cs typeface="Microsoft Sans Serif"/>
            </a:endParaRPr>
          </a:p>
        </p:txBody>
      </p:sp>
      <p:sp>
        <p:nvSpPr>
          <p:cNvPr id="13" name="object 13"/>
          <p:cNvSpPr txBox="1"/>
          <p:nvPr/>
        </p:nvSpPr>
        <p:spPr>
          <a:xfrm>
            <a:off x="2137102" y="5030660"/>
            <a:ext cx="3624943" cy="710228"/>
          </a:xfrm>
          <a:prstGeom prst="rect">
            <a:avLst/>
          </a:prstGeom>
        </p:spPr>
        <p:txBody>
          <a:bodyPr vert="horz" wrap="square" lIns="0" tIns="11526" rIns="0" bIns="0" rtlCol="0">
            <a:spAutoFit/>
          </a:bodyPr>
          <a:lstStyle/>
          <a:p>
            <a:pPr marL="11527" marR="4611" algn="just">
              <a:spcBef>
                <a:spcPts val="91"/>
              </a:spcBef>
            </a:pPr>
            <a:r>
              <a:rPr sz="908" spc="-36" dirty="0">
                <a:latin typeface="Verdana"/>
                <a:cs typeface="Verdana"/>
              </a:rPr>
              <a:t>поступления</a:t>
            </a:r>
            <a:r>
              <a:rPr sz="908" spc="45" dirty="0">
                <a:latin typeface="Verdana"/>
                <a:cs typeface="Verdana"/>
              </a:rPr>
              <a:t> </a:t>
            </a:r>
            <a:r>
              <a:rPr sz="908" dirty="0">
                <a:latin typeface="Verdana"/>
                <a:cs typeface="Verdana"/>
              </a:rPr>
              <a:t>от</a:t>
            </a:r>
            <a:r>
              <a:rPr sz="908" spc="41" dirty="0">
                <a:latin typeface="Verdana"/>
                <a:cs typeface="Verdana"/>
              </a:rPr>
              <a:t> </a:t>
            </a:r>
            <a:r>
              <a:rPr sz="908" spc="-23" dirty="0">
                <a:latin typeface="Verdana"/>
                <a:cs typeface="Verdana"/>
              </a:rPr>
              <a:t>продажи</a:t>
            </a:r>
            <a:r>
              <a:rPr sz="908" spc="50" dirty="0">
                <a:latin typeface="Verdana"/>
                <a:cs typeface="Verdana"/>
              </a:rPr>
              <a:t> </a:t>
            </a:r>
            <a:r>
              <a:rPr sz="908" dirty="0">
                <a:latin typeface="Verdana"/>
                <a:cs typeface="Verdana"/>
              </a:rPr>
              <a:t>акций</a:t>
            </a:r>
            <a:r>
              <a:rPr sz="908" spc="41" dirty="0">
                <a:latin typeface="Verdana"/>
                <a:cs typeface="Verdana"/>
              </a:rPr>
              <a:t> </a:t>
            </a:r>
            <a:r>
              <a:rPr sz="908" dirty="0">
                <a:latin typeface="Microsoft Sans Serif"/>
                <a:cs typeface="Microsoft Sans Serif"/>
              </a:rPr>
              <a:t>(</a:t>
            </a:r>
            <a:r>
              <a:rPr sz="908" dirty="0">
                <a:latin typeface="Verdana"/>
                <a:cs typeface="Verdana"/>
              </a:rPr>
              <a:t>или</a:t>
            </a:r>
            <a:r>
              <a:rPr sz="908" spc="45" dirty="0">
                <a:latin typeface="Verdana"/>
                <a:cs typeface="Verdana"/>
              </a:rPr>
              <a:t> </a:t>
            </a:r>
            <a:r>
              <a:rPr sz="908" spc="-18" dirty="0">
                <a:latin typeface="Verdana"/>
                <a:cs typeface="Verdana"/>
              </a:rPr>
              <a:t>долговых</a:t>
            </a:r>
            <a:r>
              <a:rPr sz="908" spc="45" dirty="0">
                <a:latin typeface="Verdana"/>
                <a:cs typeface="Verdana"/>
              </a:rPr>
              <a:t> </a:t>
            </a:r>
            <a:r>
              <a:rPr sz="908" spc="-41" dirty="0">
                <a:latin typeface="Verdana"/>
                <a:cs typeface="Verdana"/>
              </a:rPr>
              <a:t>инструментов</a:t>
            </a:r>
            <a:r>
              <a:rPr sz="908" spc="-41" dirty="0">
                <a:latin typeface="Microsoft Sans Serif"/>
                <a:cs typeface="Microsoft Sans Serif"/>
              </a:rPr>
              <a:t>) </a:t>
            </a:r>
            <a:r>
              <a:rPr sz="908" spc="-68" dirty="0">
                <a:latin typeface="Verdana"/>
                <a:cs typeface="Verdana"/>
              </a:rPr>
              <a:t>других</a:t>
            </a:r>
            <a:r>
              <a:rPr sz="908" spc="-5" dirty="0">
                <a:latin typeface="Verdana"/>
                <a:cs typeface="Verdana"/>
              </a:rPr>
              <a:t> </a:t>
            </a:r>
            <a:r>
              <a:rPr sz="908" spc="-50" dirty="0">
                <a:latin typeface="Verdana"/>
                <a:cs typeface="Verdana"/>
              </a:rPr>
              <a:t>компаний</a:t>
            </a:r>
            <a:r>
              <a:rPr sz="908" spc="-50" dirty="0">
                <a:latin typeface="Microsoft Sans Serif"/>
                <a:cs typeface="Microsoft Sans Serif"/>
              </a:rPr>
              <a:t>,</a:t>
            </a:r>
            <a:r>
              <a:rPr sz="908" spc="73" dirty="0">
                <a:latin typeface="Microsoft Sans Serif"/>
                <a:cs typeface="Microsoft Sans Serif"/>
              </a:rPr>
              <a:t> </a:t>
            </a:r>
            <a:r>
              <a:rPr sz="908" dirty="0">
                <a:latin typeface="Verdana"/>
                <a:cs typeface="Verdana"/>
              </a:rPr>
              <a:t>а </a:t>
            </a:r>
            <a:r>
              <a:rPr sz="908" spc="-68" dirty="0">
                <a:latin typeface="Verdana"/>
                <a:cs typeface="Verdana"/>
              </a:rPr>
              <a:t>также</a:t>
            </a:r>
            <a:r>
              <a:rPr sz="908" spc="5" dirty="0">
                <a:latin typeface="Verdana"/>
                <a:cs typeface="Verdana"/>
              </a:rPr>
              <a:t> </a:t>
            </a:r>
            <a:r>
              <a:rPr sz="908" spc="-32" dirty="0">
                <a:latin typeface="Verdana"/>
                <a:cs typeface="Verdana"/>
              </a:rPr>
              <a:t>долей</a:t>
            </a:r>
            <a:r>
              <a:rPr sz="908" dirty="0">
                <a:latin typeface="Verdana"/>
                <a:cs typeface="Verdana"/>
              </a:rPr>
              <a:t> в </a:t>
            </a:r>
            <a:r>
              <a:rPr sz="908" spc="-45" dirty="0">
                <a:latin typeface="Verdana"/>
                <a:cs typeface="Verdana"/>
              </a:rPr>
              <a:t>совместных</a:t>
            </a:r>
            <a:r>
              <a:rPr sz="908" dirty="0">
                <a:latin typeface="Verdana"/>
                <a:cs typeface="Verdana"/>
              </a:rPr>
              <a:t> </a:t>
            </a:r>
            <a:r>
              <a:rPr sz="908" spc="-68" dirty="0">
                <a:latin typeface="Verdana"/>
                <a:cs typeface="Verdana"/>
              </a:rPr>
              <a:t>предприятиях</a:t>
            </a:r>
            <a:r>
              <a:rPr sz="908" spc="5" dirty="0">
                <a:latin typeface="Verdana"/>
                <a:cs typeface="Verdana"/>
              </a:rPr>
              <a:t> </a:t>
            </a:r>
            <a:r>
              <a:rPr sz="908" spc="-23" dirty="0">
                <a:latin typeface="Microsoft Sans Serif"/>
                <a:cs typeface="Microsoft Sans Serif"/>
              </a:rPr>
              <a:t>(</a:t>
            </a:r>
            <a:r>
              <a:rPr sz="908" spc="-23" dirty="0">
                <a:latin typeface="Verdana"/>
                <a:cs typeface="Verdana"/>
              </a:rPr>
              <a:t>за </a:t>
            </a:r>
            <a:r>
              <a:rPr sz="908" dirty="0">
                <a:latin typeface="Verdana"/>
                <a:cs typeface="Verdana"/>
              </a:rPr>
              <a:t>исключением</a:t>
            </a:r>
            <a:r>
              <a:rPr sz="908" spc="73" dirty="0">
                <a:latin typeface="Verdana"/>
                <a:cs typeface="Verdana"/>
              </a:rPr>
              <a:t> </a:t>
            </a:r>
            <a:r>
              <a:rPr sz="908" dirty="0">
                <a:latin typeface="Verdana"/>
                <a:cs typeface="Verdana"/>
              </a:rPr>
              <a:t>таких</a:t>
            </a:r>
            <a:r>
              <a:rPr sz="908" spc="73" dirty="0">
                <a:latin typeface="Verdana"/>
                <a:cs typeface="Verdana"/>
              </a:rPr>
              <a:t> </a:t>
            </a:r>
            <a:r>
              <a:rPr sz="908" dirty="0">
                <a:latin typeface="Verdana"/>
                <a:cs typeface="Verdana"/>
              </a:rPr>
              <a:t>инструментов</a:t>
            </a:r>
            <a:r>
              <a:rPr sz="908" dirty="0">
                <a:latin typeface="Microsoft Sans Serif"/>
                <a:cs typeface="Microsoft Sans Serif"/>
              </a:rPr>
              <a:t>,</a:t>
            </a:r>
            <a:r>
              <a:rPr sz="908" spc="150" dirty="0">
                <a:latin typeface="Microsoft Sans Serif"/>
                <a:cs typeface="Microsoft Sans Serif"/>
              </a:rPr>
              <a:t> </a:t>
            </a:r>
            <a:r>
              <a:rPr sz="908" dirty="0">
                <a:latin typeface="Verdana"/>
                <a:cs typeface="Verdana"/>
              </a:rPr>
              <a:t>которые</a:t>
            </a:r>
            <a:r>
              <a:rPr sz="908" spc="73" dirty="0">
                <a:latin typeface="Verdana"/>
                <a:cs typeface="Verdana"/>
              </a:rPr>
              <a:t> </a:t>
            </a:r>
            <a:r>
              <a:rPr sz="908" dirty="0">
                <a:latin typeface="Verdana"/>
                <a:cs typeface="Verdana"/>
              </a:rPr>
              <a:t>выступают</a:t>
            </a:r>
            <a:r>
              <a:rPr sz="908" spc="73" dirty="0">
                <a:latin typeface="Verdana"/>
                <a:cs typeface="Verdana"/>
              </a:rPr>
              <a:t> </a:t>
            </a:r>
            <a:r>
              <a:rPr sz="908" spc="-23" dirty="0">
                <a:latin typeface="Verdana"/>
                <a:cs typeface="Verdana"/>
              </a:rPr>
              <a:t>как </a:t>
            </a:r>
            <a:r>
              <a:rPr sz="908" spc="-45" dirty="0">
                <a:latin typeface="Verdana"/>
                <a:cs typeface="Verdana"/>
              </a:rPr>
              <a:t>эквиваленты</a:t>
            </a:r>
            <a:r>
              <a:rPr sz="908" spc="-9" dirty="0">
                <a:latin typeface="Verdana"/>
                <a:cs typeface="Verdana"/>
              </a:rPr>
              <a:t> </a:t>
            </a:r>
            <a:r>
              <a:rPr sz="908" spc="-45" dirty="0">
                <a:latin typeface="Verdana"/>
                <a:cs typeface="Verdana"/>
              </a:rPr>
              <a:t>денежных</a:t>
            </a:r>
            <a:r>
              <a:rPr sz="908" spc="-14" dirty="0">
                <a:latin typeface="Verdana"/>
                <a:cs typeface="Verdana"/>
              </a:rPr>
              <a:t> </a:t>
            </a:r>
            <a:r>
              <a:rPr sz="908" spc="-9" dirty="0">
                <a:latin typeface="Verdana"/>
                <a:cs typeface="Verdana"/>
              </a:rPr>
              <a:t>средств </a:t>
            </a:r>
            <a:r>
              <a:rPr sz="908" dirty="0">
                <a:latin typeface="Verdana"/>
                <a:cs typeface="Verdana"/>
              </a:rPr>
              <a:t>или</a:t>
            </a:r>
            <a:r>
              <a:rPr sz="908" spc="-14" dirty="0">
                <a:latin typeface="Verdana"/>
                <a:cs typeface="Verdana"/>
              </a:rPr>
              <a:t> </a:t>
            </a:r>
            <a:r>
              <a:rPr sz="908" spc="-41" dirty="0">
                <a:latin typeface="Verdana"/>
                <a:cs typeface="Verdana"/>
              </a:rPr>
              <a:t>инструментов</a:t>
            </a:r>
            <a:r>
              <a:rPr sz="908" spc="-9" dirty="0">
                <a:latin typeface="Verdana"/>
                <a:cs typeface="Verdana"/>
              </a:rPr>
              <a:t> </a:t>
            </a:r>
            <a:r>
              <a:rPr sz="908" spc="-41" dirty="0">
                <a:latin typeface="Verdana"/>
                <a:cs typeface="Verdana"/>
              </a:rPr>
              <a:t>совершения </a:t>
            </a:r>
            <a:r>
              <a:rPr sz="908" spc="-73" dirty="0">
                <a:latin typeface="Verdana"/>
                <a:cs typeface="Verdana"/>
              </a:rPr>
              <a:t>коммерческих</a:t>
            </a:r>
            <a:r>
              <a:rPr sz="908" spc="-41" dirty="0">
                <a:latin typeface="Verdana"/>
                <a:cs typeface="Verdana"/>
              </a:rPr>
              <a:t> </a:t>
            </a:r>
            <a:r>
              <a:rPr sz="908" spc="-54" dirty="0">
                <a:latin typeface="Microsoft Sans Serif"/>
                <a:cs typeface="Microsoft Sans Serif"/>
              </a:rPr>
              <a:t>(</a:t>
            </a:r>
            <a:r>
              <a:rPr sz="908" spc="-54" dirty="0">
                <a:latin typeface="Verdana"/>
                <a:cs typeface="Verdana"/>
              </a:rPr>
              <a:t>или</a:t>
            </a:r>
            <a:r>
              <a:rPr sz="908" spc="-45" dirty="0">
                <a:latin typeface="Verdana"/>
                <a:cs typeface="Verdana"/>
              </a:rPr>
              <a:t> </a:t>
            </a:r>
            <a:r>
              <a:rPr sz="908" spc="-64" dirty="0">
                <a:latin typeface="Verdana"/>
                <a:cs typeface="Verdana"/>
              </a:rPr>
              <a:t>биржевых</a:t>
            </a:r>
            <a:r>
              <a:rPr sz="908" spc="-64" dirty="0">
                <a:latin typeface="Microsoft Sans Serif"/>
                <a:cs typeface="Microsoft Sans Serif"/>
              </a:rPr>
              <a:t>)</a:t>
            </a:r>
            <a:r>
              <a:rPr sz="908" spc="36" dirty="0">
                <a:latin typeface="Microsoft Sans Serif"/>
                <a:cs typeface="Microsoft Sans Serif"/>
              </a:rPr>
              <a:t> </a:t>
            </a:r>
            <a:r>
              <a:rPr sz="908" spc="-9" dirty="0">
                <a:latin typeface="Verdana"/>
                <a:cs typeface="Verdana"/>
              </a:rPr>
              <a:t>операций</a:t>
            </a:r>
            <a:r>
              <a:rPr sz="908" spc="-9" dirty="0">
                <a:latin typeface="Microsoft Sans Serif"/>
                <a:cs typeface="Microsoft Sans Serif"/>
              </a:rPr>
              <a:t>);</a:t>
            </a:r>
            <a:endParaRPr sz="908">
              <a:latin typeface="Microsoft Sans Serif"/>
              <a:cs typeface="Microsoft Sans Serif"/>
            </a:endParaRPr>
          </a:p>
        </p:txBody>
      </p:sp>
      <p:sp>
        <p:nvSpPr>
          <p:cNvPr id="14" name="object 14"/>
          <p:cNvSpPr txBox="1"/>
          <p:nvPr/>
        </p:nvSpPr>
        <p:spPr>
          <a:xfrm>
            <a:off x="6426877" y="639227"/>
            <a:ext cx="157907" cy="151357"/>
          </a:xfrm>
          <a:prstGeom prst="rect">
            <a:avLst/>
          </a:prstGeom>
        </p:spPr>
        <p:txBody>
          <a:bodyPr vert="horz" wrap="square" lIns="0" tIns="11526" rIns="0" bIns="0" rtlCol="0">
            <a:spAutoFit/>
          </a:bodyPr>
          <a:lstStyle/>
          <a:p>
            <a:pPr marL="11527">
              <a:spcBef>
                <a:spcPts val="91"/>
              </a:spcBef>
            </a:pPr>
            <a:r>
              <a:rPr sz="908" spc="-23" dirty="0">
                <a:latin typeface="Microsoft Sans Serif"/>
                <a:cs typeface="Microsoft Sans Serif"/>
              </a:rPr>
              <a:t>(v)</a:t>
            </a:r>
            <a:endParaRPr sz="908">
              <a:latin typeface="Microsoft Sans Serif"/>
              <a:cs typeface="Microsoft Sans Serif"/>
            </a:endParaRPr>
          </a:p>
        </p:txBody>
      </p:sp>
      <p:sp>
        <p:nvSpPr>
          <p:cNvPr id="15" name="object 15"/>
          <p:cNvSpPr txBox="1"/>
          <p:nvPr/>
        </p:nvSpPr>
        <p:spPr>
          <a:xfrm>
            <a:off x="8251915" y="639227"/>
            <a:ext cx="2213578" cy="151357"/>
          </a:xfrm>
          <a:prstGeom prst="rect">
            <a:avLst/>
          </a:prstGeom>
        </p:spPr>
        <p:txBody>
          <a:bodyPr vert="horz" wrap="square" lIns="0" tIns="11526" rIns="0" bIns="0" rtlCol="0">
            <a:spAutoFit/>
          </a:bodyPr>
          <a:lstStyle/>
          <a:p>
            <a:pPr marL="11527">
              <a:spcBef>
                <a:spcPts val="91"/>
              </a:spcBef>
              <a:tabLst>
                <a:tab pos="972262" algn="l"/>
                <a:tab pos="1502482" algn="l"/>
                <a:tab pos="2046534" algn="l"/>
              </a:tabLst>
            </a:pPr>
            <a:r>
              <a:rPr sz="908" spc="-9" dirty="0">
                <a:latin typeface="Verdana"/>
                <a:cs typeface="Verdana"/>
              </a:rPr>
              <a:t>кредитование</a:t>
            </a:r>
            <a:r>
              <a:rPr sz="908" spc="-9" dirty="0">
                <a:latin typeface="Microsoft Sans Serif"/>
                <a:cs typeface="Microsoft Sans Serif"/>
              </a:rPr>
              <a:t>)</a:t>
            </a:r>
            <a:r>
              <a:rPr sz="908" dirty="0">
                <a:latin typeface="Microsoft Sans Serif"/>
                <a:cs typeface="Microsoft Sans Serif"/>
              </a:rPr>
              <a:t>	</a:t>
            </a:r>
            <a:r>
              <a:rPr sz="908" spc="-9" dirty="0">
                <a:latin typeface="Verdana"/>
                <a:cs typeface="Verdana"/>
              </a:rPr>
              <a:t>других</a:t>
            </a:r>
            <a:r>
              <a:rPr sz="908" dirty="0">
                <a:latin typeface="Verdana"/>
                <a:cs typeface="Verdana"/>
              </a:rPr>
              <a:t>	</a:t>
            </a:r>
            <a:r>
              <a:rPr sz="908" spc="-9" dirty="0">
                <a:latin typeface="Verdana"/>
                <a:cs typeface="Verdana"/>
              </a:rPr>
              <a:t>сторон</a:t>
            </a:r>
            <a:r>
              <a:rPr sz="908" dirty="0">
                <a:latin typeface="Verdana"/>
                <a:cs typeface="Verdana"/>
              </a:rPr>
              <a:t>	</a:t>
            </a:r>
            <a:r>
              <a:rPr sz="908" spc="-27" dirty="0">
                <a:latin typeface="Microsoft Sans Serif"/>
                <a:cs typeface="Microsoft Sans Serif"/>
              </a:rPr>
              <a:t>(</a:t>
            </a:r>
            <a:r>
              <a:rPr sz="908" spc="-27" dirty="0">
                <a:latin typeface="Verdana"/>
                <a:cs typeface="Verdana"/>
              </a:rPr>
              <a:t>за</a:t>
            </a:r>
            <a:endParaRPr sz="908">
              <a:latin typeface="Verdana"/>
              <a:cs typeface="Verdana"/>
            </a:endParaRPr>
          </a:p>
        </p:txBody>
      </p:sp>
      <p:sp>
        <p:nvSpPr>
          <p:cNvPr id="16" name="object 16"/>
          <p:cNvSpPr txBox="1"/>
          <p:nvPr/>
        </p:nvSpPr>
        <p:spPr>
          <a:xfrm>
            <a:off x="6841815" y="639227"/>
            <a:ext cx="1677617" cy="291074"/>
          </a:xfrm>
          <a:prstGeom prst="rect">
            <a:avLst/>
          </a:prstGeom>
        </p:spPr>
        <p:txBody>
          <a:bodyPr vert="horz" wrap="square" lIns="0" tIns="11526" rIns="0" bIns="0" rtlCol="0">
            <a:spAutoFit/>
          </a:bodyPr>
          <a:lstStyle/>
          <a:p>
            <a:pPr marL="11527" marR="4611" indent="-576">
              <a:spcBef>
                <a:spcPts val="91"/>
              </a:spcBef>
              <a:tabLst>
                <a:tab pos="971686" algn="l"/>
                <a:tab pos="1009723" algn="l"/>
              </a:tabLst>
            </a:pPr>
            <a:r>
              <a:rPr sz="908" spc="-9" dirty="0">
                <a:latin typeface="Verdana"/>
                <a:cs typeface="Verdana"/>
              </a:rPr>
              <a:t>авансирование</a:t>
            </a:r>
            <a:r>
              <a:rPr sz="908" dirty="0">
                <a:latin typeface="Verdana"/>
                <a:cs typeface="Verdana"/>
              </a:rPr>
              <a:t>		</a:t>
            </a:r>
            <a:r>
              <a:rPr sz="908" spc="-18" dirty="0">
                <a:latin typeface="Microsoft Sans Serif"/>
                <a:cs typeface="Microsoft Sans Serif"/>
              </a:rPr>
              <a:t>(</a:t>
            </a:r>
            <a:r>
              <a:rPr sz="908" spc="-18" dirty="0">
                <a:latin typeface="Verdana"/>
                <a:cs typeface="Verdana"/>
              </a:rPr>
              <a:t>или </a:t>
            </a:r>
            <a:r>
              <a:rPr sz="908" spc="-9" dirty="0">
                <a:latin typeface="Verdana"/>
                <a:cs typeface="Verdana"/>
              </a:rPr>
              <a:t>исключением</a:t>
            </a:r>
            <a:r>
              <a:rPr sz="908" dirty="0">
                <a:latin typeface="Verdana"/>
                <a:cs typeface="Verdana"/>
              </a:rPr>
              <a:t>	</a:t>
            </a:r>
            <a:r>
              <a:rPr sz="908" spc="-77" dirty="0">
                <a:latin typeface="Verdana"/>
                <a:cs typeface="Verdana"/>
              </a:rPr>
              <a:t>аналогичных</a:t>
            </a:r>
            <a:endParaRPr sz="908">
              <a:latin typeface="Verdana"/>
              <a:cs typeface="Verdana"/>
            </a:endParaRPr>
          </a:p>
        </p:txBody>
      </p:sp>
      <p:sp>
        <p:nvSpPr>
          <p:cNvPr id="17" name="object 17"/>
          <p:cNvSpPr txBox="1"/>
          <p:nvPr/>
        </p:nvSpPr>
        <p:spPr>
          <a:xfrm>
            <a:off x="8734643" y="777539"/>
            <a:ext cx="569963" cy="151357"/>
          </a:xfrm>
          <a:prstGeom prst="rect">
            <a:avLst/>
          </a:prstGeom>
        </p:spPr>
        <p:txBody>
          <a:bodyPr vert="horz" wrap="square" lIns="0" tIns="11526" rIns="0" bIns="0" rtlCol="0">
            <a:spAutoFit/>
          </a:bodyPr>
          <a:lstStyle/>
          <a:p>
            <a:pPr marL="11527">
              <a:spcBef>
                <a:spcPts val="91"/>
              </a:spcBef>
            </a:pPr>
            <a:r>
              <a:rPr sz="908" spc="-54" dirty="0">
                <a:latin typeface="Verdana"/>
                <a:cs typeface="Verdana"/>
              </a:rPr>
              <a:t>операций</a:t>
            </a:r>
            <a:r>
              <a:rPr sz="908" spc="-54" dirty="0">
                <a:latin typeface="Microsoft Sans Serif"/>
                <a:cs typeface="Microsoft Sans Serif"/>
              </a:rPr>
              <a:t>,</a:t>
            </a:r>
            <a:endParaRPr sz="908">
              <a:latin typeface="Microsoft Sans Serif"/>
              <a:cs typeface="Microsoft Sans Serif"/>
            </a:endParaRPr>
          </a:p>
        </p:txBody>
      </p:sp>
      <p:sp>
        <p:nvSpPr>
          <p:cNvPr id="18" name="object 18"/>
          <p:cNvSpPr txBox="1"/>
          <p:nvPr/>
        </p:nvSpPr>
        <p:spPr>
          <a:xfrm>
            <a:off x="9518872" y="777539"/>
            <a:ext cx="947441" cy="151357"/>
          </a:xfrm>
          <a:prstGeom prst="rect">
            <a:avLst/>
          </a:prstGeom>
        </p:spPr>
        <p:txBody>
          <a:bodyPr vert="horz" wrap="square" lIns="0" tIns="11526" rIns="0" bIns="0" rtlCol="0">
            <a:spAutoFit/>
          </a:bodyPr>
          <a:lstStyle/>
          <a:p>
            <a:pPr marL="11527">
              <a:spcBef>
                <a:spcPts val="91"/>
              </a:spcBef>
            </a:pPr>
            <a:r>
              <a:rPr sz="908" spc="-54" dirty="0">
                <a:latin typeface="Verdana"/>
                <a:cs typeface="Verdana"/>
              </a:rPr>
              <a:t>осуществляемых</a:t>
            </a:r>
            <a:endParaRPr sz="908">
              <a:latin typeface="Verdana"/>
              <a:cs typeface="Verdana"/>
            </a:endParaRPr>
          </a:p>
        </p:txBody>
      </p:sp>
      <p:sp>
        <p:nvSpPr>
          <p:cNvPr id="19" name="object 19"/>
          <p:cNvSpPr txBox="1"/>
          <p:nvPr/>
        </p:nvSpPr>
        <p:spPr>
          <a:xfrm>
            <a:off x="6841836" y="915851"/>
            <a:ext cx="1559475" cy="151357"/>
          </a:xfrm>
          <a:prstGeom prst="rect">
            <a:avLst/>
          </a:prstGeom>
        </p:spPr>
        <p:txBody>
          <a:bodyPr vert="horz" wrap="square" lIns="0" tIns="11526" rIns="0" bIns="0" rtlCol="0">
            <a:spAutoFit/>
          </a:bodyPr>
          <a:lstStyle/>
          <a:p>
            <a:pPr marL="11527">
              <a:spcBef>
                <a:spcPts val="91"/>
              </a:spcBef>
            </a:pPr>
            <a:r>
              <a:rPr sz="908" spc="-64" dirty="0">
                <a:latin typeface="Verdana"/>
                <a:cs typeface="Verdana"/>
              </a:rPr>
              <a:t>финансовыми</a:t>
            </a:r>
            <a:r>
              <a:rPr sz="908" spc="-5" dirty="0">
                <a:latin typeface="Verdana"/>
                <a:cs typeface="Verdana"/>
              </a:rPr>
              <a:t> </a:t>
            </a:r>
            <a:r>
              <a:rPr sz="908" spc="-45" dirty="0">
                <a:latin typeface="Verdana"/>
                <a:cs typeface="Verdana"/>
              </a:rPr>
              <a:t>институтами</a:t>
            </a:r>
            <a:r>
              <a:rPr sz="908" spc="-45" dirty="0">
                <a:latin typeface="Microsoft Sans Serif"/>
                <a:cs typeface="Microsoft Sans Serif"/>
              </a:rPr>
              <a:t>);</a:t>
            </a:r>
            <a:endParaRPr sz="908">
              <a:latin typeface="Microsoft Sans Serif"/>
              <a:cs typeface="Microsoft Sans Serif"/>
            </a:endParaRPr>
          </a:p>
        </p:txBody>
      </p:sp>
      <p:sp>
        <p:nvSpPr>
          <p:cNvPr id="20" name="object 20"/>
          <p:cNvSpPr txBox="1"/>
          <p:nvPr/>
        </p:nvSpPr>
        <p:spPr>
          <a:xfrm>
            <a:off x="6426889" y="1192475"/>
            <a:ext cx="183841" cy="151357"/>
          </a:xfrm>
          <a:prstGeom prst="rect">
            <a:avLst/>
          </a:prstGeom>
        </p:spPr>
        <p:txBody>
          <a:bodyPr vert="horz" wrap="square" lIns="0" tIns="11526" rIns="0" bIns="0" rtlCol="0">
            <a:spAutoFit/>
          </a:bodyPr>
          <a:lstStyle/>
          <a:p>
            <a:pPr marL="11527">
              <a:spcBef>
                <a:spcPts val="91"/>
              </a:spcBef>
            </a:pPr>
            <a:r>
              <a:rPr sz="908" spc="-18" dirty="0">
                <a:latin typeface="Microsoft Sans Serif"/>
                <a:cs typeface="Microsoft Sans Serif"/>
              </a:rPr>
              <a:t>(vi)</a:t>
            </a:r>
            <a:endParaRPr sz="908">
              <a:latin typeface="Microsoft Sans Serif"/>
              <a:cs typeface="Microsoft Sans Serif"/>
            </a:endParaRPr>
          </a:p>
        </p:txBody>
      </p:sp>
      <p:sp>
        <p:nvSpPr>
          <p:cNvPr id="21" name="object 21"/>
          <p:cNvSpPr txBox="1"/>
          <p:nvPr/>
        </p:nvSpPr>
        <p:spPr>
          <a:xfrm>
            <a:off x="6841826" y="1192475"/>
            <a:ext cx="2489051" cy="151357"/>
          </a:xfrm>
          <a:prstGeom prst="rect">
            <a:avLst/>
          </a:prstGeom>
        </p:spPr>
        <p:txBody>
          <a:bodyPr vert="horz" wrap="square" lIns="0" tIns="11526" rIns="0" bIns="0" rtlCol="0">
            <a:spAutoFit/>
          </a:bodyPr>
          <a:lstStyle/>
          <a:p>
            <a:pPr marL="11527">
              <a:spcBef>
                <a:spcPts val="91"/>
              </a:spcBef>
            </a:pPr>
            <a:r>
              <a:rPr sz="908" spc="-54" dirty="0">
                <a:latin typeface="Verdana"/>
                <a:cs typeface="Verdana"/>
              </a:rPr>
              <a:t>поступления</a:t>
            </a:r>
            <a:r>
              <a:rPr sz="908" spc="208" dirty="0">
                <a:latin typeface="Verdana"/>
                <a:cs typeface="Verdana"/>
              </a:rPr>
              <a:t> </a:t>
            </a:r>
            <a:r>
              <a:rPr sz="908" dirty="0">
                <a:latin typeface="Verdana"/>
                <a:cs typeface="Verdana"/>
              </a:rPr>
              <a:t>в</a:t>
            </a:r>
            <a:r>
              <a:rPr sz="908" spc="208" dirty="0">
                <a:latin typeface="Verdana"/>
                <a:cs typeface="Verdana"/>
              </a:rPr>
              <a:t> </a:t>
            </a:r>
            <a:r>
              <a:rPr sz="908" spc="-50" dirty="0">
                <a:latin typeface="Verdana"/>
                <a:cs typeface="Verdana"/>
              </a:rPr>
              <a:t>погашение</a:t>
            </a:r>
            <a:r>
              <a:rPr sz="908" spc="208" dirty="0">
                <a:latin typeface="Verdana"/>
                <a:cs typeface="Verdana"/>
              </a:rPr>
              <a:t> </a:t>
            </a:r>
            <a:r>
              <a:rPr sz="908" spc="-54" dirty="0">
                <a:latin typeface="Verdana"/>
                <a:cs typeface="Verdana"/>
              </a:rPr>
              <a:t>авансированных</a:t>
            </a:r>
            <a:endParaRPr sz="908">
              <a:latin typeface="Verdana"/>
              <a:cs typeface="Verdana"/>
            </a:endParaRPr>
          </a:p>
        </p:txBody>
      </p:sp>
      <p:sp>
        <p:nvSpPr>
          <p:cNvPr id="22" name="object 22"/>
          <p:cNvSpPr txBox="1"/>
          <p:nvPr/>
        </p:nvSpPr>
        <p:spPr>
          <a:xfrm>
            <a:off x="6841866" y="1330797"/>
            <a:ext cx="2217612" cy="151357"/>
          </a:xfrm>
          <a:prstGeom prst="rect">
            <a:avLst/>
          </a:prstGeom>
        </p:spPr>
        <p:txBody>
          <a:bodyPr vert="horz" wrap="square" lIns="0" tIns="11526" rIns="0" bIns="0" rtlCol="0">
            <a:spAutoFit/>
          </a:bodyPr>
          <a:lstStyle/>
          <a:p>
            <a:pPr marL="11527">
              <a:spcBef>
                <a:spcPts val="91"/>
              </a:spcBef>
              <a:tabLst>
                <a:tab pos="1144007" algn="l"/>
                <a:tab pos="1694975" algn="l"/>
              </a:tabLst>
            </a:pPr>
            <a:r>
              <a:rPr sz="908" spc="-9" dirty="0">
                <a:latin typeface="Verdana"/>
                <a:cs typeface="Verdana"/>
              </a:rPr>
              <a:t>предоставленных</a:t>
            </a:r>
            <a:r>
              <a:rPr sz="908" dirty="0">
                <a:latin typeface="Verdana"/>
                <a:cs typeface="Verdana"/>
              </a:rPr>
              <a:t>	</a:t>
            </a:r>
            <a:r>
              <a:rPr sz="908" spc="-9" dirty="0">
                <a:latin typeface="Verdana"/>
                <a:cs typeface="Verdana"/>
              </a:rPr>
              <a:t>другим</a:t>
            </a:r>
            <a:r>
              <a:rPr sz="908" dirty="0">
                <a:latin typeface="Verdana"/>
                <a:cs typeface="Verdana"/>
              </a:rPr>
              <a:t>	</a:t>
            </a:r>
            <a:r>
              <a:rPr sz="908" spc="-45" dirty="0">
                <a:latin typeface="Verdana"/>
                <a:cs typeface="Verdana"/>
              </a:rPr>
              <a:t>сторонам</a:t>
            </a:r>
            <a:endParaRPr sz="908">
              <a:latin typeface="Verdana"/>
              <a:cs typeface="Verdana"/>
            </a:endParaRPr>
          </a:p>
        </p:txBody>
      </p:sp>
      <p:sp>
        <p:nvSpPr>
          <p:cNvPr id="23" name="object 23"/>
          <p:cNvSpPr txBox="1"/>
          <p:nvPr/>
        </p:nvSpPr>
        <p:spPr>
          <a:xfrm>
            <a:off x="9388919" y="1192486"/>
            <a:ext cx="1077109" cy="291074"/>
          </a:xfrm>
          <a:prstGeom prst="rect">
            <a:avLst/>
          </a:prstGeom>
        </p:spPr>
        <p:txBody>
          <a:bodyPr vert="horz" wrap="square" lIns="0" tIns="11526" rIns="0" bIns="0" rtlCol="0">
            <a:spAutoFit/>
          </a:bodyPr>
          <a:lstStyle/>
          <a:p>
            <a:pPr marL="11527" marR="4611" indent="576">
              <a:spcBef>
                <a:spcPts val="91"/>
              </a:spcBef>
              <a:tabLst>
                <a:tab pos="342338" algn="l"/>
              </a:tabLst>
            </a:pPr>
            <a:r>
              <a:rPr sz="908" dirty="0">
                <a:latin typeface="Verdana"/>
                <a:cs typeface="Verdana"/>
              </a:rPr>
              <a:t>сумм</a:t>
            </a:r>
            <a:r>
              <a:rPr sz="908" spc="150" dirty="0">
                <a:latin typeface="Verdana"/>
                <a:cs typeface="Verdana"/>
              </a:rPr>
              <a:t> </a:t>
            </a:r>
            <a:r>
              <a:rPr sz="908" dirty="0">
                <a:latin typeface="Verdana"/>
                <a:cs typeface="Verdana"/>
              </a:rPr>
              <a:t>или</a:t>
            </a:r>
            <a:r>
              <a:rPr sz="908" spc="154" dirty="0">
                <a:latin typeface="Verdana"/>
                <a:cs typeface="Verdana"/>
              </a:rPr>
              <a:t> </a:t>
            </a:r>
            <a:r>
              <a:rPr sz="908" spc="-45" dirty="0">
                <a:latin typeface="Verdana"/>
                <a:cs typeface="Verdana"/>
              </a:rPr>
              <a:t>займов</a:t>
            </a:r>
            <a:r>
              <a:rPr sz="908" spc="-45" dirty="0">
                <a:latin typeface="Microsoft Sans Serif"/>
                <a:cs typeface="Microsoft Sans Serif"/>
              </a:rPr>
              <a:t>, </a:t>
            </a:r>
            <a:r>
              <a:rPr sz="908" spc="-23" dirty="0">
                <a:latin typeface="Microsoft Sans Serif"/>
                <a:cs typeface="Microsoft Sans Serif"/>
              </a:rPr>
              <a:t>(</a:t>
            </a:r>
            <a:r>
              <a:rPr sz="908" spc="-23" dirty="0">
                <a:latin typeface="Verdana"/>
                <a:cs typeface="Verdana"/>
              </a:rPr>
              <a:t>за</a:t>
            </a:r>
            <a:r>
              <a:rPr sz="908" dirty="0">
                <a:latin typeface="Verdana"/>
                <a:cs typeface="Verdana"/>
              </a:rPr>
              <a:t>	</a:t>
            </a:r>
            <a:r>
              <a:rPr sz="908" spc="-68" dirty="0">
                <a:latin typeface="Verdana"/>
                <a:cs typeface="Verdana"/>
              </a:rPr>
              <a:t>исключением</a:t>
            </a:r>
            <a:endParaRPr sz="908">
              <a:latin typeface="Verdana"/>
              <a:cs typeface="Verdana"/>
            </a:endParaRPr>
          </a:p>
        </p:txBody>
      </p:sp>
      <p:sp>
        <p:nvSpPr>
          <p:cNvPr id="24" name="object 24"/>
          <p:cNvSpPr txBox="1"/>
          <p:nvPr/>
        </p:nvSpPr>
        <p:spPr>
          <a:xfrm>
            <a:off x="7761650" y="1469109"/>
            <a:ext cx="2704011" cy="151357"/>
          </a:xfrm>
          <a:prstGeom prst="rect">
            <a:avLst/>
          </a:prstGeom>
        </p:spPr>
        <p:txBody>
          <a:bodyPr vert="horz" wrap="square" lIns="0" tIns="11526" rIns="0" bIns="0" rtlCol="0">
            <a:spAutoFit/>
          </a:bodyPr>
          <a:lstStyle/>
          <a:p>
            <a:pPr marL="11527">
              <a:spcBef>
                <a:spcPts val="91"/>
              </a:spcBef>
              <a:tabLst>
                <a:tab pos="782073" algn="l"/>
                <a:tab pos="1931845" algn="l"/>
              </a:tabLst>
            </a:pPr>
            <a:r>
              <a:rPr sz="908" spc="-9" dirty="0">
                <a:latin typeface="Verdana"/>
                <a:cs typeface="Verdana"/>
              </a:rPr>
              <a:t>операций</a:t>
            </a:r>
            <a:r>
              <a:rPr sz="908" spc="-9" dirty="0">
                <a:latin typeface="Microsoft Sans Serif"/>
                <a:cs typeface="Microsoft Sans Serif"/>
              </a:rPr>
              <a:t>,</a:t>
            </a:r>
            <a:r>
              <a:rPr sz="908" dirty="0">
                <a:latin typeface="Microsoft Sans Serif"/>
                <a:cs typeface="Microsoft Sans Serif"/>
              </a:rPr>
              <a:t>	</a:t>
            </a:r>
            <a:r>
              <a:rPr sz="908" spc="-9" dirty="0">
                <a:latin typeface="Verdana"/>
                <a:cs typeface="Verdana"/>
              </a:rPr>
              <a:t>осуществляемых</a:t>
            </a:r>
            <a:r>
              <a:rPr sz="908" dirty="0">
                <a:latin typeface="Verdana"/>
                <a:cs typeface="Verdana"/>
              </a:rPr>
              <a:t>	</a:t>
            </a:r>
            <a:r>
              <a:rPr sz="908" spc="-54" dirty="0">
                <a:latin typeface="Verdana"/>
                <a:cs typeface="Verdana"/>
              </a:rPr>
              <a:t>финансовыми</a:t>
            </a:r>
            <a:endParaRPr sz="908">
              <a:latin typeface="Verdana"/>
              <a:cs typeface="Verdana"/>
            </a:endParaRPr>
          </a:p>
        </p:txBody>
      </p:sp>
      <p:sp>
        <p:nvSpPr>
          <p:cNvPr id="25" name="object 25"/>
          <p:cNvSpPr txBox="1"/>
          <p:nvPr/>
        </p:nvSpPr>
        <p:spPr>
          <a:xfrm>
            <a:off x="6841868" y="1469109"/>
            <a:ext cx="767634" cy="291074"/>
          </a:xfrm>
          <a:prstGeom prst="rect">
            <a:avLst/>
          </a:prstGeom>
        </p:spPr>
        <p:txBody>
          <a:bodyPr vert="horz" wrap="square" lIns="0" tIns="11526" rIns="0" bIns="0" rtlCol="0">
            <a:spAutoFit/>
          </a:bodyPr>
          <a:lstStyle/>
          <a:p>
            <a:pPr marL="11527" marR="4611">
              <a:spcBef>
                <a:spcPts val="91"/>
              </a:spcBef>
            </a:pPr>
            <a:r>
              <a:rPr sz="908" spc="-41" dirty="0">
                <a:latin typeface="Verdana"/>
                <a:cs typeface="Verdana"/>
              </a:rPr>
              <a:t>аналогичных </a:t>
            </a:r>
            <a:r>
              <a:rPr sz="908" spc="-54" dirty="0">
                <a:latin typeface="Verdana"/>
                <a:cs typeface="Verdana"/>
              </a:rPr>
              <a:t>институтами</a:t>
            </a:r>
            <a:r>
              <a:rPr sz="908" spc="-54" dirty="0">
                <a:latin typeface="Microsoft Sans Serif"/>
                <a:cs typeface="Microsoft Sans Serif"/>
              </a:rPr>
              <a:t>);</a:t>
            </a:r>
            <a:endParaRPr sz="908">
              <a:latin typeface="Microsoft Sans Serif"/>
              <a:cs typeface="Microsoft Sans Serif"/>
            </a:endParaRPr>
          </a:p>
        </p:txBody>
      </p:sp>
      <p:sp>
        <p:nvSpPr>
          <p:cNvPr id="26" name="object 26"/>
          <p:cNvSpPr txBox="1"/>
          <p:nvPr/>
        </p:nvSpPr>
        <p:spPr>
          <a:xfrm>
            <a:off x="6426934" y="1884046"/>
            <a:ext cx="208622" cy="151357"/>
          </a:xfrm>
          <a:prstGeom prst="rect">
            <a:avLst/>
          </a:prstGeom>
        </p:spPr>
        <p:txBody>
          <a:bodyPr vert="horz" wrap="square" lIns="0" tIns="11526" rIns="0" bIns="0" rtlCol="0">
            <a:spAutoFit/>
          </a:bodyPr>
          <a:lstStyle/>
          <a:p>
            <a:pPr marL="11527">
              <a:spcBef>
                <a:spcPts val="91"/>
              </a:spcBef>
            </a:pPr>
            <a:r>
              <a:rPr sz="908" spc="-18" dirty="0">
                <a:latin typeface="Microsoft Sans Serif"/>
                <a:cs typeface="Microsoft Sans Serif"/>
              </a:rPr>
              <a:t>(vii)</a:t>
            </a:r>
            <a:endParaRPr sz="908">
              <a:latin typeface="Microsoft Sans Serif"/>
              <a:cs typeface="Microsoft Sans Serif"/>
            </a:endParaRPr>
          </a:p>
        </p:txBody>
      </p:sp>
      <p:sp>
        <p:nvSpPr>
          <p:cNvPr id="27" name="object 27"/>
          <p:cNvSpPr txBox="1"/>
          <p:nvPr/>
        </p:nvSpPr>
        <p:spPr>
          <a:xfrm>
            <a:off x="6841872" y="1884046"/>
            <a:ext cx="3624367" cy="570510"/>
          </a:xfrm>
          <a:prstGeom prst="rect">
            <a:avLst/>
          </a:prstGeom>
        </p:spPr>
        <p:txBody>
          <a:bodyPr vert="horz" wrap="square" lIns="0" tIns="11526" rIns="0" bIns="0" rtlCol="0">
            <a:spAutoFit/>
          </a:bodyPr>
          <a:lstStyle/>
          <a:p>
            <a:pPr marL="11527" marR="4611" indent="-576" algn="just">
              <a:spcBef>
                <a:spcPts val="91"/>
              </a:spcBef>
            </a:pPr>
            <a:r>
              <a:rPr sz="908" spc="-54" dirty="0">
                <a:latin typeface="Verdana"/>
                <a:cs typeface="Verdana"/>
              </a:rPr>
              <a:t>платежи</a:t>
            </a:r>
            <a:r>
              <a:rPr sz="908" spc="-27" dirty="0">
                <a:latin typeface="Verdana"/>
                <a:cs typeface="Verdana"/>
              </a:rPr>
              <a:t> </a:t>
            </a:r>
            <a:r>
              <a:rPr sz="908" spc="-9" dirty="0">
                <a:latin typeface="Verdana"/>
                <a:cs typeface="Verdana"/>
              </a:rPr>
              <a:t>по</a:t>
            </a:r>
            <a:r>
              <a:rPr sz="908" spc="-68" dirty="0">
                <a:latin typeface="Verdana"/>
                <a:cs typeface="Verdana"/>
              </a:rPr>
              <a:t> </a:t>
            </a:r>
            <a:r>
              <a:rPr sz="908" spc="-41" dirty="0">
                <a:latin typeface="Verdana"/>
                <a:cs typeface="Verdana"/>
              </a:rPr>
              <a:t>фьючерсным</a:t>
            </a:r>
            <a:r>
              <a:rPr sz="908" spc="-41" dirty="0">
                <a:latin typeface="Microsoft Sans Serif"/>
                <a:cs typeface="Microsoft Sans Serif"/>
              </a:rPr>
              <a:t>,</a:t>
            </a:r>
            <a:r>
              <a:rPr sz="908" spc="14" dirty="0">
                <a:latin typeface="Microsoft Sans Serif"/>
                <a:cs typeface="Microsoft Sans Serif"/>
              </a:rPr>
              <a:t> </a:t>
            </a:r>
            <a:r>
              <a:rPr sz="908" spc="-36" dirty="0">
                <a:latin typeface="Verdana"/>
                <a:cs typeface="Verdana"/>
              </a:rPr>
              <a:t>форвардным</a:t>
            </a:r>
            <a:r>
              <a:rPr sz="908" spc="-36" dirty="0">
                <a:latin typeface="Microsoft Sans Serif"/>
                <a:cs typeface="Microsoft Sans Serif"/>
              </a:rPr>
              <a:t>,</a:t>
            </a:r>
            <a:r>
              <a:rPr sz="908" spc="32" dirty="0">
                <a:latin typeface="Microsoft Sans Serif"/>
                <a:cs typeface="Microsoft Sans Serif"/>
              </a:rPr>
              <a:t> </a:t>
            </a:r>
            <a:r>
              <a:rPr sz="908" spc="-59" dirty="0">
                <a:latin typeface="Verdana"/>
                <a:cs typeface="Verdana"/>
              </a:rPr>
              <a:t>опционным</a:t>
            </a:r>
            <a:r>
              <a:rPr sz="908" spc="-23" dirty="0">
                <a:latin typeface="Verdana"/>
                <a:cs typeface="Verdana"/>
              </a:rPr>
              <a:t> </a:t>
            </a:r>
            <a:r>
              <a:rPr sz="908" spc="-50" dirty="0">
                <a:latin typeface="Verdana"/>
                <a:cs typeface="Verdana"/>
              </a:rPr>
              <a:t>договорам</a:t>
            </a:r>
            <a:r>
              <a:rPr sz="908" spc="-27" dirty="0">
                <a:latin typeface="Verdana"/>
                <a:cs typeface="Verdana"/>
              </a:rPr>
              <a:t> </a:t>
            </a:r>
            <a:r>
              <a:rPr sz="908" spc="-45" dirty="0">
                <a:latin typeface="Verdana"/>
                <a:cs typeface="Verdana"/>
              </a:rPr>
              <a:t>и </a:t>
            </a:r>
            <a:r>
              <a:rPr sz="908" dirty="0">
                <a:latin typeface="Verdana"/>
                <a:cs typeface="Verdana"/>
              </a:rPr>
              <a:t>свопам</a:t>
            </a:r>
            <a:r>
              <a:rPr sz="908" spc="172" dirty="0">
                <a:latin typeface="Verdana"/>
                <a:cs typeface="Verdana"/>
              </a:rPr>
              <a:t> </a:t>
            </a:r>
            <a:r>
              <a:rPr sz="908" dirty="0">
                <a:latin typeface="Microsoft Sans Serif"/>
                <a:cs typeface="Microsoft Sans Serif"/>
              </a:rPr>
              <a:t>(</a:t>
            </a:r>
            <a:r>
              <a:rPr sz="908" dirty="0">
                <a:latin typeface="Verdana"/>
                <a:cs typeface="Verdana"/>
              </a:rPr>
              <a:t>за</a:t>
            </a:r>
            <a:r>
              <a:rPr sz="908" spc="163" dirty="0">
                <a:latin typeface="Verdana"/>
                <a:cs typeface="Verdana"/>
              </a:rPr>
              <a:t> </a:t>
            </a:r>
            <a:r>
              <a:rPr sz="908" spc="-23" dirty="0">
                <a:latin typeface="Verdana"/>
                <a:cs typeface="Verdana"/>
              </a:rPr>
              <a:t>исключением</a:t>
            </a:r>
            <a:r>
              <a:rPr sz="908" spc="172" dirty="0">
                <a:latin typeface="Verdana"/>
                <a:cs typeface="Verdana"/>
              </a:rPr>
              <a:t> </a:t>
            </a:r>
            <a:r>
              <a:rPr sz="908" dirty="0">
                <a:latin typeface="Verdana"/>
                <a:cs typeface="Verdana"/>
              </a:rPr>
              <a:t>договоров</a:t>
            </a:r>
            <a:r>
              <a:rPr sz="908" dirty="0">
                <a:latin typeface="Microsoft Sans Serif"/>
                <a:cs typeface="Microsoft Sans Serif"/>
              </a:rPr>
              <a:t>,</a:t>
            </a:r>
            <a:r>
              <a:rPr sz="908" spc="250" dirty="0">
                <a:latin typeface="Microsoft Sans Serif"/>
                <a:cs typeface="Microsoft Sans Serif"/>
              </a:rPr>
              <a:t> </a:t>
            </a:r>
            <a:r>
              <a:rPr sz="908" spc="-27" dirty="0">
                <a:latin typeface="Verdana"/>
                <a:cs typeface="Verdana"/>
              </a:rPr>
              <a:t>заключенных</a:t>
            </a:r>
            <a:r>
              <a:rPr sz="908" spc="168" dirty="0">
                <a:latin typeface="Verdana"/>
                <a:cs typeface="Verdana"/>
              </a:rPr>
              <a:t> </a:t>
            </a:r>
            <a:r>
              <a:rPr sz="908" dirty="0">
                <a:latin typeface="Verdana"/>
                <a:cs typeface="Verdana"/>
              </a:rPr>
              <a:t>с</a:t>
            </a:r>
            <a:r>
              <a:rPr sz="908" spc="172" dirty="0">
                <a:latin typeface="Verdana"/>
                <a:cs typeface="Verdana"/>
              </a:rPr>
              <a:t> </a:t>
            </a:r>
            <a:r>
              <a:rPr sz="908" spc="-23" dirty="0">
                <a:latin typeface="Verdana"/>
                <a:cs typeface="Verdana"/>
              </a:rPr>
              <a:t>целью </a:t>
            </a:r>
            <a:r>
              <a:rPr sz="908" spc="-54" dirty="0">
                <a:latin typeface="Verdana"/>
                <a:cs typeface="Verdana"/>
              </a:rPr>
              <a:t>совершения</a:t>
            </a:r>
            <a:r>
              <a:rPr sz="908" spc="-18" dirty="0">
                <a:latin typeface="Verdana"/>
                <a:cs typeface="Verdana"/>
              </a:rPr>
              <a:t> </a:t>
            </a:r>
            <a:r>
              <a:rPr sz="908" spc="-64" dirty="0">
                <a:latin typeface="Verdana"/>
                <a:cs typeface="Verdana"/>
              </a:rPr>
              <a:t>коммерческих</a:t>
            </a:r>
            <a:r>
              <a:rPr sz="908" spc="-9" dirty="0">
                <a:latin typeface="Verdana"/>
                <a:cs typeface="Verdana"/>
              </a:rPr>
              <a:t> </a:t>
            </a:r>
            <a:r>
              <a:rPr sz="908" spc="-36" dirty="0">
                <a:latin typeface="Verdana"/>
                <a:cs typeface="Verdana"/>
              </a:rPr>
              <a:t>или</a:t>
            </a:r>
            <a:r>
              <a:rPr sz="908" spc="-14" dirty="0">
                <a:latin typeface="Verdana"/>
                <a:cs typeface="Verdana"/>
              </a:rPr>
              <a:t> </a:t>
            </a:r>
            <a:r>
              <a:rPr sz="908" spc="-68" dirty="0">
                <a:latin typeface="Verdana"/>
                <a:cs typeface="Verdana"/>
              </a:rPr>
              <a:t>биржевых</a:t>
            </a:r>
            <a:r>
              <a:rPr sz="908" spc="-9" dirty="0">
                <a:latin typeface="Verdana"/>
                <a:cs typeface="Verdana"/>
              </a:rPr>
              <a:t> </a:t>
            </a:r>
            <a:r>
              <a:rPr sz="908" spc="-45" dirty="0">
                <a:latin typeface="Verdana"/>
                <a:cs typeface="Verdana"/>
              </a:rPr>
              <a:t>операций</a:t>
            </a:r>
            <a:r>
              <a:rPr sz="908" spc="-45" dirty="0">
                <a:latin typeface="Microsoft Sans Serif"/>
                <a:cs typeface="Microsoft Sans Serif"/>
              </a:rPr>
              <a:t>,</a:t>
            </a:r>
            <a:r>
              <a:rPr sz="908" spc="59" dirty="0">
                <a:latin typeface="Microsoft Sans Serif"/>
                <a:cs typeface="Microsoft Sans Serif"/>
              </a:rPr>
              <a:t> </a:t>
            </a:r>
            <a:r>
              <a:rPr sz="908" spc="-36" dirty="0">
                <a:latin typeface="Verdana"/>
                <a:cs typeface="Verdana"/>
              </a:rPr>
              <a:t>или</a:t>
            </a:r>
            <a:r>
              <a:rPr sz="908" spc="-14" dirty="0">
                <a:latin typeface="Verdana"/>
                <a:cs typeface="Verdana"/>
              </a:rPr>
              <a:t> </a:t>
            </a:r>
            <a:r>
              <a:rPr sz="908" spc="-27" dirty="0">
                <a:latin typeface="Verdana"/>
                <a:cs typeface="Verdana"/>
              </a:rPr>
              <a:t>выплат</a:t>
            </a:r>
            <a:r>
              <a:rPr sz="908" spc="-27" dirty="0">
                <a:latin typeface="Microsoft Sans Serif"/>
                <a:cs typeface="Microsoft Sans Serif"/>
              </a:rPr>
              <a:t>, </a:t>
            </a:r>
            <a:r>
              <a:rPr sz="908" spc="-68" dirty="0">
                <a:latin typeface="Verdana"/>
                <a:cs typeface="Verdana"/>
              </a:rPr>
              <a:t>относящихся</a:t>
            </a:r>
            <a:r>
              <a:rPr sz="908" spc="-23" dirty="0">
                <a:latin typeface="Verdana"/>
                <a:cs typeface="Verdana"/>
              </a:rPr>
              <a:t> </a:t>
            </a:r>
            <a:r>
              <a:rPr sz="908" spc="-141" dirty="0">
                <a:latin typeface="Verdana"/>
                <a:cs typeface="Verdana"/>
              </a:rPr>
              <a:t>к</a:t>
            </a:r>
            <a:r>
              <a:rPr sz="908" spc="-23" dirty="0">
                <a:latin typeface="Verdana"/>
                <a:cs typeface="Verdana"/>
              </a:rPr>
              <a:t> </a:t>
            </a:r>
            <a:r>
              <a:rPr sz="908" spc="-68" dirty="0">
                <a:latin typeface="Verdana"/>
                <a:cs typeface="Verdana"/>
              </a:rPr>
              <a:t>финансовой</a:t>
            </a:r>
            <a:r>
              <a:rPr sz="908" spc="-14" dirty="0">
                <a:latin typeface="Verdana"/>
                <a:cs typeface="Verdana"/>
              </a:rPr>
              <a:t> </a:t>
            </a:r>
            <a:r>
              <a:rPr sz="908" spc="-9" dirty="0">
                <a:latin typeface="Verdana"/>
                <a:cs typeface="Verdana"/>
              </a:rPr>
              <a:t>деятельности</a:t>
            </a:r>
            <a:r>
              <a:rPr sz="908" spc="-9" dirty="0">
                <a:latin typeface="Microsoft Sans Serif"/>
                <a:cs typeface="Microsoft Sans Serif"/>
              </a:rPr>
              <a:t>);</a:t>
            </a:r>
            <a:endParaRPr sz="908">
              <a:latin typeface="Microsoft Sans Serif"/>
              <a:cs typeface="Microsoft Sans Serif"/>
            </a:endParaRPr>
          </a:p>
        </p:txBody>
      </p:sp>
      <p:sp>
        <p:nvSpPr>
          <p:cNvPr id="28" name="object 28"/>
          <p:cNvSpPr txBox="1"/>
          <p:nvPr/>
        </p:nvSpPr>
        <p:spPr>
          <a:xfrm>
            <a:off x="6426984" y="2575608"/>
            <a:ext cx="234555" cy="151357"/>
          </a:xfrm>
          <a:prstGeom prst="rect">
            <a:avLst/>
          </a:prstGeom>
        </p:spPr>
        <p:txBody>
          <a:bodyPr vert="horz" wrap="square" lIns="0" tIns="11526" rIns="0" bIns="0" rtlCol="0">
            <a:spAutoFit/>
          </a:bodyPr>
          <a:lstStyle/>
          <a:p>
            <a:pPr marL="11527">
              <a:spcBef>
                <a:spcPts val="91"/>
              </a:spcBef>
            </a:pPr>
            <a:r>
              <a:rPr sz="908" spc="-9" dirty="0">
                <a:latin typeface="Microsoft Sans Serif"/>
                <a:cs typeface="Microsoft Sans Serif"/>
              </a:rPr>
              <a:t>(viii)</a:t>
            </a:r>
            <a:endParaRPr sz="908">
              <a:latin typeface="Microsoft Sans Serif"/>
              <a:cs typeface="Microsoft Sans Serif"/>
            </a:endParaRPr>
          </a:p>
        </p:txBody>
      </p:sp>
      <p:sp>
        <p:nvSpPr>
          <p:cNvPr id="29" name="object 29"/>
          <p:cNvSpPr txBox="1"/>
          <p:nvPr/>
        </p:nvSpPr>
        <p:spPr>
          <a:xfrm>
            <a:off x="6841921" y="2575608"/>
            <a:ext cx="3623789" cy="151357"/>
          </a:xfrm>
          <a:prstGeom prst="rect">
            <a:avLst/>
          </a:prstGeom>
        </p:spPr>
        <p:txBody>
          <a:bodyPr vert="horz" wrap="square" lIns="0" tIns="11526" rIns="0" bIns="0" rtlCol="0">
            <a:spAutoFit/>
          </a:bodyPr>
          <a:lstStyle/>
          <a:p>
            <a:pPr marL="11527">
              <a:spcBef>
                <a:spcPts val="91"/>
              </a:spcBef>
              <a:tabLst>
                <a:tab pos="865065" algn="l"/>
                <a:tab pos="1167636" algn="l"/>
                <a:tab pos="2088029" algn="l"/>
                <a:tab pos="3001505" algn="l"/>
              </a:tabLst>
            </a:pPr>
            <a:r>
              <a:rPr sz="908" spc="-9" dirty="0">
                <a:latin typeface="Verdana"/>
                <a:cs typeface="Verdana"/>
              </a:rPr>
              <a:t>поступления</a:t>
            </a:r>
            <a:r>
              <a:rPr sz="908" dirty="0">
                <a:latin typeface="Verdana"/>
                <a:cs typeface="Verdana"/>
              </a:rPr>
              <a:t>	</a:t>
            </a:r>
            <a:r>
              <a:rPr sz="908" spc="-23" dirty="0">
                <a:latin typeface="Verdana"/>
                <a:cs typeface="Verdana"/>
              </a:rPr>
              <a:t>по</a:t>
            </a:r>
            <a:r>
              <a:rPr sz="908" dirty="0">
                <a:latin typeface="Verdana"/>
                <a:cs typeface="Verdana"/>
              </a:rPr>
              <a:t>	</a:t>
            </a:r>
            <a:r>
              <a:rPr sz="908" spc="-9" dirty="0">
                <a:latin typeface="Verdana"/>
                <a:cs typeface="Verdana"/>
              </a:rPr>
              <a:t>фьючерсным</a:t>
            </a:r>
            <a:r>
              <a:rPr sz="908" spc="-9" dirty="0">
                <a:latin typeface="Microsoft Sans Serif"/>
                <a:cs typeface="Microsoft Sans Serif"/>
              </a:rPr>
              <a:t>,</a:t>
            </a:r>
            <a:r>
              <a:rPr sz="908" dirty="0">
                <a:latin typeface="Microsoft Sans Serif"/>
                <a:cs typeface="Microsoft Sans Serif"/>
              </a:rPr>
              <a:t>	</a:t>
            </a:r>
            <a:r>
              <a:rPr sz="908" spc="-9" dirty="0">
                <a:latin typeface="Verdana"/>
                <a:cs typeface="Verdana"/>
              </a:rPr>
              <a:t>форвардным</a:t>
            </a:r>
            <a:r>
              <a:rPr sz="908" spc="-9" dirty="0">
                <a:latin typeface="Microsoft Sans Serif"/>
                <a:cs typeface="Microsoft Sans Serif"/>
              </a:rPr>
              <a:t>,</a:t>
            </a:r>
            <a:r>
              <a:rPr sz="908" dirty="0">
                <a:latin typeface="Microsoft Sans Serif"/>
                <a:cs typeface="Microsoft Sans Serif"/>
              </a:rPr>
              <a:t>	</a:t>
            </a:r>
            <a:r>
              <a:rPr sz="908" spc="-64" dirty="0">
                <a:latin typeface="Verdana"/>
                <a:cs typeface="Verdana"/>
              </a:rPr>
              <a:t>опционным</a:t>
            </a:r>
            <a:endParaRPr sz="908">
              <a:latin typeface="Verdana"/>
              <a:cs typeface="Verdana"/>
            </a:endParaRPr>
          </a:p>
        </p:txBody>
      </p:sp>
      <p:sp>
        <p:nvSpPr>
          <p:cNvPr id="30" name="object 30"/>
          <p:cNvSpPr txBox="1"/>
          <p:nvPr/>
        </p:nvSpPr>
        <p:spPr>
          <a:xfrm>
            <a:off x="6841932" y="2713920"/>
            <a:ext cx="3623214" cy="151357"/>
          </a:xfrm>
          <a:prstGeom prst="rect">
            <a:avLst/>
          </a:prstGeom>
        </p:spPr>
        <p:txBody>
          <a:bodyPr vert="horz" wrap="square" lIns="0" tIns="11526" rIns="0" bIns="0" rtlCol="0">
            <a:spAutoFit/>
          </a:bodyPr>
          <a:lstStyle/>
          <a:p>
            <a:pPr marL="11527">
              <a:spcBef>
                <a:spcPts val="91"/>
              </a:spcBef>
            </a:pPr>
            <a:r>
              <a:rPr sz="908" spc="-45" dirty="0">
                <a:latin typeface="Verdana"/>
                <a:cs typeface="Verdana"/>
              </a:rPr>
              <a:t>договорам</a:t>
            </a:r>
            <a:r>
              <a:rPr sz="908" spc="-9" dirty="0">
                <a:latin typeface="Verdana"/>
                <a:cs typeface="Verdana"/>
              </a:rPr>
              <a:t> </a:t>
            </a:r>
            <a:r>
              <a:rPr sz="908" dirty="0">
                <a:latin typeface="Verdana"/>
                <a:cs typeface="Verdana"/>
              </a:rPr>
              <a:t>и</a:t>
            </a:r>
            <a:r>
              <a:rPr sz="908" spc="-14" dirty="0">
                <a:latin typeface="Verdana"/>
                <a:cs typeface="Verdana"/>
              </a:rPr>
              <a:t> </a:t>
            </a:r>
            <a:r>
              <a:rPr sz="908" spc="-36" dirty="0">
                <a:latin typeface="Verdana"/>
                <a:cs typeface="Verdana"/>
              </a:rPr>
              <a:t>свопам</a:t>
            </a:r>
            <a:r>
              <a:rPr sz="908" spc="-5" dirty="0">
                <a:latin typeface="Verdana"/>
                <a:cs typeface="Verdana"/>
              </a:rPr>
              <a:t> </a:t>
            </a:r>
            <a:r>
              <a:rPr sz="908" dirty="0">
                <a:latin typeface="Microsoft Sans Serif"/>
                <a:cs typeface="Microsoft Sans Serif"/>
              </a:rPr>
              <a:t>(</a:t>
            </a:r>
            <a:r>
              <a:rPr sz="908" dirty="0">
                <a:latin typeface="Verdana"/>
                <a:cs typeface="Verdana"/>
              </a:rPr>
              <a:t>за</a:t>
            </a:r>
            <a:r>
              <a:rPr sz="908" spc="-5" dirty="0">
                <a:latin typeface="Verdana"/>
                <a:cs typeface="Verdana"/>
              </a:rPr>
              <a:t> </a:t>
            </a:r>
            <a:r>
              <a:rPr sz="908" spc="-64" dirty="0">
                <a:latin typeface="Verdana"/>
                <a:cs typeface="Verdana"/>
              </a:rPr>
              <a:t>исключением</a:t>
            </a:r>
            <a:r>
              <a:rPr sz="908" spc="-5" dirty="0">
                <a:latin typeface="Verdana"/>
                <a:cs typeface="Verdana"/>
              </a:rPr>
              <a:t> </a:t>
            </a:r>
            <a:r>
              <a:rPr sz="908" spc="-50" dirty="0">
                <a:latin typeface="Verdana"/>
                <a:cs typeface="Verdana"/>
              </a:rPr>
              <a:t>договоров</a:t>
            </a:r>
            <a:r>
              <a:rPr sz="908" spc="-50" dirty="0">
                <a:latin typeface="Microsoft Sans Serif"/>
                <a:cs typeface="Microsoft Sans Serif"/>
              </a:rPr>
              <a:t>,</a:t>
            </a:r>
            <a:r>
              <a:rPr sz="908" spc="64" dirty="0">
                <a:latin typeface="Microsoft Sans Serif"/>
                <a:cs typeface="Microsoft Sans Serif"/>
              </a:rPr>
              <a:t> </a:t>
            </a:r>
            <a:r>
              <a:rPr sz="908" spc="-73" dirty="0">
                <a:latin typeface="Verdana"/>
                <a:cs typeface="Verdana"/>
              </a:rPr>
              <a:t>заключенных</a:t>
            </a:r>
            <a:r>
              <a:rPr sz="908" spc="-5" dirty="0">
                <a:latin typeface="Verdana"/>
                <a:cs typeface="Verdana"/>
              </a:rPr>
              <a:t> </a:t>
            </a:r>
            <a:r>
              <a:rPr sz="908" spc="-45" dirty="0">
                <a:latin typeface="Verdana"/>
                <a:cs typeface="Verdana"/>
              </a:rPr>
              <a:t>с</a:t>
            </a:r>
            <a:endParaRPr sz="908">
              <a:latin typeface="Verdana"/>
              <a:cs typeface="Verdana"/>
            </a:endParaRPr>
          </a:p>
        </p:txBody>
      </p:sp>
      <p:sp>
        <p:nvSpPr>
          <p:cNvPr id="31" name="object 31"/>
          <p:cNvSpPr txBox="1"/>
          <p:nvPr/>
        </p:nvSpPr>
        <p:spPr>
          <a:xfrm>
            <a:off x="6841842" y="2852236"/>
            <a:ext cx="3623214" cy="291074"/>
          </a:xfrm>
          <a:prstGeom prst="rect">
            <a:avLst/>
          </a:prstGeom>
        </p:spPr>
        <p:txBody>
          <a:bodyPr vert="horz" wrap="square" lIns="0" tIns="11526" rIns="0" bIns="0" rtlCol="0">
            <a:spAutoFit/>
          </a:bodyPr>
          <a:lstStyle/>
          <a:p>
            <a:pPr marL="11527" marR="4611">
              <a:spcBef>
                <a:spcPts val="91"/>
              </a:spcBef>
            </a:pPr>
            <a:r>
              <a:rPr sz="908" spc="-32" dirty="0">
                <a:latin typeface="Verdana"/>
                <a:cs typeface="Verdana"/>
              </a:rPr>
              <a:t>целью</a:t>
            </a:r>
            <a:r>
              <a:rPr sz="908" spc="32" dirty="0">
                <a:latin typeface="Verdana"/>
                <a:cs typeface="Verdana"/>
              </a:rPr>
              <a:t> </a:t>
            </a:r>
            <a:r>
              <a:rPr sz="908" spc="-50" dirty="0">
                <a:latin typeface="Verdana"/>
                <a:cs typeface="Verdana"/>
              </a:rPr>
              <a:t>совершения</a:t>
            </a:r>
            <a:r>
              <a:rPr sz="908" spc="41" dirty="0">
                <a:latin typeface="Verdana"/>
                <a:cs typeface="Verdana"/>
              </a:rPr>
              <a:t> </a:t>
            </a:r>
            <a:r>
              <a:rPr sz="908" spc="-59" dirty="0">
                <a:latin typeface="Verdana"/>
                <a:cs typeface="Verdana"/>
              </a:rPr>
              <a:t>коммерческих</a:t>
            </a:r>
            <a:r>
              <a:rPr sz="908" spc="41" dirty="0">
                <a:latin typeface="Verdana"/>
                <a:cs typeface="Verdana"/>
              </a:rPr>
              <a:t> </a:t>
            </a:r>
            <a:r>
              <a:rPr sz="908" spc="-18" dirty="0">
                <a:latin typeface="Verdana"/>
                <a:cs typeface="Verdana"/>
              </a:rPr>
              <a:t>или</a:t>
            </a:r>
            <a:r>
              <a:rPr sz="908" spc="36" dirty="0">
                <a:latin typeface="Verdana"/>
                <a:cs typeface="Verdana"/>
              </a:rPr>
              <a:t> </a:t>
            </a:r>
            <a:r>
              <a:rPr sz="908" spc="-59" dirty="0">
                <a:latin typeface="Verdana"/>
                <a:cs typeface="Verdana"/>
              </a:rPr>
              <a:t>биржевых</a:t>
            </a:r>
            <a:r>
              <a:rPr sz="908" spc="41" dirty="0">
                <a:latin typeface="Verdana"/>
                <a:cs typeface="Verdana"/>
              </a:rPr>
              <a:t> </a:t>
            </a:r>
            <a:r>
              <a:rPr sz="908" spc="-45" dirty="0">
                <a:latin typeface="Verdana"/>
                <a:cs typeface="Verdana"/>
              </a:rPr>
              <a:t>операций</a:t>
            </a:r>
            <a:r>
              <a:rPr sz="908" spc="-45" dirty="0">
                <a:latin typeface="Microsoft Sans Serif"/>
                <a:cs typeface="Microsoft Sans Serif"/>
              </a:rPr>
              <a:t>,</a:t>
            </a:r>
            <a:r>
              <a:rPr sz="908" spc="109" dirty="0">
                <a:latin typeface="Microsoft Sans Serif"/>
                <a:cs typeface="Microsoft Sans Serif"/>
              </a:rPr>
              <a:t> </a:t>
            </a:r>
            <a:r>
              <a:rPr sz="908" spc="-23" dirty="0">
                <a:latin typeface="Verdana"/>
                <a:cs typeface="Verdana"/>
              </a:rPr>
              <a:t>или </a:t>
            </a:r>
            <a:r>
              <a:rPr sz="908" spc="-64" dirty="0">
                <a:latin typeface="Verdana"/>
                <a:cs typeface="Verdana"/>
              </a:rPr>
              <a:t>поступлений</a:t>
            </a:r>
            <a:r>
              <a:rPr sz="908" spc="-64" dirty="0">
                <a:latin typeface="Microsoft Sans Serif"/>
                <a:cs typeface="Microsoft Sans Serif"/>
              </a:rPr>
              <a:t>,</a:t>
            </a:r>
            <a:r>
              <a:rPr sz="908" spc="36" dirty="0">
                <a:latin typeface="Microsoft Sans Serif"/>
                <a:cs typeface="Microsoft Sans Serif"/>
              </a:rPr>
              <a:t> </a:t>
            </a:r>
            <a:r>
              <a:rPr sz="908" spc="-64" dirty="0">
                <a:latin typeface="Verdana"/>
                <a:cs typeface="Verdana"/>
              </a:rPr>
              <a:t>относящихся</a:t>
            </a:r>
            <a:r>
              <a:rPr sz="908" spc="-36" dirty="0">
                <a:latin typeface="Verdana"/>
                <a:cs typeface="Verdana"/>
              </a:rPr>
              <a:t> </a:t>
            </a:r>
            <a:r>
              <a:rPr sz="908" spc="-141" dirty="0">
                <a:latin typeface="Verdana"/>
                <a:cs typeface="Verdana"/>
              </a:rPr>
              <a:t>к</a:t>
            </a:r>
            <a:r>
              <a:rPr sz="908" spc="-36" dirty="0">
                <a:latin typeface="Verdana"/>
                <a:cs typeface="Verdana"/>
              </a:rPr>
              <a:t> </a:t>
            </a:r>
            <a:r>
              <a:rPr sz="908" spc="-68" dirty="0">
                <a:latin typeface="Verdana"/>
                <a:cs typeface="Verdana"/>
              </a:rPr>
              <a:t>финансовой</a:t>
            </a:r>
            <a:r>
              <a:rPr sz="908" spc="-36" dirty="0">
                <a:latin typeface="Verdana"/>
                <a:cs typeface="Verdana"/>
              </a:rPr>
              <a:t> </a:t>
            </a:r>
            <a:r>
              <a:rPr sz="908" spc="-9" dirty="0">
                <a:latin typeface="Verdana"/>
                <a:cs typeface="Verdana"/>
              </a:rPr>
              <a:t>деятельности</a:t>
            </a:r>
            <a:r>
              <a:rPr sz="908" spc="-9" dirty="0">
                <a:latin typeface="Microsoft Sans Serif"/>
                <a:cs typeface="Microsoft Sans Serif"/>
              </a:rPr>
              <a:t>).</a:t>
            </a:r>
            <a:endParaRPr sz="908">
              <a:latin typeface="Microsoft Sans Serif"/>
              <a:cs typeface="Microsoft Sans Serif"/>
            </a:endParaRPr>
          </a:p>
        </p:txBody>
      </p:sp>
      <p:sp>
        <p:nvSpPr>
          <p:cNvPr id="32" name="object 32"/>
          <p:cNvSpPr txBox="1"/>
          <p:nvPr/>
        </p:nvSpPr>
        <p:spPr>
          <a:xfrm>
            <a:off x="6426887" y="3267173"/>
            <a:ext cx="4039881" cy="291074"/>
          </a:xfrm>
          <a:prstGeom prst="rect">
            <a:avLst/>
          </a:prstGeom>
        </p:spPr>
        <p:txBody>
          <a:bodyPr vert="horz" wrap="square" lIns="0" tIns="11526" rIns="0" bIns="0" rtlCol="0">
            <a:spAutoFit/>
          </a:bodyPr>
          <a:lstStyle/>
          <a:p>
            <a:pPr marL="11527" marR="4611">
              <a:spcBef>
                <a:spcPts val="91"/>
              </a:spcBef>
              <a:tabLst>
                <a:tab pos="489301" algn="l"/>
                <a:tab pos="1149770" algn="l"/>
                <a:tab pos="1725519" algn="l"/>
                <a:tab pos="2624589" algn="l"/>
                <a:tab pos="2934652" algn="l"/>
                <a:tab pos="3689639" algn="l"/>
              </a:tabLst>
            </a:pPr>
            <a:r>
              <a:rPr sz="908" spc="-73" dirty="0">
                <a:latin typeface="Verdana"/>
                <a:cs typeface="Verdana"/>
              </a:rPr>
              <a:t>Когда</a:t>
            </a:r>
            <a:r>
              <a:rPr sz="908" spc="-23" dirty="0">
                <a:latin typeface="Verdana"/>
                <a:cs typeface="Verdana"/>
              </a:rPr>
              <a:t> </a:t>
            </a:r>
            <a:r>
              <a:rPr sz="908" spc="-68" dirty="0">
                <a:latin typeface="Verdana"/>
                <a:cs typeface="Verdana"/>
              </a:rPr>
              <a:t>договор</a:t>
            </a:r>
            <a:r>
              <a:rPr sz="908" spc="-23" dirty="0">
                <a:latin typeface="Verdana"/>
                <a:cs typeface="Verdana"/>
              </a:rPr>
              <a:t> </a:t>
            </a:r>
            <a:r>
              <a:rPr sz="908" spc="-64" dirty="0">
                <a:latin typeface="Verdana"/>
                <a:cs typeface="Verdana"/>
              </a:rPr>
              <a:t>учитывается</a:t>
            </a:r>
            <a:r>
              <a:rPr sz="908" spc="-23" dirty="0">
                <a:latin typeface="Verdana"/>
                <a:cs typeface="Verdana"/>
              </a:rPr>
              <a:t> </a:t>
            </a:r>
            <a:r>
              <a:rPr sz="908" spc="-73" dirty="0">
                <a:latin typeface="Verdana"/>
                <a:cs typeface="Verdana"/>
              </a:rPr>
              <a:t>в</a:t>
            </a:r>
            <a:r>
              <a:rPr sz="908" spc="-23" dirty="0">
                <a:latin typeface="Verdana"/>
                <a:cs typeface="Verdana"/>
              </a:rPr>
              <a:t> </a:t>
            </a:r>
            <a:r>
              <a:rPr sz="908" spc="-68" dirty="0">
                <a:latin typeface="Verdana"/>
                <a:cs typeface="Verdana"/>
              </a:rPr>
              <a:t>качестве</a:t>
            </a:r>
            <a:r>
              <a:rPr sz="908" spc="-14" dirty="0">
                <a:latin typeface="Verdana"/>
                <a:cs typeface="Verdana"/>
              </a:rPr>
              <a:t> </a:t>
            </a:r>
            <a:r>
              <a:rPr sz="908" spc="-73" dirty="0">
                <a:latin typeface="Verdana"/>
                <a:cs typeface="Verdana"/>
              </a:rPr>
              <a:t>хеджирования</a:t>
            </a:r>
            <a:r>
              <a:rPr sz="908" spc="-23" dirty="0">
                <a:latin typeface="Verdana"/>
                <a:cs typeface="Verdana"/>
              </a:rPr>
              <a:t> </a:t>
            </a:r>
            <a:r>
              <a:rPr sz="908" spc="-59" dirty="0">
                <a:latin typeface="Verdana"/>
                <a:cs typeface="Verdana"/>
              </a:rPr>
              <a:t>базовой</a:t>
            </a:r>
            <a:r>
              <a:rPr sz="908" spc="-32" dirty="0">
                <a:latin typeface="Verdana"/>
                <a:cs typeface="Verdana"/>
              </a:rPr>
              <a:t> </a:t>
            </a:r>
            <a:r>
              <a:rPr sz="908" spc="-73" dirty="0">
                <a:latin typeface="Verdana"/>
                <a:cs typeface="Verdana"/>
              </a:rPr>
              <a:t>позиции</a:t>
            </a:r>
            <a:r>
              <a:rPr sz="908" spc="-73" dirty="0">
                <a:latin typeface="Microsoft Sans Serif"/>
                <a:cs typeface="Microsoft Sans Serif"/>
              </a:rPr>
              <a:t>,</a:t>
            </a:r>
            <a:r>
              <a:rPr sz="908" spc="54" dirty="0">
                <a:latin typeface="Microsoft Sans Serif"/>
                <a:cs typeface="Microsoft Sans Serif"/>
              </a:rPr>
              <a:t> </a:t>
            </a:r>
            <a:r>
              <a:rPr sz="908" spc="-23" dirty="0">
                <a:latin typeface="Verdana"/>
                <a:cs typeface="Verdana"/>
              </a:rPr>
              <a:t>то </a:t>
            </a:r>
            <a:r>
              <a:rPr sz="908" spc="-9" dirty="0">
                <a:latin typeface="Verdana"/>
                <a:cs typeface="Verdana"/>
              </a:rPr>
              <a:t>потоки</a:t>
            </a:r>
            <a:r>
              <a:rPr sz="908" dirty="0">
                <a:latin typeface="Verdana"/>
                <a:cs typeface="Verdana"/>
              </a:rPr>
              <a:t>	</a:t>
            </a:r>
            <a:r>
              <a:rPr sz="908" spc="-9" dirty="0">
                <a:latin typeface="Verdana"/>
                <a:cs typeface="Verdana"/>
              </a:rPr>
              <a:t>денежных</a:t>
            </a:r>
            <a:r>
              <a:rPr sz="908" dirty="0">
                <a:latin typeface="Verdana"/>
                <a:cs typeface="Verdana"/>
              </a:rPr>
              <a:t>	</a:t>
            </a:r>
            <a:r>
              <a:rPr sz="908" spc="-9" dirty="0">
                <a:latin typeface="Verdana"/>
                <a:cs typeface="Verdana"/>
              </a:rPr>
              <a:t>средств</a:t>
            </a:r>
            <a:r>
              <a:rPr sz="908" spc="-9" dirty="0">
                <a:latin typeface="Microsoft Sans Serif"/>
                <a:cs typeface="Microsoft Sans Serif"/>
              </a:rPr>
              <a:t>,</a:t>
            </a:r>
            <a:r>
              <a:rPr sz="908" dirty="0">
                <a:latin typeface="Microsoft Sans Serif"/>
                <a:cs typeface="Microsoft Sans Serif"/>
              </a:rPr>
              <a:t>	</a:t>
            </a:r>
            <a:r>
              <a:rPr sz="908" spc="-9" dirty="0">
                <a:latin typeface="Verdana"/>
                <a:cs typeface="Verdana"/>
              </a:rPr>
              <a:t>формируемые</a:t>
            </a:r>
            <a:r>
              <a:rPr sz="908" dirty="0">
                <a:latin typeface="Verdana"/>
                <a:cs typeface="Verdana"/>
              </a:rPr>
              <a:t>	</a:t>
            </a:r>
            <a:r>
              <a:rPr sz="908" spc="-23" dirty="0">
                <a:latin typeface="Verdana"/>
                <a:cs typeface="Verdana"/>
              </a:rPr>
              <a:t>при</a:t>
            </a:r>
            <a:r>
              <a:rPr sz="908" dirty="0">
                <a:latin typeface="Verdana"/>
                <a:cs typeface="Verdana"/>
              </a:rPr>
              <a:t>	</a:t>
            </a:r>
            <a:r>
              <a:rPr sz="908" spc="-9" dirty="0">
                <a:latin typeface="Verdana"/>
                <a:cs typeface="Verdana"/>
              </a:rPr>
              <a:t>исполнении</a:t>
            </a:r>
            <a:r>
              <a:rPr sz="908" dirty="0">
                <a:latin typeface="Verdana"/>
                <a:cs typeface="Verdana"/>
              </a:rPr>
              <a:t>	</a:t>
            </a:r>
            <a:r>
              <a:rPr sz="908" spc="-82" dirty="0">
                <a:latin typeface="Verdana"/>
                <a:cs typeface="Verdana"/>
              </a:rPr>
              <a:t>такого</a:t>
            </a:r>
            <a:endParaRPr sz="908">
              <a:latin typeface="Verdana"/>
              <a:cs typeface="Verdana"/>
            </a:endParaRPr>
          </a:p>
        </p:txBody>
      </p:sp>
      <p:sp>
        <p:nvSpPr>
          <p:cNvPr id="33" name="object 33"/>
          <p:cNvSpPr txBox="1"/>
          <p:nvPr/>
        </p:nvSpPr>
        <p:spPr>
          <a:xfrm>
            <a:off x="6426858" y="3543797"/>
            <a:ext cx="4039304" cy="151357"/>
          </a:xfrm>
          <a:prstGeom prst="rect">
            <a:avLst/>
          </a:prstGeom>
        </p:spPr>
        <p:txBody>
          <a:bodyPr vert="horz" wrap="square" lIns="0" tIns="11526" rIns="0" bIns="0" rtlCol="0">
            <a:spAutoFit/>
          </a:bodyPr>
          <a:lstStyle/>
          <a:p>
            <a:pPr marL="11527">
              <a:spcBef>
                <a:spcPts val="91"/>
              </a:spcBef>
              <a:tabLst>
                <a:tab pos="702541" algn="l"/>
                <a:tab pos="1903605" algn="l"/>
                <a:tab pos="2689137" algn="l"/>
                <a:tab pos="3295431" algn="l"/>
                <a:tab pos="3589935" algn="l"/>
              </a:tabLst>
            </a:pPr>
            <a:r>
              <a:rPr sz="908" spc="-9" dirty="0">
                <a:latin typeface="Verdana"/>
                <a:cs typeface="Verdana"/>
              </a:rPr>
              <a:t>договора</a:t>
            </a:r>
            <a:r>
              <a:rPr sz="908" spc="-9" dirty="0">
                <a:latin typeface="Microsoft Sans Serif"/>
                <a:cs typeface="Microsoft Sans Serif"/>
              </a:rPr>
              <a:t>,</a:t>
            </a:r>
            <a:r>
              <a:rPr sz="908" dirty="0">
                <a:latin typeface="Microsoft Sans Serif"/>
                <a:cs typeface="Microsoft Sans Serif"/>
              </a:rPr>
              <a:t>	</a:t>
            </a:r>
            <a:r>
              <a:rPr sz="908" spc="-9" dirty="0">
                <a:latin typeface="Verdana"/>
                <a:cs typeface="Verdana"/>
              </a:rPr>
              <a:t>классифицируются</a:t>
            </a:r>
            <a:r>
              <a:rPr sz="908" dirty="0">
                <a:latin typeface="Verdana"/>
                <a:cs typeface="Verdana"/>
              </a:rPr>
              <a:t>	</a:t>
            </a:r>
            <a:r>
              <a:rPr sz="908" spc="-9" dirty="0">
                <a:latin typeface="Verdana"/>
                <a:cs typeface="Verdana"/>
              </a:rPr>
              <a:t>аналогично</a:t>
            </a:r>
            <a:r>
              <a:rPr sz="908" dirty="0">
                <a:latin typeface="Verdana"/>
                <a:cs typeface="Verdana"/>
              </a:rPr>
              <a:t>	</a:t>
            </a:r>
            <a:r>
              <a:rPr sz="908" spc="-9" dirty="0">
                <a:latin typeface="Verdana"/>
                <a:cs typeface="Verdana"/>
              </a:rPr>
              <a:t>потокам</a:t>
            </a:r>
            <a:r>
              <a:rPr sz="908" dirty="0">
                <a:latin typeface="Verdana"/>
                <a:cs typeface="Verdana"/>
              </a:rPr>
              <a:t>	</a:t>
            </a:r>
            <a:r>
              <a:rPr sz="908" spc="-23" dirty="0">
                <a:latin typeface="Verdana"/>
                <a:cs typeface="Verdana"/>
              </a:rPr>
              <a:t>по</a:t>
            </a:r>
            <a:r>
              <a:rPr sz="908" dirty="0">
                <a:latin typeface="Verdana"/>
                <a:cs typeface="Verdana"/>
              </a:rPr>
              <a:t>	</a:t>
            </a:r>
            <a:r>
              <a:rPr sz="908" spc="-45" dirty="0">
                <a:latin typeface="Verdana"/>
                <a:cs typeface="Verdana"/>
              </a:rPr>
              <a:t>базовой</a:t>
            </a:r>
            <a:endParaRPr sz="908">
              <a:latin typeface="Verdana"/>
              <a:cs typeface="Verdana"/>
            </a:endParaRPr>
          </a:p>
        </p:txBody>
      </p:sp>
      <p:sp>
        <p:nvSpPr>
          <p:cNvPr id="34" name="object 34"/>
          <p:cNvSpPr txBox="1"/>
          <p:nvPr/>
        </p:nvSpPr>
        <p:spPr>
          <a:xfrm>
            <a:off x="6426847" y="3682110"/>
            <a:ext cx="1327225" cy="151357"/>
          </a:xfrm>
          <a:prstGeom prst="rect">
            <a:avLst/>
          </a:prstGeom>
        </p:spPr>
        <p:txBody>
          <a:bodyPr vert="horz" wrap="square" lIns="0" tIns="11526" rIns="0" bIns="0" rtlCol="0">
            <a:spAutoFit/>
          </a:bodyPr>
          <a:lstStyle/>
          <a:p>
            <a:pPr marL="11527">
              <a:spcBef>
                <a:spcPts val="91"/>
              </a:spcBef>
            </a:pPr>
            <a:r>
              <a:rPr sz="908" spc="-59" dirty="0">
                <a:latin typeface="Microsoft Sans Serif"/>
                <a:cs typeface="Microsoft Sans Serif"/>
              </a:rPr>
              <a:t>(</a:t>
            </a:r>
            <a:r>
              <a:rPr sz="908" spc="-59" dirty="0">
                <a:latin typeface="Verdana"/>
                <a:cs typeface="Verdana"/>
              </a:rPr>
              <a:t>хеджируемой</a:t>
            </a:r>
            <a:r>
              <a:rPr sz="908" spc="-59" dirty="0">
                <a:latin typeface="Microsoft Sans Serif"/>
                <a:cs typeface="Microsoft Sans Serif"/>
              </a:rPr>
              <a:t>)</a:t>
            </a:r>
            <a:r>
              <a:rPr sz="908" spc="18" dirty="0">
                <a:latin typeface="Microsoft Sans Serif"/>
                <a:cs typeface="Microsoft Sans Serif"/>
              </a:rPr>
              <a:t> </a:t>
            </a:r>
            <a:r>
              <a:rPr sz="908" spc="-50" dirty="0">
                <a:latin typeface="Verdana"/>
                <a:cs typeface="Verdana"/>
              </a:rPr>
              <a:t>позиции</a:t>
            </a:r>
            <a:r>
              <a:rPr sz="908" spc="-50" dirty="0">
                <a:latin typeface="Microsoft Sans Serif"/>
                <a:cs typeface="Microsoft Sans Serif"/>
              </a:rPr>
              <a:t>.</a:t>
            </a:r>
            <a:endParaRPr sz="908">
              <a:latin typeface="Microsoft Sans Serif"/>
              <a:cs typeface="Microsoft Sans Serif"/>
            </a:endParaRPr>
          </a:p>
        </p:txBody>
      </p:sp>
      <p:sp>
        <p:nvSpPr>
          <p:cNvPr id="35" name="object 35"/>
          <p:cNvSpPr txBox="1"/>
          <p:nvPr/>
        </p:nvSpPr>
        <p:spPr>
          <a:xfrm>
            <a:off x="6372752" y="3975796"/>
            <a:ext cx="4147649" cy="849507"/>
          </a:xfrm>
          <a:prstGeom prst="rect">
            <a:avLst/>
          </a:prstGeom>
          <a:ln w="6096">
            <a:solidFill>
              <a:srgbClr val="000000"/>
            </a:solidFill>
          </a:ln>
        </p:spPr>
        <p:txBody>
          <a:bodyPr vert="horz" wrap="square" lIns="0" tIns="12679" rIns="0" bIns="0" rtlCol="0">
            <a:spAutoFit/>
          </a:bodyPr>
          <a:lstStyle/>
          <a:p>
            <a:pPr marL="65125" algn="just">
              <a:lnSpc>
                <a:spcPts val="1085"/>
              </a:lnSpc>
              <a:spcBef>
                <a:spcPts val="100"/>
              </a:spcBef>
            </a:pPr>
            <a:r>
              <a:rPr sz="908" b="1" dirty="0">
                <a:latin typeface="Arial"/>
                <a:cs typeface="Arial"/>
              </a:rPr>
              <a:t>ПРИМЕР</a:t>
            </a:r>
            <a:r>
              <a:rPr sz="908" b="1" spc="-9" dirty="0">
                <a:latin typeface="Arial"/>
                <a:cs typeface="Arial"/>
              </a:rPr>
              <a:t> </a:t>
            </a:r>
            <a:r>
              <a:rPr sz="908" b="1" dirty="0">
                <a:latin typeface="Arial"/>
                <a:cs typeface="Arial"/>
              </a:rPr>
              <a:t>–</a:t>
            </a:r>
            <a:r>
              <a:rPr sz="908" b="1" spc="-14" dirty="0">
                <a:latin typeface="Arial"/>
                <a:cs typeface="Arial"/>
              </a:rPr>
              <a:t> </a:t>
            </a:r>
            <a:r>
              <a:rPr sz="908" b="1" spc="-9" dirty="0">
                <a:latin typeface="Arial"/>
                <a:cs typeface="Arial"/>
              </a:rPr>
              <a:t>Хеджирование</a:t>
            </a:r>
            <a:endParaRPr sz="908">
              <a:latin typeface="Arial"/>
              <a:cs typeface="Arial"/>
            </a:endParaRPr>
          </a:p>
          <a:p>
            <a:pPr marL="65125" marR="57633" algn="just">
              <a:lnSpc>
                <a:spcPts val="1089"/>
              </a:lnSpc>
              <a:spcBef>
                <a:spcPts val="32"/>
              </a:spcBef>
            </a:pPr>
            <a:r>
              <a:rPr sz="908" dirty="0">
                <a:latin typeface="Verdana"/>
                <a:cs typeface="Verdana"/>
              </a:rPr>
              <a:t>Вы</a:t>
            </a:r>
            <a:r>
              <a:rPr sz="908" spc="336" dirty="0">
                <a:latin typeface="Verdana"/>
                <a:cs typeface="Verdana"/>
              </a:rPr>
              <a:t> </a:t>
            </a:r>
            <a:r>
              <a:rPr sz="908" dirty="0">
                <a:latin typeface="Verdana"/>
                <a:cs typeface="Verdana"/>
              </a:rPr>
              <a:t>приобрели</a:t>
            </a:r>
            <a:r>
              <a:rPr sz="908" spc="340" dirty="0">
                <a:latin typeface="Verdana"/>
                <a:cs typeface="Verdana"/>
              </a:rPr>
              <a:t> </a:t>
            </a:r>
            <a:r>
              <a:rPr sz="908" dirty="0">
                <a:latin typeface="Verdana"/>
                <a:cs typeface="Verdana"/>
              </a:rPr>
              <a:t>в</a:t>
            </a:r>
            <a:r>
              <a:rPr sz="908" spc="336" dirty="0">
                <a:latin typeface="Verdana"/>
                <a:cs typeface="Verdana"/>
              </a:rPr>
              <a:t> </a:t>
            </a:r>
            <a:r>
              <a:rPr sz="908" dirty="0">
                <a:latin typeface="Verdana"/>
                <a:cs typeface="Verdana"/>
              </a:rPr>
              <a:t>кредит</a:t>
            </a:r>
            <a:r>
              <a:rPr sz="908" spc="336" dirty="0">
                <a:latin typeface="Verdana"/>
                <a:cs typeface="Verdana"/>
              </a:rPr>
              <a:t> </a:t>
            </a:r>
            <a:r>
              <a:rPr sz="908" dirty="0">
                <a:latin typeface="Verdana"/>
                <a:cs typeface="Verdana"/>
              </a:rPr>
              <a:t>товары</a:t>
            </a:r>
            <a:r>
              <a:rPr sz="908" spc="331" dirty="0">
                <a:latin typeface="Verdana"/>
                <a:cs typeface="Verdana"/>
              </a:rPr>
              <a:t> </a:t>
            </a:r>
            <a:r>
              <a:rPr sz="908" dirty="0">
                <a:latin typeface="Verdana"/>
                <a:cs typeface="Verdana"/>
              </a:rPr>
              <a:t>из</a:t>
            </a:r>
            <a:r>
              <a:rPr sz="908" spc="336" dirty="0">
                <a:latin typeface="Verdana"/>
                <a:cs typeface="Verdana"/>
              </a:rPr>
              <a:t> </a:t>
            </a:r>
            <a:r>
              <a:rPr sz="908" dirty="0">
                <a:latin typeface="Verdana"/>
                <a:cs typeface="Verdana"/>
              </a:rPr>
              <a:t>Японии</a:t>
            </a:r>
            <a:r>
              <a:rPr sz="908" dirty="0">
                <a:latin typeface="Microsoft Sans Serif"/>
                <a:cs typeface="Microsoft Sans Serif"/>
              </a:rPr>
              <a:t>.</a:t>
            </a:r>
            <a:r>
              <a:rPr sz="908" spc="408" dirty="0">
                <a:latin typeface="Microsoft Sans Serif"/>
                <a:cs typeface="Microsoft Sans Serif"/>
              </a:rPr>
              <a:t> </a:t>
            </a:r>
            <a:r>
              <a:rPr sz="908" dirty="0">
                <a:latin typeface="Verdana"/>
                <a:cs typeface="Verdana"/>
              </a:rPr>
              <a:t>Это</a:t>
            </a:r>
            <a:r>
              <a:rPr sz="908" spc="336" dirty="0">
                <a:latin typeface="Verdana"/>
                <a:cs typeface="Verdana"/>
              </a:rPr>
              <a:t> </a:t>
            </a:r>
            <a:r>
              <a:rPr sz="908" spc="-45" dirty="0">
                <a:latin typeface="Verdana"/>
                <a:cs typeface="Verdana"/>
              </a:rPr>
              <a:t>операционная </a:t>
            </a:r>
            <a:r>
              <a:rPr sz="908" spc="-41" dirty="0">
                <a:latin typeface="Verdana"/>
                <a:cs typeface="Verdana"/>
              </a:rPr>
              <a:t>деятельность</a:t>
            </a:r>
            <a:r>
              <a:rPr sz="908" spc="-41" dirty="0">
                <a:latin typeface="Microsoft Sans Serif"/>
                <a:cs typeface="Microsoft Sans Serif"/>
              </a:rPr>
              <a:t>.</a:t>
            </a:r>
            <a:r>
              <a:rPr sz="908" spc="32" dirty="0">
                <a:latin typeface="Microsoft Sans Serif"/>
                <a:cs typeface="Microsoft Sans Serif"/>
              </a:rPr>
              <a:t> </a:t>
            </a:r>
            <a:r>
              <a:rPr sz="908" dirty="0">
                <a:latin typeface="Verdana"/>
                <a:cs typeface="Verdana"/>
              </a:rPr>
              <a:t>В</a:t>
            </a:r>
            <a:r>
              <a:rPr sz="908" spc="-14" dirty="0">
                <a:latin typeface="Verdana"/>
                <a:cs typeface="Verdana"/>
              </a:rPr>
              <a:t> </a:t>
            </a:r>
            <a:r>
              <a:rPr sz="908" spc="-59" dirty="0">
                <a:latin typeface="Verdana"/>
                <a:cs typeface="Verdana"/>
              </a:rPr>
              <a:t>течение</a:t>
            </a:r>
            <a:r>
              <a:rPr sz="908" spc="-23" dirty="0">
                <a:latin typeface="Verdana"/>
                <a:cs typeface="Verdana"/>
              </a:rPr>
              <a:t> </a:t>
            </a:r>
            <a:r>
              <a:rPr sz="908" dirty="0">
                <a:latin typeface="Microsoft Sans Serif"/>
                <a:cs typeface="Microsoft Sans Serif"/>
              </a:rPr>
              <a:t>3</a:t>
            </a:r>
            <a:r>
              <a:rPr sz="908" spc="59" dirty="0">
                <a:latin typeface="Microsoft Sans Serif"/>
                <a:cs typeface="Microsoft Sans Serif"/>
              </a:rPr>
              <a:t> </a:t>
            </a:r>
            <a:r>
              <a:rPr sz="908" spc="-41" dirty="0">
                <a:latin typeface="Verdana"/>
                <a:cs typeface="Verdana"/>
              </a:rPr>
              <a:t>месяцев</a:t>
            </a:r>
            <a:r>
              <a:rPr sz="908" spc="-18" dirty="0">
                <a:latin typeface="Verdana"/>
                <a:cs typeface="Verdana"/>
              </a:rPr>
              <a:t> </a:t>
            </a:r>
            <a:r>
              <a:rPr sz="908" dirty="0">
                <a:latin typeface="Verdana"/>
                <a:cs typeface="Verdana"/>
              </a:rPr>
              <a:t>Вам</a:t>
            </a:r>
            <a:r>
              <a:rPr sz="908" spc="-18" dirty="0">
                <a:latin typeface="Verdana"/>
                <a:cs typeface="Verdana"/>
              </a:rPr>
              <a:t> </a:t>
            </a:r>
            <a:r>
              <a:rPr sz="908" spc="-50" dirty="0">
                <a:latin typeface="Verdana"/>
                <a:cs typeface="Verdana"/>
              </a:rPr>
              <a:t>необходимо</a:t>
            </a:r>
            <a:r>
              <a:rPr sz="908" spc="-18" dirty="0">
                <a:latin typeface="Verdana"/>
                <a:cs typeface="Verdana"/>
              </a:rPr>
              <a:t> </a:t>
            </a:r>
            <a:r>
              <a:rPr sz="908" spc="-50" dirty="0">
                <a:latin typeface="Verdana"/>
                <a:cs typeface="Verdana"/>
              </a:rPr>
              <a:t>заплатить</a:t>
            </a:r>
            <a:r>
              <a:rPr sz="908" spc="-18" dirty="0">
                <a:latin typeface="Verdana"/>
                <a:cs typeface="Verdana"/>
              </a:rPr>
              <a:t> </a:t>
            </a:r>
            <a:r>
              <a:rPr sz="908" dirty="0">
                <a:latin typeface="Verdana"/>
                <a:cs typeface="Verdana"/>
              </a:rPr>
              <a:t>за</a:t>
            </a:r>
            <a:r>
              <a:rPr sz="908" spc="-18" dirty="0">
                <a:latin typeface="Verdana"/>
                <a:cs typeface="Verdana"/>
              </a:rPr>
              <a:t> </a:t>
            </a:r>
            <a:r>
              <a:rPr sz="908" spc="-82" dirty="0">
                <a:latin typeface="Verdana"/>
                <a:cs typeface="Verdana"/>
              </a:rPr>
              <a:t>них</a:t>
            </a:r>
            <a:r>
              <a:rPr sz="908" dirty="0">
                <a:latin typeface="Verdana"/>
                <a:cs typeface="Verdana"/>
              </a:rPr>
              <a:t> </a:t>
            </a:r>
            <a:r>
              <a:rPr sz="908" spc="-45" dirty="0">
                <a:latin typeface="Verdana"/>
                <a:cs typeface="Verdana"/>
              </a:rPr>
              <a:t>в </a:t>
            </a:r>
            <a:r>
              <a:rPr sz="908" dirty="0">
                <a:latin typeface="Verdana"/>
                <a:cs typeface="Verdana"/>
              </a:rPr>
              <a:t>иенах</a:t>
            </a:r>
            <a:r>
              <a:rPr sz="908" dirty="0">
                <a:latin typeface="Microsoft Sans Serif"/>
                <a:cs typeface="Microsoft Sans Serif"/>
              </a:rPr>
              <a:t>.</a:t>
            </a:r>
            <a:r>
              <a:rPr sz="908" spc="103" dirty="0">
                <a:latin typeface="Microsoft Sans Serif"/>
                <a:cs typeface="Microsoft Sans Serif"/>
              </a:rPr>
              <a:t> </a:t>
            </a:r>
            <a:r>
              <a:rPr sz="908" dirty="0">
                <a:latin typeface="Verdana"/>
                <a:cs typeface="Verdana"/>
              </a:rPr>
              <a:t>В</a:t>
            </a:r>
            <a:r>
              <a:rPr sz="908" spc="23" dirty="0">
                <a:latin typeface="Verdana"/>
                <a:cs typeface="Verdana"/>
              </a:rPr>
              <a:t> </a:t>
            </a:r>
            <a:r>
              <a:rPr sz="908" spc="-9" dirty="0">
                <a:latin typeface="Verdana"/>
                <a:cs typeface="Verdana"/>
              </a:rPr>
              <a:t>целях</a:t>
            </a:r>
            <a:r>
              <a:rPr sz="908" spc="27" dirty="0">
                <a:latin typeface="Verdana"/>
                <a:cs typeface="Verdana"/>
              </a:rPr>
              <a:t> </a:t>
            </a:r>
            <a:r>
              <a:rPr sz="908" spc="-50" dirty="0">
                <a:latin typeface="Verdana"/>
                <a:cs typeface="Verdana"/>
              </a:rPr>
              <a:t>фиксирования</a:t>
            </a:r>
            <a:r>
              <a:rPr sz="908" spc="32" dirty="0">
                <a:latin typeface="Verdana"/>
                <a:cs typeface="Verdana"/>
              </a:rPr>
              <a:t> </a:t>
            </a:r>
            <a:r>
              <a:rPr sz="908" spc="-64" dirty="0">
                <a:latin typeface="Verdana"/>
                <a:cs typeface="Verdana"/>
              </a:rPr>
              <a:t>покупной</a:t>
            </a:r>
            <a:r>
              <a:rPr sz="908" spc="32" dirty="0">
                <a:latin typeface="Verdana"/>
                <a:cs typeface="Verdana"/>
              </a:rPr>
              <a:t> </a:t>
            </a:r>
            <a:r>
              <a:rPr sz="908" dirty="0">
                <a:latin typeface="Verdana"/>
                <a:cs typeface="Verdana"/>
              </a:rPr>
              <a:t>цены</a:t>
            </a:r>
            <a:r>
              <a:rPr sz="908" spc="27" dirty="0">
                <a:latin typeface="Verdana"/>
                <a:cs typeface="Verdana"/>
              </a:rPr>
              <a:t> </a:t>
            </a:r>
            <a:r>
              <a:rPr sz="908" dirty="0">
                <a:latin typeface="Verdana"/>
                <a:cs typeface="Verdana"/>
              </a:rPr>
              <a:t>в</a:t>
            </a:r>
            <a:r>
              <a:rPr sz="908" spc="27" dirty="0">
                <a:latin typeface="Verdana"/>
                <a:cs typeface="Verdana"/>
              </a:rPr>
              <a:t> </a:t>
            </a:r>
            <a:r>
              <a:rPr sz="908" spc="-9" dirty="0">
                <a:latin typeface="Verdana"/>
                <a:cs typeface="Verdana"/>
              </a:rPr>
              <a:t>иенах</a:t>
            </a:r>
            <a:r>
              <a:rPr sz="908" spc="27" dirty="0">
                <a:latin typeface="Verdana"/>
                <a:cs typeface="Verdana"/>
              </a:rPr>
              <a:t> </a:t>
            </a:r>
            <a:r>
              <a:rPr sz="908" dirty="0">
                <a:latin typeface="Verdana"/>
                <a:cs typeface="Verdana"/>
              </a:rPr>
              <a:t>Вы</a:t>
            </a:r>
            <a:r>
              <a:rPr sz="908" spc="27" dirty="0">
                <a:latin typeface="Verdana"/>
                <a:cs typeface="Verdana"/>
              </a:rPr>
              <a:t> </a:t>
            </a:r>
            <a:r>
              <a:rPr sz="908" spc="-45" dirty="0">
                <a:latin typeface="Verdana"/>
                <a:cs typeface="Verdana"/>
              </a:rPr>
              <a:t>заключили </a:t>
            </a:r>
            <a:r>
              <a:rPr sz="908" spc="-50" dirty="0">
                <a:latin typeface="Verdana"/>
                <a:cs typeface="Verdana"/>
              </a:rPr>
              <a:t>форвардный</a:t>
            </a:r>
            <a:r>
              <a:rPr sz="908" spc="50" dirty="0">
                <a:latin typeface="Verdana"/>
                <a:cs typeface="Verdana"/>
              </a:rPr>
              <a:t> </a:t>
            </a:r>
            <a:r>
              <a:rPr sz="908" spc="-36" dirty="0">
                <a:latin typeface="Verdana"/>
                <a:cs typeface="Verdana"/>
              </a:rPr>
              <a:t>договор</a:t>
            </a:r>
            <a:r>
              <a:rPr sz="908" spc="-36" dirty="0">
                <a:latin typeface="Microsoft Sans Serif"/>
                <a:cs typeface="Microsoft Sans Serif"/>
              </a:rPr>
              <a:t>.</a:t>
            </a:r>
            <a:r>
              <a:rPr sz="908" spc="123" dirty="0">
                <a:latin typeface="Microsoft Sans Serif"/>
                <a:cs typeface="Microsoft Sans Serif"/>
              </a:rPr>
              <a:t> </a:t>
            </a:r>
            <a:r>
              <a:rPr sz="908" spc="-45" dirty="0">
                <a:latin typeface="Verdana"/>
                <a:cs typeface="Verdana"/>
              </a:rPr>
              <a:t>Потоки</a:t>
            </a:r>
            <a:r>
              <a:rPr sz="908" spc="50" dirty="0">
                <a:latin typeface="Verdana"/>
                <a:cs typeface="Verdana"/>
              </a:rPr>
              <a:t> </a:t>
            </a:r>
            <a:r>
              <a:rPr sz="908" spc="-59" dirty="0">
                <a:latin typeface="Verdana"/>
                <a:cs typeface="Verdana"/>
              </a:rPr>
              <a:t>денежных</a:t>
            </a:r>
            <a:r>
              <a:rPr sz="908" spc="50" dirty="0">
                <a:latin typeface="Verdana"/>
                <a:cs typeface="Verdana"/>
              </a:rPr>
              <a:t> </a:t>
            </a:r>
            <a:r>
              <a:rPr sz="908" spc="-27" dirty="0">
                <a:latin typeface="Verdana"/>
                <a:cs typeface="Verdana"/>
              </a:rPr>
              <a:t>средств</a:t>
            </a:r>
            <a:r>
              <a:rPr sz="908" spc="50" dirty="0">
                <a:latin typeface="Verdana"/>
                <a:cs typeface="Verdana"/>
              </a:rPr>
              <a:t> </a:t>
            </a:r>
            <a:r>
              <a:rPr sz="908" dirty="0">
                <a:latin typeface="Verdana"/>
                <a:cs typeface="Verdana"/>
              </a:rPr>
              <a:t>по</a:t>
            </a:r>
            <a:r>
              <a:rPr sz="908" spc="50" dirty="0">
                <a:latin typeface="Verdana"/>
                <a:cs typeface="Verdana"/>
              </a:rPr>
              <a:t> </a:t>
            </a:r>
            <a:r>
              <a:rPr sz="908" spc="-41" dirty="0">
                <a:latin typeface="Verdana"/>
                <a:cs typeface="Verdana"/>
              </a:rPr>
              <a:t>данному</a:t>
            </a:r>
            <a:r>
              <a:rPr sz="908" spc="50" dirty="0">
                <a:latin typeface="Verdana"/>
                <a:cs typeface="Verdana"/>
              </a:rPr>
              <a:t> </a:t>
            </a:r>
            <a:r>
              <a:rPr sz="908" spc="-36" dirty="0">
                <a:latin typeface="Verdana"/>
                <a:cs typeface="Verdana"/>
              </a:rPr>
              <a:t>договору</a:t>
            </a:r>
            <a:endParaRPr sz="908">
              <a:latin typeface="Verdana"/>
              <a:cs typeface="Verdana"/>
            </a:endParaRPr>
          </a:p>
          <a:p>
            <a:pPr marL="65125" algn="just">
              <a:lnSpc>
                <a:spcPts val="1057"/>
              </a:lnSpc>
            </a:pPr>
            <a:r>
              <a:rPr sz="908" spc="-86" dirty="0">
                <a:latin typeface="Verdana"/>
                <a:cs typeface="Verdana"/>
              </a:rPr>
              <a:t>также</a:t>
            </a:r>
            <a:r>
              <a:rPr sz="908" spc="-68" dirty="0">
                <a:latin typeface="Verdana"/>
                <a:cs typeface="Verdana"/>
              </a:rPr>
              <a:t> </a:t>
            </a:r>
            <a:r>
              <a:rPr sz="908" spc="-59" dirty="0">
                <a:latin typeface="Verdana"/>
                <a:cs typeface="Verdana"/>
              </a:rPr>
              <a:t>относятся</a:t>
            </a:r>
            <a:r>
              <a:rPr sz="908" spc="-68" dirty="0">
                <a:latin typeface="Verdana"/>
                <a:cs typeface="Verdana"/>
              </a:rPr>
              <a:t> </a:t>
            </a:r>
            <a:r>
              <a:rPr sz="908" dirty="0">
                <a:latin typeface="Verdana"/>
                <a:cs typeface="Verdana"/>
              </a:rPr>
              <a:t>к</a:t>
            </a:r>
            <a:r>
              <a:rPr sz="908" spc="177" dirty="0">
                <a:latin typeface="Verdana"/>
                <a:cs typeface="Verdana"/>
              </a:rPr>
              <a:t> </a:t>
            </a:r>
            <a:r>
              <a:rPr sz="908" spc="-73" dirty="0">
                <a:latin typeface="Verdana"/>
                <a:cs typeface="Verdana"/>
              </a:rPr>
              <a:t>операционной</a:t>
            </a:r>
            <a:r>
              <a:rPr sz="908" spc="-68" dirty="0">
                <a:latin typeface="Verdana"/>
                <a:cs typeface="Verdana"/>
              </a:rPr>
              <a:t> </a:t>
            </a:r>
            <a:r>
              <a:rPr sz="908" spc="-9" dirty="0">
                <a:latin typeface="Verdana"/>
                <a:cs typeface="Verdana"/>
              </a:rPr>
              <a:t>деятельности</a:t>
            </a:r>
            <a:r>
              <a:rPr sz="908" spc="-9" dirty="0">
                <a:latin typeface="Microsoft Sans Serif"/>
                <a:cs typeface="Microsoft Sans Serif"/>
              </a:rPr>
              <a:t>.</a:t>
            </a:r>
            <a:endParaRPr sz="908">
              <a:latin typeface="Microsoft Sans Serif"/>
              <a:cs typeface="Microsoft Sans Serif"/>
            </a:endParaRPr>
          </a:p>
        </p:txBody>
      </p:sp>
      <p:sp>
        <p:nvSpPr>
          <p:cNvPr id="36" name="object 36"/>
          <p:cNvSpPr txBox="1"/>
          <p:nvPr/>
        </p:nvSpPr>
        <p:spPr>
          <a:xfrm>
            <a:off x="6426919" y="4962195"/>
            <a:ext cx="1564084" cy="151357"/>
          </a:xfrm>
          <a:prstGeom prst="rect">
            <a:avLst/>
          </a:prstGeom>
        </p:spPr>
        <p:txBody>
          <a:bodyPr vert="horz" wrap="square" lIns="0" tIns="11526" rIns="0" bIns="0" rtlCol="0">
            <a:spAutoFit/>
          </a:bodyPr>
          <a:lstStyle/>
          <a:p>
            <a:pPr marL="11527">
              <a:spcBef>
                <a:spcPts val="91"/>
              </a:spcBef>
            </a:pPr>
            <a:r>
              <a:rPr sz="908" b="1" dirty="0">
                <a:latin typeface="Arial"/>
                <a:cs typeface="Arial"/>
              </a:rPr>
              <a:t>Финансовая</a:t>
            </a:r>
            <a:r>
              <a:rPr sz="908" b="1" spc="-14" dirty="0">
                <a:latin typeface="Arial"/>
                <a:cs typeface="Arial"/>
              </a:rPr>
              <a:t> </a:t>
            </a:r>
            <a:r>
              <a:rPr sz="908" b="1" spc="-9" dirty="0">
                <a:latin typeface="Arial"/>
                <a:cs typeface="Arial"/>
              </a:rPr>
              <a:t>деятельность</a:t>
            </a:r>
            <a:endParaRPr sz="908">
              <a:latin typeface="Arial"/>
              <a:cs typeface="Arial"/>
            </a:endParaRPr>
          </a:p>
        </p:txBody>
      </p:sp>
      <p:sp>
        <p:nvSpPr>
          <p:cNvPr id="37" name="object 37"/>
          <p:cNvSpPr txBox="1"/>
          <p:nvPr/>
        </p:nvSpPr>
        <p:spPr>
          <a:xfrm>
            <a:off x="6426876" y="5238127"/>
            <a:ext cx="4039881" cy="430792"/>
          </a:xfrm>
          <a:prstGeom prst="rect">
            <a:avLst/>
          </a:prstGeom>
        </p:spPr>
        <p:txBody>
          <a:bodyPr vert="horz" wrap="square" lIns="0" tIns="11526" rIns="0" bIns="0" rtlCol="0">
            <a:spAutoFit/>
          </a:bodyPr>
          <a:lstStyle/>
          <a:p>
            <a:pPr marL="11527" marR="4611" algn="just">
              <a:spcBef>
                <a:spcPts val="91"/>
              </a:spcBef>
            </a:pPr>
            <a:r>
              <a:rPr sz="908" spc="-9" dirty="0">
                <a:latin typeface="Verdana"/>
                <a:cs typeface="Verdana"/>
              </a:rPr>
              <a:t>Отдельное</a:t>
            </a:r>
            <a:r>
              <a:rPr sz="908" spc="32" dirty="0">
                <a:latin typeface="Verdana"/>
                <a:cs typeface="Verdana"/>
              </a:rPr>
              <a:t> </a:t>
            </a:r>
            <a:r>
              <a:rPr sz="908" spc="-27" dirty="0">
                <a:latin typeface="Verdana"/>
                <a:cs typeface="Verdana"/>
              </a:rPr>
              <a:t>раскрытие</a:t>
            </a:r>
            <a:r>
              <a:rPr sz="908" spc="36" dirty="0">
                <a:latin typeface="Verdana"/>
                <a:cs typeface="Verdana"/>
              </a:rPr>
              <a:t> </a:t>
            </a:r>
            <a:r>
              <a:rPr sz="908" spc="-23" dirty="0">
                <a:latin typeface="Verdana"/>
                <a:cs typeface="Verdana"/>
              </a:rPr>
              <a:t>информации</a:t>
            </a:r>
            <a:r>
              <a:rPr sz="908" spc="36" dirty="0">
                <a:latin typeface="Verdana"/>
                <a:cs typeface="Verdana"/>
              </a:rPr>
              <a:t> </a:t>
            </a:r>
            <a:r>
              <a:rPr sz="908" dirty="0">
                <a:latin typeface="Verdana"/>
                <a:cs typeface="Verdana"/>
              </a:rPr>
              <a:t>о</a:t>
            </a:r>
            <a:r>
              <a:rPr sz="908" spc="36" dirty="0">
                <a:latin typeface="Verdana"/>
                <a:cs typeface="Verdana"/>
              </a:rPr>
              <a:t> </a:t>
            </a:r>
            <a:r>
              <a:rPr sz="908" spc="-18" dirty="0">
                <a:latin typeface="Verdana"/>
                <a:cs typeface="Verdana"/>
              </a:rPr>
              <a:t>потоках</a:t>
            </a:r>
            <a:r>
              <a:rPr sz="908" spc="32" dirty="0">
                <a:latin typeface="Verdana"/>
                <a:cs typeface="Verdana"/>
              </a:rPr>
              <a:t> </a:t>
            </a:r>
            <a:r>
              <a:rPr sz="908" spc="-32" dirty="0">
                <a:latin typeface="Verdana"/>
                <a:cs typeface="Verdana"/>
              </a:rPr>
              <a:t>денежных</a:t>
            </a:r>
            <a:r>
              <a:rPr sz="908" spc="36" dirty="0">
                <a:latin typeface="Verdana"/>
                <a:cs typeface="Verdana"/>
              </a:rPr>
              <a:t> </a:t>
            </a:r>
            <a:r>
              <a:rPr sz="908" dirty="0">
                <a:latin typeface="Verdana"/>
                <a:cs typeface="Verdana"/>
              </a:rPr>
              <a:t>средств</a:t>
            </a:r>
            <a:r>
              <a:rPr sz="908" spc="32" dirty="0">
                <a:latin typeface="Verdana"/>
                <a:cs typeface="Verdana"/>
              </a:rPr>
              <a:t> </a:t>
            </a:r>
            <a:r>
              <a:rPr sz="908" spc="-23" dirty="0">
                <a:latin typeface="Verdana"/>
                <a:cs typeface="Verdana"/>
              </a:rPr>
              <a:t>по </a:t>
            </a:r>
            <a:r>
              <a:rPr sz="908" spc="-45" dirty="0">
                <a:latin typeface="Verdana"/>
                <a:cs typeface="Verdana"/>
              </a:rPr>
              <a:t>финансовой</a:t>
            </a:r>
            <a:r>
              <a:rPr sz="908" spc="5" dirty="0">
                <a:latin typeface="Verdana"/>
                <a:cs typeface="Verdana"/>
              </a:rPr>
              <a:t> </a:t>
            </a:r>
            <a:r>
              <a:rPr sz="908" spc="-41" dirty="0">
                <a:latin typeface="Verdana"/>
                <a:cs typeface="Verdana"/>
              </a:rPr>
              <a:t>деятельности</a:t>
            </a:r>
            <a:r>
              <a:rPr sz="908" spc="14" dirty="0">
                <a:latin typeface="Verdana"/>
                <a:cs typeface="Verdana"/>
              </a:rPr>
              <a:t> </a:t>
            </a:r>
            <a:r>
              <a:rPr sz="908" spc="-41" dirty="0">
                <a:latin typeface="Verdana"/>
                <a:cs typeface="Verdana"/>
              </a:rPr>
              <a:t>необходимо</a:t>
            </a:r>
            <a:r>
              <a:rPr sz="908" spc="9" dirty="0">
                <a:latin typeface="Verdana"/>
                <a:cs typeface="Verdana"/>
              </a:rPr>
              <a:t> </a:t>
            </a:r>
            <a:r>
              <a:rPr sz="908" dirty="0">
                <a:latin typeface="Verdana"/>
                <a:cs typeface="Verdana"/>
              </a:rPr>
              <a:t>для</a:t>
            </a:r>
            <a:r>
              <a:rPr sz="908" spc="9" dirty="0">
                <a:latin typeface="Verdana"/>
                <a:cs typeface="Verdana"/>
              </a:rPr>
              <a:t> </a:t>
            </a:r>
            <a:r>
              <a:rPr sz="908" spc="-64" dirty="0">
                <a:latin typeface="Verdana"/>
                <a:cs typeface="Verdana"/>
              </a:rPr>
              <a:t>прогнозирования</a:t>
            </a:r>
            <a:r>
              <a:rPr sz="908" spc="9" dirty="0">
                <a:latin typeface="Verdana"/>
                <a:cs typeface="Verdana"/>
              </a:rPr>
              <a:t> </a:t>
            </a:r>
            <a:r>
              <a:rPr sz="908" spc="-41" dirty="0">
                <a:latin typeface="Verdana"/>
                <a:cs typeface="Verdana"/>
              </a:rPr>
              <a:t>денежных </a:t>
            </a:r>
            <a:r>
              <a:rPr sz="908" spc="-68" dirty="0">
                <a:latin typeface="Verdana"/>
                <a:cs typeface="Verdana"/>
              </a:rPr>
              <a:t>требований</a:t>
            </a:r>
            <a:r>
              <a:rPr sz="908" spc="-36" dirty="0">
                <a:latin typeface="Verdana"/>
                <a:cs typeface="Verdana"/>
              </a:rPr>
              <a:t> </a:t>
            </a:r>
            <a:r>
              <a:rPr sz="908" spc="-50" dirty="0">
                <a:latin typeface="Verdana"/>
                <a:cs typeface="Verdana"/>
              </a:rPr>
              <a:t>со</a:t>
            </a:r>
            <a:r>
              <a:rPr sz="908" spc="-32" dirty="0">
                <a:latin typeface="Verdana"/>
                <a:cs typeface="Verdana"/>
              </a:rPr>
              <a:t> </a:t>
            </a:r>
            <a:r>
              <a:rPr sz="908" spc="-68" dirty="0">
                <a:latin typeface="Verdana"/>
                <a:cs typeface="Verdana"/>
              </a:rPr>
              <a:t>стороны</a:t>
            </a:r>
            <a:r>
              <a:rPr sz="908" spc="-32" dirty="0">
                <a:latin typeface="Verdana"/>
                <a:cs typeface="Verdana"/>
              </a:rPr>
              <a:t> </a:t>
            </a:r>
            <a:r>
              <a:rPr sz="908" spc="-45" dirty="0">
                <a:latin typeface="Verdana"/>
                <a:cs typeface="Verdana"/>
              </a:rPr>
              <a:t>тех</a:t>
            </a:r>
            <a:r>
              <a:rPr sz="908" spc="-45" dirty="0">
                <a:latin typeface="Microsoft Sans Serif"/>
                <a:cs typeface="Microsoft Sans Serif"/>
              </a:rPr>
              <a:t>,</a:t>
            </a:r>
            <a:r>
              <a:rPr sz="908" spc="41" dirty="0">
                <a:latin typeface="Microsoft Sans Serif"/>
                <a:cs typeface="Microsoft Sans Serif"/>
              </a:rPr>
              <a:t> </a:t>
            </a:r>
            <a:r>
              <a:rPr sz="908" spc="-82" dirty="0">
                <a:latin typeface="Verdana"/>
                <a:cs typeface="Verdana"/>
              </a:rPr>
              <a:t>кто</a:t>
            </a:r>
            <a:r>
              <a:rPr sz="908" spc="-32" dirty="0">
                <a:latin typeface="Verdana"/>
                <a:cs typeface="Verdana"/>
              </a:rPr>
              <a:t> </a:t>
            </a:r>
            <a:r>
              <a:rPr sz="908" spc="-59" dirty="0">
                <a:latin typeface="Verdana"/>
                <a:cs typeface="Verdana"/>
              </a:rPr>
              <a:t>предоставляет</a:t>
            </a:r>
            <a:r>
              <a:rPr sz="908" spc="-41" dirty="0">
                <a:latin typeface="Verdana"/>
                <a:cs typeface="Verdana"/>
              </a:rPr>
              <a:t> </a:t>
            </a:r>
            <a:r>
              <a:rPr sz="908" spc="-77" dirty="0">
                <a:latin typeface="Verdana"/>
                <a:cs typeface="Verdana"/>
              </a:rPr>
              <a:t>компании</a:t>
            </a:r>
            <a:r>
              <a:rPr sz="908" spc="-32" dirty="0">
                <a:latin typeface="Verdana"/>
                <a:cs typeface="Verdana"/>
              </a:rPr>
              <a:t> </a:t>
            </a:r>
            <a:r>
              <a:rPr sz="908" spc="-9" dirty="0">
                <a:latin typeface="Verdana"/>
                <a:cs typeface="Verdana"/>
              </a:rPr>
              <a:t>капитал</a:t>
            </a:r>
            <a:r>
              <a:rPr sz="908" spc="-9" dirty="0">
                <a:latin typeface="Microsoft Sans Serif"/>
                <a:cs typeface="Microsoft Sans Serif"/>
              </a:rPr>
              <a:t>.</a:t>
            </a:r>
            <a:endParaRPr sz="908">
              <a:latin typeface="Microsoft Sans Serif"/>
              <a:cs typeface="Microsoft Sans Serif"/>
            </a:endParaRPr>
          </a:p>
        </p:txBody>
      </p:sp>
      <p:sp>
        <p:nvSpPr>
          <p:cNvPr id="38" name="object 38"/>
          <p:cNvSpPr txBox="1"/>
          <p:nvPr/>
        </p:nvSpPr>
        <p:spPr>
          <a:xfrm>
            <a:off x="6426878" y="5791377"/>
            <a:ext cx="4039304" cy="291074"/>
          </a:xfrm>
          <a:prstGeom prst="rect">
            <a:avLst/>
          </a:prstGeom>
        </p:spPr>
        <p:txBody>
          <a:bodyPr vert="horz" wrap="square" lIns="0" tIns="11526" rIns="0" bIns="0" rtlCol="0">
            <a:spAutoFit/>
          </a:bodyPr>
          <a:lstStyle/>
          <a:p>
            <a:pPr marL="11527" marR="4611" indent="-576">
              <a:spcBef>
                <a:spcPts val="91"/>
              </a:spcBef>
            </a:pPr>
            <a:r>
              <a:rPr sz="908" spc="-23" dirty="0">
                <a:latin typeface="Verdana"/>
                <a:cs typeface="Verdana"/>
              </a:rPr>
              <a:t>Примерами</a:t>
            </a:r>
            <a:r>
              <a:rPr sz="908" spc="263" dirty="0">
                <a:latin typeface="Verdana"/>
                <a:cs typeface="Verdana"/>
              </a:rPr>
              <a:t> </a:t>
            </a:r>
            <a:r>
              <a:rPr sz="908" spc="-50" dirty="0">
                <a:latin typeface="Verdana"/>
                <a:cs typeface="Verdana"/>
              </a:rPr>
              <a:t>денежных</a:t>
            </a:r>
            <a:r>
              <a:rPr sz="908" spc="263" dirty="0">
                <a:latin typeface="Verdana"/>
                <a:cs typeface="Verdana"/>
              </a:rPr>
              <a:t> </a:t>
            </a:r>
            <a:r>
              <a:rPr sz="908" spc="-41" dirty="0">
                <a:latin typeface="Verdana"/>
                <a:cs typeface="Verdana"/>
              </a:rPr>
              <a:t>потоков</a:t>
            </a:r>
            <a:r>
              <a:rPr sz="908" spc="268" dirty="0">
                <a:latin typeface="Verdana"/>
                <a:cs typeface="Verdana"/>
              </a:rPr>
              <a:t> </a:t>
            </a:r>
            <a:r>
              <a:rPr sz="908" dirty="0">
                <a:latin typeface="Verdana"/>
                <a:cs typeface="Verdana"/>
              </a:rPr>
              <a:t>по</a:t>
            </a:r>
            <a:r>
              <a:rPr sz="908" spc="268" dirty="0">
                <a:latin typeface="Verdana"/>
                <a:cs typeface="Verdana"/>
              </a:rPr>
              <a:t> </a:t>
            </a:r>
            <a:r>
              <a:rPr sz="908" spc="-41" dirty="0">
                <a:latin typeface="Verdana"/>
                <a:cs typeface="Verdana"/>
              </a:rPr>
              <a:t>финансовой</a:t>
            </a:r>
            <a:r>
              <a:rPr sz="908" spc="268" dirty="0">
                <a:latin typeface="Verdana"/>
                <a:cs typeface="Verdana"/>
              </a:rPr>
              <a:t> </a:t>
            </a:r>
            <a:r>
              <a:rPr sz="908" spc="-36" dirty="0">
                <a:latin typeface="Verdana"/>
                <a:cs typeface="Verdana"/>
              </a:rPr>
              <a:t>деятельности</a:t>
            </a:r>
            <a:r>
              <a:rPr sz="908" spc="272" dirty="0">
                <a:latin typeface="Verdana"/>
                <a:cs typeface="Verdana"/>
              </a:rPr>
              <a:t> </a:t>
            </a:r>
            <a:r>
              <a:rPr sz="908" spc="-9" dirty="0">
                <a:latin typeface="Verdana"/>
                <a:cs typeface="Verdana"/>
              </a:rPr>
              <a:t>могут служить</a:t>
            </a:r>
            <a:r>
              <a:rPr sz="908" spc="-9" dirty="0">
                <a:latin typeface="Microsoft Sans Serif"/>
                <a:cs typeface="Microsoft Sans Serif"/>
              </a:rPr>
              <a:t>:</a:t>
            </a:r>
            <a:endParaRPr sz="908">
              <a:latin typeface="Microsoft Sans Serif"/>
              <a:cs typeface="Microsoft Sans Serif"/>
            </a:endParaRPr>
          </a:p>
        </p:txBody>
      </p:sp>
      <p:sp>
        <p:nvSpPr>
          <p:cNvPr id="39" name="object 39"/>
          <p:cNvSpPr/>
          <p:nvPr/>
        </p:nvSpPr>
        <p:spPr>
          <a:xfrm>
            <a:off x="6089210" y="653527"/>
            <a:ext cx="9221" cy="5428770"/>
          </a:xfrm>
          <a:custGeom>
            <a:avLst/>
            <a:gdLst/>
            <a:ahLst/>
            <a:cxnLst/>
            <a:rect l="l" t="t" r="r" b="b"/>
            <a:pathLst>
              <a:path w="10160" h="5981700">
                <a:moveTo>
                  <a:pt x="9906" y="5981700"/>
                </a:moveTo>
                <a:lnTo>
                  <a:pt x="9905" y="0"/>
                </a:lnTo>
                <a:lnTo>
                  <a:pt x="0" y="0"/>
                </a:lnTo>
                <a:lnTo>
                  <a:pt x="0" y="5981700"/>
                </a:lnTo>
                <a:lnTo>
                  <a:pt x="9906" y="5981700"/>
                </a:lnTo>
                <a:close/>
              </a:path>
            </a:pathLst>
          </a:custGeom>
          <a:solidFill>
            <a:srgbClr val="000000"/>
          </a:solidFill>
        </p:spPr>
        <p:txBody>
          <a:bodyPr wrap="square" lIns="0" tIns="0" rIns="0" bIns="0" rtlCol="0"/>
          <a:lstStyle/>
          <a:p>
            <a:endParaRPr sz="1634"/>
          </a:p>
        </p:txBody>
      </p:sp>
      <p:sp>
        <p:nvSpPr>
          <p:cNvPr id="40" name="object 40"/>
          <p:cNvSpPr/>
          <p:nvPr/>
        </p:nvSpPr>
        <p:spPr>
          <a:xfrm>
            <a:off x="1520054" y="276625"/>
            <a:ext cx="9148226" cy="6309936"/>
          </a:xfrm>
          <a:custGeom>
            <a:avLst/>
            <a:gdLst/>
            <a:ahLst/>
            <a:cxnLst/>
            <a:rect l="l" t="t" r="r" b="b"/>
            <a:pathLst>
              <a:path w="10079990" h="6952615">
                <a:moveTo>
                  <a:pt x="10067531" y="12204"/>
                </a:moveTo>
                <a:lnTo>
                  <a:pt x="10061435" y="12204"/>
                </a:lnTo>
                <a:lnTo>
                  <a:pt x="10061423" y="18300"/>
                </a:lnTo>
                <a:lnTo>
                  <a:pt x="10061423" y="6934200"/>
                </a:lnTo>
                <a:lnTo>
                  <a:pt x="18288" y="6934200"/>
                </a:lnTo>
                <a:lnTo>
                  <a:pt x="18288" y="18300"/>
                </a:lnTo>
                <a:lnTo>
                  <a:pt x="10061423" y="18300"/>
                </a:lnTo>
                <a:lnTo>
                  <a:pt x="10061423" y="12204"/>
                </a:lnTo>
                <a:lnTo>
                  <a:pt x="18288" y="12204"/>
                </a:lnTo>
                <a:lnTo>
                  <a:pt x="12192" y="12204"/>
                </a:lnTo>
                <a:lnTo>
                  <a:pt x="12192" y="18288"/>
                </a:lnTo>
                <a:lnTo>
                  <a:pt x="12192" y="6934200"/>
                </a:lnTo>
                <a:lnTo>
                  <a:pt x="12192" y="6940296"/>
                </a:lnTo>
                <a:lnTo>
                  <a:pt x="18288" y="6940296"/>
                </a:lnTo>
                <a:lnTo>
                  <a:pt x="10061423" y="6940296"/>
                </a:lnTo>
                <a:lnTo>
                  <a:pt x="10067531" y="6940296"/>
                </a:lnTo>
                <a:lnTo>
                  <a:pt x="10067531" y="6934200"/>
                </a:lnTo>
                <a:lnTo>
                  <a:pt x="10067531" y="18300"/>
                </a:lnTo>
                <a:lnTo>
                  <a:pt x="10067531" y="12204"/>
                </a:lnTo>
                <a:close/>
              </a:path>
              <a:path w="10079990" h="6952615">
                <a:moveTo>
                  <a:pt x="10079736" y="0"/>
                </a:moveTo>
                <a:lnTo>
                  <a:pt x="10073640" y="0"/>
                </a:lnTo>
                <a:lnTo>
                  <a:pt x="10073640" y="6108"/>
                </a:lnTo>
                <a:lnTo>
                  <a:pt x="10073640" y="18288"/>
                </a:lnTo>
                <a:lnTo>
                  <a:pt x="10073640" y="6934200"/>
                </a:lnTo>
                <a:lnTo>
                  <a:pt x="10073640" y="6946392"/>
                </a:lnTo>
                <a:lnTo>
                  <a:pt x="10061435" y="6946392"/>
                </a:lnTo>
                <a:lnTo>
                  <a:pt x="18288" y="6946392"/>
                </a:lnTo>
                <a:lnTo>
                  <a:pt x="6096" y="6946392"/>
                </a:lnTo>
                <a:lnTo>
                  <a:pt x="6096" y="6934200"/>
                </a:lnTo>
                <a:lnTo>
                  <a:pt x="6096" y="18288"/>
                </a:lnTo>
                <a:lnTo>
                  <a:pt x="6096" y="6108"/>
                </a:lnTo>
                <a:lnTo>
                  <a:pt x="18288" y="6108"/>
                </a:lnTo>
                <a:lnTo>
                  <a:pt x="10061423" y="6108"/>
                </a:lnTo>
                <a:lnTo>
                  <a:pt x="10073640" y="6108"/>
                </a:lnTo>
                <a:lnTo>
                  <a:pt x="10073640" y="0"/>
                </a:lnTo>
                <a:lnTo>
                  <a:pt x="0" y="0"/>
                </a:lnTo>
                <a:lnTo>
                  <a:pt x="0" y="6108"/>
                </a:lnTo>
                <a:lnTo>
                  <a:pt x="0" y="18288"/>
                </a:lnTo>
                <a:lnTo>
                  <a:pt x="0" y="6934200"/>
                </a:lnTo>
                <a:lnTo>
                  <a:pt x="0" y="6946392"/>
                </a:lnTo>
                <a:lnTo>
                  <a:pt x="0" y="6952488"/>
                </a:lnTo>
                <a:lnTo>
                  <a:pt x="6096" y="6952488"/>
                </a:lnTo>
                <a:lnTo>
                  <a:pt x="10079736" y="6952488"/>
                </a:lnTo>
                <a:lnTo>
                  <a:pt x="10079736" y="6934200"/>
                </a:lnTo>
                <a:lnTo>
                  <a:pt x="10079736" y="18288"/>
                </a:lnTo>
                <a:lnTo>
                  <a:pt x="10079736" y="0"/>
                </a:lnTo>
                <a:close/>
              </a:path>
            </a:pathLst>
          </a:custGeom>
          <a:solidFill>
            <a:srgbClr val="000000"/>
          </a:solidFill>
        </p:spPr>
        <p:txBody>
          <a:bodyPr wrap="square" lIns="0" tIns="0" rIns="0" bIns="0" rtlCol="0"/>
          <a:lstStyle/>
          <a:p>
            <a:endParaRPr sz="1634"/>
          </a:p>
        </p:txBody>
      </p:sp>
      <p:sp>
        <p:nvSpPr>
          <p:cNvPr id="41" name="object 41"/>
          <p:cNvSpPr txBox="1">
            <a:spLocks noGrp="1"/>
          </p:cNvSpPr>
          <p:nvPr>
            <p:ph type="sldNum" sz="quarter" idx="7"/>
          </p:nvPr>
        </p:nvSpPr>
        <p:spPr>
          <a:xfrm>
            <a:off x="10917181" y="5924683"/>
            <a:ext cx="858794" cy="140300"/>
          </a:xfrm>
          <a:prstGeom prst="rect">
            <a:avLst/>
          </a:prstGeom>
        </p:spPr>
        <p:txBody>
          <a:bodyPr vert="horz" wrap="square" lIns="0" tIns="576" rIns="0" bIns="0" rtlCol="0" anchor="ctr">
            <a:spAutoFit/>
          </a:bodyPr>
          <a:lstStyle/>
          <a:p>
            <a:pPr marL="34580">
              <a:spcBef>
                <a:spcPts val="5"/>
              </a:spcBef>
            </a:pPr>
            <a:fld id="{81D60167-4931-47E6-BA6A-407CBD079E47}" type="slidenum">
              <a:rPr spc="-23" dirty="0"/>
              <a:pPr marL="34580">
                <a:spcBef>
                  <a:spcPts val="5"/>
                </a:spcBef>
              </a:pPr>
              <a:t>18</a:t>
            </a:fld>
            <a:endParaRPr spc="-23" dirty="0"/>
          </a:p>
        </p:txBody>
      </p:sp>
      <p:sp>
        <p:nvSpPr>
          <p:cNvPr id="42" name="object 42"/>
          <p:cNvSpPr txBox="1"/>
          <p:nvPr/>
        </p:nvSpPr>
        <p:spPr>
          <a:xfrm>
            <a:off x="1722215" y="6281540"/>
            <a:ext cx="821807" cy="166712"/>
          </a:xfrm>
          <a:prstGeom prst="rect">
            <a:avLst/>
          </a:prstGeom>
        </p:spPr>
        <p:txBody>
          <a:bodyPr vert="horz" wrap="square" lIns="0" tIns="0" rIns="0" bIns="0" rtlCol="0">
            <a:spAutoFit/>
          </a:bodyPr>
          <a:lstStyle/>
          <a:p>
            <a:pPr marL="11527">
              <a:lnSpc>
                <a:spcPts val="1280"/>
              </a:lnSpc>
            </a:pPr>
            <a:r>
              <a:rPr sz="1089" spc="-9" dirty="0">
                <a:solidFill>
                  <a:srgbClr val="9A9A9A"/>
                </a:solidFill>
                <a:latin typeface="Times New Roman"/>
                <a:cs typeface="Times New Roman"/>
                <a:hlinkClick r:id="rId2"/>
              </a:rPr>
              <a:t>www.uchet.kz</a:t>
            </a:r>
            <a:endParaRPr sz="1089">
              <a:latin typeface="Times New Roman"/>
              <a:cs typeface="Times New Roman"/>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722211" y="777539"/>
            <a:ext cx="126210" cy="151357"/>
          </a:xfrm>
          <a:prstGeom prst="rect">
            <a:avLst/>
          </a:prstGeom>
        </p:spPr>
        <p:txBody>
          <a:bodyPr vert="horz" wrap="square" lIns="0" tIns="11526" rIns="0" bIns="0" rtlCol="0">
            <a:spAutoFit/>
          </a:bodyPr>
          <a:lstStyle/>
          <a:p>
            <a:pPr marL="11527">
              <a:spcBef>
                <a:spcPts val="91"/>
              </a:spcBef>
            </a:pPr>
            <a:r>
              <a:rPr sz="908" spc="-23" dirty="0">
                <a:latin typeface="Microsoft Sans Serif"/>
                <a:cs typeface="Microsoft Sans Serif"/>
              </a:rPr>
              <a:t>(i)</a:t>
            </a:r>
            <a:endParaRPr sz="908">
              <a:latin typeface="Microsoft Sans Serif"/>
              <a:cs typeface="Microsoft Sans Serif"/>
            </a:endParaRPr>
          </a:p>
        </p:txBody>
      </p:sp>
      <p:sp>
        <p:nvSpPr>
          <p:cNvPr id="3" name="object 3"/>
          <p:cNvSpPr txBox="1"/>
          <p:nvPr/>
        </p:nvSpPr>
        <p:spPr>
          <a:xfrm>
            <a:off x="2137119" y="777540"/>
            <a:ext cx="3623789" cy="291074"/>
          </a:xfrm>
          <a:prstGeom prst="rect">
            <a:avLst/>
          </a:prstGeom>
        </p:spPr>
        <p:txBody>
          <a:bodyPr vert="horz" wrap="square" lIns="0" tIns="11526" rIns="0" bIns="0" rtlCol="0">
            <a:spAutoFit/>
          </a:bodyPr>
          <a:lstStyle/>
          <a:p>
            <a:pPr marL="11527" marR="4611">
              <a:spcBef>
                <a:spcPts val="91"/>
              </a:spcBef>
            </a:pPr>
            <a:r>
              <a:rPr sz="908" spc="-50" dirty="0">
                <a:latin typeface="Verdana"/>
                <a:cs typeface="Verdana"/>
              </a:rPr>
              <a:t>поступления</a:t>
            </a:r>
            <a:r>
              <a:rPr sz="908" spc="172" dirty="0">
                <a:latin typeface="Verdana"/>
                <a:cs typeface="Verdana"/>
              </a:rPr>
              <a:t> </a:t>
            </a:r>
            <a:r>
              <a:rPr sz="908" dirty="0">
                <a:latin typeface="Verdana"/>
                <a:cs typeface="Verdana"/>
              </a:rPr>
              <a:t>от</a:t>
            </a:r>
            <a:r>
              <a:rPr sz="908" spc="168" dirty="0">
                <a:latin typeface="Verdana"/>
                <a:cs typeface="Verdana"/>
              </a:rPr>
              <a:t> </a:t>
            </a:r>
            <a:r>
              <a:rPr sz="908" spc="-27" dirty="0">
                <a:latin typeface="Verdana"/>
                <a:cs typeface="Verdana"/>
              </a:rPr>
              <a:t>эмиссии</a:t>
            </a:r>
            <a:r>
              <a:rPr sz="908" spc="172" dirty="0">
                <a:latin typeface="Verdana"/>
                <a:cs typeface="Verdana"/>
              </a:rPr>
              <a:t> </a:t>
            </a:r>
            <a:r>
              <a:rPr sz="908" spc="-41" dirty="0">
                <a:latin typeface="Verdana"/>
                <a:cs typeface="Verdana"/>
              </a:rPr>
              <a:t>акций</a:t>
            </a:r>
            <a:r>
              <a:rPr sz="908" spc="172" dirty="0">
                <a:latin typeface="Verdana"/>
                <a:cs typeface="Verdana"/>
              </a:rPr>
              <a:t> </a:t>
            </a:r>
            <a:r>
              <a:rPr sz="908" dirty="0">
                <a:latin typeface="Verdana"/>
                <a:cs typeface="Verdana"/>
              </a:rPr>
              <a:t>или</a:t>
            </a:r>
            <a:r>
              <a:rPr sz="908" spc="177" dirty="0">
                <a:latin typeface="Verdana"/>
                <a:cs typeface="Verdana"/>
              </a:rPr>
              <a:t> </a:t>
            </a:r>
            <a:r>
              <a:rPr sz="908" spc="-50" dirty="0">
                <a:latin typeface="Verdana"/>
                <a:cs typeface="Verdana"/>
              </a:rPr>
              <a:t>выпуска</a:t>
            </a:r>
            <a:r>
              <a:rPr sz="908" spc="168" dirty="0">
                <a:latin typeface="Verdana"/>
                <a:cs typeface="Verdana"/>
              </a:rPr>
              <a:t> </a:t>
            </a:r>
            <a:r>
              <a:rPr sz="908" spc="-45" dirty="0">
                <a:latin typeface="Verdana"/>
                <a:cs typeface="Verdana"/>
              </a:rPr>
              <a:t>других</a:t>
            </a:r>
            <a:r>
              <a:rPr sz="908" spc="172" dirty="0">
                <a:latin typeface="Verdana"/>
                <a:cs typeface="Verdana"/>
              </a:rPr>
              <a:t> </a:t>
            </a:r>
            <a:r>
              <a:rPr sz="908" spc="-27" dirty="0">
                <a:latin typeface="Verdana"/>
                <a:cs typeface="Verdana"/>
              </a:rPr>
              <a:t>долевых </a:t>
            </a:r>
            <a:r>
              <a:rPr sz="908" spc="-9" dirty="0">
                <a:latin typeface="Verdana"/>
                <a:cs typeface="Verdana"/>
              </a:rPr>
              <a:t>инструментов</a:t>
            </a:r>
            <a:r>
              <a:rPr sz="908" spc="-9" dirty="0">
                <a:latin typeface="Microsoft Sans Serif"/>
                <a:cs typeface="Microsoft Sans Serif"/>
              </a:rPr>
              <a:t>;</a:t>
            </a:r>
            <a:endParaRPr sz="908">
              <a:latin typeface="Microsoft Sans Serif"/>
              <a:cs typeface="Microsoft Sans Serif"/>
            </a:endParaRPr>
          </a:p>
        </p:txBody>
      </p:sp>
      <p:sp>
        <p:nvSpPr>
          <p:cNvPr id="4" name="object 4"/>
          <p:cNvSpPr txBox="1"/>
          <p:nvPr/>
        </p:nvSpPr>
        <p:spPr>
          <a:xfrm>
            <a:off x="1722182" y="1192475"/>
            <a:ext cx="150991" cy="151357"/>
          </a:xfrm>
          <a:prstGeom prst="rect">
            <a:avLst/>
          </a:prstGeom>
        </p:spPr>
        <p:txBody>
          <a:bodyPr vert="horz" wrap="square" lIns="0" tIns="11526" rIns="0" bIns="0" rtlCol="0">
            <a:spAutoFit/>
          </a:bodyPr>
          <a:lstStyle/>
          <a:p>
            <a:pPr marL="11527">
              <a:spcBef>
                <a:spcPts val="91"/>
              </a:spcBef>
            </a:pPr>
            <a:r>
              <a:rPr sz="908" spc="-18" dirty="0">
                <a:latin typeface="Microsoft Sans Serif"/>
                <a:cs typeface="Microsoft Sans Serif"/>
              </a:rPr>
              <a:t>(ii)</a:t>
            </a:r>
            <a:endParaRPr sz="908">
              <a:latin typeface="Microsoft Sans Serif"/>
              <a:cs typeface="Microsoft Sans Serif"/>
            </a:endParaRPr>
          </a:p>
        </p:txBody>
      </p:sp>
      <p:sp>
        <p:nvSpPr>
          <p:cNvPr id="5" name="object 5"/>
          <p:cNvSpPr txBox="1"/>
          <p:nvPr/>
        </p:nvSpPr>
        <p:spPr>
          <a:xfrm>
            <a:off x="2137119" y="1192476"/>
            <a:ext cx="3624367" cy="291074"/>
          </a:xfrm>
          <a:prstGeom prst="rect">
            <a:avLst/>
          </a:prstGeom>
        </p:spPr>
        <p:txBody>
          <a:bodyPr vert="horz" wrap="square" lIns="0" tIns="11526" rIns="0" bIns="0" rtlCol="0">
            <a:spAutoFit/>
          </a:bodyPr>
          <a:lstStyle/>
          <a:p>
            <a:pPr marL="11527" marR="4611">
              <a:spcBef>
                <a:spcPts val="91"/>
              </a:spcBef>
            </a:pPr>
            <a:r>
              <a:rPr sz="908" spc="-27" dirty="0">
                <a:latin typeface="Verdana"/>
                <a:cs typeface="Verdana"/>
              </a:rPr>
              <a:t>выплаты</a:t>
            </a:r>
            <a:r>
              <a:rPr sz="908" spc="304" dirty="0">
                <a:latin typeface="Verdana"/>
                <a:cs typeface="Verdana"/>
              </a:rPr>
              <a:t> </a:t>
            </a:r>
            <a:r>
              <a:rPr sz="908" spc="-41" dirty="0">
                <a:latin typeface="Verdana"/>
                <a:cs typeface="Verdana"/>
              </a:rPr>
              <a:t>собственникам</a:t>
            </a:r>
            <a:r>
              <a:rPr sz="908" spc="309" dirty="0">
                <a:latin typeface="Verdana"/>
                <a:cs typeface="Verdana"/>
              </a:rPr>
              <a:t> </a:t>
            </a:r>
            <a:r>
              <a:rPr sz="908" dirty="0">
                <a:latin typeface="Verdana"/>
                <a:cs typeface="Verdana"/>
              </a:rPr>
              <a:t>при</a:t>
            </a:r>
            <a:r>
              <a:rPr sz="908" spc="300" dirty="0">
                <a:latin typeface="Verdana"/>
                <a:cs typeface="Verdana"/>
              </a:rPr>
              <a:t> </a:t>
            </a:r>
            <a:r>
              <a:rPr sz="908" spc="-41" dirty="0">
                <a:latin typeface="Verdana"/>
                <a:cs typeface="Verdana"/>
              </a:rPr>
              <a:t>выкупе</a:t>
            </a:r>
            <a:r>
              <a:rPr sz="908" spc="309" dirty="0">
                <a:latin typeface="Verdana"/>
                <a:cs typeface="Verdana"/>
              </a:rPr>
              <a:t> </a:t>
            </a:r>
            <a:r>
              <a:rPr sz="908" dirty="0">
                <a:latin typeface="Verdana"/>
                <a:cs typeface="Verdana"/>
              </a:rPr>
              <a:t>или</a:t>
            </a:r>
            <a:r>
              <a:rPr sz="908" spc="309" dirty="0">
                <a:latin typeface="Verdana"/>
                <a:cs typeface="Verdana"/>
              </a:rPr>
              <a:t> </a:t>
            </a:r>
            <a:r>
              <a:rPr sz="908" spc="-45" dirty="0">
                <a:latin typeface="Verdana"/>
                <a:cs typeface="Verdana"/>
              </a:rPr>
              <a:t>погашении</a:t>
            </a:r>
            <a:r>
              <a:rPr sz="908" spc="304" dirty="0">
                <a:latin typeface="Verdana"/>
                <a:cs typeface="Verdana"/>
              </a:rPr>
              <a:t> </a:t>
            </a:r>
            <a:r>
              <a:rPr sz="908" spc="-45" dirty="0">
                <a:latin typeface="Verdana"/>
                <a:cs typeface="Verdana"/>
              </a:rPr>
              <a:t>акций </a:t>
            </a:r>
            <a:r>
              <a:rPr sz="908" spc="-9" dirty="0">
                <a:latin typeface="Verdana"/>
                <a:cs typeface="Verdana"/>
              </a:rPr>
              <a:t>компании</a:t>
            </a:r>
            <a:r>
              <a:rPr sz="908" spc="-9" dirty="0">
                <a:latin typeface="Microsoft Sans Serif"/>
                <a:cs typeface="Microsoft Sans Serif"/>
              </a:rPr>
              <a:t>;</a:t>
            </a:r>
            <a:endParaRPr sz="908">
              <a:latin typeface="Microsoft Sans Serif"/>
              <a:cs typeface="Microsoft Sans Serif"/>
            </a:endParaRPr>
          </a:p>
        </p:txBody>
      </p:sp>
      <p:sp>
        <p:nvSpPr>
          <p:cNvPr id="6" name="object 6"/>
          <p:cNvSpPr txBox="1"/>
          <p:nvPr/>
        </p:nvSpPr>
        <p:spPr>
          <a:xfrm>
            <a:off x="1722184" y="1607412"/>
            <a:ext cx="176925" cy="151357"/>
          </a:xfrm>
          <a:prstGeom prst="rect">
            <a:avLst/>
          </a:prstGeom>
        </p:spPr>
        <p:txBody>
          <a:bodyPr vert="horz" wrap="square" lIns="0" tIns="11526" rIns="0" bIns="0" rtlCol="0">
            <a:spAutoFit/>
          </a:bodyPr>
          <a:lstStyle/>
          <a:p>
            <a:pPr marL="11527">
              <a:spcBef>
                <a:spcPts val="91"/>
              </a:spcBef>
            </a:pPr>
            <a:r>
              <a:rPr sz="908" spc="-9" dirty="0">
                <a:latin typeface="Microsoft Sans Serif"/>
                <a:cs typeface="Microsoft Sans Serif"/>
              </a:rPr>
              <a:t>(iii)</a:t>
            </a:r>
            <a:endParaRPr sz="908">
              <a:latin typeface="Microsoft Sans Serif"/>
              <a:cs typeface="Microsoft Sans Serif"/>
            </a:endParaRPr>
          </a:p>
        </p:txBody>
      </p:sp>
      <p:sp>
        <p:nvSpPr>
          <p:cNvPr id="7" name="object 7"/>
          <p:cNvSpPr txBox="1"/>
          <p:nvPr/>
        </p:nvSpPr>
        <p:spPr>
          <a:xfrm>
            <a:off x="2137109" y="1607412"/>
            <a:ext cx="3625519" cy="430792"/>
          </a:xfrm>
          <a:prstGeom prst="rect">
            <a:avLst/>
          </a:prstGeom>
        </p:spPr>
        <p:txBody>
          <a:bodyPr vert="horz" wrap="square" lIns="0" tIns="11526" rIns="0" bIns="0" rtlCol="0">
            <a:spAutoFit/>
          </a:bodyPr>
          <a:lstStyle/>
          <a:p>
            <a:pPr marL="11527" marR="4611" algn="just">
              <a:spcBef>
                <a:spcPts val="91"/>
              </a:spcBef>
            </a:pPr>
            <a:r>
              <a:rPr sz="908" spc="-77" dirty="0">
                <a:latin typeface="Verdana"/>
                <a:cs typeface="Verdana"/>
              </a:rPr>
              <a:t>поступления</a:t>
            </a:r>
            <a:r>
              <a:rPr sz="908" spc="-5" dirty="0">
                <a:latin typeface="Verdana"/>
                <a:cs typeface="Verdana"/>
              </a:rPr>
              <a:t> </a:t>
            </a:r>
            <a:r>
              <a:rPr sz="908" spc="-50" dirty="0">
                <a:latin typeface="Verdana"/>
                <a:cs typeface="Verdana"/>
              </a:rPr>
              <a:t>от</a:t>
            </a:r>
            <a:r>
              <a:rPr sz="908" spc="-27" dirty="0">
                <a:latin typeface="Verdana"/>
                <a:cs typeface="Verdana"/>
              </a:rPr>
              <a:t> </a:t>
            </a:r>
            <a:r>
              <a:rPr sz="908" spc="-50" dirty="0">
                <a:latin typeface="Verdana"/>
                <a:cs typeface="Verdana"/>
              </a:rPr>
              <a:t>эмиссии</a:t>
            </a:r>
            <a:r>
              <a:rPr sz="908" spc="-32" dirty="0">
                <a:latin typeface="Verdana"/>
                <a:cs typeface="Verdana"/>
              </a:rPr>
              <a:t> </a:t>
            </a:r>
            <a:r>
              <a:rPr sz="908" spc="-59" dirty="0">
                <a:latin typeface="Verdana"/>
                <a:cs typeface="Verdana"/>
              </a:rPr>
              <a:t>облигаций</a:t>
            </a:r>
            <a:r>
              <a:rPr sz="908" spc="-59" dirty="0">
                <a:latin typeface="Microsoft Sans Serif"/>
                <a:cs typeface="Microsoft Sans Serif"/>
              </a:rPr>
              <a:t>,</a:t>
            </a:r>
            <a:r>
              <a:rPr sz="908" spc="36" dirty="0">
                <a:latin typeface="Microsoft Sans Serif"/>
                <a:cs typeface="Microsoft Sans Serif"/>
              </a:rPr>
              <a:t> </a:t>
            </a:r>
            <a:r>
              <a:rPr sz="908" spc="-54" dirty="0">
                <a:latin typeface="Verdana"/>
                <a:cs typeface="Verdana"/>
              </a:rPr>
              <a:t>векселей</a:t>
            </a:r>
            <a:r>
              <a:rPr sz="908" spc="-54" dirty="0">
                <a:latin typeface="Microsoft Sans Serif"/>
                <a:cs typeface="Microsoft Sans Serif"/>
              </a:rPr>
              <a:t>,</a:t>
            </a:r>
            <a:r>
              <a:rPr sz="908" spc="45" dirty="0">
                <a:latin typeface="Microsoft Sans Serif"/>
                <a:cs typeface="Microsoft Sans Serif"/>
              </a:rPr>
              <a:t> </a:t>
            </a:r>
            <a:r>
              <a:rPr sz="908" spc="-59" dirty="0">
                <a:latin typeface="Verdana"/>
                <a:cs typeface="Verdana"/>
              </a:rPr>
              <a:t>закладных</a:t>
            </a:r>
            <a:r>
              <a:rPr sz="908" spc="-59" dirty="0">
                <a:latin typeface="Microsoft Sans Serif"/>
                <a:cs typeface="Microsoft Sans Serif"/>
              </a:rPr>
              <a:t>,</a:t>
            </a:r>
            <a:r>
              <a:rPr sz="908" spc="50" dirty="0">
                <a:latin typeface="Microsoft Sans Serif"/>
                <a:cs typeface="Microsoft Sans Serif"/>
              </a:rPr>
              <a:t> </a:t>
            </a:r>
            <a:r>
              <a:rPr sz="908" spc="-9" dirty="0">
                <a:latin typeface="Verdana"/>
                <a:cs typeface="Verdana"/>
              </a:rPr>
              <a:t>займов</a:t>
            </a:r>
            <a:r>
              <a:rPr sz="908" spc="-9" dirty="0">
                <a:latin typeface="Microsoft Sans Serif"/>
                <a:cs typeface="Microsoft Sans Serif"/>
              </a:rPr>
              <a:t>, </a:t>
            </a:r>
            <a:r>
              <a:rPr sz="908" dirty="0">
                <a:latin typeface="Verdana"/>
                <a:cs typeface="Verdana"/>
              </a:rPr>
              <a:t>а</a:t>
            </a:r>
            <a:r>
              <a:rPr sz="908" spc="41" dirty="0">
                <a:latin typeface="Verdana"/>
                <a:cs typeface="Verdana"/>
              </a:rPr>
              <a:t> </a:t>
            </a:r>
            <a:r>
              <a:rPr sz="908" spc="-27" dirty="0">
                <a:latin typeface="Verdana"/>
                <a:cs typeface="Verdana"/>
              </a:rPr>
              <a:t>также</a:t>
            </a:r>
            <a:r>
              <a:rPr sz="908" spc="45" dirty="0">
                <a:latin typeface="Verdana"/>
                <a:cs typeface="Verdana"/>
              </a:rPr>
              <a:t> </a:t>
            </a:r>
            <a:r>
              <a:rPr sz="908" dirty="0">
                <a:latin typeface="Verdana"/>
                <a:cs typeface="Verdana"/>
              </a:rPr>
              <a:t>от</a:t>
            </a:r>
            <a:r>
              <a:rPr sz="908" spc="36" dirty="0">
                <a:latin typeface="Verdana"/>
                <a:cs typeface="Verdana"/>
              </a:rPr>
              <a:t> </a:t>
            </a:r>
            <a:r>
              <a:rPr sz="908" spc="-41" dirty="0">
                <a:latin typeface="Verdana"/>
                <a:cs typeface="Verdana"/>
              </a:rPr>
              <a:t>прочих</a:t>
            </a:r>
            <a:r>
              <a:rPr sz="908" spc="41" dirty="0">
                <a:latin typeface="Verdana"/>
                <a:cs typeface="Verdana"/>
              </a:rPr>
              <a:t> </a:t>
            </a:r>
            <a:r>
              <a:rPr sz="908" spc="-59" dirty="0">
                <a:latin typeface="Verdana"/>
                <a:cs typeface="Verdana"/>
              </a:rPr>
              <a:t>краткосрочных</a:t>
            </a:r>
            <a:r>
              <a:rPr sz="908" spc="41" dirty="0">
                <a:latin typeface="Verdana"/>
                <a:cs typeface="Verdana"/>
              </a:rPr>
              <a:t> </a:t>
            </a:r>
            <a:r>
              <a:rPr sz="908" dirty="0">
                <a:latin typeface="Verdana"/>
                <a:cs typeface="Verdana"/>
              </a:rPr>
              <a:t>или</a:t>
            </a:r>
            <a:r>
              <a:rPr sz="908" spc="45" dirty="0">
                <a:latin typeface="Verdana"/>
                <a:cs typeface="Verdana"/>
              </a:rPr>
              <a:t> </a:t>
            </a:r>
            <a:r>
              <a:rPr sz="908" spc="-45" dirty="0">
                <a:latin typeface="Verdana"/>
                <a:cs typeface="Verdana"/>
              </a:rPr>
              <a:t>долгосрочных</a:t>
            </a:r>
            <a:r>
              <a:rPr sz="908" spc="36" dirty="0">
                <a:latin typeface="Verdana"/>
                <a:cs typeface="Verdana"/>
              </a:rPr>
              <a:t> </a:t>
            </a:r>
            <a:r>
              <a:rPr sz="908" spc="-41" dirty="0">
                <a:latin typeface="Verdana"/>
                <a:cs typeface="Verdana"/>
              </a:rPr>
              <a:t>долговых </a:t>
            </a:r>
            <a:r>
              <a:rPr sz="908" spc="-9" dirty="0">
                <a:latin typeface="Verdana"/>
                <a:cs typeface="Verdana"/>
              </a:rPr>
              <a:t>инструментов</a:t>
            </a:r>
            <a:r>
              <a:rPr sz="908" spc="-9" dirty="0">
                <a:latin typeface="Microsoft Sans Serif"/>
                <a:cs typeface="Microsoft Sans Serif"/>
              </a:rPr>
              <a:t>;</a:t>
            </a:r>
            <a:endParaRPr sz="908">
              <a:latin typeface="Microsoft Sans Serif"/>
              <a:cs typeface="Microsoft Sans Serif"/>
            </a:endParaRPr>
          </a:p>
        </p:txBody>
      </p:sp>
      <p:sp>
        <p:nvSpPr>
          <p:cNvPr id="8" name="object 8"/>
          <p:cNvSpPr txBox="1"/>
          <p:nvPr/>
        </p:nvSpPr>
        <p:spPr>
          <a:xfrm>
            <a:off x="1722172" y="2160662"/>
            <a:ext cx="183264" cy="151357"/>
          </a:xfrm>
          <a:prstGeom prst="rect">
            <a:avLst/>
          </a:prstGeom>
        </p:spPr>
        <p:txBody>
          <a:bodyPr vert="horz" wrap="square" lIns="0" tIns="11526" rIns="0" bIns="0" rtlCol="0">
            <a:spAutoFit/>
          </a:bodyPr>
          <a:lstStyle/>
          <a:p>
            <a:pPr marL="11527">
              <a:spcBef>
                <a:spcPts val="91"/>
              </a:spcBef>
            </a:pPr>
            <a:r>
              <a:rPr sz="908" spc="-18" dirty="0">
                <a:latin typeface="Microsoft Sans Serif"/>
                <a:cs typeface="Microsoft Sans Serif"/>
              </a:rPr>
              <a:t>(iv)</a:t>
            </a:r>
            <a:endParaRPr sz="908">
              <a:latin typeface="Microsoft Sans Serif"/>
              <a:cs typeface="Microsoft Sans Serif"/>
            </a:endParaRPr>
          </a:p>
        </p:txBody>
      </p:sp>
      <p:sp>
        <p:nvSpPr>
          <p:cNvPr id="9" name="object 9"/>
          <p:cNvSpPr txBox="1"/>
          <p:nvPr/>
        </p:nvSpPr>
        <p:spPr>
          <a:xfrm>
            <a:off x="2137109" y="2160662"/>
            <a:ext cx="1654565" cy="151357"/>
          </a:xfrm>
          <a:prstGeom prst="rect">
            <a:avLst/>
          </a:prstGeom>
        </p:spPr>
        <p:txBody>
          <a:bodyPr vert="horz" wrap="square" lIns="0" tIns="11526" rIns="0" bIns="0" rtlCol="0">
            <a:spAutoFit/>
          </a:bodyPr>
          <a:lstStyle/>
          <a:p>
            <a:pPr marL="11527">
              <a:spcBef>
                <a:spcPts val="91"/>
              </a:spcBef>
            </a:pPr>
            <a:r>
              <a:rPr sz="908" spc="-68" dirty="0">
                <a:latin typeface="Verdana"/>
                <a:cs typeface="Verdana"/>
              </a:rPr>
              <a:t>выплаты</a:t>
            </a:r>
            <a:r>
              <a:rPr sz="908" spc="-36" dirty="0">
                <a:latin typeface="Verdana"/>
                <a:cs typeface="Verdana"/>
              </a:rPr>
              <a:t> </a:t>
            </a:r>
            <a:r>
              <a:rPr sz="908" spc="-73" dirty="0">
                <a:latin typeface="Verdana"/>
                <a:cs typeface="Verdana"/>
              </a:rPr>
              <a:t>в</a:t>
            </a:r>
            <a:r>
              <a:rPr sz="908" spc="-36" dirty="0">
                <a:latin typeface="Verdana"/>
                <a:cs typeface="Verdana"/>
              </a:rPr>
              <a:t> </a:t>
            </a:r>
            <a:r>
              <a:rPr sz="908" spc="-77" dirty="0">
                <a:latin typeface="Verdana"/>
                <a:cs typeface="Verdana"/>
              </a:rPr>
              <a:t>погашение</a:t>
            </a:r>
            <a:r>
              <a:rPr sz="908" spc="-36" dirty="0">
                <a:latin typeface="Verdana"/>
                <a:cs typeface="Verdana"/>
              </a:rPr>
              <a:t> </a:t>
            </a:r>
            <a:r>
              <a:rPr sz="908" spc="-27" dirty="0">
                <a:latin typeface="Verdana"/>
                <a:cs typeface="Verdana"/>
              </a:rPr>
              <a:t>займов</a:t>
            </a:r>
            <a:r>
              <a:rPr sz="908" spc="-27" dirty="0">
                <a:latin typeface="Microsoft Sans Serif"/>
                <a:cs typeface="Microsoft Sans Serif"/>
              </a:rPr>
              <a:t>;</a:t>
            </a:r>
            <a:endParaRPr sz="908">
              <a:latin typeface="Microsoft Sans Serif"/>
              <a:cs typeface="Microsoft Sans Serif"/>
            </a:endParaRPr>
          </a:p>
        </p:txBody>
      </p:sp>
      <p:sp>
        <p:nvSpPr>
          <p:cNvPr id="10" name="object 10"/>
          <p:cNvSpPr txBox="1"/>
          <p:nvPr/>
        </p:nvSpPr>
        <p:spPr>
          <a:xfrm>
            <a:off x="1722162" y="2437286"/>
            <a:ext cx="157907" cy="151357"/>
          </a:xfrm>
          <a:prstGeom prst="rect">
            <a:avLst/>
          </a:prstGeom>
        </p:spPr>
        <p:txBody>
          <a:bodyPr vert="horz" wrap="square" lIns="0" tIns="11526" rIns="0" bIns="0" rtlCol="0">
            <a:spAutoFit/>
          </a:bodyPr>
          <a:lstStyle/>
          <a:p>
            <a:pPr marL="11527">
              <a:spcBef>
                <a:spcPts val="91"/>
              </a:spcBef>
            </a:pPr>
            <a:r>
              <a:rPr sz="908" spc="-23" dirty="0">
                <a:latin typeface="Microsoft Sans Serif"/>
                <a:cs typeface="Microsoft Sans Serif"/>
              </a:rPr>
              <a:t>(v)</a:t>
            </a:r>
            <a:endParaRPr sz="908">
              <a:latin typeface="Microsoft Sans Serif"/>
              <a:cs typeface="Microsoft Sans Serif"/>
            </a:endParaRPr>
          </a:p>
        </p:txBody>
      </p:sp>
      <p:sp>
        <p:nvSpPr>
          <p:cNvPr id="11" name="object 11"/>
          <p:cNvSpPr txBox="1"/>
          <p:nvPr/>
        </p:nvSpPr>
        <p:spPr>
          <a:xfrm>
            <a:off x="2137068" y="2437287"/>
            <a:ext cx="3623789" cy="291074"/>
          </a:xfrm>
          <a:prstGeom prst="rect">
            <a:avLst/>
          </a:prstGeom>
        </p:spPr>
        <p:txBody>
          <a:bodyPr vert="horz" wrap="square" lIns="0" tIns="11526" rIns="0" bIns="0" rtlCol="0">
            <a:spAutoFit/>
          </a:bodyPr>
          <a:lstStyle/>
          <a:p>
            <a:pPr marL="11527" marR="4611">
              <a:spcBef>
                <a:spcPts val="91"/>
              </a:spcBef>
            </a:pPr>
            <a:r>
              <a:rPr sz="908" spc="-68" dirty="0">
                <a:latin typeface="Verdana"/>
                <a:cs typeface="Verdana"/>
              </a:rPr>
              <a:t>выплаты</a:t>
            </a:r>
            <a:r>
              <a:rPr sz="908" spc="-32" dirty="0">
                <a:latin typeface="Verdana"/>
                <a:cs typeface="Verdana"/>
              </a:rPr>
              <a:t> </a:t>
            </a:r>
            <a:r>
              <a:rPr sz="908" spc="-59" dirty="0">
                <a:latin typeface="Verdana"/>
                <a:cs typeface="Verdana"/>
              </a:rPr>
              <a:t>арендатором</a:t>
            </a:r>
            <a:r>
              <a:rPr sz="908" spc="-32" dirty="0">
                <a:latin typeface="Verdana"/>
                <a:cs typeface="Verdana"/>
              </a:rPr>
              <a:t> </a:t>
            </a:r>
            <a:r>
              <a:rPr sz="908" spc="-73" dirty="0">
                <a:latin typeface="Verdana"/>
                <a:cs typeface="Verdana"/>
              </a:rPr>
              <a:t>в</a:t>
            </a:r>
            <a:r>
              <a:rPr sz="908" spc="-36" dirty="0">
                <a:latin typeface="Verdana"/>
                <a:cs typeface="Verdana"/>
              </a:rPr>
              <a:t> </a:t>
            </a:r>
            <a:r>
              <a:rPr sz="908" spc="-73" dirty="0">
                <a:latin typeface="Verdana"/>
                <a:cs typeface="Verdana"/>
              </a:rPr>
              <a:t>погашение</a:t>
            </a:r>
            <a:r>
              <a:rPr sz="908" spc="-32" dirty="0">
                <a:latin typeface="Verdana"/>
                <a:cs typeface="Verdana"/>
              </a:rPr>
              <a:t> </a:t>
            </a:r>
            <a:r>
              <a:rPr sz="908" spc="-54" dirty="0">
                <a:latin typeface="Verdana"/>
                <a:cs typeface="Verdana"/>
              </a:rPr>
              <a:t>обязательства</a:t>
            </a:r>
            <a:r>
              <a:rPr sz="908" spc="-27" dirty="0">
                <a:latin typeface="Verdana"/>
                <a:cs typeface="Verdana"/>
              </a:rPr>
              <a:t> </a:t>
            </a:r>
            <a:r>
              <a:rPr sz="908" spc="-77" dirty="0">
                <a:latin typeface="Verdana"/>
                <a:cs typeface="Verdana"/>
              </a:rPr>
              <a:t>по</a:t>
            </a:r>
            <a:r>
              <a:rPr sz="908" spc="-27" dirty="0">
                <a:latin typeface="Verdana"/>
                <a:cs typeface="Verdana"/>
              </a:rPr>
              <a:t> </a:t>
            </a:r>
            <a:r>
              <a:rPr sz="908" spc="-41" dirty="0">
                <a:latin typeface="Verdana"/>
                <a:cs typeface="Verdana"/>
              </a:rPr>
              <a:t>финансовой </a:t>
            </a:r>
            <a:r>
              <a:rPr sz="908" spc="-9" dirty="0">
                <a:latin typeface="Verdana"/>
                <a:cs typeface="Verdana"/>
              </a:rPr>
              <a:t>аренде</a:t>
            </a:r>
            <a:r>
              <a:rPr sz="908" spc="-9" dirty="0">
                <a:latin typeface="Microsoft Sans Serif"/>
                <a:cs typeface="Microsoft Sans Serif"/>
              </a:rPr>
              <a:t>.</a:t>
            </a:r>
            <a:endParaRPr sz="908">
              <a:latin typeface="Microsoft Sans Serif"/>
              <a:cs typeface="Microsoft Sans Serif"/>
            </a:endParaRPr>
          </a:p>
        </p:txBody>
      </p:sp>
      <p:sp>
        <p:nvSpPr>
          <p:cNvPr id="12" name="object 12"/>
          <p:cNvSpPr txBox="1"/>
          <p:nvPr/>
        </p:nvSpPr>
        <p:spPr>
          <a:xfrm>
            <a:off x="1668049" y="2869296"/>
            <a:ext cx="4147649" cy="1137278"/>
          </a:xfrm>
          <a:prstGeom prst="rect">
            <a:avLst/>
          </a:prstGeom>
          <a:ln w="6096">
            <a:solidFill>
              <a:srgbClr val="000000"/>
            </a:solidFill>
          </a:ln>
        </p:spPr>
        <p:txBody>
          <a:bodyPr vert="horz" wrap="square" lIns="0" tIns="12679" rIns="0" bIns="0" rtlCol="0">
            <a:spAutoFit/>
          </a:bodyPr>
          <a:lstStyle/>
          <a:p>
            <a:pPr marL="65125" marR="59362" indent="-576" algn="just">
              <a:spcBef>
                <a:spcPts val="100"/>
              </a:spcBef>
            </a:pPr>
            <a:r>
              <a:rPr sz="908" b="1" dirty="0">
                <a:latin typeface="Arial"/>
                <a:cs typeface="Arial"/>
              </a:rPr>
              <a:t>ПРИМЕР</a:t>
            </a:r>
            <a:r>
              <a:rPr sz="908" b="1" spc="103" dirty="0">
                <a:latin typeface="Arial"/>
                <a:cs typeface="Arial"/>
              </a:rPr>
              <a:t> </a:t>
            </a:r>
            <a:r>
              <a:rPr sz="908" b="1" dirty="0">
                <a:latin typeface="Arial"/>
                <a:cs typeface="Arial"/>
              </a:rPr>
              <a:t>-</a:t>
            </a:r>
            <a:r>
              <a:rPr sz="908" b="1" spc="103" dirty="0">
                <a:latin typeface="Arial"/>
                <a:cs typeface="Arial"/>
              </a:rPr>
              <a:t> </a:t>
            </a:r>
            <a:r>
              <a:rPr sz="908" b="1" dirty="0">
                <a:latin typeface="Arial"/>
                <a:cs typeface="Arial"/>
              </a:rPr>
              <a:t>Финансовая</a:t>
            </a:r>
            <a:r>
              <a:rPr sz="908" b="1" spc="103" dirty="0">
                <a:latin typeface="Arial"/>
                <a:cs typeface="Arial"/>
              </a:rPr>
              <a:t> </a:t>
            </a:r>
            <a:r>
              <a:rPr sz="908" b="1" dirty="0">
                <a:latin typeface="Arial"/>
                <a:cs typeface="Arial"/>
              </a:rPr>
              <a:t>аренда</a:t>
            </a:r>
            <a:r>
              <a:rPr sz="908" b="1" spc="103" dirty="0">
                <a:latin typeface="Arial"/>
                <a:cs typeface="Arial"/>
              </a:rPr>
              <a:t> </a:t>
            </a:r>
            <a:r>
              <a:rPr sz="908" b="1" dirty="0">
                <a:latin typeface="Arial"/>
                <a:cs typeface="Arial"/>
              </a:rPr>
              <a:t>(см.</a:t>
            </a:r>
            <a:r>
              <a:rPr sz="908" b="1" spc="103" dirty="0">
                <a:latin typeface="Arial"/>
                <a:cs typeface="Arial"/>
              </a:rPr>
              <a:t> </a:t>
            </a:r>
            <a:r>
              <a:rPr sz="908" b="1" dirty="0">
                <a:latin typeface="Arial"/>
                <a:cs typeface="Arial"/>
              </a:rPr>
              <a:t>учебное</a:t>
            </a:r>
            <a:r>
              <a:rPr sz="908" b="1" spc="109" dirty="0">
                <a:latin typeface="Arial"/>
                <a:cs typeface="Arial"/>
              </a:rPr>
              <a:t> </a:t>
            </a:r>
            <a:r>
              <a:rPr sz="908" b="1" dirty="0">
                <a:latin typeface="Arial"/>
                <a:cs typeface="Arial"/>
              </a:rPr>
              <a:t>пособие</a:t>
            </a:r>
            <a:r>
              <a:rPr sz="908" b="1" spc="103" dirty="0">
                <a:latin typeface="Arial"/>
                <a:cs typeface="Arial"/>
              </a:rPr>
              <a:t> </a:t>
            </a:r>
            <a:r>
              <a:rPr sz="908" b="1" dirty="0">
                <a:latin typeface="Arial"/>
                <a:cs typeface="Arial"/>
              </a:rPr>
              <a:t>по</a:t>
            </a:r>
            <a:r>
              <a:rPr sz="908" b="1" spc="103" dirty="0">
                <a:latin typeface="Arial"/>
                <a:cs typeface="Arial"/>
              </a:rPr>
              <a:t> </a:t>
            </a:r>
            <a:r>
              <a:rPr sz="908" b="1" dirty="0">
                <a:latin typeface="Arial"/>
                <a:cs typeface="Arial"/>
              </a:rPr>
              <a:t>МСФО</a:t>
            </a:r>
            <a:r>
              <a:rPr sz="908" b="1" spc="100" dirty="0">
                <a:latin typeface="Arial"/>
                <a:cs typeface="Arial"/>
              </a:rPr>
              <a:t> </a:t>
            </a:r>
            <a:r>
              <a:rPr sz="908" b="1" spc="-9" dirty="0">
                <a:latin typeface="Arial"/>
                <a:cs typeface="Arial"/>
              </a:rPr>
              <a:t>(IAS) </a:t>
            </a:r>
            <a:r>
              <a:rPr sz="908" b="1" spc="-23" dirty="0">
                <a:latin typeface="Arial"/>
                <a:cs typeface="Arial"/>
              </a:rPr>
              <a:t>17)</a:t>
            </a:r>
            <a:endParaRPr sz="908">
              <a:latin typeface="Arial"/>
              <a:cs typeface="Arial"/>
            </a:endParaRPr>
          </a:p>
          <a:p>
            <a:pPr marL="65125" marR="57633" algn="just">
              <a:lnSpc>
                <a:spcPts val="1089"/>
              </a:lnSpc>
              <a:spcBef>
                <a:spcPts val="27"/>
              </a:spcBef>
            </a:pPr>
            <a:r>
              <a:rPr sz="908" spc="-50" dirty="0">
                <a:latin typeface="Verdana"/>
                <a:cs typeface="Verdana"/>
              </a:rPr>
              <a:t>Вы</a:t>
            </a:r>
            <a:r>
              <a:rPr sz="908" spc="136" dirty="0">
                <a:latin typeface="Verdana"/>
                <a:cs typeface="Verdana"/>
              </a:rPr>
              <a:t> </a:t>
            </a:r>
            <a:r>
              <a:rPr sz="908" spc="-59" dirty="0">
                <a:latin typeface="Verdana"/>
                <a:cs typeface="Verdana"/>
              </a:rPr>
              <a:t>арендуете</a:t>
            </a:r>
            <a:r>
              <a:rPr sz="908" spc="136" dirty="0">
                <a:latin typeface="Verdana"/>
                <a:cs typeface="Verdana"/>
              </a:rPr>
              <a:t> </a:t>
            </a:r>
            <a:r>
              <a:rPr sz="908" spc="-64" dirty="0">
                <a:latin typeface="Verdana"/>
                <a:cs typeface="Verdana"/>
              </a:rPr>
              <a:t>оборудование</a:t>
            </a:r>
            <a:r>
              <a:rPr sz="908" spc="141" dirty="0">
                <a:latin typeface="Verdana"/>
                <a:cs typeface="Verdana"/>
              </a:rPr>
              <a:t> </a:t>
            </a:r>
            <a:r>
              <a:rPr sz="908" spc="-68" dirty="0">
                <a:latin typeface="Verdana"/>
                <a:cs typeface="Verdana"/>
              </a:rPr>
              <a:t>на</a:t>
            </a:r>
            <a:r>
              <a:rPr sz="908" spc="136" dirty="0">
                <a:latin typeface="Verdana"/>
                <a:cs typeface="Verdana"/>
              </a:rPr>
              <a:t> </a:t>
            </a:r>
            <a:r>
              <a:rPr sz="908" spc="-64" dirty="0">
                <a:latin typeface="Verdana"/>
                <a:cs typeface="Verdana"/>
              </a:rPr>
              <a:t>условиях</a:t>
            </a:r>
            <a:r>
              <a:rPr sz="908" spc="136" dirty="0">
                <a:latin typeface="Verdana"/>
                <a:cs typeface="Verdana"/>
              </a:rPr>
              <a:t> </a:t>
            </a:r>
            <a:r>
              <a:rPr sz="908" spc="-64" dirty="0">
                <a:latin typeface="Verdana"/>
                <a:cs typeface="Verdana"/>
              </a:rPr>
              <a:t>финансовой</a:t>
            </a:r>
            <a:r>
              <a:rPr sz="908" spc="136" dirty="0">
                <a:latin typeface="Verdana"/>
                <a:cs typeface="Verdana"/>
              </a:rPr>
              <a:t> </a:t>
            </a:r>
            <a:r>
              <a:rPr sz="908" spc="-54" dirty="0">
                <a:latin typeface="Verdana"/>
                <a:cs typeface="Verdana"/>
              </a:rPr>
              <a:t>аренды</a:t>
            </a:r>
            <a:r>
              <a:rPr sz="908" spc="-54" dirty="0">
                <a:latin typeface="Microsoft Sans Serif"/>
                <a:cs typeface="Microsoft Sans Serif"/>
              </a:rPr>
              <a:t>.</a:t>
            </a:r>
            <a:r>
              <a:rPr sz="908" spc="208" dirty="0">
                <a:latin typeface="Microsoft Sans Serif"/>
                <a:cs typeface="Microsoft Sans Serif"/>
              </a:rPr>
              <a:t> </a:t>
            </a:r>
            <a:r>
              <a:rPr sz="908" spc="-54" dirty="0">
                <a:latin typeface="Verdana"/>
                <a:cs typeface="Verdana"/>
              </a:rPr>
              <a:t>Аренда</a:t>
            </a:r>
            <a:r>
              <a:rPr sz="908" spc="-32" dirty="0">
                <a:latin typeface="Verdana"/>
                <a:cs typeface="Verdana"/>
              </a:rPr>
              <a:t> </a:t>
            </a:r>
            <a:r>
              <a:rPr sz="908" spc="-54" dirty="0">
                <a:latin typeface="Verdana"/>
                <a:cs typeface="Verdana"/>
              </a:rPr>
              <a:t>представляет</a:t>
            </a:r>
            <a:r>
              <a:rPr sz="908" spc="-73" dirty="0">
                <a:latin typeface="Verdana"/>
                <a:cs typeface="Verdana"/>
              </a:rPr>
              <a:t> </a:t>
            </a:r>
            <a:r>
              <a:rPr sz="908" spc="-50" dirty="0">
                <a:latin typeface="Verdana"/>
                <a:cs typeface="Verdana"/>
              </a:rPr>
              <a:t>собой</a:t>
            </a:r>
            <a:r>
              <a:rPr sz="908" spc="-68" dirty="0">
                <a:latin typeface="Verdana"/>
                <a:cs typeface="Verdana"/>
              </a:rPr>
              <a:t> </a:t>
            </a:r>
            <a:r>
              <a:rPr sz="908" spc="-50" dirty="0">
                <a:latin typeface="Verdana"/>
                <a:cs typeface="Verdana"/>
              </a:rPr>
              <a:t>форму</a:t>
            </a:r>
            <a:r>
              <a:rPr sz="908" spc="-73" dirty="0">
                <a:latin typeface="Verdana"/>
                <a:cs typeface="Verdana"/>
              </a:rPr>
              <a:t> </a:t>
            </a:r>
            <a:r>
              <a:rPr sz="908" spc="-45" dirty="0">
                <a:latin typeface="Verdana"/>
                <a:cs typeface="Verdana"/>
              </a:rPr>
              <a:t>займа</a:t>
            </a:r>
            <a:r>
              <a:rPr sz="908" spc="-77" dirty="0">
                <a:latin typeface="Verdana"/>
                <a:cs typeface="Verdana"/>
              </a:rPr>
              <a:t> </a:t>
            </a:r>
            <a:r>
              <a:rPr sz="908" spc="-18" dirty="0">
                <a:latin typeface="Microsoft Sans Serif"/>
                <a:cs typeface="Microsoft Sans Serif"/>
              </a:rPr>
              <a:t>(</a:t>
            </a:r>
            <a:r>
              <a:rPr sz="908" spc="-18" dirty="0">
                <a:latin typeface="Verdana"/>
                <a:cs typeface="Verdana"/>
              </a:rPr>
              <a:t>см</a:t>
            </a:r>
            <a:r>
              <a:rPr sz="908" spc="-18" dirty="0">
                <a:latin typeface="Microsoft Sans Serif"/>
                <a:cs typeface="Microsoft Sans Serif"/>
              </a:rPr>
              <a:t>.</a:t>
            </a:r>
            <a:r>
              <a:rPr sz="908" spc="5" dirty="0">
                <a:latin typeface="Microsoft Sans Serif"/>
                <a:cs typeface="Microsoft Sans Serif"/>
              </a:rPr>
              <a:t> </a:t>
            </a:r>
            <a:r>
              <a:rPr sz="908" spc="-18" dirty="0">
                <a:latin typeface="Verdana"/>
                <a:cs typeface="Verdana"/>
              </a:rPr>
              <a:t>МСФО</a:t>
            </a:r>
            <a:r>
              <a:rPr sz="908" spc="-68" dirty="0">
                <a:latin typeface="Verdana"/>
                <a:cs typeface="Verdana"/>
              </a:rPr>
              <a:t> </a:t>
            </a:r>
            <a:r>
              <a:rPr sz="908" spc="-5" dirty="0">
                <a:latin typeface="Microsoft Sans Serif"/>
                <a:cs typeface="Microsoft Sans Serif"/>
              </a:rPr>
              <a:t>17).</a:t>
            </a:r>
            <a:r>
              <a:rPr sz="908" spc="9" dirty="0">
                <a:latin typeface="Microsoft Sans Serif"/>
                <a:cs typeface="Microsoft Sans Serif"/>
              </a:rPr>
              <a:t> </a:t>
            </a:r>
            <a:r>
              <a:rPr sz="908" spc="-82" dirty="0">
                <a:latin typeface="Verdana"/>
                <a:cs typeface="Verdana"/>
              </a:rPr>
              <a:t>Каждый</a:t>
            </a:r>
            <a:r>
              <a:rPr sz="908" spc="-68" dirty="0">
                <a:latin typeface="Verdana"/>
                <a:cs typeface="Verdana"/>
              </a:rPr>
              <a:t> платеж </a:t>
            </a:r>
            <a:r>
              <a:rPr sz="908" spc="-50" dirty="0">
                <a:latin typeface="Verdana"/>
                <a:cs typeface="Verdana"/>
              </a:rPr>
              <a:t>состоит</a:t>
            </a:r>
            <a:r>
              <a:rPr sz="908" spc="-36" dirty="0">
                <a:latin typeface="Verdana"/>
                <a:cs typeface="Verdana"/>
              </a:rPr>
              <a:t> </a:t>
            </a:r>
            <a:r>
              <a:rPr sz="908" spc="-73" dirty="0">
                <a:latin typeface="Verdana"/>
                <a:cs typeface="Verdana"/>
              </a:rPr>
              <a:t>из</a:t>
            </a:r>
            <a:r>
              <a:rPr sz="908" spc="-45" dirty="0">
                <a:latin typeface="Verdana"/>
                <a:cs typeface="Verdana"/>
              </a:rPr>
              <a:t> </a:t>
            </a:r>
            <a:r>
              <a:rPr sz="908" spc="-73" dirty="0">
                <a:latin typeface="Verdana"/>
                <a:cs typeface="Verdana"/>
              </a:rPr>
              <a:t>двух</a:t>
            </a:r>
            <a:r>
              <a:rPr sz="908" spc="-50" dirty="0">
                <a:latin typeface="Verdana"/>
                <a:cs typeface="Verdana"/>
              </a:rPr>
              <a:t> частей</a:t>
            </a:r>
            <a:r>
              <a:rPr sz="908" spc="-50" dirty="0">
                <a:latin typeface="Microsoft Sans Serif"/>
                <a:cs typeface="Microsoft Sans Serif"/>
              </a:rPr>
              <a:t>:</a:t>
            </a:r>
            <a:r>
              <a:rPr sz="908" spc="27" dirty="0">
                <a:latin typeface="Microsoft Sans Serif"/>
                <a:cs typeface="Microsoft Sans Serif"/>
              </a:rPr>
              <a:t> </a:t>
            </a:r>
            <a:r>
              <a:rPr sz="908" spc="-68" dirty="0">
                <a:latin typeface="Verdana"/>
                <a:cs typeface="Verdana"/>
              </a:rPr>
              <a:t>процентов</a:t>
            </a:r>
            <a:r>
              <a:rPr sz="908" spc="-45" dirty="0">
                <a:latin typeface="Verdana"/>
                <a:cs typeface="Verdana"/>
              </a:rPr>
              <a:t> </a:t>
            </a:r>
            <a:r>
              <a:rPr sz="908" spc="-77" dirty="0">
                <a:latin typeface="Verdana"/>
                <a:cs typeface="Verdana"/>
              </a:rPr>
              <a:t>и</a:t>
            </a:r>
            <a:r>
              <a:rPr sz="908" spc="-50" dirty="0">
                <a:latin typeface="Verdana"/>
                <a:cs typeface="Verdana"/>
              </a:rPr>
              <a:t> </a:t>
            </a:r>
            <a:r>
              <a:rPr sz="908" spc="-64" dirty="0">
                <a:latin typeface="Verdana"/>
                <a:cs typeface="Verdana"/>
              </a:rPr>
              <a:t>основной</a:t>
            </a:r>
            <a:r>
              <a:rPr sz="908" spc="-54" dirty="0">
                <a:latin typeface="Verdana"/>
                <a:cs typeface="Verdana"/>
              </a:rPr>
              <a:t> </a:t>
            </a:r>
            <a:r>
              <a:rPr sz="908" spc="-50" dirty="0">
                <a:latin typeface="Verdana"/>
                <a:cs typeface="Verdana"/>
              </a:rPr>
              <a:t>суммы</a:t>
            </a:r>
            <a:r>
              <a:rPr sz="908" spc="-45" dirty="0">
                <a:latin typeface="Verdana"/>
                <a:cs typeface="Verdana"/>
              </a:rPr>
              <a:t> </a:t>
            </a:r>
            <a:r>
              <a:rPr sz="908" spc="-50" dirty="0">
                <a:latin typeface="Verdana"/>
                <a:cs typeface="Verdana"/>
              </a:rPr>
              <a:t>долга</a:t>
            </a:r>
            <a:r>
              <a:rPr sz="908" spc="-50" dirty="0">
                <a:latin typeface="Microsoft Sans Serif"/>
                <a:cs typeface="Microsoft Sans Serif"/>
              </a:rPr>
              <a:t>.</a:t>
            </a:r>
            <a:r>
              <a:rPr sz="908" spc="27" dirty="0">
                <a:latin typeface="Microsoft Sans Serif"/>
                <a:cs typeface="Microsoft Sans Serif"/>
              </a:rPr>
              <a:t> </a:t>
            </a:r>
            <a:r>
              <a:rPr sz="908" spc="-41" dirty="0">
                <a:latin typeface="Verdana"/>
                <a:cs typeface="Verdana"/>
              </a:rPr>
              <a:t>Элемент</a:t>
            </a:r>
            <a:r>
              <a:rPr sz="908" spc="-50" dirty="0">
                <a:latin typeface="Verdana"/>
                <a:cs typeface="Verdana"/>
              </a:rPr>
              <a:t> </a:t>
            </a:r>
            <a:r>
              <a:rPr sz="908" spc="-54" dirty="0">
                <a:latin typeface="Microsoft Sans Serif"/>
                <a:cs typeface="Microsoft Sans Serif"/>
              </a:rPr>
              <a:t>«</a:t>
            </a:r>
            <a:r>
              <a:rPr sz="908" spc="-54" dirty="0">
                <a:latin typeface="Verdana"/>
                <a:cs typeface="Verdana"/>
              </a:rPr>
              <a:t>проценты</a:t>
            </a:r>
            <a:r>
              <a:rPr sz="908" spc="-54" dirty="0">
                <a:latin typeface="Microsoft Sans Serif"/>
                <a:cs typeface="Microsoft Sans Serif"/>
              </a:rPr>
              <a:t>»</a:t>
            </a:r>
            <a:r>
              <a:rPr sz="908" dirty="0">
                <a:latin typeface="Microsoft Sans Serif"/>
                <a:cs typeface="Microsoft Sans Serif"/>
              </a:rPr>
              <a:t> </a:t>
            </a:r>
            <a:r>
              <a:rPr sz="908" spc="-59" dirty="0">
                <a:latin typeface="Verdana"/>
                <a:cs typeface="Verdana"/>
              </a:rPr>
              <a:t>может</a:t>
            </a:r>
            <a:r>
              <a:rPr sz="908" spc="109" dirty="0">
                <a:latin typeface="Verdana"/>
                <a:cs typeface="Verdana"/>
              </a:rPr>
              <a:t> </a:t>
            </a:r>
            <a:r>
              <a:rPr sz="908" spc="-64" dirty="0">
                <a:latin typeface="Verdana"/>
                <a:cs typeface="Verdana"/>
              </a:rPr>
              <a:t>классифицироваться</a:t>
            </a:r>
            <a:r>
              <a:rPr sz="908" spc="113" dirty="0">
                <a:latin typeface="Verdana"/>
                <a:cs typeface="Verdana"/>
              </a:rPr>
              <a:t> </a:t>
            </a:r>
            <a:r>
              <a:rPr sz="908" spc="-113" dirty="0">
                <a:latin typeface="Verdana"/>
                <a:cs typeface="Verdana"/>
              </a:rPr>
              <a:t>как</a:t>
            </a:r>
            <a:r>
              <a:rPr sz="908" spc="103" dirty="0">
                <a:latin typeface="Verdana"/>
                <a:cs typeface="Verdana"/>
              </a:rPr>
              <a:t> </a:t>
            </a:r>
            <a:r>
              <a:rPr sz="908" spc="-73" dirty="0">
                <a:latin typeface="Verdana"/>
                <a:cs typeface="Verdana"/>
              </a:rPr>
              <a:t>операционная</a:t>
            </a:r>
            <a:r>
              <a:rPr sz="908" spc="109" dirty="0">
                <a:latin typeface="Verdana"/>
                <a:cs typeface="Verdana"/>
              </a:rPr>
              <a:t> </a:t>
            </a:r>
            <a:r>
              <a:rPr sz="908" spc="-50" dirty="0">
                <a:latin typeface="Verdana"/>
                <a:cs typeface="Verdana"/>
              </a:rPr>
              <a:t>деятельность</a:t>
            </a:r>
            <a:r>
              <a:rPr sz="908" spc="-50" dirty="0">
                <a:latin typeface="Microsoft Sans Serif"/>
                <a:cs typeface="Microsoft Sans Serif"/>
              </a:rPr>
              <a:t>,</a:t>
            </a:r>
            <a:r>
              <a:rPr sz="908" spc="182" dirty="0">
                <a:latin typeface="Microsoft Sans Serif"/>
                <a:cs typeface="Microsoft Sans Serif"/>
              </a:rPr>
              <a:t> </a:t>
            </a:r>
            <a:r>
              <a:rPr sz="908" spc="-45" dirty="0">
                <a:latin typeface="Verdana"/>
                <a:cs typeface="Verdana"/>
              </a:rPr>
              <a:t>а</a:t>
            </a:r>
            <a:r>
              <a:rPr sz="908" spc="109" dirty="0">
                <a:latin typeface="Verdana"/>
                <a:cs typeface="Verdana"/>
              </a:rPr>
              <a:t> </a:t>
            </a:r>
            <a:r>
              <a:rPr sz="908" spc="-50" dirty="0">
                <a:latin typeface="Verdana"/>
                <a:cs typeface="Verdana"/>
              </a:rPr>
              <a:t>элемент</a:t>
            </a:r>
            <a:endParaRPr sz="908">
              <a:latin typeface="Verdana"/>
              <a:cs typeface="Verdana"/>
            </a:endParaRPr>
          </a:p>
          <a:p>
            <a:pPr marL="65125" algn="just">
              <a:lnSpc>
                <a:spcPts val="1053"/>
              </a:lnSpc>
            </a:pPr>
            <a:r>
              <a:rPr sz="908" dirty="0">
                <a:latin typeface="Microsoft Sans Serif"/>
                <a:cs typeface="Microsoft Sans Serif"/>
              </a:rPr>
              <a:t>«</a:t>
            </a:r>
            <a:r>
              <a:rPr sz="908" dirty="0">
                <a:latin typeface="Verdana"/>
                <a:cs typeface="Verdana"/>
              </a:rPr>
              <a:t>основная</a:t>
            </a:r>
            <a:r>
              <a:rPr sz="908" spc="227" dirty="0">
                <a:latin typeface="Verdana"/>
                <a:cs typeface="Verdana"/>
              </a:rPr>
              <a:t>  </a:t>
            </a:r>
            <a:r>
              <a:rPr sz="908" dirty="0">
                <a:latin typeface="Verdana"/>
                <a:cs typeface="Verdana"/>
              </a:rPr>
              <a:t>сумма</a:t>
            </a:r>
            <a:r>
              <a:rPr sz="908" spc="227" dirty="0">
                <a:latin typeface="Verdana"/>
                <a:cs typeface="Verdana"/>
              </a:rPr>
              <a:t>  </a:t>
            </a:r>
            <a:r>
              <a:rPr sz="908" dirty="0">
                <a:latin typeface="Verdana"/>
                <a:cs typeface="Verdana"/>
              </a:rPr>
              <a:t>долга</a:t>
            </a:r>
            <a:r>
              <a:rPr sz="908" dirty="0">
                <a:latin typeface="Microsoft Sans Serif"/>
                <a:cs typeface="Microsoft Sans Serif"/>
              </a:rPr>
              <a:t>»</a:t>
            </a:r>
            <a:r>
              <a:rPr sz="908" spc="304" dirty="0">
                <a:latin typeface="Microsoft Sans Serif"/>
                <a:cs typeface="Microsoft Sans Serif"/>
              </a:rPr>
              <a:t>  </a:t>
            </a:r>
            <a:r>
              <a:rPr sz="908" spc="-36" dirty="0">
                <a:latin typeface="Verdana"/>
                <a:cs typeface="Verdana"/>
              </a:rPr>
              <a:t>классифицируется</a:t>
            </a:r>
            <a:r>
              <a:rPr sz="908" spc="231" dirty="0">
                <a:latin typeface="Verdana"/>
                <a:cs typeface="Verdana"/>
              </a:rPr>
              <a:t>  </a:t>
            </a:r>
            <a:r>
              <a:rPr sz="908" dirty="0">
                <a:latin typeface="Verdana"/>
                <a:cs typeface="Verdana"/>
              </a:rPr>
              <a:t>как</a:t>
            </a:r>
            <a:r>
              <a:rPr sz="908" spc="227" dirty="0">
                <a:latin typeface="Verdana"/>
                <a:cs typeface="Verdana"/>
              </a:rPr>
              <a:t>  </a:t>
            </a:r>
            <a:r>
              <a:rPr sz="908" spc="-9" dirty="0">
                <a:latin typeface="Verdana"/>
                <a:cs typeface="Verdana"/>
              </a:rPr>
              <a:t>финансовая</a:t>
            </a:r>
            <a:endParaRPr sz="908">
              <a:latin typeface="Verdana"/>
              <a:cs typeface="Verdana"/>
            </a:endParaRPr>
          </a:p>
          <a:p>
            <a:pPr marL="65125">
              <a:spcBef>
                <a:spcPts val="9"/>
              </a:spcBef>
            </a:pPr>
            <a:r>
              <a:rPr sz="908" spc="-9" dirty="0">
                <a:latin typeface="Verdana"/>
                <a:cs typeface="Verdana"/>
              </a:rPr>
              <a:t>деятельность</a:t>
            </a:r>
            <a:r>
              <a:rPr sz="908" spc="-9" dirty="0">
                <a:latin typeface="Microsoft Sans Serif"/>
                <a:cs typeface="Microsoft Sans Serif"/>
              </a:rPr>
              <a:t>.</a:t>
            </a:r>
            <a:endParaRPr sz="908">
              <a:latin typeface="Microsoft Sans Serif"/>
              <a:cs typeface="Microsoft Sans Serif"/>
            </a:endParaRPr>
          </a:p>
        </p:txBody>
      </p:sp>
      <p:sp>
        <p:nvSpPr>
          <p:cNvPr id="13" name="object 13"/>
          <p:cNvSpPr txBox="1"/>
          <p:nvPr/>
        </p:nvSpPr>
        <p:spPr>
          <a:xfrm>
            <a:off x="1722201" y="4121945"/>
            <a:ext cx="4038152" cy="462785"/>
          </a:xfrm>
          <a:prstGeom prst="rect">
            <a:avLst/>
          </a:prstGeom>
        </p:spPr>
        <p:txBody>
          <a:bodyPr vert="horz" wrap="square" lIns="0" tIns="26509" rIns="0" bIns="0" rtlCol="0">
            <a:spAutoFit/>
          </a:bodyPr>
          <a:lstStyle/>
          <a:p>
            <a:pPr marL="11527" marR="4611">
              <a:lnSpc>
                <a:spcPts val="1669"/>
              </a:lnSpc>
              <a:spcBef>
                <a:spcPts val="208"/>
              </a:spcBef>
            </a:pPr>
            <a:r>
              <a:rPr sz="1452" b="1" dirty="0">
                <a:latin typeface="Arial"/>
                <a:cs typeface="Arial"/>
              </a:rPr>
              <a:t>4.</a:t>
            </a:r>
            <a:r>
              <a:rPr sz="1452" b="1" spc="408" dirty="0">
                <a:latin typeface="Arial"/>
                <a:cs typeface="Arial"/>
              </a:rPr>
              <a:t> </a:t>
            </a:r>
            <a:r>
              <a:rPr sz="1452" b="1" dirty="0">
                <a:latin typeface="Arial"/>
                <a:cs typeface="Arial"/>
              </a:rPr>
              <a:t>Отражение</a:t>
            </a:r>
            <a:r>
              <a:rPr sz="1452" b="1" spc="422" dirty="0">
                <a:latin typeface="Arial"/>
                <a:cs typeface="Arial"/>
              </a:rPr>
              <a:t> </a:t>
            </a:r>
            <a:r>
              <a:rPr sz="1452" b="1" dirty="0">
                <a:latin typeface="Arial"/>
                <a:cs typeface="Arial"/>
              </a:rPr>
              <a:t>потоков</a:t>
            </a:r>
            <a:r>
              <a:rPr sz="1452" b="1" spc="422" dirty="0">
                <a:latin typeface="Arial"/>
                <a:cs typeface="Arial"/>
              </a:rPr>
              <a:t> </a:t>
            </a:r>
            <a:r>
              <a:rPr sz="1452" b="1" dirty="0">
                <a:latin typeface="Arial"/>
                <a:cs typeface="Arial"/>
              </a:rPr>
              <a:t>денежных</a:t>
            </a:r>
            <a:r>
              <a:rPr sz="1452" b="1" spc="413" dirty="0">
                <a:latin typeface="Arial"/>
                <a:cs typeface="Arial"/>
              </a:rPr>
              <a:t> </a:t>
            </a:r>
            <a:r>
              <a:rPr sz="1452" b="1" spc="-9" dirty="0">
                <a:latin typeface="Arial"/>
                <a:cs typeface="Arial"/>
              </a:rPr>
              <a:t>средств </a:t>
            </a:r>
            <a:r>
              <a:rPr sz="1452" b="1" dirty="0">
                <a:latin typeface="Arial"/>
                <a:cs typeface="Arial"/>
              </a:rPr>
              <a:t>по</a:t>
            </a:r>
            <a:r>
              <a:rPr sz="1452" b="1" spc="-27" dirty="0">
                <a:latin typeface="Arial"/>
                <a:cs typeface="Arial"/>
              </a:rPr>
              <a:t> </a:t>
            </a:r>
            <a:r>
              <a:rPr sz="1452" b="1" dirty="0">
                <a:latin typeface="Arial"/>
                <a:cs typeface="Arial"/>
              </a:rPr>
              <a:t>операционной</a:t>
            </a:r>
            <a:r>
              <a:rPr sz="1452" b="1" spc="-18" dirty="0">
                <a:latin typeface="Arial"/>
                <a:cs typeface="Arial"/>
              </a:rPr>
              <a:t> </a:t>
            </a:r>
            <a:r>
              <a:rPr sz="1452" b="1" spc="-9" dirty="0">
                <a:latin typeface="Arial"/>
                <a:cs typeface="Arial"/>
              </a:rPr>
              <a:t>деятельности</a:t>
            </a:r>
            <a:endParaRPr sz="1452">
              <a:latin typeface="Arial"/>
              <a:cs typeface="Arial"/>
            </a:endParaRPr>
          </a:p>
        </p:txBody>
      </p:sp>
      <p:sp>
        <p:nvSpPr>
          <p:cNvPr id="14" name="object 14"/>
          <p:cNvSpPr txBox="1"/>
          <p:nvPr/>
        </p:nvSpPr>
        <p:spPr>
          <a:xfrm>
            <a:off x="1722216" y="4749195"/>
            <a:ext cx="4039304" cy="430792"/>
          </a:xfrm>
          <a:prstGeom prst="rect">
            <a:avLst/>
          </a:prstGeom>
        </p:spPr>
        <p:txBody>
          <a:bodyPr vert="horz" wrap="square" lIns="0" tIns="11526" rIns="0" bIns="0" rtlCol="0">
            <a:spAutoFit/>
          </a:bodyPr>
          <a:lstStyle/>
          <a:p>
            <a:pPr marL="11527" marR="4611" indent="-576" algn="just">
              <a:spcBef>
                <a:spcPts val="91"/>
              </a:spcBef>
            </a:pPr>
            <a:r>
              <a:rPr sz="908" spc="-36" dirty="0">
                <a:latin typeface="Verdana"/>
                <a:cs typeface="Verdana"/>
              </a:rPr>
              <a:t>Компания</a:t>
            </a:r>
            <a:r>
              <a:rPr sz="908" spc="5" dirty="0">
                <a:latin typeface="Verdana"/>
                <a:cs typeface="Verdana"/>
              </a:rPr>
              <a:t> </a:t>
            </a:r>
            <a:r>
              <a:rPr sz="908" spc="-23" dirty="0">
                <a:latin typeface="Verdana"/>
                <a:cs typeface="Verdana"/>
              </a:rPr>
              <a:t>должна</a:t>
            </a:r>
            <a:r>
              <a:rPr sz="908" spc="5" dirty="0">
                <a:latin typeface="Verdana"/>
                <a:cs typeface="Verdana"/>
              </a:rPr>
              <a:t> </a:t>
            </a:r>
            <a:r>
              <a:rPr sz="908" spc="-23" dirty="0">
                <a:latin typeface="Verdana"/>
                <a:cs typeface="Verdana"/>
              </a:rPr>
              <a:t>составлять</a:t>
            </a:r>
            <a:r>
              <a:rPr sz="908" spc="5" dirty="0">
                <a:latin typeface="Verdana"/>
                <a:cs typeface="Verdana"/>
              </a:rPr>
              <a:t> </a:t>
            </a:r>
            <a:r>
              <a:rPr sz="908" dirty="0">
                <a:latin typeface="Verdana"/>
                <a:cs typeface="Verdana"/>
              </a:rPr>
              <a:t>отчет</a:t>
            </a:r>
            <a:r>
              <a:rPr sz="908" spc="5" dirty="0">
                <a:latin typeface="Verdana"/>
                <a:cs typeface="Verdana"/>
              </a:rPr>
              <a:t> </a:t>
            </a:r>
            <a:r>
              <a:rPr sz="908" dirty="0">
                <a:latin typeface="Verdana"/>
                <a:cs typeface="Verdana"/>
              </a:rPr>
              <a:t>о</a:t>
            </a:r>
            <a:r>
              <a:rPr sz="908" spc="5" dirty="0">
                <a:latin typeface="Verdana"/>
                <a:cs typeface="Verdana"/>
              </a:rPr>
              <a:t> </a:t>
            </a:r>
            <a:r>
              <a:rPr sz="908" spc="-41" dirty="0">
                <a:latin typeface="Verdana"/>
                <a:cs typeface="Verdana"/>
              </a:rPr>
              <a:t>движении</a:t>
            </a:r>
            <a:r>
              <a:rPr sz="908" spc="9" dirty="0">
                <a:latin typeface="Verdana"/>
                <a:cs typeface="Verdana"/>
              </a:rPr>
              <a:t> </a:t>
            </a:r>
            <a:r>
              <a:rPr sz="908" spc="-45" dirty="0">
                <a:latin typeface="Verdana"/>
                <a:cs typeface="Verdana"/>
              </a:rPr>
              <a:t>денежных</a:t>
            </a:r>
            <a:r>
              <a:rPr sz="908" dirty="0">
                <a:latin typeface="Verdana"/>
                <a:cs typeface="Verdana"/>
              </a:rPr>
              <a:t> </a:t>
            </a:r>
            <a:r>
              <a:rPr sz="908" spc="-9" dirty="0">
                <a:latin typeface="Verdana"/>
                <a:cs typeface="Verdana"/>
              </a:rPr>
              <a:t>средств</a:t>
            </a:r>
            <a:r>
              <a:rPr sz="908" spc="5" dirty="0">
                <a:latin typeface="Verdana"/>
                <a:cs typeface="Verdana"/>
              </a:rPr>
              <a:t> </a:t>
            </a:r>
            <a:r>
              <a:rPr sz="908" spc="-45" dirty="0">
                <a:latin typeface="Verdana"/>
                <a:cs typeface="Verdana"/>
              </a:rPr>
              <a:t>в </a:t>
            </a:r>
            <a:r>
              <a:rPr sz="908" spc="-41" dirty="0">
                <a:latin typeface="Verdana"/>
                <a:cs typeface="Verdana"/>
              </a:rPr>
              <a:t>части</a:t>
            </a:r>
            <a:r>
              <a:rPr sz="908" spc="18" dirty="0">
                <a:latin typeface="Verdana"/>
                <a:cs typeface="Verdana"/>
              </a:rPr>
              <a:t> </a:t>
            </a:r>
            <a:r>
              <a:rPr sz="908" spc="-59" dirty="0">
                <a:latin typeface="Verdana"/>
                <a:cs typeface="Verdana"/>
              </a:rPr>
              <a:t>представления</a:t>
            </a:r>
            <a:r>
              <a:rPr sz="908" spc="23" dirty="0">
                <a:latin typeface="Verdana"/>
                <a:cs typeface="Verdana"/>
              </a:rPr>
              <a:t> </a:t>
            </a:r>
            <a:r>
              <a:rPr sz="908" spc="-77" dirty="0">
                <a:latin typeface="Verdana"/>
                <a:cs typeface="Verdana"/>
              </a:rPr>
              <a:t>денежных</a:t>
            </a:r>
            <a:r>
              <a:rPr sz="908" spc="14" dirty="0">
                <a:latin typeface="Verdana"/>
                <a:cs typeface="Verdana"/>
              </a:rPr>
              <a:t> </a:t>
            </a:r>
            <a:r>
              <a:rPr sz="908" spc="-73" dirty="0">
                <a:latin typeface="Verdana"/>
                <a:cs typeface="Verdana"/>
              </a:rPr>
              <a:t>потоков</a:t>
            </a:r>
            <a:r>
              <a:rPr sz="908" spc="23" dirty="0">
                <a:latin typeface="Verdana"/>
                <a:cs typeface="Verdana"/>
              </a:rPr>
              <a:t> </a:t>
            </a:r>
            <a:r>
              <a:rPr sz="908" spc="-32" dirty="0">
                <a:latin typeface="Verdana"/>
                <a:cs typeface="Verdana"/>
              </a:rPr>
              <a:t>по</a:t>
            </a:r>
            <a:r>
              <a:rPr sz="908" spc="18" dirty="0">
                <a:latin typeface="Verdana"/>
                <a:cs typeface="Verdana"/>
              </a:rPr>
              <a:t> </a:t>
            </a:r>
            <a:r>
              <a:rPr sz="908" spc="-73" dirty="0">
                <a:latin typeface="Verdana"/>
                <a:cs typeface="Verdana"/>
              </a:rPr>
              <a:t>операционной</a:t>
            </a:r>
            <a:r>
              <a:rPr sz="908" spc="23" dirty="0">
                <a:latin typeface="Verdana"/>
                <a:cs typeface="Verdana"/>
              </a:rPr>
              <a:t> </a:t>
            </a:r>
            <a:r>
              <a:rPr sz="908" spc="-27" dirty="0">
                <a:latin typeface="Verdana"/>
                <a:cs typeface="Verdana"/>
              </a:rPr>
              <a:t>деятельности</a:t>
            </a:r>
            <a:r>
              <a:rPr sz="908" spc="-27" dirty="0">
                <a:latin typeface="Microsoft Sans Serif"/>
                <a:cs typeface="Microsoft Sans Serif"/>
              </a:rPr>
              <a:t>, </a:t>
            </a:r>
            <a:r>
              <a:rPr sz="908" spc="-9" dirty="0">
                <a:latin typeface="Verdana"/>
                <a:cs typeface="Verdana"/>
              </a:rPr>
              <a:t>используя</a:t>
            </a:r>
            <a:r>
              <a:rPr sz="908" spc="-9" dirty="0">
                <a:latin typeface="Microsoft Sans Serif"/>
                <a:cs typeface="Microsoft Sans Serif"/>
              </a:rPr>
              <a:t>:</a:t>
            </a:r>
            <a:endParaRPr sz="908">
              <a:latin typeface="Microsoft Sans Serif"/>
              <a:cs typeface="Microsoft Sans Serif"/>
            </a:endParaRPr>
          </a:p>
        </p:txBody>
      </p:sp>
      <p:sp>
        <p:nvSpPr>
          <p:cNvPr id="15" name="object 15"/>
          <p:cNvSpPr txBox="1"/>
          <p:nvPr/>
        </p:nvSpPr>
        <p:spPr>
          <a:xfrm>
            <a:off x="1722231" y="5302443"/>
            <a:ext cx="126210" cy="151357"/>
          </a:xfrm>
          <a:prstGeom prst="rect">
            <a:avLst/>
          </a:prstGeom>
        </p:spPr>
        <p:txBody>
          <a:bodyPr vert="horz" wrap="square" lIns="0" tIns="11526" rIns="0" bIns="0" rtlCol="0">
            <a:spAutoFit/>
          </a:bodyPr>
          <a:lstStyle/>
          <a:p>
            <a:pPr marL="11527">
              <a:spcBef>
                <a:spcPts val="91"/>
              </a:spcBef>
            </a:pPr>
            <a:r>
              <a:rPr sz="908" spc="-23" dirty="0">
                <a:latin typeface="Microsoft Sans Serif"/>
                <a:cs typeface="Microsoft Sans Serif"/>
              </a:rPr>
              <a:t>(i)</a:t>
            </a:r>
            <a:endParaRPr sz="908">
              <a:latin typeface="Microsoft Sans Serif"/>
              <a:cs typeface="Microsoft Sans Serif"/>
            </a:endParaRPr>
          </a:p>
        </p:txBody>
      </p:sp>
      <p:sp>
        <p:nvSpPr>
          <p:cNvPr id="16" name="object 16"/>
          <p:cNvSpPr txBox="1"/>
          <p:nvPr/>
        </p:nvSpPr>
        <p:spPr>
          <a:xfrm>
            <a:off x="2137164" y="5302443"/>
            <a:ext cx="3624367" cy="430792"/>
          </a:xfrm>
          <a:prstGeom prst="rect">
            <a:avLst/>
          </a:prstGeom>
        </p:spPr>
        <p:txBody>
          <a:bodyPr vert="horz" wrap="square" lIns="0" tIns="11526" rIns="0" bIns="0" rtlCol="0">
            <a:spAutoFit/>
          </a:bodyPr>
          <a:lstStyle/>
          <a:p>
            <a:pPr marL="11527" marR="4611" algn="just">
              <a:spcBef>
                <a:spcPts val="91"/>
              </a:spcBef>
            </a:pPr>
            <a:r>
              <a:rPr sz="908" dirty="0">
                <a:latin typeface="Verdana"/>
                <a:cs typeface="Verdana"/>
              </a:rPr>
              <a:t>прямой</a:t>
            </a:r>
            <a:r>
              <a:rPr sz="908" spc="431" dirty="0">
                <a:latin typeface="Verdana"/>
                <a:cs typeface="Verdana"/>
              </a:rPr>
              <a:t> </a:t>
            </a:r>
            <a:r>
              <a:rPr sz="908" dirty="0">
                <a:latin typeface="Verdana"/>
                <a:cs typeface="Verdana"/>
              </a:rPr>
              <a:t>метод</a:t>
            </a:r>
            <a:r>
              <a:rPr sz="908" dirty="0">
                <a:latin typeface="Microsoft Sans Serif"/>
                <a:cs typeface="Microsoft Sans Serif"/>
              </a:rPr>
              <a:t>,</a:t>
            </a:r>
            <a:r>
              <a:rPr sz="908" spc="132" dirty="0">
                <a:latin typeface="Microsoft Sans Serif"/>
                <a:cs typeface="Microsoft Sans Serif"/>
              </a:rPr>
              <a:t>  </a:t>
            </a:r>
            <a:r>
              <a:rPr sz="908" dirty="0">
                <a:latin typeface="Verdana"/>
                <a:cs typeface="Verdana"/>
              </a:rPr>
              <a:t>в</a:t>
            </a:r>
            <a:r>
              <a:rPr sz="908" spc="436" dirty="0">
                <a:latin typeface="Verdana"/>
                <a:cs typeface="Verdana"/>
              </a:rPr>
              <a:t> </a:t>
            </a:r>
            <a:r>
              <a:rPr sz="908" dirty="0">
                <a:latin typeface="Verdana"/>
                <a:cs typeface="Verdana"/>
              </a:rPr>
              <a:t>соответствии</a:t>
            </a:r>
            <a:r>
              <a:rPr sz="908" spc="431" dirty="0">
                <a:latin typeface="Verdana"/>
                <a:cs typeface="Verdana"/>
              </a:rPr>
              <a:t> </a:t>
            </a:r>
            <a:r>
              <a:rPr sz="908" dirty="0">
                <a:latin typeface="Verdana"/>
                <a:cs typeface="Verdana"/>
              </a:rPr>
              <a:t>с</a:t>
            </a:r>
            <a:r>
              <a:rPr sz="908" spc="436" dirty="0">
                <a:latin typeface="Verdana"/>
                <a:cs typeface="Verdana"/>
              </a:rPr>
              <a:t> </a:t>
            </a:r>
            <a:r>
              <a:rPr sz="908" dirty="0">
                <a:latin typeface="Verdana"/>
                <a:cs typeface="Verdana"/>
              </a:rPr>
              <a:t>которым</a:t>
            </a:r>
            <a:r>
              <a:rPr sz="908" spc="436" dirty="0">
                <a:latin typeface="Verdana"/>
                <a:cs typeface="Verdana"/>
              </a:rPr>
              <a:t> </a:t>
            </a:r>
            <a:r>
              <a:rPr sz="908" spc="-50" dirty="0">
                <a:latin typeface="Verdana"/>
                <a:cs typeface="Verdana"/>
              </a:rPr>
              <a:t>раскрывается </a:t>
            </a:r>
            <a:r>
              <a:rPr sz="908" dirty="0">
                <a:latin typeface="Verdana"/>
                <a:cs typeface="Verdana"/>
              </a:rPr>
              <a:t>информация</a:t>
            </a:r>
            <a:r>
              <a:rPr sz="908" spc="91" dirty="0">
                <a:latin typeface="Verdana"/>
                <a:cs typeface="Verdana"/>
              </a:rPr>
              <a:t> </a:t>
            </a:r>
            <a:r>
              <a:rPr sz="908" dirty="0">
                <a:latin typeface="Verdana"/>
                <a:cs typeface="Verdana"/>
              </a:rPr>
              <a:t>об</a:t>
            </a:r>
            <a:r>
              <a:rPr sz="908" spc="86" dirty="0">
                <a:latin typeface="Verdana"/>
                <a:cs typeface="Verdana"/>
              </a:rPr>
              <a:t> </a:t>
            </a:r>
            <a:r>
              <a:rPr sz="908" dirty="0">
                <a:latin typeface="Verdana"/>
                <a:cs typeface="Verdana"/>
              </a:rPr>
              <a:t>основных</a:t>
            </a:r>
            <a:r>
              <a:rPr sz="908" spc="91" dirty="0">
                <a:latin typeface="Verdana"/>
                <a:cs typeface="Verdana"/>
              </a:rPr>
              <a:t> </a:t>
            </a:r>
            <a:r>
              <a:rPr sz="908" dirty="0">
                <a:latin typeface="Verdana"/>
                <a:cs typeface="Verdana"/>
              </a:rPr>
              <a:t>классах</a:t>
            </a:r>
            <a:r>
              <a:rPr sz="908" spc="91" dirty="0">
                <a:latin typeface="Verdana"/>
                <a:cs typeface="Verdana"/>
              </a:rPr>
              <a:t> </a:t>
            </a:r>
            <a:r>
              <a:rPr sz="908" dirty="0">
                <a:latin typeface="Verdana"/>
                <a:cs typeface="Verdana"/>
              </a:rPr>
              <a:t>валовых</a:t>
            </a:r>
            <a:r>
              <a:rPr sz="908" spc="86" dirty="0">
                <a:latin typeface="Verdana"/>
                <a:cs typeface="Verdana"/>
              </a:rPr>
              <a:t> </a:t>
            </a:r>
            <a:r>
              <a:rPr sz="908" spc="-18" dirty="0">
                <a:latin typeface="Verdana"/>
                <a:cs typeface="Verdana"/>
              </a:rPr>
              <a:t>поступлений</a:t>
            </a:r>
            <a:r>
              <a:rPr sz="908" spc="91" dirty="0">
                <a:latin typeface="Verdana"/>
                <a:cs typeface="Verdana"/>
              </a:rPr>
              <a:t> </a:t>
            </a:r>
            <a:r>
              <a:rPr sz="908" spc="-45" dirty="0">
                <a:latin typeface="Verdana"/>
                <a:cs typeface="Verdana"/>
              </a:rPr>
              <a:t>и </a:t>
            </a:r>
            <a:r>
              <a:rPr sz="908" spc="-73" dirty="0">
                <a:latin typeface="Verdana"/>
                <a:cs typeface="Verdana"/>
              </a:rPr>
              <a:t>валовых</a:t>
            </a:r>
            <a:r>
              <a:rPr sz="908" spc="-23" dirty="0">
                <a:latin typeface="Verdana"/>
                <a:cs typeface="Verdana"/>
              </a:rPr>
              <a:t> </a:t>
            </a:r>
            <a:r>
              <a:rPr sz="908" spc="-59" dirty="0">
                <a:latin typeface="Verdana"/>
                <a:cs typeface="Verdana"/>
              </a:rPr>
              <a:t>выплат</a:t>
            </a:r>
            <a:r>
              <a:rPr sz="908" spc="-59" dirty="0">
                <a:latin typeface="Microsoft Sans Serif"/>
                <a:cs typeface="Microsoft Sans Serif"/>
              </a:rPr>
              <a:t>;</a:t>
            </a:r>
            <a:r>
              <a:rPr sz="908" spc="50" dirty="0">
                <a:latin typeface="Microsoft Sans Serif"/>
                <a:cs typeface="Microsoft Sans Serif"/>
              </a:rPr>
              <a:t> </a:t>
            </a:r>
            <a:r>
              <a:rPr sz="908" spc="-18" dirty="0">
                <a:latin typeface="Verdana"/>
                <a:cs typeface="Verdana"/>
              </a:rPr>
              <a:t>либо</a:t>
            </a:r>
            <a:endParaRPr sz="908">
              <a:latin typeface="Verdana"/>
              <a:cs typeface="Verdana"/>
            </a:endParaRPr>
          </a:p>
        </p:txBody>
      </p:sp>
      <p:sp>
        <p:nvSpPr>
          <p:cNvPr id="17" name="object 17"/>
          <p:cNvSpPr txBox="1"/>
          <p:nvPr/>
        </p:nvSpPr>
        <p:spPr>
          <a:xfrm>
            <a:off x="6426940" y="639224"/>
            <a:ext cx="150991" cy="151357"/>
          </a:xfrm>
          <a:prstGeom prst="rect">
            <a:avLst/>
          </a:prstGeom>
        </p:spPr>
        <p:txBody>
          <a:bodyPr vert="horz" wrap="square" lIns="0" tIns="11526" rIns="0" bIns="0" rtlCol="0">
            <a:spAutoFit/>
          </a:bodyPr>
          <a:lstStyle/>
          <a:p>
            <a:pPr marL="11527">
              <a:spcBef>
                <a:spcPts val="91"/>
              </a:spcBef>
            </a:pPr>
            <a:r>
              <a:rPr sz="908" spc="-18" dirty="0">
                <a:latin typeface="Microsoft Sans Serif"/>
                <a:cs typeface="Microsoft Sans Serif"/>
              </a:rPr>
              <a:t>(ii)</a:t>
            </a:r>
            <a:endParaRPr sz="908">
              <a:latin typeface="Microsoft Sans Serif"/>
              <a:cs typeface="Microsoft Sans Serif"/>
            </a:endParaRPr>
          </a:p>
        </p:txBody>
      </p:sp>
      <p:sp>
        <p:nvSpPr>
          <p:cNvPr id="18" name="object 18"/>
          <p:cNvSpPr txBox="1"/>
          <p:nvPr/>
        </p:nvSpPr>
        <p:spPr>
          <a:xfrm>
            <a:off x="6841858" y="394421"/>
            <a:ext cx="3624943" cy="952537"/>
          </a:xfrm>
          <a:prstGeom prst="rect">
            <a:avLst/>
          </a:prstGeom>
        </p:spPr>
        <p:txBody>
          <a:bodyPr vert="horz" wrap="square" lIns="0" tIns="11526" rIns="0" bIns="0" rtlCol="0">
            <a:spAutoFit/>
          </a:bodyPr>
          <a:lstStyle/>
          <a:p>
            <a:pPr marL="1608526">
              <a:spcBef>
                <a:spcPts val="91"/>
              </a:spcBef>
            </a:pPr>
            <a:r>
              <a:rPr sz="908" spc="-54" dirty="0">
                <a:latin typeface="Verdana"/>
                <a:cs typeface="Verdana"/>
              </a:rPr>
              <a:t>Отчет</a:t>
            </a:r>
            <a:r>
              <a:rPr sz="908" spc="-36" dirty="0">
                <a:latin typeface="Verdana"/>
                <a:cs typeface="Verdana"/>
              </a:rPr>
              <a:t> </a:t>
            </a:r>
            <a:r>
              <a:rPr sz="908" spc="-64" dirty="0">
                <a:latin typeface="Verdana"/>
                <a:cs typeface="Verdana"/>
              </a:rPr>
              <a:t>о</a:t>
            </a:r>
            <a:r>
              <a:rPr sz="908" spc="-32" dirty="0">
                <a:latin typeface="Verdana"/>
                <a:cs typeface="Verdana"/>
              </a:rPr>
              <a:t> </a:t>
            </a:r>
            <a:r>
              <a:rPr sz="908" spc="-82" dirty="0">
                <a:latin typeface="Verdana"/>
                <a:cs typeface="Verdana"/>
              </a:rPr>
              <a:t>движении</a:t>
            </a:r>
            <a:r>
              <a:rPr sz="908" spc="-32" dirty="0">
                <a:latin typeface="Verdana"/>
                <a:cs typeface="Verdana"/>
              </a:rPr>
              <a:t> </a:t>
            </a:r>
            <a:r>
              <a:rPr sz="908" spc="-82" dirty="0">
                <a:latin typeface="Verdana"/>
                <a:cs typeface="Verdana"/>
              </a:rPr>
              <a:t>денежных</a:t>
            </a:r>
            <a:r>
              <a:rPr sz="908" spc="-36" dirty="0">
                <a:latin typeface="Verdana"/>
                <a:cs typeface="Verdana"/>
              </a:rPr>
              <a:t> </a:t>
            </a:r>
            <a:r>
              <a:rPr sz="908" spc="-18" dirty="0">
                <a:latin typeface="Verdana"/>
                <a:cs typeface="Verdana"/>
              </a:rPr>
              <a:t>средств</a:t>
            </a:r>
            <a:endParaRPr sz="908">
              <a:latin typeface="Verdana"/>
              <a:cs typeface="Verdana"/>
            </a:endParaRPr>
          </a:p>
          <a:p>
            <a:pPr marL="11527" marR="5187" algn="just">
              <a:spcBef>
                <a:spcPts val="840"/>
              </a:spcBef>
            </a:pPr>
            <a:r>
              <a:rPr sz="908" spc="-36" dirty="0">
                <a:latin typeface="Verdana"/>
                <a:cs typeface="Verdana"/>
              </a:rPr>
              <a:t>косвенный</a:t>
            </a:r>
            <a:r>
              <a:rPr sz="908" spc="64" dirty="0">
                <a:latin typeface="Verdana"/>
                <a:cs typeface="Verdana"/>
              </a:rPr>
              <a:t> </a:t>
            </a:r>
            <a:r>
              <a:rPr sz="908" dirty="0">
                <a:latin typeface="Verdana"/>
                <a:cs typeface="Verdana"/>
              </a:rPr>
              <a:t>метод</a:t>
            </a:r>
            <a:r>
              <a:rPr sz="908" dirty="0">
                <a:latin typeface="Microsoft Sans Serif"/>
                <a:cs typeface="Microsoft Sans Serif"/>
              </a:rPr>
              <a:t>,</a:t>
            </a:r>
            <a:r>
              <a:rPr sz="908" spc="141" dirty="0">
                <a:latin typeface="Microsoft Sans Serif"/>
                <a:cs typeface="Microsoft Sans Serif"/>
              </a:rPr>
              <a:t> </a:t>
            </a:r>
            <a:r>
              <a:rPr sz="908" dirty="0">
                <a:latin typeface="Verdana"/>
                <a:cs typeface="Verdana"/>
              </a:rPr>
              <a:t>в</a:t>
            </a:r>
            <a:r>
              <a:rPr sz="908" spc="68" dirty="0">
                <a:latin typeface="Verdana"/>
                <a:cs typeface="Verdana"/>
              </a:rPr>
              <a:t> </a:t>
            </a:r>
            <a:r>
              <a:rPr sz="908" spc="-32" dirty="0">
                <a:latin typeface="Verdana"/>
                <a:cs typeface="Verdana"/>
              </a:rPr>
              <a:t>соответствии</a:t>
            </a:r>
            <a:r>
              <a:rPr sz="908" spc="64" dirty="0">
                <a:latin typeface="Verdana"/>
                <a:cs typeface="Verdana"/>
              </a:rPr>
              <a:t> </a:t>
            </a:r>
            <a:r>
              <a:rPr sz="908" dirty="0">
                <a:latin typeface="Verdana"/>
                <a:cs typeface="Verdana"/>
              </a:rPr>
              <a:t>с</a:t>
            </a:r>
            <a:r>
              <a:rPr sz="908" spc="68" dirty="0">
                <a:latin typeface="Verdana"/>
                <a:cs typeface="Verdana"/>
              </a:rPr>
              <a:t> </a:t>
            </a:r>
            <a:r>
              <a:rPr sz="908" spc="-23" dirty="0">
                <a:latin typeface="Verdana"/>
                <a:cs typeface="Verdana"/>
              </a:rPr>
              <a:t>которым</a:t>
            </a:r>
            <a:r>
              <a:rPr sz="908" spc="68" dirty="0">
                <a:latin typeface="Verdana"/>
                <a:cs typeface="Verdana"/>
              </a:rPr>
              <a:t> </a:t>
            </a:r>
            <a:r>
              <a:rPr sz="908" dirty="0">
                <a:latin typeface="Verdana"/>
                <a:cs typeface="Verdana"/>
              </a:rPr>
              <a:t>чистая</a:t>
            </a:r>
            <a:r>
              <a:rPr sz="908" spc="64" dirty="0">
                <a:latin typeface="Verdana"/>
                <a:cs typeface="Verdana"/>
              </a:rPr>
              <a:t> </a:t>
            </a:r>
            <a:r>
              <a:rPr sz="908" spc="-32" dirty="0">
                <a:latin typeface="Verdana"/>
                <a:cs typeface="Verdana"/>
              </a:rPr>
              <a:t>прибыль </a:t>
            </a:r>
            <a:r>
              <a:rPr sz="908" spc="-9" dirty="0">
                <a:latin typeface="Verdana"/>
                <a:cs typeface="Verdana"/>
              </a:rPr>
              <a:t>корректируется</a:t>
            </a:r>
            <a:r>
              <a:rPr sz="908" spc="272" dirty="0">
                <a:latin typeface="Verdana"/>
                <a:cs typeface="Verdana"/>
              </a:rPr>
              <a:t> </a:t>
            </a:r>
            <a:r>
              <a:rPr sz="908" dirty="0">
                <a:latin typeface="Verdana"/>
                <a:cs typeface="Verdana"/>
              </a:rPr>
              <a:t>с</a:t>
            </a:r>
            <a:r>
              <a:rPr sz="908" spc="272" dirty="0">
                <a:latin typeface="Verdana"/>
                <a:cs typeface="Verdana"/>
              </a:rPr>
              <a:t> </a:t>
            </a:r>
            <a:r>
              <a:rPr sz="908" dirty="0">
                <a:latin typeface="Verdana"/>
                <a:cs typeface="Verdana"/>
              </a:rPr>
              <a:t>учетом</a:t>
            </a:r>
            <a:r>
              <a:rPr sz="908" spc="272" dirty="0">
                <a:latin typeface="Verdana"/>
                <a:cs typeface="Verdana"/>
              </a:rPr>
              <a:t> </a:t>
            </a:r>
            <a:r>
              <a:rPr sz="908" dirty="0">
                <a:latin typeface="Verdana"/>
                <a:cs typeface="Verdana"/>
              </a:rPr>
              <a:t>влияния</a:t>
            </a:r>
            <a:r>
              <a:rPr sz="908" spc="277" dirty="0">
                <a:latin typeface="Verdana"/>
                <a:cs typeface="Verdana"/>
              </a:rPr>
              <a:t> </a:t>
            </a:r>
            <a:r>
              <a:rPr sz="908" dirty="0">
                <a:latin typeface="Verdana"/>
                <a:cs typeface="Verdana"/>
              </a:rPr>
              <a:t>неденежных</a:t>
            </a:r>
            <a:r>
              <a:rPr sz="908" spc="272" dirty="0">
                <a:latin typeface="Verdana"/>
                <a:cs typeface="Verdana"/>
              </a:rPr>
              <a:t> </a:t>
            </a:r>
            <a:r>
              <a:rPr sz="908" spc="-50" dirty="0">
                <a:latin typeface="Verdana"/>
                <a:cs typeface="Verdana"/>
              </a:rPr>
              <a:t>операций</a:t>
            </a:r>
            <a:r>
              <a:rPr sz="908" spc="-50" dirty="0">
                <a:latin typeface="Microsoft Sans Serif"/>
                <a:cs typeface="Microsoft Sans Serif"/>
              </a:rPr>
              <a:t>, </a:t>
            </a:r>
            <a:r>
              <a:rPr sz="908" spc="-68" dirty="0">
                <a:latin typeface="Verdana"/>
                <a:cs typeface="Verdana"/>
              </a:rPr>
              <a:t>отложенных</a:t>
            </a:r>
            <a:r>
              <a:rPr sz="908" spc="-14" dirty="0">
                <a:latin typeface="Verdana"/>
                <a:cs typeface="Verdana"/>
              </a:rPr>
              <a:t> </a:t>
            </a:r>
            <a:r>
              <a:rPr sz="908" spc="-45" dirty="0">
                <a:latin typeface="Microsoft Sans Serif"/>
                <a:cs typeface="Microsoft Sans Serif"/>
              </a:rPr>
              <a:t>(</a:t>
            </a:r>
            <a:r>
              <a:rPr sz="908" spc="-45" dirty="0">
                <a:latin typeface="Verdana"/>
                <a:cs typeface="Verdana"/>
              </a:rPr>
              <a:t>или</a:t>
            </a:r>
            <a:r>
              <a:rPr sz="908" spc="-32" dirty="0">
                <a:latin typeface="Verdana"/>
                <a:cs typeface="Verdana"/>
              </a:rPr>
              <a:t> </a:t>
            </a:r>
            <a:r>
              <a:rPr sz="908" spc="-54" dirty="0">
                <a:latin typeface="Verdana"/>
                <a:cs typeface="Verdana"/>
              </a:rPr>
              <a:t>начисленных</a:t>
            </a:r>
            <a:r>
              <a:rPr sz="908" spc="-54" dirty="0">
                <a:latin typeface="Microsoft Sans Serif"/>
                <a:cs typeface="Microsoft Sans Serif"/>
              </a:rPr>
              <a:t>)</a:t>
            </a:r>
            <a:r>
              <a:rPr sz="908" spc="50" dirty="0">
                <a:latin typeface="Microsoft Sans Serif"/>
                <a:cs typeface="Microsoft Sans Serif"/>
              </a:rPr>
              <a:t> </a:t>
            </a:r>
            <a:r>
              <a:rPr sz="908" spc="-23" dirty="0">
                <a:latin typeface="Verdana"/>
                <a:cs typeface="Verdana"/>
              </a:rPr>
              <a:t>сумм</a:t>
            </a:r>
            <a:r>
              <a:rPr sz="908" spc="-27" dirty="0">
                <a:latin typeface="Verdana"/>
                <a:cs typeface="Verdana"/>
              </a:rPr>
              <a:t> </a:t>
            </a:r>
            <a:r>
              <a:rPr sz="908" spc="-68" dirty="0">
                <a:latin typeface="Verdana"/>
                <a:cs typeface="Verdana"/>
              </a:rPr>
              <a:t>по</a:t>
            </a:r>
            <a:r>
              <a:rPr sz="908" spc="-9" dirty="0">
                <a:latin typeface="Verdana"/>
                <a:cs typeface="Verdana"/>
              </a:rPr>
              <a:t> </a:t>
            </a:r>
            <a:r>
              <a:rPr sz="908" spc="-64" dirty="0">
                <a:latin typeface="Verdana"/>
                <a:cs typeface="Verdana"/>
              </a:rPr>
              <a:t>прошлым</a:t>
            </a:r>
            <a:r>
              <a:rPr sz="908" spc="-14" dirty="0">
                <a:latin typeface="Verdana"/>
                <a:cs typeface="Verdana"/>
              </a:rPr>
              <a:t> </a:t>
            </a:r>
            <a:r>
              <a:rPr sz="908" spc="-45" dirty="0">
                <a:latin typeface="Microsoft Sans Serif"/>
                <a:cs typeface="Microsoft Sans Serif"/>
              </a:rPr>
              <a:t>(</a:t>
            </a:r>
            <a:r>
              <a:rPr sz="908" spc="-45" dirty="0">
                <a:latin typeface="Verdana"/>
                <a:cs typeface="Verdana"/>
              </a:rPr>
              <a:t>или</a:t>
            </a:r>
            <a:r>
              <a:rPr sz="908" spc="-23" dirty="0">
                <a:latin typeface="Verdana"/>
                <a:cs typeface="Verdana"/>
              </a:rPr>
              <a:t> </a:t>
            </a:r>
            <a:r>
              <a:rPr sz="908" spc="-32" dirty="0">
                <a:latin typeface="Verdana"/>
                <a:cs typeface="Verdana"/>
              </a:rPr>
              <a:t>будущим</a:t>
            </a:r>
            <a:r>
              <a:rPr sz="908" spc="-32" dirty="0">
                <a:latin typeface="Microsoft Sans Serif"/>
                <a:cs typeface="Microsoft Sans Serif"/>
              </a:rPr>
              <a:t>) </a:t>
            </a:r>
            <a:r>
              <a:rPr sz="908" spc="-59" dirty="0">
                <a:latin typeface="Verdana"/>
                <a:cs typeface="Verdana"/>
              </a:rPr>
              <a:t>поступлениям</a:t>
            </a:r>
            <a:r>
              <a:rPr sz="908" spc="27" dirty="0">
                <a:latin typeface="Verdana"/>
                <a:cs typeface="Verdana"/>
              </a:rPr>
              <a:t> </a:t>
            </a:r>
            <a:r>
              <a:rPr sz="908" spc="-82" dirty="0">
                <a:latin typeface="Verdana"/>
                <a:cs typeface="Verdana"/>
              </a:rPr>
              <a:t>денежных</a:t>
            </a:r>
            <a:r>
              <a:rPr sz="908" spc="14" dirty="0">
                <a:latin typeface="Verdana"/>
                <a:cs typeface="Verdana"/>
              </a:rPr>
              <a:t> </a:t>
            </a:r>
            <a:r>
              <a:rPr sz="908" spc="-41" dirty="0">
                <a:latin typeface="Verdana"/>
                <a:cs typeface="Verdana"/>
              </a:rPr>
              <a:t>средств</a:t>
            </a:r>
            <a:r>
              <a:rPr sz="908" spc="27" dirty="0">
                <a:latin typeface="Verdana"/>
                <a:cs typeface="Verdana"/>
              </a:rPr>
              <a:t> </a:t>
            </a:r>
            <a:r>
              <a:rPr sz="908" spc="-68" dirty="0">
                <a:latin typeface="Verdana"/>
                <a:cs typeface="Verdana"/>
              </a:rPr>
              <a:t>по</a:t>
            </a:r>
            <a:r>
              <a:rPr sz="908" spc="18" dirty="0">
                <a:latin typeface="Verdana"/>
                <a:cs typeface="Verdana"/>
              </a:rPr>
              <a:t> </a:t>
            </a:r>
            <a:r>
              <a:rPr sz="908" spc="-73" dirty="0">
                <a:latin typeface="Verdana"/>
                <a:cs typeface="Verdana"/>
              </a:rPr>
              <a:t>операционной</a:t>
            </a:r>
            <a:r>
              <a:rPr sz="908" spc="23" dirty="0">
                <a:latin typeface="Verdana"/>
                <a:cs typeface="Verdana"/>
              </a:rPr>
              <a:t> </a:t>
            </a:r>
            <a:r>
              <a:rPr sz="908" spc="-36" dirty="0">
                <a:latin typeface="Verdana"/>
                <a:cs typeface="Verdana"/>
              </a:rPr>
              <a:t>деятельности</a:t>
            </a:r>
            <a:r>
              <a:rPr sz="908" spc="-36" dirty="0">
                <a:latin typeface="Microsoft Sans Serif"/>
                <a:cs typeface="Microsoft Sans Serif"/>
              </a:rPr>
              <a:t>, </a:t>
            </a:r>
            <a:r>
              <a:rPr sz="908" dirty="0">
                <a:latin typeface="Verdana"/>
                <a:cs typeface="Verdana"/>
              </a:rPr>
              <a:t>а</a:t>
            </a:r>
            <a:r>
              <a:rPr sz="908" spc="145" dirty="0">
                <a:latin typeface="Verdana"/>
                <a:cs typeface="Verdana"/>
              </a:rPr>
              <a:t> </a:t>
            </a:r>
            <a:r>
              <a:rPr sz="908" spc="-45" dirty="0">
                <a:latin typeface="Verdana"/>
                <a:cs typeface="Verdana"/>
              </a:rPr>
              <a:t>также</a:t>
            </a:r>
            <a:r>
              <a:rPr sz="908" spc="141" dirty="0">
                <a:latin typeface="Verdana"/>
                <a:cs typeface="Verdana"/>
              </a:rPr>
              <a:t> </a:t>
            </a:r>
            <a:r>
              <a:rPr sz="908" spc="-18" dirty="0">
                <a:latin typeface="Verdana"/>
                <a:cs typeface="Verdana"/>
              </a:rPr>
              <a:t>статей</a:t>
            </a:r>
            <a:r>
              <a:rPr sz="908" spc="145" dirty="0">
                <a:latin typeface="Verdana"/>
                <a:cs typeface="Verdana"/>
              </a:rPr>
              <a:t> </a:t>
            </a:r>
            <a:r>
              <a:rPr sz="908" spc="-27" dirty="0">
                <a:latin typeface="Verdana"/>
                <a:cs typeface="Verdana"/>
              </a:rPr>
              <a:t>дохода</a:t>
            </a:r>
            <a:r>
              <a:rPr sz="908" spc="150" dirty="0">
                <a:latin typeface="Verdana"/>
                <a:cs typeface="Verdana"/>
              </a:rPr>
              <a:t> </a:t>
            </a:r>
            <a:r>
              <a:rPr sz="908" dirty="0">
                <a:latin typeface="Microsoft Sans Serif"/>
                <a:cs typeface="Microsoft Sans Serif"/>
              </a:rPr>
              <a:t>(</a:t>
            </a:r>
            <a:r>
              <a:rPr sz="908" dirty="0">
                <a:latin typeface="Verdana"/>
                <a:cs typeface="Verdana"/>
              </a:rPr>
              <a:t>или</a:t>
            </a:r>
            <a:r>
              <a:rPr sz="908" spc="145" dirty="0">
                <a:latin typeface="Verdana"/>
                <a:cs typeface="Verdana"/>
              </a:rPr>
              <a:t> </a:t>
            </a:r>
            <a:r>
              <a:rPr sz="908" spc="-27" dirty="0">
                <a:latin typeface="Verdana"/>
                <a:cs typeface="Verdana"/>
              </a:rPr>
              <a:t>расхода</a:t>
            </a:r>
            <a:r>
              <a:rPr sz="908" spc="-27" dirty="0">
                <a:latin typeface="Microsoft Sans Serif"/>
                <a:cs typeface="Microsoft Sans Serif"/>
              </a:rPr>
              <a:t>),</a:t>
            </a:r>
            <a:r>
              <a:rPr sz="908" spc="222" dirty="0">
                <a:latin typeface="Microsoft Sans Serif"/>
                <a:cs typeface="Microsoft Sans Serif"/>
              </a:rPr>
              <a:t> </a:t>
            </a:r>
            <a:r>
              <a:rPr sz="908" spc="-50" dirty="0">
                <a:latin typeface="Verdana"/>
                <a:cs typeface="Verdana"/>
              </a:rPr>
              <a:t>связанных</a:t>
            </a:r>
            <a:r>
              <a:rPr sz="908" spc="150" dirty="0">
                <a:latin typeface="Verdana"/>
                <a:cs typeface="Verdana"/>
              </a:rPr>
              <a:t> </a:t>
            </a:r>
            <a:r>
              <a:rPr sz="908" dirty="0">
                <a:latin typeface="Verdana"/>
                <a:cs typeface="Verdana"/>
              </a:rPr>
              <a:t>с</a:t>
            </a:r>
            <a:r>
              <a:rPr sz="908" spc="150" dirty="0">
                <a:latin typeface="Verdana"/>
                <a:cs typeface="Verdana"/>
              </a:rPr>
              <a:t> </a:t>
            </a:r>
            <a:r>
              <a:rPr sz="908" spc="-41" dirty="0">
                <a:latin typeface="Verdana"/>
                <a:cs typeface="Verdana"/>
              </a:rPr>
              <a:t>потоками</a:t>
            </a:r>
            <a:endParaRPr sz="908">
              <a:latin typeface="Verdana"/>
              <a:cs typeface="Verdana"/>
            </a:endParaRPr>
          </a:p>
        </p:txBody>
      </p:sp>
      <p:sp>
        <p:nvSpPr>
          <p:cNvPr id="19" name="object 19"/>
          <p:cNvSpPr txBox="1"/>
          <p:nvPr/>
        </p:nvSpPr>
        <p:spPr>
          <a:xfrm>
            <a:off x="6841880" y="1330796"/>
            <a:ext cx="3624367" cy="151357"/>
          </a:xfrm>
          <a:prstGeom prst="rect">
            <a:avLst/>
          </a:prstGeom>
        </p:spPr>
        <p:txBody>
          <a:bodyPr vert="horz" wrap="square" lIns="0" tIns="11526" rIns="0" bIns="0" rtlCol="0">
            <a:spAutoFit/>
          </a:bodyPr>
          <a:lstStyle/>
          <a:p>
            <a:pPr marL="11527">
              <a:spcBef>
                <a:spcPts val="91"/>
              </a:spcBef>
              <a:tabLst>
                <a:tab pos="705999" algn="l"/>
                <a:tab pos="1285783" algn="l"/>
                <a:tab pos="1566454" algn="l"/>
                <a:tab pos="2599807" algn="l"/>
                <a:tab pos="2949636" algn="l"/>
              </a:tabLst>
            </a:pPr>
            <a:r>
              <a:rPr sz="908" spc="-9" dirty="0">
                <a:latin typeface="Verdana"/>
                <a:cs typeface="Verdana"/>
              </a:rPr>
              <a:t>денежных</a:t>
            </a:r>
            <a:r>
              <a:rPr sz="908" dirty="0">
                <a:latin typeface="Verdana"/>
                <a:cs typeface="Verdana"/>
              </a:rPr>
              <a:t>	</a:t>
            </a:r>
            <a:r>
              <a:rPr sz="908" spc="-9" dirty="0">
                <a:latin typeface="Verdana"/>
                <a:cs typeface="Verdana"/>
              </a:rPr>
              <a:t>средств</a:t>
            </a:r>
            <a:r>
              <a:rPr sz="908" dirty="0">
                <a:latin typeface="Verdana"/>
                <a:cs typeface="Verdana"/>
              </a:rPr>
              <a:t>	</a:t>
            </a:r>
            <a:r>
              <a:rPr sz="908" spc="-23" dirty="0">
                <a:latin typeface="Verdana"/>
                <a:cs typeface="Verdana"/>
              </a:rPr>
              <a:t>по</a:t>
            </a:r>
            <a:r>
              <a:rPr sz="908" dirty="0">
                <a:latin typeface="Verdana"/>
                <a:cs typeface="Verdana"/>
              </a:rPr>
              <a:t>	</a:t>
            </a:r>
            <a:r>
              <a:rPr sz="908" spc="-9" dirty="0">
                <a:latin typeface="Verdana"/>
                <a:cs typeface="Verdana"/>
              </a:rPr>
              <a:t>инвестиционной</a:t>
            </a:r>
            <a:r>
              <a:rPr sz="908" dirty="0">
                <a:latin typeface="Verdana"/>
                <a:cs typeface="Verdana"/>
              </a:rPr>
              <a:t>	</a:t>
            </a:r>
            <a:r>
              <a:rPr sz="908" spc="-23" dirty="0">
                <a:latin typeface="Verdana"/>
                <a:cs typeface="Verdana"/>
              </a:rPr>
              <a:t>или</a:t>
            </a:r>
            <a:r>
              <a:rPr sz="908" dirty="0">
                <a:latin typeface="Verdana"/>
                <a:cs typeface="Verdana"/>
              </a:rPr>
              <a:t>	</a:t>
            </a:r>
            <a:r>
              <a:rPr sz="908" spc="-54" dirty="0">
                <a:latin typeface="Verdana"/>
                <a:cs typeface="Verdana"/>
              </a:rPr>
              <a:t>финансовой</a:t>
            </a:r>
            <a:endParaRPr sz="908">
              <a:latin typeface="Verdana"/>
              <a:cs typeface="Verdana"/>
            </a:endParaRPr>
          </a:p>
        </p:txBody>
      </p:sp>
      <p:sp>
        <p:nvSpPr>
          <p:cNvPr id="20" name="object 20"/>
          <p:cNvSpPr txBox="1"/>
          <p:nvPr/>
        </p:nvSpPr>
        <p:spPr>
          <a:xfrm>
            <a:off x="6841853" y="1469109"/>
            <a:ext cx="795874" cy="151357"/>
          </a:xfrm>
          <a:prstGeom prst="rect">
            <a:avLst/>
          </a:prstGeom>
        </p:spPr>
        <p:txBody>
          <a:bodyPr vert="horz" wrap="square" lIns="0" tIns="11526" rIns="0" bIns="0" rtlCol="0">
            <a:spAutoFit/>
          </a:bodyPr>
          <a:lstStyle/>
          <a:p>
            <a:pPr marL="11527">
              <a:spcBef>
                <a:spcPts val="91"/>
              </a:spcBef>
            </a:pPr>
            <a:r>
              <a:rPr sz="908" spc="-45" dirty="0">
                <a:latin typeface="Verdana"/>
                <a:cs typeface="Verdana"/>
              </a:rPr>
              <a:t>деятельности</a:t>
            </a:r>
            <a:r>
              <a:rPr sz="908" spc="-45" dirty="0">
                <a:latin typeface="Microsoft Sans Serif"/>
                <a:cs typeface="Microsoft Sans Serif"/>
              </a:rPr>
              <a:t>.</a:t>
            </a:r>
            <a:endParaRPr sz="908">
              <a:latin typeface="Microsoft Sans Serif"/>
              <a:cs typeface="Microsoft Sans Serif"/>
            </a:endParaRPr>
          </a:p>
        </p:txBody>
      </p:sp>
      <p:sp>
        <p:nvSpPr>
          <p:cNvPr id="21" name="object 21"/>
          <p:cNvSpPr txBox="1"/>
          <p:nvPr/>
        </p:nvSpPr>
        <p:spPr>
          <a:xfrm>
            <a:off x="6372752" y="1762795"/>
            <a:ext cx="4147649" cy="989663"/>
          </a:xfrm>
          <a:prstGeom prst="rect">
            <a:avLst/>
          </a:prstGeom>
          <a:ln w="6096">
            <a:solidFill>
              <a:srgbClr val="000000"/>
            </a:solidFill>
          </a:ln>
        </p:spPr>
        <p:txBody>
          <a:bodyPr vert="horz" wrap="square" lIns="0" tIns="11526" rIns="0" bIns="0" rtlCol="0">
            <a:spAutoFit/>
          </a:bodyPr>
          <a:lstStyle/>
          <a:p>
            <a:pPr marL="65125" algn="just">
              <a:spcBef>
                <a:spcPts val="91"/>
              </a:spcBef>
            </a:pPr>
            <a:r>
              <a:rPr sz="908" spc="-27" dirty="0">
                <a:latin typeface="Verdana"/>
                <a:cs typeface="Verdana"/>
              </a:rPr>
              <a:t>ПРАКТИЧЕСКИЕ</a:t>
            </a:r>
            <a:r>
              <a:rPr sz="908" spc="-14" dirty="0">
                <a:latin typeface="Verdana"/>
                <a:cs typeface="Verdana"/>
              </a:rPr>
              <a:t> </a:t>
            </a:r>
            <a:r>
              <a:rPr sz="908" spc="-9" dirty="0">
                <a:latin typeface="Verdana"/>
                <a:cs typeface="Verdana"/>
              </a:rPr>
              <a:t>ЗАМЕТКИ</a:t>
            </a:r>
            <a:endParaRPr sz="908">
              <a:latin typeface="Verdana"/>
              <a:cs typeface="Verdana"/>
            </a:endParaRPr>
          </a:p>
          <a:p>
            <a:pPr marL="65125" marR="58209" algn="just">
              <a:spcBef>
                <a:spcPts val="5"/>
              </a:spcBef>
            </a:pPr>
            <a:r>
              <a:rPr sz="908" spc="-59" dirty="0">
                <a:latin typeface="Verdana"/>
                <a:cs typeface="Verdana"/>
              </a:rPr>
              <a:t>Для</a:t>
            </a:r>
            <a:r>
              <a:rPr sz="908" spc="1071" dirty="0">
                <a:latin typeface="Verdana"/>
                <a:cs typeface="Verdana"/>
              </a:rPr>
              <a:t> </a:t>
            </a:r>
            <a:r>
              <a:rPr sz="908" spc="-68" dirty="0">
                <a:latin typeface="Verdana"/>
                <a:cs typeface="Verdana"/>
              </a:rPr>
              <a:t>применения</a:t>
            </a:r>
            <a:r>
              <a:rPr sz="908" spc="1076" dirty="0">
                <a:latin typeface="Verdana"/>
                <a:cs typeface="Verdana"/>
              </a:rPr>
              <a:t> </a:t>
            </a:r>
            <a:r>
              <a:rPr sz="908" spc="-77" dirty="0">
                <a:latin typeface="Verdana"/>
                <a:cs typeface="Verdana"/>
              </a:rPr>
              <a:t>косвенного</a:t>
            </a:r>
            <a:r>
              <a:rPr sz="908" spc="1071" dirty="0">
                <a:latin typeface="Verdana"/>
                <a:cs typeface="Verdana"/>
              </a:rPr>
              <a:t> </a:t>
            </a:r>
            <a:r>
              <a:rPr sz="908" spc="-45" dirty="0">
                <a:latin typeface="Verdana"/>
                <a:cs typeface="Verdana"/>
              </a:rPr>
              <a:t>метода</a:t>
            </a:r>
            <a:r>
              <a:rPr sz="908" spc="1076" dirty="0">
                <a:latin typeface="Verdana"/>
                <a:cs typeface="Verdana"/>
              </a:rPr>
              <a:t> </a:t>
            </a:r>
            <a:r>
              <a:rPr sz="908" spc="-59" dirty="0">
                <a:latin typeface="Verdana"/>
                <a:cs typeface="Verdana"/>
              </a:rPr>
              <a:t>необходимы</a:t>
            </a:r>
            <a:r>
              <a:rPr sz="908" spc="1071" dirty="0">
                <a:latin typeface="Verdana"/>
                <a:cs typeface="Verdana"/>
              </a:rPr>
              <a:t> </a:t>
            </a:r>
            <a:r>
              <a:rPr sz="908" spc="-68" dirty="0">
                <a:latin typeface="Verdana"/>
                <a:cs typeface="Verdana"/>
              </a:rPr>
              <a:t>показатели</a:t>
            </a:r>
            <a:r>
              <a:rPr sz="908" spc="-36" dirty="0">
                <a:latin typeface="Verdana"/>
                <a:cs typeface="Verdana"/>
              </a:rPr>
              <a:t> </a:t>
            </a:r>
            <a:r>
              <a:rPr sz="908" spc="-73" dirty="0">
                <a:latin typeface="Verdana"/>
                <a:cs typeface="Verdana"/>
              </a:rPr>
              <a:t>бухгалтерского</a:t>
            </a:r>
            <a:r>
              <a:rPr sz="908" spc="-36" dirty="0">
                <a:latin typeface="Verdana"/>
                <a:cs typeface="Verdana"/>
              </a:rPr>
              <a:t> </a:t>
            </a:r>
            <a:r>
              <a:rPr sz="908" spc="-50" dirty="0">
                <a:latin typeface="Verdana"/>
                <a:cs typeface="Verdana"/>
              </a:rPr>
              <a:t>баланса</a:t>
            </a:r>
            <a:r>
              <a:rPr sz="908" spc="-36" dirty="0">
                <a:latin typeface="Verdana"/>
                <a:cs typeface="Verdana"/>
              </a:rPr>
              <a:t> </a:t>
            </a:r>
            <a:r>
              <a:rPr sz="908" spc="-68" dirty="0">
                <a:latin typeface="Verdana"/>
                <a:cs typeface="Verdana"/>
              </a:rPr>
              <a:t>на</a:t>
            </a:r>
            <a:r>
              <a:rPr sz="908" spc="-36" dirty="0">
                <a:latin typeface="Verdana"/>
                <a:cs typeface="Verdana"/>
              </a:rPr>
              <a:t> </a:t>
            </a:r>
            <a:r>
              <a:rPr sz="908" spc="-64" dirty="0">
                <a:latin typeface="Verdana"/>
                <a:cs typeface="Verdana"/>
              </a:rPr>
              <a:t>начало</a:t>
            </a:r>
            <a:r>
              <a:rPr sz="908" spc="-36" dirty="0">
                <a:latin typeface="Verdana"/>
                <a:cs typeface="Verdana"/>
              </a:rPr>
              <a:t> </a:t>
            </a:r>
            <a:r>
              <a:rPr sz="908" spc="-77" dirty="0">
                <a:latin typeface="Verdana"/>
                <a:cs typeface="Verdana"/>
              </a:rPr>
              <a:t>и</a:t>
            </a:r>
            <a:r>
              <a:rPr sz="908" spc="-41" dirty="0">
                <a:latin typeface="Verdana"/>
                <a:cs typeface="Verdana"/>
              </a:rPr>
              <a:t> </a:t>
            </a:r>
            <a:r>
              <a:rPr sz="908" spc="-68" dirty="0">
                <a:latin typeface="Verdana"/>
                <a:cs typeface="Verdana"/>
              </a:rPr>
              <a:t>на</a:t>
            </a:r>
            <a:r>
              <a:rPr sz="908" spc="-36" dirty="0">
                <a:latin typeface="Verdana"/>
                <a:cs typeface="Verdana"/>
              </a:rPr>
              <a:t> </a:t>
            </a:r>
            <a:r>
              <a:rPr sz="908" spc="-86" dirty="0">
                <a:latin typeface="Verdana"/>
                <a:cs typeface="Verdana"/>
              </a:rPr>
              <a:t>конец</a:t>
            </a:r>
            <a:r>
              <a:rPr sz="908" spc="-41" dirty="0">
                <a:latin typeface="Verdana"/>
                <a:cs typeface="Verdana"/>
              </a:rPr>
              <a:t> </a:t>
            </a:r>
            <a:r>
              <a:rPr sz="908" spc="-68" dirty="0">
                <a:latin typeface="Verdana"/>
                <a:cs typeface="Verdana"/>
              </a:rPr>
              <a:t>отчетного</a:t>
            </a:r>
            <a:r>
              <a:rPr sz="908" spc="-36" dirty="0">
                <a:latin typeface="Verdana"/>
                <a:cs typeface="Verdana"/>
              </a:rPr>
              <a:t> </a:t>
            </a:r>
            <a:r>
              <a:rPr sz="908" spc="-54" dirty="0">
                <a:latin typeface="Verdana"/>
                <a:cs typeface="Verdana"/>
              </a:rPr>
              <a:t>периода</a:t>
            </a:r>
            <a:r>
              <a:rPr sz="908" spc="-54" dirty="0">
                <a:latin typeface="Microsoft Sans Serif"/>
                <a:cs typeface="Microsoft Sans Serif"/>
              </a:rPr>
              <a:t>,</a:t>
            </a:r>
            <a:r>
              <a:rPr sz="908" spc="36" dirty="0">
                <a:latin typeface="Microsoft Sans Serif"/>
                <a:cs typeface="Microsoft Sans Serif"/>
              </a:rPr>
              <a:t> </a:t>
            </a:r>
            <a:r>
              <a:rPr sz="908" spc="-45" dirty="0">
                <a:latin typeface="Verdana"/>
                <a:cs typeface="Verdana"/>
              </a:rPr>
              <a:t>а</a:t>
            </a:r>
            <a:r>
              <a:rPr sz="908" spc="-36" dirty="0">
                <a:latin typeface="Verdana"/>
                <a:cs typeface="Verdana"/>
              </a:rPr>
              <a:t> </a:t>
            </a:r>
            <a:r>
              <a:rPr sz="908" spc="-86" dirty="0">
                <a:latin typeface="Verdana"/>
                <a:cs typeface="Verdana"/>
              </a:rPr>
              <a:t>также</a:t>
            </a:r>
            <a:r>
              <a:rPr sz="908" spc="-50" dirty="0">
                <a:latin typeface="Verdana"/>
                <a:cs typeface="Verdana"/>
              </a:rPr>
              <a:t> </a:t>
            </a:r>
            <a:r>
              <a:rPr sz="908" spc="-73" dirty="0">
                <a:latin typeface="Verdana"/>
                <a:cs typeface="Verdana"/>
              </a:rPr>
              <a:t>некоторые</a:t>
            </a:r>
            <a:r>
              <a:rPr sz="908" spc="259" dirty="0">
                <a:latin typeface="Verdana"/>
                <a:cs typeface="Verdana"/>
              </a:rPr>
              <a:t> </a:t>
            </a:r>
            <a:r>
              <a:rPr sz="908" spc="-64" dirty="0">
                <a:latin typeface="Verdana"/>
                <a:cs typeface="Verdana"/>
              </a:rPr>
              <a:t>данные</a:t>
            </a:r>
            <a:r>
              <a:rPr sz="908" spc="263" dirty="0">
                <a:latin typeface="Verdana"/>
                <a:cs typeface="Verdana"/>
              </a:rPr>
              <a:t> </a:t>
            </a:r>
            <a:r>
              <a:rPr sz="908" spc="-54" dirty="0">
                <a:latin typeface="Verdana"/>
                <a:cs typeface="Verdana"/>
              </a:rPr>
              <a:t>отчета</a:t>
            </a:r>
            <a:r>
              <a:rPr sz="908" spc="263" dirty="0">
                <a:latin typeface="Verdana"/>
                <a:cs typeface="Verdana"/>
              </a:rPr>
              <a:t> </a:t>
            </a:r>
            <a:r>
              <a:rPr sz="908" spc="-59" dirty="0">
                <a:latin typeface="Verdana"/>
                <a:cs typeface="Verdana"/>
              </a:rPr>
              <a:t>о</a:t>
            </a:r>
            <a:r>
              <a:rPr sz="908" spc="259" dirty="0">
                <a:latin typeface="Verdana"/>
                <a:cs typeface="Verdana"/>
              </a:rPr>
              <a:t> </a:t>
            </a:r>
            <a:r>
              <a:rPr sz="908" spc="-68" dirty="0">
                <a:latin typeface="Verdana"/>
                <a:cs typeface="Verdana"/>
              </a:rPr>
              <a:t>прибылях</a:t>
            </a:r>
            <a:r>
              <a:rPr sz="908" spc="259" dirty="0">
                <a:latin typeface="Verdana"/>
                <a:cs typeface="Verdana"/>
              </a:rPr>
              <a:t> </a:t>
            </a:r>
            <a:r>
              <a:rPr sz="908" spc="-77" dirty="0">
                <a:latin typeface="Verdana"/>
                <a:cs typeface="Verdana"/>
              </a:rPr>
              <a:t>и</a:t>
            </a:r>
            <a:r>
              <a:rPr sz="908" spc="259" dirty="0">
                <a:latin typeface="Verdana"/>
                <a:cs typeface="Verdana"/>
              </a:rPr>
              <a:t> </a:t>
            </a:r>
            <a:r>
              <a:rPr sz="908" spc="-64" dirty="0">
                <a:latin typeface="Verdana"/>
                <a:cs typeface="Verdana"/>
              </a:rPr>
              <a:t>убытках</a:t>
            </a:r>
            <a:r>
              <a:rPr sz="908" spc="-64" dirty="0">
                <a:latin typeface="Microsoft Sans Serif"/>
                <a:cs typeface="Microsoft Sans Serif"/>
              </a:rPr>
              <a:t>.</a:t>
            </a:r>
            <a:r>
              <a:rPr sz="908" spc="331" dirty="0">
                <a:latin typeface="Microsoft Sans Serif"/>
                <a:cs typeface="Microsoft Sans Serif"/>
              </a:rPr>
              <a:t> </a:t>
            </a:r>
            <a:r>
              <a:rPr sz="908" spc="-59" dirty="0">
                <a:latin typeface="Verdana"/>
                <a:cs typeface="Verdana"/>
              </a:rPr>
              <a:t>Использование</a:t>
            </a:r>
            <a:r>
              <a:rPr sz="908" spc="263" dirty="0">
                <a:latin typeface="Verdana"/>
                <a:cs typeface="Verdana"/>
              </a:rPr>
              <a:t> </a:t>
            </a:r>
            <a:r>
              <a:rPr sz="908" spc="-91" dirty="0">
                <a:latin typeface="Verdana"/>
                <a:cs typeface="Verdana"/>
              </a:rPr>
              <a:t>же</a:t>
            </a:r>
            <a:r>
              <a:rPr sz="908" spc="-50" dirty="0">
                <a:latin typeface="Verdana"/>
                <a:cs typeface="Verdana"/>
              </a:rPr>
              <a:t> </a:t>
            </a:r>
            <a:r>
              <a:rPr sz="908" spc="-68" dirty="0">
                <a:latin typeface="Verdana"/>
                <a:cs typeface="Verdana"/>
              </a:rPr>
              <a:t>прямого</a:t>
            </a:r>
            <a:r>
              <a:rPr sz="908" spc="-18" dirty="0">
                <a:latin typeface="Verdana"/>
                <a:cs typeface="Verdana"/>
              </a:rPr>
              <a:t> </a:t>
            </a:r>
            <a:r>
              <a:rPr sz="908" spc="-36" dirty="0">
                <a:latin typeface="Verdana"/>
                <a:cs typeface="Verdana"/>
              </a:rPr>
              <a:t>метода</a:t>
            </a:r>
            <a:r>
              <a:rPr sz="908" spc="-36" dirty="0">
                <a:latin typeface="Microsoft Sans Serif"/>
                <a:cs typeface="Microsoft Sans Serif"/>
              </a:rPr>
              <a:t>,</a:t>
            </a:r>
            <a:r>
              <a:rPr sz="908" spc="54" dirty="0">
                <a:latin typeface="Microsoft Sans Serif"/>
                <a:cs typeface="Microsoft Sans Serif"/>
              </a:rPr>
              <a:t> </a:t>
            </a:r>
            <a:r>
              <a:rPr sz="908" spc="-113" dirty="0">
                <a:latin typeface="Verdana"/>
                <a:cs typeface="Verdana"/>
              </a:rPr>
              <a:t>как</a:t>
            </a:r>
            <a:r>
              <a:rPr sz="908" spc="-23" dirty="0">
                <a:latin typeface="Verdana"/>
                <a:cs typeface="Verdana"/>
              </a:rPr>
              <a:t> </a:t>
            </a:r>
            <a:r>
              <a:rPr sz="908" spc="-59" dirty="0">
                <a:latin typeface="Verdana"/>
                <a:cs typeface="Verdana"/>
              </a:rPr>
              <a:t>правило</a:t>
            </a:r>
            <a:r>
              <a:rPr sz="908" spc="-59" dirty="0">
                <a:latin typeface="Microsoft Sans Serif"/>
                <a:cs typeface="Microsoft Sans Serif"/>
              </a:rPr>
              <a:t>,</a:t>
            </a:r>
            <a:r>
              <a:rPr sz="908" spc="54" dirty="0">
                <a:latin typeface="Microsoft Sans Serif"/>
                <a:cs typeface="Microsoft Sans Serif"/>
              </a:rPr>
              <a:t> </a:t>
            </a:r>
            <a:r>
              <a:rPr sz="908" spc="-59" dirty="0">
                <a:latin typeface="Verdana"/>
                <a:cs typeface="Verdana"/>
              </a:rPr>
              <a:t>требует</a:t>
            </a:r>
            <a:r>
              <a:rPr sz="908" spc="-23" dirty="0">
                <a:latin typeface="Verdana"/>
                <a:cs typeface="Verdana"/>
              </a:rPr>
              <a:t> </a:t>
            </a:r>
            <a:r>
              <a:rPr sz="908" spc="-45" dirty="0">
                <a:latin typeface="Verdana"/>
                <a:cs typeface="Verdana"/>
              </a:rPr>
              <a:t>более</a:t>
            </a:r>
            <a:r>
              <a:rPr sz="908" spc="-23" dirty="0">
                <a:latin typeface="Verdana"/>
                <a:cs typeface="Verdana"/>
              </a:rPr>
              <a:t> </a:t>
            </a:r>
            <a:r>
              <a:rPr sz="908" spc="-68" dirty="0">
                <a:latin typeface="Verdana"/>
                <a:cs typeface="Verdana"/>
              </a:rPr>
              <a:t>полной</a:t>
            </a:r>
            <a:r>
              <a:rPr sz="908" spc="-23" dirty="0">
                <a:latin typeface="Verdana"/>
                <a:cs typeface="Verdana"/>
              </a:rPr>
              <a:t> </a:t>
            </a:r>
            <a:r>
              <a:rPr sz="908" spc="-77" dirty="0">
                <a:latin typeface="Verdana"/>
                <a:cs typeface="Verdana"/>
              </a:rPr>
              <a:t>и</a:t>
            </a:r>
            <a:r>
              <a:rPr sz="908" spc="-23" dirty="0">
                <a:latin typeface="Verdana"/>
                <a:cs typeface="Verdana"/>
              </a:rPr>
              <a:t> </a:t>
            </a:r>
            <a:r>
              <a:rPr sz="908" spc="-64" dirty="0">
                <a:latin typeface="Verdana"/>
                <a:cs typeface="Verdana"/>
              </a:rPr>
              <a:t>детализированной</a:t>
            </a:r>
            <a:r>
              <a:rPr sz="908" spc="-36" dirty="0">
                <a:latin typeface="Verdana"/>
                <a:cs typeface="Verdana"/>
              </a:rPr>
              <a:t> </a:t>
            </a:r>
            <a:r>
              <a:rPr sz="908" spc="-73" dirty="0">
                <a:latin typeface="Verdana"/>
                <a:cs typeface="Verdana"/>
              </a:rPr>
              <a:t>учетной</a:t>
            </a:r>
            <a:r>
              <a:rPr sz="908" spc="-45" dirty="0">
                <a:latin typeface="Verdana"/>
                <a:cs typeface="Verdana"/>
              </a:rPr>
              <a:t> </a:t>
            </a:r>
            <a:r>
              <a:rPr sz="908" spc="-54" dirty="0">
                <a:latin typeface="Verdana"/>
                <a:cs typeface="Verdana"/>
              </a:rPr>
              <a:t>информации</a:t>
            </a:r>
            <a:r>
              <a:rPr sz="908" spc="-54" dirty="0">
                <a:latin typeface="Microsoft Sans Serif"/>
                <a:cs typeface="Microsoft Sans Serif"/>
              </a:rPr>
              <a:t>,</a:t>
            </a:r>
            <a:r>
              <a:rPr sz="908" spc="27" dirty="0">
                <a:latin typeface="Microsoft Sans Serif"/>
                <a:cs typeface="Microsoft Sans Serif"/>
              </a:rPr>
              <a:t> </a:t>
            </a:r>
            <a:r>
              <a:rPr sz="908" spc="-64" dirty="0">
                <a:latin typeface="Verdana"/>
                <a:cs typeface="Verdana"/>
              </a:rPr>
              <a:t>необходимой</a:t>
            </a:r>
            <a:r>
              <a:rPr sz="908" spc="-45" dirty="0">
                <a:latin typeface="Verdana"/>
                <a:cs typeface="Verdana"/>
              </a:rPr>
              <a:t> </a:t>
            </a:r>
            <a:r>
              <a:rPr sz="908" spc="-50" dirty="0">
                <a:latin typeface="Verdana"/>
                <a:cs typeface="Verdana"/>
              </a:rPr>
              <a:t>для </a:t>
            </a:r>
            <a:r>
              <a:rPr sz="908" spc="-54" dirty="0">
                <a:latin typeface="Verdana"/>
                <a:cs typeface="Verdana"/>
              </a:rPr>
              <a:t>расчета</a:t>
            </a:r>
            <a:r>
              <a:rPr sz="908" spc="-45" dirty="0">
                <a:latin typeface="Verdana"/>
                <a:cs typeface="Verdana"/>
              </a:rPr>
              <a:t> </a:t>
            </a:r>
            <a:r>
              <a:rPr sz="908" spc="-41" dirty="0">
                <a:latin typeface="Verdana"/>
                <a:cs typeface="Verdana"/>
              </a:rPr>
              <a:t>сумм</a:t>
            </a:r>
            <a:r>
              <a:rPr sz="908" spc="222" dirty="0">
                <a:latin typeface="Verdana"/>
                <a:cs typeface="Verdana"/>
              </a:rPr>
              <a:t> </a:t>
            </a:r>
            <a:r>
              <a:rPr sz="908" spc="-68" dirty="0">
                <a:latin typeface="Verdana"/>
                <a:cs typeface="Verdana"/>
              </a:rPr>
              <a:t>основных</a:t>
            </a:r>
            <a:r>
              <a:rPr sz="908" spc="-50" dirty="0">
                <a:latin typeface="Verdana"/>
                <a:cs typeface="Verdana"/>
              </a:rPr>
              <a:t> </a:t>
            </a:r>
            <a:r>
              <a:rPr sz="908" spc="-59" dirty="0">
                <a:latin typeface="Verdana"/>
                <a:cs typeface="Verdana"/>
              </a:rPr>
              <a:t>валовых</a:t>
            </a:r>
            <a:r>
              <a:rPr sz="908" spc="-32" dirty="0">
                <a:latin typeface="Verdana"/>
                <a:cs typeface="Verdana"/>
              </a:rPr>
              <a:t> </a:t>
            </a:r>
            <a:r>
              <a:rPr sz="908" spc="-68" dirty="0">
                <a:latin typeface="Verdana"/>
                <a:cs typeface="Verdana"/>
              </a:rPr>
              <a:t>поступлений </a:t>
            </a:r>
            <a:r>
              <a:rPr sz="908" spc="-77" dirty="0">
                <a:latin typeface="Verdana"/>
                <a:cs typeface="Verdana"/>
              </a:rPr>
              <a:t>и</a:t>
            </a:r>
            <a:r>
              <a:rPr sz="908" spc="-73" dirty="0">
                <a:latin typeface="Verdana"/>
                <a:cs typeface="Verdana"/>
              </a:rPr>
              <a:t> </a:t>
            </a:r>
            <a:r>
              <a:rPr sz="908" spc="-54" dirty="0">
                <a:latin typeface="Verdana"/>
                <a:cs typeface="Verdana"/>
              </a:rPr>
              <a:t>выплат</a:t>
            </a:r>
            <a:r>
              <a:rPr sz="908" spc="-54" dirty="0">
                <a:latin typeface="Microsoft Sans Serif"/>
                <a:cs typeface="Microsoft Sans Serif"/>
              </a:rPr>
              <a:t>.</a:t>
            </a:r>
            <a:endParaRPr sz="908">
              <a:latin typeface="Microsoft Sans Serif"/>
              <a:cs typeface="Microsoft Sans Serif"/>
            </a:endParaRPr>
          </a:p>
        </p:txBody>
      </p:sp>
      <p:sp>
        <p:nvSpPr>
          <p:cNvPr id="22" name="object 22"/>
          <p:cNvSpPr txBox="1"/>
          <p:nvPr/>
        </p:nvSpPr>
        <p:spPr>
          <a:xfrm>
            <a:off x="6426918" y="2880590"/>
            <a:ext cx="4039881" cy="554015"/>
          </a:xfrm>
          <a:prstGeom prst="rect">
            <a:avLst/>
          </a:prstGeom>
        </p:spPr>
        <p:txBody>
          <a:bodyPr vert="horz" wrap="square" lIns="0" tIns="17289" rIns="0" bIns="0" rtlCol="0">
            <a:spAutoFit/>
          </a:bodyPr>
          <a:lstStyle/>
          <a:p>
            <a:pPr marL="11527" marR="4611" indent="-576" algn="just">
              <a:lnSpc>
                <a:spcPct val="95800"/>
              </a:lnSpc>
              <a:spcBef>
                <a:spcPts val="136"/>
              </a:spcBef>
            </a:pPr>
            <a:r>
              <a:rPr sz="908" spc="-18" dirty="0">
                <a:latin typeface="Verdana"/>
                <a:cs typeface="Verdana"/>
              </a:rPr>
              <a:t>Компаниям</a:t>
            </a:r>
            <a:r>
              <a:rPr sz="908" spc="77" dirty="0">
                <a:latin typeface="Verdana"/>
                <a:cs typeface="Verdana"/>
              </a:rPr>
              <a:t> </a:t>
            </a:r>
            <a:r>
              <a:rPr sz="908" spc="-32" dirty="0">
                <a:latin typeface="Verdana"/>
                <a:cs typeface="Verdana"/>
              </a:rPr>
              <a:t>рекомендуется</a:t>
            </a:r>
            <a:r>
              <a:rPr sz="908" spc="91" dirty="0">
                <a:latin typeface="Verdana"/>
                <a:cs typeface="Verdana"/>
              </a:rPr>
              <a:t> </a:t>
            </a:r>
            <a:r>
              <a:rPr sz="908" dirty="0">
                <a:latin typeface="Verdana"/>
                <a:cs typeface="Verdana"/>
              </a:rPr>
              <a:t>в</a:t>
            </a:r>
            <a:r>
              <a:rPr sz="908" spc="91" dirty="0">
                <a:latin typeface="Verdana"/>
                <a:cs typeface="Verdana"/>
              </a:rPr>
              <a:t> </a:t>
            </a:r>
            <a:r>
              <a:rPr sz="908" dirty="0">
                <a:latin typeface="Verdana"/>
                <a:cs typeface="Verdana"/>
              </a:rPr>
              <a:t>отчете</a:t>
            </a:r>
            <a:r>
              <a:rPr sz="908" spc="95" dirty="0">
                <a:latin typeface="Verdana"/>
                <a:cs typeface="Verdana"/>
              </a:rPr>
              <a:t> </a:t>
            </a:r>
            <a:r>
              <a:rPr sz="908" dirty="0">
                <a:latin typeface="Verdana"/>
                <a:cs typeface="Verdana"/>
              </a:rPr>
              <a:t>о</a:t>
            </a:r>
            <a:r>
              <a:rPr sz="908" spc="91" dirty="0">
                <a:latin typeface="Verdana"/>
                <a:cs typeface="Verdana"/>
              </a:rPr>
              <a:t> </a:t>
            </a:r>
            <a:r>
              <a:rPr sz="908" spc="-27" dirty="0">
                <a:latin typeface="Verdana"/>
                <a:cs typeface="Verdana"/>
              </a:rPr>
              <a:t>движении</a:t>
            </a:r>
            <a:r>
              <a:rPr sz="908" spc="95" dirty="0">
                <a:latin typeface="Verdana"/>
                <a:cs typeface="Verdana"/>
              </a:rPr>
              <a:t> </a:t>
            </a:r>
            <a:r>
              <a:rPr sz="908" spc="-27" dirty="0">
                <a:latin typeface="Verdana"/>
                <a:cs typeface="Verdana"/>
              </a:rPr>
              <a:t>денежных</a:t>
            </a:r>
            <a:r>
              <a:rPr sz="908" spc="95" dirty="0">
                <a:latin typeface="Verdana"/>
                <a:cs typeface="Verdana"/>
              </a:rPr>
              <a:t> </a:t>
            </a:r>
            <a:r>
              <a:rPr sz="908" spc="-9" dirty="0">
                <a:latin typeface="Verdana"/>
                <a:cs typeface="Verdana"/>
              </a:rPr>
              <a:t>средств </a:t>
            </a:r>
            <a:r>
              <a:rPr sz="908" spc="-36" dirty="0">
                <a:latin typeface="Verdana"/>
                <a:cs typeface="Verdana"/>
              </a:rPr>
              <a:t>отражать</a:t>
            </a:r>
            <a:r>
              <a:rPr sz="908" spc="14" dirty="0">
                <a:latin typeface="Verdana"/>
                <a:cs typeface="Verdana"/>
              </a:rPr>
              <a:t> </a:t>
            </a:r>
            <a:r>
              <a:rPr sz="908" spc="-50" dirty="0">
                <a:latin typeface="Verdana"/>
                <a:cs typeface="Verdana"/>
              </a:rPr>
              <a:t>денежные</a:t>
            </a:r>
            <a:r>
              <a:rPr sz="908" spc="14" dirty="0">
                <a:latin typeface="Verdana"/>
                <a:cs typeface="Verdana"/>
              </a:rPr>
              <a:t> </a:t>
            </a:r>
            <a:r>
              <a:rPr sz="908" spc="-54" dirty="0">
                <a:latin typeface="Verdana"/>
                <a:cs typeface="Verdana"/>
              </a:rPr>
              <a:t>потоки</a:t>
            </a:r>
            <a:r>
              <a:rPr sz="908" spc="14" dirty="0">
                <a:latin typeface="Verdana"/>
                <a:cs typeface="Verdana"/>
              </a:rPr>
              <a:t> </a:t>
            </a:r>
            <a:r>
              <a:rPr sz="908" dirty="0">
                <a:latin typeface="Verdana"/>
                <a:cs typeface="Verdana"/>
              </a:rPr>
              <a:t>по</a:t>
            </a:r>
            <a:r>
              <a:rPr sz="908" spc="340" dirty="0">
                <a:latin typeface="Verdana"/>
                <a:cs typeface="Verdana"/>
              </a:rPr>
              <a:t> </a:t>
            </a:r>
            <a:r>
              <a:rPr sz="908" spc="-59" dirty="0">
                <a:latin typeface="Verdana"/>
                <a:cs typeface="Verdana"/>
              </a:rPr>
              <a:t>операционной</a:t>
            </a:r>
            <a:r>
              <a:rPr sz="908" spc="18" dirty="0">
                <a:latin typeface="Verdana"/>
                <a:cs typeface="Verdana"/>
              </a:rPr>
              <a:t> </a:t>
            </a:r>
            <a:r>
              <a:rPr sz="908" spc="-41" dirty="0">
                <a:latin typeface="Verdana"/>
                <a:cs typeface="Verdana"/>
              </a:rPr>
              <a:t>деятельности</a:t>
            </a:r>
            <a:r>
              <a:rPr sz="908" spc="14" dirty="0">
                <a:latin typeface="Verdana"/>
                <a:cs typeface="Verdana"/>
              </a:rPr>
              <a:t> </a:t>
            </a:r>
            <a:r>
              <a:rPr sz="908" dirty="0">
                <a:latin typeface="Verdana"/>
                <a:cs typeface="Verdana"/>
              </a:rPr>
              <a:t>на</a:t>
            </a:r>
            <a:r>
              <a:rPr sz="908" spc="9" dirty="0">
                <a:latin typeface="Verdana"/>
                <a:cs typeface="Verdana"/>
              </a:rPr>
              <a:t> </a:t>
            </a:r>
            <a:r>
              <a:rPr sz="908" spc="-9" dirty="0">
                <a:latin typeface="Verdana"/>
                <a:cs typeface="Verdana"/>
              </a:rPr>
              <a:t>основе </a:t>
            </a:r>
            <a:r>
              <a:rPr sz="908" spc="-68" dirty="0">
                <a:latin typeface="Verdana"/>
                <a:cs typeface="Verdana"/>
              </a:rPr>
              <a:t>прямого</a:t>
            </a:r>
            <a:r>
              <a:rPr sz="908" spc="-14" dirty="0">
                <a:latin typeface="Verdana"/>
                <a:cs typeface="Verdana"/>
              </a:rPr>
              <a:t> </a:t>
            </a:r>
            <a:r>
              <a:rPr sz="908" spc="-18" dirty="0">
                <a:latin typeface="Verdana"/>
                <a:cs typeface="Verdana"/>
              </a:rPr>
              <a:t>метода</a:t>
            </a:r>
            <a:r>
              <a:rPr sz="908" spc="-18" dirty="0">
                <a:latin typeface="Microsoft Sans Serif"/>
                <a:cs typeface="Microsoft Sans Serif"/>
              </a:rPr>
              <a:t>,</a:t>
            </a:r>
            <a:r>
              <a:rPr sz="908" spc="45" dirty="0">
                <a:latin typeface="Microsoft Sans Serif"/>
                <a:cs typeface="Microsoft Sans Serif"/>
              </a:rPr>
              <a:t> </a:t>
            </a:r>
            <a:r>
              <a:rPr sz="908" spc="-64" dirty="0">
                <a:latin typeface="Verdana"/>
                <a:cs typeface="Verdana"/>
              </a:rPr>
              <a:t>так</a:t>
            </a:r>
            <a:r>
              <a:rPr sz="908" dirty="0">
                <a:latin typeface="Verdana"/>
                <a:cs typeface="Verdana"/>
              </a:rPr>
              <a:t> </a:t>
            </a:r>
            <a:r>
              <a:rPr sz="908" spc="-118" dirty="0">
                <a:latin typeface="Verdana"/>
                <a:cs typeface="Verdana"/>
              </a:rPr>
              <a:t>как</a:t>
            </a:r>
            <a:r>
              <a:rPr sz="908" spc="41" dirty="0">
                <a:latin typeface="Verdana"/>
                <a:cs typeface="Verdana"/>
              </a:rPr>
              <a:t> </a:t>
            </a:r>
            <a:r>
              <a:rPr sz="908" spc="-68" dirty="0">
                <a:latin typeface="Verdana"/>
                <a:cs typeface="Verdana"/>
              </a:rPr>
              <a:t>данный</a:t>
            </a:r>
            <a:r>
              <a:rPr sz="908" dirty="0">
                <a:latin typeface="Verdana"/>
                <a:cs typeface="Verdana"/>
              </a:rPr>
              <a:t> </a:t>
            </a:r>
            <a:r>
              <a:rPr sz="908" spc="-32" dirty="0">
                <a:latin typeface="Verdana"/>
                <a:cs typeface="Verdana"/>
              </a:rPr>
              <a:t>метод</a:t>
            </a:r>
            <a:r>
              <a:rPr sz="908" spc="-5" dirty="0">
                <a:latin typeface="Verdana"/>
                <a:cs typeface="Verdana"/>
              </a:rPr>
              <a:t> </a:t>
            </a:r>
            <a:r>
              <a:rPr sz="908" spc="-54" dirty="0">
                <a:latin typeface="Verdana"/>
                <a:cs typeface="Verdana"/>
              </a:rPr>
              <a:t>обеспечивает</a:t>
            </a:r>
            <a:r>
              <a:rPr sz="908" dirty="0">
                <a:latin typeface="Verdana"/>
                <a:cs typeface="Verdana"/>
              </a:rPr>
              <a:t> </a:t>
            </a:r>
            <a:r>
              <a:rPr sz="908" spc="-59" dirty="0">
                <a:latin typeface="Verdana"/>
                <a:cs typeface="Verdana"/>
              </a:rPr>
              <a:t>представление</a:t>
            </a:r>
            <a:r>
              <a:rPr sz="908" dirty="0">
                <a:latin typeface="Verdana"/>
                <a:cs typeface="Verdana"/>
              </a:rPr>
              <a:t> </a:t>
            </a:r>
            <a:r>
              <a:rPr sz="908" spc="-23" dirty="0">
                <a:latin typeface="Verdana"/>
                <a:cs typeface="Verdana"/>
              </a:rPr>
              <a:t>той </a:t>
            </a:r>
            <a:r>
              <a:rPr sz="908" spc="-54" dirty="0">
                <a:latin typeface="Verdana"/>
                <a:cs typeface="Verdana"/>
              </a:rPr>
              <a:t>информации</a:t>
            </a:r>
            <a:r>
              <a:rPr sz="908" spc="-54" dirty="0">
                <a:latin typeface="Microsoft Sans Serif"/>
                <a:cs typeface="Microsoft Sans Serif"/>
              </a:rPr>
              <a:t>,</a:t>
            </a:r>
            <a:r>
              <a:rPr sz="908" spc="36" dirty="0">
                <a:latin typeface="Microsoft Sans Serif"/>
                <a:cs typeface="Microsoft Sans Serif"/>
              </a:rPr>
              <a:t> </a:t>
            </a:r>
            <a:r>
              <a:rPr sz="908" spc="-82" dirty="0">
                <a:latin typeface="Verdana"/>
                <a:cs typeface="Verdana"/>
              </a:rPr>
              <a:t>которую</a:t>
            </a:r>
            <a:r>
              <a:rPr sz="908" spc="-36" dirty="0">
                <a:latin typeface="Verdana"/>
                <a:cs typeface="Verdana"/>
              </a:rPr>
              <a:t> </a:t>
            </a:r>
            <a:r>
              <a:rPr sz="908" spc="-73" dirty="0">
                <a:latin typeface="Verdana"/>
                <a:cs typeface="Verdana"/>
              </a:rPr>
              <a:t>не</a:t>
            </a:r>
            <a:r>
              <a:rPr sz="908" spc="-27" dirty="0">
                <a:latin typeface="Verdana"/>
                <a:cs typeface="Verdana"/>
              </a:rPr>
              <a:t> </a:t>
            </a:r>
            <a:r>
              <a:rPr sz="908" spc="-68" dirty="0">
                <a:latin typeface="Verdana"/>
                <a:cs typeface="Verdana"/>
              </a:rPr>
              <a:t>позволяет</a:t>
            </a:r>
            <a:r>
              <a:rPr sz="908" spc="-36" dirty="0">
                <a:latin typeface="Verdana"/>
                <a:cs typeface="Verdana"/>
              </a:rPr>
              <a:t> </a:t>
            </a:r>
            <a:r>
              <a:rPr sz="908" spc="-73" dirty="0">
                <a:latin typeface="Verdana"/>
                <a:cs typeface="Verdana"/>
              </a:rPr>
              <a:t>получить</a:t>
            </a:r>
            <a:r>
              <a:rPr sz="908" spc="-27" dirty="0">
                <a:latin typeface="Verdana"/>
                <a:cs typeface="Verdana"/>
              </a:rPr>
              <a:t> </a:t>
            </a:r>
            <a:r>
              <a:rPr sz="908" spc="-77" dirty="0">
                <a:latin typeface="Verdana"/>
                <a:cs typeface="Verdana"/>
              </a:rPr>
              <a:t>косвенный</a:t>
            </a:r>
            <a:r>
              <a:rPr sz="908" spc="-32" dirty="0">
                <a:latin typeface="Verdana"/>
                <a:cs typeface="Verdana"/>
              </a:rPr>
              <a:t> </a:t>
            </a:r>
            <a:r>
              <a:rPr sz="908" spc="-9" dirty="0">
                <a:latin typeface="Verdana"/>
                <a:cs typeface="Verdana"/>
              </a:rPr>
              <a:t>метод</a:t>
            </a:r>
            <a:r>
              <a:rPr sz="908" spc="-9" dirty="0">
                <a:latin typeface="Microsoft Sans Serif"/>
                <a:cs typeface="Microsoft Sans Serif"/>
              </a:rPr>
              <a:t>.</a:t>
            </a:r>
            <a:endParaRPr sz="908">
              <a:latin typeface="Microsoft Sans Serif"/>
              <a:cs typeface="Microsoft Sans Serif"/>
            </a:endParaRPr>
          </a:p>
        </p:txBody>
      </p:sp>
      <p:sp>
        <p:nvSpPr>
          <p:cNvPr id="23" name="object 23"/>
          <p:cNvSpPr txBox="1"/>
          <p:nvPr/>
        </p:nvSpPr>
        <p:spPr>
          <a:xfrm>
            <a:off x="6426992" y="3543107"/>
            <a:ext cx="4037575" cy="556866"/>
          </a:xfrm>
          <a:prstGeom prst="rect">
            <a:avLst/>
          </a:prstGeom>
        </p:spPr>
        <p:txBody>
          <a:bodyPr vert="horz" wrap="square" lIns="0" tIns="20747" rIns="0" bIns="0" rtlCol="0">
            <a:spAutoFit/>
          </a:bodyPr>
          <a:lstStyle/>
          <a:p>
            <a:pPr marL="11527" marR="4611">
              <a:lnSpc>
                <a:spcPts val="1044"/>
              </a:lnSpc>
              <a:spcBef>
                <a:spcPts val="163"/>
              </a:spcBef>
            </a:pPr>
            <a:r>
              <a:rPr sz="908" dirty="0">
                <a:latin typeface="Verdana"/>
                <a:cs typeface="Verdana"/>
              </a:rPr>
              <a:t>В</a:t>
            </a:r>
            <a:r>
              <a:rPr sz="908" spc="32" dirty="0">
                <a:latin typeface="Verdana"/>
                <a:cs typeface="Verdana"/>
              </a:rPr>
              <a:t> </a:t>
            </a:r>
            <a:r>
              <a:rPr sz="908" spc="-50" dirty="0">
                <a:latin typeface="Verdana"/>
                <a:cs typeface="Verdana"/>
              </a:rPr>
              <a:t>соответствии</a:t>
            </a:r>
            <a:r>
              <a:rPr sz="908" spc="36" dirty="0">
                <a:latin typeface="Verdana"/>
                <a:cs typeface="Verdana"/>
              </a:rPr>
              <a:t> </a:t>
            </a:r>
            <a:r>
              <a:rPr sz="908" dirty="0">
                <a:latin typeface="Verdana"/>
                <a:cs typeface="Verdana"/>
              </a:rPr>
              <a:t>с</a:t>
            </a:r>
            <a:r>
              <a:rPr sz="908" spc="36" dirty="0">
                <a:latin typeface="Verdana"/>
                <a:cs typeface="Verdana"/>
              </a:rPr>
              <a:t> </a:t>
            </a:r>
            <a:r>
              <a:rPr sz="908" spc="-36" dirty="0">
                <a:latin typeface="Verdana"/>
                <a:cs typeface="Verdana"/>
              </a:rPr>
              <a:t>прямым</a:t>
            </a:r>
            <a:r>
              <a:rPr sz="908" spc="41" dirty="0">
                <a:latin typeface="Verdana"/>
                <a:cs typeface="Verdana"/>
              </a:rPr>
              <a:t> </a:t>
            </a:r>
            <a:r>
              <a:rPr sz="908" spc="-23" dirty="0">
                <a:latin typeface="Verdana"/>
                <a:cs typeface="Verdana"/>
              </a:rPr>
              <a:t>методом</a:t>
            </a:r>
            <a:r>
              <a:rPr sz="908" spc="32" dirty="0">
                <a:latin typeface="Verdana"/>
                <a:cs typeface="Verdana"/>
              </a:rPr>
              <a:t> </a:t>
            </a:r>
            <a:r>
              <a:rPr sz="908" spc="-54" dirty="0">
                <a:latin typeface="Verdana"/>
                <a:cs typeface="Verdana"/>
              </a:rPr>
              <a:t>информацию</a:t>
            </a:r>
            <a:r>
              <a:rPr sz="908" spc="36" dirty="0">
                <a:latin typeface="Verdana"/>
                <a:cs typeface="Verdana"/>
              </a:rPr>
              <a:t> </a:t>
            </a:r>
            <a:r>
              <a:rPr sz="908" dirty="0">
                <a:latin typeface="Verdana"/>
                <a:cs typeface="Verdana"/>
              </a:rPr>
              <a:t>по</a:t>
            </a:r>
            <a:r>
              <a:rPr sz="908" spc="41" dirty="0">
                <a:latin typeface="Verdana"/>
                <a:cs typeface="Verdana"/>
              </a:rPr>
              <a:t> </a:t>
            </a:r>
            <a:r>
              <a:rPr sz="908" spc="-45" dirty="0">
                <a:latin typeface="Verdana"/>
                <a:cs typeface="Verdana"/>
              </a:rPr>
              <a:t>основным</a:t>
            </a:r>
            <a:r>
              <a:rPr sz="908" spc="36" dirty="0">
                <a:latin typeface="Verdana"/>
                <a:cs typeface="Verdana"/>
              </a:rPr>
              <a:t> </a:t>
            </a:r>
            <a:r>
              <a:rPr sz="908" spc="-23" dirty="0">
                <a:latin typeface="Verdana"/>
                <a:cs typeface="Verdana"/>
              </a:rPr>
              <a:t>классам </a:t>
            </a:r>
            <a:r>
              <a:rPr sz="908" spc="-73" dirty="0">
                <a:latin typeface="Verdana"/>
                <a:cs typeface="Verdana"/>
              </a:rPr>
              <a:t>валовых</a:t>
            </a:r>
            <a:r>
              <a:rPr sz="908" spc="-36" dirty="0">
                <a:latin typeface="Verdana"/>
                <a:cs typeface="Verdana"/>
              </a:rPr>
              <a:t> </a:t>
            </a:r>
            <a:r>
              <a:rPr sz="908" spc="-77" dirty="0">
                <a:latin typeface="Verdana"/>
                <a:cs typeface="Verdana"/>
              </a:rPr>
              <a:t>поступлений</a:t>
            </a:r>
            <a:r>
              <a:rPr sz="908" spc="-32" dirty="0">
                <a:latin typeface="Verdana"/>
                <a:cs typeface="Verdana"/>
              </a:rPr>
              <a:t> </a:t>
            </a:r>
            <a:r>
              <a:rPr sz="908" spc="-82" dirty="0">
                <a:latin typeface="Verdana"/>
                <a:cs typeface="Verdana"/>
              </a:rPr>
              <a:t>и</a:t>
            </a:r>
            <a:r>
              <a:rPr sz="908" spc="-27" dirty="0">
                <a:latin typeface="Verdana"/>
                <a:cs typeface="Verdana"/>
              </a:rPr>
              <a:t> </a:t>
            </a:r>
            <a:r>
              <a:rPr sz="908" spc="-64" dirty="0">
                <a:latin typeface="Verdana"/>
                <a:cs typeface="Verdana"/>
              </a:rPr>
              <a:t>валовых</a:t>
            </a:r>
            <a:r>
              <a:rPr sz="908" spc="-36" dirty="0">
                <a:latin typeface="Verdana"/>
                <a:cs typeface="Verdana"/>
              </a:rPr>
              <a:t> </a:t>
            </a:r>
            <a:r>
              <a:rPr sz="908" spc="-68" dirty="0">
                <a:latin typeface="Verdana"/>
                <a:cs typeface="Verdana"/>
              </a:rPr>
              <a:t>выплат</a:t>
            </a:r>
            <a:r>
              <a:rPr sz="908" spc="-32" dirty="0">
                <a:latin typeface="Verdana"/>
                <a:cs typeface="Verdana"/>
              </a:rPr>
              <a:t> </a:t>
            </a:r>
            <a:r>
              <a:rPr sz="908" spc="-64" dirty="0">
                <a:latin typeface="Verdana"/>
                <a:cs typeface="Verdana"/>
              </a:rPr>
              <a:t>можно</a:t>
            </a:r>
            <a:r>
              <a:rPr sz="908" spc="-32" dirty="0">
                <a:latin typeface="Verdana"/>
                <a:cs typeface="Verdana"/>
              </a:rPr>
              <a:t> </a:t>
            </a:r>
            <a:r>
              <a:rPr sz="908" spc="-9" dirty="0">
                <a:latin typeface="Verdana"/>
                <a:cs typeface="Verdana"/>
              </a:rPr>
              <a:t>получить</a:t>
            </a:r>
            <a:r>
              <a:rPr sz="908" spc="-9" dirty="0">
                <a:latin typeface="Microsoft Sans Serif"/>
                <a:cs typeface="Microsoft Sans Serif"/>
              </a:rPr>
              <a:t>:</a:t>
            </a:r>
            <a:endParaRPr sz="908">
              <a:latin typeface="Microsoft Sans Serif"/>
              <a:cs typeface="Microsoft Sans Serif"/>
            </a:endParaRPr>
          </a:p>
          <a:p>
            <a:pPr>
              <a:spcBef>
                <a:spcPts val="41"/>
              </a:spcBef>
            </a:pPr>
            <a:endParaRPr sz="908">
              <a:latin typeface="Microsoft Sans Serif"/>
              <a:cs typeface="Microsoft Sans Serif"/>
            </a:endParaRPr>
          </a:p>
          <a:p>
            <a:pPr marL="11527">
              <a:tabLst>
                <a:tab pos="425905" algn="l"/>
              </a:tabLst>
            </a:pPr>
            <a:r>
              <a:rPr sz="908" spc="-23" dirty="0">
                <a:latin typeface="Microsoft Sans Serif"/>
                <a:cs typeface="Microsoft Sans Serif"/>
              </a:rPr>
              <a:t>(1)</a:t>
            </a:r>
            <a:r>
              <a:rPr sz="908" dirty="0">
                <a:latin typeface="Microsoft Sans Serif"/>
                <a:cs typeface="Microsoft Sans Serif"/>
              </a:rPr>
              <a:t>	</a:t>
            </a:r>
            <a:r>
              <a:rPr sz="908" spc="-59" dirty="0">
                <a:latin typeface="Verdana"/>
                <a:cs typeface="Verdana"/>
              </a:rPr>
              <a:t>либо</a:t>
            </a:r>
            <a:r>
              <a:rPr sz="908" spc="-54" dirty="0">
                <a:latin typeface="Verdana"/>
                <a:cs typeface="Verdana"/>
              </a:rPr>
              <a:t> </a:t>
            </a:r>
            <a:r>
              <a:rPr sz="908" spc="-73" dirty="0">
                <a:latin typeface="Verdana"/>
                <a:cs typeface="Verdana"/>
              </a:rPr>
              <a:t>из</a:t>
            </a:r>
            <a:r>
              <a:rPr sz="908" spc="-45" dirty="0">
                <a:latin typeface="Verdana"/>
                <a:cs typeface="Verdana"/>
              </a:rPr>
              <a:t> </a:t>
            </a:r>
            <a:r>
              <a:rPr sz="908" spc="-77" dirty="0">
                <a:latin typeface="Verdana"/>
                <a:cs typeface="Verdana"/>
              </a:rPr>
              <a:t>учетных</a:t>
            </a:r>
            <a:r>
              <a:rPr sz="908" spc="-50" dirty="0">
                <a:latin typeface="Verdana"/>
                <a:cs typeface="Verdana"/>
              </a:rPr>
              <a:t> </a:t>
            </a:r>
            <a:r>
              <a:rPr sz="908" spc="-9" dirty="0">
                <a:latin typeface="Verdana"/>
                <a:cs typeface="Verdana"/>
              </a:rPr>
              <a:t>регистров</a:t>
            </a:r>
            <a:r>
              <a:rPr sz="908" spc="-9" dirty="0">
                <a:latin typeface="Microsoft Sans Serif"/>
                <a:cs typeface="Microsoft Sans Serif"/>
              </a:rPr>
              <a:t>;</a:t>
            </a:r>
            <a:endParaRPr sz="908">
              <a:latin typeface="Microsoft Sans Serif"/>
              <a:cs typeface="Microsoft Sans Serif"/>
            </a:endParaRPr>
          </a:p>
        </p:txBody>
      </p:sp>
      <p:sp>
        <p:nvSpPr>
          <p:cNvPr id="24" name="object 24"/>
          <p:cNvSpPr txBox="1"/>
          <p:nvPr/>
        </p:nvSpPr>
        <p:spPr>
          <a:xfrm>
            <a:off x="6426918" y="4229829"/>
            <a:ext cx="164823" cy="151357"/>
          </a:xfrm>
          <a:prstGeom prst="rect">
            <a:avLst/>
          </a:prstGeom>
        </p:spPr>
        <p:txBody>
          <a:bodyPr vert="horz" wrap="square" lIns="0" tIns="11526" rIns="0" bIns="0" rtlCol="0">
            <a:spAutoFit/>
          </a:bodyPr>
          <a:lstStyle/>
          <a:p>
            <a:pPr marL="11527">
              <a:spcBef>
                <a:spcPts val="91"/>
              </a:spcBef>
            </a:pPr>
            <a:r>
              <a:rPr sz="908" spc="-23" dirty="0">
                <a:latin typeface="Microsoft Sans Serif"/>
                <a:cs typeface="Microsoft Sans Serif"/>
              </a:rPr>
              <a:t>(2)</a:t>
            </a:r>
            <a:endParaRPr sz="908">
              <a:latin typeface="Microsoft Sans Serif"/>
              <a:cs typeface="Microsoft Sans Serif"/>
            </a:endParaRPr>
          </a:p>
        </p:txBody>
      </p:sp>
      <p:sp>
        <p:nvSpPr>
          <p:cNvPr id="25" name="object 25"/>
          <p:cNvSpPr txBox="1"/>
          <p:nvPr/>
        </p:nvSpPr>
        <p:spPr>
          <a:xfrm>
            <a:off x="6841855" y="4229830"/>
            <a:ext cx="3624367" cy="710228"/>
          </a:xfrm>
          <a:prstGeom prst="rect">
            <a:avLst/>
          </a:prstGeom>
        </p:spPr>
        <p:txBody>
          <a:bodyPr vert="horz" wrap="square" lIns="0" tIns="11526" rIns="0" bIns="0" rtlCol="0">
            <a:spAutoFit/>
          </a:bodyPr>
          <a:lstStyle/>
          <a:p>
            <a:pPr marL="11527" marR="4611" indent="-576" algn="just">
              <a:spcBef>
                <a:spcPts val="91"/>
              </a:spcBef>
            </a:pPr>
            <a:r>
              <a:rPr sz="908" spc="-54" dirty="0">
                <a:latin typeface="Verdana"/>
                <a:cs typeface="Verdana"/>
              </a:rPr>
              <a:t>либо</a:t>
            </a:r>
            <a:r>
              <a:rPr sz="908" spc="136" dirty="0">
                <a:latin typeface="Verdana"/>
                <a:cs typeface="Verdana"/>
              </a:rPr>
              <a:t> </a:t>
            </a:r>
            <a:r>
              <a:rPr sz="908" spc="-59" dirty="0">
                <a:latin typeface="Verdana"/>
                <a:cs typeface="Verdana"/>
              </a:rPr>
              <a:t>путем</a:t>
            </a:r>
            <a:r>
              <a:rPr sz="908" spc="141" dirty="0">
                <a:latin typeface="Verdana"/>
                <a:cs typeface="Verdana"/>
              </a:rPr>
              <a:t> </a:t>
            </a:r>
            <a:r>
              <a:rPr sz="908" spc="-86" dirty="0">
                <a:latin typeface="Verdana"/>
                <a:cs typeface="Verdana"/>
              </a:rPr>
              <a:t>корректировки</a:t>
            </a:r>
            <a:r>
              <a:rPr sz="908" spc="136" dirty="0">
                <a:latin typeface="Verdana"/>
                <a:cs typeface="Verdana"/>
              </a:rPr>
              <a:t> </a:t>
            </a:r>
            <a:r>
              <a:rPr sz="908" spc="-64" dirty="0">
                <a:latin typeface="Verdana"/>
                <a:cs typeface="Verdana"/>
              </a:rPr>
              <a:t>показателей</a:t>
            </a:r>
            <a:r>
              <a:rPr sz="908" spc="141" dirty="0">
                <a:latin typeface="Verdana"/>
                <a:cs typeface="Verdana"/>
              </a:rPr>
              <a:t> </a:t>
            </a:r>
            <a:r>
              <a:rPr sz="908" spc="-77" dirty="0">
                <a:latin typeface="Verdana"/>
                <a:cs typeface="Verdana"/>
              </a:rPr>
              <a:t>выручки</a:t>
            </a:r>
            <a:r>
              <a:rPr sz="908" spc="-77" dirty="0">
                <a:latin typeface="Microsoft Sans Serif"/>
                <a:cs typeface="Microsoft Sans Serif"/>
              </a:rPr>
              <a:t>,</a:t>
            </a:r>
            <a:r>
              <a:rPr sz="908" spc="208" dirty="0">
                <a:latin typeface="Microsoft Sans Serif"/>
                <a:cs typeface="Microsoft Sans Serif"/>
              </a:rPr>
              <a:t> </a:t>
            </a:r>
            <a:r>
              <a:rPr sz="908" spc="-50" dirty="0">
                <a:latin typeface="Verdana"/>
                <a:cs typeface="Verdana"/>
              </a:rPr>
              <a:t>себестоимости</a:t>
            </a:r>
            <a:r>
              <a:rPr sz="908" spc="-45" dirty="0">
                <a:latin typeface="Verdana"/>
                <a:cs typeface="Verdana"/>
              </a:rPr>
              <a:t> </a:t>
            </a:r>
            <a:r>
              <a:rPr sz="908" spc="-77" dirty="0">
                <a:latin typeface="Verdana"/>
                <a:cs typeface="Verdana"/>
              </a:rPr>
              <a:t>продаж</a:t>
            </a:r>
            <a:r>
              <a:rPr sz="908" spc="-27" dirty="0">
                <a:latin typeface="Verdana"/>
                <a:cs typeface="Verdana"/>
              </a:rPr>
              <a:t> </a:t>
            </a:r>
            <a:r>
              <a:rPr sz="908" spc="-41" dirty="0">
                <a:latin typeface="Microsoft Sans Serif"/>
                <a:cs typeface="Microsoft Sans Serif"/>
              </a:rPr>
              <a:t>(</a:t>
            </a:r>
            <a:r>
              <a:rPr sz="908" spc="-41" dirty="0">
                <a:latin typeface="Verdana"/>
                <a:cs typeface="Verdana"/>
              </a:rPr>
              <a:t>для</a:t>
            </a:r>
            <a:r>
              <a:rPr sz="908" spc="-27" dirty="0">
                <a:latin typeface="Verdana"/>
                <a:cs typeface="Verdana"/>
              </a:rPr>
              <a:t> </a:t>
            </a:r>
            <a:r>
              <a:rPr sz="908" spc="-64" dirty="0">
                <a:latin typeface="Verdana"/>
                <a:cs typeface="Verdana"/>
              </a:rPr>
              <a:t>финансовых</a:t>
            </a:r>
            <a:r>
              <a:rPr sz="908" spc="-27" dirty="0">
                <a:latin typeface="Verdana"/>
                <a:cs typeface="Verdana"/>
              </a:rPr>
              <a:t> </a:t>
            </a:r>
            <a:r>
              <a:rPr sz="908" spc="-77" dirty="0">
                <a:latin typeface="Verdana"/>
                <a:cs typeface="Verdana"/>
              </a:rPr>
              <a:t>организаций</a:t>
            </a:r>
            <a:r>
              <a:rPr sz="908" spc="-27" dirty="0">
                <a:latin typeface="Verdana"/>
                <a:cs typeface="Verdana"/>
              </a:rPr>
              <a:t> </a:t>
            </a:r>
            <a:r>
              <a:rPr sz="908" spc="-9" dirty="0">
                <a:latin typeface="Microsoft Sans Serif"/>
                <a:cs typeface="Microsoft Sans Serif"/>
              </a:rPr>
              <a:t>-</a:t>
            </a:r>
            <a:r>
              <a:rPr sz="908" spc="54" dirty="0">
                <a:latin typeface="Microsoft Sans Serif"/>
                <a:cs typeface="Microsoft Sans Serif"/>
              </a:rPr>
              <a:t> </a:t>
            </a:r>
            <a:r>
              <a:rPr sz="908" spc="-68" dirty="0">
                <a:latin typeface="Verdana"/>
                <a:cs typeface="Verdana"/>
              </a:rPr>
              <a:t>процентов</a:t>
            </a:r>
            <a:r>
              <a:rPr sz="908" spc="-23" dirty="0">
                <a:latin typeface="Verdana"/>
                <a:cs typeface="Verdana"/>
              </a:rPr>
              <a:t> </a:t>
            </a:r>
            <a:r>
              <a:rPr sz="908" spc="-77" dirty="0">
                <a:latin typeface="Verdana"/>
                <a:cs typeface="Verdana"/>
              </a:rPr>
              <a:t>и</a:t>
            </a:r>
            <a:r>
              <a:rPr sz="908" spc="-36" dirty="0">
                <a:latin typeface="Verdana"/>
                <a:cs typeface="Verdana"/>
              </a:rPr>
              <a:t> </a:t>
            </a:r>
            <a:r>
              <a:rPr sz="908" spc="-77" dirty="0">
                <a:latin typeface="Verdana"/>
                <a:cs typeface="Verdana"/>
              </a:rPr>
              <a:t>аналогичных</a:t>
            </a:r>
            <a:r>
              <a:rPr sz="908" spc="-50" dirty="0">
                <a:latin typeface="Verdana"/>
                <a:cs typeface="Verdana"/>
              </a:rPr>
              <a:t> </a:t>
            </a:r>
            <a:r>
              <a:rPr sz="908" spc="-68" dirty="0">
                <a:latin typeface="Verdana"/>
                <a:cs typeface="Verdana"/>
              </a:rPr>
              <a:t>видов</a:t>
            </a:r>
            <a:r>
              <a:rPr sz="908" spc="141" dirty="0">
                <a:latin typeface="Verdana"/>
                <a:cs typeface="Verdana"/>
              </a:rPr>
              <a:t> </a:t>
            </a:r>
            <a:r>
              <a:rPr sz="908" spc="-54" dirty="0">
                <a:latin typeface="Verdana"/>
                <a:cs typeface="Verdana"/>
              </a:rPr>
              <a:t>доходов</a:t>
            </a:r>
            <a:r>
              <a:rPr sz="908" spc="-54" dirty="0">
                <a:latin typeface="Microsoft Sans Serif"/>
                <a:cs typeface="Microsoft Sans Serif"/>
              </a:rPr>
              <a:t>,</a:t>
            </a:r>
            <a:r>
              <a:rPr sz="908" spc="208" dirty="0">
                <a:latin typeface="Microsoft Sans Serif"/>
                <a:cs typeface="Microsoft Sans Serif"/>
              </a:rPr>
              <a:t> </a:t>
            </a:r>
            <a:r>
              <a:rPr sz="908" spc="-64" dirty="0">
                <a:latin typeface="Verdana"/>
                <a:cs typeface="Verdana"/>
              </a:rPr>
              <a:t>расходов</a:t>
            </a:r>
            <a:r>
              <a:rPr sz="908" spc="141" dirty="0">
                <a:latin typeface="Verdana"/>
                <a:cs typeface="Verdana"/>
              </a:rPr>
              <a:t> </a:t>
            </a:r>
            <a:r>
              <a:rPr sz="908" spc="-68" dirty="0">
                <a:latin typeface="Verdana"/>
                <a:cs typeface="Verdana"/>
              </a:rPr>
              <a:t>на</a:t>
            </a:r>
            <a:r>
              <a:rPr sz="908" spc="136" dirty="0">
                <a:latin typeface="Verdana"/>
                <a:cs typeface="Verdana"/>
              </a:rPr>
              <a:t> </a:t>
            </a:r>
            <a:r>
              <a:rPr sz="908" spc="-68" dirty="0">
                <a:latin typeface="Verdana"/>
                <a:cs typeface="Verdana"/>
              </a:rPr>
              <a:t>выплату</a:t>
            </a:r>
            <a:r>
              <a:rPr sz="908" spc="132" dirty="0">
                <a:latin typeface="Verdana"/>
                <a:cs typeface="Verdana"/>
              </a:rPr>
              <a:t> </a:t>
            </a:r>
            <a:r>
              <a:rPr sz="908" spc="-68" dirty="0">
                <a:latin typeface="Verdana"/>
                <a:cs typeface="Verdana"/>
              </a:rPr>
              <a:t>процентов</a:t>
            </a:r>
            <a:r>
              <a:rPr sz="908" spc="136" dirty="0">
                <a:latin typeface="Verdana"/>
                <a:cs typeface="Verdana"/>
              </a:rPr>
              <a:t> </a:t>
            </a:r>
            <a:r>
              <a:rPr sz="908" spc="-77" dirty="0">
                <a:latin typeface="Verdana"/>
                <a:cs typeface="Verdana"/>
              </a:rPr>
              <a:t>и</a:t>
            </a:r>
            <a:r>
              <a:rPr sz="908" spc="136" dirty="0">
                <a:latin typeface="Verdana"/>
                <a:cs typeface="Verdana"/>
              </a:rPr>
              <a:t> </a:t>
            </a:r>
            <a:r>
              <a:rPr sz="908" spc="-73" dirty="0">
                <a:latin typeface="Verdana"/>
                <a:cs typeface="Verdana"/>
              </a:rPr>
              <a:t>аналогичных</a:t>
            </a:r>
            <a:r>
              <a:rPr sz="908" spc="-45" dirty="0">
                <a:latin typeface="Verdana"/>
                <a:cs typeface="Verdana"/>
              </a:rPr>
              <a:t> </a:t>
            </a:r>
            <a:r>
              <a:rPr sz="908" spc="-68" dirty="0">
                <a:latin typeface="Verdana"/>
                <a:cs typeface="Verdana"/>
              </a:rPr>
              <a:t>видов</a:t>
            </a:r>
            <a:r>
              <a:rPr sz="908" spc="100" dirty="0">
                <a:latin typeface="Verdana"/>
                <a:cs typeface="Verdana"/>
              </a:rPr>
              <a:t> </a:t>
            </a:r>
            <a:r>
              <a:rPr sz="908" spc="-50" dirty="0">
                <a:latin typeface="Verdana"/>
                <a:cs typeface="Verdana"/>
              </a:rPr>
              <a:t>расходов</a:t>
            </a:r>
            <a:r>
              <a:rPr sz="908" spc="-50" dirty="0">
                <a:latin typeface="Microsoft Sans Serif"/>
                <a:cs typeface="Microsoft Sans Serif"/>
              </a:rPr>
              <a:t>),</a:t>
            </a:r>
            <a:r>
              <a:rPr sz="908" spc="172" dirty="0">
                <a:latin typeface="Microsoft Sans Serif"/>
                <a:cs typeface="Microsoft Sans Serif"/>
              </a:rPr>
              <a:t> </a:t>
            </a:r>
            <a:r>
              <a:rPr sz="908" spc="-45" dirty="0">
                <a:latin typeface="Verdana"/>
                <a:cs typeface="Verdana"/>
              </a:rPr>
              <a:t>а</a:t>
            </a:r>
            <a:r>
              <a:rPr sz="908" spc="103" dirty="0">
                <a:latin typeface="Verdana"/>
                <a:cs typeface="Verdana"/>
              </a:rPr>
              <a:t> </a:t>
            </a:r>
            <a:r>
              <a:rPr sz="908" spc="-86" dirty="0">
                <a:latin typeface="Verdana"/>
                <a:cs typeface="Verdana"/>
              </a:rPr>
              <a:t>также</a:t>
            </a:r>
            <a:r>
              <a:rPr sz="908" spc="103" dirty="0">
                <a:latin typeface="Verdana"/>
                <a:cs typeface="Verdana"/>
              </a:rPr>
              <a:t> </a:t>
            </a:r>
            <a:r>
              <a:rPr sz="908" spc="-77" dirty="0">
                <a:latin typeface="Verdana"/>
                <a:cs typeface="Verdana"/>
              </a:rPr>
              <a:t>прочих</a:t>
            </a:r>
            <a:r>
              <a:rPr sz="908" spc="95" dirty="0">
                <a:latin typeface="Verdana"/>
                <a:cs typeface="Verdana"/>
              </a:rPr>
              <a:t> </a:t>
            </a:r>
            <a:r>
              <a:rPr sz="908" spc="-50" dirty="0">
                <a:latin typeface="Verdana"/>
                <a:cs typeface="Verdana"/>
              </a:rPr>
              <a:t>статей</a:t>
            </a:r>
            <a:r>
              <a:rPr sz="908" spc="100" dirty="0">
                <a:latin typeface="Verdana"/>
                <a:cs typeface="Verdana"/>
              </a:rPr>
              <a:t> </a:t>
            </a:r>
            <a:r>
              <a:rPr sz="908" spc="-68" dirty="0">
                <a:latin typeface="Verdana"/>
                <a:cs typeface="Verdana"/>
              </a:rPr>
              <a:t>в</a:t>
            </a:r>
            <a:r>
              <a:rPr sz="908" spc="100" dirty="0">
                <a:latin typeface="Verdana"/>
                <a:cs typeface="Verdana"/>
              </a:rPr>
              <a:t> </a:t>
            </a:r>
            <a:r>
              <a:rPr sz="908" spc="-59" dirty="0">
                <a:latin typeface="Verdana"/>
                <a:cs typeface="Verdana"/>
              </a:rPr>
              <a:t>отчете</a:t>
            </a:r>
            <a:r>
              <a:rPr sz="908" spc="103" dirty="0">
                <a:latin typeface="Verdana"/>
                <a:cs typeface="Verdana"/>
              </a:rPr>
              <a:t> </a:t>
            </a:r>
            <a:r>
              <a:rPr sz="908" spc="-59" dirty="0">
                <a:latin typeface="Verdana"/>
                <a:cs typeface="Verdana"/>
              </a:rPr>
              <a:t>о</a:t>
            </a:r>
            <a:r>
              <a:rPr sz="908" spc="100" dirty="0">
                <a:latin typeface="Verdana"/>
                <a:cs typeface="Verdana"/>
              </a:rPr>
              <a:t> </a:t>
            </a:r>
            <a:r>
              <a:rPr sz="908" spc="-73" dirty="0">
                <a:latin typeface="Verdana"/>
                <a:cs typeface="Verdana"/>
              </a:rPr>
              <a:t>прибылях</a:t>
            </a:r>
            <a:r>
              <a:rPr sz="908" spc="109" dirty="0">
                <a:latin typeface="Verdana"/>
                <a:cs typeface="Verdana"/>
              </a:rPr>
              <a:t> </a:t>
            </a:r>
            <a:r>
              <a:rPr sz="908" spc="-77" dirty="0">
                <a:latin typeface="Verdana"/>
                <a:cs typeface="Verdana"/>
              </a:rPr>
              <a:t>и</a:t>
            </a:r>
            <a:r>
              <a:rPr sz="908" spc="-45" dirty="0">
                <a:latin typeface="Verdana"/>
                <a:cs typeface="Verdana"/>
              </a:rPr>
              <a:t> </a:t>
            </a:r>
            <a:r>
              <a:rPr sz="908" spc="-73" dirty="0">
                <a:latin typeface="Verdana"/>
                <a:cs typeface="Verdana"/>
              </a:rPr>
              <a:t>убытках </a:t>
            </a:r>
            <a:r>
              <a:rPr sz="908" spc="-36" dirty="0">
                <a:latin typeface="Verdana"/>
                <a:cs typeface="Verdana"/>
              </a:rPr>
              <a:t>с</a:t>
            </a:r>
            <a:r>
              <a:rPr sz="908" spc="-68" dirty="0">
                <a:latin typeface="Verdana"/>
                <a:cs typeface="Verdana"/>
              </a:rPr>
              <a:t> </a:t>
            </a:r>
            <a:r>
              <a:rPr sz="908" spc="-45" dirty="0">
                <a:latin typeface="Verdana"/>
                <a:cs typeface="Verdana"/>
              </a:rPr>
              <a:t>учетом</a:t>
            </a:r>
            <a:r>
              <a:rPr sz="908" spc="-45" dirty="0">
                <a:latin typeface="Microsoft Sans Serif"/>
                <a:cs typeface="Microsoft Sans Serif"/>
              </a:rPr>
              <a:t>:</a:t>
            </a:r>
            <a:endParaRPr sz="908">
              <a:latin typeface="Microsoft Sans Serif"/>
              <a:cs typeface="Microsoft Sans Serif"/>
            </a:endParaRPr>
          </a:p>
        </p:txBody>
      </p:sp>
      <p:sp>
        <p:nvSpPr>
          <p:cNvPr id="26" name="object 26"/>
          <p:cNvSpPr txBox="1"/>
          <p:nvPr/>
        </p:nvSpPr>
        <p:spPr>
          <a:xfrm>
            <a:off x="6841956" y="5059703"/>
            <a:ext cx="126210" cy="151357"/>
          </a:xfrm>
          <a:prstGeom prst="rect">
            <a:avLst/>
          </a:prstGeom>
        </p:spPr>
        <p:txBody>
          <a:bodyPr vert="horz" wrap="square" lIns="0" tIns="11526" rIns="0" bIns="0" rtlCol="0">
            <a:spAutoFit/>
          </a:bodyPr>
          <a:lstStyle/>
          <a:p>
            <a:pPr marL="11527">
              <a:spcBef>
                <a:spcPts val="91"/>
              </a:spcBef>
            </a:pPr>
            <a:r>
              <a:rPr sz="908" spc="-23" dirty="0">
                <a:latin typeface="Microsoft Sans Serif"/>
                <a:cs typeface="Microsoft Sans Serif"/>
              </a:rPr>
              <a:t>(i)</a:t>
            </a:r>
            <a:endParaRPr sz="908">
              <a:latin typeface="Microsoft Sans Serif"/>
              <a:cs typeface="Microsoft Sans Serif"/>
            </a:endParaRPr>
          </a:p>
        </p:txBody>
      </p:sp>
      <p:sp>
        <p:nvSpPr>
          <p:cNvPr id="27" name="object 27"/>
          <p:cNvSpPr txBox="1"/>
          <p:nvPr/>
        </p:nvSpPr>
        <p:spPr>
          <a:xfrm>
            <a:off x="7256883" y="5059704"/>
            <a:ext cx="3209429" cy="291074"/>
          </a:xfrm>
          <a:prstGeom prst="rect">
            <a:avLst/>
          </a:prstGeom>
        </p:spPr>
        <p:txBody>
          <a:bodyPr vert="horz" wrap="square" lIns="0" tIns="11526" rIns="0" bIns="0" rtlCol="0">
            <a:spAutoFit/>
          </a:bodyPr>
          <a:lstStyle/>
          <a:p>
            <a:pPr marL="11527" marR="4611">
              <a:spcBef>
                <a:spcPts val="91"/>
              </a:spcBef>
              <a:tabLst>
                <a:tab pos="775158" algn="l"/>
                <a:tab pos="984941" algn="l"/>
                <a:tab pos="1628697" algn="l"/>
                <a:tab pos="2054602" algn="l"/>
                <a:tab pos="2270724" algn="l"/>
                <a:tab pos="2427485" algn="l"/>
                <a:tab pos="3132908" algn="l"/>
              </a:tabLst>
            </a:pPr>
            <a:r>
              <a:rPr sz="908" spc="-9" dirty="0">
                <a:latin typeface="Verdana"/>
                <a:cs typeface="Verdana"/>
              </a:rPr>
              <a:t>изменений</a:t>
            </a:r>
            <a:r>
              <a:rPr sz="908" dirty="0">
                <a:latin typeface="Verdana"/>
                <a:cs typeface="Verdana"/>
              </a:rPr>
              <a:t>	</a:t>
            </a:r>
            <a:r>
              <a:rPr sz="908" spc="-9" dirty="0">
                <a:latin typeface="Verdana"/>
                <a:cs typeface="Verdana"/>
              </a:rPr>
              <a:t>показателей</a:t>
            </a:r>
            <a:r>
              <a:rPr sz="908" dirty="0">
                <a:latin typeface="Verdana"/>
                <a:cs typeface="Verdana"/>
              </a:rPr>
              <a:t>	</a:t>
            </a:r>
            <a:r>
              <a:rPr sz="908" spc="-9" dirty="0">
                <a:latin typeface="Verdana"/>
                <a:cs typeface="Verdana"/>
              </a:rPr>
              <a:t>запасов</a:t>
            </a:r>
            <a:r>
              <a:rPr sz="908" spc="-9" dirty="0">
                <a:latin typeface="Microsoft Sans Serif"/>
                <a:cs typeface="Microsoft Sans Serif"/>
              </a:rPr>
              <a:t>,</a:t>
            </a:r>
            <a:r>
              <a:rPr sz="908" dirty="0">
                <a:latin typeface="Microsoft Sans Serif"/>
                <a:cs typeface="Microsoft Sans Serif"/>
              </a:rPr>
              <a:t>	</a:t>
            </a:r>
            <a:r>
              <a:rPr sz="908" spc="-9" dirty="0">
                <a:latin typeface="Verdana"/>
                <a:cs typeface="Verdana"/>
              </a:rPr>
              <a:t>дебиторской</a:t>
            </a:r>
            <a:r>
              <a:rPr sz="908" dirty="0">
                <a:latin typeface="Verdana"/>
                <a:cs typeface="Verdana"/>
              </a:rPr>
              <a:t>	</a:t>
            </a:r>
            <a:r>
              <a:rPr sz="908" spc="-109" dirty="0">
                <a:latin typeface="Verdana"/>
                <a:cs typeface="Verdana"/>
              </a:rPr>
              <a:t>и </a:t>
            </a:r>
            <a:r>
              <a:rPr sz="908" spc="-9" dirty="0">
                <a:latin typeface="Verdana"/>
                <a:cs typeface="Verdana"/>
              </a:rPr>
              <a:t>кредиторской</a:t>
            </a:r>
            <a:r>
              <a:rPr sz="908" dirty="0">
                <a:latin typeface="Verdana"/>
                <a:cs typeface="Verdana"/>
              </a:rPr>
              <a:t>	</a:t>
            </a:r>
            <a:r>
              <a:rPr sz="908" spc="-9" dirty="0">
                <a:latin typeface="Verdana"/>
                <a:cs typeface="Verdana"/>
              </a:rPr>
              <a:t>задолженности</a:t>
            </a:r>
            <a:r>
              <a:rPr sz="908" dirty="0">
                <a:latin typeface="Verdana"/>
                <a:cs typeface="Verdana"/>
              </a:rPr>
              <a:t>	</a:t>
            </a:r>
            <a:r>
              <a:rPr sz="908" spc="-23" dirty="0">
                <a:latin typeface="Verdana"/>
                <a:cs typeface="Verdana"/>
              </a:rPr>
              <a:t>по</a:t>
            </a:r>
            <a:r>
              <a:rPr sz="908" dirty="0">
                <a:latin typeface="Verdana"/>
                <a:cs typeface="Verdana"/>
              </a:rPr>
              <a:t>		</a:t>
            </a:r>
            <a:r>
              <a:rPr sz="908" spc="-73" dirty="0">
                <a:latin typeface="Verdana"/>
                <a:cs typeface="Verdana"/>
              </a:rPr>
              <a:t>операционной</a:t>
            </a:r>
            <a:endParaRPr sz="908">
              <a:latin typeface="Verdana"/>
              <a:cs typeface="Verdana"/>
            </a:endParaRPr>
          </a:p>
        </p:txBody>
      </p:sp>
      <p:sp>
        <p:nvSpPr>
          <p:cNvPr id="28" name="object 28"/>
          <p:cNvSpPr txBox="1"/>
          <p:nvPr/>
        </p:nvSpPr>
        <p:spPr>
          <a:xfrm>
            <a:off x="7256870" y="5336327"/>
            <a:ext cx="795874" cy="151357"/>
          </a:xfrm>
          <a:prstGeom prst="rect">
            <a:avLst/>
          </a:prstGeom>
        </p:spPr>
        <p:txBody>
          <a:bodyPr vert="horz" wrap="square" lIns="0" tIns="11526" rIns="0" bIns="0" rtlCol="0">
            <a:spAutoFit/>
          </a:bodyPr>
          <a:lstStyle/>
          <a:p>
            <a:pPr marL="11527">
              <a:spcBef>
                <a:spcPts val="91"/>
              </a:spcBef>
            </a:pPr>
            <a:r>
              <a:rPr sz="908" spc="-45" dirty="0">
                <a:latin typeface="Verdana"/>
                <a:cs typeface="Verdana"/>
              </a:rPr>
              <a:t>деятельности</a:t>
            </a:r>
            <a:r>
              <a:rPr sz="908" spc="-45" dirty="0">
                <a:latin typeface="Microsoft Sans Serif"/>
                <a:cs typeface="Microsoft Sans Serif"/>
              </a:rPr>
              <a:t>;</a:t>
            </a:r>
            <a:endParaRPr sz="908">
              <a:latin typeface="Microsoft Sans Serif"/>
              <a:cs typeface="Microsoft Sans Serif"/>
            </a:endParaRPr>
          </a:p>
        </p:txBody>
      </p:sp>
      <p:sp>
        <p:nvSpPr>
          <p:cNvPr id="29" name="object 29"/>
          <p:cNvSpPr txBox="1"/>
          <p:nvPr/>
        </p:nvSpPr>
        <p:spPr>
          <a:xfrm>
            <a:off x="6841856" y="5612954"/>
            <a:ext cx="150991" cy="151357"/>
          </a:xfrm>
          <a:prstGeom prst="rect">
            <a:avLst/>
          </a:prstGeom>
        </p:spPr>
        <p:txBody>
          <a:bodyPr vert="horz" wrap="square" lIns="0" tIns="11526" rIns="0" bIns="0" rtlCol="0">
            <a:spAutoFit/>
          </a:bodyPr>
          <a:lstStyle/>
          <a:p>
            <a:pPr marL="11527">
              <a:spcBef>
                <a:spcPts val="91"/>
              </a:spcBef>
            </a:pPr>
            <a:r>
              <a:rPr sz="908" spc="-18" dirty="0">
                <a:latin typeface="Microsoft Sans Serif"/>
                <a:cs typeface="Microsoft Sans Serif"/>
              </a:rPr>
              <a:t>(ii)</a:t>
            </a:r>
            <a:endParaRPr sz="908">
              <a:latin typeface="Microsoft Sans Serif"/>
              <a:cs typeface="Microsoft Sans Serif"/>
            </a:endParaRPr>
          </a:p>
        </p:txBody>
      </p:sp>
      <p:sp>
        <p:nvSpPr>
          <p:cNvPr id="30" name="object 30"/>
          <p:cNvSpPr txBox="1"/>
          <p:nvPr/>
        </p:nvSpPr>
        <p:spPr>
          <a:xfrm>
            <a:off x="7256793" y="5612954"/>
            <a:ext cx="1516252" cy="151357"/>
          </a:xfrm>
          <a:prstGeom prst="rect">
            <a:avLst/>
          </a:prstGeom>
        </p:spPr>
        <p:txBody>
          <a:bodyPr vert="horz" wrap="square" lIns="0" tIns="11526" rIns="0" bIns="0" rtlCol="0">
            <a:spAutoFit/>
          </a:bodyPr>
          <a:lstStyle/>
          <a:p>
            <a:pPr marL="11527">
              <a:spcBef>
                <a:spcPts val="91"/>
              </a:spcBef>
            </a:pPr>
            <a:r>
              <a:rPr sz="908" spc="-82" dirty="0">
                <a:latin typeface="Verdana"/>
                <a:cs typeface="Verdana"/>
              </a:rPr>
              <a:t>прочих</a:t>
            </a:r>
            <a:r>
              <a:rPr sz="908" spc="-18" dirty="0">
                <a:latin typeface="Verdana"/>
                <a:cs typeface="Verdana"/>
              </a:rPr>
              <a:t> </a:t>
            </a:r>
            <a:r>
              <a:rPr sz="908" spc="-77" dirty="0">
                <a:latin typeface="Verdana"/>
                <a:cs typeface="Verdana"/>
              </a:rPr>
              <a:t>неденежных</a:t>
            </a:r>
            <a:r>
              <a:rPr sz="908" spc="-18" dirty="0">
                <a:latin typeface="Verdana"/>
                <a:cs typeface="Verdana"/>
              </a:rPr>
              <a:t> </a:t>
            </a:r>
            <a:r>
              <a:rPr sz="908" spc="-27" dirty="0">
                <a:latin typeface="Verdana"/>
                <a:cs typeface="Verdana"/>
              </a:rPr>
              <a:t>статей</a:t>
            </a:r>
            <a:r>
              <a:rPr sz="908" spc="-27" dirty="0">
                <a:latin typeface="Microsoft Sans Serif"/>
                <a:cs typeface="Microsoft Sans Serif"/>
              </a:rPr>
              <a:t>;</a:t>
            </a:r>
            <a:endParaRPr sz="908">
              <a:latin typeface="Microsoft Sans Serif"/>
              <a:cs typeface="Microsoft Sans Serif"/>
            </a:endParaRPr>
          </a:p>
        </p:txBody>
      </p:sp>
      <p:sp>
        <p:nvSpPr>
          <p:cNvPr id="31" name="object 31"/>
          <p:cNvSpPr/>
          <p:nvPr/>
        </p:nvSpPr>
        <p:spPr>
          <a:xfrm>
            <a:off x="6089210" y="653528"/>
            <a:ext cx="9221" cy="5250692"/>
          </a:xfrm>
          <a:custGeom>
            <a:avLst/>
            <a:gdLst/>
            <a:ahLst/>
            <a:cxnLst/>
            <a:rect l="l" t="t" r="r" b="b"/>
            <a:pathLst>
              <a:path w="10160" h="5785484">
                <a:moveTo>
                  <a:pt x="9906" y="5785103"/>
                </a:moveTo>
                <a:lnTo>
                  <a:pt x="9905" y="0"/>
                </a:lnTo>
                <a:lnTo>
                  <a:pt x="0" y="0"/>
                </a:lnTo>
                <a:lnTo>
                  <a:pt x="0" y="5785103"/>
                </a:lnTo>
                <a:lnTo>
                  <a:pt x="9906" y="5785103"/>
                </a:lnTo>
                <a:close/>
              </a:path>
            </a:pathLst>
          </a:custGeom>
          <a:solidFill>
            <a:srgbClr val="000000"/>
          </a:solidFill>
        </p:spPr>
        <p:txBody>
          <a:bodyPr wrap="square" lIns="0" tIns="0" rIns="0" bIns="0" rtlCol="0"/>
          <a:lstStyle/>
          <a:p>
            <a:endParaRPr sz="1634"/>
          </a:p>
        </p:txBody>
      </p:sp>
      <p:sp>
        <p:nvSpPr>
          <p:cNvPr id="32" name="object 32"/>
          <p:cNvSpPr/>
          <p:nvPr/>
        </p:nvSpPr>
        <p:spPr>
          <a:xfrm>
            <a:off x="1520054" y="276625"/>
            <a:ext cx="9148226" cy="6309936"/>
          </a:xfrm>
          <a:custGeom>
            <a:avLst/>
            <a:gdLst/>
            <a:ahLst/>
            <a:cxnLst/>
            <a:rect l="l" t="t" r="r" b="b"/>
            <a:pathLst>
              <a:path w="10079990" h="6952615">
                <a:moveTo>
                  <a:pt x="10067531" y="12204"/>
                </a:moveTo>
                <a:lnTo>
                  <a:pt x="10061435" y="12204"/>
                </a:lnTo>
                <a:lnTo>
                  <a:pt x="10061423" y="18300"/>
                </a:lnTo>
                <a:lnTo>
                  <a:pt x="10061423" y="6934200"/>
                </a:lnTo>
                <a:lnTo>
                  <a:pt x="18288" y="6934200"/>
                </a:lnTo>
                <a:lnTo>
                  <a:pt x="18288" y="18300"/>
                </a:lnTo>
                <a:lnTo>
                  <a:pt x="10061423" y="18300"/>
                </a:lnTo>
                <a:lnTo>
                  <a:pt x="10061423" y="12204"/>
                </a:lnTo>
                <a:lnTo>
                  <a:pt x="18288" y="12204"/>
                </a:lnTo>
                <a:lnTo>
                  <a:pt x="12192" y="12204"/>
                </a:lnTo>
                <a:lnTo>
                  <a:pt x="12192" y="18288"/>
                </a:lnTo>
                <a:lnTo>
                  <a:pt x="12192" y="6934200"/>
                </a:lnTo>
                <a:lnTo>
                  <a:pt x="12192" y="6940296"/>
                </a:lnTo>
                <a:lnTo>
                  <a:pt x="18288" y="6940296"/>
                </a:lnTo>
                <a:lnTo>
                  <a:pt x="10061423" y="6940296"/>
                </a:lnTo>
                <a:lnTo>
                  <a:pt x="10067531" y="6940296"/>
                </a:lnTo>
                <a:lnTo>
                  <a:pt x="10067531" y="6934200"/>
                </a:lnTo>
                <a:lnTo>
                  <a:pt x="10067531" y="18300"/>
                </a:lnTo>
                <a:lnTo>
                  <a:pt x="10067531" y="12204"/>
                </a:lnTo>
                <a:close/>
              </a:path>
              <a:path w="10079990" h="6952615">
                <a:moveTo>
                  <a:pt x="10079736" y="0"/>
                </a:moveTo>
                <a:lnTo>
                  <a:pt x="10073640" y="0"/>
                </a:lnTo>
                <a:lnTo>
                  <a:pt x="10073640" y="6108"/>
                </a:lnTo>
                <a:lnTo>
                  <a:pt x="10073640" y="18288"/>
                </a:lnTo>
                <a:lnTo>
                  <a:pt x="10073640" y="6934200"/>
                </a:lnTo>
                <a:lnTo>
                  <a:pt x="10073640" y="6946392"/>
                </a:lnTo>
                <a:lnTo>
                  <a:pt x="10061435" y="6946392"/>
                </a:lnTo>
                <a:lnTo>
                  <a:pt x="18288" y="6946392"/>
                </a:lnTo>
                <a:lnTo>
                  <a:pt x="6096" y="6946392"/>
                </a:lnTo>
                <a:lnTo>
                  <a:pt x="6096" y="6934200"/>
                </a:lnTo>
                <a:lnTo>
                  <a:pt x="6096" y="18288"/>
                </a:lnTo>
                <a:lnTo>
                  <a:pt x="6096" y="6108"/>
                </a:lnTo>
                <a:lnTo>
                  <a:pt x="18288" y="6108"/>
                </a:lnTo>
                <a:lnTo>
                  <a:pt x="10061423" y="6108"/>
                </a:lnTo>
                <a:lnTo>
                  <a:pt x="10073640" y="6108"/>
                </a:lnTo>
                <a:lnTo>
                  <a:pt x="10073640" y="0"/>
                </a:lnTo>
                <a:lnTo>
                  <a:pt x="0" y="0"/>
                </a:lnTo>
                <a:lnTo>
                  <a:pt x="0" y="6108"/>
                </a:lnTo>
                <a:lnTo>
                  <a:pt x="0" y="18288"/>
                </a:lnTo>
                <a:lnTo>
                  <a:pt x="0" y="6934200"/>
                </a:lnTo>
                <a:lnTo>
                  <a:pt x="0" y="6946392"/>
                </a:lnTo>
                <a:lnTo>
                  <a:pt x="0" y="6952488"/>
                </a:lnTo>
                <a:lnTo>
                  <a:pt x="6096" y="6952488"/>
                </a:lnTo>
                <a:lnTo>
                  <a:pt x="10079736" y="6952488"/>
                </a:lnTo>
                <a:lnTo>
                  <a:pt x="10079736" y="6934200"/>
                </a:lnTo>
                <a:lnTo>
                  <a:pt x="10079736" y="18288"/>
                </a:lnTo>
                <a:lnTo>
                  <a:pt x="10079736" y="0"/>
                </a:lnTo>
                <a:close/>
              </a:path>
            </a:pathLst>
          </a:custGeom>
          <a:solidFill>
            <a:srgbClr val="000000"/>
          </a:solidFill>
        </p:spPr>
        <p:txBody>
          <a:bodyPr wrap="square" lIns="0" tIns="0" rIns="0" bIns="0" rtlCol="0"/>
          <a:lstStyle/>
          <a:p>
            <a:endParaRPr sz="1634"/>
          </a:p>
        </p:txBody>
      </p:sp>
      <p:sp>
        <p:nvSpPr>
          <p:cNvPr id="33" name="object 33"/>
          <p:cNvSpPr txBox="1">
            <a:spLocks noGrp="1"/>
          </p:cNvSpPr>
          <p:nvPr>
            <p:ph type="sldNum" sz="quarter" idx="7"/>
          </p:nvPr>
        </p:nvSpPr>
        <p:spPr>
          <a:xfrm>
            <a:off x="10917181" y="5924683"/>
            <a:ext cx="858794" cy="140300"/>
          </a:xfrm>
          <a:prstGeom prst="rect">
            <a:avLst/>
          </a:prstGeom>
        </p:spPr>
        <p:txBody>
          <a:bodyPr vert="horz" wrap="square" lIns="0" tIns="576" rIns="0" bIns="0" rtlCol="0" anchor="ctr">
            <a:spAutoFit/>
          </a:bodyPr>
          <a:lstStyle/>
          <a:p>
            <a:pPr marL="34580">
              <a:spcBef>
                <a:spcPts val="5"/>
              </a:spcBef>
            </a:pPr>
            <a:fld id="{81D60167-4931-47E6-BA6A-407CBD079E47}" type="slidenum">
              <a:rPr spc="-23" dirty="0"/>
              <a:pPr marL="34580">
                <a:spcBef>
                  <a:spcPts val="5"/>
                </a:spcBef>
              </a:pPr>
              <a:t>19</a:t>
            </a:fld>
            <a:endParaRPr spc="-23" dirty="0"/>
          </a:p>
        </p:txBody>
      </p:sp>
      <p:sp>
        <p:nvSpPr>
          <p:cNvPr id="34" name="object 34"/>
          <p:cNvSpPr txBox="1"/>
          <p:nvPr/>
        </p:nvSpPr>
        <p:spPr>
          <a:xfrm>
            <a:off x="1722215" y="6281540"/>
            <a:ext cx="821807" cy="166712"/>
          </a:xfrm>
          <a:prstGeom prst="rect">
            <a:avLst/>
          </a:prstGeom>
        </p:spPr>
        <p:txBody>
          <a:bodyPr vert="horz" wrap="square" lIns="0" tIns="0" rIns="0" bIns="0" rtlCol="0">
            <a:spAutoFit/>
          </a:bodyPr>
          <a:lstStyle/>
          <a:p>
            <a:pPr marL="11527">
              <a:lnSpc>
                <a:spcPts val="1280"/>
              </a:lnSpc>
            </a:pPr>
            <a:r>
              <a:rPr sz="1089" spc="-9" dirty="0">
                <a:solidFill>
                  <a:srgbClr val="9A9A9A"/>
                </a:solidFill>
                <a:latin typeface="Times New Roman"/>
                <a:cs typeface="Times New Roman"/>
                <a:hlinkClick r:id="rId2"/>
              </a:rPr>
              <a:t>www.uchet.kz</a:t>
            </a:r>
            <a:endParaRPr sz="1089">
              <a:latin typeface="Times New Roman"/>
              <a:cs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B76F457-DA15-49C9-AD1C-27A9AD019AC9}"/>
              </a:ext>
            </a:extLst>
          </p:cNvPr>
          <p:cNvSpPr>
            <a:spLocks noGrp="1"/>
          </p:cNvSpPr>
          <p:nvPr>
            <p:ph type="title"/>
          </p:nvPr>
        </p:nvSpPr>
        <p:spPr/>
        <p:txBody>
          <a:bodyPr/>
          <a:lstStyle/>
          <a:p>
            <a:r>
              <a:rPr lang="ru-RU" dirty="0"/>
              <a:t>План </a:t>
            </a:r>
            <a:endParaRPr lang="ru-KZ" dirty="0"/>
          </a:p>
        </p:txBody>
      </p:sp>
      <p:sp>
        <p:nvSpPr>
          <p:cNvPr id="3" name="Объект 2">
            <a:extLst>
              <a:ext uri="{FF2B5EF4-FFF2-40B4-BE49-F238E27FC236}">
                <a16:creationId xmlns:a16="http://schemas.microsoft.com/office/drawing/2014/main" id="{D558BC12-3C44-4B28-9CD2-3C56AEC7D691}"/>
              </a:ext>
            </a:extLst>
          </p:cNvPr>
          <p:cNvSpPr>
            <a:spLocks noGrp="1"/>
          </p:cNvSpPr>
          <p:nvPr>
            <p:ph idx="1"/>
          </p:nvPr>
        </p:nvSpPr>
        <p:spPr/>
        <p:txBody>
          <a:bodyPr/>
          <a:lstStyle/>
          <a:p>
            <a:r>
              <a:rPr lang="ru-RU" dirty="0">
                <a:latin typeface="Bahnschrift Condensed" panose="020B0502040204020203" pitchFamily="34" charset="0"/>
              </a:rPr>
              <a:t>Цель и задачи аудита отчета о движении денежных средств</a:t>
            </a:r>
          </a:p>
          <a:p>
            <a:r>
              <a:rPr lang="ru-RU" dirty="0">
                <a:latin typeface="Bahnschrift Condensed" panose="020B0502040204020203" pitchFamily="34" charset="0"/>
              </a:rPr>
              <a:t>Нормативная правовая база </a:t>
            </a:r>
          </a:p>
          <a:p>
            <a:r>
              <a:rPr lang="ru-RU" dirty="0">
                <a:latin typeface="Bahnschrift Condensed" panose="020B0502040204020203" pitchFamily="34" charset="0"/>
              </a:rPr>
              <a:t>Источники аудиторских доказательств </a:t>
            </a:r>
            <a:endParaRPr lang="ru-KZ" dirty="0">
              <a:latin typeface="Bahnschrift Condensed" panose="020B0502040204020203" pitchFamily="34" charset="0"/>
            </a:endParaRPr>
          </a:p>
        </p:txBody>
      </p:sp>
    </p:spTree>
    <p:extLst>
      <p:ext uri="{BB962C8B-B14F-4D97-AF65-F5344CB8AC3E}">
        <p14:creationId xmlns:p14="http://schemas.microsoft.com/office/powerpoint/2010/main" val="6079089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137147" y="639227"/>
            <a:ext cx="176925" cy="151357"/>
          </a:xfrm>
          <a:prstGeom prst="rect">
            <a:avLst/>
          </a:prstGeom>
        </p:spPr>
        <p:txBody>
          <a:bodyPr vert="horz" wrap="square" lIns="0" tIns="11526" rIns="0" bIns="0" rtlCol="0">
            <a:spAutoFit/>
          </a:bodyPr>
          <a:lstStyle/>
          <a:p>
            <a:pPr marL="11527">
              <a:spcBef>
                <a:spcPts val="91"/>
              </a:spcBef>
            </a:pPr>
            <a:r>
              <a:rPr sz="908" spc="-9" dirty="0">
                <a:latin typeface="Microsoft Sans Serif"/>
                <a:cs typeface="Microsoft Sans Serif"/>
              </a:rPr>
              <a:t>(iii)</a:t>
            </a:r>
            <a:endParaRPr sz="908">
              <a:latin typeface="Microsoft Sans Serif"/>
              <a:cs typeface="Microsoft Sans Serif"/>
            </a:endParaRPr>
          </a:p>
        </p:txBody>
      </p:sp>
      <p:sp>
        <p:nvSpPr>
          <p:cNvPr id="3" name="object 3"/>
          <p:cNvSpPr txBox="1"/>
          <p:nvPr/>
        </p:nvSpPr>
        <p:spPr>
          <a:xfrm>
            <a:off x="2552082" y="639227"/>
            <a:ext cx="3210005" cy="291074"/>
          </a:xfrm>
          <a:prstGeom prst="rect">
            <a:avLst/>
          </a:prstGeom>
        </p:spPr>
        <p:txBody>
          <a:bodyPr vert="horz" wrap="square" lIns="0" tIns="11526" rIns="0" bIns="0" rtlCol="0">
            <a:spAutoFit/>
          </a:bodyPr>
          <a:lstStyle/>
          <a:p>
            <a:pPr marL="11527" marR="4611">
              <a:spcBef>
                <a:spcPts val="91"/>
              </a:spcBef>
              <a:tabLst>
                <a:tab pos="643180" algn="l"/>
                <a:tab pos="1289818" algn="l"/>
                <a:tab pos="2076503" algn="l"/>
                <a:tab pos="2771552" algn="l"/>
              </a:tabLst>
            </a:pPr>
            <a:r>
              <a:rPr sz="908" spc="-9" dirty="0">
                <a:latin typeface="Verdana"/>
                <a:cs typeface="Verdana"/>
              </a:rPr>
              <a:t>прочих</a:t>
            </a:r>
            <a:r>
              <a:rPr sz="908" dirty="0">
                <a:latin typeface="Verdana"/>
                <a:cs typeface="Verdana"/>
              </a:rPr>
              <a:t>	</a:t>
            </a:r>
            <a:r>
              <a:rPr sz="908" spc="-9" dirty="0">
                <a:latin typeface="Verdana"/>
                <a:cs typeface="Verdana"/>
              </a:rPr>
              <a:t>статей</a:t>
            </a:r>
            <a:r>
              <a:rPr sz="908" spc="-9" dirty="0">
                <a:latin typeface="Microsoft Sans Serif"/>
                <a:cs typeface="Microsoft Sans Serif"/>
              </a:rPr>
              <a:t>,</a:t>
            </a:r>
            <a:r>
              <a:rPr sz="908" dirty="0">
                <a:latin typeface="Microsoft Sans Serif"/>
                <a:cs typeface="Microsoft Sans Serif"/>
              </a:rPr>
              <a:t>	</a:t>
            </a:r>
            <a:r>
              <a:rPr sz="908" spc="-9" dirty="0">
                <a:latin typeface="Verdana"/>
                <a:cs typeface="Verdana"/>
              </a:rPr>
              <a:t>движение</a:t>
            </a:r>
            <a:r>
              <a:rPr sz="908" dirty="0">
                <a:latin typeface="Verdana"/>
                <a:cs typeface="Verdana"/>
              </a:rPr>
              <a:t>	</a:t>
            </a:r>
            <a:r>
              <a:rPr sz="908" spc="-9" dirty="0">
                <a:latin typeface="Verdana"/>
                <a:cs typeface="Verdana"/>
              </a:rPr>
              <a:t>которых</a:t>
            </a:r>
            <a:r>
              <a:rPr sz="908" dirty="0">
                <a:latin typeface="Verdana"/>
                <a:cs typeface="Verdana"/>
              </a:rPr>
              <a:t>	</a:t>
            </a:r>
            <a:r>
              <a:rPr sz="908" spc="-64" dirty="0">
                <a:latin typeface="Verdana"/>
                <a:cs typeface="Verdana"/>
              </a:rPr>
              <a:t>связано </a:t>
            </a:r>
            <a:r>
              <a:rPr sz="908" spc="-73" dirty="0">
                <a:latin typeface="Verdana"/>
                <a:cs typeface="Verdana"/>
              </a:rPr>
              <a:t>инвестиционной</a:t>
            </a:r>
            <a:r>
              <a:rPr sz="908" spc="-18" dirty="0">
                <a:latin typeface="Verdana"/>
                <a:cs typeface="Verdana"/>
              </a:rPr>
              <a:t> </a:t>
            </a:r>
            <a:r>
              <a:rPr sz="908" spc="-73" dirty="0">
                <a:latin typeface="Verdana"/>
                <a:cs typeface="Verdana"/>
              </a:rPr>
              <a:t>или</a:t>
            </a:r>
            <a:r>
              <a:rPr sz="908" spc="-18" dirty="0">
                <a:latin typeface="Verdana"/>
                <a:cs typeface="Verdana"/>
              </a:rPr>
              <a:t> </a:t>
            </a:r>
            <a:r>
              <a:rPr sz="908" spc="-68" dirty="0">
                <a:latin typeface="Verdana"/>
                <a:cs typeface="Verdana"/>
              </a:rPr>
              <a:t>финансовой</a:t>
            </a:r>
            <a:r>
              <a:rPr sz="908" spc="-18" dirty="0">
                <a:latin typeface="Verdana"/>
                <a:cs typeface="Verdana"/>
              </a:rPr>
              <a:t> </a:t>
            </a:r>
            <a:r>
              <a:rPr sz="908" spc="-9" dirty="0">
                <a:latin typeface="Verdana"/>
                <a:cs typeface="Verdana"/>
              </a:rPr>
              <a:t>деятельностью</a:t>
            </a:r>
            <a:r>
              <a:rPr sz="908" spc="-9" dirty="0">
                <a:latin typeface="Microsoft Sans Serif"/>
                <a:cs typeface="Microsoft Sans Serif"/>
              </a:rPr>
              <a:t>.</a:t>
            </a:r>
            <a:endParaRPr sz="908">
              <a:latin typeface="Microsoft Sans Serif"/>
              <a:cs typeface="Microsoft Sans Serif"/>
            </a:endParaRPr>
          </a:p>
        </p:txBody>
      </p:sp>
      <p:sp>
        <p:nvSpPr>
          <p:cNvPr id="4" name="object 4"/>
          <p:cNvSpPr txBox="1"/>
          <p:nvPr/>
        </p:nvSpPr>
        <p:spPr>
          <a:xfrm>
            <a:off x="1722189" y="1054164"/>
            <a:ext cx="4039304" cy="430792"/>
          </a:xfrm>
          <a:prstGeom prst="rect">
            <a:avLst/>
          </a:prstGeom>
        </p:spPr>
        <p:txBody>
          <a:bodyPr vert="horz" wrap="square" lIns="0" tIns="11526" rIns="0" bIns="0" rtlCol="0">
            <a:spAutoFit/>
          </a:bodyPr>
          <a:lstStyle/>
          <a:p>
            <a:pPr marL="11527" marR="4611" indent="-576" algn="just">
              <a:spcBef>
                <a:spcPts val="91"/>
              </a:spcBef>
            </a:pPr>
            <a:r>
              <a:rPr sz="908" dirty="0">
                <a:latin typeface="Verdana"/>
                <a:cs typeface="Verdana"/>
              </a:rPr>
              <a:t>В</a:t>
            </a:r>
            <a:r>
              <a:rPr sz="908" spc="-59" dirty="0">
                <a:latin typeface="Verdana"/>
                <a:cs typeface="Verdana"/>
              </a:rPr>
              <a:t> </a:t>
            </a:r>
            <a:r>
              <a:rPr sz="908" spc="-54" dirty="0">
                <a:latin typeface="Verdana"/>
                <a:cs typeface="Verdana"/>
              </a:rPr>
              <a:t>соответствии</a:t>
            </a:r>
            <a:r>
              <a:rPr sz="908" spc="-14" dirty="0">
                <a:latin typeface="Verdana"/>
                <a:cs typeface="Verdana"/>
              </a:rPr>
              <a:t> </a:t>
            </a:r>
            <a:r>
              <a:rPr sz="908" dirty="0">
                <a:latin typeface="Verdana"/>
                <a:cs typeface="Verdana"/>
              </a:rPr>
              <a:t>с</a:t>
            </a:r>
            <a:r>
              <a:rPr sz="908" spc="-5" dirty="0">
                <a:latin typeface="Verdana"/>
                <a:cs typeface="Verdana"/>
              </a:rPr>
              <a:t> </a:t>
            </a:r>
            <a:r>
              <a:rPr sz="908" spc="-68" dirty="0">
                <a:latin typeface="Verdana"/>
                <a:cs typeface="Verdana"/>
              </a:rPr>
              <a:t>косвенным</a:t>
            </a:r>
            <a:r>
              <a:rPr sz="908" spc="-5" dirty="0">
                <a:latin typeface="Verdana"/>
                <a:cs typeface="Verdana"/>
              </a:rPr>
              <a:t> </a:t>
            </a:r>
            <a:r>
              <a:rPr sz="908" spc="-36" dirty="0">
                <a:latin typeface="Verdana"/>
                <a:cs typeface="Verdana"/>
              </a:rPr>
              <a:t>методом</a:t>
            </a:r>
            <a:r>
              <a:rPr sz="908" spc="-9" dirty="0">
                <a:latin typeface="Verdana"/>
                <a:cs typeface="Verdana"/>
              </a:rPr>
              <a:t> </a:t>
            </a:r>
            <a:r>
              <a:rPr sz="908" spc="-73" dirty="0">
                <a:latin typeface="Verdana"/>
                <a:cs typeface="Verdana"/>
              </a:rPr>
              <a:t>чистый</a:t>
            </a:r>
            <a:r>
              <a:rPr sz="908" spc="-9" dirty="0">
                <a:latin typeface="Verdana"/>
                <a:cs typeface="Verdana"/>
              </a:rPr>
              <a:t> </a:t>
            </a:r>
            <a:r>
              <a:rPr sz="908" spc="-91" dirty="0">
                <a:latin typeface="Verdana"/>
                <a:cs typeface="Verdana"/>
              </a:rPr>
              <a:t>поток</a:t>
            </a:r>
            <a:r>
              <a:rPr sz="908" spc="14" dirty="0">
                <a:latin typeface="Verdana"/>
                <a:cs typeface="Verdana"/>
              </a:rPr>
              <a:t> </a:t>
            </a:r>
            <a:r>
              <a:rPr sz="908" spc="-86" dirty="0">
                <a:latin typeface="Verdana"/>
                <a:cs typeface="Verdana"/>
              </a:rPr>
              <a:t>денежных</a:t>
            </a:r>
            <a:r>
              <a:rPr sz="908" spc="5" dirty="0">
                <a:latin typeface="Verdana"/>
                <a:cs typeface="Verdana"/>
              </a:rPr>
              <a:t> </a:t>
            </a:r>
            <a:r>
              <a:rPr sz="908" spc="-45" dirty="0">
                <a:latin typeface="Verdana"/>
                <a:cs typeface="Verdana"/>
              </a:rPr>
              <a:t>средств</a:t>
            </a:r>
            <a:r>
              <a:rPr sz="908" spc="-5" dirty="0">
                <a:latin typeface="Verdana"/>
                <a:cs typeface="Verdana"/>
              </a:rPr>
              <a:t> </a:t>
            </a:r>
            <a:r>
              <a:rPr sz="908" spc="-23" dirty="0">
                <a:latin typeface="Verdana"/>
                <a:cs typeface="Verdana"/>
              </a:rPr>
              <a:t>по </a:t>
            </a:r>
            <a:r>
              <a:rPr sz="908" spc="-59" dirty="0">
                <a:latin typeface="Verdana"/>
                <a:cs typeface="Verdana"/>
              </a:rPr>
              <a:t>операционной</a:t>
            </a:r>
            <a:r>
              <a:rPr sz="908" spc="5" dirty="0">
                <a:latin typeface="Verdana"/>
                <a:cs typeface="Verdana"/>
              </a:rPr>
              <a:t> </a:t>
            </a:r>
            <a:r>
              <a:rPr sz="908" spc="-41" dirty="0">
                <a:latin typeface="Verdana"/>
                <a:cs typeface="Verdana"/>
              </a:rPr>
              <a:t>деятельности</a:t>
            </a:r>
            <a:r>
              <a:rPr sz="908" spc="14" dirty="0">
                <a:latin typeface="Verdana"/>
                <a:cs typeface="Verdana"/>
              </a:rPr>
              <a:t> </a:t>
            </a:r>
            <a:r>
              <a:rPr sz="908" spc="-41" dirty="0">
                <a:latin typeface="Verdana"/>
                <a:cs typeface="Verdana"/>
              </a:rPr>
              <a:t>определяется</a:t>
            </a:r>
            <a:r>
              <a:rPr sz="908" spc="9" dirty="0">
                <a:latin typeface="Verdana"/>
                <a:cs typeface="Verdana"/>
              </a:rPr>
              <a:t> </a:t>
            </a:r>
            <a:r>
              <a:rPr sz="908" spc="-23" dirty="0">
                <a:latin typeface="Verdana"/>
                <a:cs typeface="Verdana"/>
              </a:rPr>
              <a:t>путем</a:t>
            </a:r>
            <a:r>
              <a:rPr sz="908" spc="9" dirty="0">
                <a:latin typeface="Verdana"/>
                <a:cs typeface="Verdana"/>
              </a:rPr>
              <a:t> </a:t>
            </a:r>
            <a:r>
              <a:rPr sz="908" spc="-73" dirty="0">
                <a:latin typeface="Verdana"/>
                <a:cs typeface="Verdana"/>
              </a:rPr>
              <a:t>корректировки</a:t>
            </a:r>
            <a:r>
              <a:rPr sz="908" spc="9" dirty="0">
                <a:latin typeface="Verdana"/>
                <a:cs typeface="Verdana"/>
              </a:rPr>
              <a:t> </a:t>
            </a:r>
            <a:r>
              <a:rPr sz="908" spc="-18" dirty="0">
                <a:latin typeface="Verdana"/>
                <a:cs typeface="Verdana"/>
              </a:rPr>
              <a:t>чистой </a:t>
            </a:r>
            <a:r>
              <a:rPr sz="908" spc="-73" dirty="0">
                <a:latin typeface="Verdana"/>
                <a:cs typeface="Verdana"/>
              </a:rPr>
              <a:t>прибыли</a:t>
            </a:r>
            <a:r>
              <a:rPr sz="908" spc="-45" dirty="0">
                <a:latin typeface="Verdana"/>
                <a:cs typeface="Verdana"/>
              </a:rPr>
              <a:t> </a:t>
            </a:r>
            <a:r>
              <a:rPr sz="908" spc="-41" dirty="0">
                <a:latin typeface="Verdana"/>
                <a:cs typeface="Verdana"/>
              </a:rPr>
              <a:t>с</a:t>
            </a:r>
            <a:r>
              <a:rPr sz="908" spc="-45" dirty="0">
                <a:latin typeface="Verdana"/>
                <a:cs typeface="Verdana"/>
              </a:rPr>
              <a:t> </a:t>
            </a:r>
            <a:r>
              <a:rPr sz="908" spc="-59" dirty="0">
                <a:latin typeface="Verdana"/>
                <a:cs typeface="Verdana"/>
              </a:rPr>
              <a:t>учетом</a:t>
            </a:r>
            <a:r>
              <a:rPr sz="908" spc="-45" dirty="0">
                <a:latin typeface="Verdana"/>
                <a:cs typeface="Verdana"/>
              </a:rPr>
              <a:t> </a:t>
            </a:r>
            <a:r>
              <a:rPr sz="908" spc="-9" dirty="0">
                <a:latin typeface="Verdana"/>
                <a:cs typeface="Verdana"/>
              </a:rPr>
              <a:t>влияния</a:t>
            </a:r>
            <a:r>
              <a:rPr sz="908" spc="-9" dirty="0">
                <a:latin typeface="Microsoft Sans Serif"/>
                <a:cs typeface="Microsoft Sans Serif"/>
              </a:rPr>
              <a:t>:</a:t>
            </a:r>
            <a:endParaRPr sz="908">
              <a:latin typeface="Microsoft Sans Serif"/>
              <a:cs typeface="Microsoft Sans Serif"/>
            </a:endParaRPr>
          </a:p>
        </p:txBody>
      </p:sp>
      <p:sp>
        <p:nvSpPr>
          <p:cNvPr id="5" name="object 5"/>
          <p:cNvSpPr txBox="1"/>
          <p:nvPr/>
        </p:nvSpPr>
        <p:spPr>
          <a:xfrm>
            <a:off x="1722209" y="1607412"/>
            <a:ext cx="126210" cy="151357"/>
          </a:xfrm>
          <a:prstGeom prst="rect">
            <a:avLst/>
          </a:prstGeom>
        </p:spPr>
        <p:txBody>
          <a:bodyPr vert="horz" wrap="square" lIns="0" tIns="11526" rIns="0" bIns="0" rtlCol="0">
            <a:spAutoFit/>
          </a:bodyPr>
          <a:lstStyle/>
          <a:p>
            <a:pPr marL="11527">
              <a:spcBef>
                <a:spcPts val="91"/>
              </a:spcBef>
            </a:pPr>
            <a:r>
              <a:rPr sz="908" spc="-23" dirty="0">
                <a:latin typeface="Microsoft Sans Serif"/>
                <a:cs typeface="Microsoft Sans Serif"/>
              </a:rPr>
              <a:t>(i)</a:t>
            </a:r>
            <a:endParaRPr sz="908">
              <a:latin typeface="Microsoft Sans Serif"/>
              <a:cs typeface="Microsoft Sans Serif"/>
            </a:endParaRPr>
          </a:p>
        </p:txBody>
      </p:sp>
      <p:sp>
        <p:nvSpPr>
          <p:cNvPr id="6" name="object 6"/>
          <p:cNvSpPr txBox="1"/>
          <p:nvPr/>
        </p:nvSpPr>
        <p:spPr>
          <a:xfrm>
            <a:off x="2137118" y="1607413"/>
            <a:ext cx="3624943" cy="291074"/>
          </a:xfrm>
          <a:prstGeom prst="rect">
            <a:avLst/>
          </a:prstGeom>
        </p:spPr>
        <p:txBody>
          <a:bodyPr vert="horz" wrap="square" lIns="0" tIns="11526" rIns="0" bIns="0" rtlCol="0">
            <a:spAutoFit/>
          </a:bodyPr>
          <a:lstStyle/>
          <a:p>
            <a:pPr marL="11527" marR="4611">
              <a:spcBef>
                <a:spcPts val="91"/>
              </a:spcBef>
            </a:pPr>
            <a:r>
              <a:rPr sz="908" spc="-68" dirty="0">
                <a:latin typeface="Verdana"/>
                <a:cs typeface="Verdana"/>
              </a:rPr>
              <a:t>изменений</a:t>
            </a:r>
            <a:r>
              <a:rPr sz="908" spc="-9" dirty="0">
                <a:latin typeface="Verdana"/>
                <a:cs typeface="Verdana"/>
              </a:rPr>
              <a:t> </a:t>
            </a:r>
            <a:r>
              <a:rPr sz="908" spc="-27" dirty="0">
                <a:latin typeface="Verdana"/>
                <a:cs typeface="Verdana"/>
              </a:rPr>
              <a:t>запасов</a:t>
            </a:r>
            <a:r>
              <a:rPr sz="908" spc="-27" dirty="0">
                <a:latin typeface="Microsoft Sans Serif"/>
                <a:cs typeface="Microsoft Sans Serif"/>
              </a:rPr>
              <a:t>,</a:t>
            </a:r>
            <a:r>
              <a:rPr sz="908" spc="371" dirty="0">
                <a:latin typeface="Microsoft Sans Serif"/>
                <a:cs typeface="Microsoft Sans Serif"/>
              </a:rPr>
              <a:t> </a:t>
            </a:r>
            <a:r>
              <a:rPr sz="908" spc="-68" dirty="0">
                <a:latin typeface="Verdana"/>
                <a:cs typeface="Verdana"/>
              </a:rPr>
              <a:t>дебиторской</a:t>
            </a:r>
            <a:r>
              <a:rPr sz="908" spc="-5" dirty="0">
                <a:latin typeface="Verdana"/>
                <a:cs typeface="Verdana"/>
              </a:rPr>
              <a:t> </a:t>
            </a:r>
            <a:r>
              <a:rPr sz="908" dirty="0">
                <a:latin typeface="Verdana"/>
                <a:cs typeface="Verdana"/>
              </a:rPr>
              <a:t>и</a:t>
            </a:r>
            <a:r>
              <a:rPr sz="908" spc="-5" dirty="0">
                <a:latin typeface="Verdana"/>
                <a:cs typeface="Verdana"/>
              </a:rPr>
              <a:t> </a:t>
            </a:r>
            <a:r>
              <a:rPr sz="908" spc="-73" dirty="0">
                <a:latin typeface="Verdana"/>
                <a:cs typeface="Verdana"/>
              </a:rPr>
              <a:t>кредиторской</a:t>
            </a:r>
            <a:r>
              <a:rPr sz="908" spc="-9" dirty="0">
                <a:latin typeface="Verdana"/>
                <a:cs typeface="Verdana"/>
              </a:rPr>
              <a:t> </a:t>
            </a:r>
            <a:r>
              <a:rPr sz="908" spc="-41" dirty="0">
                <a:latin typeface="Verdana"/>
                <a:cs typeface="Verdana"/>
              </a:rPr>
              <a:t>задолженности </a:t>
            </a:r>
            <a:r>
              <a:rPr sz="908" spc="-77" dirty="0">
                <a:latin typeface="Verdana"/>
                <a:cs typeface="Verdana"/>
              </a:rPr>
              <a:t>по</a:t>
            </a:r>
            <a:r>
              <a:rPr sz="908" spc="-45" dirty="0">
                <a:latin typeface="Verdana"/>
                <a:cs typeface="Verdana"/>
              </a:rPr>
              <a:t> </a:t>
            </a:r>
            <a:r>
              <a:rPr sz="908" spc="-73" dirty="0">
                <a:latin typeface="Verdana"/>
                <a:cs typeface="Verdana"/>
              </a:rPr>
              <a:t>операционной</a:t>
            </a:r>
            <a:r>
              <a:rPr sz="908" spc="-45" dirty="0">
                <a:latin typeface="Verdana"/>
                <a:cs typeface="Verdana"/>
              </a:rPr>
              <a:t> </a:t>
            </a:r>
            <a:r>
              <a:rPr sz="908" spc="-9" dirty="0">
                <a:latin typeface="Verdana"/>
                <a:cs typeface="Verdana"/>
              </a:rPr>
              <a:t>деятельности</a:t>
            </a:r>
            <a:r>
              <a:rPr sz="908" spc="-9" dirty="0">
                <a:latin typeface="Microsoft Sans Serif"/>
                <a:cs typeface="Microsoft Sans Serif"/>
              </a:rPr>
              <a:t>;</a:t>
            </a:r>
            <a:endParaRPr sz="908">
              <a:latin typeface="Microsoft Sans Serif"/>
              <a:cs typeface="Microsoft Sans Serif"/>
            </a:endParaRPr>
          </a:p>
        </p:txBody>
      </p:sp>
      <p:sp>
        <p:nvSpPr>
          <p:cNvPr id="7" name="object 7"/>
          <p:cNvSpPr txBox="1"/>
          <p:nvPr/>
        </p:nvSpPr>
        <p:spPr>
          <a:xfrm>
            <a:off x="1722173" y="2022349"/>
            <a:ext cx="150991" cy="151357"/>
          </a:xfrm>
          <a:prstGeom prst="rect">
            <a:avLst/>
          </a:prstGeom>
        </p:spPr>
        <p:txBody>
          <a:bodyPr vert="horz" wrap="square" lIns="0" tIns="11526" rIns="0" bIns="0" rtlCol="0">
            <a:spAutoFit/>
          </a:bodyPr>
          <a:lstStyle/>
          <a:p>
            <a:pPr marL="11527">
              <a:spcBef>
                <a:spcPts val="91"/>
              </a:spcBef>
            </a:pPr>
            <a:r>
              <a:rPr sz="908" spc="-18" dirty="0">
                <a:latin typeface="Microsoft Sans Serif"/>
                <a:cs typeface="Microsoft Sans Serif"/>
              </a:rPr>
              <a:t>(ii)</a:t>
            </a:r>
            <a:endParaRPr sz="908">
              <a:latin typeface="Microsoft Sans Serif"/>
              <a:cs typeface="Microsoft Sans Serif"/>
            </a:endParaRPr>
          </a:p>
        </p:txBody>
      </p:sp>
      <p:sp>
        <p:nvSpPr>
          <p:cNvPr id="8" name="object 8"/>
          <p:cNvSpPr txBox="1"/>
          <p:nvPr/>
        </p:nvSpPr>
        <p:spPr>
          <a:xfrm>
            <a:off x="2137098" y="2022349"/>
            <a:ext cx="3624367" cy="430792"/>
          </a:xfrm>
          <a:prstGeom prst="rect">
            <a:avLst/>
          </a:prstGeom>
        </p:spPr>
        <p:txBody>
          <a:bodyPr vert="horz" wrap="square" lIns="0" tIns="11526" rIns="0" bIns="0" rtlCol="0">
            <a:spAutoFit/>
          </a:bodyPr>
          <a:lstStyle/>
          <a:p>
            <a:pPr marL="11527" marR="4611" algn="just">
              <a:spcBef>
                <a:spcPts val="91"/>
              </a:spcBef>
            </a:pPr>
            <a:r>
              <a:rPr sz="908" spc="-82" dirty="0">
                <a:latin typeface="Verdana"/>
                <a:cs typeface="Verdana"/>
              </a:rPr>
              <a:t>неденежных</a:t>
            </a:r>
            <a:r>
              <a:rPr sz="908" dirty="0">
                <a:latin typeface="Verdana"/>
                <a:cs typeface="Verdana"/>
              </a:rPr>
              <a:t> </a:t>
            </a:r>
            <a:r>
              <a:rPr sz="908" spc="-36" dirty="0">
                <a:latin typeface="Verdana"/>
                <a:cs typeface="Verdana"/>
              </a:rPr>
              <a:t>статей</a:t>
            </a:r>
            <a:r>
              <a:rPr sz="908" spc="-36" dirty="0">
                <a:latin typeface="Microsoft Sans Serif"/>
                <a:cs typeface="Microsoft Sans Serif"/>
              </a:rPr>
              <a:t>,</a:t>
            </a:r>
            <a:r>
              <a:rPr sz="908" spc="-23" dirty="0">
                <a:latin typeface="Microsoft Sans Serif"/>
                <a:cs typeface="Microsoft Sans Serif"/>
              </a:rPr>
              <a:t> </a:t>
            </a:r>
            <a:r>
              <a:rPr sz="908" spc="-91" dirty="0">
                <a:latin typeface="Verdana"/>
                <a:cs typeface="Verdana"/>
              </a:rPr>
              <a:t>таких</a:t>
            </a:r>
            <a:r>
              <a:rPr sz="908" spc="9" dirty="0">
                <a:latin typeface="Verdana"/>
                <a:cs typeface="Verdana"/>
              </a:rPr>
              <a:t> </a:t>
            </a:r>
            <a:r>
              <a:rPr sz="908" spc="-154" dirty="0">
                <a:latin typeface="Verdana"/>
                <a:cs typeface="Verdana"/>
              </a:rPr>
              <a:t>как</a:t>
            </a:r>
            <a:r>
              <a:rPr sz="908" spc="77" dirty="0">
                <a:latin typeface="Verdana"/>
                <a:cs typeface="Verdana"/>
              </a:rPr>
              <a:t> </a:t>
            </a:r>
            <a:r>
              <a:rPr sz="908" spc="-54" dirty="0">
                <a:latin typeface="Verdana"/>
                <a:cs typeface="Verdana"/>
              </a:rPr>
              <a:t>амортизация</a:t>
            </a:r>
            <a:r>
              <a:rPr sz="908" spc="-54" dirty="0">
                <a:latin typeface="Microsoft Sans Serif"/>
                <a:cs typeface="Microsoft Sans Serif"/>
              </a:rPr>
              <a:t>,</a:t>
            </a:r>
            <a:r>
              <a:rPr sz="908" spc="73" dirty="0">
                <a:latin typeface="Microsoft Sans Serif"/>
                <a:cs typeface="Microsoft Sans Serif"/>
              </a:rPr>
              <a:t> </a:t>
            </a:r>
            <a:r>
              <a:rPr sz="908" spc="-50" dirty="0">
                <a:latin typeface="Verdana"/>
                <a:cs typeface="Verdana"/>
              </a:rPr>
              <a:t>резервы</a:t>
            </a:r>
            <a:r>
              <a:rPr sz="908" spc="-50" dirty="0">
                <a:latin typeface="Microsoft Sans Serif"/>
                <a:cs typeface="Microsoft Sans Serif"/>
              </a:rPr>
              <a:t>,</a:t>
            </a:r>
            <a:r>
              <a:rPr sz="908" spc="73" dirty="0">
                <a:latin typeface="Microsoft Sans Serif"/>
                <a:cs typeface="Microsoft Sans Serif"/>
              </a:rPr>
              <a:t> </a:t>
            </a:r>
            <a:r>
              <a:rPr sz="908" spc="-45" dirty="0">
                <a:latin typeface="Verdana"/>
                <a:cs typeface="Verdana"/>
              </a:rPr>
              <a:t>отложенные </a:t>
            </a:r>
            <a:r>
              <a:rPr sz="908" spc="-9" dirty="0">
                <a:latin typeface="Verdana"/>
                <a:cs typeface="Verdana"/>
              </a:rPr>
              <a:t>налоги</a:t>
            </a:r>
            <a:r>
              <a:rPr sz="908" spc="-9" dirty="0">
                <a:latin typeface="Microsoft Sans Serif"/>
                <a:cs typeface="Microsoft Sans Serif"/>
              </a:rPr>
              <a:t>,</a:t>
            </a:r>
            <a:r>
              <a:rPr sz="908" dirty="0">
                <a:latin typeface="Microsoft Sans Serif"/>
                <a:cs typeface="Microsoft Sans Serif"/>
              </a:rPr>
              <a:t> </a:t>
            </a:r>
            <a:r>
              <a:rPr sz="908" spc="-45" dirty="0">
                <a:latin typeface="Verdana"/>
                <a:cs typeface="Verdana"/>
              </a:rPr>
              <a:t>нереализованная</a:t>
            </a:r>
            <a:r>
              <a:rPr sz="908" spc="-36" dirty="0">
                <a:latin typeface="Verdana"/>
                <a:cs typeface="Verdana"/>
              </a:rPr>
              <a:t> курсовая</a:t>
            </a:r>
            <a:r>
              <a:rPr sz="908" spc="-41" dirty="0">
                <a:latin typeface="Verdana"/>
                <a:cs typeface="Verdana"/>
              </a:rPr>
              <a:t> </a:t>
            </a:r>
            <a:r>
              <a:rPr sz="908" spc="-18" dirty="0">
                <a:latin typeface="Verdana"/>
                <a:cs typeface="Verdana"/>
              </a:rPr>
              <a:t>разница</a:t>
            </a:r>
            <a:r>
              <a:rPr sz="908" spc="-18" dirty="0">
                <a:latin typeface="Microsoft Sans Serif"/>
                <a:cs typeface="Microsoft Sans Serif"/>
              </a:rPr>
              <a:t>,</a:t>
            </a:r>
            <a:r>
              <a:rPr sz="908" spc="23" dirty="0">
                <a:latin typeface="Microsoft Sans Serif"/>
                <a:cs typeface="Microsoft Sans Serif"/>
              </a:rPr>
              <a:t> </a:t>
            </a:r>
            <a:r>
              <a:rPr sz="908" spc="-50" dirty="0">
                <a:latin typeface="Verdana"/>
                <a:cs typeface="Verdana"/>
              </a:rPr>
              <a:t>нераспределенная </a:t>
            </a:r>
            <a:r>
              <a:rPr sz="908" spc="-73" dirty="0">
                <a:latin typeface="Verdana"/>
                <a:cs typeface="Verdana"/>
              </a:rPr>
              <a:t>прибыль</a:t>
            </a:r>
            <a:r>
              <a:rPr sz="908" spc="-27" dirty="0">
                <a:latin typeface="Verdana"/>
                <a:cs typeface="Verdana"/>
              </a:rPr>
              <a:t> </a:t>
            </a:r>
            <a:r>
              <a:rPr sz="908" spc="-73" dirty="0">
                <a:latin typeface="Verdana"/>
                <a:cs typeface="Verdana"/>
              </a:rPr>
              <a:t>ассоциированных</a:t>
            </a:r>
            <a:r>
              <a:rPr sz="908" spc="-36" dirty="0">
                <a:latin typeface="Verdana"/>
                <a:cs typeface="Verdana"/>
              </a:rPr>
              <a:t> </a:t>
            </a:r>
            <a:r>
              <a:rPr sz="908" spc="-77" dirty="0">
                <a:latin typeface="Verdana"/>
                <a:cs typeface="Verdana"/>
              </a:rPr>
              <a:t>компаний</a:t>
            </a:r>
            <a:r>
              <a:rPr sz="908" spc="-27" dirty="0">
                <a:latin typeface="Verdana"/>
                <a:cs typeface="Verdana"/>
              </a:rPr>
              <a:t> </a:t>
            </a:r>
            <a:r>
              <a:rPr sz="908" spc="-77" dirty="0">
                <a:latin typeface="Verdana"/>
                <a:cs typeface="Verdana"/>
              </a:rPr>
              <a:t>и</a:t>
            </a:r>
            <a:r>
              <a:rPr sz="908" spc="-36" dirty="0">
                <a:latin typeface="Verdana"/>
                <a:cs typeface="Verdana"/>
              </a:rPr>
              <a:t> </a:t>
            </a:r>
            <a:r>
              <a:rPr sz="908" spc="-54" dirty="0">
                <a:latin typeface="Verdana"/>
                <a:cs typeface="Verdana"/>
              </a:rPr>
              <a:t>доля</a:t>
            </a:r>
            <a:r>
              <a:rPr sz="908" spc="-36" dirty="0">
                <a:latin typeface="Verdana"/>
                <a:cs typeface="Verdana"/>
              </a:rPr>
              <a:t> </a:t>
            </a:r>
            <a:r>
              <a:rPr sz="908" spc="-9" dirty="0">
                <a:latin typeface="Verdana"/>
                <a:cs typeface="Verdana"/>
              </a:rPr>
              <a:t>меньшинства</a:t>
            </a:r>
            <a:r>
              <a:rPr sz="908" spc="-9" dirty="0">
                <a:latin typeface="Microsoft Sans Serif"/>
                <a:cs typeface="Microsoft Sans Serif"/>
              </a:rPr>
              <a:t>;</a:t>
            </a:r>
            <a:endParaRPr sz="908">
              <a:latin typeface="Microsoft Sans Serif"/>
              <a:cs typeface="Microsoft Sans Serif"/>
            </a:endParaRPr>
          </a:p>
        </p:txBody>
      </p:sp>
      <p:sp>
        <p:nvSpPr>
          <p:cNvPr id="9" name="object 9"/>
          <p:cNvSpPr txBox="1"/>
          <p:nvPr/>
        </p:nvSpPr>
        <p:spPr>
          <a:xfrm>
            <a:off x="1722196" y="2575610"/>
            <a:ext cx="176925" cy="151357"/>
          </a:xfrm>
          <a:prstGeom prst="rect">
            <a:avLst/>
          </a:prstGeom>
        </p:spPr>
        <p:txBody>
          <a:bodyPr vert="horz" wrap="square" lIns="0" tIns="11526" rIns="0" bIns="0" rtlCol="0">
            <a:spAutoFit/>
          </a:bodyPr>
          <a:lstStyle/>
          <a:p>
            <a:pPr marL="11527">
              <a:spcBef>
                <a:spcPts val="91"/>
              </a:spcBef>
            </a:pPr>
            <a:r>
              <a:rPr sz="908" spc="-9" dirty="0">
                <a:latin typeface="Microsoft Sans Serif"/>
                <a:cs typeface="Microsoft Sans Serif"/>
              </a:rPr>
              <a:t>(iii)</a:t>
            </a:r>
            <a:endParaRPr sz="908">
              <a:latin typeface="Microsoft Sans Serif"/>
              <a:cs typeface="Microsoft Sans Serif"/>
            </a:endParaRPr>
          </a:p>
        </p:txBody>
      </p:sp>
      <p:sp>
        <p:nvSpPr>
          <p:cNvPr id="10" name="object 10"/>
          <p:cNvSpPr txBox="1"/>
          <p:nvPr/>
        </p:nvSpPr>
        <p:spPr>
          <a:xfrm>
            <a:off x="2137134" y="2575610"/>
            <a:ext cx="3623789" cy="291074"/>
          </a:xfrm>
          <a:prstGeom prst="rect">
            <a:avLst/>
          </a:prstGeom>
        </p:spPr>
        <p:txBody>
          <a:bodyPr vert="horz" wrap="square" lIns="0" tIns="11526" rIns="0" bIns="0" rtlCol="0">
            <a:spAutoFit/>
          </a:bodyPr>
          <a:lstStyle/>
          <a:p>
            <a:pPr marL="11527" marR="4611" indent="-576">
              <a:spcBef>
                <a:spcPts val="91"/>
              </a:spcBef>
            </a:pPr>
            <a:r>
              <a:rPr sz="908" spc="-23" dirty="0">
                <a:latin typeface="Verdana"/>
                <a:cs typeface="Verdana"/>
              </a:rPr>
              <a:t>всех</a:t>
            </a:r>
            <a:r>
              <a:rPr sz="908" spc="54" dirty="0">
                <a:latin typeface="Verdana"/>
                <a:cs typeface="Verdana"/>
              </a:rPr>
              <a:t> </a:t>
            </a:r>
            <a:r>
              <a:rPr sz="908" spc="-54" dirty="0">
                <a:latin typeface="Verdana"/>
                <a:cs typeface="Verdana"/>
              </a:rPr>
              <a:t>прочих</a:t>
            </a:r>
            <a:r>
              <a:rPr sz="908" spc="50" dirty="0">
                <a:latin typeface="Verdana"/>
                <a:cs typeface="Verdana"/>
              </a:rPr>
              <a:t> </a:t>
            </a:r>
            <a:r>
              <a:rPr sz="908" spc="-23" dirty="0">
                <a:latin typeface="Verdana"/>
                <a:cs typeface="Verdana"/>
              </a:rPr>
              <a:t>статей</a:t>
            </a:r>
            <a:r>
              <a:rPr sz="908" spc="-23" dirty="0">
                <a:latin typeface="Microsoft Sans Serif"/>
                <a:cs typeface="Microsoft Sans Serif"/>
              </a:rPr>
              <a:t>,</a:t>
            </a:r>
            <a:r>
              <a:rPr sz="908" spc="132" dirty="0">
                <a:latin typeface="Microsoft Sans Serif"/>
                <a:cs typeface="Microsoft Sans Serif"/>
              </a:rPr>
              <a:t> </a:t>
            </a:r>
            <a:r>
              <a:rPr sz="908" spc="-54" dirty="0">
                <a:latin typeface="Verdana"/>
                <a:cs typeface="Verdana"/>
              </a:rPr>
              <a:t>денежные</a:t>
            </a:r>
            <a:r>
              <a:rPr sz="908" spc="59" dirty="0">
                <a:latin typeface="Verdana"/>
                <a:cs typeface="Verdana"/>
              </a:rPr>
              <a:t> </a:t>
            </a:r>
            <a:r>
              <a:rPr sz="908" spc="-54" dirty="0">
                <a:latin typeface="Verdana"/>
                <a:cs typeface="Verdana"/>
              </a:rPr>
              <a:t>потоки</a:t>
            </a:r>
            <a:r>
              <a:rPr sz="908" spc="59" dirty="0">
                <a:latin typeface="Verdana"/>
                <a:cs typeface="Verdana"/>
              </a:rPr>
              <a:t> </a:t>
            </a:r>
            <a:r>
              <a:rPr sz="908" dirty="0">
                <a:latin typeface="Verdana"/>
                <a:cs typeface="Verdana"/>
              </a:rPr>
              <a:t>по</a:t>
            </a:r>
            <a:r>
              <a:rPr sz="908" spc="59" dirty="0">
                <a:latin typeface="Verdana"/>
                <a:cs typeface="Verdana"/>
              </a:rPr>
              <a:t> </a:t>
            </a:r>
            <a:r>
              <a:rPr sz="908" spc="-50" dirty="0">
                <a:latin typeface="Verdana"/>
                <a:cs typeface="Verdana"/>
              </a:rPr>
              <a:t>которым</a:t>
            </a:r>
            <a:r>
              <a:rPr sz="908" spc="59" dirty="0">
                <a:latin typeface="Verdana"/>
                <a:cs typeface="Verdana"/>
              </a:rPr>
              <a:t> </a:t>
            </a:r>
            <a:r>
              <a:rPr sz="908" spc="-41" dirty="0">
                <a:latin typeface="Verdana"/>
                <a:cs typeface="Verdana"/>
              </a:rPr>
              <a:t>относятся</a:t>
            </a:r>
            <a:r>
              <a:rPr sz="908" spc="54" dirty="0">
                <a:latin typeface="Verdana"/>
                <a:cs typeface="Verdana"/>
              </a:rPr>
              <a:t> </a:t>
            </a:r>
            <a:r>
              <a:rPr sz="908" spc="-45" dirty="0">
                <a:latin typeface="Verdana"/>
                <a:cs typeface="Verdana"/>
              </a:rPr>
              <a:t>к </a:t>
            </a:r>
            <a:r>
              <a:rPr sz="908" spc="-73" dirty="0">
                <a:latin typeface="Verdana"/>
                <a:cs typeface="Verdana"/>
              </a:rPr>
              <a:t>инвестиционной</a:t>
            </a:r>
            <a:r>
              <a:rPr sz="908" spc="-18" dirty="0">
                <a:latin typeface="Verdana"/>
                <a:cs typeface="Verdana"/>
              </a:rPr>
              <a:t> </a:t>
            </a:r>
            <a:r>
              <a:rPr sz="908" spc="-73" dirty="0">
                <a:latin typeface="Verdana"/>
                <a:cs typeface="Verdana"/>
              </a:rPr>
              <a:t>или</a:t>
            </a:r>
            <a:r>
              <a:rPr sz="908" spc="-18" dirty="0">
                <a:latin typeface="Verdana"/>
                <a:cs typeface="Verdana"/>
              </a:rPr>
              <a:t> </a:t>
            </a:r>
            <a:r>
              <a:rPr sz="908" spc="-68" dirty="0">
                <a:latin typeface="Verdana"/>
                <a:cs typeface="Verdana"/>
              </a:rPr>
              <a:t>финансовой</a:t>
            </a:r>
            <a:r>
              <a:rPr sz="908" spc="-18" dirty="0">
                <a:latin typeface="Verdana"/>
                <a:cs typeface="Verdana"/>
              </a:rPr>
              <a:t> </a:t>
            </a:r>
            <a:r>
              <a:rPr sz="908" spc="-9" dirty="0">
                <a:latin typeface="Verdana"/>
                <a:cs typeface="Verdana"/>
              </a:rPr>
              <a:t>деятельности</a:t>
            </a:r>
            <a:r>
              <a:rPr sz="908" spc="-9" dirty="0">
                <a:latin typeface="Microsoft Sans Serif"/>
                <a:cs typeface="Microsoft Sans Serif"/>
              </a:rPr>
              <a:t>.</a:t>
            </a:r>
            <a:endParaRPr sz="908">
              <a:latin typeface="Microsoft Sans Serif"/>
              <a:cs typeface="Microsoft Sans Serif"/>
            </a:endParaRPr>
          </a:p>
        </p:txBody>
      </p:sp>
      <p:sp>
        <p:nvSpPr>
          <p:cNvPr id="11" name="object 11"/>
          <p:cNvSpPr txBox="1"/>
          <p:nvPr/>
        </p:nvSpPr>
        <p:spPr>
          <a:xfrm>
            <a:off x="1722182" y="2990546"/>
            <a:ext cx="4039881" cy="430792"/>
          </a:xfrm>
          <a:prstGeom prst="rect">
            <a:avLst/>
          </a:prstGeom>
        </p:spPr>
        <p:txBody>
          <a:bodyPr vert="horz" wrap="square" lIns="0" tIns="11526" rIns="0" bIns="0" rtlCol="0">
            <a:spAutoFit/>
          </a:bodyPr>
          <a:lstStyle/>
          <a:p>
            <a:pPr marL="11527" marR="4611" algn="just">
              <a:spcBef>
                <a:spcPts val="91"/>
              </a:spcBef>
            </a:pPr>
            <a:r>
              <a:rPr sz="908" spc="-32" dirty="0">
                <a:latin typeface="Verdana"/>
                <a:cs typeface="Verdana"/>
              </a:rPr>
              <a:t>Альтернативным</a:t>
            </a:r>
            <a:r>
              <a:rPr sz="908" dirty="0">
                <a:latin typeface="Verdana"/>
                <a:cs typeface="Verdana"/>
              </a:rPr>
              <a:t> образом</a:t>
            </a:r>
            <a:r>
              <a:rPr sz="908" dirty="0">
                <a:latin typeface="Microsoft Sans Serif"/>
                <a:cs typeface="Microsoft Sans Serif"/>
              </a:rPr>
              <a:t>,</a:t>
            </a:r>
            <a:r>
              <a:rPr sz="908" spc="68" dirty="0">
                <a:latin typeface="Microsoft Sans Serif"/>
                <a:cs typeface="Microsoft Sans Serif"/>
              </a:rPr>
              <a:t> </a:t>
            </a:r>
            <a:r>
              <a:rPr sz="908" dirty="0">
                <a:latin typeface="Verdana"/>
                <a:cs typeface="Verdana"/>
              </a:rPr>
              <a:t>чистый </a:t>
            </a:r>
            <a:r>
              <a:rPr sz="908" spc="-27" dirty="0">
                <a:latin typeface="Verdana"/>
                <a:cs typeface="Verdana"/>
              </a:rPr>
              <a:t>денежный</a:t>
            </a:r>
            <a:r>
              <a:rPr sz="908" spc="-5" dirty="0">
                <a:latin typeface="Verdana"/>
                <a:cs typeface="Verdana"/>
              </a:rPr>
              <a:t> </a:t>
            </a:r>
            <a:r>
              <a:rPr sz="908" dirty="0">
                <a:latin typeface="Verdana"/>
                <a:cs typeface="Verdana"/>
              </a:rPr>
              <a:t>поток по</a:t>
            </a:r>
            <a:r>
              <a:rPr sz="908" spc="-5" dirty="0">
                <a:latin typeface="Verdana"/>
                <a:cs typeface="Verdana"/>
              </a:rPr>
              <a:t> </a:t>
            </a:r>
            <a:r>
              <a:rPr sz="908" spc="-50" dirty="0">
                <a:latin typeface="Verdana"/>
                <a:cs typeface="Verdana"/>
              </a:rPr>
              <a:t>операционной </a:t>
            </a:r>
            <a:r>
              <a:rPr sz="908" spc="-32" dirty="0">
                <a:latin typeface="Verdana"/>
                <a:cs typeface="Verdana"/>
              </a:rPr>
              <a:t>деятельности</a:t>
            </a:r>
            <a:r>
              <a:rPr sz="908" spc="50" dirty="0">
                <a:latin typeface="Verdana"/>
                <a:cs typeface="Verdana"/>
              </a:rPr>
              <a:t> </a:t>
            </a:r>
            <a:r>
              <a:rPr sz="908" dirty="0">
                <a:latin typeface="Verdana"/>
                <a:cs typeface="Verdana"/>
              </a:rPr>
              <a:t>может</a:t>
            </a:r>
            <a:r>
              <a:rPr sz="908" spc="50" dirty="0">
                <a:latin typeface="Verdana"/>
                <a:cs typeface="Verdana"/>
              </a:rPr>
              <a:t> </a:t>
            </a:r>
            <a:r>
              <a:rPr sz="908" dirty="0">
                <a:latin typeface="Verdana"/>
                <a:cs typeface="Verdana"/>
              </a:rPr>
              <a:t>быть</a:t>
            </a:r>
            <a:r>
              <a:rPr sz="908" spc="50" dirty="0">
                <a:latin typeface="Verdana"/>
                <a:cs typeface="Verdana"/>
              </a:rPr>
              <a:t> </a:t>
            </a:r>
            <a:r>
              <a:rPr sz="908" spc="-36" dirty="0">
                <a:latin typeface="Verdana"/>
                <a:cs typeface="Verdana"/>
              </a:rPr>
              <a:t>представлен</a:t>
            </a:r>
            <a:r>
              <a:rPr sz="908" spc="50" dirty="0">
                <a:latin typeface="Verdana"/>
                <a:cs typeface="Verdana"/>
              </a:rPr>
              <a:t> </a:t>
            </a:r>
            <a:r>
              <a:rPr sz="908" dirty="0">
                <a:latin typeface="Verdana"/>
                <a:cs typeface="Verdana"/>
              </a:rPr>
              <a:t>с</a:t>
            </a:r>
            <a:r>
              <a:rPr sz="908" spc="50" dirty="0">
                <a:latin typeface="Verdana"/>
                <a:cs typeface="Verdana"/>
              </a:rPr>
              <a:t> </a:t>
            </a:r>
            <a:r>
              <a:rPr sz="908" spc="-41" dirty="0">
                <a:latin typeface="Verdana"/>
                <a:cs typeface="Verdana"/>
              </a:rPr>
              <a:t>использованием</a:t>
            </a:r>
            <a:r>
              <a:rPr sz="908" spc="50" dirty="0">
                <a:latin typeface="Verdana"/>
                <a:cs typeface="Verdana"/>
              </a:rPr>
              <a:t> </a:t>
            </a:r>
            <a:r>
              <a:rPr sz="908" spc="-50" dirty="0">
                <a:latin typeface="Verdana"/>
                <a:cs typeface="Verdana"/>
              </a:rPr>
              <a:t>косвенного </a:t>
            </a:r>
            <a:r>
              <a:rPr sz="908" spc="-23" dirty="0">
                <a:latin typeface="Verdana"/>
                <a:cs typeface="Verdana"/>
              </a:rPr>
              <a:t>метода</a:t>
            </a:r>
            <a:r>
              <a:rPr sz="908" spc="-23" dirty="0">
                <a:latin typeface="Microsoft Sans Serif"/>
                <a:cs typeface="Microsoft Sans Serif"/>
              </a:rPr>
              <a:t>,</a:t>
            </a:r>
            <a:r>
              <a:rPr sz="908" spc="91" dirty="0">
                <a:latin typeface="Microsoft Sans Serif"/>
                <a:cs typeface="Microsoft Sans Serif"/>
              </a:rPr>
              <a:t> </a:t>
            </a:r>
            <a:r>
              <a:rPr sz="908" spc="-36" dirty="0">
                <a:latin typeface="Verdana"/>
                <a:cs typeface="Verdana"/>
              </a:rPr>
              <a:t>путем</a:t>
            </a:r>
            <a:r>
              <a:rPr sz="908" spc="23" dirty="0">
                <a:latin typeface="Verdana"/>
                <a:cs typeface="Verdana"/>
              </a:rPr>
              <a:t> </a:t>
            </a:r>
            <a:r>
              <a:rPr sz="908" spc="-54" dirty="0">
                <a:latin typeface="Verdana"/>
                <a:cs typeface="Verdana"/>
              </a:rPr>
              <a:t>отражения</a:t>
            </a:r>
            <a:r>
              <a:rPr sz="908" spc="14" dirty="0">
                <a:latin typeface="Verdana"/>
                <a:cs typeface="Verdana"/>
              </a:rPr>
              <a:t> </a:t>
            </a:r>
            <a:r>
              <a:rPr sz="908" spc="-68" dirty="0">
                <a:latin typeface="Verdana"/>
                <a:cs typeface="Verdana"/>
              </a:rPr>
              <a:t>выручки</a:t>
            </a:r>
            <a:r>
              <a:rPr sz="908" spc="23" dirty="0">
                <a:latin typeface="Verdana"/>
                <a:cs typeface="Verdana"/>
              </a:rPr>
              <a:t> </a:t>
            </a:r>
            <a:r>
              <a:rPr sz="908" dirty="0">
                <a:latin typeface="Verdana"/>
                <a:cs typeface="Verdana"/>
              </a:rPr>
              <a:t>и</a:t>
            </a:r>
            <a:r>
              <a:rPr sz="908" spc="18" dirty="0">
                <a:latin typeface="Verdana"/>
                <a:cs typeface="Verdana"/>
              </a:rPr>
              <a:t> </a:t>
            </a:r>
            <a:r>
              <a:rPr sz="908" spc="-50" dirty="0">
                <a:latin typeface="Verdana"/>
                <a:cs typeface="Verdana"/>
              </a:rPr>
              <a:t>расходов</a:t>
            </a:r>
            <a:r>
              <a:rPr sz="908" spc="18" dirty="0">
                <a:latin typeface="Verdana"/>
                <a:cs typeface="Verdana"/>
              </a:rPr>
              <a:t> </a:t>
            </a:r>
            <a:r>
              <a:rPr sz="908" dirty="0">
                <a:latin typeface="Verdana"/>
                <a:cs typeface="Verdana"/>
              </a:rPr>
              <a:t>по</a:t>
            </a:r>
            <a:r>
              <a:rPr sz="908" spc="23" dirty="0">
                <a:latin typeface="Verdana"/>
                <a:cs typeface="Verdana"/>
              </a:rPr>
              <a:t> </a:t>
            </a:r>
            <a:r>
              <a:rPr sz="908" spc="-41" dirty="0">
                <a:latin typeface="Verdana"/>
                <a:cs typeface="Verdana"/>
              </a:rPr>
              <a:t>отчету</a:t>
            </a:r>
            <a:r>
              <a:rPr sz="908" spc="18" dirty="0">
                <a:latin typeface="Verdana"/>
                <a:cs typeface="Verdana"/>
              </a:rPr>
              <a:t> </a:t>
            </a:r>
            <a:r>
              <a:rPr sz="908" dirty="0">
                <a:latin typeface="Verdana"/>
                <a:cs typeface="Verdana"/>
              </a:rPr>
              <a:t>о</a:t>
            </a:r>
            <a:r>
              <a:rPr sz="908" spc="23" dirty="0">
                <a:latin typeface="Verdana"/>
                <a:cs typeface="Verdana"/>
              </a:rPr>
              <a:t> </a:t>
            </a:r>
            <a:r>
              <a:rPr sz="908" spc="-54" dirty="0">
                <a:latin typeface="Verdana"/>
                <a:cs typeface="Verdana"/>
              </a:rPr>
              <a:t>прибылях</a:t>
            </a:r>
            <a:r>
              <a:rPr sz="908" spc="14" dirty="0">
                <a:latin typeface="Verdana"/>
                <a:cs typeface="Verdana"/>
              </a:rPr>
              <a:t> </a:t>
            </a:r>
            <a:r>
              <a:rPr sz="908" spc="-45" dirty="0">
                <a:latin typeface="Verdana"/>
                <a:cs typeface="Verdana"/>
              </a:rPr>
              <a:t>и</a:t>
            </a:r>
            <a:endParaRPr sz="908">
              <a:latin typeface="Verdana"/>
              <a:cs typeface="Verdana"/>
            </a:endParaRPr>
          </a:p>
        </p:txBody>
      </p:sp>
      <p:sp>
        <p:nvSpPr>
          <p:cNvPr id="12" name="object 12"/>
          <p:cNvSpPr txBox="1"/>
          <p:nvPr/>
        </p:nvSpPr>
        <p:spPr>
          <a:xfrm>
            <a:off x="2807901" y="3405483"/>
            <a:ext cx="2952974" cy="151357"/>
          </a:xfrm>
          <a:prstGeom prst="rect">
            <a:avLst/>
          </a:prstGeom>
        </p:spPr>
        <p:txBody>
          <a:bodyPr vert="horz" wrap="square" lIns="0" tIns="11526" rIns="0" bIns="0" rtlCol="0">
            <a:spAutoFit/>
          </a:bodyPr>
          <a:lstStyle/>
          <a:p>
            <a:pPr marL="11527">
              <a:spcBef>
                <a:spcPts val="91"/>
              </a:spcBef>
            </a:pPr>
            <a:r>
              <a:rPr sz="908" spc="-50" dirty="0">
                <a:latin typeface="Verdana"/>
                <a:cs typeface="Verdana"/>
              </a:rPr>
              <a:t>изменений</a:t>
            </a:r>
            <a:r>
              <a:rPr sz="908" spc="163" dirty="0">
                <a:latin typeface="Verdana"/>
                <a:cs typeface="Verdana"/>
              </a:rPr>
              <a:t> </a:t>
            </a:r>
            <a:r>
              <a:rPr sz="908" dirty="0">
                <a:latin typeface="Verdana"/>
                <a:cs typeface="Verdana"/>
              </a:rPr>
              <a:t>за</a:t>
            </a:r>
            <a:r>
              <a:rPr sz="908" spc="163" dirty="0">
                <a:latin typeface="Verdana"/>
                <a:cs typeface="Verdana"/>
              </a:rPr>
              <a:t> </a:t>
            </a:r>
            <a:r>
              <a:rPr sz="908" spc="-41" dirty="0">
                <a:latin typeface="Verdana"/>
                <a:cs typeface="Verdana"/>
              </a:rPr>
              <a:t>отчетный</a:t>
            </a:r>
            <a:r>
              <a:rPr sz="908" spc="168" dirty="0">
                <a:latin typeface="Verdana"/>
                <a:cs typeface="Verdana"/>
              </a:rPr>
              <a:t> </a:t>
            </a:r>
            <a:r>
              <a:rPr sz="908" spc="-36" dirty="0">
                <a:latin typeface="Verdana"/>
                <a:cs typeface="Verdana"/>
              </a:rPr>
              <a:t>период</a:t>
            </a:r>
            <a:r>
              <a:rPr sz="908" spc="163" dirty="0">
                <a:latin typeface="Verdana"/>
                <a:cs typeface="Verdana"/>
              </a:rPr>
              <a:t> </a:t>
            </a:r>
            <a:r>
              <a:rPr sz="908" spc="-32" dirty="0">
                <a:latin typeface="Verdana"/>
                <a:cs typeface="Verdana"/>
              </a:rPr>
              <a:t>остатков</a:t>
            </a:r>
            <a:r>
              <a:rPr sz="908" spc="168" dirty="0">
                <a:latin typeface="Verdana"/>
                <a:cs typeface="Verdana"/>
              </a:rPr>
              <a:t> </a:t>
            </a:r>
            <a:r>
              <a:rPr sz="908" spc="-18" dirty="0">
                <a:latin typeface="Verdana"/>
                <a:cs typeface="Verdana"/>
              </a:rPr>
              <a:t>запасов</a:t>
            </a:r>
            <a:r>
              <a:rPr sz="908" spc="-18" dirty="0">
                <a:latin typeface="Microsoft Sans Serif"/>
                <a:cs typeface="Microsoft Sans Serif"/>
              </a:rPr>
              <a:t>,</a:t>
            </a:r>
            <a:endParaRPr sz="908">
              <a:latin typeface="Microsoft Sans Serif"/>
              <a:cs typeface="Microsoft Sans Serif"/>
            </a:endParaRPr>
          </a:p>
        </p:txBody>
      </p:sp>
      <p:sp>
        <p:nvSpPr>
          <p:cNvPr id="13" name="object 13"/>
          <p:cNvSpPr txBox="1"/>
          <p:nvPr/>
        </p:nvSpPr>
        <p:spPr>
          <a:xfrm>
            <a:off x="2796223" y="3543799"/>
            <a:ext cx="2964500" cy="151357"/>
          </a:xfrm>
          <a:prstGeom prst="rect">
            <a:avLst/>
          </a:prstGeom>
        </p:spPr>
        <p:txBody>
          <a:bodyPr vert="horz" wrap="square" lIns="0" tIns="11526" rIns="0" bIns="0" rtlCol="0">
            <a:spAutoFit/>
          </a:bodyPr>
          <a:lstStyle/>
          <a:p>
            <a:pPr marL="11527">
              <a:spcBef>
                <a:spcPts val="91"/>
              </a:spcBef>
              <a:tabLst>
                <a:tab pos="904255" algn="l"/>
                <a:tab pos="1892078" algn="l"/>
                <a:tab pos="2184276" algn="l"/>
              </a:tabLst>
            </a:pPr>
            <a:r>
              <a:rPr sz="908" spc="-9" dirty="0">
                <a:latin typeface="Verdana"/>
                <a:cs typeface="Verdana"/>
              </a:rPr>
              <a:t>кредиторской</a:t>
            </a:r>
            <a:r>
              <a:rPr sz="908" dirty="0">
                <a:latin typeface="Verdana"/>
                <a:cs typeface="Verdana"/>
              </a:rPr>
              <a:t>	</a:t>
            </a:r>
            <a:r>
              <a:rPr sz="908" spc="-9" dirty="0">
                <a:latin typeface="Verdana"/>
                <a:cs typeface="Verdana"/>
              </a:rPr>
              <a:t>задолженности</a:t>
            </a:r>
            <a:r>
              <a:rPr sz="908" dirty="0">
                <a:latin typeface="Verdana"/>
                <a:cs typeface="Verdana"/>
              </a:rPr>
              <a:t>	</a:t>
            </a:r>
            <a:r>
              <a:rPr sz="908" spc="-23" dirty="0">
                <a:latin typeface="Verdana"/>
                <a:cs typeface="Verdana"/>
              </a:rPr>
              <a:t>по</a:t>
            </a:r>
            <a:r>
              <a:rPr sz="908" dirty="0">
                <a:latin typeface="Verdana"/>
                <a:cs typeface="Verdana"/>
              </a:rPr>
              <a:t>	</a:t>
            </a:r>
            <a:r>
              <a:rPr sz="908" spc="-59" dirty="0">
                <a:latin typeface="Verdana"/>
                <a:cs typeface="Verdana"/>
              </a:rPr>
              <a:t>операционной</a:t>
            </a:r>
            <a:endParaRPr sz="908">
              <a:latin typeface="Verdana"/>
              <a:cs typeface="Verdana"/>
            </a:endParaRPr>
          </a:p>
        </p:txBody>
      </p:sp>
      <p:sp>
        <p:nvSpPr>
          <p:cNvPr id="14" name="object 14"/>
          <p:cNvSpPr txBox="1"/>
          <p:nvPr/>
        </p:nvSpPr>
        <p:spPr>
          <a:xfrm>
            <a:off x="1722147" y="3405483"/>
            <a:ext cx="1025818" cy="430792"/>
          </a:xfrm>
          <a:prstGeom prst="rect">
            <a:avLst/>
          </a:prstGeom>
        </p:spPr>
        <p:txBody>
          <a:bodyPr vert="horz" wrap="square" lIns="0" tIns="11526" rIns="0" bIns="0" rtlCol="0">
            <a:spAutoFit/>
          </a:bodyPr>
          <a:lstStyle/>
          <a:p>
            <a:pPr marL="11527" marR="4611" indent="-576">
              <a:spcBef>
                <a:spcPts val="91"/>
              </a:spcBef>
              <a:tabLst>
                <a:tab pos="855844" algn="l"/>
              </a:tabLst>
            </a:pPr>
            <a:r>
              <a:rPr sz="908" spc="-41" dirty="0">
                <a:latin typeface="Verdana"/>
                <a:cs typeface="Verdana"/>
              </a:rPr>
              <a:t>убытках</a:t>
            </a:r>
            <a:r>
              <a:rPr sz="908" spc="-41" dirty="0">
                <a:latin typeface="Microsoft Sans Serif"/>
                <a:cs typeface="Microsoft Sans Serif"/>
              </a:rPr>
              <a:t>,</a:t>
            </a:r>
            <a:r>
              <a:rPr sz="908" spc="290" dirty="0">
                <a:latin typeface="Microsoft Sans Serif"/>
                <a:cs typeface="Microsoft Sans Serif"/>
              </a:rPr>
              <a:t> </a:t>
            </a:r>
            <a:r>
              <a:rPr sz="908" dirty="0">
                <a:latin typeface="Verdana"/>
                <a:cs typeface="Verdana"/>
              </a:rPr>
              <a:t>а</a:t>
            </a:r>
            <a:r>
              <a:rPr sz="908" spc="218" dirty="0">
                <a:latin typeface="Verdana"/>
                <a:cs typeface="Verdana"/>
              </a:rPr>
              <a:t> </a:t>
            </a:r>
            <a:r>
              <a:rPr sz="908" spc="-77" dirty="0">
                <a:latin typeface="Verdana"/>
                <a:cs typeface="Verdana"/>
              </a:rPr>
              <a:t>также </a:t>
            </a:r>
            <a:r>
              <a:rPr sz="908" spc="-9" dirty="0">
                <a:latin typeface="Verdana"/>
                <a:cs typeface="Verdana"/>
              </a:rPr>
              <a:t>дебиторской</a:t>
            </a:r>
            <a:r>
              <a:rPr sz="908" dirty="0">
                <a:latin typeface="Verdana"/>
                <a:cs typeface="Verdana"/>
              </a:rPr>
              <a:t>	</a:t>
            </a:r>
            <a:r>
              <a:rPr sz="908" spc="-45" dirty="0">
                <a:latin typeface="Verdana"/>
                <a:cs typeface="Verdana"/>
              </a:rPr>
              <a:t>и </a:t>
            </a:r>
            <a:r>
              <a:rPr sz="908" spc="-9" dirty="0">
                <a:latin typeface="Verdana"/>
                <a:cs typeface="Verdana"/>
              </a:rPr>
              <a:t>деятельности</a:t>
            </a:r>
            <a:r>
              <a:rPr sz="908" spc="-9" dirty="0">
                <a:latin typeface="Microsoft Sans Serif"/>
                <a:cs typeface="Microsoft Sans Serif"/>
              </a:rPr>
              <a:t>.</a:t>
            </a:r>
            <a:endParaRPr sz="908">
              <a:latin typeface="Microsoft Sans Serif"/>
              <a:cs typeface="Microsoft Sans Serif"/>
            </a:endParaRPr>
          </a:p>
        </p:txBody>
      </p:sp>
      <p:sp>
        <p:nvSpPr>
          <p:cNvPr id="15" name="object 15"/>
          <p:cNvSpPr txBox="1"/>
          <p:nvPr/>
        </p:nvSpPr>
        <p:spPr>
          <a:xfrm>
            <a:off x="5570073" y="3951821"/>
            <a:ext cx="191332" cy="179249"/>
          </a:xfrm>
          <a:prstGeom prst="rect">
            <a:avLst/>
          </a:prstGeom>
        </p:spPr>
        <p:txBody>
          <a:bodyPr vert="horz" wrap="square" lIns="0" tIns="11526" rIns="0" bIns="0" rtlCol="0">
            <a:spAutoFit/>
          </a:bodyPr>
          <a:lstStyle/>
          <a:p>
            <a:pPr marL="11527">
              <a:spcBef>
                <a:spcPts val="91"/>
              </a:spcBef>
            </a:pPr>
            <a:r>
              <a:rPr sz="1089" b="1" spc="-23" dirty="0">
                <a:latin typeface="Arial"/>
                <a:cs typeface="Arial"/>
              </a:rPr>
              <a:t>по</a:t>
            </a:r>
            <a:endParaRPr sz="1089">
              <a:latin typeface="Arial"/>
              <a:cs typeface="Arial"/>
            </a:endParaRPr>
          </a:p>
        </p:txBody>
      </p:sp>
      <p:sp>
        <p:nvSpPr>
          <p:cNvPr id="16" name="object 16"/>
          <p:cNvSpPr txBox="1"/>
          <p:nvPr/>
        </p:nvSpPr>
        <p:spPr>
          <a:xfrm>
            <a:off x="1722215" y="3951821"/>
            <a:ext cx="3552329" cy="356120"/>
          </a:xfrm>
          <a:prstGeom prst="rect">
            <a:avLst/>
          </a:prstGeom>
        </p:spPr>
        <p:txBody>
          <a:bodyPr vert="horz" wrap="square" lIns="0" tIns="22476" rIns="0" bIns="0" rtlCol="0">
            <a:spAutoFit/>
          </a:bodyPr>
          <a:lstStyle/>
          <a:p>
            <a:pPr marL="11527" marR="4611">
              <a:lnSpc>
                <a:spcPts val="1252"/>
              </a:lnSpc>
              <a:spcBef>
                <a:spcPts val="177"/>
              </a:spcBef>
              <a:tabLst>
                <a:tab pos="1086375" algn="l"/>
                <a:tab pos="1964695" algn="l"/>
                <a:tab pos="2984792" algn="l"/>
              </a:tabLst>
            </a:pPr>
            <a:r>
              <a:rPr sz="1089" b="1" spc="-9" dirty="0">
                <a:latin typeface="Arial"/>
                <a:cs typeface="Arial"/>
              </a:rPr>
              <a:t>Отражение</a:t>
            </a:r>
            <a:r>
              <a:rPr sz="1089" b="1" dirty="0">
                <a:latin typeface="Arial"/>
                <a:cs typeface="Arial"/>
              </a:rPr>
              <a:t>	</a:t>
            </a:r>
            <a:r>
              <a:rPr sz="1089" b="1" spc="-9" dirty="0">
                <a:latin typeface="Arial"/>
                <a:cs typeface="Arial"/>
              </a:rPr>
              <a:t>потоков</a:t>
            </a:r>
            <a:r>
              <a:rPr sz="1089" b="1" dirty="0">
                <a:latin typeface="Arial"/>
                <a:cs typeface="Arial"/>
              </a:rPr>
              <a:t>	</a:t>
            </a:r>
            <a:r>
              <a:rPr sz="1089" b="1" spc="-9" dirty="0">
                <a:latin typeface="Arial"/>
                <a:cs typeface="Arial"/>
              </a:rPr>
              <a:t>денежных</a:t>
            </a:r>
            <a:r>
              <a:rPr sz="1089" b="1" dirty="0">
                <a:latin typeface="Arial"/>
                <a:cs typeface="Arial"/>
              </a:rPr>
              <a:t>	</a:t>
            </a:r>
            <a:r>
              <a:rPr sz="1089" b="1" spc="-9" dirty="0">
                <a:latin typeface="Arial"/>
                <a:cs typeface="Arial"/>
              </a:rPr>
              <a:t>средств </a:t>
            </a:r>
            <a:r>
              <a:rPr sz="1089" b="1" dirty="0">
                <a:latin typeface="Arial"/>
                <a:cs typeface="Arial"/>
              </a:rPr>
              <a:t>инвестиционной</a:t>
            </a:r>
            <a:r>
              <a:rPr sz="1089" b="1" spc="-36" dirty="0">
                <a:latin typeface="Arial"/>
                <a:cs typeface="Arial"/>
              </a:rPr>
              <a:t> </a:t>
            </a:r>
            <a:r>
              <a:rPr sz="1089" b="1" dirty="0">
                <a:latin typeface="Arial"/>
                <a:cs typeface="Arial"/>
              </a:rPr>
              <a:t>и</a:t>
            </a:r>
            <a:r>
              <a:rPr sz="1089" b="1" spc="-41" dirty="0">
                <a:latin typeface="Arial"/>
                <a:cs typeface="Arial"/>
              </a:rPr>
              <a:t> </a:t>
            </a:r>
            <a:r>
              <a:rPr sz="1089" b="1" dirty="0">
                <a:latin typeface="Arial"/>
                <a:cs typeface="Arial"/>
              </a:rPr>
              <a:t>финансовой</a:t>
            </a:r>
            <a:r>
              <a:rPr sz="1089" b="1" spc="-27" dirty="0">
                <a:latin typeface="Arial"/>
                <a:cs typeface="Arial"/>
              </a:rPr>
              <a:t> </a:t>
            </a:r>
            <a:r>
              <a:rPr sz="1089" b="1" spc="-9" dirty="0">
                <a:latin typeface="Arial"/>
                <a:cs typeface="Arial"/>
              </a:rPr>
              <a:t>деятельности</a:t>
            </a:r>
            <a:endParaRPr sz="1089">
              <a:latin typeface="Arial"/>
              <a:cs typeface="Arial"/>
            </a:endParaRPr>
          </a:p>
        </p:txBody>
      </p:sp>
      <p:sp>
        <p:nvSpPr>
          <p:cNvPr id="17" name="object 17"/>
          <p:cNvSpPr txBox="1"/>
          <p:nvPr/>
        </p:nvSpPr>
        <p:spPr>
          <a:xfrm>
            <a:off x="1722215" y="4429692"/>
            <a:ext cx="3278008" cy="277430"/>
          </a:xfrm>
          <a:prstGeom prst="rect">
            <a:avLst/>
          </a:prstGeom>
        </p:spPr>
        <p:txBody>
          <a:bodyPr vert="horz" wrap="square" lIns="0" tIns="20747" rIns="0" bIns="0" rtlCol="0">
            <a:spAutoFit/>
          </a:bodyPr>
          <a:lstStyle/>
          <a:p>
            <a:pPr marL="11527" marR="4611" indent="-576">
              <a:lnSpc>
                <a:spcPts val="1044"/>
              </a:lnSpc>
              <a:spcBef>
                <a:spcPts val="163"/>
              </a:spcBef>
              <a:tabLst>
                <a:tab pos="687557" algn="l"/>
                <a:tab pos="1248322" algn="l"/>
                <a:tab pos="1888044" algn="l"/>
                <a:tab pos="2150272" algn="l"/>
                <a:tab pos="3164606" algn="l"/>
              </a:tabLst>
            </a:pPr>
            <a:r>
              <a:rPr sz="908" spc="-36" dirty="0">
                <a:latin typeface="Verdana"/>
                <a:cs typeface="Verdana"/>
              </a:rPr>
              <a:t>Компания</a:t>
            </a:r>
            <a:r>
              <a:rPr sz="908" spc="304" dirty="0">
                <a:latin typeface="Verdana"/>
                <a:cs typeface="Verdana"/>
              </a:rPr>
              <a:t> </a:t>
            </a:r>
            <a:r>
              <a:rPr sz="908" spc="-23" dirty="0">
                <a:latin typeface="Verdana"/>
                <a:cs typeface="Verdana"/>
              </a:rPr>
              <a:t>должна</a:t>
            </a:r>
            <a:r>
              <a:rPr sz="908" spc="304" dirty="0">
                <a:latin typeface="Verdana"/>
                <a:cs typeface="Verdana"/>
              </a:rPr>
              <a:t> </a:t>
            </a:r>
            <a:r>
              <a:rPr sz="908" spc="-36" dirty="0">
                <a:latin typeface="Verdana"/>
                <a:cs typeface="Verdana"/>
              </a:rPr>
              <a:t>представлять</a:t>
            </a:r>
            <a:r>
              <a:rPr sz="908" spc="309" dirty="0">
                <a:latin typeface="Verdana"/>
                <a:cs typeface="Verdana"/>
              </a:rPr>
              <a:t> </a:t>
            </a:r>
            <a:r>
              <a:rPr sz="908" spc="-23" dirty="0">
                <a:latin typeface="Verdana"/>
                <a:cs typeface="Verdana"/>
              </a:rPr>
              <a:t>валовые</a:t>
            </a:r>
            <a:r>
              <a:rPr sz="908" spc="300" dirty="0">
                <a:latin typeface="Verdana"/>
                <a:cs typeface="Verdana"/>
              </a:rPr>
              <a:t> </a:t>
            </a:r>
            <a:r>
              <a:rPr sz="908" spc="-50" dirty="0">
                <a:latin typeface="Verdana"/>
                <a:cs typeface="Verdana"/>
              </a:rPr>
              <a:t>поступления </a:t>
            </a:r>
            <a:r>
              <a:rPr sz="908" spc="-9" dirty="0">
                <a:latin typeface="Verdana"/>
                <a:cs typeface="Verdana"/>
              </a:rPr>
              <a:t>денежных</a:t>
            </a:r>
            <a:r>
              <a:rPr sz="908" dirty="0">
                <a:latin typeface="Verdana"/>
                <a:cs typeface="Verdana"/>
              </a:rPr>
              <a:t>	</a:t>
            </a:r>
            <a:r>
              <a:rPr sz="908" spc="-9" dirty="0">
                <a:latin typeface="Verdana"/>
                <a:cs typeface="Verdana"/>
              </a:rPr>
              <a:t>средств</a:t>
            </a:r>
            <a:r>
              <a:rPr sz="908" dirty="0">
                <a:latin typeface="Verdana"/>
                <a:cs typeface="Verdana"/>
              </a:rPr>
              <a:t>	</a:t>
            </a:r>
            <a:r>
              <a:rPr sz="908" spc="-9" dirty="0">
                <a:latin typeface="Verdana"/>
                <a:cs typeface="Verdana"/>
              </a:rPr>
              <a:t>отдельно</a:t>
            </a:r>
            <a:r>
              <a:rPr sz="908" dirty="0">
                <a:latin typeface="Verdana"/>
                <a:cs typeface="Verdana"/>
              </a:rPr>
              <a:t>	</a:t>
            </a:r>
            <a:r>
              <a:rPr sz="908" spc="-23" dirty="0">
                <a:latin typeface="Verdana"/>
                <a:cs typeface="Verdana"/>
              </a:rPr>
              <a:t>по</a:t>
            </a:r>
            <a:r>
              <a:rPr sz="908" dirty="0">
                <a:latin typeface="Verdana"/>
                <a:cs typeface="Verdana"/>
              </a:rPr>
              <a:t>	</a:t>
            </a:r>
            <a:r>
              <a:rPr sz="908" spc="-9" dirty="0">
                <a:latin typeface="Verdana"/>
                <a:cs typeface="Verdana"/>
              </a:rPr>
              <a:t>инвестиционной</a:t>
            </a:r>
            <a:r>
              <a:rPr sz="908" dirty="0">
                <a:latin typeface="Verdana"/>
                <a:cs typeface="Verdana"/>
              </a:rPr>
              <a:t>	</a:t>
            </a:r>
            <a:r>
              <a:rPr sz="908" spc="-45" dirty="0">
                <a:latin typeface="Verdana"/>
                <a:cs typeface="Verdana"/>
              </a:rPr>
              <a:t>и</a:t>
            </a:r>
            <a:endParaRPr sz="908">
              <a:latin typeface="Verdana"/>
              <a:cs typeface="Verdana"/>
            </a:endParaRPr>
          </a:p>
        </p:txBody>
      </p:sp>
      <p:sp>
        <p:nvSpPr>
          <p:cNvPr id="18" name="object 18"/>
          <p:cNvSpPr txBox="1"/>
          <p:nvPr/>
        </p:nvSpPr>
        <p:spPr>
          <a:xfrm>
            <a:off x="5075632" y="4429692"/>
            <a:ext cx="685800" cy="277430"/>
          </a:xfrm>
          <a:prstGeom prst="rect">
            <a:avLst/>
          </a:prstGeom>
        </p:spPr>
        <p:txBody>
          <a:bodyPr vert="horz" wrap="square" lIns="0" tIns="20747" rIns="0" bIns="0" rtlCol="0">
            <a:spAutoFit/>
          </a:bodyPr>
          <a:lstStyle/>
          <a:p>
            <a:pPr marL="11527" marR="4611" indent="12679">
              <a:lnSpc>
                <a:spcPts val="1044"/>
              </a:lnSpc>
              <a:spcBef>
                <a:spcPts val="163"/>
              </a:spcBef>
            </a:pPr>
            <a:r>
              <a:rPr sz="908" dirty="0">
                <a:latin typeface="Verdana"/>
                <a:cs typeface="Verdana"/>
              </a:rPr>
              <a:t>и</a:t>
            </a:r>
            <a:r>
              <a:rPr sz="908" spc="82" dirty="0">
                <a:latin typeface="Verdana"/>
                <a:cs typeface="Verdana"/>
              </a:rPr>
              <a:t>  </a:t>
            </a:r>
            <a:r>
              <a:rPr sz="908" spc="-68" dirty="0">
                <a:latin typeface="Verdana"/>
                <a:cs typeface="Verdana"/>
              </a:rPr>
              <a:t>выплаты </a:t>
            </a:r>
            <a:r>
              <a:rPr sz="908" spc="-64" dirty="0">
                <a:latin typeface="Verdana"/>
                <a:cs typeface="Verdana"/>
              </a:rPr>
              <a:t>финансовой</a:t>
            </a:r>
            <a:endParaRPr sz="908">
              <a:latin typeface="Verdana"/>
              <a:cs typeface="Verdana"/>
            </a:endParaRPr>
          </a:p>
        </p:txBody>
      </p:sp>
      <p:sp>
        <p:nvSpPr>
          <p:cNvPr id="19" name="object 19"/>
          <p:cNvSpPr txBox="1"/>
          <p:nvPr/>
        </p:nvSpPr>
        <p:spPr>
          <a:xfrm>
            <a:off x="1722232" y="4694559"/>
            <a:ext cx="4039881" cy="277430"/>
          </a:xfrm>
          <a:prstGeom prst="rect">
            <a:avLst/>
          </a:prstGeom>
        </p:spPr>
        <p:txBody>
          <a:bodyPr vert="horz" wrap="square" lIns="0" tIns="20747" rIns="0" bIns="0" rtlCol="0">
            <a:spAutoFit/>
          </a:bodyPr>
          <a:lstStyle/>
          <a:p>
            <a:pPr marL="11527" marR="4611">
              <a:lnSpc>
                <a:spcPts val="1044"/>
              </a:lnSpc>
              <a:spcBef>
                <a:spcPts val="163"/>
              </a:spcBef>
            </a:pPr>
            <a:r>
              <a:rPr sz="908" spc="-45" dirty="0">
                <a:latin typeface="Verdana"/>
                <a:cs typeface="Verdana"/>
              </a:rPr>
              <a:t>деятельности</a:t>
            </a:r>
            <a:r>
              <a:rPr sz="908" spc="-45" dirty="0">
                <a:latin typeface="Microsoft Sans Serif"/>
                <a:cs typeface="Microsoft Sans Serif"/>
              </a:rPr>
              <a:t>,</a:t>
            </a:r>
            <a:r>
              <a:rPr sz="908" spc="82" dirty="0">
                <a:latin typeface="Microsoft Sans Serif"/>
                <a:cs typeface="Microsoft Sans Serif"/>
              </a:rPr>
              <a:t> </a:t>
            </a:r>
            <a:r>
              <a:rPr sz="908" dirty="0">
                <a:latin typeface="Verdana"/>
                <a:cs typeface="Verdana"/>
              </a:rPr>
              <a:t>за</a:t>
            </a:r>
            <a:r>
              <a:rPr sz="908" spc="14" dirty="0">
                <a:latin typeface="Verdana"/>
                <a:cs typeface="Verdana"/>
              </a:rPr>
              <a:t> </a:t>
            </a:r>
            <a:r>
              <a:rPr sz="908" spc="-59" dirty="0">
                <a:latin typeface="Verdana"/>
                <a:cs typeface="Verdana"/>
              </a:rPr>
              <a:t>исключением</a:t>
            </a:r>
            <a:r>
              <a:rPr sz="908" spc="14" dirty="0">
                <a:latin typeface="Verdana"/>
                <a:cs typeface="Verdana"/>
              </a:rPr>
              <a:t> </a:t>
            </a:r>
            <a:r>
              <a:rPr sz="908" spc="-59" dirty="0">
                <a:latin typeface="Verdana"/>
                <a:cs typeface="Verdana"/>
              </a:rPr>
              <a:t>потоков</a:t>
            </a:r>
            <a:r>
              <a:rPr sz="908" spc="14" dirty="0">
                <a:latin typeface="Verdana"/>
                <a:cs typeface="Verdana"/>
              </a:rPr>
              <a:t> </a:t>
            </a:r>
            <a:r>
              <a:rPr sz="908" spc="-64" dirty="0">
                <a:latin typeface="Verdana"/>
                <a:cs typeface="Verdana"/>
              </a:rPr>
              <a:t>денежных</a:t>
            </a:r>
            <a:r>
              <a:rPr sz="908" spc="14" dirty="0">
                <a:latin typeface="Verdana"/>
                <a:cs typeface="Verdana"/>
              </a:rPr>
              <a:t> </a:t>
            </a:r>
            <a:r>
              <a:rPr sz="908" spc="-27" dirty="0">
                <a:latin typeface="Verdana"/>
                <a:cs typeface="Verdana"/>
              </a:rPr>
              <a:t>средств</a:t>
            </a:r>
            <a:r>
              <a:rPr sz="908" spc="-27" dirty="0">
                <a:latin typeface="Microsoft Sans Serif"/>
                <a:cs typeface="Microsoft Sans Serif"/>
              </a:rPr>
              <a:t>,</a:t>
            </a:r>
            <a:r>
              <a:rPr sz="908" spc="82" dirty="0">
                <a:latin typeface="Microsoft Sans Serif"/>
                <a:cs typeface="Microsoft Sans Serif"/>
              </a:rPr>
              <a:t> </a:t>
            </a:r>
            <a:r>
              <a:rPr sz="908" spc="-41" dirty="0">
                <a:latin typeface="Verdana"/>
                <a:cs typeface="Verdana"/>
              </a:rPr>
              <a:t>отражаемых </a:t>
            </a:r>
            <a:r>
              <a:rPr sz="908" spc="-9" dirty="0">
                <a:latin typeface="Verdana"/>
                <a:cs typeface="Verdana"/>
              </a:rPr>
              <a:t>свернуто</a:t>
            </a:r>
            <a:r>
              <a:rPr sz="908" spc="-9" dirty="0">
                <a:latin typeface="Microsoft Sans Serif"/>
                <a:cs typeface="Microsoft Sans Serif"/>
              </a:rPr>
              <a:t>.</a:t>
            </a:r>
            <a:endParaRPr sz="908">
              <a:latin typeface="Microsoft Sans Serif"/>
              <a:cs typeface="Microsoft Sans Serif"/>
            </a:endParaRPr>
          </a:p>
        </p:txBody>
      </p:sp>
      <p:sp>
        <p:nvSpPr>
          <p:cNvPr id="20" name="object 20"/>
          <p:cNvSpPr txBox="1"/>
          <p:nvPr/>
        </p:nvSpPr>
        <p:spPr>
          <a:xfrm>
            <a:off x="1722215" y="5097741"/>
            <a:ext cx="3535040" cy="179249"/>
          </a:xfrm>
          <a:prstGeom prst="rect">
            <a:avLst/>
          </a:prstGeom>
        </p:spPr>
        <p:txBody>
          <a:bodyPr vert="horz" wrap="square" lIns="0" tIns="11526" rIns="0" bIns="0" rtlCol="0">
            <a:spAutoFit/>
          </a:bodyPr>
          <a:lstStyle/>
          <a:p>
            <a:pPr marL="11527">
              <a:spcBef>
                <a:spcPts val="91"/>
              </a:spcBef>
            </a:pPr>
            <a:r>
              <a:rPr sz="1089" b="1" dirty="0">
                <a:latin typeface="Arial"/>
                <a:cs typeface="Arial"/>
              </a:rPr>
              <a:t>Отражение</a:t>
            </a:r>
            <a:r>
              <a:rPr sz="1089" b="1" spc="-23" dirty="0">
                <a:latin typeface="Arial"/>
                <a:cs typeface="Arial"/>
              </a:rPr>
              <a:t> </a:t>
            </a:r>
            <a:r>
              <a:rPr sz="1089" b="1" dirty="0">
                <a:latin typeface="Arial"/>
                <a:cs typeface="Arial"/>
              </a:rPr>
              <a:t>свернутых</a:t>
            </a:r>
            <a:r>
              <a:rPr sz="1089" b="1" spc="263" dirty="0">
                <a:latin typeface="Arial"/>
                <a:cs typeface="Arial"/>
              </a:rPr>
              <a:t> </a:t>
            </a:r>
            <a:r>
              <a:rPr sz="1089" b="1" dirty="0">
                <a:latin typeface="Arial"/>
                <a:cs typeface="Arial"/>
              </a:rPr>
              <a:t>потоков</a:t>
            </a:r>
            <a:r>
              <a:rPr sz="1089" b="1" spc="-18" dirty="0">
                <a:latin typeface="Arial"/>
                <a:cs typeface="Arial"/>
              </a:rPr>
              <a:t> </a:t>
            </a:r>
            <a:r>
              <a:rPr sz="1089" b="1" dirty="0">
                <a:latin typeface="Arial"/>
                <a:cs typeface="Arial"/>
              </a:rPr>
              <a:t>денежных</a:t>
            </a:r>
            <a:r>
              <a:rPr sz="1089" b="1" spc="-23" dirty="0">
                <a:latin typeface="Arial"/>
                <a:cs typeface="Arial"/>
              </a:rPr>
              <a:t> </a:t>
            </a:r>
            <a:r>
              <a:rPr sz="1089" b="1" spc="-9" dirty="0">
                <a:latin typeface="Arial"/>
                <a:cs typeface="Arial"/>
              </a:rPr>
              <a:t>средств</a:t>
            </a:r>
            <a:endParaRPr sz="1089">
              <a:latin typeface="Arial"/>
              <a:cs typeface="Arial"/>
            </a:endParaRPr>
          </a:p>
        </p:txBody>
      </p:sp>
      <p:sp>
        <p:nvSpPr>
          <p:cNvPr id="21" name="object 21"/>
          <p:cNvSpPr txBox="1"/>
          <p:nvPr/>
        </p:nvSpPr>
        <p:spPr>
          <a:xfrm>
            <a:off x="1722216" y="5422776"/>
            <a:ext cx="4039304" cy="430792"/>
          </a:xfrm>
          <a:prstGeom prst="rect">
            <a:avLst/>
          </a:prstGeom>
        </p:spPr>
        <p:txBody>
          <a:bodyPr vert="horz" wrap="square" lIns="0" tIns="11526" rIns="0" bIns="0" rtlCol="0">
            <a:spAutoFit/>
          </a:bodyPr>
          <a:lstStyle/>
          <a:p>
            <a:pPr marL="11527" marR="4611" indent="-576" algn="just">
              <a:spcBef>
                <a:spcPts val="91"/>
              </a:spcBef>
            </a:pPr>
            <a:r>
              <a:rPr sz="908" spc="-18" dirty="0">
                <a:latin typeface="Verdana"/>
                <a:cs typeface="Verdana"/>
              </a:rPr>
              <a:t>Следующие</a:t>
            </a:r>
            <a:r>
              <a:rPr sz="908" spc="-5" dirty="0">
                <a:latin typeface="Verdana"/>
                <a:cs typeface="Verdana"/>
              </a:rPr>
              <a:t> </a:t>
            </a:r>
            <a:r>
              <a:rPr sz="908" spc="-32" dirty="0">
                <a:latin typeface="Verdana"/>
                <a:cs typeface="Verdana"/>
              </a:rPr>
              <a:t>денежные</a:t>
            </a:r>
            <a:r>
              <a:rPr sz="908" dirty="0">
                <a:latin typeface="Verdana"/>
                <a:cs typeface="Verdana"/>
              </a:rPr>
              <a:t> </a:t>
            </a:r>
            <a:r>
              <a:rPr sz="908" spc="-27" dirty="0">
                <a:latin typeface="Verdana"/>
                <a:cs typeface="Verdana"/>
              </a:rPr>
              <a:t>потоки</a:t>
            </a:r>
            <a:r>
              <a:rPr sz="908" spc="-5" dirty="0">
                <a:latin typeface="Verdana"/>
                <a:cs typeface="Verdana"/>
              </a:rPr>
              <a:t> </a:t>
            </a:r>
            <a:r>
              <a:rPr sz="908" dirty="0">
                <a:latin typeface="Verdana"/>
                <a:cs typeface="Verdana"/>
              </a:rPr>
              <a:t>по </a:t>
            </a:r>
            <a:r>
              <a:rPr sz="908" spc="-36" dirty="0">
                <a:latin typeface="Verdana"/>
                <a:cs typeface="Verdana"/>
              </a:rPr>
              <a:t>операционной</a:t>
            </a:r>
            <a:r>
              <a:rPr sz="908" spc="-36" dirty="0">
                <a:latin typeface="Microsoft Sans Serif"/>
                <a:cs typeface="Microsoft Sans Serif"/>
              </a:rPr>
              <a:t>,</a:t>
            </a:r>
            <a:r>
              <a:rPr sz="908" spc="73" dirty="0">
                <a:latin typeface="Microsoft Sans Serif"/>
                <a:cs typeface="Microsoft Sans Serif"/>
              </a:rPr>
              <a:t> </a:t>
            </a:r>
            <a:r>
              <a:rPr sz="908" spc="-45" dirty="0">
                <a:latin typeface="Verdana"/>
                <a:cs typeface="Verdana"/>
              </a:rPr>
              <a:t>инвестиционной</a:t>
            </a:r>
            <a:r>
              <a:rPr sz="908" dirty="0">
                <a:latin typeface="Verdana"/>
                <a:cs typeface="Verdana"/>
              </a:rPr>
              <a:t> </a:t>
            </a:r>
            <a:r>
              <a:rPr sz="908" spc="-23" dirty="0">
                <a:latin typeface="Verdana"/>
                <a:cs typeface="Verdana"/>
              </a:rPr>
              <a:t>или </a:t>
            </a:r>
            <a:r>
              <a:rPr sz="908" dirty="0">
                <a:latin typeface="Verdana"/>
                <a:cs typeface="Verdana"/>
              </a:rPr>
              <a:t>финансовой</a:t>
            </a:r>
            <a:r>
              <a:rPr sz="908" spc="182" dirty="0">
                <a:latin typeface="Verdana"/>
                <a:cs typeface="Verdana"/>
              </a:rPr>
              <a:t> </a:t>
            </a:r>
            <a:r>
              <a:rPr sz="908" dirty="0">
                <a:latin typeface="Verdana"/>
                <a:cs typeface="Verdana"/>
              </a:rPr>
              <a:t>деятельности</a:t>
            </a:r>
            <a:r>
              <a:rPr sz="908" spc="191" dirty="0">
                <a:latin typeface="Verdana"/>
                <a:cs typeface="Verdana"/>
              </a:rPr>
              <a:t> </a:t>
            </a:r>
            <a:r>
              <a:rPr sz="908" dirty="0">
                <a:latin typeface="Verdana"/>
                <a:cs typeface="Verdana"/>
              </a:rPr>
              <a:t>могут</a:t>
            </a:r>
            <a:r>
              <a:rPr sz="908" spc="182" dirty="0">
                <a:latin typeface="Verdana"/>
                <a:cs typeface="Verdana"/>
              </a:rPr>
              <a:t> </a:t>
            </a:r>
            <a:r>
              <a:rPr sz="908" spc="-9" dirty="0">
                <a:latin typeface="Verdana"/>
                <a:cs typeface="Verdana"/>
              </a:rPr>
              <a:t>представляться</a:t>
            </a:r>
            <a:r>
              <a:rPr sz="908" spc="185" dirty="0">
                <a:latin typeface="Verdana"/>
                <a:cs typeface="Verdana"/>
              </a:rPr>
              <a:t> </a:t>
            </a:r>
            <a:r>
              <a:rPr sz="908" dirty="0">
                <a:latin typeface="Verdana"/>
                <a:cs typeface="Verdana"/>
              </a:rPr>
              <a:t>в</a:t>
            </a:r>
            <a:r>
              <a:rPr sz="908" spc="185" dirty="0">
                <a:latin typeface="Verdana"/>
                <a:cs typeface="Verdana"/>
              </a:rPr>
              <a:t> </a:t>
            </a:r>
            <a:r>
              <a:rPr sz="908" dirty="0">
                <a:latin typeface="Verdana"/>
                <a:cs typeface="Verdana"/>
              </a:rPr>
              <a:t>отчетности</a:t>
            </a:r>
            <a:r>
              <a:rPr sz="908" spc="185" dirty="0">
                <a:latin typeface="Verdana"/>
                <a:cs typeface="Verdana"/>
              </a:rPr>
              <a:t> </a:t>
            </a:r>
            <a:r>
              <a:rPr sz="908" spc="-45" dirty="0">
                <a:latin typeface="Verdana"/>
                <a:cs typeface="Verdana"/>
              </a:rPr>
              <a:t>в </a:t>
            </a:r>
            <a:r>
              <a:rPr sz="908" spc="-59" dirty="0">
                <a:latin typeface="Verdana"/>
                <a:cs typeface="Verdana"/>
              </a:rPr>
              <a:t>свернутом</a:t>
            </a:r>
            <a:r>
              <a:rPr sz="908" spc="-27" dirty="0">
                <a:latin typeface="Verdana"/>
                <a:cs typeface="Verdana"/>
              </a:rPr>
              <a:t> </a:t>
            </a:r>
            <a:r>
              <a:rPr sz="908" spc="-18" dirty="0">
                <a:latin typeface="Verdana"/>
                <a:cs typeface="Verdana"/>
              </a:rPr>
              <a:t>виде</a:t>
            </a:r>
            <a:r>
              <a:rPr sz="908" spc="-18" dirty="0">
                <a:latin typeface="Microsoft Sans Serif"/>
                <a:cs typeface="Microsoft Sans Serif"/>
              </a:rPr>
              <a:t>:</a:t>
            </a:r>
            <a:endParaRPr sz="908">
              <a:latin typeface="Microsoft Sans Serif"/>
              <a:cs typeface="Microsoft Sans Serif"/>
            </a:endParaRPr>
          </a:p>
        </p:txBody>
      </p:sp>
      <p:sp>
        <p:nvSpPr>
          <p:cNvPr id="22" name="object 22"/>
          <p:cNvSpPr txBox="1"/>
          <p:nvPr/>
        </p:nvSpPr>
        <p:spPr>
          <a:xfrm>
            <a:off x="6426949" y="639227"/>
            <a:ext cx="126210" cy="151357"/>
          </a:xfrm>
          <a:prstGeom prst="rect">
            <a:avLst/>
          </a:prstGeom>
        </p:spPr>
        <p:txBody>
          <a:bodyPr vert="horz" wrap="square" lIns="0" tIns="11526" rIns="0" bIns="0" rtlCol="0">
            <a:spAutoFit/>
          </a:bodyPr>
          <a:lstStyle/>
          <a:p>
            <a:pPr marL="11527">
              <a:spcBef>
                <a:spcPts val="91"/>
              </a:spcBef>
            </a:pPr>
            <a:r>
              <a:rPr sz="908" spc="-23" dirty="0">
                <a:latin typeface="Microsoft Sans Serif"/>
                <a:cs typeface="Microsoft Sans Serif"/>
              </a:rPr>
              <a:t>(i)</a:t>
            </a:r>
            <a:endParaRPr sz="908">
              <a:latin typeface="Microsoft Sans Serif"/>
              <a:cs typeface="Microsoft Sans Serif"/>
            </a:endParaRPr>
          </a:p>
        </p:txBody>
      </p:sp>
      <p:sp>
        <p:nvSpPr>
          <p:cNvPr id="23" name="object 23"/>
          <p:cNvSpPr txBox="1"/>
          <p:nvPr/>
        </p:nvSpPr>
        <p:spPr>
          <a:xfrm>
            <a:off x="6841882" y="394421"/>
            <a:ext cx="3624367" cy="673102"/>
          </a:xfrm>
          <a:prstGeom prst="rect">
            <a:avLst/>
          </a:prstGeom>
        </p:spPr>
        <p:txBody>
          <a:bodyPr vert="horz" wrap="square" lIns="0" tIns="11526" rIns="0" bIns="0" rtlCol="0">
            <a:spAutoFit/>
          </a:bodyPr>
          <a:lstStyle/>
          <a:p>
            <a:pPr marL="1608526">
              <a:spcBef>
                <a:spcPts val="91"/>
              </a:spcBef>
            </a:pPr>
            <a:r>
              <a:rPr sz="908" spc="-54" dirty="0">
                <a:latin typeface="Verdana"/>
                <a:cs typeface="Verdana"/>
              </a:rPr>
              <a:t>Отчет</a:t>
            </a:r>
            <a:r>
              <a:rPr sz="908" spc="-36" dirty="0">
                <a:latin typeface="Verdana"/>
                <a:cs typeface="Verdana"/>
              </a:rPr>
              <a:t> </a:t>
            </a:r>
            <a:r>
              <a:rPr sz="908" spc="-64" dirty="0">
                <a:latin typeface="Verdana"/>
                <a:cs typeface="Verdana"/>
              </a:rPr>
              <a:t>о</a:t>
            </a:r>
            <a:r>
              <a:rPr sz="908" spc="-32" dirty="0">
                <a:latin typeface="Verdana"/>
                <a:cs typeface="Verdana"/>
              </a:rPr>
              <a:t> </a:t>
            </a:r>
            <a:r>
              <a:rPr sz="908" spc="-82" dirty="0">
                <a:latin typeface="Verdana"/>
                <a:cs typeface="Verdana"/>
              </a:rPr>
              <a:t>движении</a:t>
            </a:r>
            <a:r>
              <a:rPr sz="908" spc="-32" dirty="0">
                <a:latin typeface="Verdana"/>
                <a:cs typeface="Verdana"/>
              </a:rPr>
              <a:t> </a:t>
            </a:r>
            <a:r>
              <a:rPr sz="908" spc="-82" dirty="0">
                <a:latin typeface="Verdana"/>
                <a:cs typeface="Verdana"/>
              </a:rPr>
              <a:t>денежных</a:t>
            </a:r>
            <a:r>
              <a:rPr sz="908" spc="-36" dirty="0">
                <a:latin typeface="Verdana"/>
                <a:cs typeface="Verdana"/>
              </a:rPr>
              <a:t> </a:t>
            </a:r>
            <a:r>
              <a:rPr sz="908" spc="-18" dirty="0">
                <a:latin typeface="Verdana"/>
                <a:cs typeface="Verdana"/>
              </a:rPr>
              <a:t>средств</a:t>
            </a:r>
            <a:endParaRPr sz="908">
              <a:latin typeface="Verdana"/>
              <a:cs typeface="Verdana"/>
            </a:endParaRPr>
          </a:p>
          <a:p>
            <a:pPr marL="11527" marR="5187" algn="just">
              <a:spcBef>
                <a:spcPts val="840"/>
              </a:spcBef>
            </a:pPr>
            <a:r>
              <a:rPr sz="908" spc="-36" dirty="0">
                <a:latin typeface="Verdana"/>
                <a:cs typeface="Verdana"/>
              </a:rPr>
              <a:t>поступления</a:t>
            </a:r>
            <a:r>
              <a:rPr sz="908" spc="54" dirty="0">
                <a:latin typeface="Verdana"/>
                <a:cs typeface="Verdana"/>
              </a:rPr>
              <a:t> </a:t>
            </a:r>
            <a:r>
              <a:rPr sz="908" dirty="0">
                <a:latin typeface="Verdana"/>
                <a:cs typeface="Verdana"/>
              </a:rPr>
              <a:t>и</a:t>
            </a:r>
            <a:r>
              <a:rPr sz="908" spc="54" dirty="0">
                <a:latin typeface="Verdana"/>
                <a:cs typeface="Verdana"/>
              </a:rPr>
              <a:t> </a:t>
            </a:r>
            <a:r>
              <a:rPr sz="908" spc="-9" dirty="0">
                <a:latin typeface="Verdana"/>
                <a:cs typeface="Verdana"/>
              </a:rPr>
              <a:t>выплаты</a:t>
            </a:r>
            <a:r>
              <a:rPr sz="908" spc="54" dirty="0">
                <a:latin typeface="Verdana"/>
                <a:cs typeface="Verdana"/>
              </a:rPr>
              <a:t> </a:t>
            </a:r>
            <a:r>
              <a:rPr sz="908" dirty="0">
                <a:latin typeface="Verdana"/>
                <a:cs typeface="Verdana"/>
              </a:rPr>
              <a:t>от</a:t>
            </a:r>
            <a:r>
              <a:rPr sz="908" spc="54" dirty="0">
                <a:latin typeface="Verdana"/>
                <a:cs typeface="Verdana"/>
              </a:rPr>
              <a:t> </a:t>
            </a:r>
            <a:r>
              <a:rPr sz="908" dirty="0">
                <a:latin typeface="Verdana"/>
                <a:cs typeface="Verdana"/>
              </a:rPr>
              <a:t>имени</a:t>
            </a:r>
            <a:r>
              <a:rPr sz="908" spc="59" dirty="0">
                <a:latin typeface="Verdana"/>
                <a:cs typeface="Verdana"/>
              </a:rPr>
              <a:t> </a:t>
            </a:r>
            <a:r>
              <a:rPr sz="908" spc="-9" dirty="0">
                <a:latin typeface="Verdana"/>
                <a:cs typeface="Verdana"/>
              </a:rPr>
              <a:t>клиентов</a:t>
            </a:r>
            <a:r>
              <a:rPr sz="908" spc="-9" dirty="0">
                <a:latin typeface="Microsoft Sans Serif"/>
                <a:cs typeface="Microsoft Sans Serif"/>
              </a:rPr>
              <a:t>,</a:t>
            </a:r>
            <a:r>
              <a:rPr sz="908" spc="132" dirty="0">
                <a:latin typeface="Microsoft Sans Serif"/>
                <a:cs typeface="Microsoft Sans Serif"/>
              </a:rPr>
              <a:t> </a:t>
            </a:r>
            <a:r>
              <a:rPr sz="908" dirty="0">
                <a:latin typeface="Verdana"/>
                <a:cs typeface="Verdana"/>
              </a:rPr>
              <a:t>когда</a:t>
            </a:r>
            <a:r>
              <a:rPr sz="908" spc="54" dirty="0">
                <a:latin typeface="Verdana"/>
                <a:cs typeface="Verdana"/>
              </a:rPr>
              <a:t> </a:t>
            </a:r>
            <a:r>
              <a:rPr sz="908" spc="-45" dirty="0">
                <a:latin typeface="Verdana"/>
                <a:cs typeface="Verdana"/>
              </a:rPr>
              <a:t>движение денежных</a:t>
            </a:r>
            <a:r>
              <a:rPr sz="908" dirty="0">
                <a:latin typeface="Verdana"/>
                <a:cs typeface="Verdana"/>
              </a:rPr>
              <a:t> </a:t>
            </a:r>
            <a:r>
              <a:rPr sz="908" spc="-9" dirty="0">
                <a:latin typeface="Verdana"/>
                <a:cs typeface="Verdana"/>
              </a:rPr>
              <a:t>средств</a:t>
            </a:r>
            <a:r>
              <a:rPr sz="908" spc="5" dirty="0">
                <a:latin typeface="Verdana"/>
                <a:cs typeface="Verdana"/>
              </a:rPr>
              <a:t> </a:t>
            </a:r>
            <a:r>
              <a:rPr sz="908" dirty="0">
                <a:latin typeface="Verdana"/>
                <a:cs typeface="Verdana"/>
              </a:rPr>
              <a:t>в</a:t>
            </a:r>
            <a:r>
              <a:rPr sz="908" spc="5" dirty="0">
                <a:latin typeface="Verdana"/>
                <a:cs typeface="Verdana"/>
              </a:rPr>
              <a:t> </a:t>
            </a:r>
            <a:r>
              <a:rPr sz="908" spc="-18" dirty="0">
                <a:latin typeface="Verdana"/>
                <a:cs typeface="Verdana"/>
              </a:rPr>
              <a:t>большей</a:t>
            </a:r>
            <a:r>
              <a:rPr sz="908" spc="5" dirty="0">
                <a:latin typeface="Verdana"/>
                <a:cs typeface="Verdana"/>
              </a:rPr>
              <a:t> </a:t>
            </a:r>
            <a:r>
              <a:rPr sz="908" spc="-23" dirty="0">
                <a:latin typeface="Verdana"/>
                <a:cs typeface="Verdana"/>
              </a:rPr>
              <a:t>степени</a:t>
            </a:r>
            <a:r>
              <a:rPr sz="908" dirty="0">
                <a:latin typeface="Verdana"/>
                <a:cs typeface="Verdana"/>
              </a:rPr>
              <a:t> </a:t>
            </a:r>
            <a:r>
              <a:rPr sz="908" spc="-27" dirty="0">
                <a:latin typeface="Verdana"/>
                <a:cs typeface="Verdana"/>
              </a:rPr>
              <a:t>отражает</a:t>
            </a:r>
            <a:r>
              <a:rPr sz="908" spc="5" dirty="0">
                <a:latin typeface="Verdana"/>
                <a:cs typeface="Verdana"/>
              </a:rPr>
              <a:t> </a:t>
            </a:r>
            <a:r>
              <a:rPr sz="908" spc="-32" dirty="0">
                <a:latin typeface="Verdana"/>
                <a:cs typeface="Verdana"/>
              </a:rPr>
              <a:t>деятельность </a:t>
            </a:r>
            <a:r>
              <a:rPr sz="908" spc="-68" dirty="0">
                <a:latin typeface="Verdana"/>
                <a:cs typeface="Verdana"/>
              </a:rPr>
              <a:t>клиента</a:t>
            </a:r>
            <a:r>
              <a:rPr sz="908" spc="-68" dirty="0">
                <a:latin typeface="Microsoft Sans Serif"/>
                <a:cs typeface="Microsoft Sans Serif"/>
              </a:rPr>
              <a:t>,</a:t>
            </a:r>
            <a:r>
              <a:rPr sz="908" spc="41" dirty="0">
                <a:latin typeface="Microsoft Sans Serif"/>
                <a:cs typeface="Microsoft Sans Serif"/>
              </a:rPr>
              <a:t> </a:t>
            </a:r>
            <a:r>
              <a:rPr sz="908" spc="-73" dirty="0">
                <a:latin typeface="Verdana"/>
                <a:cs typeface="Verdana"/>
              </a:rPr>
              <a:t>нежели</a:t>
            </a:r>
            <a:r>
              <a:rPr sz="908" spc="-32" dirty="0">
                <a:latin typeface="Verdana"/>
                <a:cs typeface="Verdana"/>
              </a:rPr>
              <a:t> </a:t>
            </a:r>
            <a:r>
              <a:rPr sz="908" spc="-50" dirty="0">
                <a:latin typeface="Verdana"/>
                <a:cs typeface="Verdana"/>
              </a:rPr>
              <a:t>самой</a:t>
            </a:r>
            <a:r>
              <a:rPr sz="908" spc="-32" dirty="0">
                <a:latin typeface="Verdana"/>
                <a:cs typeface="Verdana"/>
              </a:rPr>
              <a:t> </a:t>
            </a:r>
            <a:r>
              <a:rPr sz="908" spc="-9" dirty="0">
                <a:latin typeface="Verdana"/>
                <a:cs typeface="Verdana"/>
              </a:rPr>
              <a:t>компании</a:t>
            </a:r>
            <a:r>
              <a:rPr sz="908" spc="-9" dirty="0">
                <a:latin typeface="Microsoft Sans Serif"/>
                <a:cs typeface="Microsoft Sans Serif"/>
              </a:rPr>
              <a:t>;</a:t>
            </a:r>
            <a:endParaRPr sz="908">
              <a:latin typeface="Microsoft Sans Serif"/>
              <a:cs typeface="Microsoft Sans Serif"/>
            </a:endParaRPr>
          </a:p>
        </p:txBody>
      </p:sp>
      <p:sp>
        <p:nvSpPr>
          <p:cNvPr id="24" name="object 24"/>
          <p:cNvSpPr txBox="1"/>
          <p:nvPr/>
        </p:nvSpPr>
        <p:spPr>
          <a:xfrm>
            <a:off x="6372752" y="1209544"/>
            <a:ext cx="4147649" cy="849507"/>
          </a:xfrm>
          <a:prstGeom prst="rect">
            <a:avLst/>
          </a:prstGeom>
          <a:ln w="6096">
            <a:solidFill>
              <a:srgbClr val="000000"/>
            </a:solidFill>
          </a:ln>
        </p:spPr>
        <p:txBody>
          <a:bodyPr vert="horz" wrap="square" lIns="0" tIns="12679" rIns="0" bIns="0" rtlCol="0">
            <a:spAutoFit/>
          </a:bodyPr>
          <a:lstStyle/>
          <a:p>
            <a:pPr marL="65701" algn="just">
              <a:lnSpc>
                <a:spcPts val="1085"/>
              </a:lnSpc>
              <a:spcBef>
                <a:spcPts val="100"/>
              </a:spcBef>
            </a:pPr>
            <a:r>
              <a:rPr sz="908" b="1" dirty="0">
                <a:latin typeface="Arial"/>
                <a:cs typeface="Arial"/>
              </a:rPr>
              <a:t>ПРИМЕР</a:t>
            </a:r>
            <a:r>
              <a:rPr sz="908" b="1" spc="-18" dirty="0">
                <a:latin typeface="Arial"/>
                <a:cs typeface="Arial"/>
              </a:rPr>
              <a:t> </a:t>
            </a:r>
            <a:r>
              <a:rPr sz="908" b="1" dirty="0">
                <a:latin typeface="Arial"/>
                <a:cs typeface="Arial"/>
              </a:rPr>
              <a:t>–</a:t>
            </a:r>
            <a:r>
              <a:rPr sz="908" b="1" spc="-18" dirty="0">
                <a:latin typeface="Arial"/>
                <a:cs typeface="Arial"/>
              </a:rPr>
              <a:t> </a:t>
            </a:r>
            <a:r>
              <a:rPr sz="908" b="1" dirty="0">
                <a:latin typeface="Arial"/>
                <a:cs typeface="Arial"/>
              </a:rPr>
              <a:t>Отражение</a:t>
            </a:r>
            <a:r>
              <a:rPr sz="908" b="1" spc="-14" dirty="0">
                <a:latin typeface="Arial"/>
                <a:cs typeface="Arial"/>
              </a:rPr>
              <a:t> </a:t>
            </a:r>
            <a:r>
              <a:rPr sz="908" b="1" dirty="0">
                <a:latin typeface="Arial"/>
                <a:cs typeface="Arial"/>
              </a:rPr>
              <a:t>свернутых</a:t>
            </a:r>
            <a:r>
              <a:rPr sz="908" b="1" spc="-9" dirty="0">
                <a:latin typeface="Arial"/>
                <a:cs typeface="Arial"/>
              </a:rPr>
              <a:t> </a:t>
            </a:r>
            <a:r>
              <a:rPr sz="908" b="1" dirty="0">
                <a:latin typeface="Arial"/>
                <a:cs typeface="Arial"/>
              </a:rPr>
              <a:t>потоков</a:t>
            </a:r>
            <a:r>
              <a:rPr sz="908" b="1" spc="-18" dirty="0">
                <a:latin typeface="Arial"/>
                <a:cs typeface="Arial"/>
              </a:rPr>
              <a:t> </a:t>
            </a:r>
            <a:r>
              <a:rPr sz="908" b="1" dirty="0">
                <a:latin typeface="Arial"/>
                <a:cs typeface="Arial"/>
              </a:rPr>
              <a:t>денежных</a:t>
            </a:r>
            <a:r>
              <a:rPr sz="908" b="1" spc="-18" dirty="0">
                <a:latin typeface="Arial"/>
                <a:cs typeface="Arial"/>
              </a:rPr>
              <a:t> </a:t>
            </a:r>
            <a:r>
              <a:rPr sz="908" b="1" spc="-9" dirty="0">
                <a:latin typeface="Arial"/>
                <a:cs typeface="Arial"/>
              </a:rPr>
              <a:t>средств</a:t>
            </a:r>
            <a:endParaRPr sz="908">
              <a:latin typeface="Arial"/>
              <a:cs typeface="Arial"/>
            </a:endParaRPr>
          </a:p>
          <a:p>
            <a:pPr marL="65125" marR="58209" algn="just">
              <a:lnSpc>
                <a:spcPts val="1089"/>
              </a:lnSpc>
              <a:spcBef>
                <a:spcPts val="32"/>
              </a:spcBef>
            </a:pPr>
            <a:r>
              <a:rPr sz="908" dirty="0">
                <a:latin typeface="Verdana"/>
                <a:cs typeface="Verdana"/>
              </a:rPr>
              <a:t>Вы</a:t>
            </a:r>
            <a:r>
              <a:rPr sz="908" spc="-23" dirty="0">
                <a:latin typeface="Verdana"/>
                <a:cs typeface="Verdana"/>
              </a:rPr>
              <a:t> </a:t>
            </a:r>
            <a:r>
              <a:rPr sz="908" spc="-59" dirty="0">
                <a:latin typeface="Verdana"/>
                <a:cs typeface="Verdana"/>
              </a:rPr>
              <a:t>получаете</a:t>
            </a:r>
            <a:r>
              <a:rPr sz="908" spc="-9" dirty="0">
                <a:latin typeface="Verdana"/>
                <a:cs typeface="Verdana"/>
              </a:rPr>
              <a:t> </a:t>
            </a:r>
            <a:r>
              <a:rPr sz="908" spc="-73" dirty="0">
                <a:latin typeface="Verdana"/>
                <a:cs typeface="Verdana"/>
              </a:rPr>
              <a:t>денежные</a:t>
            </a:r>
            <a:r>
              <a:rPr sz="908" spc="-9" dirty="0">
                <a:latin typeface="Verdana"/>
                <a:cs typeface="Verdana"/>
              </a:rPr>
              <a:t> </a:t>
            </a:r>
            <a:r>
              <a:rPr sz="908" spc="-36" dirty="0">
                <a:latin typeface="Verdana"/>
                <a:cs typeface="Verdana"/>
              </a:rPr>
              <a:t>средства</a:t>
            </a:r>
            <a:r>
              <a:rPr sz="908" spc="-9" dirty="0">
                <a:latin typeface="Verdana"/>
                <a:cs typeface="Verdana"/>
              </a:rPr>
              <a:t> </a:t>
            </a:r>
            <a:r>
              <a:rPr sz="908" dirty="0">
                <a:latin typeface="Verdana"/>
                <a:cs typeface="Verdana"/>
              </a:rPr>
              <a:t>от</a:t>
            </a:r>
            <a:r>
              <a:rPr sz="908" spc="-18" dirty="0">
                <a:latin typeface="Verdana"/>
                <a:cs typeface="Verdana"/>
              </a:rPr>
              <a:t> </a:t>
            </a:r>
            <a:r>
              <a:rPr sz="908" spc="-54" dirty="0">
                <a:latin typeface="Verdana"/>
                <a:cs typeface="Verdana"/>
              </a:rPr>
              <a:t>имени</a:t>
            </a:r>
            <a:r>
              <a:rPr sz="908" spc="-14" dirty="0">
                <a:latin typeface="Verdana"/>
                <a:cs typeface="Verdana"/>
              </a:rPr>
              <a:t> </a:t>
            </a:r>
            <a:r>
              <a:rPr sz="908" spc="-68" dirty="0">
                <a:latin typeface="Verdana"/>
                <a:cs typeface="Verdana"/>
              </a:rPr>
              <a:t>клиента</a:t>
            </a:r>
            <a:r>
              <a:rPr sz="908" spc="-9" dirty="0">
                <a:latin typeface="Verdana"/>
                <a:cs typeface="Verdana"/>
              </a:rPr>
              <a:t> </a:t>
            </a:r>
            <a:r>
              <a:rPr sz="908" dirty="0">
                <a:latin typeface="Verdana"/>
                <a:cs typeface="Verdana"/>
              </a:rPr>
              <a:t>и</a:t>
            </a:r>
            <a:r>
              <a:rPr sz="908" spc="-14" dirty="0">
                <a:latin typeface="Verdana"/>
                <a:cs typeface="Verdana"/>
              </a:rPr>
              <a:t> </a:t>
            </a:r>
            <a:r>
              <a:rPr sz="908" spc="-41" dirty="0">
                <a:latin typeface="Verdana"/>
                <a:cs typeface="Verdana"/>
              </a:rPr>
              <a:t>незамедлительно </a:t>
            </a:r>
            <a:r>
              <a:rPr sz="908" spc="-68" dirty="0">
                <a:latin typeface="Verdana"/>
                <a:cs typeface="Verdana"/>
              </a:rPr>
              <a:t>выплачиваете</a:t>
            </a:r>
            <a:r>
              <a:rPr sz="908" spc="14" dirty="0">
                <a:latin typeface="Verdana"/>
                <a:cs typeface="Verdana"/>
              </a:rPr>
              <a:t> </a:t>
            </a:r>
            <a:r>
              <a:rPr sz="908" spc="-82" dirty="0">
                <a:latin typeface="Verdana"/>
                <a:cs typeface="Verdana"/>
              </a:rPr>
              <a:t>их</a:t>
            </a:r>
            <a:r>
              <a:rPr sz="908" spc="9" dirty="0">
                <a:latin typeface="Verdana"/>
                <a:cs typeface="Verdana"/>
              </a:rPr>
              <a:t> </a:t>
            </a:r>
            <a:r>
              <a:rPr sz="908" spc="-77" dirty="0">
                <a:latin typeface="Verdana"/>
                <a:cs typeface="Verdana"/>
              </a:rPr>
              <a:t>клиенту</a:t>
            </a:r>
            <a:r>
              <a:rPr sz="908" spc="5" dirty="0">
                <a:latin typeface="Verdana"/>
                <a:cs typeface="Verdana"/>
              </a:rPr>
              <a:t> </a:t>
            </a:r>
            <a:r>
              <a:rPr sz="908" spc="-27" dirty="0">
                <a:latin typeface="Verdana"/>
                <a:cs typeface="Verdana"/>
              </a:rPr>
              <a:t>за</a:t>
            </a:r>
            <a:r>
              <a:rPr sz="908" spc="5" dirty="0">
                <a:latin typeface="Verdana"/>
                <a:cs typeface="Verdana"/>
              </a:rPr>
              <a:t> </a:t>
            </a:r>
            <a:r>
              <a:rPr sz="908" spc="-59" dirty="0">
                <a:latin typeface="Verdana"/>
                <a:cs typeface="Verdana"/>
              </a:rPr>
              <a:t>вычетом</a:t>
            </a:r>
            <a:r>
              <a:rPr sz="908" spc="5" dirty="0">
                <a:latin typeface="Verdana"/>
                <a:cs typeface="Verdana"/>
              </a:rPr>
              <a:t> </a:t>
            </a:r>
            <a:r>
              <a:rPr sz="908" spc="-59" dirty="0">
                <a:latin typeface="Verdana"/>
                <a:cs typeface="Verdana"/>
              </a:rPr>
              <a:t>комиссионных</a:t>
            </a:r>
            <a:r>
              <a:rPr sz="908" spc="-59" dirty="0">
                <a:latin typeface="Microsoft Sans Serif"/>
                <a:cs typeface="Microsoft Sans Serif"/>
              </a:rPr>
              <a:t>.</a:t>
            </a:r>
            <a:r>
              <a:rPr sz="908" spc="77" dirty="0">
                <a:latin typeface="Microsoft Sans Serif"/>
                <a:cs typeface="Microsoft Sans Serif"/>
              </a:rPr>
              <a:t> </a:t>
            </a:r>
            <a:r>
              <a:rPr sz="908" spc="-45" dirty="0">
                <a:latin typeface="Verdana"/>
                <a:cs typeface="Verdana"/>
              </a:rPr>
              <a:t>Ваша</a:t>
            </a:r>
            <a:r>
              <a:rPr sz="908" spc="5" dirty="0">
                <a:latin typeface="Verdana"/>
                <a:cs typeface="Verdana"/>
              </a:rPr>
              <a:t> </a:t>
            </a:r>
            <a:r>
              <a:rPr sz="908" spc="-32" dirty="0">
                <a:latin typeface="Verdana"/>
                <a:cs typeface="Verdana"/>
              </a:rPr>
              <a:t>деятельность </a:t>
            </a:r>
            <a:r>
              <a:rPr sz="908" dirty="0">
                <a:latin typeface="Verdana"/>
                <a:cs typeface="Verdana"/>
              </a:rPr>
              <a:t>не</a:t>
            </a:r>
            <a:r>
              <a:rPr sz="908" spc="222" dirty="0">
                <a:latin typeface="Verdana"/>
                <a:cs typeface="Verdana"/>
              </a:rPr>
              <a:t> </a:t>
            </a:r>
            <a:r>
              <a:rPr sz="908" dirty="0">
                <a:latin typeface="Verdana"/>
                <a:cs typeface="Verdana"/>
              </a:rPr>
              <a:t>несет</a:t>
            </a:r>
            <a:r>
              <a:rPr sz="908" spc="222" dirty="0">
                <a:latin typeface="Verdana"/>
                <a:cs typeface="Verdana"/>
              </a:rPr>
              <a:t> </a:t>
            </a:r>
            <a:r>
              <a:rPr sz="908" spc="-23" dirty="0">
                <a:latin typeface="Verdana"/>
                <a:cs typeface="Verdana"/>
              </a:rPr>
              <a:t>никакого</a:t>
            </a:r>
            <a:r>
              <a:rPr sz="908" spc="218" dirty="0">
                <a:latin typeface="Verdana"/>
                <a:cs typeface="Verdana"/>
              </a:rPr>
              <a:t> </a:t>
            </a:r>
            <a:r>
              <a:rPr sz="908" dirty="0">
                <a:latin typeface="Verdana"/>
                <a:cs typeface="Verdana"/>
              </a:rPr>
              <a:t>риска</a:t>
            </a:r>
            <a:r>
              <a:rPr sz="908" spc="227" dirty="0">
                <a:latin typeface="Verdana"/>
                <a:cs typeface="Verdana"/>
              </a:rPr>
              <a:t> </a:t>
            </a:r>
            <a:r>
              <a:rPr sz="908" dirty="0">
                <a:latin typeface="Microsoft Sans Serif"/>
                <a:cs typeface="Microsoft Sans Serif"/>
              </a:rPr>
              <a:t>(</a:t>
            </a:r>
            <a:r>
              <a:rPr sz="908" dirty="0">
                <a:latin typeface="Verdana"/>
                <a:cs typeface="Verdana"/>
              </a:rPr>
              <a:t>при</a:t>
            </a:r>
            <a:r>
              <a:rPr sz="908" spc="218" dirty="0">
                <a:latin typeface="Verdana"/>
                <a:cs typeface="Verdana"/>
              </a:rPr>
              <a:t> </a:t>
            </a:r>
            <a:r>
              <a:rPr sz="908" spc="-23" dirty="0">
                <a:latin typeface="Verdana"/>
                <a:cs typeface="Verdana"/>
              </a:rPr>
              <a:t>неполучении</a:t>
            </a:r>
            <a:r>
              <a:rPr sz="908" spc="227" dirty="0">
                <a:latin typeface="Verdana"/>
                <a:cs typeface="Verdana"/>
              </a:rPr>
              <a:t> </a:t>
            </a:r>
            <a:r>
              <a:rPr sz="908" dirty="0">
                <a:latin typeface="Verdana"/>
                <a:cs typeface="Verdana"/>
              </a:rPr>
              <a:t>денег</a:t>
            </a:r>
            <a:r>
              <a:rPr sz="908" spc="222" dirty="0">
                <a:latin typeface="Verdana"/>
                <a:cs typeface="Verdana"/>
              </a:rPr>
              <a:t> </a:t>
            </a:r>
            <a:r>
              <a:rPr sz="908" dirty="0">
                <a:latin typeface="Verdana"/>
                <a:cs typeface="Verdana"/>
              </a:rPr>
              <a:t>вы</a:t>
            </a:r>
            <a:r>
              <a:rPr sz="908" spc="213" dirty="0">
                <a:latin typeface="Verdana"/>
                <a:cs typeface="Verdana"/>
              </a:rPr>
              <a:t> </a:t>
            </a:r>
            <a:r>
              <a:rPr sz="908" dirty="0">
                <a:latin typeface="Verdana"/>
                <a:cs typeface="Verdana"/>
              </a:rPr>
              <a:t>не</a:t>
            </a:r>
            <a:r>
              <a:rPr sz="908" spc="227" dirty="0">
                <a:latin typeface="Verdana"/>
                <a:cs typeface="Verdana"/>
              </a:rPr>
              <a:t> </a:t>
            </a:r>
            <a:r>
              <a:rPr sz="908" spc="-9" dirty="0">
                <a:latin typeface="Verdana"/>
                <a:cs typeface="Verdana"/>
              </a:rPr>
              <a:t>несете </a:t>
            </a:r>
            <a:r>
              <a:rPr sz="908" spc="-59" dirty="0">
                <a:latin typeface="Verdana"/>
                <a:cs typeface="Verdana"/>
              </a:rPr>
              <a:t>ответственности</a:t>
            </a:r>
            <a:r>
              <a:rPr sz="908" spc="-5" dirty="0">
                <a:latin typeface="Verdana"/>
                <a:cs typeface="Verdana"/>
              </a:rPr>
              <a:t> </a:t>
            </a:r>
            <a:r>
              <a:rPr sz="908" spc="-64" dirty="0">
                <a:latin typeface="Verdana"/>
                <a:cs typeface="Verdana"/>
              </a:rPr>
              <a:t>перед</a:t>
            </a:r>
            <a:r>
              <a:rPr sz="908" spc="-5" dirty="0">
                <a:latin typeface="Verdana"/>
                <a:cs typeface="Verdana"/>
              </a:rPr>
              <a:t> </a:t>
            </a:r>
            <a:r>
              <a:rPr sz="908" spc="-45" dirty="0">
                <a:latin typeface="Verdana"/>
                <a:cs typeface="Verdana"/>
              </a:rPr>
              <a:t>клиентом</a:t>
            </a:r>
            <a:r>
              <a:rPr sz="908" spc="-45" dirty="0">
                <a:latin typeface="Microsoft Sans Serif"/>
                <a:cs typeface="Microsoft Sans Serif"/>
              </a:rPr>
              <a:t>),</a:t>
            </a:r>
            <a:r>
              <a:rPr sz="908" spc="77" dirty="0">
                <a:latin typeface="Microsoft Sans Serif"/>
                <a:cs typeface="Microsoft Sans Serif"/>
              </a:rPr>
              <a:t> </a:t>
            </a:r>
            <a:r>
              <a:rPr sz="908" spc="-68" dirty="0">
                <a:latin typeface="Verdana"/>
                <a:cs typeface="Verdana"/>
              </a:rPr>
              <a:t>комиссионные</a:t>
            </a:r>
            <a:r>
              <a:rPr sz="908" spc="-18" dirty="0">
                <a:latin typeface="Verdana"/>
                <a:cs typeface="Verdana"/>
              </a:rPr>
              <a:t> </a:t>
            </a:r>
            <a:r>
              <a:rPr sz="908" spc="-64" dirty="0">
                <a:latin typeface="Verdana"/>
                <a:cs typeface="Verdana"/>
              </a:rPr>
              <a:t>могут</a:t>
            </a:r>
            <a:r>
              <a:rPr sz="908" spc="-5" dirty="0">
                <a:latin typeface="Verdana"/>
                <a:cs typeface="Verdana"/>
              </a:rPr>
              <a:t> </a:t>
            </a:r>
            <a:r>
              <a:rPr sz="908" spc="-54" dirty="0">
                <a:latin typeface="Verdana"/>
                <a:cs typeface="Verdana"/>
              </a:rPr>
              <a:t>представляться</a:t>
            </a:r>
            <a:r>
              <a:rPr sz="908" spc="-5" dirty="0">
                <a:latin typeface="Verdana"/>
                <a:cs typeface="Verdana"/>
              </a:rPr>
              <a:t> </a:t>
            </a:r>
            <a:r>
              <a:rPr sz="908" spc="-45" dirty="0">
                <a:latin typeface="Verdana"/>
                <a:cs typeface="Verdana"/>
              </a:rPr>
              <a:t>в</a:t>
            </a:r>
            <a:endParaRPr sz="908">
              <a:latin typeface="Verdana"/>
              <a:cs typeface="Verdana"/>
            </a:endParaRPr>
          </a:p>
          <a:p>
            <a:pPr marL="65125" algn="just">
              <a:lnSpc>
                <a:spcPts val="1057"/>
              </a:lnSpc>
            </a:pPr>
            <a:r>
              <a:rPr sz="908" spc="-59" dirty="0">
                <a:latin typeface="Verdana"/>
                <a:cs typeface="Verdana"/>
              </a:rPr>
              <a:t>чистом</a:t>
            </a:r>
            <a:r>
              <a:rPr sz="908" spc="-36" dirty="0">
                <a:latin typeface="Verdana"/>
                <a:cs typeface="Verdana"/>
              </a:rPr>
              <a:t> </a:t>
            </a:r>
            <a:r>
              <a:rPr sz="908" spc="-50" dirty="0">
                <a:latin typeface="Verdana"/>
                <a:cs typeface="Verdana"/>
              </a:rPr>
              <a:t>виде</a:t>
            </a:r>
            <a:r>
              <a:rPr sz="908" spc="-50" dirty="0">
                <a:latin typeface="Microsoft Sans Serif"/>
                <a:cs typeface="Microsoft Sans Serif"/>
              </a:rPr>
              <a:t>,</a:t>
            </a:r>
            <a:r>
              <a:rPr sz="908" spc="32" dirty="0">
                <a:latin typeface="Microsoft Sans Serif"/>
                <a:cs typeface="Microsoft Sans Serif"/>
              </a:rPr>
              <a:t> </a:t>
            </a:r>
            <a:r>
              <a:rPr sz="908" spc="-50" dirty="0">
                <a:latin typeface="Verdana"/>
                <a:cs typeface="Verdana"/>
              </a:rPr>
              <a:t>без</a:t>
            </a:r>
            <a:r>
              <a:rPr sz="908" spc="-32" dirty="0">
                <a:latin typeface="Verdana"/>
                <a:cs typeface="Verdana"/>
              </a:rPr>
              <a:t> </a:t>
            </a:r>
            <a:r>
              <a:rPr sz="908" spc="-73" dirty="0">
                <a:latin typeface="Verdana"/>
                <a:cs typeface="Verdana"/>
              </a:rPr>
              <a:t>отражения</a:t>
            </a:r>
            <a:r>
              <a:rPr sz="908" spc="-36" dirty="0">
                <a:latin typeface="Verdana"/>
                <a:cs typeface="Verdana"/>
              </a:rPr>
              <a:t> </a:t>
            </a:r>
            <a:r>
              <a:rPr sz="908" spc="-64" dirty="0">
                <a:latin typeface="Verdana"/>
                <a:cs typeface="Verdana"/>
              </a:rPr>
              <a:t>валовых</a:t>
            </a:r>
            <a:r>
              <a:rPr sz="908" spc="-41" dirty="0">
                <a:latin typeface="Verdana"/>
                <a:cs typeface="Verdana"/>
              </a:rPr>
              <a:t> </a:t>
            </a:r>
            <a:r>
              <a:rPr sz="908" spc="-73" dirty="0">
                <a:latin typeface="Verdana"/>
                <a:cs typeface="Verdana"/>
              </a:rPr>
              <a:t>поступлений</a:t>
            </a:r>
            <a:r>
              <a:rPr sz="908" spc="-32" dirty="0">
                <a:latin typeface="Verdana"/>
                <a:cs typeface="Verdana"/>
              </a:rPr>
              <a:t> </a:t>
            </a:r>
            <a:r>
              <a:rPr sz="908" spc="-77" dirty="0">
                <a:latin typeface="Verdana"/>
                <a:cs typeface="Verdana"/>
              </a:rPr>
              <a:t>и</a:t>
            </a:r>
            <a:r>
              <a:rPr sz="908" spc="-41" dirty="0">
                <a:latin typeface="Verdana"/>
                <a:cs typeface="Verdana"/>
              </a:rPr>
              <a:t> </a:t>
            </a:r>
            <a:r>
              <a:rPr sz="908" spc="-9" dirty="0">
                <a:latin typeface="Verdana"/>
                <a:cs typeface="Verdana"/>
              </a:rPr>
              <a:t>выплат</a:t>
            </a:r>
            <a:r>
              <a:rPr sz="908" spc="-9" dirty="0">
                <a:latin typeface="Microsoft Sans Serif"/>
                <a:cs typeface="Microsoft Sans Serif"/>
              </a:rPr>
              <a:t>.</a:t>
            </a:r>
            <a:endParaRPr sz="908">
              <a:latin typeface="Microsoft Sans Serif"/>
              <a:cs typeface="Microsoft Sans Serif"/>
            </a:endParaRPr>
          </a:p>
        </p:txBody>
      </p:sp>
      <p:sp>
        <p:nvSpPr>
          <p:cNvPr id="25" name="object 25"/>
          <p:cNvSpPr txBox="1"/>
          <p:nvPr/>
        </p:nvSpPr>
        <p:spPr>
          <a:xfrm>
            <a:off x="6426918" y="2195251"/>
            <a:ext cx="150991" cy="151357"/>
          </a:xfrm>
          <a:prstGeom prst="rect">
            <a:avLst/>
          </a:prstGeom>
        </p:spPr>
        <p:txBody>
          <a:bodyPr vert="horz" wrap="square" lIns="0" tIns="11526" rIns="0" bIns="0" rtlCol="0">
            <a:spAutoFit/>
          </a:bodyPr>
          <a:lstStyle/>
          <a:p>
            <a:pPr marL="11527">
              <a:spcBef>
                <a:spcPts val="91"/>
              </a:spcBef>
            </a:pPr>
            <a:r>
              <a:rPr sz="908" spc="-18" dirty="0">
                <a:latin typeface="Microsoft Sans Serif"/>
                <a:cs typeface="Microsoft Sans Serif"/>
              </a:rPr>
              <a:t>(ii)</a:t>
            </a:r>
            <a:endParaRPr sz="908">
              <a:latin typeface="Microsoft Sans Serif"/>
              <a:cs typeface="Microsoft Sans Serif"/>
            </a:endParaRPr>
          </a:p>
        </p:txBody>
      </p:sp>
      <p:sp>
        <p:nvSpPr>
          <p:cNvPr id="26" name="object 26"/>
          <p:cNvSpPr txBox="1"/>
          <p:nvPr/>
        </p:nvSpPr>
        <p:spPr>
          <a:xfrm>
            <a:off x="6841855" y="2195251"/>
            <a:ext cx="3624367" cy="430792"/>
          </a:xfrm>
          <a:prstGeom prst="rect">
            <a:avLst/>
          </a:prstGeom>
        </p:spPr>
        <p:txBody>
          <a:bodyPr vert="horz" wrap="square" lIns="0" tIns="11526" rIns="0" bIns="0" rtlCol="0">
            <a:spAutoFit/>
          </a:bodyPr>
          <a:lstStyle/>
          <a:p>
            <a:pPr marL="11527" marR="4611" indent="-576" algn="just">
              <a:spcBef>
                <a:spcPts val="91"/>
              </a:spcBef>
            </a:pPr>
            <a:r>
              <a:rPr sz="908" spc="-73" dirty="0">
                <a:latin typeface="Verdana"/>
                <a:cs typeface="Verdana"/>
              </a:rPr>
              <a:t>поступления</a:t>
            </a:r>
            <a:r>
              <a:rPr sz="908" spc="-9" dirty="0">
                <a:latin typeface="Verdana"/>
                <a:cs typeface="Verdana"/>
              </a:rPr>
              <a:t> </a:t>
            </a:r>
            <a:r>
              <a:rPr sz="908" dirty="0">
                <a:latin typeface="Verdana"/>
                <a:cs typeface="Verdana"/>
              </a:rPr>
              <a:t>и</a:t>
            </a:r>
            <a:r>
              <a:rPr sz="908" spc="-9" dirty="0">
                <a:latin typeface="Verdana"/>
                <a:cs typeface="Verdana"/>
              </a:rPr>
              <a:t> </a:t>
            </a:r>
            <a:r>
              <a:rPr sz="908" spc="-64" dirty="0">
                <a:latin typeface="Verdana"/>
                <a:cs typeface="Verdana"/>
              </a:rPr>
              <a:t>выплаты</a:t>
            </a:r>
            <a:r>
              <a:rPr sz="908" dirty="0">
                <a:latin typeface="Verdana"/>
                <a:cs typeface="Verdana"/>
              </a:rPr>
              <a:t> </a:t>
            </a:r>
            <a:r>
              <a:rPr sz="908" spc="-68" dirty="0">
                <a:latin typeface="Verdana"/>
                <a:cs typeface="Verdana"/>
              </a:rPr>
              <a:t>по</a:t>
            </a:r>
            <a:r>
              <a:rPr sz="908" spc="-9" dirty="0">
                <a:latin typeface="Verdana"/>
                <a:cs typeface="Verdana"/>
              </a:rPr>
              <a:t> </a:t>
            </a:r>
            <a:r>
              <a:rPr sz="908" spc="-27" dirty="0">
                <a:latin typeface="Verdana"/>
                <a:cs typeface="Verdana"/>
              </a:rPr>
              <a:t>статьям</a:t>
            </a:r>
            <a:r>
              <a:rPr sz="908" spc="-27" dirty="0">
                <a:latin typeface="Microsoft Sans Serif"/>
                <a:cs typeface="Microsoft Sans Serif"/>
              </a:rPr>
              <a:t>,</a:t>
            </a:r>
            <a:r>
              <a:rPr sz="908" spc="68" dirty="0">
                <a:latin typeface="Microsoft Sans Serif"/>
                <a:cs typeface="Microsoft Sans Serif"/>
              </a:rPr>
              <a:t> </a:t>
            </a:r>
            <a:r>
              <a:rPr sz="908" spc="-64" dirty="0">
                <a:latin typeface="Verdana"/>
                <a:cs typeface="Verdana"/>
              </a:rPr>
              <a:t>характеризующимся</a:t>
            </a:r>
            <a:r>
              <a:rPr sz="908" spc="-9" dirty="0">
                <a:latin typeface="Verdana"/>
                <a:cs typeface="Verdana"/>
              </a:rPr>
              <a:t> </a:t>
            </a:r>
            <a:r>
              <a:rPr sz="908" spc="-45" dirty="0">
                <a:latin typeface="Verdana"/>
                <a:cs typeface="Verdana"/>
              </a:rPr>
              <a:t>высокой </a:t>
            </a:r>
            <a:r>
              <a:rPr sz="908" spc="-9" dirty="0">
                <a:latin typeface="Verdana"/>
                <a:cs typeface="Verdana"/>
              </a:rPr>
              <a:t>оборачиваемостью</a:t>
            </a:r>
            <a:r>
              <a:rPr sz="908" spc="-9" dirty="0">
                <a:latin typeface="Microsoft Sans Serif"/>
                <a:cs typeface="Microsoft Sans Serif"/>
              </a:rPr>
              <a:t>,</a:t>
            </a:r>
            <a:r>
              <a:rPr sz="908" spc="222" dirty="0">
                <a:latin typeface="Microsoft Sans Serif"/>
                <a:cs typeface="Microsoft Sans Serif"/>
              </a:rPr>
              <a:t> </a:t>
            </a:r>
            <a:r>
              <a:rPr sz="908" dirty="0">
                <a:latin typeface="Verdana"/>
                <a:cs typeface="Verdana"/>
              </a:rPr>
              <a:t>крупными</a:t>
            </a:r>
            <a:r>
              <a:rPr sz="908" spc="150" dirty="0">
                <a:latin typeface="Verdana"/>
                <a:cs typeface="Verdana"/>
              </a:rPr>
              <a:t> </a:t>
            </a:r>
            <a:r>
              <a:rPr sz="908" dirty="0">
                <a:latin typeface="Verdana"/>
                <a:cs typeface="Verdana"/>
              </a:rPr>
              <a:t>суммами</a:t>
            </a:r>
            <a:r>
              <a:rPr sz="908" spc="150" dirty="0">
                <a:latin typeface="Verdana"/>
                <a:cs typeface="Verdana"/>
              </a:rPr>
              <a:t> </a:t>
            </a:r>
            <a:r>
              <a:rPr sz="908" dirty="0">
                <a:latin typeface="Verdana"/>
                <a:cs typeface="Verdana"/>
              </a:rPr>
              <a:t>и</a:t>
            </a:r>
            <a:r>
              <a:rPr sz="908" spc="145" dirty="0">
                <a:latin typeface="Verdana"/>
                <a:cs typeface="Verdana"/>
              </a:rPr>
              <a:t> </a:t>
            </a:r>
            <a:r>
              <a:rPr sz="908" dirty="0">
                <a:latin typeface="Verdana"/>
                <a:cs typeface="Verdana"/>
              </a:rPr>
              <a:t>коротким</a:t>
            </a:r>
            <a:r>
              <a:rPr sz="908" spc="154" dirty="0">
                <a:latin typeface="Verdana"/>
                <a:cs typeface="Verdana"/>
              </a:rPr>
              <a:t> </a:t>
            </a:r>
            <a:r>
              <a:rPr sz="908" spc="-36" dirty="0">
                <a:latin typeface="Verdana"/>
                <a:cs typeface="Verdana"/>
              </a:rPr>
              <a:t>сроком </a:t>
            </a:r>
            <a:r>
              <a:rPr sz="908" spc="-9" dirty="0">
                <a:latin typeface="Verdana"/>
                <a:cs typeface="Verdana"/>
              </a:rPr>
              <a:t>погашения</a:t>
            </a:r>
            <a:r>
              <a:rPr sz="908" spc="-9" dirty="0">
                <a:latin typeface="Microsoft Sans Serif"/>
                <a:cs typeface="Microsoft Sans Serif"/>
              </a:rPr>
              <a:t>.</a:t>
            </a:r>
            <a:endParaRPr sz="908">
              <a:latin typeface="Microsoft Sans Serif"/>
              <a:cs typeface="Microsoft Sans Serif"/>
            </a:endParaRPr>
          </a:p>
        </p:txBody>
      </p:sp>
      <p:sp>
        <p:nvSpPr>
          <p:cNvPr id="27" name="object 27"/>
          <p:cNvSpPr txBox="1"/>
          <p:nvPr/>
        </p:nvSpPr>
        <p:spPr>
          <a:xfrm>
            <a:off x="6426913" y="2742274"/>
            <a:ext cx="3031351" cy="151357"/>
          </a:xfrm>
          <a:prstGeom prst="rect">
            <a:avLst/>
          </a:prstGeom>
        </p:spPr>
        <p:txBody>
          <a:bodyPr vert="horz" wrap="square" lIns="0" tIns="11526" rIns="0" bIns="0" rtlCol="0">
            <a:spAutoFit/>
          </a:bodyPr>
          <a:lstStyle/>
          <a:p>
            <a:pPr marL="11527">
              <a:spcBef>
                <a:spcPts val="91"/>
              </a:spcBef>
            </a:pPr>
            <a:r>
              <a:rPr sz="908" spc="-54" dirty="0">
                <a:latin typeface="Verdana"/>
                <a:cs typeface="Verdana"/>
              </a:rPr>
              <a:t>Примерами</a:t>
            </a:r>
            <a:r>
              <a:rPr sz="908" spc="-36" dirty="0">
                <a:latin typeface="Verdana"/>
                <a:cs typeface="Verdana"/>
              </a:rPr>
              <a:t> </a:t>
            </a:r>
            <a:r>
              <a:rPr sz="908" spc="-82" dirty="0">
                <a:latin typeface="Verdana"/>
                <a:cs typeface="Verdana"/>
              </a:rPr>
              <a:t>таких</a:t>
            </a:r>
            <a:r>
              <a:rPr sz="908" spc="-36" dirty="0">
                <a:latin typeface="Verdana"/>
                <a:cs typeface="Verdana"/>
              </a:rPr>
              <a:t> </a:t>
            </a:r>
            <a:r>
              <a:rPr sz="908" spc="-73" dirty="0">
                <a:latin typeface="Verdana"/>
                <a:cs typeface="Verdana"/>
              </a:rPr>
              <a:t>поступлений</a:t>
            </a:r>
            <a:r>
              <a:rPr sz="908" spc="-27" dirty="0">
                <a:latin typeface="Verdana"/>
                <a:cs typeface="Verdana"/>
              </a:rPr>
              <a:t> </a:t>
            </a:r>
            <a:r>
              <a:rPr sz="908" spc="-77" dirty="0">
                <a:latin typeface="Verdana"/>
                <a:cs typeface="Verdana"/>
              </a:rPr>
              <a:t>и</a:t>
            </a:r>
            <a:r>
              <a:rPr sz="908" spc="-36" dirty="0">
                <a:latin typeface="Verdana"/>
                <a:cs typeface="Verdana"/>
              </a:rPr>
              <a:t> </a:t>
            </a:r>
            <a:r>
              <a:rPr sz="908" spc="-68" dirty="0">
                <a:latin typeface="Verdana"/>
                <a:cs typeface="Verdana"/>
              </a:rPr>
              <a:t>выплат</a:t>
            </a:r>
            <a:r>
              <a:rPr sz="908" spc="-36" dirty="0">
                <a:latin typeface="Verdana"/>
                <a:cs typeface="Verdana"/>
              </a:rPr>
              <a:t> </a:t>
            </a:r>
            <a:r>
              <a:rPr sz="908" spc="-68" dirty="0">
                <a:latin typeface="Verdana"/>
                <a:cs typeface="Verdana"/>
              </a:rPr>
              <a:t>могут</a:t>
            </a:r>
            <a:r>
              <a:rPr sz="908" spc="-32" dirty="0">
                <a:latin typeface="Verdana"/>
                <a:cs typeface="Verdana"/>
              </a:rPr>
              <a:t> </a:t>
            </a:r>
            <a:r>
              <a:rPr sz="908" spc="-27" dirty="0">
                <a:latin typeface="Verdana"/>
                <a:cs typeface="Verdana"/>
              </a:rPr>
              <a:t>служить</a:t>
            </a:r>
            <a:r>
              <a:rPr sz="908" spc="-27" dirty="0">
                <a:latin typeface="Microsoft Sans Serif"/>
                <a:cs typeface="Microsoft Sans Serif"/>
              </a:rPr>
              <a:t>:</a:t>
            </a:r>
            <a:endParaRPr sz="908">
              <a:latin typeface="Microsoft Sans Serif"/>
              <a:cs typeface="Microsoft Sans Serif"/>
            </a:endParaRPr>
          </a:p>
        </p:txBody>
      </p:sp>
      <p:sp>
        <p:nvSpPr>
          <p:cNvPr id="28" name="object 28"/>
          <p:cNvSpPr txBox="1"/>
          <p:nvPr/>
        </p:nvSpPr>
        <p:spPr>
          <a:xfrm>
            <a:off x="6426893" y="3019591"/>
            <a:ext cx="126210" cy="151357"/>
          </a:xfrm>
          <a:prstGeom prst="rect">
            <a:avLst/>
          </a:prstGeom>
        </p:spPr>
        <p:txBody>
          <a:bodyPr vert="horz" wrap="square" lIns="0" tIns="11526" rIns="0" bIns="0" rtlCol="0">
            <a:spAutoFit/>
          </a:bodyPr>
          <a:lstStyle/>
          <a:p>
            <a:pPr marL="11527">
              <a:spcBef>
                <a:spcPts val="91"/>
              </a:spcBef>
            </a:pPr>
            <a:r>
              <a:rPr sz="908" spc="-23" dirty="0">
                <a:latin typeface="Microsoft Sans Serif"/>
                <a:cs typeface="Microsoft Sans Serif"/>
              </a:rPr>
              <a:t>(i)</a:t>
            </a:r>
            <a:endParaRPr sz="908">
              <a:latin typeface="Microsoft Sans Serif"/>
              <a:cs typeface="Microsoft Sans Serif"/>
            </a:endParaRPr>
          </a:p>
        </p:txBody>
      </p:sp>
      <p:sp>
        <p:nvSpPr>
          <p:cNvPr id="29" name="object 29"/>
          <p:cNvSpPr txBox="1"/>
          <p:nvPr/>
        </p:nvSpPr>
        <p:spPr>
          <a:xfrm>
            <a:off x="9689008" y="3019591"/>
            <a:ext cx="776279" cy="151357"/>
          </a:xfrm>
          <a:prstGeom prst="rect">
            <a:avLst/>
          </a:prstGeom>
        </p:spPr>
        <p:txBody>
          <a:bodyPr vert="horz" wrap="square" lIns="0" tIns="11526" rIns="0" bIns="0" rtlCol="0">
            <a:spAutoFit/>
          </a:bodyPr>
          <a:lstStyle/>
          <a:p>
            <a:pPr marL="11527">
              <a:spcBef>
                <a:spcPts val="91"/>
              </a:spcBef>
              <a:tabLst>
                <a:tab pos="637993" algn="l"/>
              </a:tabLst>
            </a:pPr>
            <a:r>
              <a:rPr sz="908" spc="-9" dirty="0">
                <a:latin typeface="Verdana"/>
                <a:cs typeface="Verdana"/>
              </a:rPr>
              <a:t>депозиту</a:t>
            </a:r>
            <a:r>
              <a:rPr sz="908" dirty="0">
                <a:latin typeface="Verdana"/>
                <a:cs typeface="Verdana"/>
              </a:rPr>
              <a:t>	</a:t>
            </a:r>
            <a:r>
              <a:rPr sz="908" spc="-45" dirty="0">
                <a:latin typeface="Verdana"/>
                <a:cs typeface="Verdana"/>
              </a:rPr>
              <a:t>по</a:t>
            </a:r>
            <a:endParaRPr sz="908">
              <a:latin typeface="Verdana"/>
              <a:cs typeface="Verdana"/>
            </a:endParaRPr>
          </a:p>
        </p:txBody>
      </p:sp>
      <p:sp>
        <p:nvSpPr>
          <p:cNvPr id="30" name="object 30"/>
          <p:cNvSpPr txBox="1"/>
          <p:nvPr/>
        </p:nvSpPr>
        <p:spPr>
          <a:xfrm>
            <a:off x="6426918" y="3434528"/>
            <a:ext cx="150991" cy="151357"/>
          </a:xfrm>
          <a:prstGeom prst="rect">
            <a:avLst/>
          </a:prstGeom>
        </p:spPr>
        <p:txBody>
          <a:bodyPr vert="horz" wrap="square" lIns="0" tIns="11526" rIns="0" bIns="0" rtlCol="0">
            <a:spAutoFit/>
          </a:bodyPr>
          <a:lstStyle/>
          <a:p>
            <a:pPr marL="11527">
              <a:spcBef>
                <a:spcPts val="91"/>
              </a:spcBef>
            </a:pPr>
            <a:r>
              <a:rPr sz="908" spc="-18" dirty="0">
                <a:latin typeface="Microsoft Sans Serif"/>
                <a:cs typeface="Microsoft Sans Serif"/>
              </a:rPr>
              <a:t>(ii)</a:t>
            </a:r>
            <a:endParaRPr sz="908">
              <a:latin typeface="Microsoft Sans Serif"/>
              <a:cs typeface="Microsoft Sans Serif"/>
            </a:endParaRPr>
          </a:p>
        </p:txBody>
      </p:sp>
      <p:sp>
        <p:nvSpPr>
          <p:cNvPr id="31" name="object 31"/>
          <p:cNvSpPr txBox="1"/>
          <p:nvPr/>
        </p:nvSpPr>
        <p:spPr>
          <a:xfrm>
            <a:off x="9563841" y="3434528"/>
            <a:ext cx="901337" cy="151357"/>
          </a:xfrm>
          <a:prstGeom prst="rect">
            <a:avLst/>
          </a:prstGeom>
        </p:spPr>
        <p:txBody>
          <a:bodyPr vert="horz" wrap="square" lIns="0" tIns="11526" rIns="0" bIns="0" rtlCol="0">
            <a:spAutoFit/>
          </a:bodyPr>
          <a:lstStyle/>
          <a:p>
            <a:pPr marL="11527">
              <a:spcBef>
                <a:spcPts val="91"/>
              </a:spcBef>
            </a:pPr>
            <a:r>
              <a:rPr sz="908" spc="-64" dirty="0">
                <a:latin typeface="Verdana"/>
                <a:cs typeface="Verdana"/>
              </a:rPr>
              <a:t>инвестиционной</a:t>
            </a:r>
            <a:endParaRPr sz="908">
              <a:latin typeface="Verdana"/>
              <a:cs typeface="Verdana"/>
            </a:endParaRPr>
          </a:p>
        </p:txBody>
      </p:sp>
      <p:sp>
        <p:nvSpPr>
          <p:cNvPr id="32" name="object 32"/>
          <p:cNvSpPr txBox="1"/>
          <p:nvPr/>
        </p:nvSpPr>
        <p:spPr>
          <a:xfrm>
            <a:off x="6841828" y="3019591"/>
            <a:ext cx="2730521" cy="723052"/>
          </a:xfrm>
          <a:prstGeom prst="rect">
            <a:avLst/>
          </a:prstGeom>
        </p:spPr>
        <p:txBody>
          <a:bodyPr vert="horz" wrap="square" lIns="0" tIns="11526" rIns="0" bIns="0" rtlCol="0">
            <a:spAutoFit/>
          </a:bodyPr>
          <a:lstStyle/>
          <a:p>
            <a:pPr marL="11527" marR="4611" indent="-576">
              <a:spcBef>
                <a:spcPts val="91"/>
              </a:spcBef>
              <a:tabLst>
                <a:tab pos="893882" algn="l"/>
                <a:tab pos="1137668" algn="l"/>
                <a:tab pos="1772202" algn="l"/>
                <a:tab pos="2039041" algn="l"/>
              </a:tabLst>
            </a:pPr>
            <a:r>
              <a:rPr sz="908" spc="-9" dirty="0">
                <a:latin typeface="Verdana"/>
                <a:cs typeface="Verdana"/>
              </a:rPr>
              <a:t>акцептование</a:t>
            </a:r>
            <a:r>
              <a:rPr sz="908" dirty="0">
                <a:latin typeface="Verdana"/>
                <a:cs typeface="Verdana"/>
              </a:rPr>
              <a:t>	</a:t>
            </a:r>
            <a:r>
              <a:rPr sz="908" spc="-23" dirty="0">
                <a:latin typeface="Microsoft Sans Serif"/>
                <a:cs typeface="Microsoft Sans Serif"/>
              </a:rPr>
              <a:t>(</a:t>
            </a:r>
            <a:r>
              <a:rPr sz="908" spc="-23" dirty="0">
                <a:latin typeface="Verdana"/>
                <a:cs typeface="Verdana"/>
              </a:rPr>
              <a:t>и</a:t>
            </a:r>
            <a:r>
              <a:rPr sz="908" dirty="0">
                <a:latin typeface="Verdana"/>
                <a:cs typeface="Verdana"/>
              </a:rPr>
              <a:t>	</a:t>
            </a:r>
            <a:r>
              <a:rPr sz="908" spc="-9" dirty="0">
                <a:latin typeface="Verdana"/>
                <a:cs typeface="Verdana"/>
              </a:rPr>
              <a:t>выплата</a:t>
            </a:r>
            <a:r>
              <a:rPr sz="908" spc="-9" dirty="0">
                <a:latin typeface="Microsoft Sans Serif"/>
                <a:cs typeface="Microsoft Sans Serif"/>
              </a:rPr>
              <a:t>)</a:t>
            </a:r>
            <a:r>
              <a:rPr sz="908" dirty="0">
                <a:latin typeface="Microsoft Sans Serif"/>
                <a:cs typeface="Microsoft Sans Serif"/>
              </a:rPr>
              <a:t>	</a:t>
            </a:r>
            <a:r>
              <a:rPr sz="908" spc="-23" dirty="0">
                <a:latin typeface="Verdana"/>
                <a:cs typeface="Verdana"/>
              </a:rPr>
              <a:t>по</a:t>
            </a:r>
            <a:r>
              <a:rPr sz="908" dirty="0">
                <a:latin typeface="Verdana"/>
                <a:cs typeface="Verdana"/>
              </a:rPr>
              <a:t>	</a:t>
            </a:r>
            <a:r>
              <a:rPr sz="908" spc="-73" dirty="0">
                <a:latin typeface="Verdana"/>
                <a:cs typeface="Verdana"/>
              </a:rPr>
              <a:t>банковскому </a:t>
            </a:r>
            <a:r>
              <a:rPr sz="908" spc="-9" dirty="0">
                <a:latin typeface="Verdana"/>
                <a:cs typeface="Verdana"/>
              </a:rPr>
              <a:t>требованию</a:t>
            </a:r>
            <a:r>
              <a:rPr sz="908" spc="-9" dirty="0">
                <a:latin typeface="Microsoft Sans Serif"/>
                <a:cs typeface="Microsoft Sans Serif"/>
              </a:rPr>
              <a:t>;</a:t>
            </a:r>
            <a:endParaRPr sz="908">
              <a:latin typeface="Microsoft Sans Serif"/>
              <a:cs typeface="Microsoft Sans Serif"/>
            </a:endParaRPr>
          </a:p>
          <a:p>
            <a:pPr>
              <a:spcBef>
                <a:spcPts val="64"/>
              </a:spcBef>
            </a:pPr>
            <a:endParaRPr sz="908">
              <a:latin typeface="Microsoft Sans Serif"/>
              <a:cs typeface="Microsoft Sans Serif"/>
            </a:endParaRPr>
          </a:p>
          <a:p>
            <a:pPr marL="11527" marR="174627">
              <a:tabLst>
                <a:tab pos="877167" algn="l"/>
                <a:tab pos="1583168" algn="l"/>
              </a:tabLst>
            </a:pPr>
            <a:r>
              <a:rPr sz="908" spc="-9" dirty="0">
                <a:latin typeface="Verdana"/>
                <a:cs typeface="Verdana"/>
              </a:rPr>
              <a:t>финансовые</a:t>
            </a:r>
            <a:r>
              <a:rPr sz="908" dirty="0">
                <a:latin typeface="Verdana"/>
                <a:cs typeface="Verdana"/>
              </a:rPr>
              <a:t>	</a:t>
            </a:r>
            <a:r>
              <a:rPr sz="908" spc="-9" dirty="0">
                <a:latin typeface="Verdana"/>
                <a:cs typeface="Verdana"/>
              </a:rPr>
              <a:t>средства</a:t>
            </a:r>
            <a:r>
              <a:rPr sz="908" spc="-9" dirty="0">
                <a:latin typeface="Microsoft Sans Serif"/>
                <a:cs typeface="Microsoft Sans Serif"/>
              </a:rPr>
              <a:t>,</a:t>
            </a:r>
            <a:r>
              <a:rPr sz="908" dirty="0">
                <a:latin typeface="Microsoft Sans Serif"/>
                <a:cs typeface="Microsoft Sans Serif"/>
              </a:rPr>
              <a:t>	</a:t>
            </a:r>
            <a:r>
              <a:rPr sz="908" spc="-68" dirty="0">
                <a:latin typeface="Verdana"/>
                <a:cs typeface="Verdana"/>
              </a:rPr>
              <a:t>предназначенные </a:t>
            </a:r>
            <a:r>
              <a:rPr sz="908" spc="-77" dirty="0">
                <a:latin typeface="Verdana"/>
                <a:cs typeface="Verdana"/>
              </a:rPr>
              <a:t>компанией</a:t>
            </a:r>
            <a:r>
              <a:rPr sz="908" spc="-41" dirty="0">
                <a:latin typeface="Verdana"/>
                <a:cs typeface="Verdana"/>
              </a:rPr>
              <a:t> </a:t>
            </a:r>
            <a:r>
              <a:rPr sz="908" spc="-54" dirty="0">
                <a:latin typeface="Verdana"/>
                <a:cs typeface="Verdana"/>
              </a:rPr>
              <a:t>для</a:t>
            </a:r>
            <a:r>
              <a:rPr sz="908" spc="-41" dirty="0">
                <a:latin typeface="Verdana"/>
                <a:cs typeface="Verdana"/>
              </a:rPr>
              <a:t> </a:t>
            </a:r>
            <a:r>
              <a:rPr sz="908" spc="-9" dirty="0">
                <a:latin typeface="Verdana"/>
                <a:cs typeface="Verdana"/>
              </a:rPr>
              <a:t>клиентов</a:t>
            </a:r>
            <a:r>
              <a:rPr sz="908" spc="-9" dirty="0">
                <a:latin typeface="Microsoft Sans Serif"/>
                <a:cs typeface="Microsoft Sans Serif"/>
              </a:rPr>
              <a:t>;</a:t>
            </a:r>
            <a:endParaRPr sz="908">
              <a:latin typeface="Microsoft Sans Serif"/>
              <a:cs typeface="Microsoft Sans Serif"/>
            </a:endParaRPr>
          </a:p>
        </p:txBody>
      </p:sp>
      <p:sp>
        <p:nvSpPr>
          <p:cNvPr id="33" name="object 33"/>
          <p:cNvSpPr txBox="1"/>
          <p:nvPr/>
        </p:nvSpPr>
        <p:spPr>
          <a:xfrm>
            <a:off x="6426919" y="3849464"/>
            <a:ext cx="176925" cy="151357"/>
          </a:xfrm>
          <a:prstGeom prst="rect">
            <a:avLst/>
          </a:prstGeom>
        </p:spPr>
        <p:txBody>
          <a:bodyPr vert="horz" wrap="square" lIns="0" tIns="11526" rIns="0" bIns="0" rtlCol="0">
            <a:spAutoFit/>
          </a:bodyPr>
          <a:lstStyle/>
          <a:p>
            <a:pPr marL="11527">
              <a:spcBef>
                <a:spcPts val="91"/>
              </a:spcBef>
            </a:pPr>
            <a:r>
              <a:rPr sz="908" spc="-9" dirty="0">
                <a:latin typeface="Microsoft Sans Serif"/>
                <a:cs typeface="Microsoft Sans Serif"/>
              </a:rPr>
              <a:t>(iii)</a:t>
            </a:r>
            <a:endParaRPr sz="908">
              <a:latin typeface="Microsoft Sans Serif"/>
              <a:cs typeface="Microsoft Sans Serif"/>
            </a:endParaRPr>
          </a:p>
        </p:txBody>
      </p:sp>
      <p:sp>
        <p:nvSpPr>
          <p:cNvPr id="34" name="object 34"/>
          <p:cNvSpPr txBox="1"/>
          <p:nvPr/>
        </p:nvSpPr>
        <p:spPr>
          <a:xfrm>
            <a:off x="6841853" y="3849465"/>
            <a:ext cx="3623789" cy="291074"/>
          </a:xfrm>
          <a:prstGeom prst="rect">
            <a:avLst/>
          </a:prstGeom>
        </p:spPr>
        <p:txBody>
          <a:bodyPr vert="horz" wrap="square" lIns="0" tIns="11526" rIns="0" bIns="0" rtlCol="0">
            <a:spAutoFit/>
          </a:bodyPr>
          <a:lstStyle/>
          <a:p>
            <a:pPr marL="11527" marR="4611">
              <a:spcBef>
                <a:spcPts val="91"/>
              </a:spcBef>
            </a:pPr>
            <a:r>
              <a:rPr sz="908" spc="-41" dirty="0">
                <a:latin typeface="Verdana"/>
                <a:cs typeface="Verdana"/>
              </a:rPr>
              <a:t>арендная</a:t>
            </a:r>
            <a:r>
              <a:rPr sz="908" spc="86" dirty="0">
                <a:latin typeface="Verdana"/>
                <a:cs typeface="Verdana"/>
              </a:rPr>
              <a:t> </a:t>
            </a:r>
            <a:r>
              <a:rPr sz="908" spc="-14" dirty="0">
                <a:latin typeface="Verdana"/>
                <a:cs typeface="Verdana"/>
              </a:rPr>
              <a:t>плата</a:t>
            </a:r>
            <a:r>
              <a:rPr sz="908" spc="-14" dirty="0">
                <a:latin typeface="Microsoft Sans Serif"/>
                <a:cs typeface="Microsoft Sans Serif"/>
              </a:rPr>
              <a:t>,</a:t>
            </a:r>
            <a:r>
              <a:rPr sz="908" spc="168" dirty="0">
                <a:latin typeface="Microsoft Sans Serif"/>
                <a:cs typeface="Microsoft Sans Serif"/>
              </a:rPr>
              <a:t> </a:t>
            </a:r>
            <a:r>
              <a:rPr sz="908" spc="-36" dirty="0">
                <a:latin typeface="Verdana"/>
                <a:cs typeface="Verdana"/>
              </a:rPr>
              <a:t>собираемая</a:t>
            </a:r>
            <a:r>
              <a:rPr sz="908" spc="86" dirty="0">
                <a:latin typeface="Verdana"/>
                <a:cs typeface="Verdana"/>
              </a:rPr>
              <a:t> </a:t>
            </a:r>
            <a:r>
              <a:rPr sz="908" dirty="0">
                <a:latin typeface="Verdana"/>
                <a:cs typeface="Verdana"/>
              </a:rPr>
              <a:t>от</a:t>
            </a:r>
            <a:r>
              <a:rPr sz="908" spc="91" dirty="0">
                <a:latin typeface="Verdana"/>
                <a:cs typeface="Verdana"/>
              </a:rPr>
              <a:t> </a:t>
            </a:r>
            <a:r>
              <a:rPr sz="908" spc="-27" dirty="0">
                <a:latin typeface="Verdana"/>
                <a:cs typeface="Verdana"/>
              </a:rPr>
              <a:t>имени</a:t>
            </a:r>
            <a:r>
              <a:rPr sz="908" spc="86" dirty="0">
                <a:latin typeface="Verdana"/>
                <a:cs typeface="Verdana"/>
              </a:rPr>
              <a:t> </a:t>
            </a:r>
            <a:r>
              <a:rPr sz="908" spc="-54" dirty="0">
                <a:latin typeface="Verdana"/>
                <a:cs typeface="Verdana"/>
              </a:rPr>
              <a:t>собственников</a:t>
            </a:r>
            <a:r>
              <a:rPr sz="908" spc="91" dirty="0">
                <a:latin typeface="Verdana"/>
                <a:cs typeface="Verdana"/>
              </a:rPr>
              <a:t> </a:t>
            </a:r>
            <a:r>
              <a:rPr sz="908" spc="-32" dirty="0">
                <a:latin typeface="Verdana"/>
                <a:cs typeface="Verdana"/>
              </a:rPr>
              <a:t>объекта </a:t>
            </a:r>
            <a:r>
              <a:rPr sz="908" spc="-68" dirty="0">
                <a:latin typeface="Verdana"/>
                <a:cs typeface="Verdana"/>
              </a:rPr>
              <a:t>недвижимости</a:t>
            </a:r>
            <a:r>
              <a:rPr sz="908" spc="-23" dirty="0">
                <a:latin typeface="Verdana"/>
                <a:cs typeface="Verdana"/>
              </a:rPr>
              <a:t> </a:t>
            </a:r>
            <a:r>
              <a:rPr sz="908" spc="-45" dirty="0">
                <a:latin typeface="Microsoft Sans Serif"/>
                <a:cs typeface="Microsoft Sans Serif"/>
              </a:rPr>
              <a:t>(</a:t>
            </a:r>
            <a:r>
              <a:rPr sz="908" spc="-45" dirty="0">
                <a:latin typeface="Verdana"/>
                <a:cs typeface="Verdana"/>
              </a:rPr>
              <a:t>и</a:t>
            </a:r>
            <a:r>
              <a:rPr sz="908" spc="-32" dirty="0">
                <a:latin typeface="Verdana"/>
                <a:cs typeface="Verdana"/>
              </a:rPr>
              <a:t> </a:t>
            </a:r>
            <a:r>
              <a:rPr sz="908" spc="-59" dirty="0">
                <a:latin typeface="Verdana"/>
                <a:cs typeface="Verdana"/>
              </a:rPr>
              <a:t>выплачиваемая</a:t>
            </a:r>
            <a:r>
              <a:rPr sz="908" spc="-59" dirty="0">
                <a:latin typeface="Microsoft Sans Serif"/>
                <a:cs typeface="Microsoft Sans Serif"/>
              </a:rPr>
              <a:t>)</a:t>
            </a:r>
            <a:r>
              <a:rPr sz="908" spc="50" dirty="0">
                <a:latin typeface="Microsoft Sans Serif"/>
                <a:cs typeface="Microsoft Sans Serif"/>
              </a:rPr>
              <a:t> </a:t>
            </a:r>
            <a:r>
              <a:rPr sz="908" spc="-23" dirty="0">
                <a:latin typeface="Verdana"/>
                <a:cs typeface="Verdana"/>
              </a:rPr>
              <a:t>им</a:t>
            </a:r>
            <a:r>
              <a:rPr sz="908" spc="-23" dirty="0">
                <a:latin typeface="Microsoft Sans Serif"/>
                <a:cs typeface="Microsoft Sans Serif"/>
              </a:rPr>
              <a:t>.</a:t>
            </a:r>
            <a:endParaRPr sz="908">
              <a:latin typeface="Microsoft Sans Serif"/>
              <a:cs typeface="Microsoft Sans Serif"/>
            </a:endParaRPr>
          </a:p>
        </p:txBody>
      </p:sp>
      <p:sp>
        <p:nvSpPr>
          <p:cNvPr id="35" name="object 35"/>
          <p:cNvSpPr txBox="1"/>
          <p:nvPr/>
        </p:nvSpPr>
        <p:spPr>
          <a:xfrm>
            <a:off x="6426915" y="4264408"/>
            <a:ext cx="4039304" cy="291074"/>
          </a:xfrm>
          <a:prstGeom prst="rect">
            <a:avLst/>
          </a:prstGeom>
        </p:spPr>
        <p:txBody>
          <a:bodyPr vert="horz" wrap="square" lIns="0" tIns="11526" rIns="0" bIns="0" rtlCol="0">
            <a:spAutoFit/>
          </a:bodyPr>
          <a:lstStyle/>
          <a:p>
            <a:pPr marL="11527" marR="4611">
              <a:spcBef>
                <a:spcPts val="91"/>
              </a:spcBef>
            </a:pPr>
            <a:r>
              <a:rPr sz="908" spc="-27" dirty="0">
                <a:latin typeface="Verdana"/>
                <a:cs typeface="Verdana"/>
              </a:rPr>
              <a:t>Примерами</a:t>
            </a:r>
            <a:r>
              <a:rPr sz="908" spc="218" dirty="0">
                <a:latin typeface="Verdana"/>
                <a:cs typeface="Verdana"/>
              </a:rPr>
              <a:t> </a:t>
            </a:r>
            <a:r>
              <a:rPr sz="908" spc="-32" dirty="0">
                <a:latin typeface="Verdana"/>
                <a:cs typeface="Verdana"/>
              </a:rPr>
              <a:t>таких</a:t>
            </a:r>
            <a:r>
              <a:rPr sz="908" spc="218" dirty="0">
                <a:latin typeface="Verdana"/>
                <a:cs typeface="Verdana"/>
              </a:rPr>
              <a:t> </a:t>
            </a:r>
            <a:r>
              <a:rPr sz="908" spc="-50" dirty="0">
                <a:latin typeface="Verdana"/>
                <a:cs typeface="Verdana"/>
              </a:rPr>
              <a:t>поступлений</a:t>
            </a:r>
            <a:r>
              <a:rPr sz="908" spc="222" dirty="0">
                <a:latin typeface="Verdana"/>
                <a:cs typeface="Verdana"/>
              </a:rPr>
              <a:t> </a:t>
            </a:r>
            <a:r>
              <a:rPr sz="908" dirty="0">
                <a:latin typeface="Verdana"/>
                <a:cs typeface="Verdana"/>
              </a:rPr>
              <a:t>и</a:t>
            </a:r>
            <a:r>
              <a:rPr sz="908" spc="227" dirty="0">
                <a:latin typeface="Verdana"/>
                <a:cs typeface="Verdana"/>
              </a:rPr>
              <a:t> </a:t>
            </a:r>
            <a:r>
              <a:rPr sz="908" spc="-27" dirty="0">
                <a:latin typeface="Verdana"/>
                <a:cs typeface="Verdana"/>
              </a:rPr>
              <a:t>выплат</a:t>
            </a:r>
            <a:r>
              <a:rPr sz="908" spc="218" dirty="0">
                <a:latin typeface="Verdana"/>
                <a:cs typeface="Verdana"/>
              </a:rPr>
              <a:t> </a:t>
            </a:r>
            <a:r>
              <a:rPr sz="908" spc="-18" dirty="0">
                <a:latin typeface="Verdana"/>
                <a:cs typeface="Verdana"/>
              </a:rPr>
              <a:t>могут</a:t>
            </a:r>
            <a:r>
              <a:rPr sz="908" spc="218" dirty="0">
                <a:latin typeface="Verdana"/>
                <a:cs typeface="Verdana"/>
              </a:rPr>
              <a:t> </a:t>
            </a:r>
            <a:r>
              <a:rPr sz="908" spc="-36" dirty="0">
                <a:latin typeface="Verdana"/>
                <a:cs typeface="Verdana"/>
              </a:rPr>
              <a:t>служить</a:t>
            </a:r>
            <a:r>
              <a:rPr sz="908" spc="222" dirty="0">
                <a:latin typeface="Verdana"/>
                <a:cs typeface="Verdana"/>
              </a:rPr>
              <a:t> </a:t>
            </a:r>
            <a:r>
              <a:rPr sz="908" spc="-36" dirty="0">
                <a:latin typeface="Verdana"/>
                <a:cs typeface="Verdana"/>
              </a:rPr>
              <a:t>авансовые </a:t>
            </a:r>
            <a:r>
              <a:rPr sz="908" spc="-73" dirty="0">
                <a:latin typeface="Verdana"/>
                <a:cs typeface="Verdana"/>
              </a:rPr>
              <a:t>платежи</a:t>
            </a:r>
            <a:r>
              <a:rPr sz="908" spc="-45" dirty="0">
                <a:latin typeface="Verdana"/>
                <a:cs typeface="Verdana"/>
              </a:rPr>
              <a:t> </a:t>
            </a:r>
            <a:r>
              <a:rPr sz="908" spc="-45" dirty="0">
                <a:latin typeface="Microsoft Sans Serif"/>
                <a:cs typeface="Microsoft Sans Serif"/>
              </a:rPr>
              <a:t>(</a:t>
            </a:r>
            <a:r>
              <a:rPr sz="908" spc="-45" dirty="0">
                <a:latin typeface="Verdana"/>
                <a:cs typeface="Verdana"/>
              </a:rPr>
              <a:t>и </a:t>
            </a:r>
            <a:r>
              <a:rPr sz="908" spc="-9" dirty="0">
                <a:latin typeface="Verdana"/>
                <a:cs typeface="Verdana"/>
              </a:rPr>
              <a:t>погашение</a:t>
            </a:r>
            <a:r>
              <a:rPr sz="908" spc="-9" dirty="0">
                <a:latin typeface="Microsoft Sans Serif"/>
                <a:cs typeface="Microsoft Sans Serif"/>
              </a:rPr>
              <a:t>):</a:t>
            </a:r>
            <a:endParaRPr sz="908">
              <a:latin typeface="Microsoft Sans Serif"/>
              <a:cs typeface="Microsoft Sans Serif"/>
            </a:endParaRPr>
          </a:p>
        </p:txBody>
      </p:sp>
      <p:sp>
        <p:nvSpPr>
          <p:cNvPr id="36" name="object 36"/>
          <p:cNvSpPr txBox="1"/>
          <p:nvPr/>
        </p:nvSpPr>
        <p:spPr>
          <a:xfrm>
            <a:off x="6426925" y="4679344"/>
            <a:ext cx="126210" cy="151357"/>
          </a:xfrm>
          <a:prstGeom prst="rect">
            <a:avLst/>
          </a:prstGeom>
        </p:spPr>
        <p:txBody>
          <a:bodyPr vert="horz" wrap="square" lIns="0" tIns="11526" rIns="0" bIns="0" rtlCol="0">
            <a:spAutoFit/>
          </a:bodyPr>
          <a:lstStyle/>
          <a:p>
            <a:pPr marL="11527">
              <a:spcBef>
                <a:spcPts val="91"/>
              </a:spcBef>
            </a:pPr>
            <a:r>
              <a:rPr sz="908" spc="-23" dirty="0">
                <a:latin typeface="Microsoft Sans Serif"/>
                <a:cs typeface="Microsoft Sans Serif"/>
              </a:rPr>
              <a:t>(i)</a:t>
            </a:r>
            <a:endParaRPr sz="908">
              <a:latin typeface="Microsoft Sans Serif"/>
              <a:cs typeface="Microsoft Sans Serif"/>
            </a:endParaRPr>
          </a:p>
        </p:txBody>
      </p:sp>
      <p:sp>
        <p:nvSpPr>
          <p:cNvPr id="37" name="object 37"/>
          <p:cNvSpPr txBox="1"/>
          <p:nvPr/>
        </p:nvSpPr>
        <p:spPr>
          <a:xfrm>
            <a:off x="6841832" y="4679345"/>
            <a:ext cx="3624367" cy="291074"/>
          </a:xfrm>
          <a:prstGeom prst="rect">
            <a:avLst/>
          </a:prstGeom>
        </p:spPr>
        <p:txBody>
          <a:bodyPr vert="horz" wrap="square" lIns="0" tIns="11526" rIns="0" bIns="0" rtlCol="0">
            <a:spAutoFit/>
          </a:bodyPr>
          <a:lstStyle/>
          <a:p>
            <a:pPr marL="11527" marR="4611">
              <a:spcBef>
                <a:spcPts val="91"/>
              </a:spcBef>
            </a:pPr>
            <a:r>
              <a:rPr sz="908" spc="-9" dirty="0">
                <a:latin typeface="Verdana"/>
                <a:cs typeface="Verdana"/>
              </a:rPr>
              <a:t>по</a:t>
            </a:r>
            <a:r>
              <a:rPr sz="908" spc="-14" dirty="0">
                <a:latin typeface="Verdana"/>
                <a:cs typeface="Verdana"/>
              </a:rPr>
              <a:t> </a:t>
            </a:r>
            <a:r>
              <a:rPr sz="908" spc="-54" dirty="0">
                <a:latin typeface="Verdana"/>
                <a:cs typeface="Verdana"/>
              </a:rPr>
              <a:t>основной</a:t>
            </a:r>
            <a:r>
              <a:rPr sz="908" spc="-18" dirty="0">
                <a:latin typeface="Verdana"/>
                <a:cs typeface="Verdana"/>
              </a:rPr>
              <a:t> сумме</a:t>
            </a:r>
            <a:r>
              <a:rPr sz="908" spc="-9" dirty="0">
                <a:latin typeface="Verdana"/>
                <a:cs typeface="Verdana"/>
              </a:rPr>
              <a:t> </a:t>
            </a:r>
            <a:r>
              <a:rPr sz="908" spc="-36" dirty="0">
                <a:latin typeface="Verdana"/>
                <a:cs typeface="Verdana"/>
              </a:rPr>
              <a:t>долга</a:t>
            </a:r>
            <a:r>
              <a:rPr sz="908" spc="-14" dirty="0">
                <a:latin typeface="Verdana"/>
                <a:cs typeface="Verdana"/>
              </a:rPr>
              <a:t> </a:t>
            </a:r>
            <a:r>
              <a:rPr sz="908" spc="-41" dirty="0">
                <a:latin typeface="Verdana"/>
                <a:cs typeface="Verdana"/>
              </a:rPr>
              <a:t>при</a:t>
            </a:r>
            <a:r>
              <a:rPr sz="908" spc="-9" dirty="0">
                <a:latin typeface="Verdana"/>
                <a:cs typeface="Verdana"/>
              </a:rPr>
              <a:t> </a:t>
            </a:r>
            <a:r>
              <a:rPr sz="908" spc="-45" dirty="0">
                <a:latin typeface="Verdana"/>
                <a:cs typeface="Verdana"/>
              </a:rPr>
              <a:t>расчетах</a:t>
            </a:r>
            <a:r>
              <a:rPr sz="908" spc="-18" dirty="0">
                <a:latin typeface="Verdana"/>
                <a:cs typeface="Verdana"/>
              </a:rPr>
              <a:t> </a:t>
            </a:r>
            <a:r>
              <a:rPr sz="908" dirty="0">
                <a:latin typeface="Verdana"/>
                <a:cs typeface="Verdana"/>
              </a:rPr>
              <a:t>с</a:t>
            </a:r>
            <a:r>
              <a:rPr sz="908" spc="-14" dirty="0">
                <a:latin typeface="Verdana"/>
                <a:cs typeface="Verdana"/>
              </a:rPr>
              <a:t> </a:t>
            </a:r>
            <a:r>
              <a:rPr sz="908" spc="-54" dirty="0">
                <a:latin typeface="Verdana"/>
                <a:cs typeface="Verdana"/>
              </a:rPr>
              <a:t>клиентами</a:t>
            </a:r>
            <a:r>
              <a:rPr sz="908" spc="-54" dirty="0">
                <a:latin typeface="Microsoft Sans Serif"/>
                <a:cs typeface="Microsoft Sans Serif"/>
              </a:rPr>
              <a:t>,</a:t>
            </a:r>
            <a:r>
              <a:rPr sz="908" spc="59" dirty="0">
                <a:latin typeface="Microsoft Sans Serif"/>
                <a:cs typeface="Microsoft Sans Serif"/>
              </a:rPr>
              <a:t> </a:t>
            </a:r>
            <a:r>
              <a:rPr sz="908" spc="-36" dirty="0">
                <a:latin typeface="Verdana"/>
                <a:cs typeface="Verdana"/>
              </a:rPr>
              <a:t>имеющими </a:t>
            </a:r>
            <a:r>
              <a:rPr sz="908" spc="-77" dirty="0">
                <a:latin typeface="Verdana"/>
                <a:cs typeface="Verdana"/>
              </a:rPr>
              <a:t>кредитные</a:t>
            </a:r>
            <a:r>
              <a:rPr sz="908" spc="-23" dirty="0">
                <a:latin typeface="Verdana"/>
                <a:cs typeface="Verdana"/>
              </a:rPr>
              <a:t> </a:t>
            </a:r>
            <a:r>
              <a:rPr sz="908" spc="-9" dirty="0">
                <a:latin typeface="Verdana"/>
                <a:cs typeface="Verdana"/>
              </a:rPr>
              <a:t>карточки</a:t>
            </a:r>
            <a:r>
              <a:rPr sz="908" spc="-9" dirty="0">
                <a:latin typeface="Microsoft Sans Serif"/>
                <a:cs typeface="Microsoft Sans Serif"/>
              </a:rPr>
              <a:t>;</a:t>
            </a:r>
            <a:endParaRPr sz="908">
              <a:latin typeface="Microsoft Sans Serif"/>
              <a:cs typeface="Microsoft Sans Serif"/>
            </a:endParaRPr>
          </a:p>
        </p:txBody>
      </p:sp>
      <p:sp>
        <p:nvSpPr>
          <p:cNvPr id="38" name="object 38"/>
          <p:cNvSpPr txBox="1"/>
          <p:nvPr/>
        </p:nvSpPr>
        <p:spPr>
          <a:xfrm>
            <a:off x="6426895" y="5094281"/>
            <a:ext cx="150991" cy="151357"/>
          </a:xfrm>
          <a:prstGeom prst="rect">
            <a:avLst/>
          </a:prstGeom>
        </p:spPr>
        <p:txBody>
          <a:bodyPr vert="horz" wrap="square" lIns="0" tIns="11526" rIns="0" bIns="0" rtlCol="0">
            <a:spAutoFit/>
          </a:bodyPr>
          <a:lstStyle/>
          <a:p>
            <a:pPr marL="11527">
              <a:spcBef>
                <a:spcPts val="91"/>
              </a:spcBef>
            </a:pPr>
            <a:r>
              <a:rPr sz="908" spc="-18" dirty="0">
                <a:latin typeface="Microsoft Sans Serif"/>
                <a:cs typeface="Microsoft Sans Serif"/>
              </a:rPr>
              <a:t>(ii)</a:t>
            </a:r>
            <a:endParaRPr sz="908">
              <a:latin typeface="Microsoft Sans Serif"/>
              <a:cs typeface="Microsoft Sans Serif"/>
            </a:endParaRPr>
          </a:p>
        </p:txBody>
      </p:sp>
      <p:sp>
        <p:nvSpPr>
          <p:cNvPr id="39" name="object 39"/>
          <p:cNvSpPr txBox="1"/>
          <p:nvPr/>
        </p:nvSpPr>
        <p:spPr>
          <a:xfrm>
            <a:off x="6841832" y="5094281"/>
            <a:ext cx="2240664" cy="151357"/>
          </a:xfrm>
          <a:prstGeom prst="rect">
            <a:avLst/>
          </a:prstGeom>
        </p:spPr>
        <p:txBody>
          <a:bodyPr vert="horz" wrap="square" lIns="0" tIns="11526" rIns="0" bIns="0" rtlCol="0">
            <a:spAutoFit/>
          </a:bodyPr>
          <a:lstStyle/>
          <a:p>
            <a:pPr marL="11527">
              <a:spcBef>
                <a:spcPts val="91"/>
              </a:spcBef>
            </a:pPr>
            <a:r>
              <a:rPr sz="908" spc="-77" dirty="0">
                <a:latin typeface="Verdana"/>
                <a:cs typeface="Verdana"/>
              </a:rPr>
              <a:t>по</a:t>
            </a:r>
            <a:r>
              <a:rPr sz="908" spc="-45" dirty="0">
                <a:latin typeface="Verdana"/>
                <a:cs typeface="Verdana"/>
              </a:rPr>
              <a:t> </a:t>
            </a:r>
            <a:r>
              <a:rPr sz="908" spc="-73" dirty="0">
                <a:latin typeface="Verdana"/>
                <a:cs typeface="Verdana"/>
              </a:rPr>
              <a:t>приобретению</a:t>
            </a:r>
            <a:r>
              <a:rPr sz="908" spc="-45" dirty="0">
                <a:latin typeface="Verdana"/>
                <a:cs typeface="Verdana"/>
              </a:rPr>
              <a:t> </a:t>
            </a:r>
            <a:r>
              <a:rPr sz="908" spc="-77" dirty="0">
                <a:latin typeface="Verdana"/>
                <a:cs typeface="Verdana"/>
              </a:rPr>
              <a:t>и</a:t>
            </a:r>
            <a:r>
              <a:rPr sz="908" spc="-50" dirty="0">
                <a:latin typeface="Verdana"/>
                <a:cs typeface="Verdana"/>
              </a:rPr>
              <a:t> </a:t>
            </a:r>
            <a:r>
              <a:rPr sz="908" spc="-73" dirty="0">
                <a:latin typeface="Verdana"/>
                <a:cs typeface="Verdana"/>
              </a:rPr>
              <a:t>продаже</a:t>
            </a:r>
            <a:r>
              <a:rPr sz="908" spc="-45" dirty="0">
                <a:latin typeface="Verdana"/>
                <a:cs typeface="Verdana"/>
              </a:rPr>
              <a:t> </a:t>
            </a:r>
            <a:r>
              <a:rPr sz="908" spc="-41" dirty="0">
                <a:latin typeface="Verdana"/>
                <a:cs typeface="Verdana"/>
              </a:rPr>
              <a:t>инвестиций</a:t>
            </a:r>
            <a:r>
              <a:rPr sz="908" spc="-41" dirty="0">
                <a:latin typeface="Microsoft Sans Serif"/>
                <a:cs typeface="Microsoft Sans Serif"/>
              </a:rPr>
              <a:t>;</a:t>
            </a:r>
            <a:endParaRPr sz="908">
              <a:latin typeface="Microsoft Sans Serif"/>
              <a:cs typeface="Microsoft Sans Serif"/>
            </a:endParaRPr>
          </a:p>
        </p:txBody>
      </p:sp>
      <p:sp>
        <p:nvSpPr>
          <p:cNvPr id="40" name="object 40"/>
          <p:cNvSpPr txBox="1"/>
          <p:nvPr/>
        </p:nvSpPr>
        <p:spPr>
          <a:xfrm>
            <a:off x="6426908" y="5370906"/>
            <a:ext cx="176925" cy="151357"/>
          </a:xfrm>
          <a:prstGeom prst="rect">
            <a:avLst/>
          </a:prstGeom>
        </p:spPr>
        <p:txBody>
          <a:bodyPr vert="horz" wrap="square" lIns="0" tIns="11526" rIns="0" bIns="0" rtlCol="0">
            <a:spAutoFit/>
          </a:bodyPr>
          <a:lstStyle/>
          <a:p>
            <a:pPr marL="11527">
              <a:spcBef>
                <a:spcPts val="91"/>
              </a:spcBef>
            </a:pPr>
            <a:r>
              <a:rPr sz="908" spc="-9" dirty="0">
                <a:latin typeface="Microsoft Sans Serif"/>
                <a:cs typeface="Microsoft Sans Serif"/>
              </a:rPr>
              <a:t>(iii)</a:t>
            </a:r>
            <a:endParaRPr sz="908">
              <a:latin typeface="Microsoft Sans Serif"/>
              <a:cs typeface="Microsoft Sans Serif"/>
            </a:endParaRPr>
          </a:p>
        </p:txBody>
      </p:sp>
      <p:sp>
        <p:nvSpPr>
          <p:cNvPr id="41" name="object 41"/>
          <p:cNvSpPr txBox="1"/>
          <p:nvPr/>
        </p:nvSpPr>
        <p:spPr>
          <a:xfrm>
            <a:off x="6841841" y="5370906"/>
            <a:ext cx="3624367" cy="291074"/>
          </a:xfrm>
          <a:prstGeom prst="rect">
            <a:avLst/>
          </a:prstGeom>
        </p:spPr>
        <p:txBody>
          <a:bodyPr vert="horz" wrap="square" lIns="0" tIns="11526" rIns="0" bIns="0" rtlCol="0">
            <a:spAutoFit/>
          </a:bodyPr>
          <a:lstStyle/>
          <a:p>
            <a:pPr marL="11527" marR="4611">
              <a:spcBef>
                <a:spcPts val="91"/>
              </a:spcBef>
            </a:pPr>
            <a:r>
              <a:rPr sz="908" dirty="0">
                <a:latin typeface="Verdana"/>
                <a:cs typeface="Verdana"/>
              </a:rPr>
              <a:t>по</a:t>
            </a:r>
            <a:r>
              <a:rPr sz="908" spc="154" dirty="0">
                <a:latin typeface="Verdana"/>
                <a:cs typeface="Verdana"/>
              </a:rPr>
              <a:t> </a:t>
            </a:r>
            <a:r>
              <a:rPr sz="908" spc="-36" dirty="0">
                <a:latin typeface="Verdana"/>
                <a:cs typeface="Verdana"/>
              </a:rPr>
              <a:t>прочим</a:t>
            </a:r>
            <a:r>
              <a:rPr sz="908" spc="154" dirty="0">
                <a:latin typeface="Verdana"/>
                <a:cs typeface="Verdana"/>
              </a:rPr>
              <a:t> </a:t>
            </a:r>
            <a:r>
              <a:rPr sz="908" spc="-59" dirty="0">
                <a:latin typeface="Verdana"/>
                <a:cs typeface="Verdana"/>
              </a:rPr>
              <a:t>краткосрочным</a:t>
            </a:r>
            <a:r>
              <a:rPr sz="908" spc="154" dirty="0">
                <a:latin typeface="Verdana"/>
                <a:cs typeface="Verdana"/>
              </a:rPr>
              <a:t> </a:t>
            </a:r>
            <a:r>
              <a:rPr sz="908" spc="-18" dirty="0">
                <a:latin typeface="Verdana"/>
                <a:cs typeface="Verdana"/>
              </a:rPr>
              <a:t>займам</a:t>
            </a:r>
            <a:r>
              <a:rPr sz="908" spc="-18" dirty="0">
                <a:latin typeface="Microsoft Sans Serif"/>
                <a:cs typeface="Microsoft Sans Serif"/>
              </a:rPr>
              <a:t>,</a:t>
            </a:r>
            <a:r>
              <a:rPr sz="908" spc="227" dirty="0">
                <a:latin typeface="Microsoft Sans Serif"/>
                <a:cs typeface="Microsoft Sans Serif"/>
              </a:rPr>
              <a:t> </a:t>
            </a:r>
            <a:r>
              <a:rPr sz="908" spc="-41" dirty="0">
                <a:latin typeface="Verdana"/>
                <a:cs typeface="Verdana"/>
              </a:rPr>
              <a:t>например</a:t>
            </a:r>
            <a:r>
              <a:rPr sz="908" spc="159" dirty="0">
                <a:latin typeface="Verdana"/>
                <a:cs typeface="Verdana"/>
              </a:rPr>
              <a:t> </a:t>
            </a:r>
            <a:r>
              <a:rPr sz="908" dirty="0">
                <a:latin typeface="Verdana"/>
                <a:cs typeface="Verdana"/>
              </a:rPr>
              <a:t>по</a:t>
            </a:r>
            <a:r>
              <a:rPr sz="908" spc="154" dirty="0">
                <a:latin typeface="Verdana"/>
                <a:cs typeface="Verdana"/>
              </a:rPr>
              <a:t> </a:t>
            </a:r>
            <a:r>
              <a:rPr sz="908" dirty="0">
                <a:latin typeface="Verdana"/>
                <a:cs typeface="Verdana"/>
              </a:rPr>
              <a:t>тем</a:t>
            </a:r>
            <a:r>
              <a:rPr sz="908" dirty="0">
                <a:latin typeface="Microsoft Sans Serif"/>
                <a:cs typeface="Microsoft Sans Serif"/>
              </a:rPr>
              <a:t>,</a:t>
            </a:r>
            <a:r>
              <a:rPr sz="908" spc="231" dirty="0">
                <a:latin typeface="Microsoft Sans Serif"/>
                <a:cs typeface="Microsoft Sans Serif"/>
              </a:rPr>
              <a:t> </a:t>
            </a:r>
            <a:r>
              <a:rPr sz="908" spc="-23" dirty="0">
                <a:latin typeface="Verdana"/>
                <a:cs typeface="Verdana"/>
              </a:rPr>
              <a:t>период </a:t>
            </a:r>
            <a:r>
              <a:rPr sz="908" spc="-77" dirty="0">
                <a:latin typeface="Verdana"/>
                <a:cs typeface="Verdana"/>
              </a:rPr>
              <a:t>погашения</a:t>
            </a:r>
            <a:r>
              <a:rPr sz="908" spc="-32" dirty="0">
                <a:latin typeface="Verdana"/>
                <a:cs typeface="Verdana"/>
              </a:rPr>
              <a:t> </a:t>
            </a:r>
            <a:r>
              <a:rPr sz="908" spc="-82" dirty="0">
                <a:latin typeface="Verdana"/>
                <a:cs typeface="Verdana"/>
              </a:rPr>
              <a:t>которых</a:t>
            </a:r>
            <a:r>
              <a:rPr sz="908" spc="-36" dirty="0">
                <a:latin typeface="Verdana"/>
                <a:cs typeface="Verdana"/>
              </a:rPr>
              <a:t> </a:t>
            </a:r>
            <a:r>
              <a:rPr sz="908" spc="-73" dirty="0">
                <a:latin typeface="Verdana"/>
                <a:cs typeface="Verdana"/>
              </a:rPr>
              <a:t>не</a:t>
            </a:r>
            <a:r>
              <a:rPr sz="908" spc="-27" dirty="0">
                <a:latin typeface="Verdana"/>
                <a:cs typeface="Verdana"/>
              </a:rPr>
              <a:t> </a:t>
            </a:r>
            <a:r>
              <a:rPr sz="908" spc="-68" dirty="0">
                <a:latin typeface="Verdana"/>
                <a:cs typeface="Verdana"/>
              </a:rPr>
              <a:t>превышает</a:t>
            </a:r>
            <a:r>
              <a:rPr sz="908" spc="-36" dirty="0">
                <a:latin typeface="Verdana"/>
                <a:cs typeface="Verdana"/>
              </a:rPr>
              <a:t> </a:t>
            </a:r>
            <a:r>
              <a:rPr sz="908" spc="-68" dirty="0">
                <a:latin typeface="Verdana"/>
                <a:cs typeface="Verdana"/>
              </a:rPr>
              <a:t>трех</a:t>
            </a:r>
            <a:r>
              <a:rPr sz="908" spc="-36" dirty="0">
                <a:latin typeface="Verdana"/>
                <a:cs typeface="Verdana"/>
              </a:rPr>
              <a:t> </a:t>
            </a:r>
            <a:r>
              <a:rPr sz="908" spc="-9" dirty="0">
                <a:latin typeface="Verdana"/>
                <a:cs typeface="Verdana"/>
              </a:rPr>
              <a:t>месяцев</a:t>
            </a:r>
            <a:r>
              <a:rPr sz="908" spc="-9" dirty="0">
                <a:latin typeface="Microsoft Sans Serif"/>
                <a:cs typeface="Microsoft Sans Serif"/>
              </a:rPr>
              <a:t>.</a:t>
            </a:r>
            <a:endParaRPr sz="908">
              <a:latin typeface="Microsoft Sans Serif"/>
              <a:cs typeface="Microsoft Sans Serif"/>
            </a:endParaRPr>
          </a:p>
        </p:txBody>
      </p:sp>
      <p:sp>
        <p:nvSpPr>
          <p:cNvPr id="42" name="object 42"/>
          <p:cNvSpPr/>
          <p:nvPr/>
        </p:nvSpPr>
        <p:spPr>
          <a:xfrm>
            <a:off x="6089210" y="653528"/>
            <a:ext cx="9221" cy="5198825"/>
          </a:xfrm>
          <a:custGeom>
            <a:avLst/>
            <a:gdLst/>
            <a:ahLst/>
            <a:cxnLst/>
            <a:rect l="l" t="t" r="r" b="b"/>
            <a:pathLst>
              <a:path w="10160" h="5728335">
                <a:moveTo>
                  <a:pt x="9906" y="5727953"/>
                </a:moveTo>
                <a:lnTo>
                  <a:pt x="9905" y="0"/>
                </a:lnTo>
                <a:lnTo>
                  <a:pt x="0" y="0"/>
                </a:lnTo>
                <a:lnTo>
                  <a:pt x="0" y="5727953"/>
                </a:lnTo>
                <a:lnTo>
                  <a:pt x="9906" y="5727953"/>
                </a:lnTo>
                <a:close/>
              </a:path>
            </a:pathLst>
          </a:custGeom>
          <a:solidFill>
            <a:srgbClr val="000000"/>
          </a:solidFill>
        </p:spPr>
        <p:txBody>
          <a:bodyPr wrap="square" lIns="0" tIns="0" rIns="0" bIns="0" rtlCol="0"/>
          <a:lstStyle/>
          <a:p>
            <a:endParaRPr sz="1634"/>
          </a:p>
        </p:txBody>
      </p:sp>
      <p:sp>
        <p:nvSpPr>
          <p:cNvPr id="43" name="object 43"/>
          <p:cNvSpPr/>
          <p:nvPr/>
        </p:nvSpPr>
        <p:spPr>
          <a:xfrm>
            <a:off x="1520054" y="276625"/>
            <a:ext cx="9148226" cy="6309936"/>
          </a:xfrm>
          <a:custGeom>
            <a:avLst/>
            <a:gdLst/>
            <a:ahLst/>
            <a:cxnLst/>
            <a:rect l="l" t="t" r="r" b="b"/>
            <a:pathLst>
              <a:path w="10079990" h="6952615">
                <a:moveTo>
                  <a:pt x="10067531" y="12204"/>
                </a:moveTo>
                <a:lnTo>
                  <a:pt x="10061435" y="12204"/>
                </a:lnTo>
                <a:lnTo>
                  <a:pt x="10061423" y="18300"/>
                </a:lnTo>
                <a:lnTo>
                  <a:pt x="10061423" y="6934200"/>
                </a:lnTo>
                <a:lnTo>
                  <a:pt x="18288" y="6934200"/>
                </a:lnTo>
                <a:lnTo>
                  <a:pt x="18288" y="18300"/>
                </a:lnTo>
                <a:lnTo>
                  <a:pt x="10061423" y="18300"/>
                </a:lnTo>
                <a:lnTo>
                  <a:pt x="10061423" y="12204"/>
                </a:lnTo>
                <a:lnTo>
                  <a:pt x="18288" y="12204"/>
                </a:lnTo>
                <a:lnTo>
                  <a:pt x="12192" y="12204"/>
                </a:lnTo>
                <a:lnTo>
                  <a:pt x="12192" y="18288"/>
                </a:lnTo>
                <a:lnTo>
                  <a:pt x="12192" y="6934200"/>
                </a:lnTo>
                <a:lnTo>
                  <a:pt x="12192" y="6940296"/>
                </a:lnTo>
                <a:lnTo>
                  <a:pt x="18288" y="6940296"/>
                </a:lnTo>
                <a:lnTo>
                  <a:pt x="10061423" y="6940296"/>
                </a:lnTo>
                <a:lnTo>
                  <a:pt x="10067531" y="6940296"/>
                </a:lnTo>
                <a:lnTo>
                  <a:pt x="10067531" y="6934200"/>
                </a:lnTo>
                <a:lnTo>
                  <a:pt x="10067531" y="18300"/>
                </a:lnTo>
                <a:lnTo>
                  <a:pt x="10067531" y="12204"/>
                </a:lnTo>
                <a:close/>
              </a:path>
              <a:path w="10079990" h="6952615">
                <a:moveTo>
                  <a:pt x="10079736" y="0"/>
                </a:moveTo>
                <a:lnTo>
                  <a:pt x="10073640" y="0"/>
                </a:lnTo>
                <a:lnTo>
                  <a:pt x="10073640" y="6108"/>
                </a:lnTo>
                <a:lnTo>
                  <a:pt x="10073640" y="18288"/>
                </a:lnTo>
                <a:lnTo>
                  <a:pt x="10073640" y="6934200"/>
                </a:lnTo>
                <a:lnTo>
                  <a:pt x="10073640" y="6946392"/>
                </a:lnTo>
                <a:lnTo>
                  <a:pt x="10061435" y="6946392"/>
                </a:lnTo>
                <a:lnTo>
                  <a:pt x="18288" y="6946392"/>
                </a:lnTo>
                <a:lnTo>
                  <a:pt x="6096" y="6946392"/>
                </a:lnTo>
                <a:lnTo>
                  <a:pt x="6096" y="6934200"/>
                </a:lnTo>
                <a:lnTo>
                  <a:pt x="6096" y="18288"/>
                </a:lnTo>
                <a:lnTo>
                  <a:pt x="6096" y="6108"/>
                </a:lnTo>
                <a:lnTo>
                  <a:pt x="18288" y="6108"/>
                </a:lnTo>
                <a:lnTo>
                  <a:pt x="10061423" y="6108"/>
                </a:lnTo>
                <a:lnTo>
                  <a:pt x="10073640" y="6108"/>
                </a:lnTo>
                <a:lnTo>
                  <a:pt x="10073640" y="0"/>
                </a:lnTo>
                <a:lnTo>
                  <a:pt x="0" y="0"/>
                </a:lnTo>
                <a:lnTo>
                  <a:pt x="0" y="6108"/>
                </a:lnTo>
                <a:lnTo>
                  <a:pt x="0" y="18288"/>
                </a:lnTo>
                <a:lnTo>
                  <a:pt x="0" y="6934200"/>
                </a:lnTo>
                <a:lnTo>
                  <a:pt x="0" y="6946392"/>
                </a:lnTo>
                <a:lnTo>
                  <a:pt x="0" y="6952488"/>
                </a:lnTo>
                <a:lnTo>
                  <a:pt x="6096" y="6952488"/>
                </a:lnTo>
                <a:lnTo>
                  <a:pt x="10079736" y="6952488"/>
                </a:lnTo>
                <a:lnTo>
                  <a:pt x="10079736" y="6934200"/>
                </a:lnTo>
                <a:lnTo>
                  <a:pt x="10079736" y="18288"/>
                </a:lnTo>
                <a:lnTo>
                  <a:pt x="10079736" y="0"/>
                </a:lnTo>
                <a:close/>
              </a:path>
            </a:pathLst>
          </a:custGeom>
          <a:solidFill>
            <a:srgbClr val="000000"/>
          </a:solidFill>
        </p:spPr>
        <p:txBody>
          <a:bodyPr wrap="square" lIns="0" tIns="0" rIns="0" bIns="0" rtlCol="0"/>
          <a:lstStyle/>
          <a:p>
            <a:endParaRPr sz="1634"/>
          </a:p>
        </p:txBody>
      </p:sp>
      <p:sp>
        <p:nvSpPr>
          <p:cNvPr id="44" name="object 44"/>
          <p:cNvSpPr txBox="1">
            <a:spLocks noGrp="1"/>
          </p:cNvSpPr>
          <p:nvPr>
            <p:ph type="sldNum" sz="quarter" idx="7"/>
          </p:nvPr>
        </p:nvSpPr>
        <p:spPr>
          <a:xfrm>
            <a:off x="10917181" y="5924683"/>
            <a:ext cx="858794" cy="140300"/>
          </a:xfrm>
          <a:prstGeom prst="rect">
            <a:avLst/>
          </a:prstGeom>
        </p:spPr>
        <p:txBody>
          <a:bodyPr vert="horz" wrap="square" lIns="0" tIns="576" rIns="0" bIns="0" rtlCol="0" anchor="ctr">
            <a:spAutoFit/>
          </a:bodyPr>
          <a:lstStyle/>
          <a:p>
            <a:pPr marL="34580">
              <a:spcBef>
                <a:spcPts val="5"/>
              </a:spcBef>
            </a:pPr>
            <a:fld id="{81D60167-4931-47E6-BA6A-407CBD079E47}" type="slidenum">
              <a:rPr spc="-23" dirty="0"/>
              <a:pPr marL="34580">
                <a:spcBef>
                  <a:spcPts val="5"/>
                </a:spcBef>
              </a:pPr>
              <a:t>20</a:t>
            </a:fld>
            <a:endParaRPr spc="-23" dirty="0"/>
          </a:p>
        </p:txBody>
      </p:sp>
      <p:sp>
        <p:nvSpPr>
          <p:cNvPr id="45" name="object 45"/>
          <p:cNvSpPr txBox="1"/>
          <p:nvPr/>
        </p:nvSpPr>
        <p:spPr>
          <a:xfrm>
            <a:off x="1722215" y="6281540"/>
            <a:ext cx="821807" cy="166712"/>
          </a:xfrm>
          <a:prstGeom prst="rect">
            <a:avLst/>
          </a:prstGeom>
        </p:spPr>
        <p:txBody>
          <a:bodyPr vert="horz" wrap="square" lIns="0" tIns="0" rIns="0" bIns="0" rtlCol="0">
            <a:spAutoFit/>
          </a:bodyPr>
          <a:lstStyle/>
          <a:p>
            <a:pPr marL="11527">
              <a:lnSpc>
                <a:spcPts val="1280"/>
              </a:lnSpc>
            </a:pPr>
            <a:r>
              <a:rPr sz="1089" spc="-9" dirty="0">
                <a:solidFill>
                  <a:srgbClr val="9A9A9A"/>
                </a:solidFill>
                <a:latin typeface="Times New Roman"/>
                <a:cs typeface="Times New Roman"/>
                <a:hlinkClick r:id="rId2"/>
              </a:rPr>
              <a:t>www.uchet.kz</a:t>
            </a:r>
            <a:endParaRPr sz="1089">
              <a:latin typeface="Times New Roman"/>
              <a:cs typeface="Times New Roman"/>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722175" y="639227"/>
            <a:ext cx="4039304" cy="430792"/>
          </a:xfrm>
          <a:prstGeom prst="rect">
            <a:avLst/>
          </a:prstGeom>
        </p:spPr>
        <p:txBody>
          <a:bodyPr vert="horz" wrap="square" lIns="0" tIns="11526" rIns="0" bIns="0" rtlCol="0">
            <a:spAutoFit/>
          </a:bodyPr>
          <a:lstStyle/>
          <a:p>
            <a:pPr marL="11527" marR="4611" algn="just">
              <a:spcBef>
                <a:spcPts val="91"/>
              </a:spcBef>
            </a:pPr>
            <a:r>
              <a:rPr sz="908" spc="-68" dirty="0">
                <a:latin typeface="Verdana"/>
                <a:cs typeface="Verdana"/>
              </a:rPr>
              <a:t>Денежные</a:t>
            </a:r>
            <a:r>
              <a:rPr sz="908" spc="-9" dirty="0">
                <a:latin typeface="Verdana"/>
                <a:cs typeface="Verdana"/>
              </a:rPr>
              <a:t> </a:t>
            </a:r>
            <a:r>
              <a:rPr sz="908" spc="-59" dirty="0">
                <a:latin typeface="Verdana"/>
                <a:cs typeface="Verdana"/>
              </a:rPr>
              <a:t>потоки</a:t>
            </a:r>
            <a:r>
              <a:rPr sz="908" spc="-59" dirty="0">
                <a:latin typeface="Microsoft Sans Serif"/>
                <a:cs typeface="Microsoft Sans Serif"/>
              </a:rPr>
              <a:t>,</a:t>
            </a:r>
            <a:r>
              <a:rPr sz="908" spc="68" dirty="0">
                <a:latin typeface="Microsoft Sans Serif"/>
                <a:cs typeface="Microsoft Sans Serif"/>
              </a:rPr>
              <a:t> </a:t>
            </a:r>
            <a:r>
              <a:rPr sz="908" spc="-77" dirty="0">
                <a:latin typeface="Verdana"/>
                <a:cs typeface="Verdana"/>
              </a:rPr>
              <a:t>возникающие</a:t>
            </a:r>
            <a:r>
              <a:rPr sz="908" dirty="0">
                <a:latin typeface="Verdana"/>
                <a:cs typeface="Verdana"/>
              </a:rPr>
              <a:t> в </a:t>
            </a:r>
            <a:r>
              <a:rPr sz="908" spc="-36" dirty="0">
                <a:latin typeface="Verdana"/>
                <a:cs typeface="Verdana"/>
              </a:rPr>
              <a:t>ходе</a:t>
            </a:r>
            <a:r>
              <a:rPr sz="908" spc="-5" dirty="0">
                <a:latin typeface="Verdana"/>
                <a:cs typeface="Verdana"/>
              </a:rPr>
              <a:t> </a:t>
            </a:r>
            <a:r>
              <a:rPr sz="908" spc="-77" dirty="0">
                <a:latin typeface="Verdana"/>
                <a:cs typeface="Verdana"/>
              </a:rPr>
              <a:t>каждого</a:t>
            </a:r>
            <a:r>
              <a:rPr sz="908" dirty="0">
                <a:latin typeface="Verdana"/>
                <a:cs typeface="Verdana"/>
              </a:rPr>
              <a:t> </a:t>
            </a:r>
            <a:r>
              <a:rPr sz="908" spc="-18" dirty="0">
                <a:latin typeface="Verdana"/>
                <a:cs typeface="Verdana"/>
              </a:rPr>
              <a:t>из</a:t>
            </a:r>
            <a:r>
              <a:rPr sz="908" spc="-5" dirty="0">
                <a:latin typeface="Verdana"/>
                <a:cs typeface="Verdana"/>
              </a:rPr>
              <a:t> </a:t>
            </a:r>
            <a:r>
              <a:rPr sz="908" spc="-64" dirty="0">
                <a:latin typeface="Verdana"/>
                <a:cs typeface="Verdana"/>
              </a:rPr>
              <a:t>перечисленных</a:t>
            </a:r>
            <a:r>
              <a:rPr sz="908" dirty="0">
                <a:latin typeface="Verdana"/>
                <a:cs typeface="Verdana"/>
              </a:rPr>
              <a:t> </a:t>
            </a:r>
            <a:r>
              <a:rPr sz="908" spc="-18" dirty="0">
                <a:latin typeface="Verdana"/>
                <a:cs typeface="Verdana"/>
              </a:rPr>
              <a:t>ниже </a:t>
            </a:r>
            <a:r>
              <a:rPr sz="908" dirty="0">
                <a:latin typeface="Verdana"/>
                <a:cs typeface="Verdana"/>
              </a:rPr>
              <a:t>видов</a:t>
            </a:r>
            <a:r>
              <a:rPr sz="908" spc="73" dirty="0">
                <a:latin typeface="Verdana"/>
                <a:cs typeface="Verdana"/>
              </a:rPr>
              <a:t> </a:t>
            </a:r>
            <a:r>
              <a:rPr sz="908" spc="-9" dirty="0">
                <a:latin typeface="Verdana"/>
                <a:cs typeface="Verdana"/>
              </a:rPr>
              <a:t>деятельности</a:t>
            </a:r>
            <a:r>
              <a:rPr sz="908" spc="82" dirty="0">
                <a:latin typeface="Verdana"/>
                <a:cs typeface="Verdana"/>
              </a:rPr>
              <a:t> </a:t>
            </a:r>
            <a:r>
              <a:rPr sz="908" spc="-18" dirty="0">
                <a:latin typeface="Verdana"/>
                <a:cs typeface="Verdana"/>
              </a:rPr>
              <a:t>финансового</a:t>
            </a:r>
            <a:r>
              <a:rPr sz="908" spc="73" dirty="0">
                <a:latin typeface="Verdana"/>
                <a:cs typeface="Verdana"/>
              </a:rPr>
              <a:t> </a:t>
            </a:r>
            <a:r>
              <a:rPr sz="908" dirty="0">
                <a:latin typeface="Verdana"/>
                <a:cs typeface="Verdana"/>
              </a:rPr>
              <a:t>института</a:t>
            </a:r>
            <a:r>
              <a:rPr sz="908" dirty="0">
                <a:latin typeface="Microsoft Sans Serif"/>
                <a:cs typeface="Microsoft Sans Serif"/>
              </a:rPr>
              <a:t>,</a:t>
            </a:r>
            <a:r>
              <a:rPr sz="908" spc="150" dirty="0">
                <a:latin typeface="Microsoft Sans Serif"/>
                <a:cs typeface="Microsoft Sans Serif"/>
              </a:rPr>
              <a:t> </a:t>
            </a:r>
            <a:r>
              <a:rPr sz="908" dirty="0">
                <a:latin typeface="Verdana"/>
                <a:cs typeface="Verdana"/>
              </a:rPr>
              <a:t>могут</a:t>
            </a:r>
            <a:r>
              <a:rPr sz="908" spc="77" dirty="0">
                <a:latin typeface="Verdana"/>
                <a:cs typeface="Verdana"/>
              </a:rPr>
              <a:t> </a:t>
            </a:r>
            <a:r>
              <a:rPr sz="908" spc="-32" dirty="0">
                <a:latin typeface="Verdana"/>
                <a:cs typeface="Verdana"/>
              </a:rPr>
              <a:t>представляться </a:t>
            </a:r>
            <a:r>
              <a:rPr sz="908" spc="-9" dirty="0">
                <a:latin typeface="Verdana"/>
                <a:cs typeface="Verdana"/>
              </a:rPr>
              <a:t>свернуто</a:t>
            </a:r>
            <a:r>
              <a:rPr sz="908" spc="-9" dirty="0">
                <a:latin typeface="Microsoft Sans Serif"/>
                <a:cs typeface="Microsoft Sans Serif"/>
              </a:rPr>
              <a:t>:</a:t>
            </a:r>
            <a:endParaRPr sz="908">
              <a:latin typeface="Microsoft Sans Serif"/>
              <a:cs typeface="Microsoft Sans Serif"/>
            </a:endParaRPr>
          </a:p>
        </p:txBody>
      </p:sp>
      <p:sp>
        <p:nvSpPr>
          <p:cNvPr id="3" name="object 3"/>
          <p:cNvSpPr txBox="1"/>
          <p:nvPr/>
        </p:nvSpPr>
        <p:spPr>
          <a:xfrm>
            <a:off x="1722175" y="1192475"/>
            <a:ext cx="126210" cy="151357"/>
          </a:xfrm>
          <a:prstGeom prst="rect">
            <a:avLst/>
          </a:prstGeom>
        </p:spPr>
        <p:txBody>
          <a:bodyPr vert="horz" wrap="square" lIns="0" tIns="11526" rIns="0" bIns="0" rtlCol="0">
            <a:spAutoFit/>
          </a:bodyPr>
          <a:lstStyle/>
          <a:p>
            <a:pPr marL="11527">
              <a:spcBef>
                <a:spcPts val="91"/>
              </a:spcBef>
            </a:pPr>
            <a:r>
              <a:rPr sz="908" spc="-23" dirty="0">
                <a:latin typeface="Microsoft Sans Serif"/>
                <a:cs typeface="Microsoft Sans Serif"/>
              </a:rPr>
              <a:t>(i)</a:t>
            </a:r>
            <a:endParaRPr sz="908">
              <a:latin typeface="Microsoft Sans Serif"/>
              <a:cs typeface="Microsoft Sans Serif"/>
            </a:endParaRPr>
          </a:p>
        </p:txBody>
      </p:sp>
      <p:sp>
        <p:nvSpPr>
          <p:cNvPr id="4" name="object 4"/>
          <p:cNvSpPr txBox="1"/>
          <p:nvPr/>
        </p:nvSpPr>
        <p:spPr>
          <a:xfrm>
            <a:off x="2137093" y="1192476"/>
            <a:ext cx="3623789" cy="291074"/>
          </a:xfrm>
          <a:prstGeom prst="rect">
            <a:avLst/>
          </a:prstGeom>
        </p:spPr>
        <p:txBody>
          <a:bodyPr vert="horz" wrap="square" lIns="0" tIns="11526" rIns="0" bIns="0" rtlCol="0">
            <a:spAutoFit/>
          </a:bodyPr>
          <a:lstStyle/>
          <a:p>
            <a:pPr marL="11527" marR="4611">
              <a:spcBef>
                <a:spcPts val="91"/>
              </a:spcBef>
            </a:pPr>
            <a:r>
              <a:rPr sz="908" spc="-73" dirty="0">
                <a:latin typeface="Verdana"/>
                <a:cs typeface="Verdana"/>
              </a:rPr>
              <a:t>поступления</a:t>
            </a:r>
            <a:r>
              <a:rPr sz="908" spc="-36" dirty="0">
                <a:latin typeface="Verdana"/>
                <a:cs typeface="Verdana"/>
              </a:rPr>
              <a:t> </a:t>
            </a:r>
            <a:r>
              <a:rPr sz="908" spc="-82" dirty="0">
                <a:latin typeface="Verdana"/>
                <a:cs typeface="Verdana"/>
              </a:rPr>
              <a:t>и</a:t>
            </a:r>
            <a:r>
              <a:rPr sz="908" spc="-41" dirty="0">
                <a:latin typeface="Verdana"/>
                <a:cs typeface="Verdana"/>
              </a:rPr>
              <a:t> </a:t>
            </a:r>
            <a:r>
              <a:rPr sz="908" spc="-54" dirty="0">
                <a:latin typeface="Verdana"/>
                <a:cs typeface="Verdana"/>
              </a:rPr>
              <a:t>выплаты</a:t>
            </a:r>
            <a:r>
              <a:rPr sz="908" spc="-54" dirty="0">
                <a:latin typeface="Microsoft Sans Serif"/>
                <a:cs typeface="Microsoft Sans Serif"/>
              </a:rPr>
              <a:t>,</a:t>
            </a:r>
            <a:r>
              <a:rPr sz="908" spc="27" dirty="0">
                <a:latin typeface="Microsoft Sans Serif"/>
                <a:cs typeface="Microsoft Sans Serif"/>
              </a:rPr>
              <a:t> </a:t>
            </a:r>
            <a:r>
              <a:rPr sz="908" spc="-73" dirty="0">
                <a:latin typeface="Verdana"/>
                <a:cs typeface="Verdana"/>
              </a:rPr>
              <a:t>связанные</a:t>
            </a:r>
            <a:r>
              <a:rPr sz="908" spc="-36" dirty="0">
                <a:latin typeface="Verdana"/>
                <a:cs typeface="Verdana"/>
              </a:rPr>
              <a:t> </a:t>
            </a:r>
            <a:r>
              <a:rPr sz="908" spc="-41" dirty="0">
                <a:latin typeface="Verdana"/>
                <a:cs typeface="Verdana"/>
              </a:rPr>
              <a:t>с </a:t>
            </a:r>
            <a:r>
              <a:rPr sz="908" spc="-68" dirty="0">
                <a:latin typeface="Verdana"/>
                <a:cs typeface="Verdana"/>
              </a:rPr>
              <a:t>акцептованием</a:t>
            </a:r>
            <a:r>
              <a:rPr sz="908" spc="-41" dirty="0">
                <a:latin typeface="Verdana"/>
                <a:cs typeface="Verdana"/>
              </a:rPr>
              <a:t> </a:t>
            </a:r>
            <a:r>
              <a:rPr sz="908" spc="-41" dirty="0">
                <a:latin typeface="Microsoft Sans Serif"/>
                <a:cs typeface="Microsoft Sans Serif"/>
              </a:rPr>
              <a:t>(</a:t>
            </a:r>
            <a:r>
              <a:rPr sz="908" spc="-41" dirty="0">
                <a:latin typeface="Verdana"/>
                <a:cs typeface="Verdana"/>
              </a:rPr>
              <a:t>и </a:t>
            </a:r>
            <a:r>
              <a:rPr sz="908" spc="-23" dirty="0">
                <a:latin typeface="Verdana"/>
                <a:cs typeface="Verdana"/>
              </a:rPr>
              <a:t>выплатам</a:t>
            </a:r>
            <a:r>
              <a:rPr sz="908" spc="-23" dirty="0">
                <a:latin typeface="Microsoft Sans Serif"/>
                <a:cs typeface="Microsoft Sans Serif"/>
              </a:rPr>
              <a:t>) </a:t>
            </a:r>
            <a:r>
              <a:rPr sz="908" spc="-77" dirty="0">
                <a:latin typeface="Verdana"/>
                <a:cs typeface="Verdana"/>
              </a:rPr>
              <a:t>по</a:t>
            </a:r>
            <a:r>
              <a:rPr sz="908" spc="-41" dirty="0">
                <a:latin typeface="Verdana"/>
                <a:cs typeface="Verdana"/>
              </a:rPr>
              <a:t> </a:t>
            </a:r>
            <a:r>
              <a:rPr sz="908" spc="-59" dirty="0">
                <a:latin typeface="Verdana"/>
                <a:cs typeface="Verdana"/>
              </a:rPr>
              <a:t>депозитам</a:t>
            </a:r>
            <a:r>
              <a:rPr sz="908" spc="-36" dirty="0">
                <a:latin typeface="Verdana"/>
                <a:cs typeface="Verdana"/>
              </a:rPr>
              <a:t> </a:t>
            </a:r>
            <a:r>
              <a:rPr sz="908" spc="-41" dirty="0">
                <a:latin typeface="Verdana"/>
                <a:cs typeface="Verdana"/>
              </a:rPr>
              <a:t>с </a:t>
            </a:r>
            <a:r>
              <a:rPr sz="908" spc="-68" dirty="0">
                <a:latin typeface="Verdana"/>
                <a:cs typeface="Verdana"/>
              </a:rPr>
              <a:t>фиксированным</a:t>
            </a:r>
            <a:r>
              <a:rPr sz="908" spc="-41" dirty="0">
                <a:latin typeface="Verdana"/>
                <a:cs typeface="Verdana"/>
              </a:rPr>
              <a:t> </a:t>
            </a:r>
            <a:r>
              <a:rPr sz="908" spc="-68" dirty="0">
                <a:latin typeface="Verdana"/>
                <a:cs typeface="Verdana"/>
              </a:rPr>
              <a:t>сроком</a:t>
            </a:r>
            <a:r>
              <a:rPr sz="908" spc="-36" dirty="0">
                <a:latin typeface="Verdana"/>
                <a:cs typeface="Verdana"/>
              </a:rPr>
              <a:t> </a:t>
            </a:r>
            <a:r>
              <a:rPr sz="908" spc="-9" dirty="0">
                <a:latin typeface="Verdana"/>
                <a:cs typeface="Verdana"/>
              </a:rPr>
              <a:t>погашения</a:t>
            </a:r>
            <a:r>
              <a:rPr sz="908" spc="-9" dirty="0">
                <a:latin typeface="Microsoft Sans Serif"/>
                <a:cs typeface="Microsoft Sans Serif"/>
              </a:rPr>
              <a:t>;</a:t>
            </a:r>
            <a:endParaRPr sz="908">
              <a:latin typeface="Microsoft Sans Serif"/>
              <a:cs typeface="Microsoft Sans Serif"/>
            </a:endParaRPr>
          </a:p>
        </p:txBody>
      </p:sp>
      <p:sp>
        <p:nvSpPr>
          <p:cNvPr id="5" name="object 5"/>
          <p:cNvSpPr txBox="1"/>
          <p:nvPr/>
        </p:nvSpPr>
        <p:spPr>
          <a:xfrm>
            <a:off x="1722148" y="1607412"/>
            <a:ext cx="150991" cy="151357"/>
          </a:xfrm>
          <a:prstGeom prst="rect">
            <a:avLst/>
          </a:prstGeom>
        </p:spPr>
        <p:txBody>
          <a:bodyPr vert="horz" wrap="square" lIns="0" tIns="11526" rIns="0" bIns="0" rtlCol="0">
            <a:spAutoFit/>
          </a:bodyPr>
          <a:lstStyle/>
          <a:p>
            <a:pPr marL="11527">
              <a:spcBef>
                <a:spcPts val="91"/>
              </a:spcBef>
            </a:pPr>
            <a:r>
              <a:rPr sz="908" spc="-18" dirty="0">
                <a:latin typeface="Microsoft Sans Serif"/>
                <a:cs typeface="Microsoft Sans Serif"/>
              </a:rPr>
              <a:t>(ii)</a:t>
            </a:r>
            <a:endParaRPr sz="908">
              <a:latin typeface="Microsoft Sans Serif"/>
              <a:cs typeface="Microsoft Sans Serif"/>
            </a:endParaRPr>
          </a:p>
        </p:txBody>
      </p:sp>
      <p:sp>
        <p:nvSpPr>
          <p:cNvPr id="6" name="object 6"/>
          <p:cNvSpPr txBox="1"/>
          <p:nvPr/>
        </p:nvSpPr>
        <p:spPr>
          <a:xfrm>
            <a:off x="1722148" y="2022349"/>
            <a:ext cx="176925" cy="151357"/>
          </a:xfrm>
          <a:prstGeom prst="rect">
            <a:avLst/>
          </a:prstGeom>
        </p:spPr>
        <p:txBody>
          <a:bodyPr vert="horz" wrap="square" lIns="0" tIns="11526" rIns="0" bIns="0" rtlCol="0">
            <a:spAutoFit/>
          </a:bodyPr>
          <a:lstStyle/>
          <a:p>
            <a:pPr marL="11527">
              <a:spcBef>
                <a:spcPts val="91"/>
              </a:spcBef>
            </a:pPr>
            <a:r>
              <a:rPr sz="908" spc="-9" dirty="0">
                <a:latin typeface="Microsoft Sans Serif"/>
                <a:cs typeface="Microsoft Sans Serif"/>
              </a:rPr>
              <a:t>(iii)</a:t>
            </a:r>
            <a:endParaRPr sz="908">
              <a:latin typeface="Microsoft Sans Serif"/>
              <a:cs typeface="Microsoft Sans Serif"/>
            </a:endParaRPr>
          </a:p>
        </p:txBody>
      </p:sp>
      <p:sp>
        <p:nvSpPr>
          <p:cNvPr id="7" name="object 7"/>
          <p:cNvSpPr txBox="1"/>
          <p:nvPr/>
        </p:nvSpPr>
        <p:spPr>
          <a:xfrm>
            <a:off x="2137083" y="1607412"/>
            <a:ext cx="3624367" cy="723052"/>
          </a:xfrm>
          <a:prstGeom prst="rect">
            <a:avLst/>
          </a:prstGeom>
        </p:spPr>
        <p:txBody>
          <a:bodyPr vert="horz" wrap="square" lIns="0" tIns="11526" rIns="0" bIns="0" rtlCol="0">
            <a:spAutoFit/>
          </a:bodyPr>
          <a:lstStyle/>
          <a:p>
            <a:pPr marL="11527" marR="4611">
              <a:spcBef>
                <a:spcPts val="91"/>
              </a:spcBef>
            </a:pPr>
            <a:r>
              <a:rPr sz="908" spc="-41" dirty="0">
                <a:latin typeface="Verdana"/>
                <a:cs typeface="Verdana"/>
              </a:rPr>
              <a:t>размещение</a:t>
            </a:r>
            <a:r>
              <a:rPr sz="908" spc="200" dirty="0">
                <a:latin typeface="Verdana"/>
                <a:cs typeface="Verdana"/>
              </a:rPr>
              <a:t> </a:t>
            </a:r>
            <a:r>
              <a:rPr sz="908" dirty="0">
                <a:latin typeface="Verdana"/>
                <a:cs typeface="Verdana"/>
              </a:rPr>
              <a:t>в</a:t>
            </a:r>
            <a:r>
              <a:rPr sz="908" spc="204" dirty="0">
                <a:latin typeface="Verdana"/>
                <a:cs typeface="Verdana"/>
              </a:rPr>
              <a:t> </a:t>
            </a:r>
            <a:r>
              <a:rPr sz="908" dirty="0">
                <a:latin typeface="Microsoft Sans Serif"/>
                <a:cs typeface="Microsoft Sans Serif"/>
              </a:rPr>
              <a:t>(</a:t>
            </a:r>
            <a:r>
              <a:rPr sz="908" dirty="0">
                <a:latin typeface="Verdana"/>
                <a:cs typeface="Verdana"/>
              </a:rPr>
              <a:t>и</a:t>
            </a:r>
            <a:r>
              <a:rPr sz="908" spc="204" dirty="0">
                <a:latin typeface="Verdana"/>
                <a:cs typeface="Verdana"/>
              </a:rPr>
              <a:t> </a:t>
            </a:r>
            <a:r>
              <a:rPr sz="908" spc="-45" dirty="0">
                <a:latin typeface="Verdana"/>
                <a:cs typeface="Verdana"/>
              </a:rPr>
              <a:t>закрытие</a:t>
            </a:r>
            <a:r>
              <a:rPr sz="908" spc="-45" dirty="0">
                <a:latin typeface="Microsoft Sans Serif"/>
                <a:cs typeface="Microsoft Sans Serif"/>
              </a:rPr>
              <a:t>)</a:t>
            </a:r>
            <a:r>
              <a:rPr sz="908" spc="281" dirty="0">
                <a:latin typeface="Microsoft Sans Serif"/>
                <a:cs typeface="Microsoft Sans Serif"/>
              </a:rPr>
              <a:t> </a:t>
            </a:r>
            <a:r>
              <a:rPr sz="908" spc="-45" dirty="0">
                <a:latin typeface="Verdana"/>
                <a:cs typeface="Verdana"/>
              </a:rPr>
              <a:t>депозитов</a:t>
            </a:r>
            <a:r>
              <a:rPr sz="908" spc="208" dirty="0">
                <a:latin typeface="Verdana"/>
                <a:cs typeface="Verdana"/>
              </a:rPr>
              <a:t> </a:t>
            </a:r>
            <a:r>
              <a:rPr sz="908" dirty="0">
                <a:latin typeface="Verdana"/>
                <a:cs typeface="Verdana"/>
              </a:rPr>
              <a:t>в</a:t>
            </a:r>
            <a:r>
              <a:rPr sz="908" spc="204" dirty="0">
                <a:latin typeface="Verdana"/>
                <a:cs typeface="Verdana"/>
              </a:rPr>
              <a:t> </a:t>
            </a:r>
            <a:r>
              <a:rPr sz="908" spc="-41" dirty="0">
                <a:latin typeface="Verdana"/>
                <a:cs typeface="Verdana"/>
              </a:rPr>
              <a:t>других</a:t>
            </a:r>
            <a:r>
              <a:rPr sz="908" spc="200" dirty="0">
                <a:latin typeface="Verdana"/>
                <a:cs typeface="Verdana"/>
              </a:rPr>
              <a:t> </a:t>
            </a:r>
            <a:r>
              <a:rPr sz="908" spc="-41" dirty="0">
                <a:latin typeface="Verdana"/>
                <a:cs typeface="Verdana"/>
              </a:rPr>
              <a:t>финансовых </a:t>
            </a:r>
            <a:r>
              <a:rPr sz="908" spc="-9" dirty="0">
                <a:latin typeface="Verdana"/>
                <a:cs typeface="Verdana"/>
              </a:rPr>
              <a:t>институтах</a:t>
            </a:r>
            <a:r>
              <a:rPr sz="908" spc="-9" dirty="0">
                <a:latin typeface="Microsoft Sans Serif"/>
                <a:cs typeface="Microsoft Sans Serif"/>
              </a:rPr>
              <a:t>;</a:t>
            </a:r>
            <a:endParaRPr sz="908">
              <a:latin typeface="Microsoft Sans Serif"/>
              <a:cs typeface="Microsoft Sans Serif"/>
            </a:endParaRPr>
          </a:p>
          <a:p>
            <a:pPr>
              <a:spcBef>
                <a:spcPts val="64"/>
              </a:spcBef>
            </a:pPr>
            <a:endParaRPr sz="908">
              <a:latin typeface="Microsoft Sans Serif"/>
              <a:cs typeface="Microsoft Sans Serif"/>
            </a:endParaRPr>
          </a:p>
          <a:p>
            <a:pPr marL="11527" marR="4611"/>
            <a:r>
              <a:rPr sz="908" spc="-32" dirty="0">
                <a:latin typeface="Verdana"/>
                <a:cs typeface="Verdana"/>
              </a:rPr>
              <a:t>авансовые</a:t>
            </a:r>
            <a:r>
              <a:rPr sz="908" spc="218" dirty="0">
                <a:latin typeface="Verdana"/>
                <a:cs typeface="Verdana"/>
              </a:rPr>
              <a:t> </a:t>
            </a:r>
            <a:r>
              <a:rPr sz="908" spc="-36" dirty="0">
                <a:latin typeface="Verdana"/>
                <a:cs typeface="Verdana"/>
              </a:rPr>
              <a:t>платежи</a:t>
            </a:r>
            <a:r>
              <a:rPr sz="908" spc="222" dirty="0">
                <a:latin typeface="Verdana"/>
                <a:cs typeface="Verdana"/>
              </a:rPr>
              <a:t> </a:t>
            </a:r>
            <a:r>
              <a:rPr sz="908" dirty="0">
                <a:latin typeface="Verdana"/>
                <a:cs typeface="Verdana"/>
              </a:rPr>
              <a:t>и</a:t>
            </a:r>
            <a:r>
              <a:rPr sz="908" spc="227" dirty="0">
                <a:latin typeface="Verdana"/>
                <a:cs typeface="Verdana"/>
              </a:rPr>
              <a:t> </a:t>
            </a:r>
            <a:r>
              <a:rPr sz="908" spc="-9" dirty="0">
                <a:latin typeface="Verdana"/>
                <a:cs typeface="Verdana"/>
              </a:rPr>
              <a:t>займы</a:t>
            </a:r>
            <a:r>
              <a:rPr sz="908" spc="-9" dirty="0">
                <a:latin typeface="Microsoft Sans Serif"/>
                <a:cs typeface="Microsoft Sans Serif"/>
              </a:rPr>
              <a:t>,</a:t>
            </a:r>
            <a:r>
              <a:rPr sz="908" spc="290" dirty="0">
                <a:latin typeface="Microsoft Sans Serif"/>
                <a:cs typeface="Microsoft Sans Serif"/>
              </a:rPr>
              <a:t> </a:t>
            </a:r>
            <a:r>
              <a:rPr sz="908" spc="-50" dirty="0">
                <a:latin typeface="Verdana"/>
                <a:cs typeface="Verdana"/>
              </a:rPr>
              <a:t>предоставленные</a:t>
            </a:r>
            <a:r>
              <a:rPr sz="908" spc="227" dirty="0">
                <a:latin typeface="Verdana"/>
                <a:cs typeface="Verdana"/>
              </a:rPr>
              <a:t> </a:t>
            </a:r>
            <a:r>
              <a:rPr sz="908" spc="-41" dirty="0">
                <a:latin typeface="Verdana"/>
                <a:cs typeface="Verdana"/>
              </a:rPr>
              <a:t>клиентам</a:t>
            </a:r>
            <a:r>
              <a:rPr sz="908" spc="222" dirty="0">
                <a:latin typeface="Verdana"/>
                <a:cs typeface="Verdana"/>
              </a:rPr>
              <a:t> </a:t>
            </a:r>
            <a:r>
              <a:rPr sz="908" spc="-23" dirty="0">
                <a:latin typeface="Microsoft Sans Serif"/>
                <a:cs typeface="Microsoft Sans Serif"/>
              </a:rPr>
              <a:t>(</a:t>
            </a:r>
            <a:r>
              <a:rPr sz="908" spc="-23" dirty="0">
                <a:latin typeface="Verdana"/>
                <a:cs typeface="Verdana"/>
              </a:rPr>
              <a:t>и </a:t>
            </a:r>
            <a:r>
              <a:rPr sz="908" spc="-73" dirty="0">
                <a:latin typeface="Verdana"/>
                <a:cs typeface="Verdana"/>
              </a:rPr>
              <a:t>погашение</a:t>
            </a:r>
            <a:r>
              <a:rPr sz="908" spc="-32" dirty="0">
                <a:latin typeface="Verdana"/>
                <a:cs typeface="Verdana"/>
              </a:rPr>
              <a:t> </a:t>
            </a:r>
            <a:r>
              <a:rPr sz="908" spc="-82" dirty="0">
                <a:latin typeface="Verdana"/>
                <a:cs typeface="Verdana"/>
              </a:rPr>
              <a:t>таких</a:t>
            </a:r>
            <a:r>
              <a:rPr sz="908" spc="-41" dirty="0">
                <a:latin typeface="Verdana"/>
                <a:cs typeface="Verdana"/>
              </a:rPr>
              <a:t> </a:t>
            </a:r>
            <a:r>
              <a:rPr sz="908" spc="-73" dirty="0">
                <a:latin typeface="Verdana"/>
                <a:cs typeface="Verdana"/>
              </a:rPr>
              <a:t>авансовых</a:t>
            </a:r>
            <a:r>
              <a:rPr sz="908" spc="-36" dirty="0">
                <a:latin typeface="Verdana"/>
                <a:cs typeface="Verdana"/>
              </a:rPr>
              <a:t> </a:t>
            </a:r>
            <a:r>
              <a:rPr sz="908" spc="-73" dirty="0">
                <a:latin typeface="Verdana"/>
                <a:cs typeface="Verdana"/>
              </a:rPr>
              <a:t>платежей</a:t>
            </a:r>
            <a:r>
              <a:rPr sz="908" spc="-32" dirty="0">
                <a:latin typeface="Verdana"/>
                <a:cs typeface="Verdana"/>
              </a:rPr>
              <a:t> </a:t>
            </a:r>
            <a:r>
              <a:rPr sz="908" spc="-77" dirty="0">
                <a:latin typeface="Verdana"/>
                <a:cs typeface="Verdana"/>
              </a:rPr>
              <a:t>и</a:t>
            </a:r>
            <a:r>
              <a:rPr sz="908" spc="-36" dirty="0">
                <a:latin typeface="Verdana"/>
                <a:cs typeface="Verdana"/>
              </a:rPr>
              <a:t> </a:t>
            </a:r>
            <a:r>
              <a:rPr sz="908" spc="-9" dirty="0">
                <a:latin typeface="Verdana"/>
                <a:cs typeface="Verdana"/>
              </a:rPr>
              <a:t>займов</a:t>
            </a:r>
            <a:r>
              <a:rPr sz="908" spc="-9" dirty="0">
                <a:latin typeface="Microsoft Sans Serif"/>
                <a:cs typeface="Microsoft Sans Serif"/>
              </a:rPr>
              <a:t>).</a:t>
            </a:r>
            <a:endParaRPr sz="908">
              <a:latin typeface="Microsoft Sans Serif"/>
              <a:cs typeface="Microsoft Sans Serif"/>
            </a:endParaRPr>
          </a:p>
        </p:txBody>
      </p:sp>
      <p:sp>
        <p:nvSpPr>
          <p:cNvPr id="8" name="object 8"/>
          <p:cNvSpPr txBox="1"/>
          <p:nvPr/>
        </p:nvSpPr>
        <p:spPr>
          <a:xfrm>
            <a:off x="1722212" y="2565930"/>
            <a:ext cx="4038728" cy="462785"/>
          </a:xfrm>
          <a:prstGeom prst="rect">
            <a:avLst/>
          </a:prstGeom>
        </p:spPr>
        <p:txBody>
          <a:bodyPr vert="horz" wrap="square" lIns="0" tIns="26509" rIns="0" bIns="0" rtlCol="0">
            <a:spAutoFit/>
          </a:bodyPr>
          <a:lstStyle/>
          <a:p>
            <a:pPr marL="11527" marR="4611">
              <a:lnSpc>
                <a:spcPts val="1669"/>
              </a:lnSpc>
              <a:spcBef>
                <a:spcPts val="208"/>
              </a:spcBef>
              <a:tabLst>
                <a:tab pos="452991" algn="l"/>
                <a:tab pos="1660395" algn="l"/>
                <a:tab pos="2883935" algn="l"/>
                <a:tab pos="3913254" algn="l"/>
              </a:tabLst>
            </a:pPr>
            <a:r>
              <a:rPr sz="1452" b="1" spc="-23" dirty="0">
                <a:latin typeface="Arial"/>
                <a:cs typeface="Arial"/>
              </a:rPr>
              <a:t>5.</a:t>
            </a:r>
            <a:r>
              <a:rPr sz="1452" b="1" dirty="0">
                <a:latin typeface="Arial"/>
                <a:cs typeface="Arial"/>
              </a:rPr>
              <a:t>	</a:t>
            </a:r>
            <a:r>
              <a:rPr sz="1452" b="1" spc="-9" dirty="0">
                <a:latin typeface="Arial"/>
                <a:cs typeface="Arial"/>
              </a:rPr>
              <a:t>Движение</a:t>
            </a:r>
            <a:r>
              <a:rPr sz="1452" b="1" dirty="0">
                <a:latin typeface="Arial"/>
                <a:cs typeface="Arial"/>
              </a:rPr>
              <a:t>	</a:t>
            </a:r>
            <a:r>
              <a:rPr sz="1452" b="1" spc="-9" dirty="0">
                <a:latin typeface="Arial"/>
                <a:cs typeface="Arial"/>
              </a:rPr>
              <a:t>денежных</a:t>
            </a:r>
            <a:r>
              <a:rPr sz="1452" b="1" dirty="0">
                <a:latin typeface="Arial"/>
                <a:cs typeface="Arial"/>
              </a:rPr>
              <a:t>	</a:t>
            </a:r>
            <a:r>
              <a:rPr sz="1452" b="1" spc="-9" dirty="0">
                <a:latin typeface="Arial"/>
                <a:cs typeface="Arial"/>
              </a:rPr>
              <a:t>средств</a:t>
            </a:r>
            <a:r>
              <a:rPr sz="1452" b="1" dirty="0">
                <a:latin typeface="Arial"/>
                <a:cs typeface="Arial"/>
              </a:rPr>
              <a:t>	</a:t>
            </a:r>
            <a:r>
              <a:rPr sz="1452" b="1" spc="-45" dirty="0">
                <a:latin typeface="Arial"/>
                <a:cs typeface="Arial"/>
              </a:rPr>
              <a:t>в </a:t>
            </a:r>
            <a:r>
              <a:rPr sz="1452" b="1" dirty="0">
                <a:latin typeface="Arial"/>
                <a:cs typeface="Arial"/>
              </a:rPr>
              <a:t>иностранной</a:t>
            </a:r>
            <a:r>
              <a:rPr sz="1452" b="1" spc="-36" dirty="0">
                <a:latin typeface="Arial"/>
                <a:cs typeface="Arial"/>
              </a:rPr>
              <a:t> </a:t>
            </a:r>
            <a:r>
              <a:rPr sz="1452" b="1" spc="-9" dirty="0">
                <a:latin typeface="Arial"/>
                <a:cs typeface="Arial"/>
              </a:rPr>
              <a:t>валюте</a:t>
            </a:r>
            <a:endParaRPr sz="1452">
              <a:latin typeface="Arial"/>
              <a:cs typeface="Arial"/>
            </a:endParaRPr>
          </a:p>
        </p:txBody>
      </p:sp>
      <p:sp>
        <p:nvSpPr>
          <p:cNvPr id="9" name="object 9"/>
          <p:cNvSpPr txBox="1"/>
          <p:nvPr/>
        </p:nvSpPr>
        <p:spPr>
          <a:xfrm>
            <a:off x="1722215" y="3034117"/>
            <a:ext cx="2275242" cy="151357"/>
          </a:xfrm>
          <a:prstGeom prst="rect">
            <a:avLst/>
          </a:prstGeom>
        </p:spPr>
        <p:txBody>
          <a:bodyPr vert="horz" wrap="square" lIns="0" tIns="11526" rIns="0" bIns="0" rtlCol="0">
            <a:spAutoFit/>
          </a:bodyPr>
          <a:lstStyle/>
          <a:p>
            <a:pPr marL="11527">
              <a:spcBef>
                <a:spcPts val="91"/>
              </a:spcBef>
            </a:pPr>
            <a:r>
              <a:rPr sz="908" dirty="0">
                <a:latin typeface="Microsoft Sans Serif"/>
                <a:cs typeface="Microsoft Sans Serif"/>
              </a:rPr>
              <a:t>(</a:t>
            </a:r>
            <a:r>
              <a:rPr sz="908" dirty="0">
                <a:latin typeface="Verdana"/>
                <a:cs typeface="Verdana"/>
              </a:rPr>
              <a:t>См</a:t>
            </a:r>
            <a:r>
              <a:rPr sz="908" dirty="0">
                <a:latin typeface="Microsoft Sans Serif"/>
                <a:cs typeface="Microsoft Sans Serif"/>
              </a:rPr>
              <a:t>.</a:t>
            </a:r>
            <a:r>
              <a:rPr sz="908" spc="18" dirty="0">
                <a:latin typeface="Microsoft Sans Serif"/>
                <a:cs typeface="Microsoft Sans Serif"/>
              </a:rPr>
              <a:t> </a:t>
            </a:r>
            <a:r>
              <a:rPr sz="908" spc="-68" dirty="0">
                <a:latin typeface="Verdana"/>
                <a:cs typeface="Verdana"/>
              </a:rPr>
              <a:t>учебное</a:t>
            </a:r>
            <a:r>
              <a:rPr sz="908" spc="-59" dirty="0">
                <a:latin typeface="Verdana"/>
                <a:cs typeface="Verdana"/>
              </a:rPr>
              <a:t> </a:t>
            </a:r>
            <a:r>
              <a:rPr sz="908" spc="-64" dirty="0">
                <a:latin typeface="Verdana"/>
                <a:cs typeface="Verdana"/>
              </a:rPr>
              <a:t>пособие</a:t>
            </a:r>
            <a:r>
              <a:rPr sz="908" spc="-54" dirty="0">
                <a:latin typeface="Verdana"/>
                <a:cs typeface="Verdana"/>
              </a:rPr>
              <a:t> </a:t>
            </a:r>
            <a:r>
              <a:rPr sz="908" spc="-77" dirty="0">
                <a:latin typeface="Verdana"/>
                <a:cs typeface="Verdana"/>
              </a:rPr>
              <a:t>по</a:t>
            </a:r>
            <a:r>
              <a:rPr sz="908" spc="-54" dirty="0">
                <a:latin typeface="Verdana"/>
                <a:cs typeface="Verdana"/>
              </a:rPr>
              <a:t> </a:t>
            </a:r>
            <a:r>
              <a:rPr sz="908" spc="-23" dirty="0">
                <a:latin typeface="Verdana"/>
                <a:cs typeface="Verdana"/>
              </a:rPr>
              <a:t>МСФО</a:t>
            </a:r>
            <a:r>
              <a:rPr sz="908" spc="-59" dirty="0">
                <a:latin typeface="Verdana"/>
                <a:cs typeface="Verdana"/>
              </a:rPr>
              <a:t> </a:t>
            </a:r>
            <a:r>
              <a:rPr sz="908" dirty="0">
                <a:latin typeface="Microsoft Sans Serif"/>
                <a:cs typeface="Microsoft Sans Serif"/>
              </a:rPr>
              <a:t>(IAS)</a:t>
            </a:r>
            <a:r>
              <a:rPr sz="908" spc="27" dirty="0">
                <a:latin typeface="Microsoft Sans Serif"/>
                <a:cs typeface="Microsoft Sans Serif"/>
              </a:rPr>
              <a:t> </a:t>
            </a:r>
            <a:r>
              <a:rPr sz="908" spc="-18" dirty="0">
                <a:latin typeface="Microsoft Sans Serif"/>
                <a:cs typeface="Microsoft Sans Serif"/>
              </a:rPr>
              <a:t>21).</a:t>
            </a:r>
            <a:endParaRPr sz="908">
              <a:latin typeface="Microsoft Sans Serif"/>
              <a:cs typeface="Microsoft Sans Serif"/>
            </a:endParaRPr>
          </a:p>
        </p:txBody>
      </p:sp>
      <p:sp>
        <p:nvSpPr>
          <p:cNvPr id="10" name="object 10"/>
          <p:cNvSpPr txBox="1"/>
          <p:nvPr/>
        </p:nvSpPr>
        <p:spPr>
          <a:xfrm>
            <a:off x="1722202" y="3304517"/>
            <a:ext cx="4039881" cy="151357"/>
          </a:xfrm>
          <a:prstGeom prst="rect">
            <a:avLst/>
          </a:prstGeom>
        </p:spPr>
        <p:txBody>
          <a:bodyPr vert="horz" wrap="square" lIns="0" tIns="11526" rIns="0" bIns="0" rtlCol="0">
            <a:spAutoFit/>
          </a:bodyPr>
          <a:lstStyle/>
          <a:p>
            <a:pPr marL="11527">
              <a:spcBef>
                <a:spcPts val="91"/>
              </a:spcBef>
              <a:tabLst>
                <a:tab pos="671420" algn="l"/>
                <a:tab pos="1335347" algn="l"/>
                <a:tab pos="1916284" algn="l"/>
                <a:tab pos="2770399" algn="l"/>
                <a:tab pos="2955976" algn="l"/>
                <a:tab pos="3332317" algn="l"/>
                <a:tab pos="3969733" algn="l"/>
              </a:tabLst>
            </a:pPr>
            <a:r>
              <a:rPr sz="908" spc="-9" dirty="0">
                <a:latin typeface="Verdana"/>
                <a:cs typeface="Verdana"/>
              </a:rPr>
              <a:t>Движение</a:t>
            </a:r>
            <a:r>
              <a:rPr sz="908" dirty="0">
                <a:latin typeface="Verdana"/>
                <a:cs typeface="Verdana"/>
              </a:rPr>
              <a:t>	</a:t>
            </a:r>
            <a:r>
              <a:rPr sz="908" spc="-9" dirty="0">
                <a:latin typeface="Verdana"/>
                <a:cs typeface="Verdana"/>
              </a:rPr>
              <a:t>денежных</a:t>
            </a:r>
            <a:r>
              <a:rPr sz="908" dirty="0">
                <a:latin typeface="Verdana"/>
                <a:cs typeface="Verdana"/>
              </a:rPr>
              <a:t>	</a:t>
            </a:r>
            <a:r>
              <a:rPr sz="908" spc="-9" dirty="0">
                <a:latin typeface="Verdana"/>
                <a:cs typeface="Verdana"/>
              </a:rPr>
              <a:t>средств</a:t>
            </a:r>
            <a:r>
              <a:rPr sz="908" spc="-9" dirty="0">
                <a:latin typeface="Microsoft Sans Serif"/>
                <a:cs typeface="Microsoft Sans Serif"/>
              </a:rPr>
              <a:t>,</a:t>
            </a:r>
            <a:r>
              <a:rPr sz="908" dirty="0">
                <a:latin typeface="Microsoft Sans Serif"/>
                <a:cs typeface="Microsoft Sans Serif"/>
              </a:rPr>
              <a:t>	</a:t>
            </a:r>
            <a:r>
              <a:rPr sz="908" spc="-9" dirty="0">
                <a:latin typeface="Verdana"/>
                <a:cs typeface="Verdana"/>
              </a:rPr>
              <a:t>возникающее</a:t>
            </a:r>
            <a:r>
              <a:rPr sz="908" dirty="0">
                <a:latin typeface="Verdana"/>
                <a:cs typeface="Verdana"/>
              </a:rPr>
              <a:t>	</a:t>
            </a:r>
            <a:r>
              <a:rPr sz="908" spc="-45" dirty="0">
                <a:latin typeface="Verdana"/>
                <a:cs typeface="Verdana"/>
              </a:rPr>
              <a:t>в</a:t>
            </a:r>
            <a:r>
              <a:rPr sz="908" dirty="0">
                <a:latin typeface="Verdana"/>
                <a:cs typeface="Verdana"/>
              </a:rPr>
              <a:t>	</a:t>
            </a:r>
            <a:r>
              <a:rPr sz="908" spc="-18" dirty="0">
                <a:latin typeface="Verdana"/>
                <a:cs typeface="Verdana"/>
              </a:rPr>
              <a:t>ходе</a:t>
            </a:r>
            <a:r>
              <a:rPr sz="908" dirty="0">
                <a:latin typeface="Verdana"/>
                <a:cs typeface="Verdana"/>
              </a:rPr>
              <a:t>	</a:t>
            </a:r>
            <a:r>
              <a:rPr sz="908" spc="-9" dirty="0">
                <a:latin typeface="Verdana"/>
                <a:cs typeface="Verdana"/>
              </a:rPr>
              <a:t>операций</a:t>
            </a:r>
            <a:r>
              <a:rPr sz="908" dirty="0">
                <a:latin typeface="Verdana"/>
                <a:cs typeface="Verdana"/>
              </a:rPr>
              <a:t>	</a:t>
            </a:r>
            <a:r>
              <a:rPr sz="908" spc="-45" dirty="0">
                <a:latin typeface="Verdana"/>
                <a:cs typeface="Verdana"/>
              </a:rPr>
              <a:t>с</a:t>
            </a:r>
            <a:endParaRPr sz="908">
              <a:latin typeface="Verdana"/>
              <a:cs typeface="Verdana"/>
            </a:endParaRPr>
          </a:p>
        </p:txBody>
      </p:sp>
      <p:sp>
        <p:nvSpPr>
          <p:cNvPr id="11" name="object 11"/>
          <p:cNvSpPr txBox="1"/>
          <p:nvPr/>
        </p:nvSpPr>
        <p:spPr>
          <a:xfrm>
            <a:off x="1722213" y="3437298"/>
            <a:ext cx="4038728" cy="151357"/>
          </a:xfrm>
          <a:prstGeom prst="rect">
            <a:avLst/>
          </a:prstGeom>
        </p:spPr>
        <p:txBody>
          <a:bodyPr vert="horz" wrap="square" lIns="0" tIns="11526" rIns="0" bIns="0" rtlCol="0">
            <a:spAutoFit/>
          </a:bodyPr>
          <a:lstStyle/>
          <a:p>
            <a:pPr marL="11527">
              <a:spcBef>
                <a:spcPts val="91"/>
              </a:spcBef>
            </a:pPr>
            <a:r>
              <a:rPr sz="908" spc="-54" dirty="0">
                <a:latin typeface="Verdana"/>
                <a:cs typeface="Verdana"/>
              </a:rPr>
              <a:t>иностранной</a:t>
            </a:r>
            <a:r>
              <a:rPr sz="908" spc="136" dirty="0">
                <a:latin typeface="Verdana"/>
                <a:cs typeface="Verdana"/>
              </a:rPr>
              <a:t> </a:t>
            </a:r>
            <a:r>
              <a:rPr sz="908" spc="-36" dirty="0">
                <a:latin typeface="Verdana"/>
                <a:cs typeface="Verdana"/>
              </a:rPr>
              <a:t>валютой</a:t>
            </a:r>
            <a:r>
              <a:rPr sz="908" spc="-36" dirty="0">
                <a:latin typeface="Microsoft Sans Serif"/>
                <a:cs typeface="Microsoft Sans Serif"/>
              </a:rPr>
              <a:t>,</a:t>
            </a:r>
            <a:r>
              <a:rPr sz="908" spc="218" dirty="0">
                <a:latin typeface="Microsoft Sans Serif"/>
                <a:cs typeface="Microsoft Sans Serif"/>
              </a:rPr>
              <a:t> </a:t>
            </a:r>
            <a:r>
              <a:rPr sz="908" spc="-41" dirty="0">
                <a:latin typeface="Verdana"/>
                <a:cs typeface="Verdana"/>
              </a:rPr>
              <a:t>должно</a:t>
            </a:r>
            <a:r>
              <a:rPr sz="908" spc="141" dirty="0">
                <a:latin typeface="Verdana"/>
                <a:cs typeface="Verdana"/>
              </a:rPr>
              <a:t> </a:t>
            </a:r>
            <a:r>
              <a:rPr sz="908" spc="-45" dirty="0">
                <a:latin typeface="Verdana"/>
                <a:cs typeface="Verdana"/>
              </a:rPr>
              <a:t>отражаться</a:t>
            </a:r>
            <a:r>
              <a:rPr sz="908" spc="145" dirty="0">
                <a:latin typeface="Verdana"/>
                <a:cs typeface="Verdana"/>
              </a:rPr>
              <a:t> </a:t>
            </a:r>
            <a:r>
              <a:rPr sz="908" dirty="0">
                <a:latin typeface="Verdana"/>
                <a:cs typeface="Verdana"/>
              </a:rPr>
              <a:t>в</a:t>
            </a:r>
            <a:r>
              <a:rPr sz="908" spc="141" dirty="0">
                <a:latin typeface="Verdana"/>
                <a:cs typeface="Verdana"/>
              </a:rPr>
              <a:t> </a:t>
            </a:r>
            <a:r>
              <a:rPr sz="908" spc="-64" dirty="0">
                <a:latin typeface="Verdana"/>
                <a:cs typeface="Verdana"/>
              </a:rPr>
              <a:t>функциональной</a:t>
            </a:r>
            <a:r>
              <a:rPr sz="908" spc="145" dirty="0">
                <a:latin typeface="Verdana"/>
                <a:cs typeface="Verdana"/>
              </a:rPr>
              <a:t> </a:t>
            </a:r>
            <a:r>
              <a:rPr sz="908" spc="-9" dirty="0">
                <a:latin typeface="Verdana"/>
                <a:cs typeface="Verdana"/>
              </a:rPr>
              <a:t>валюте</a:t>
            </a:r>
            <a:endParaRPr sz="908">
              <a:latin typeface="Verdana"/>
              <a:cs typeface="Verdana"/>
            </a:endParaRPr>
          </a:p>
        </p:txBody>
      </p:sp>
      <p:sp>
        <p:nvSpPr>
          <p:cNvPr id="12" name="object 12"/>
          <p:cNvSpPr txBox="1"/>
          <p:nvPr/>
        </p:nvSpPr>
        <p:spPr>
          <a:xfrm>
            <a:off x="1722200" y="3570078"/>
            <a:ext cx="4039881" cy="151357"/>
          </a:xfrm>
          <a:prstGeom prst="rect">
            <a:avLst/>
          </a:prstGeom>
        </p:spPr>
        <p:txBody>
          <a:bodyPr vert="horz" wrap="square" lIns="0" tIns="11526" rIns="0" bIns="0" rtlCol="0">
            <a:spAutoFit/>
          </a:bodyPr>
          <a:lstStyle/>
          <a:p>
            <a:pPr marL="11527">
              <a:spcBef>
                <a:spcPts val="91"/>
              </a:spcBef>
              <a:tabLst>
                <a:tab pos="704270" algn="l"/>
                <a:tab pos="1168789" algn="l"/>
                <a:tab pos="1970459" algn="l"/>
                <a:tab pos="2412501" algn="l"/>
                <a:tab pos="2906412" algn="l"/>
                <a:tab pos="3963394" algn="l"/>
              </a:tabLst>
            </a:pPr>
            <a:r>
              <a:rPr sz="908" spc="-9" dirty="0">
                <a:latin typeface="Verdana"/>
                <a:cs typeface="Verdana"/>
              </a:rPr>
              <a:t>компании</a:t>
            </a:r>
            <a:r>
              <a:rPr sz="908" spc="-9" dirty="0">
                <a:latin typeface="Microsoft Sans Serif"/>
                <a:cs typeface="Microsoft Sans Serif"/>
              </a:rPr>
              <a:t>,</a:t>
            </a:r>
            <a:r>
              <a:rPr sz="908" dirty="0">
                <a:latin typeface="Microsoft Sans Serif"/>
                <a:cs typeface="Microsoft Sans Serif"/>
              </a:rPr>
              <a:t>	</a:t>
            </a:r>
            <a:r>
              <a:rPr sz="908" spc="-18" dirty="0">
                <a:latin typeface="Verdana"/>
                <a:cs typeface="Verdana"/>
              </a:rPr>
              <a:t>путем</a:t>
            </a:r>
            <a:r>
              <a:rPr sz="908" dirty="0">
                <a:latin typeface="Verdana"/>
                <a:cs typeface="Verdana"/>
              </a:rPr>
              <a:t>	</a:t>
            </a:r>
            <a:r>
              <a:rPr sz="908" spc="-9" dirty="0">
                <a:latin typeface="Verdana"/>
                <a:cs typeface="Verdana"/>
              </a:rPr>
              <a:t>применения</a:t>
            </a:r>
            <a:r>
              <a:rPr sz="908" dirty="0">
                <a:latin typeface="Verdana"/>
                <a:cs typeface="Verdana"/>
              </a:rPr>
              <a:t>	</a:t>
            </a:r>
            <a:r>
              <a:rPr sz="908" spc="-18" dirty="0">
                <a:latin typeface="Verdana"/>
                <a:cs typeface="Verdana"/>
              </a:rPr>
              <a:t>курса</a:t>
            </a:r>
            <a:r>
              <a:rPr sz="908" dirty="0">
                <a:latin typeface="Verdana"/>
                <a:cs typeface="Verdana"/>
              </a:rPr>
              <a:t>	</a:t>
            </a:r>
            <a:r>
              <a:rPr sz="908" spc="-9" dirty="0">
                <a:latin typeface="Verdana"/>
                <a:cs typeface="Verdana"/>
              </a:rPr>
              <a:t>между</a:t>
            </a:r>
            <a:r>
              <a:rPr sz="908" dirty="0">
                <a:latin typeface="Verdana"/>
                <a:cs typeface="Verdana"/>
              </a:rPr>
              <a:t>	</a:t>
            </a:r>
            <a:r>
              <a:rPr sz="908" spc="-9" dirty="0">
                <a:latin typeface="Verdana"/>
                <a:cs typeface="Verdana"/>
              </a:rPr>
              <a:t>функциональной</a:t>
            </a:r>
            <a:r>
              <a:rPr sz="908" dirty="0">
                <a:latin typeface="Verdana"/>
                <a:cs typeface="Verdana"/>
              </a:rPr>
              <a:t>	</a:t>
            </a:r>
            <a:r>
              <a:rPr sz="908" spc="-45" dirty="0">
                <a:latin typeface="Verdana"/>
                <a:cs typeface="Verdana"/>
              </a:rPr>
              <a:t>и</a:t>
            </a:r>
            <a:endParaRPr sz="908">
              <a:latin typeface="Verdana"/>
              <a:cs typeface="Verdana"/>
            </a:endParaRPr>
          </a:p>
        </p:txBody>
      </p:sp>
      <p:sp>
        <p:nvSpPr>
          <p:cNvPr id="13" name="object 13"/>
          <p:cNvSpPr txBox="1"/>
          <p:nvPr/>
        </p:nvSpPr>
        <p:spPr>
          <a:xfrm>
            <a:off x="1722178" y="3702166"/>
            <a:ext cx="3571922" cy="151357"/>
          </a:xfrm>
          <a:prstGeom prst="rect">
            <a:avLst/>
          </a:prstGeom>
        </p:spPr>
        <p:txBody>
          <a:bodyPr vert="horz" wrap="square" lIns="0" tIns="11526" rIns="0" bIns="0" rtlCol="0">
            <a:spAutoFit/>
          </a:bodyPr>
          <a:lstStyle/>
          <a:p>
            <a:pPr marL="11527">
              <a:spcBef>
                <a:spcPts val="91"/>
              </a:spcBef>
            </a:pPr>
            <a:r>
              <a:rPr sz="908" spc="-73" dirty="0">
                <a:latin typeface="Verdana"/>
                <a:cs typeface="Verdana"/>
              </a:rPr>
              <a:t>иностранной</a:t>
            </a:r>
            <a:r>
              <a:rPr sz="908" spc="-27" dirty="0">
                <a:latin typeface="Verdana"/>
                <a:cs typeface="Verdana"/>
              </a:rPr>
              <a:t> </a:t>
            </a:r>
            <a:r>
              <a:rPr sz="908" spc="-64" dirty="0">
                <a:latin typeface="Verdana"/>
                <a:cs typeface="Verdana"/>
              </a:rPr>
              <a:t>валютами</a:t>
            </a:r>
            <a:r>
              <a:rPr sz="908" spc="-18" dirty="0">
                <a:latin typeface="Verdana"/>
                <a:cs typeface="Verdana"/>
              </a:rPr>
              <a:t> </a:t>
            </a:r>
            <a:r>
              <a:rPr sz="908" spc="-73" dirty="0">
                <a:latin typeface="Verdana"/>
                <a:cs typeface="Verdana"/>
              </a:rPr>
              <a:t>на</a:t>
            </a:r>
            <a:r>
              <a:rPr sz="908" spc="-18" dirty="0">
                <a:latin typeface="Verdana"/>
                <a:cs typeface="Verdana"/>
              </a:rPr>
              <a:t> </a:t>
            </a:r>
            <a:r>
              <a:rPr sz="908" spc="-59" dirty="0">
                <a:latin typeface="Verdana"/>
                <a:cs typeface="Verdana"/>
              </a:rPr>
              <a:t>дату</a:t>
            </a:r>
            <a:r>
              <a:rPr sz="908" spc="-23" dirty="0">
                <a:latin typeface="Verdana"/>
                <a:cs typeface="Verdana"/>
              </a:rPr>
              <a:t> </a:t>
            </a:r>
            <a:r>
              <a:rPr sz="908" spc="-82" dirty="0">
                <a:latin typeface="Verdana"/>
                <a:cs typeface="Verdana"/>
              </a:rPr>
              <a:t>возникновения</a:t>
            </a:r>
            <a:r>
              <a:rPr sz="908" spc="-18" dirty="0">
                <a:latin typeface="Verdana"/>
                <a:cs typeface="Verdana"/>
              </a:rPr>
              <a:t> </a:t>
            </a:r>
            <a:r>
              <a:rPr sz="908" spc="-77" dirty="0">
                <a:latin typeface="Verdana"/>
                <a:cs typeface="Verdana"/>
              </a:rPr>
              <a:t>денежного</a:t>
            </a:r>
            <a:r>
              <a:rPr sz="908" spc="-18" dirty="0">
                <a:latin typeface="Verdana"/>
                <a:cs typeface="Verdana"/>
              </a:rPr>
              <a:t> </a:t>
            </a:r>
            <a:r>
              <a:rPr sz="908" spc="-9" dirty="0">
                <a:latin typeface="Verdana"/>
                <a:cs typeface="Verdana"/>
              </a:rPr>
              <a:t>потока</a:t>
            </a:r>
            <a:r>
              <a:rPr sz="908" spc="-9" dirty="0">
                <a:latin typeface="Microsoft Sans Serif"/>
                <a:cs typeface="Microsoft Sans Serif"/>
              </a:rPr>
              <a:t>.</a:t>
            </a:r>
            <a:endParaRPr sz="908">
              <a:latin typeface="Microsoft Sans Serif"/>
              <a:cs typeface="Microsoft Sans Serif"/>
            </a:endParaRPr>
          </a:p>
        </p:txBody>
      </p:sp>
      <p:sp>
        <p:nvSpPr>
          <p:cNvPr id="14" name="object 14"/>
          <p:cNvSpPr txBox="1"/>
          <p:nvPr/>
        </p:nvSpPr>
        <p:spPr>
          <a:xfrm>
            <a:off x="1668049" y="4017290"/>
            <a:ext cx="4147649" cy="705749"/>
          </a:xfrm>
          <a:prstGeom prst="rect">
            <a:avLst/>
          </a:prstGeom>
          <a:ln w="6096">
            <a:solidFill>
              <a:srgbClr val="000000"/>
            </a:solidFill>
          </a:ln>
        </p:spPr>
        <p:txBody>
          <a:bodyPr vert="horz" wrap="square" lIns="0" tIns="12679" rIns="0" bIns="0" rtlCol="0">
            <a:spAutoFit/>
          </a:bodyPr>
          <a:lstStyle/>
          <a:p>
            <a:pPr marL="65125" marR="57633">
              <a:spcBef>
                <a:spcPts val="100"/>
              </a:spcBef>
            </a:pPr>
            <a:r>
              <a:rPr sz="908" b="1" dirty="0">
                <a:latin typeface="Arial"/>
                <a:cs typeface="Arial"/>
              </a:rPr>
              <a:t>ПРИМЕР</a:t>
            </a:r>
            <a:r>
              <a:rPr sz="908" b="1" spc="318" dirty="0">
                <a:latin typeface="Arial"/>
                <a:cs typeface="Arial"/>
              </a:rPr>
              <a:t> </a:t>
            </a:r>
            <a:r>
              <a:rPr sz="908" b="1" dirty="0">
                <a:latin typeface="Arial"/>
                <a:cs typeface="Arial"/>
              </a:rPr>
              <a:t>-</a:t>
            </a:r>
            <a:r>
              <a:rPr sz="908" b="1" spc="313" dirty="0">
                <a:latin typeface="Arial"/>
                <a:cs typeface="Arial"/>
              </a:rPr>
              <a:t> </a:t>
            </a:r>
            <a:r>
              <a:rPr sz="908" b="1" dirty="0">
                <a:latin typeface="Arial"/>
                <a:cs typeface="Arial"/>
              </a:rPr>
              <a:t>Отражение</a:t>
            </a:r>
            <a:r>
              <a:rPr sz="908" b="1" spc="318" dirty="0">
                <a:latin typeface="Arial"/>
                <a:cs typeface="Arial"/>
              </a:rPr>
              <a:t> </a:t>
            </a:r>
            <a:r>
              <a:rPr sz="908" b="1" dirty="0">
                <a:latin typeface="Arial"/>
                <a:cs typeface="Arial"/>
              </a:rPr>
              <a:t>операции</a:t>
            </a:r>
            <a:r>
              <a:rPr sz="908" b="1" spc="318" dirty="0">
                <a:latin typeface="Arial"/>
                <a:cs typeface="Arial"/>
              </a:rPr>
              <a:t> </a:t>
            </a:r>
            <a:r>
              <a:rPr sz="908" b="1" dirty="0">
                <a:latin typeface="Arial"/>
                <a:cs typeface="Arial"/>
              </a:rPr>
              <a:t>с</a:t>
            </a:r>
            <a:r>
              <a:rPr sz="908" b="1" spc="313" dirty="0">
                <a:latin typeface="Arial"/>
                <a:cs typeface="Arial"/>
              </a:rPr>
              <a:t> </a:t>
            </a:r>
            <a:r>
              <a:rPr sz="908" b="1" dirty="0">
                <a:latin typeface="Arial"/>
                <a:cs typeface="Arial"/>
              </a:rPr>
              <a:t>иностранной</a:t>
            </a:r>
            <a:r>
              <a:rPr sz="908" b="1" spc="318" dirty="0">
                <a:latin typeface="Arial"/>
                <a:cs typeface="Arial"/>
              </a:rPr>
              <a:t> </a:t>
            </a:r>
            <a:r>
              <a:rPr sz="908" b="1" dirty="0">
                <a:latin typeface="Arial"/>
                <a:cs typeface="Arial"/>
              </a:rPr>
              <a:t>валютой</a:t>
            </a:r>
            <a:r>
              <a:rPr sz="908" b="1" spc="322" dirty="0">
                <a:latin typeface="Arial"/>
                <a:cs typeface="Arial"/>
              </a:rPr>
              <a:t> </a:t>
            </a:r>
            <a:r>
              <a:rPr sz="908" b="1" dirty="0">
                <a:latin typeface="Arial"/>
                <a:cs typeface="Arial"/>
              </a:rPr>
              <a:t>на</a:t>
            </a:r>
            <a:r>
              <a:rPr sz="908" b="1" spc="313" dirty="0">
                <a:latin typeface="Arial"/>
                <a:cs typeface="Arial"/>
              </a:rPr>
              <a:t> </a:t>
            </a:r>
            <a:r>
              <a:rPr sz="908" b="1" spc="-18" dirty="0">
                <a:latin typeface="Arial"/>
                <a:cs typeface="Arial"/>
              </a:rPr>
              <a:t>дату </a:t>
            </a:r>
            <a:r>
              <a:rPr sz="908" b="1" dirty="0">
                <a:latin typeface="Arial"/>
                <a:cs typeface="Arial"/>
              </a:rPr>
              <a:t>возникновения</a:t>
            </a:r>
            <a:r>
              <a:rPr sz="908" b="1" spc="-32" dirty="0">
                <a:latin typeface="Arial"/>
                <a:cs typeface="Arial"/>
              </a:rPr>
              <a:t> </a:t>
            </a:r>
            <a:r>
              <a:rPr sz="908" b="1" dirty="0">
                <a:latin typeface="Arial"/>
                <a:cs typeface="Arial"/>
              </a:rPr>
              <a:t>потока</a:t>
            </a:r>
            <a:r>
              <a:rPr sz="908" b="1" spc="-32" dirty="0">
                <a:latin typeface="Arial"/>
                <a:cs typeface="Arial"/>
              </a:rPr>
              <a:t> </a:t>
            </a:r>
            <a:r>
              <a:rPr sz="908" b="1" dirty="0">
                <a:latin typeface="Arial"/>
                <a:cs typeface="Arial"/>
              </a:rPr>
              <a:t>денежных</a:t>
            </a:r>
            <a:r>
              <a:rPr sz="908" b="1" spc="-32" dirty="0">
                <a:latin typeface="Arial"/>
                <a:cs typeface="Arial"/>
              </a:rPr>
              <a:t> </a:t>
            </a:r>
            <a:r>
              <a:rPr sz="908" b="1" spc="-9" dirty="0">
                <a:latin typeface="Arial"/>
                <a:cs typeface="Arial"/>
              </a:rPr>
              <a:t>средств</a:t>
            </a:r>
            <a:endParaRPr sz="908">
              <a:latin typeface="Arial"/>
              <a:cs typeface="Arial"/>
            </a:endParaRPr>
          </a:p>
          <a:p>
            <a:pPr marL="65125" marR="58209">
              <a:lnSpc>
                <a:spcPts val="1089"/>
              </a:lnSpc>
              <a:spcBef>
                <a:spcPts val="27"/>
              </a:spcBef>
            </a:pPr>
            <a:r>
              <a:rPr sz="908" dirty="0">
                <a:latin typeface="Microsoft Sans Serif"/>
                <a:cs typeface="Microsoft Sans Serif"/>
              </a:rPr>
              <a:t>12</a:t>
            </a:r>
            <a:r>
              <a:rPr sz="908" spc="86" dirty="0">
                <a:latin typeface="Microsoft Sans Serif"/>
                <a:cs typeface="Microsoft Sans Serif"/>
              </a:rPr>
              <a:t> </a:t>
            </a:r>
            <a:r>
              <a:rPr sz="908" spc="-23" dirty="0">
                <a:latin typeface="Verdana"/>
                <a:cs typeface="Verdana"/>
              </a:rPr>
              <a:t>марта</a:t>
            </a:r>
            <a:r>
              <a:rPr sz="908" spc="9" dirty="0">
                <a:latin typeface="Verdana"/>
                <a:cs typeface="Verdana"/>
              </a:rPr>
              <a:t> </a:t>
            </a:r>
            <a:r>
              <a:rPr sz="908" dirty="0">
                <a:latin typeface="Verdana"/>
                <a:cs typeface="Verdana"/>
              </a:rPr>
              <a:t>Вы</a:t>
            </a:r>
            <a:r>
              <a:rPr sz="908" spc="9" dirty="0">
                <a:latin typeface="Verdana"/>
                <a:cs typeface="Verdana"/>
              </a:rPr>
              <a:t> </a:t>
            </a:r>
            <a:r>
              <a:rPr sz="908" spc="-73" dirty="0">
                <a:latin typeface="Verdana"/>
                <a:cs typeface="Verdana"/>
              </a:rPr>
              <a:t>получили</a:t>
            </a:r>
            <a:r>
              <a:rPr sz="908" spc="9" dirty="0">
                <a:latin typeface="Verdana"/>
                <a:cs typeface="Verdana"/>
              </a:rPr>
              <a:t> </a:t>
            </a:r>
            <a:r>
              <a:rPr sz="908" dirty="0">
                <a:latin typeface="Microsoft Sans Serif"/>
                <a:cs typeface="Microsoft Sans Serif"/>
              </a:rPr>
              <a:t>$600</a:t>
            </a:r>
            <a:r>
              <a:rPr sz="908" spc="86" dirty="0">
                <a:latin typeface="Microsoft Sans Serif"/>
                <a:cs typeface="Microsoft Sans Serif"/>
              </a:rPr>
              <a:t> </a:t>
            </a:r>
            <a:r>
              <a:rPr sz="908" dirty="0">
                <a:latin typeface="Microsoft Sans Serif"/>
                <a:cs typeface="Microsoft Sans Serif"/>
              </a:rPr>
              <a:t>000.</a:t>
            </a:r>
            <a:r>
              <a:rPr sz="908" spc="86" dirty="0">
                <a:latin typeface="Microsoft Sans Serif"/>
                <a:cs typeface="Microsoft Sans Serif"/>
              </a:rPr>
              <a:t> </a:t>
            </a:r>
            <a:r>
              <a:rPr sz="908" spc="-23" dirty="0">
                <a:latin typeface="Verdana"/>
                <a:cs typeface="Verdana"/>
              </a:rPr>
              <a:t>Ваша</a:t>
            </a:r>
            <a:r>
              <a:rPr sz="908" spc="14" dirty="0">
                <a:latin typeface="Verdana"/>
                <a:cs typeface="Verdana"/>
              </a:rPr>
              <a:t> </a:t>
            </a:r>
            <a:r>
              <a:rPr sz="908" spc="-64" dirty="0">
                <a:latin typeface="Verdana"/>
                <a:cs typeface="Verdana"/>
              </a:rPr>
              <a:t>функциональная</a:t>
            </a:r>
            <a:r>
              <a:rPr sz="908" spc="14" dirty="0">
                <a:latin typeface="Verdana"/>
                <a:cs typeface="Verdana"/>
              </a:rPr>
              <a:t> </a:t>
            </a:r>
            <a:r>
              <a:rPr sz="908" spc="-50" dirty="0">
                <a:latin typeface="Verdana"/>
                <a:cs typeface="Verdana"/>
              </a:rPr>
              <a:t>валюта</a:t>
            </a:r>
            <a:r>
              <a:rPr sz="908" spc="14" dirty="0">
                <a:latin typeface="Verdana"/>
                <a:cs typeface="Verdana"/>
              </a:rPr>
              <a:t> </a:t>
            </a:r>
            <a:r>
              <a:rPr sz="908" spc="241" dirty="0">
                <a:latin typeface="Microsoft Sans Serif"/>
                <a:cs typeface="Microsoft Sans Serif"/>
              </a:rPr>
              <a:t>–</a:t>
            </a:r>
            <a:r>
              <a:rPr sz="908" spc="86" dirty="0">
                <a:latin typeface="Microsoft Sans Serif"/>
                <a:cs typeface="Microsoft Sans Serif"/>
              </a:rPr>
              <a:t> </a:t>
            </a:r>
            <a:r>
              <a:rPr sz="908" spc="-9" dirty="0">
                <a:latin typeface="Verdana"/>
                <a:cs typeface="Verdana"/>
              </a:rPr>
              <a:t>евро</a:t>
            </a:r>
            <a:r>
              <a:rPr sz="908" spc="-9" dirty="0">
                <a:latin typeface="Microsoft Sans Serif"/>
                <a:cs typeface="Microsoft Sans Serif"/>
              </a:rPr>
              <a:t>. </a:t>
            </a:r>
            <a:r>
              <a:rPr sz="908" spc="-36" dirty="0">
                <a:latin typeface="Verdana"/>
                <a:cs typeface="Verdana"/>
              </a:rPr>
              <a:t>Курс</a:t>
            </a:r>
            <a:r>
              <a:rPr sz="908" spc="118" dirty="0">
                <a:latin typeface="Verdana"/>
                <a:cs typeface="Verdana"/>
              </a:rPr>
              <a:t> </a:t>
            </a:r>
            <a:r>
              <a:rPr sz="908" spc="-27" dirty="0">
                <a:latin typeface="Verdana"/>
                <a:cs typeface="Verdana"/>
              </a:rPr>
              <a:t>обмена</a:t>
            </a:r>
            <a:r>
              <a:rPr sz="908" spc="118" dirty="0">
                <a:latin typeface="Verdana"/>
                <a:cs typeface="Verdana"/>
              </a:rPr>
              <a:t> </a:t>
            </a:r>
            <a:r>
              <a:rPr sz="908" spc="-27" dirty="0">
                <a:latin typeface="Verdana"/>
                <a:cs typeface="Verdana"/>
              </a:rPr>
              <a:t>доллара</a:t>
            </a:r>
            <a:r>
              <a:rPr sz="908" spc="123" dirty="0">
                <a:latin typeface="Verdana"/>
                <a:cs typeface="Verdana"/>
              </a:rPr>
              <a:t> </a:t>
            </a:r>
            <a:r>
              <a:rPr sz="908" dirty="0">
                <a:latin typeface="Verdana"/>
                <a:cs typeface="Verdana"/>
              </a:rPr>
              <a:t>по</a:t>
            </a:r>
            <a:r>
              <a:rPr sz="908" spc="118" dirty="0">
                <a:latin typeface="Verdana"/>
                <a:cs typeface="Verdana"/>
              </a:rPr>
              <a:t> </a:t>
            </a:r>
            <a:r>
              <a:rPr sz="908" spc="-45" dirty="0">
                <a:latin typeface="Verdana"/>
                <a:cs typeface="Verdana"/>
              </a:rPr>
              <a:t>состоянию</a:t>
            </a:r>
            <a:r>
              <a:rPr sz="908" spc="118" dirty="0">
                <a:latin typeface="Verdana"/>
                <a:cs typeface="Verdana"/>
              </a:rPr>
              <a:t> </a:t>
            </a:r>
            <a:r>
              <a:rPr sz="908" dirty="0">
                <a:latin typeface="Verdana"/>
                <a:cs typeface="Verdana"/>
              </a:rPr>
              <a:t>на</a:t>
            </a:r>
            <a:r>
              <a:rPr sz="908" spc="123" dirty="0">
                <a:latin typeface="Verdana"/>
                <a:cs typeface="Verdana"/>
              </a:rPr>
              <a:t> </a:t>
            </a:r>
            <a:r>
              <a:rPr sz="908" dirty="0">
                <a:latin typeface="Microsoft Sans Serif"/>
                <a:cs typeface="Microsoft Sans Serif"/>
              </a:rPr>
              <a:t>12</a:t>
            </a:r>
            <a:r>
              <a:rPr sz="908" spc="191" dirty="0">
                <a:latin typeface="Microsoft Sans Serif"/>
                <a:cs typeface="Microsoft Sans Serif"/>
              </a:rPr>
              <a:t> </a:t>
            </a:r>
            <a:r>
              <a:rPr sz="908" spc="-9" dirty="0">
                <a:latin typeface="Verdana"/>
                <a:cs typeface="Verdana"/>
              </a:rPr>
              <a:t>марта</a:t>
            </a:r>
            <a:r>
              <a:rPr sz="908" spc="-9" dirty="0">
                <a:latin typeface="Microsoft Sans Serif"/>
                <a:cs typeface="Microsoft Sans Serif"/>
              </a:rPr>
              <a:t>:</a:t>
            </a:r>
            <a:r>
              <a:rPr sz="908" spc="195" dirty="0">
                <a:latin typeface="Microsoft Sans Serif"/>
                <a:cs typeface="Microsoft Sans Serif"/>
              </a:rPr>
              <a:t> </a:t>
            </a:r>
            <a:r>
              <a:rPr sz="908" dirty="0">
                <a:latin typeface="Microsoft Sans Serif"/>
                <a:cs typeface="Microsoft Sans Serif"/>
              </a:rPr>
              <a:t>1</a:t>
            </a:r>
            <a:r>
              <a:rPr sz="908" spc="195" dirty="0">
                <a:latin typeface="Microsoft Sans Serif"/>
                <a:cs typeface="Microsoft Sans Serif"/>
              </a:rPr>
              <a:t> </a:t>
            </a:r>
            <a:r>
              <a:rPr sz="908" spc="-18" dirty="0">
                <a:latin typeface="Verdana"/>
                <a:cs typeface="Verdana"/>
              </a:rPr>
              <a:t>евро</a:t>
            </a:r>
            <a:r>
              <a:rPr sz="908" spc="113" dirty="0">
                <a:latin typeface="Verdana"/>
                <a:cs typeface="Verdana"/>
              </a:rPr>
              <a:t> </a:t>
            </a:r>
            <a:r>
              <a:rPr sz="908" dirty="0">
                <a:latin typeface="Microsoft Sans Serif"/>
                <a:cs typeface="Microsoft Sans Serif"/>
              </a:rPr>
              <a:t>=</a:t>
            </a:r>
            <a:r>
              <a:rPr sz="908" spc="195" dirty="0">
                <a:latin typeface="Microsoft Sans Serif"/>
                <a:cs typeface="Microsoft Sans Serif"/>
              </a:rPr>
              <a:t> </a:t>
            </a:r>
            <a:r>
              <a:rPr sz="908" dirty="0">
                <a:latin typeface="Microsoft Sans Serif"/>
                <a:cs typeface="Microsoft Sans Serif"/>
              </a:rPr>
              <a:t>$1,20.</a:t>
            </a:r>
            <a:r>
              <a:rPr sz="908" spc="191" dirty="0">
                <a:latin typeface="Microsoft Sans Serif"/>
                <a:cs typeface="Microsoft Sans Serif"/>
              </a:rPr>
              <a:t> </a:t>
            </a:r>
            <a:r>
              <a:rPr sz="908" spc="-45" dirty="0">
                <a:latin typeface="Verdana"/>
                <a:cs typeface="Verdana"/>
              </a:rPr>
              <a:t>В</a:t>
            </a:r>
            <a:endParaRPr sz="908">
              <a:latin typeface="Verdana"/>
              <a:cs typeface="Verdana"/>
            </a:endParaRPr>
          </a:p>
          <a:p>
            <a:pPr marL="65125">
              <a:lnSpc>
                <a:spcPts val="1057"/>
              </a:lnSpc>
            </a:pPr>
            <a:r>
              <a:rPr sz="908" spc="-64" dirty="0">
                <a:latin typeface="Verdana"/>
                <a:cs typeface="Verdana"/>
              </a:rPr>
              <a:t>отчетности</a:t>
            </a:r>
            <a:r>
              <a:rPr sz="908" spc="-36" dirty="0">
                <a:latin typeface="Verdana"/>
                <a:cs typeface="Verdana"/>
              </a:rPr>
              <a:t> </a:t>
            </a:r>
            <a:r>
              <a:rPr sz="908" spc="-68" dirty="0">
                <a:latin typeface="Verdana"/>
                <a:cs typeface="Verdana"/>
              </a:rPr>
              <a:t>операция</a:t>
            </a:r>
            <a:r>
              <a:rPr sz="908" spc="-41" dirty="0">
                <a:latin typeface="Verdana"/>
                <a:cs typeface="Verdana"/>
              </a:rPr>
              <a:t> </a:t>
            </a:r>
            <a:r>
              <a:rPr sz="908" spc="-64" dirty="0">
                <a:latin typeface="Verdana"/>
                <a:cs typeface="Verdana"/>
              </a:rPr>
              <a:t>отражается</a:t>
            </a:r>
            <a:r>
              <a:rPr sz="908" spc="-45" dirty="0">
                <a:latin typeface="Verdana"/>
                <a:cs typeface="Verdana"/>
              </a:rPr>
              <a:t> </a:t>
            </a:r>
            <a:r>
              <a:rPr sz="908" spc="-73" dirty="0">
                <a:latin typeface="Verdana"/>
                <a:cs typeface="Verdana"/>
              </a:rPr>
              <a:t>в</a:t>
            </a:r>
            <a:r>
              <a:rPr sz="908" spc="-41" dirty="0">
                <a:latin typeface="Verdana"/>
                <a:cs typeface="Verdana"/>
              </a:rPr>
              <a:t> </a:t>
            </a:r>
            <a:r>
              <a:rPr sz="908" spc="-45" dirty="0">
                <a:latin typeface="Verdana"/>
                <a:cs typeface="Verdana"/>
              </a:rPr>
              <a:t>сумме</a:t>
            </a:r>
            <a:r>
              <a:rPr sz="908" spc="-36" dirty="0">
                <a:latin typeface="Verdana"/>
                <a:cs typeface="Verdana"/>
              </a:rPr>
              <a:t> </a:t>
            </a:r>
            <a:r>
              <a:rPr sz="908" dirty="0">
                <a:latin typeface="Microsoft Sans Serif"/>
                <a:cs typeface="Microsoft Sans Serif"/>
              </a:rPr>
              <a:t>500</a:t>
            </a:r>
            <a:r>
              <a:rPr sz="908" spc="36" dirty="0">
                <a:latin typeface="Microsoft Sans Serif"/>
                <a:cs typeface="Microsoft Sans Serif"/>
              </a:rPr>
              <a:t> </a:t>
            </a:r>
            <a:r>
              <a:rPr sz="908" dirty="0">
                <a:latin typeface="Microsoft Sans Serif"/>
                <a:cs typeface="Microsoft Sans Serif"/>
              </a:rPr>
              <a:t>000</a:t>
            </a:r>
            <a:r>
              <a:rPr sz="908" spc="32" dirty="0">
                <a:latin typeface="Microsoft Sans Serif"/>
                <a:cs typeface="Microsoft Sans Serif"/>
              </a:rPr>
              <a:t> </a:t>
            </a:r>
            <a:r>
              <a:rPr sz="908" spc="-64" dirty="0">
                <a:latin typeface="Verdana"/>
                <a:cs typeface="Verdana"/>
              </a:rPr>
              <a:t>евро</a:t>
            </a:r>
            <a:r>
              <a:rPr sz="908" spc="-50" dirty="0">
                <a:latin typeface="Verdana"/>
                <a:cs typeface="Verdana"/>
              </a:rPr>
              <a:t> </a:t>
            </a:r>
            <a:r>
              <a:rPr sz="908" dirty="0">
                <a:latin typeface="Microsoft Sans Serif"/>
                <a:cs typeface="Microsoft Sans Serif"/>
              </a:rPr>
              <a:t>(600</a:t>
            </a:r>
            <a:r>
              <a:rPr sz="908" spc="36" dirty="0">
                <a:latin typeface="Microsoft Sans Serif"/>
                <a:cs typeface="Microsoft Sans Serif"/>
              </a:rPr>
              <a:t> </a:t>
            </a:r>
            <a:r>
              <a:rPr sz="908" spc="-9" dirty="0">
                <a:latin typeface="Microsoft Sans Serif"/>
                <a:cs typeface="Microsoft Sans Serif"/>
              </a:rPr>
              <a:t>000/1,2).</a:t>
            </a:r>
            <a:endParaRPr sz="908">
              <a:latin typeface="Microsoft Sans Serif"/>
              <a:cs typeface="Microsoft Sans Serif"/>
            </a:endParaRPr>
          </a:p>
        </p:txBody>
      </p:sp>
      <p:sp>
        <p:nvSpPr>
          <p:cNvPr id="15" name="object 15"/>
          <p:cNvSpPr txBox="1"/>
          <p:nvPr/>
        </p:nvSpPr>
        <p:spPr>
          <a:xfrm>
            <a:off x="1722192" y="4864684"/>
            <a:ext cx="4038728" cy="430792"/>
          </a:xfrm>
          <a:prstGeom prst="rect">
            <a:avLst/>
          </a:prstGeom>
        </p:spPr>
        <p:txBody>
          <a:bodyPr vert="horz" wrap="square" lIns="0" tIns="11526" rIns="0" bIns="0" rtlCol="0">
            <a:spAutoFit/>
          </a:bodyPr>
          <a:lstStyle/>
          <a:p>
            <a:pPr marL="11527" marR="4611" algn="just">
              <a:spcBef>
                <a:spcPts val="91"/>
              </a:spcBef>
            </a:pPr>
            <a:r>
              <a:rPr sz="908" spc="-77" dirty="0">
                <a:latin typeface="Verdana"/>
                <a:cs typeface="Verdana"/>
              </a:rPr>
              <a:t>Денежные</a:t>
            </a:r>
            <a:r>
              <a:rPr sz="908" spc="663" dirty="0">
                <a:latin typeface="Verdana"/>
                <a:cs typeface="Verdana"/>
              </a:rPr>
              <a:t> </a:t>
            </a:r>
            <a:r>
              <a:rPr sz="908" spc="-82" dirty="0">
                <a:latin typeface="Verdana"/>
                <a:cs typeface="Verdana"/>
              </a:rPr>
              <a:t>потоки</a:t>
            </a:r>
            <a:r>
              <a:rPr sz="908" spc="667" dirty="0">
                <a:latin typeface="Verdana"/>
                <a:cs typeface="Verdana"/>
              </a:rPr>
              <a:t> </a:t>
            </a:r>
            <a:r>
              <a:rPr sz="908" spc="-73" dirty="0">
                <a:latin typeface="Verdana"/>
                <a:cs typeface="Verdana"/>
              </a:rPr>
              <a:t>зарубежной</a:t>
            </a:r>
            <a:r>
              <a:rPr sz="908" spc="663" dirty="0">
                <a:latin typeface="Verdana"/>
                <a:cs typeface="Verdana"/>
              </a:rPr>
              <a:t> </a:t>
            </a:r>
            <a:r>
              <a:rPr sz="908" spc="-64" dirty="0">
                <a:latin typeface="Verdana"/>
                <a:cs typeface="Verdana"/>
              </a:rPr>
              <a:t>дочерней</a:t>
            </a:r>
            <a:r>
              <a:rPr sz="908" spc="663" dirty="0">
                <a:latin typeface="Verdana"/>
                <a:cs typeface="Verdana"/>
              </a:rPr>
              <a:t> </a:t>
            </a:r>
            <a:r>
              <a:rPr sz="908" spc="-77" dirty="0">
                <a:latin typeface="Verdana"/>
                <a:cs typeface="Verdana"/>
              </a:rPr>
              <a:t>компании</a:t>
            </a:r>
            <a:r>
              <a:rPr sz="908" spc="672" dirty="0">
                <a:latin typeface="Verdana"/>
                <a:cs typeface="Verdana"/>
              </a:rPr>
              <a:t> </a:t>
            </a:r>
            <a:r>
              <a:rPr sz="908" spc="-73" dirty="0">
                <a:latin typeface="Verdana"/>
                <a:cs typeface="Verdana"/>
              </a:rPr>
              <a:t>должны</a:t>
            </a:r>
            <a:r>
              <a:rPr sz="908" spc="672" dirty="0">
                <a:latin typeface="Verdana"/>
                <a:cs typeface="Verdana"/>
              </a:rPr>
              <a:t> </a:t>
            </a:r>
            <a:r>
              <a:rPr sz="908" spc="-59" dirty="0">
                <a:latin typeface="Verdana"/>
                <a:cs typeface="Verdana"/>
              </a:rPr>
              <a:t>быть</a:t>
            </a:r>
            <a:r>
              <a:rPr sz="908" spc="-36" dirty="0">
                <a:latin typeface="Verdana"/>
                <a:cs typeface="Verdana"/>
              </a:rPr>
              <a:t> </a:t>
            </a:r>
            <a:r>
              <a:rPr sz="908" spc="-77" dirty="0">
                <a:latin typeface="Verdana"/>
                <a:cs typeface="Verdana"/>
              </a:rPr>
              <a:t>конвертированы</a:t>
            </a:r>
            <a:r>
              <a:rPr sz="908" spc="-32" dirty="0">
                <a:latin typeface="Verdana"/>
                <a:cs typeface="Verdana"/>
              </a:rPr>
              <a:t> </a:t>
            </a:r>
            <a:r>
              <a:rPr sz="908" spc="-77" dirty="0">
                <a:latin typeface="Verdana"/>
                <a:cs typeface="Verdana"/>
              </a:rPr>
              <a:t>по</a:t>
            </a:r>
            <a:r>
              <a:rPr sz="908" spc="-36" dirty="0">
                <a:latin typeface="Verdana"/>
                <a:cs typeface="Verdana"/>
              </a:rPr>
              <a:t> </a:t>
            </a:r>
            <a:r>
              <a:rPr sz="908" spc="-82" dirty="0">
                <a:latin typeface="Verdana"/>
                <a:cs typeface="Verdana"/>
              </a:rPr>
              <a:t>курсу</a:t>
            </a:r>
            <a:r>
              <a:rPr sz="908" spc="-45" dirty="0">
                <a:latin typeface="Verdana"/>
                <a:cs typeface="Verdana"/>
              </a:rPr>
              <a:t> </a:t>
            </a:r>
            <a:r>
              <a:rPr sz="908" spc="-64" dirty="0">
                <a:latin typeface="Verdana"/>
                <a:cs typeface="Verdana"/>
              </a:rPr>
              <a:t>между</a:t>
            </a:r>
            <a:r>
              <a:rPr sz="908" spc="-41" dirty="0">
                <a:latin typeface="Verdana"/>
                <a:cs typeface="Verdana"/>
              </a:rPr>
              <a:t> </a:t>
            </a:r>
            <a:r>
              <a:rPr sz="908" spc="-77" dirty="0">
                <a:latin typeface="Verdana"/>
                <a:cs typeface="Verdana"/>
              </a:rPr>
              <a:t>функциональной</a:t>
            </a:r>
            <a:r>
              <a:rPr sz="908" spc="-41" dirty="0">
                <a:latin typeface="Verdana"/>
                <a:cs typeface="Verdana"/>
              </a:rPr>
              <a:t> </a:t>
            </a:r>
            <a:r>
              <a:rPr sz="908" spc="-77" dirty="0">
                <a:latin typeface="Verdana"/>
                <a:cs typeface="Verdana"/>
              </a:rPr>
              <a:t>и</a:t>
            </a:r>
            <a:r>
              <a:rPr sz="908" spc="-41" dirty="0">
                <a:latin typeface="Verdana"/>
                <a:cs typeface="Verdana"/>
              </a:rPr>
              <a:t> </a:t>
            </a:r>
            <a:r>
              <a:rPr sz="908" spc="-68" dirty="0">
                <a:latin typeface="Verdana"/>
                <a:cs typeface="Verdana"/>
              </a:rPr>
              <a:t>иностранной</a:t>
            </a:r>
            <a:r>
              <a:rPr sz="908" spc="-36" dirty="0">
                <a:latin typeface="Verdana"/>
                <a:cs typeface="Verdana"/>
              </a:rPr>
              <a:t> </a:t>
            </a:r>
            <a:r>
              <a:rPr sz="908" spc="-64" dirty="0">
                <a:latin typeface="Verdana"/>
                <a:cs typeface="Verdana"/>
              </a:rPr>
              <a:t>валютой</a:t>
            </a:r>
            <a:r>
              <a:rPr sz="908" spc="-36" dirty="0">
                <a:latin typeface="Verdana"/>
                <a:cs typeface="Verdana"/>
              </a:rPr>
              <a:t> </a:t>
            </a:r>
            <a:r>
              <a:rPr sz="908" spc="-68" dirty="0">
                <a:latin typeface="Verdana"/>
                <a:cs typeface="Verdana"/>
              </a:rPr>
              <a:t>на </a:t>
            </a:r>
            <a:r>
              <a:rPr sz="908" spc="-59" dirty="0">
                <a:latin typeface="Verdana"/>
                <a:cs typeface="Verdana"/>
              </a:rPr>
              <a:t>дату</a:t>
            </a:r>
            <a:r>
              <a:rPr sz="908" spc="-73" dirty="0">
                <a:latin typeface="Verdana"/>
                <a:cs typeface="Verdana"/>
              </a:rPr>
              <a:t> </a:t>
            </a:r>
            <a:r>
              <a:rPr sz="908" spc="-77" dirty="0">
                <a:latin typeface="Verdana"/>
                <a:cs typeface="Verdana"/>
              </a:rPr>
              <a:t>возникновения</a:t>
            </a:r>
            <a:r>
              <a:rPr sz="908" spc="-68" dirty="0">
                <a:latin typeface="Verdana"/>
                <a:cs typeface="Verdana"/>
              </a:rPr>
              <a:t> </a:t>
            </a:r>
            <a:r>
              <a:rPr sz="908" spc="-77" dirty="0">
                <a:latin typeface="Verdana"/>
                <a:cs typeface="Verdana"/>
              </a:rPr>
              <a:t>потока</a:t>
            </a:r>
            <a:r>
              <a:rPr sz="908" spc="-68" dirty="0">
                <a:latin typeface="Verdana"/>
                <a:cs typeface="Verdana"/>
              </a:rPr>
              <a:t> </a:t>
            </a:r>
            <a:r>
              <a:rPr sz="908" spc="-77" dirty="0">
                <a:latin typeface="Verdana"/>
                <a:cs typeface="Verdana"/>
              </a:rPr>
              <a:t>денежных</a:t>
            </a:r>
            <a:r>
              <a:rPr sz="908" spc="-73" dirty="0">
                <a:latin typeface="Verdana"/>
                <a:cs typeface="Verdana"/>
              </a:rPr>
              <a:t> </a:t>
            </a:r>
            <a:r>
              <a:rPr sz="908" spc="-41" dirty="0">
                <a:latin typeface="Verdana"/>
                <a:cs typeface="Verdana"/>
              </a:rPr>
              <a:t>средств</a:t>
            </a:r>
            <a:r>
              <a:rPr sz="908" spc="-41" dirty="0">
                <a:latin typeface="Microsoft Sans Serif"/>
                <a:cs typeface="Microsoft Sans Serif"/>
              </a:rPr>
              <a:t>.</a:t>
            </a:r>
            <a:endParaRPr sz="908">
              <a:latin typeface="Microsoft Sans Serif"/>
              <a:cs typeface="Microsoft Sans Serif"/>
            </a:endParaRPr>
          </a:p>
        </p:txBody>
      </p:sp>
      <p:sp>
        <p:nvSpPr>
          <p:cNvPr id="16" name="object 16"/>
          <p:cNvSpPr txBox="1"/>
          <p:nvPr/>
        </p:nvSpPr>
        <p:spPr>
          <a:xfrm>
            <a:off x="1722146" y="5417933"/>
            <a:ext cx="4039881" cy="430792"/>
          </a:xfrm>
          <a:prstGeom prst="rect">
            <a:avLst/>
          </a:prstGeom>
        </p:spPr>
        <p:txBody>
          <a:bodyPr vert="horz" wrap="square" lIns="0" tIns="11526" rIns="0" bIns="0" rtlCol="0">
            <a:spAutoFit/>
          </a:bodyPr>
          <a:lstStyle/>
          <a:p>
            <a:pPr marL="11527" marR="4611" algn="just">
              <a:spcBef>
                <a:spcPts val="91"/>
              </a:spcBef>
            </a:pPr>
            <a:r>
              <a:rPr sz="908" spc="-9" dirty="0">
                <a:latin typeface="Verdana"/>
                <a:cs typeface="Verdana"/>
              </a:rPr>
              <a:t>Движение</a:t>
            </a:r>
            <a:r>
              <a:rPr sz="908" spc="68" dirty="0">
                <a:latin typeface="Verdana"/>
                <a:cs typeface="Verdana"/>
              </a:rPr>
              <a:t> </a:t>
            </a:r>
            <a:r>
              <a:rPr sz="908" spc="-9" dirty="0">
                <a:latin typeface="Verdana"/>
                <a:cs typeface="Verdana"/>
              </a:rPr>
              <a:t>денежных</a:t>
            </a:r>
            <a:r>
              <a:rPr sz="908" spc="64" dirty="0">
                <a:latin typeface="Verdana"/>
                <a:cs typeface="Verdana"/>
              </a:rPr>
              <a:t> </a:t>
            </a:r>
            <a:r>
              <a:rPr sz="908" dirty="0">
                <a:latin typeface="Verdana"/>
                <a:cs typeface="Verdana"/>
              </a:rPr>
              <a:t>средств</a:t>
            </a:r>
            <a:r>
              <a:rPr sz="908" spc="64" dirty="0">
                <a:latin typeface="Verdana"/>
                <a:cs typeface="Verdana"/>
              </a:rPr>
              <a:t> </a:t>
            </a:r>
            <a:r>
              <a:rPr sz="908" dirty="0">
                <a:latin typeface="Verdana"/>
                <a:cs typeface="Verdana"/>
              </a:rPr>
              <a:t>в</a:t>
            </a:r>
            <a:r>
              <a:rPr sz="908" spc="68" dirty="0">
                <a:latin typeface="Verdana"/>
                <a:cs typeface="Verdana"/>
              </a:rPr>
              <a:t> </a:t>
            </a:r>
            <a:r>
              <a:rPr sz="908" spc="-23" dirty="0">
                <a:latin typeface="Verdana"/>
                <a:cs typeface="Verdana"/>
              </a:rPr>
              <a:t>иностранной</a:t>
            </a:r>
            <a:r>
              <a:rPr sz="908" spc="64" dirty="0">
                <a:latin typeface="Verdana"/>
                <a:cs typeface="Verdana"/>
              </a:rPr>
              <a:t> </a:t>
            </a:r>
            <a:r>
              <a:rPr sz="908" dirty="0">
                <a:latin typeface="Verdana"/>
                <a:cs typeface="Verdana"/>
              </a:rPr>
              <a:t>валюте</a:t>
            </a:r>
            <a:r>
              <a:rPr sz="908" spc="68" dirty="0">
                <a:latin typeface="Verdana"/>
                <a:cs typeface="Verdana"/>
              </a:rPr>
              <a:t> </a:t>
            </a:r>
            <a:r>
              <a:rPr sz="908" spc="-9" dirty="0">
                <a:latin typeface="Verdana"/>
                <a:cs typeface="Verdana"/>
              </a:rPr>
              <a:t>отражается</a:t>
            </a:r>
            <a:r>
              <a:rPr sz="908" spc="68" dirty="0">
                <a:latin typeface="Verdana"/>
                <a:cs typeface="Verdana"/>
              </a:rPr>
              <a:t> </a:t>
            </a:r>
            <a:r>
              <a:rPr sz="908" spc="-45" dirty="0">
                <a:latin typeface="Verdana"/>
                <a:cs typeface="Verdana"/>
              </a:rPr>
              <a:t>в </a:t>
            </a:r>
            <a:r>
              <a:rPr sz="908" spc="-54" dirty="0">
                <a:latin typeface="Verdana"/>
                <a:cs typeface="Verdana"/>
              </a:rPr>
              <a:t>отчетности</a:t>
            </a:r>
            <a:r>
              <a:rPr sz="908" spc="-18" dirty="0">
                <a:latin typeface="Verdana"/>
                <a:cs typeface="Verdana"/>
              </a:rPr>
              <a:t> </a:t>
            </a:r>
            <a:r>
              <a:rPr sz="908" dirty="0">
                <a:latin typeface="Verdana"/>
                <a:cs typeface="Verdana"/>
              </a:rPr>
              <a:t>в</a:t>
            </a:r>
            <a:r>
              <a:rPr sz="908" spc="-18" dirty="0">
                <a:latin typeface="Verdana"/>
                <a:cs typeface="Verdana"/>
              </a:rPr>
              <a:t> </a:t>
            </a:r>
            <a:r>
              <a:rPr sz="908" spc="-50" dirty="0">
                <a:latin typeface="Verdana"/>
                <a:cs typeface="Verdana"/>
              </a:rPr>
              <a:t>соответствии</a:t>
            </a:r>
            <a:r>
              <a:rPr sz="908" spc="-23" dirty="0">
                <a:latin typeface="Verdana"/>
                <a:cs typeface="Verdana"/>
              </a:rPr>
              <a:t> </a:t>
            </a:r>
            <a:r>
              <a:rPr sz="908" dirty="0">
                <a:latin typeface="Verdana"/>
                <a:cs typeface="Verdana"/>
              </a:rPr>
              <a:t>с</a:t>
            </a:r>
            <a:r>
              <a:rPr sz="908" spc="-14" dirty="0">
                <a:latin typeface="Verdana"/>
                <a:cs typeface="Verdana"/>
              </a:rPr>
              <a:t> </a:t>
            </a:r>
            <a:r>
              <a:rPr sz="908" spc="-68" dirty="0">
                <a:latin typeface="Verdana"/>
                <a:cs typeface="Verdana"/>
              </a:rPr>
              <a:t>положениями</a:t>
            </a:r>
            <a:r>
              <a:rPr sz="908" spc="-14" dirty="0">
                <a:latin typeface="Verdana"/>
                <a:cs typeface="Verdana"/>
              </a:rPr>
              <a:t> </a:t>
            </a:r>
            <a:r>
              <a:rPr sz="908" dirty="0">
                <a:latin typeface="Verdana"/>
                <a:cs typeface="Verdana"/>
              </a:rPr>
              <a:t>МСФО</a:t>
            </a:r>
            <a:r>
              <a:rPr sz="908" spc="-23" dirty="0">
                <a:latin typeface="Verdana"/>
                <a:cs typeface="Verdana"/>
              </a:rPr>
              <a:t> </a:t>
            </a:r>
            <a:r>
              <a:rPr sz="908" dirty="0">
                <a:latin typeface="Microsoft Sans Serif"/>
                <a:cs typeface="Microsoft Sans Serif"/>
              </a:rPr>
              <a:t>(IAS)</a:t>
            </a:r>
            <a:r>
              <a:rPr sz="908" spc="54" dirty="0">
                <a:latin typeface="Microsoft Sans Serif"/>
                <a:cs typeface="Microsoft Sans Serif"/>
              </a:rPr>
              <a:t> </a:t>
            </a:r>
            <a:r>
              <a:rPr sz="908" dirty="0">
                <a:latin typeface="Microsoft Sans Serif"/>
                <a:cs typeface="Microsoft Sans Serif"/>
              </a:rPr>
              <a:t>21</a:t>
            </a:r>
            <a:r>
              <a:rPr sz="908" spc="59" dirty="0">
                <a:latin typeface="Microsoft Sans Serif"/>
                <a:cs typeface="Microsoft Sans Serif"/>
              </a:rPr>
              <a:t> </a:t>
            </a:r>
            <a:r>
              <a:rPr sz="908" spc="-36" dirty="0">
                <a:latin typeface="Microsoft Sans Serif"/>
                <a:cs typeface="Microsoft Sans Serif"/>
              </a:rPr>
              <a:t>«</a:t>
            </a:r>
            <a:r>
              <a:rPr sz="908" spc="-36" dirty="0">
                <a:latin typeface="Verdana"/>
                <a:cs typeface="Verdana"/>
              </a:rPr>
              <a:t>Иностранная </a:t>
            </a:r>
            <a:r>
              <a:rPr sz="908" spc="-9" dirty="0">
                <a:latin typeface="Verdana"/>
                <a:cs typeface="Verdana"/>
              </a:rPr>
              <a:t>валюта</a:t>
            </a:r>
            <a:r>
              <a:rPr sz="908" spc="-9" dirty="0">
                <a:latin typeface="Microsoft Sans Serif"/>
                <a:cs typeface="Microsoft Sans Serif"/>
              </a:rPr>
              <a:t>».</a:t>
            </a:r>
            <a:endParaRPr sz="908">
              <a:latin typeface="Microsoft Sans Serif"/>
              <a:cs typeface="Microsoft Sans Serif"/>
            </a:endParaRPr>
          </a:p>
        </p:txBody>
      </p:sp>
      <p:sp>
        <p:nvSpPr>
          <p:cNvPr id="17" name="object 17"/>
          <p:cNvSpPr txBox="1"/>
          <p:nvPr/>
        </p:nvSpPr>
        <p:spPr>
          <a:xfrm>
            <a:off x="6426847" y="394421"/>
            <a:ext cx="4039881" cy="952537"/>
          </a:xfrm>
          <a:prstGeom prst="rect">
            <a:avLst/>
          </a:prstGeom>
        </p:spPr>
        <p:txBody>
          <a:bodyPr vert="horz" wrap="square" lIns="0" tIns="11526" rIns="0" bIns="0" rtlCol="0">
            <a:spAutoFit/>
          </a:bodyPr>
          <a:lstStyle/>
          <a:p>
            <a:pPr marL="2024057">
              <a:spcBef>
                <a:spcPts val="91"/>
              </a:spcBef>
            </a:pPr>
            <a:r>
              <a:rPr sz="908" spc="-54" dirty="0">
                <a:latin typeface="Verdana"/>
                <a:cs typeface="Verdana"/>
              </a:rPr>
              <a:t>Отчет</a:t>
            </a:r>
            <a:r>
              <a:rPr sz="908" spc="-36" dirty="0">
                <a:latin typeface="Verdana"/>
                <a:cs typeface="Verdana"/>
              </a:rPr>
              <a:t> </a:t>
            </a:r>
            <a:r>
              <a:rPr sz="908" spc="-64" dirty="0">
                <a:latin typeface="Verdana"/>
                <a:cs typeface="Verdana"/>
              </a:rPr>
              <a:t>о</a:t>
            </a:r>
            <a:r>
              <a:rPr sz="908" spc="-32" dirty="0">
                <a:latin typeface="Verdana"/>
                <a:cs typeface="Verdana"/>
              </a:rPr>
              <a:t> </a:t>
            </a:r>
            <a:r>
              <a:rPr sz="908" spc="-82" dirty="0">
                <a:latin typeface="Verdana"/>
                <a:cs typeface="Verdana"/>
              </a:rPr>
              <a:t>движении</a:t>
            </a:r>
            <a:r>
              <a:rPr sz="908" spc="-32" dirty="0">
                <a:latin typeface="Verdana"/>
                <a:cs typeface="Verdana"/>
              </a:rPr>
              <a:t> </a:t>
            </a:r>
            <a:r>
              <a:rPr sz="908" spc="-82" dirty="0">
                <a:latin typeface="Verdana"/>
                <a:cs typeface="Verdana"/>
              </a:rPr>
              <a:t>денежных</a:t>
            </a:r>
            <a:r>
              <a:rPr sz="908" spc="-36" dirty="0">
                <a:latin typeface="Verdana"/>
                <a:cs typeface="Verdana"/>
              </a:rPr>
              <a:t> </a:t>
            </a:r>
            <a:r>
              <a:rPr sz="908" spc="-18" dirty="0">
                <a:latin typeface="Verdana"/>
                <a:cs typeface="Verdana"/>
              </a:rPr>
              <a:t>средств</a:t>
            </a:r>
            <a:endParaRPr sz="908">
              <a:latin typeface="Verdana"/>
              <a:cs typeface="Verdana"/>
            </a:endParaRPr>
          </a:p>
          <a:p>
            <a:pPr marL="11527" marR="4611" indent="-576" algn="just">
              <a:spcBef>
                <a:spcPts val="840"/>
              </a:spcBef>
            </a:pPr>
            <a:r>
              <a:rPr sz="908" spc="-68" dirty="0">
                <a:latin typeface="Verdana"/>
                <a:cs typeface="Verdana"/>
              </a:rPr>
              <a:t>Указанный</a:t>
            </a:r>
            <a:r>
              <a:rPr sz="908" spc="-14" dirty="0">
                <a:latin typeface="Verdana"/>
                <a:cs typeface="Verdana"/>
              </a:rPr>
              <a:t> </a:t>
            </a:r>
            <a:r>
              <a:rPr sz="908" spc="-18" dirty="0">
                <a:latin typeface="Verdana"/>
                <a:cs typeface="Verdana"/>
              </a:rPr>
              <a:t>МСФО</a:t>
            </a:r>
            <a:r>
              <a:rPr sz="908" spc="-9" dirty="0">
                <a:latin typeface="Verdana"/>
                <a:cs typeface="Verdana"/>
              </a:rPr>
              <a:t> </a:t>
            </a:r>
            <a:r>
              <a:rPr sz="908" spc="-73" dirty="0">
                <a:latin typeface="Verdana"/>
                <a:cs typeface="Verdana"/>
              </a:rPr>
              <a:t>допускает</a:t>
            </a:r>
            <a:r>
              <a:rPr sz="908" spc="-5" dirty="0">
                <a:latin typeface="Verdana"/>
                <a:cs typeface="Verdana"/>
              </a:rPr>
              <a:t> </a:t>
            </a:r>
            <a:r>
              <a:rPr sz="908" spc="-68" dirty="0">
                <a:latin typeface="Verdana"/>
                <a:cs typeface="Verdana"/>
              </a:rPr>
              <a:t>использование</a:t>
            </a:r>
            <a:r>
              <a:rPr sz="908" spc="-5" dirty="0">
                <a:latin typeface="Verdana"/>
                <a:cs typeface="Verdana"/>
              </a:rPr>
              <a:t> </a:t>
            </a:r>
            <a:r>
              <a:rPr sz="908" spc="-68" dirty="0">
                <a:latin typeface="Verdana"/>
                <a:cs typeface="Verdana"/>
              </a:rPr>
              <a:t>приблизительного</a:t>
            </a:r>
            <a:r>
              <a:rPr sz="908" spc="9" dirty="0">
                <a:latin typeface="Verdana"/>
                <a:cs typeface="Verdana"/>
              </a:rPr>
              <a:t> </a:t>
            </a:r>
            <a:r>
              <a:rPr sz="908" spc="-32" dirty="0">
                <a:latin typeface="Verdana"/>
                <a:cs typeface="Verdana"/>
              </a:rPr>
              <a:t>валютного </a:t>
            </a:r>
            <a:r>
              <a:rPr sz="908" spc="-27" dirty="0">
                <a:latin typeface="Verdana"/>
                <a:cs typeface="Verdana"/>
              </a:rPr>
              <a:t>курса</a:t>
            </a:r>
            <a:r>
              <a:rPr sz="908" spc="-27" dirty="0">
                <a:latin typeface="Microsoft Sans Serif"/>
                <a:cs typeface="Microsoft Sans Serif"/>
              </a:rPr>
              <a:t>.</a:t>
            </a:r>
            <a:r>
              <a:rPr sz="908" spc="41" dirty="0">
                <a:latin typeface="Microsoft Sans Serif"/>
                <a:cs typeface="Microsoft Sans Serif"/>
              </a:rPr>
              <a:t> </a:t>
            </a:r>
            <a:r>
              <a:rPr sz="908" spc="-27" dirty="0">
                <a:latin typeface="Verdana"/>
                <a:cs typeface="Verdana"/>
              </a:rPr>
              <a:t>Например</a:t>
            </a:r>
            <a:r>
              <a:rPr sz="908" spc="-27" dirty="0">
                <a:latin typeface="Microsoft Sans Serif"/>
                <a:cs typeface="Microsoft Sans Serif"/>
              </a:rPr>
              <a:t>,</a:t>
            </a:r>
            <a:r>
              <a:rPr sz="908" spc="41" dirty="0">
                <a:latin typeface="Microsoft Sans Serif"/>
                <a:cs typeface="Microsoft Sans Serif"/>
              </a:rPr>
              <a:t> </a:t>
            </a:r>
            <a:r>
              <a:rPr sz="908" spc="-18" dirty="0">
                <a:latin typeface="Verdana"/>
                <a:cs typeface="Verdana"/>
              </a:rPr>
              <a:t>при</a:t>
            </a:r>
            <a:r>
              <a:rPr sz="908" spc="-27" dirty="0">
                <a:latin typeface="Verdana"/>
                <a:cs typeface="Verdana"/>
              </a:rPr>
              <a:t> учете</a:t>
            </a:r>
            <a:r>
              <a:rPr sz="908" spc="-32" dirty="0">
                <a:latin typeface="Verdana"/>
                <a:cs typeface="Verdana"/>
              </a:rPr>
              <a:t> </a:t>
            </a:r>
            <a:r>
              <a:rPr sz="908" spc="-50" dirty="0">
                <a:latin typeface="Verdana"/>
                <a:cs typeface="Verdana"/>
              </a:rPr>
              <a:t>операций</a:t>
            </a:r>
            <a:r>
              <a:rPr sz="908" spc="-27" dirty="0">
                <a:latin typeface="Verdana"/>
                <a:cs typeface="Verdana"/>
              </a:rPr>
              <a:t> </a:t>
            </a:r>
            <a:r>
              <a:rPr sz="908" dirty="0">
                <a:latin typeface="Verdana"/>
                <a:cs typeface="Verdana"/>
              </a:rPr>
              <a:t>с</a:t>
            </a:r>
            <a:r>
              <a:rPr sz="908" spc="-27" dirty="0">
                <a:latin typeface="Verdana"/>
                <a:cs typeface="Verdana"/>
              </a:rPr>
              <a:t> </a:t>
            </a:r>
            <a:r>
              <a:rPr sz="908" spc="-54" dirty="0">
                <a:latin typeface="Verdana"/>
                <a:cs typeface="Verdana"/>
              </a:rPr>
              <a:t>иностранной</a:t>
            </a:r>
            <a:r>
              <a:rPr sz="908" spc="-27" dirty="0">
                <a:latin typeface="Verdana"/>
                <a:cs typeface="Verdana"/>
              </a:rPr>
              <a:t> </a:t>
            </a:r>
            <a:r>
              <a:rPr sz="908" spc="-36" dirty="0">
                <a:latin typeface="Verdana"/>
                <a:cs typeface="Verdana"/>
              </a:rPr>
              <a:t>валютой</a:t>
            </a:r>
            <a:r>
              <a:rPr sz="908" spc="-27" dirty="0">
                <a:latin typeface="Verdana"/>
                <a:cs typeface="Verdana"/>
              </a:rPr>
              <a:t> </a:t>
            </a:r>
            <a:r>
              <a:rPr sz="908" dirty="0">
                <a:latin typeface="Verdana"/>
                <a:cs typeface="Verdana"/>
              </a:rPr>
              <a:t>или</a:t>
            </a:r>
            <a:r>
              <a:rPr sz="908" spc="-32" dirty="0">
                <a:latin typeface="Verdana"/>
                <a:cs typeface="Verdana"/>
              </a:rPr>
              <a:t> </a:t>
            </a:r>
            <a:r>
              <a:rPr sz="908" spc="-23" dirty="0">
                <a:latin typeface="Verdana"/>
                <a:cs typeface="Verdana"/>
              </a:rPr>
              <a:t>при </a:t>
            </a:r>
            <a:r>
              <a:rPr sz="908" spc="-36" dirty="0">
                <a:latin typeface="Verdana"/>
                <a:cs typeface="Verdana"/>
              </a:rPr>
              <a:t>конвертировании</a:t>
            </a:r>
            <a:r>
              <a:rPr sz="908" spc="27" dirty="0">
                <a:latin typeface="Verdana"/>
                <a:cs typeface="Verdana"/>
              </a:rPr>
              <a:t> </a:t>
            </a:r>
            <a:r>
              <a:rPr sz="908" dirty="0">
                <a:latin typeface="Verdana"/>
                <a:cs typeface="Verdana"/>
              </a:rPr>
              <a:t>потоков</a:t>
            </a:r>
            <a:r>
              <a:rPr sz="908" spc="27" dirty="0">
                <a:latin typeface="Verdana"/>
                <a:cs typeface="Verdana"/>
              </a:rPr>
              <a:t> </a:t>
            </a:r>
            <a:r>
              <a:rPr sz="908" dirty="0">
                <a:latin typeface="Verdana"/>
                <a:cs typeface="Verdana"/>
              </a:rPr>
              <a:t>денежных</a:t>
            </a:r>
            <a:r>
              <a:rPr sz="908" spc="27" dirty="0">
                <a:latin typeface="Verdana"/>
                <a:cs typeface="Verdana"/>
              </a:rPr>
              <a:t> </a:t>
            </a:r>
            <a:r>
              <a:rPr sz="908" dirty="0">
                <a:latin typeface="Verdana"/>
                <a:cs typeface="Verdana"/>
              </a:rPr>
              <a:t>средств</a:t>
            </a:r>
            <a:r>
              <a:rPr sz="908" spc="23" dirty="0">
                <a:latin typeface="Verdana"/>
                <a:cs typeface="Verdana"/>
              </a:rPr>
              <a:t> </a:t>
            </a:r>
            <a:r>
              <a:rPr sz="908" spc="-9" dirty="0">
                <a:latin typeface="Verdana"/>
                <a:cs typeface="Verdana"/>
              </a:rPr>
              <a:t>зарубежной</a:t>
            </a:r>
            <a:r>
              <a:rPr sz="908" spc="27" dirty="0">
                <a:latin typeface="Verdana"/>
                <a:cs typeface="Verdana"/>
              </a:rPr>
              <a:t> </a:t>
            </a:r>
            <a:r>
              <a:rPr sz="908" spc="-27" dirty="0">
                <a:latin typeface="Verdana"/>
                <a:cs typeface="Verdana"/>
              </a:rPr>
              <a:t>дочерней </a:t>
            </a:r>
            <a:r>
              <a:rPr sz="908" spc="-77" dirty="0">
                <a:latin typeface="Verdana"/>
                <a:cs typeface="Verdana"/>
              </a:rPr>
              <a:t>компании</a:t>
            </a:r>
            <a:r>
              <a:rPr sz="908" spc="14" dirty="0">
                <a:latin typeface="Verdana"/>
                <a:cs typeface="Verdana"/>
              </a:rPr>
              <a:t> </a:t>
            </a:r>
            <a:r>
              <a:rPr sz="908" spc="-54" dirty="0">
                <a:latin typeface="Verdana"/>
                <a:cs typeface="Verdana"/>
              </a:rPr>
              <a:t>может</a:t>
            </a:r>
            <a:r>
              <a:rPr sz="908" spc="14" dirty="0">
                <a:latin typeface="Verdana"/>
                <a:cs typeface="Verdana"/>
              </a:rPr>
              <a:t> </a:t>
            </a:r>
            <a:r>
              <a:rPr sz="908" spc="-59" dirty="0">
                <a:latin typeface="Verdana"/>
                <a:cs typeface="Verdana"/>
              </a:rPr>
              <a:t>использоваться</a:t>
            </a:r>
            <a:r>
              <a:rPr sz="908" spc="18" dirty="0">
                <a:latin typeface="Verdana"/>
                <a:cs typeface="Verdana"/>
              </a:rPr>
              <a:t> </a:t>
            </a:r>
            <a:r>
              <a:rPr sz="908" spc="-59" dirty="0">
                <a:latin typeface="Verdana"/>
                <a:cs typeface="Verdana"/>
              </a:rPr>
              <a:t>средневзвешенное</a:t>
            </a:r>
            <a:r>
              <a:rPr sz="908" spc="18" dirty="0">
                <a:latin typeface="Verdana"/>
                <a:cs typeface="Verdana"/>
              </a:rPr>
              <a:t> </a:t>
            </a:r>
            <a:r>
              <a:rPr sz="908" spc="-59" dirty="0">
                <a:latin typeface="Verdana"/>
                <a:cs typeface="Verdana"/>
              </a:rPr>
              <a:t>значение</a:t>
            </a:r>
            <a:r>
              <a:rPr sz="908" spc="14" dirty="0">
                <a:latin typeface="Verdana"/>
                <a:cs typeface="Verdana"/>
              </a:rPr>
              <a:t> </a:t>
            </a:r>
            <a:r>
              <a:rPr sz="908" spc="-32" dirty="0">
                <a:latin typeface="Verdana"/>
                <a:cs typeface="Verdana"/>
              </a:rPr>
              <a:t>обменного </a:t>
            </a:r>
            <a:r>
              <a:rPr sz="908" spc="-77" dirty="0">
                <a:latin typeface="Verdana"/>
                <a:cs typeface="Verdana"/>
              </a:rPr>
              <a:t>курса</a:t>
            </a:r>
            <a:r>
              <a:rPr sz="908" spc="-45" dirty="0">
                <a:latin typeface="Verdana"/>
                <a:cs typeface="Verdana"/>
              </a:rPr>
              <a:t> </a:t>
            </a:r>
            <a:r>
              <a:rPr sz="908" spc="-54" dirty="0">
                <a:latin typeface="Verdana"/>
                <a:cs typeface="Verdana"/>
              </a:rPr>
              <a:t>за</a:t>
            </a:r>
            <a:r>
              <a:rPr sz="908" spc="-41" dirty="0">
                <a:latin typeface="Verdana"/>
                <a:cs typeface="Verdana"/>
              </a:rPr>
              <a:t> </a:t>
            </a:r>
            <a:r>
              <a:rPr sz="908" spc="-73" dirty="0">
                <a:latin typeface="Verdana"/>
                <a:cs typeface="Verdana"/>
              </a:rPr>
              <a:t>отчетный</a:t>
            </a:r>
            <a:r>
              <a:rPr sz="908" spc="-45" dirty="0">
                <a:latin typeface="Verdana"/>
                <a:cs typeface="Verdana"/>
              </a:rPr>
              <a:t> </a:t>
            </a:r>
            <a:r>
              <a:rPr sz="908" spc="-9" dirty="0">
                <a:latin typeface="Verdana"/>
                <a:cs typeface="Verdana"/>
              </a:rPr>
              <a:t>период</a:t>
            </a:r>
            <a:r>
              <a:rPr sz="908" spc="-9" dirty="0">
                <a:latin typeface="Microsoft Sans Serif"/>
                <a:cs typeface="Microsoft Sans Serif"/>
              </a:rPr>
              <a:t>.</a:t>
            </a:r>
            <a:endParaRPr sz="908">
              <a:latin typeface="Microsoft Sans Serif"/>
              <a:cs typeface="Microsoft Sans Serif"/>
            </a:endParaRPr>
          </a:p>
        </p:txBody>
      </p:sp>
      <p:sp>
        <p:nvSpPr>
          <p:cNvPr id="18" name="object 18"/>
          <p:cNvSpPr txBox="1"/>
          <p:nvPr/>
        </p:nvSpPr>
        <p:spPr>
          <a:xfrm>
            <a:off x="6372752" y="1486169"/>
            <a:ext cx="4147649" cy="987878"/>
          </a:xfrm>
          <a:prstGeom prst="rect">
            <a:avLst/>
          </a:prstGeom>
          <a:ln w="6096">
            <a:solidFill>
              <a:srgbClr val="000000"/>
            </a:solidFill>
          </a:ln>
        </p:spPr>
        <p:txBody>
          <a:bodyPr vert="horz" wrap="square" lIns="0" tIns="12679" rIns="0" bIns="0" rtlCol="0">
            <a:spAutoFit/>
          </a:bodyPr>
          <a:lstStyle/>
          <a:p>
            <a:pPr marL="65125" marR="59362" algn="just">
              <a:spcBef>
                <a:spcPts val="100"/>
              </a:spcBef>
            </a:pPr>
            <a:r>
              <a:rPr sz="908" b="1" dirty="0">
                <a:latin typeface="Arial"/>
                <a:cs typeface="Arial"/>
              </a:rPr>
              <a:t>ПРИМЕР-</a:t>
            </a:r>
            <a:r>
              <a:rPr sz="908" b="1" spc="103" dirty="0">
                <a:latin typeface="Arial"/>
                <a:cs typeface="Arial"/>
              </a:rPr>
              <a:t>  </a:t>
            </a:r>
            <a:r>
              <a:rPr sz="908" b="1" dirty="0">
                <a:latin typeface="Arial"/>
                <a:cs typeface="Arial"/>
              </a:rPr>
              <a:t>Отчетность</a:t>
            </a:r>
            <a:r>
              <a:rPr sz="908" b="1" spc="113" dirty="0">
                <a:latin typeface="Arial"/>
                <a:cs typeface="Arial"/>
              </a:rPr>
              <a:t>  </a:t>
            </a:r>
            <a:r>
              <a:rPr sz="908" b="1" dirty="0">
                <a:latin typeface="Arial"/>
                <a:cs typeface="Arial"/>
              </a:rPr>
              <a:t>по</a:t>
            </a:r>
            <a:r>
              <a:rPr sz="908" b="1" spc="109" dirty="0">
                <a:latin typeface="Arial"/>
                <a:cs typeface="Arial"/>
              </a:rPr>
              <a:t>  </a:t>
            </a:r>
            <a:r>
              <a:rPr sz="908" b="1" dirty="0">
                <a:latin typeface="Arial"/>
                <a:cs typeface="Arial"/>
              </a:rPr>
              <a:t>операциям</a:t>
            </a:r>
            <a:r>
              <a:rPr sz="908" b="1" spc="109" dirty="0">
                <a:latin typeface="Arial"/>
                <a:cs typeface="Arial"/>
              </a:rPr>
              <a:t>  </a:t>
            </a:r>
            <a:r>
              <a:rPr sz="908" b="1" dirty="0">
                <a:latin typeface="Arial"/>
                <a:cs typeface="Arial"/>
              </a:rPr>
              <a:t>с</a:t>
            </a:r>
            <a:r>
              <a:rPr sz="908" b="1" spc="109" dirty="0">
                <a:latin typeface="Arial"/>
                <a:cs typeface="Arial"/>
              </a:rPr>
              <a:t>  </a:t>
            </a:r>
            <a:r>
              <a:rPr sz="908" b="1" dirty="0">
                <a:latin typeface="Arial"/>
                <a:cs typeface="Arial"/>
              </a:rPr>
              <a:t>иностранной</a:t>
            </a:r>
            <a:r>
              <a:rPr sz="908" b="1" spc="109" dirty="0">
                <a:latin typeface="Arial"/>
                <a:cs typeface="Arial"/>
              </a:rPr>
              <a:t>  </a:t>
            </a:r>
            <a:r>
              <a:rPr sz="908" b="1" dirty="0">
                <a:latin typeface="Arial"/>
                <a:cs typeface="Arial"/>
              </a:rPr>
              <a:t>валютой</a:t>
            </a:r>
            <a:r>
              <a:rPr sz="908" b="1" spc="109" dirty="0">
                <a:latin typeface="Arial"/>
                <a:cs typeface="Arial"/>
              </a:rPr>
              <a:t>  </a:t>
            </a:r>
            <a:r>
              <a:rPr sz="908" b="1" spc="-45" dirty="0">
                <a:latin typeface="Arial"/>
                <a:cs typeface="Arial"/>
              </a:rPr>
              <a:t>с </a:t>
            </a:r>
            <a:r>
              <a:rPr sz="908" b="1" dirty="0">
                <a:latin typeface="Arial"/>
                <a:cs typeface="Arial"/>
              </a:rPr>
              <a:t>использованием</a:t>
            </a:r>
            <a:r>
              <a:rPr sz="908" b="1" spc="-41" dirty="0">
                <a:latin typeface="Arial"/>
                <a:cs typeface="Arial"/>
              </a:rPr>
              <a:t> </a:t>
            </a:r>
            <a:r>
              <a:rPr sz="908" b="1" dirty="0">
                <a:latin typeface="Arial"/>
                <a:cs typeface="Arial"/>
              </a:rPr>
              <a:t>средневзвешенного</a:t>
            </a:r>
            <a:r>
              <a:rPr sz="908" b="1" spc="-45" dirty="0">
                <a:latin typeface="Arial"/>
                <a:cs typeface="Arial"/>
              </a:rPr>
              <a:t> </a:t>
            </a:r>
            <a:r>
              <a:rPr sz="908" b="1" spc="-18" dirty="0">
                <a:latin typeface="Arial"/>
                <a:cs typeface="Arial"/>
              </a:rPr>
              <a:t>курса</a:t>
            </a:r>
            <a:endParaRPr sz="908">
              <a:latin typeface="Arial"/>
              <a:cs typeface="Arial"/>
            </a:endParaRPr>
          </a:p>
          <a:p>
            <a:pPr marL="65125" marR="57056" algn="just">
              <a:lnSpc>
                <a:spcPts val="1089"/>
              </a:lnSpc>
              <a:spcBef>
                <a:spcPts val="32"/>
              </a:spcBef>
            </a:pPr>
            <a:r>
              <a:rPr sz="908" dirty="0">
                <a:latin typeface="Microsoft Sans Serif"/>
                <a:cs typeface="Microsoft Sans Serif"/>
              </a:rPr>
              <a:t>12</a:t>
            </a:r>
            <a:r>
              <a:rPr sz="908" spc="86" dirty="0">
                <a:latin typeface="Microsoft Sans Serif"/>
                <a:cs typeface="Microsoft Sans Serif"/>
              </a:rPr>
              <a:t> </a:t>
            </a:r>
            <a:r>
              <a:rPr sz="908" spc="-23" dirty="0">
                <a:latin typeface="Verdana"/>
                <a:cs typeface="Verdana"/>
              </a:rPr>
              <a:t>марта</a:t>
            </a:r>
            <a:r>
              <a:rPr sz="908" spc="9" dirty="0">
                <a:latin typeface="Verdana"/>
                <a:cs typeface="Verdana"/>
              </a:rPr>
              <a:t> </a:t>
            </a:r>
            <a:r>
              <a:rPr sz="908" dirty="0">
                <a:latin typeface="Verdana"/>
                <a:cs typeface="Verdana"/>
              </a:rPr>
              <a:t>Вы</a:t>
            </a:r>
            <a:r>
              <a:rPr sz="908" spc="9" dirty="0">
                <a:latin typeface="Verdana"/>
                <a:cs typeface="Verdana"/>
              </a:rPr>
              <a:t> </a:t>
            </a:r>
            <a:r>
              <a:rPr sz="908" spc="-73" dirty="0">
                <a:latin typeface="Verdana"/>
                <a:cs typeface="Verdana"/>
              </a:rPr>
              <a:t>получили</a:t>
            </a:r>
            <a:r>
              <a:rPr sz="908" spc="9" dirty="0">
                <a:latin typeface="Verdana"/>
                <a:cs typeface="Verdana"/>
              </a:rPr>
              <a:t> </a:t>
            </a:r>
            <a:r>
              <a:rPr sz="908" dirty="0">
                <a:latin typeface="Microsoft Sans Serif"/>
                <a:cs typeface="Microsoft Sans Serif"/>
              </a:rPr>
              <a:t>$600</a:t>
            </a:r>
            <a:r>
              <a:rPr sz="908" spc="86" dirty="0">
                <a:latin typeface="Microsoft Sans Serif"/>
                <a:cs typeface="Microsoft Sans Serif"/>
              </a:rPr>
              <a:t> </a:t>
            </a:r>
            <a:r>
              <a:rPr sz="908" dirty="0">
                <a:latin typeface="Microsoft Sans Serif"/>
                <a:cs typeface="Microsoft Sans Serif"/>
              </a:rPr>
              <a:t>000.</a:t>
            </a:r>
            <a:r>
              <a:rPr sz="908" spc="86" dirty="0">
                <a:latin typeface="Microsoft Sans Serif"/>
                <a:cs typeface="Microsoft Sans Serif"/>
              </a:rPr>
              <a:t> </a:t>
            </a:r>
            <a:r>
              <a:rPr sz="908" spc="-23" dirty="0">
                <a:latin typeface="Verdana"/>
                <a:cs typeface="Verdana"/>
              </a:rPr>
              <a:t>Ваша</a:t>
            </a:r>
            <a:r>
              <a:rPr sz="908" spc="14" dirty="0">
                <a:latin typeface="Verdana"/>
                <a:cs typeface="Verdana"/>
              </a:rPr>
              <a:t> </a:t>
            </a:r>
            <a:r>
              <a:rPr sz="908" spc="-64" dirty="0">
                <a:latin typeface="Verdana"/>
                <a:cs typeface="Verdana"/>
              </a:rPr>
              <a:t>функциональная</a:t>
            </a:r>
            <a:r>
              <a:rPr sz="908" spc="14" dirty="0">
                <a:latin typeface="Verdana"/>
                <a:cs typeface="Verdana"/>
              </a:rPr>
              <a:t> </a:t>
            </a:r>
            <a:r>
              <a:rPr sz="908" spc="-50" dirty="0">
                <a:latin typeface="Verdana"/>
                <a:cs typeface="Verdana"/>
              </a:rPr>
              <a:t>валюта</a:t>
            </a:r>
            <a:r>
              <a:rPr sz="908" spc="14" dirty="0">
                <a:latin typeface="Verdana"/>
                <a:cs typeface="Verdana"/>
              </a:rPr>
              <a:t> </a:t>
            </a:r>
            <a:r>
              <a:rPr sz="908" spc="241" dirty="0">
                <a:latin typeface="Microsoft Sans Serif"/>
                <a:cs typeface="Microsoft Sans Serif"/>
              </a:rPr>
              <a:t>–</a:t>
            </a:r>
            <a:r>
              <a:rPr sz="908" spc="86" dirty="0">
                <a:latin typeface="Microsoft Sans Serif"/>
                <a:cs typeface="Microsoft Sans Serif"/>
              </a:rPr>
              <a:t> </a:t>
            </a:r>
            <a:r>
              <a:rPr sz="908" spc="-9" dirty="0">
                <a:latin typeface="Verdana"/>
                <a:cs typeface="Verdana"/>
              </a:rPr>
              <a:t>евро</a:t>
            </a:r>
            <a:r>
              <a:rPr sz="908" spc="-9" dirty="0">
                <a:latin typeface="Microsoft Sans Serif"/>
                <a:cs typeface="Microsoft Sans Serif"/>
              </a:rPr>
              <a:t>. </a:t>
            </a:r>
            <a:r>
              <a:rPr sz="908" dirty="0">
                <a:latin typeface="Verdana"/>
                <a:cs typeface="Verdana"/>
              </a:rPr>
              <a:t>Курс</a:t>
            </a:r>
            <a:r>
              <a:rPr sz="908" spc="136" dirty="0">
                <a:latin typeface="Verdana"/>
                <a:cs typeface="Verdana"/>
              </a:rPr>
              <a:t> </a:t>
            </a:r>
            <a:r>
              <a:rPr sz="908" dirty="0">
                <a:latin typeface="Verdana"/>
                <a:cs typeface="Verdana"/>
              </a:rPr>
              <a:t>обмена</a:t>
            </a:r>
            <a:r>
              <a:rPr sz="908" spc="136" dirty="0">
                <a:latin typeface="Verdana"/>
                <a:cs typeface="Verdana"/>
              </a:rPr>
              <a:t> </a:t>
            </a:r>
            <a:r>
              <a:rPr sz="908" dirty="0">
                <a:latin typeface="Verdana"/>
                <a:cs typeface="Verdana"/>
              </a:rPr>
              <a:t>доллара</a:t>
            </a:r>
            <a:r>
              <a:rPr sz="908" spc="136" dirty="0">
                <a:latin typeface="Verdana"/>
                <a:cs typeface="Verdana"/>
              </a:rPr>
              <a:t> </a:t>
            </a:r>
            <a:r>
              <a:rPr sz="908" dirty="0">
                <a:latin typeface="Verdana"/>
                <a:cs typeface="Verdana"/>
              </a:rPr>
              <a:t>по</a:t>
            </a:r>
            <a:r>
              <a:rPr sz="908" spc="132" dirty="0">
                <a:latin typeface="Verdana"/>
                <a:cs typeface="Verdana"/>
              </a:rPr>
              <a:t> </a:t>
            </a:r>
            <a:r>
              <a:rPr sz="908" spc="-23" dirty="0">
                <a:latin typeface="Verdana"/>
                <a:cs typeface="Verdana"/>
              </a:rPr>
              <a:t>состоянию</a:t>
            </a:r>
            <a:r>
              <a:rPr sz="908" spc="136" dirty="0">
                <a:latin typeface="Verdana"/>
                <a:cs typeface="Verdana"/>
              </a:rPr>
              <a:t> </a:t>
            </a:r>
            <a:r>
              <a:rPr sz="908" dirty="0">
                <a:latin typeface="Verdana"/>
                <a:cs typeface="Verdana"/>
              </a:rPr>
              <a:t>на</a:t>
            </a:r>
            <a:r>
              <a:rPr sz="908" spc="132" dirty="0">
                <a:latin typeface="Verdana"/>
                <a:cs typeface="Verdana"/>
              </a:rPr>
              <a:t> </a:t>
            </a:r>
            <a:r>
              <a:rPr sz="908" dirty="0">
                <a:latin typeface="Microsoft Sans Serif"/>
                <a:cs typeface="Microsoft Sans Serif"/>
              </a:rPr>
              <a:t>12</a:t>
            </a:r>
            <a:r>
              <a:rPr sz="908" spc="213" dirty="0">
                <a:latin typeface="Microsoft Sans Serif"/>
                <a:cs typeface="Microsoft Sans Serif"/>
              </a:rPr>
              <a:t> </a:t>
            </a:r>
            <a:r>
              <a:rPr sz="908" dirty="0">
                <a:latin typeface="Verdana"/>
                <a:cs typeface="Verdana"/>
              </a:rPr>
              <a:t>марта</a:t>
            </a:r>
            <a:r>
              <a:rPr sz="908" dirty="0">
                <a:latin typeface="Microsoft Sans Serif"/>
                <a:cs typeface="Microsoft Sans Serif"/>
              </a:rPr>
              <a:t>:</a:t>
            </a:r>
            <a:r>
              <a:rPr sz="908" spc="208" dirty="0">
                <a:latin typeface="Microsoft Sans Serif"/>
                <a:cs typeface="Microsoft Sans Serif"/>
              </a:rPr>
              <a:t> </a:t>
            </a:r>
            <a:r>
              <a:rPr sz="908" dirty="0">
                <a:latin typeface="Microsoft Sans Serif"/>
                <a:cs typeface="Microsoft Sans Serif"/>
              </a:rPr>
              <a:t>1</a:t>
            </a:r>
            <a:r>
              <a:rPr sz="908" spc="208" dirty="0">
                <a:latin typeface="Microsoft Sans Serif"/>
                <a:cs typeface="Microsoft Sans Serif"/>
              </a:rPr>
              <a:t> </a:t>
            </a:r>
            <a:r>
              <a:rPr sz="908" dirty="0">
                <a:latin typeface="Verdana"/>
                <a:cs typeface="Verdana"/>
              </a:rPr>
              <a:t>евро</a:t>
            </a:r>
            <a:r>
              <a:rPr sz="908" spc="136" dirty="0">
                <a:latin typeface="Verdana"/>
                <a:cs typeface="Verdana"/>
              </a:rPr>
              <a:t> </a:t>
            </a:r>
            <a:r>
              <a:rPr sz="908" dirty="0">
                <a:latin typeface="Microsoft Sans Serif"/>
                <a:cs typeface="Microsoft Sans Serif"/>
              </a:rPr>
              <a:t>=</a:t>
            </a:r>
            <a:r>
              <a:rPr sz="908" spc="213" dirty="0">
                <a:latin typeface="Microsoft Sans Serif"/>
                <a:cs typeface="Microsoft Sans Serif"/>
              </a:rPr>
              <a:t> </a:t>
            </a:r>
            <a:r>
              <a:rPr sz="908" spc="-9" dirty="0">
                <a:latin typeface="Microsoft Sans Serif"/>
                <a:cs typeface="Microsoft Sans Serif"/>
              </a:rPr>
              <a:t>$1,20. </a:t>
            </a:r>
            <a:r>
              <a:rPr sz="908" spc="-45" dirty="0">
                <a:latin typeface="Verdana"/>
                <a:cs typeface="Verdana"/>
              </a:rPr>
              <a:t>Средневзвешенный</a:t>
            </a:r>
            <a:r>
              <a:rPr sz="908" spc="95" dirty="0">
                <a:latin typeface="Verdana"/>
                <a:cs typeface="Verdana"/>
              </a:rPr>
              <a:t> </a:t>
            </a:r>
            <a:r>
              <a:rPr sz="908" dirty="0">
                <a:latin typeface="Verdana"/>
                <a:cs typeface="Verdana"/>
              </a:rPr>
              <a:t>курс</a:t>
            </a:r>
            <a:r>
              <a:rPr sz="908" spc="100" dirty="0">
                <a:latin typeface="Verdana"/>
                <a:cs typeface="Verdana"/>
              </a:rPr>
              <a:t> </a:t>
            </a:r>
            <a:r>
              <a:rPr sz="908" dirty="0">
                <a:latin typeface="Verdana"/>
                <a:cs typeface="Verdana"/>
              </a:rPr>
              <a:t>за</a:t>
            </a:r>
            <a:r>
              <a:rPr sz="908" spc="95" dirty="0">
                <a:latin typeface="Verdana"/>
                <a:cs typeface="Verdana"/>
              </a:rPr>
              <a:t> </a:t>
            </a:r>
            <a:r>
              <a:rPr sz="908" spc="-27" dirty="0">
                <a:latin typeface="Verdana"/>
                <a:cs typeface="Verdana"/>
              </a:rPr>
              <a:t>отчетный</a:t>
            </a:r>
            <a:r>
              <a:rPr sz="908" spc="100" dirty="0">
                <a:latin typeface="Verdana"/>
                <a:cs typeface="Verdana"/>
              </a:rPr>
              <a:t> </a:t>
            </a:r>
            <a:r>
              <a:rPr sz="908" spc="-9" dirty="0">
                <a:latin typeface="Verdana"/>
                <a:cs typeface="Verdana"/>
              </a:rPr>
              <a:t>период</a:t>
            </a:r>
            <a:r>
              <a:rPr sz="908" spc="-9" dirty="0">
                <a:latin typeface="Microsoft Sans Serif"/>
                <a:cs typeface="Microsoft Sans Serif"/>
              </a:rPr>
              <a:t>:</a:t>
            </a:r>
            <a:r>
              <a:rPr sz="908" spc="172" dirty="0">
                <a:latin typeface="Microsoft Sans Serif"/>
                <a:cs typeface="Microsoft Sans Serif"/>
              </a:rPr>
              <a:t> </a:t>
            </a:r>
            <a:r>
              <a:rPr sz="908" dirty="0">
                <a:latin typeface="Microsoft Sans Serif"/>
                <a:cs typeface="Microsoft Sans Serif"/>
              </a:rPr>
              <a:t>1</a:t>
            </a:r>
            <a:r>
              <a:rPr sz="908" spc="168" dirty="0">
                <a:latin typeface="Microsoft Sans Serif"/>
                <a:cs typeface="Microsoft Sans Serif"/>
              </a:rPr>
              <a:t> </a:t>
            </a:r>
            <a:r>
              <a:rPr sz="908" dirty="0">
                <a:latin typeface="Verdana"/>
                <a:cs typeface="Verdana"/>
              </a:rPr>
              <a:t>евро</a:t>
            </a:r>
            <a:r>
              <a:rPr sz="908" spc="100" dirty="0">
                <a:latin typeface="Verdana"/>
                <a:cs typeface="Verdana"/>
              </a:rPr>
              <a:t> </a:t>
            </a:r>
            <a:r>
              <a:rPr sz="908" dirty="0">
                <a:latin typeface="Microsoft Sans Serif"/>
                <a:cs typeface="Microsoft Sans Serif"/>
              </a:rPr>
              <a:t>=</a:t>
            </a:r>
            <a:r>
              <a:rPr sz="908" spc="172" dirty="0">
                <a:latin typeface="Microsoft Sans Serif"/>
                <a:cs typeface="Microsoft Sans Serif"/>
              </a:rPr>
              <a:t> </a:t>
            </a:r>
            <a:r>
              <a:rPr sz="908" dirty="0">
                <a:latin typeface="Microsoft Sans Serif"/>
                <a:cs typeface="Microsoft Sans Serif"/>
              </a:rPr>
              <a:t>$1,25.</a:t>
            </a:r>
            <a:r>
              <a:rPr sz="908" spc="168" dirty="0">
                <a:latin typeface="Microsoft Sans Serif"/>
                <a:cs typeface="Microsoft Sans Serif"/>
              </a:rPr>
              <a:t> </a:t>
            </a:r>
            <a:r>
              <a:rPr sz="908" spc="-18" dirty="0">
                <a:latin typeface="Verdana"/>
                <a:cs typeface="Verdana"/>
              </a:rPr>
              <a:t>Ваша </a:t>
            </a:r>
            <a:r>
              <a:rPr sz="908" spc="-41" dirty="0">
                <a:latin typeface="Verdana"/>
                <a:cs typeface="Verdana"/>
              </a:rPr>
              <a:t>учетная</a:t>
            </a:r>
            <a:r>
              <a:rPr sz="908" spc="91" dirty="0">
                <a:latin typeface="Verdana"/>
                <a:cs typeface="Verdana"/>
              </a:rPr>
              <a:t> </a:t>
            </a:r>
            <a:r>
              <a:rPr sz="908" spc="-54" dirty="0">
                <a:latin typeface="Verdana"/>
                <a:cs typeface="Verdana"/>
              </a:rPr>
              <a:t>политика</a:t>
            </a:r>
            <a:r>
              <a:rPr sz="908" spc="95" dirty="0">
                <a:latin typeface="Verdana"/>
                <a:cs typeface="Verdana"/>
              </a:rPr>
              <a:t> </a:t>
            </a:r>
            <a:r>
              <a:rPr sz="908" spc="-50" dirty="0">
                <a:latin typeface="Verdana"/>
                <a:cs typeface="Verdana"/>
              </a:rPr>
              <a:t>предусматривает</a:t>
            </a:r>
            <a:r>
              <a:rPr sz="908" spc="95" dirty="0">
                <a:latin typeface="Verdana"/>
                <a:cs typeface="Verdana"/>
              </a:rPr>
              <a:t> </a:t>
            </a:r>
            <a:r>
              <a:rPr sz="908" spc="-54" dirty="0">
                <a:latin typeface="Verdana"/>
                <a:cs typeface="Verdana"/>
              </a:rPr>
              <a:t>использование</a:t>
            </a:r>
            <a:r>
              <a:rPr sz="908" spc="95" dirty="0">
                <a:latin typeface="Verdana"/>
                <a:cs typeface="Verdana"/>
              </a:rPr>
              <a:t> </a:t>
            </a:r>
            <a:r>
              <a:rPr sz="908" spc="-50" dirty="0">
                <a:latin typeface="Verdana"/>
                <a:cs typeface="Verdana"/>
              </a:rPr>
              <a:t>средневзвешенного</a:t>
            </a:r>
            <a:endParaRPr sz="908">
              <a:latin typeface="Verdana"/>
              <a:cs typeface="Verdana"/>
            </a:endParaRPr>
          </a:p>
          <a:p>
            <a:pPr marL="65125" algn="just">
              <a:lnSpc>
                <a:spcPts val="1057"/>
              </a:lnSpc>
            </a:pPr>
            <a:r>
              <a:rPr sz="908" spc="-68" dirty="0">
                <a:latin typeface="Verdana"/>
                <a:cs typeface="Verdana"/>
              </a:rPr>
              <a:t>курса</a:t>
            </a:r>
            <a:r>
              <a:rPr sz="908" spc="-68" dirty="0">
                <a:latin typeface="Microsoft Sans Serif"/>
                <a:cs typeface="Microsoft Sans Serif"/>
              </a:rPr>
              <a:t>.</a:t>
            </a:r>
            <a:r>
              <a:rPr sz="908" spc="27" dirty="0">
                <a:latin typeface="Microsoft Sans Serif"/>
                <a:cs typeface="Microsoft Sans Serif"/>
              </a:rPr>
              <a:t> </a:t>
            </a:r>
            <a:r>
              <a:rPr sz="908" spc="-27" dirty="0">
                <a:latin typeface="Verdana"/>
                <a:cs typeface="Verdana"/>
              </a:rPr>
              <a:t>В</a:t>
            </a:r>
            <a:r>
              <a:rPr sz="908" spc="-45" dirty="0">
                <a:latin typeface="Verdana"/>
                <a:cs typeface="Verdana"/>
              </a:rPr>
              <a:t> </a:t>
            </a:r>
            <a:r>
              <a:rPr sz="908" spc="-64" dirty="0">
                <a:latin typeface="Verdana"/>
                <a:cs typeface="Verdana"/>
              </a:rPr>
              <a:t>отчетности</a:t>
            </a:r>
            <a:r>
              <a:rPr sz="908" spc="-36" dirty="0">
                <a:latin typeface="Verdana"/>
                <a:cs typeface="Verdana"/>
              </a:rPr>
              <a:t> </a:t>
            </a:r>
            <a:r>
              <a:rPr sz="908" spc="-73" dirty="0">
                <a:latin typeface="Verdana"/>
                <a:cs typeface="Verdana"/>
              </a:rPr>
              <a:t>операция</a:t>
            </a:r>
            <a:r>
              <a:rPr sz="908" spc="-50" dirty="0">
                <a:latin typeface="Verdana"/>
                <a:cs typeface="Verdana"/>
              </a:rPr>
              <a:t> </a:t>
            </a:r>
            <a:r>
              <a:rPr sz="908" spc="-64" dirty="0">
                <a:latin typeface="Verdana"/>
                <a:cs typeface="Verdana"/>
              </a:rPr>
              <a:t>отражается</a:t>
            </a:r>
            <a:r>
              <a:rPr sz="908" spc="-45" dirty="0">
                <a:latin typeface="Verdana"/>
                <a:cs typeface="Verdana"/>
              </a:rPr>
              <a:t> </a:t>
            </a:r>
            <a:r>
              <a:rPr sz="908" spc="-113" dirty="0">
                <a:latin typeface="Verdana"/>
                <a:cs typeface="Verdana"/>
              </a:rPr>
              <a:t>как</a:t>
            </a:r>
            <a:r>
              <a:rPr sz="908" spc="-41" dirty="0">
                <a:latin typeface="Verdana"/>
                <a:cs typeface="Verdana"/>
              </a:rPr>
              <a:t> </a:t>
            </a:r>
            <a:r>
              <a:rPr sz="908" dirty="0">
                <a:latin typeface="Microsoft Sans Serif"/>
                <a:cs typeface="Microsoft Sans Serif"/>
              </a:rPr>
              <a:t>480</a:t>
            </a:r>
            <a:r>
              <a:rPr sz="908" spc="23" dirty="0">
                <a:latin typeface="Microsoft Sans Serif"/>
                <a:cs typeface="Microsoft Sans Serif"/>
              </a:rPr>
              <a:t> </a:t>
            </a:r>
            <a:r>
              <a:rPr sz="908" dirty="0">
                <a:latin typeface="Microsoft Sans Serif"/>
                <a:cs typeface="Microsoft Sans Serif"/>
              </a:rPr>
              <a:t>000</a:t>
            </a:r>
            <a:r>
              <a:rPr sz="908" spc="36" dirty="0">
                <a:latin typeface="Microsoft Sans Serif"/>
                <a:cs typeface="Microsoft Sans Serif"/>
              </a:rPr>
              <a:t> </a:t>
            </a:r>
            <a:r>
              <a:rPr sz="908" spc="-64" dirty="0">
                <a:latin typeface="Verdana"/>
                <a:cs typeface="Verdana"/>
              </a:rPr>
              <a:t>евро</a:t>
            </a:r>
            <a:r>
              <a:rPr sz="908" spc="-45" dirty="0">
                <a:latin typeface="Verdana"/>
                <a:cs typeface="Verdana"/>
              </a:rPr>
              <a:t> </a:t>
            </a:r>
            <a:r>
              <a:rPr sz="908" dirty="0">
                <a:latin typeface="Microsoft Sans Serif"/>
                <a:cs typeface="Microsoft Sans Serif"/>
              </a:rPr>
              <a:t>(600</a:t>
            </a:r>
            <a:r>
              <a:rPr sz="908" spc="32" dirty="0">
                <a:latin typeface="Microsoft Sans Serif"/>
                <a:cs typeface="Microsoft Sans Serif"/>
              </a:rPr>
              <a:t> </a:t>
            </a:r>
            <a:r>
              <a:rPr sz="908" spc="-9" dirty="0">
                <a:latin typeface="Microsoft Sans Serif"/>
                <a:cs typeface="Microsoft Sans Serif"/>
              </a:rPr>
              <a:t>000/1,25).</a:t>
            </a:r>
            <a:endParaRPr sz="908">
              <a:latin typeface="Microsoft Sans Serif"/>
              <a:cs typeface="Microsoft Sans Serif"/>
            </a:endParaRPr>
          </a:p>
        </p:txBody>
      </p:sp>
      <p:sp>
        <p:nvSpPr>
          <p:cNvPr id="19" name="object 19"/>
          <p:cNvSpPr txBox="1"/>
          <p:nvPr/>
        </p:nvSpPr>
        <p:spPr>
          <a:xfrm>
            <a:off x="6426883" y="2610189"/>
            <a:ext cx="4038728" cy="291074"/>
          </a:xfrm>
          <a:prstGeom prst="rect">
            <a:avLst/>
          </a:prstGeom>
        </p:spPr>
        <p:txBody>
          <a:bodyPr vert="horz" wrap="square" lIns="0" tIns="11526" rIns="0" bIns="0" rtlCol="0">
            <a:spAutoFit/>
          </a:bodyPr>
          <a:lstStyle/>
          <a:p>
            <a:pPr marL="11527" marR="4611">
              <a:spcBef>
                <a:spcPts val="91"/>
              </a:spcBef>
            </a:pPr>
            <a:r>
              <a:rPr sz="908" spc="-50" dirty="0">
                <a:latin typeface="Verdana"/>
                <a:cs typeface="Verdana"/>
              </a:rPr>
              <a:t>Нереализованная</a:t>
            </a:r>
            <a:r>
              <a:rPr sz="908" spc="218" dirty="0">
                <a:latin typeface="Verdana"/>
                <a:cs typeface="Verdana"/>
              </a:rPr>
              <a:t> </a:t>
            </a:r>
            <a:r>
              <a:rPr sz="908" spc="-41" dirty="0">
                <a:latin typeface="Verdana"/>
                <a:cs typeface="Verdana"/>
              </a:rPr>
              <a:t>прибыль</a:t>
            </a:r>
            <a:r>
              <a:rPr sz="908" spc="227" dirty="0">
                <a:latin typeface="Verdana"/>
                <a:cs typeface="Verdana"/>
              </a:rPr>
              <a:t> </a:t>
            </a:r>
            <a:r>
              <a:rPr sz="908" dirty="0">
                <a:latin typeface="Microsoft Sans Serif"/>
                <a:cs typeface="Microsoft Sans Serif"/>
              </a:rPr>
              <a:t>(</a:t>
            </a:r>
            <a:r>
              <a:rPr sz="908" dirty="0">
                <a:latin typeface="Verdana"/>
                <a:cs typeface="Verdana"/>
              </a:rPr>
              <a:t>или</a:t>
            </a:r>
            <a:r>
              <a:rPr sz="908" spc="218" dirty="0">
                <a:latin typeface="Verdana"/>
                <a:cs typeface="Verdana"/>
              </a:rPr>
              <a:t> </a:t>
            </a:r>
            <a:r>
              <a:rPr sz="908" spc="-36" dirty="0">
                <a:latin typeface="Verdana"/>
                <a:cs typeface="Verdana"/>
              </a:rPr>
              <a:t>убытки</a:t>
            </a:r>
            <a:r>
              <a:rPr sz="908" spc="-36" dirty="0">
                <a:latin typeface="Microsoft Sans Serif"/>
                <a:cs typeface="Microsoft Sans Serif"/>
              </a:rPr>
              <a:t>)</a:t>
            </a:r>
            <a:r>
              <a:rPr sz="908" spc="295" dirty="0">
                <a:latin typeface="Microsoft Sans Serif"/>
                <a:cs typeface="Microsoft Sans Serif"/>
              </a:rPr>
              <a:t> </a:t>
            </a:r>
            <a:r>
              <a:rPr sz="908" dirty="0">
                <a:latin typeface="Verdana"/>
                <a:cs typeface="Verdana"/>
              </a:rPr>
              <a:t>по</a:t>
            </a:r>
            <a:r>
              <a:rPr sz="908" spc="213" dirty="0">
                <a:latin typeface="Verdana"/>
                <a:cs typeface="Verdana"/>
              </a:rPr>
              <a:t> </a:t>
            </a:r>
            <a:r>
              <a:rPr sz="908" spc="-41" dirty="0">
                <a:latin typeface="Verdana"/>
                <a:cs typeface="Verdana"/>
              </a:rPr>
              <a:t>курсовым</a:t>
            </a:r>
            <a:r>
              <a:rPr sz="908" spc="222" dirty="0">
                <a:latin typeface="Verdana"/>
                <a:cs typeface="Verdana"/>
              </a:rPr>
              <a:t> </a:t>
            </a:r>
            <a:r>
              <a:rPr sz="908" spc="-36" dirty="0">
                <a:latin typeface="Verdana"/>
                <a:cs typeface="Verdana"/>
              </a:rPr>
              <a:t>разницам</a:t>
            </a:r>
            <a:r>
              <a:rPr sz="908" spc="222" dirty="0">
                <a:latin typeface="Verdana"/>
                <a:cs typeface="Verdana"/>
              </a:rPr>
              <a:t> </a:t>
            </a:r>
            <a:r>
              <a:rPr sz="908" spc="-23" dirty="0">
                <a:latin typeface="Verdana"/>
                <a:cs typeface="Verdana"/>
              </a:rPr>
              <a:t>не </a:t>
            </a:r>
            <a:r>
              <a:rPr sz="908" spc="-59" dirty="0">
                <a:latin typeface="Verdana"/>
                <a:cs typeface="Verdana"/>
              </a:rPr>
              <a:t>является</a:t>
            </a:r>
            <a:r>
              <a:rPr sz="908" spc="-23" dirty="0">
                <a:latin typeface="Verdana"/>
                <a:cs typeface="Verdana"/>
              </a:rPr>
              <a:t> </a:t>
            </a:r>
            <a:r>
              <a:rPr sz="908" spc="-68" dirty="0">
                <a:latin typeface="Verdana"/>
                <a:cs typeface="Verdana"/>
              </a:rPr>
              <a:t>движением</a:t>
            </a:r>
            <a:r>
              <a:rPr sz="908" spc="-18" dirty="0">
                <a:latin typeface="Verdana"/>
                <a:cs typeface="Verdana"/>
              </a:rPr>
              <a:t> </a:t>
            </a:r>
            <a:r>
              <a:rPr sz="908" spc="-82" dirty="0">
                <a:latin typeface="Verdana"/>
                <a:cs typeface="Verdana"/>
              </a:rPr>
              <a:t>денежных</a:t>
            </a:r>
            <a:r>
              <a:rPr sz="908" spc="-23" dirty="0">
                <a:latin typeface="Verdana"/>
                <a:cs typeface="Verdana"/>
              </a:rPr>
              <a:t> </a:t>
            </a:r>
            <a:r>
              <a:rPr sz="908" spc="-9" dirty="0">
                <a:latin typeface="Verdana"/>
                <a:cs typeface="Verdana"/>
              </a:rPr>
              <a:t>средств</a:t>
            </a:r>
            <a:r>
              <a:rPr sz="908" spc="-9" dirty="0">
                <a:latin typeface="Microsoft Sans Serif"/>
                <a:cs typeface="Microsoft Sans Serif"/>
              </a:rPr>
              <a:t>.</a:t>
            </a:r>
            <a:endParaRPr sz="908">
              <a:latin typeface="Microsoft Sans Serif"/>
              <a:cs typeface="Microsoft Sans Serif"/>
            </a:endParaRPr>
          </a:p>
        </p:txBody>
      </p:sp>
      <p:sp>
        <p:nvSpPr>
          <p:cNvPr id="20" name="object 20"/>
          <p:cNvSpPr txBox="1"/>
          <p:nvPr/>
        </p:nvSpPr>
        <p:spPr>
          <a:xfrm>
            <a:off x="6372752" y="3042186"/>
            <a:ext cx="4147649" cy="996214"/>
          </a:xfrm>
          <a:prstGeom prst="rect">
            <a:avLst/>
          </a:prstGeom>
          <a:ln w="6096">
            <a:solidFill>
              <a:srgbClr val="000000"/>
            </a:solidFill>
          </a:ln>
        </p:spPr>
        <p:txBody>
          <a:bodyPr vert="horz" wrap="square" lIns="0" tIns="12679" rIns="0" bIns="0" rtlCol="0">
            <a:spAutoFit/>
          </a:bodyPr>
          <a:lstStyle/>
          <a:p>
            <a:pPr marL="65125" marR="61091" indent="-576" algn="just">
              <a:spcBef>
                <a:spcPts val="100"/>
              </a:spcBef>
            </a:pPr>
            <a:r>
              <a:rPr sz="908" b="1" dirty="0">
                <a:latin typeface="Arial"/>
                <a:cs typeface="Arial"/>
              </a:rPr>
              <a:t>ПРИМЕР</a:t>
            </a:r>
            <a:r>
              <a:rPr sz="908" b="1" spc="254" dirty="0">
                <a:latin typeface="Arial"/>
                <a:cs typeface="Arial"/>
              </a:rPr>
              <a:t> </a:t>
            </a:r>
            <a:r>
              <a:rPr sz="908" b="1" dirty="0">
                <a:latin typeface="Arial"/>
                <a:cs typeface="Arial"/>
              </a:rPr>
              <a:t>-</a:t>
            </a:r>
            <a:r>
              <a:rPr sz="908" b="1" spc="245" dirty="0">
                <a:latin typeface="Arial"/>
                <a:cs typeface="Arial"/>
              </a:rPr>
              <a:t> </a:t>
            </a:r>
            <a:r>
              <a:rPr sz="908" b="1" dirty="0">
                <a:latin typeface="Arial"/>
                <a:cs typeface="Arial"/>
              </a:rPr>
              <a:t>Нереализованная</a:t>
            </a:r>
            <a:r>
              <a:rPr sz="908" b="1" spc="250" dirty="0">
                <a:latin typeface="Arial"/>
                <a:cs typeface="Arial"/>
              </a:rPr>
              <a:t> </a:t>
            </a:r>
            <a:r>
              <a:rPr sz="908" b="1" dirty="0">
                <a:latin typeface="Arial"/>
                <a:cs typeface="Arial"/>
              </a:rPr>
              <a:t>прибыль,</a:t>
            </a:r>
            <a:r>
              <a:rPr sz="908" b="1" spc="245" dirty="0">
                <a:latin typeface="Arial"/>
                <a:cs typeface="Arial"/>
              </a:rPr>
              <a:t> </a:t>
            </a:r>
            <a:r>
              <a:rPr sz="908" b="1" dirty="0">
                <a:latin typeface="Arial"/>
                <a:cs typeface="Arial"/>
              </a:rPr>
              <a:t>возникающая</a:t>
            </a:r>
            <a:r>
              <a:rPr sz="908" b="1" spc="236" dirty="0">
                <a:latin typeface="Arial"/>
                <a:cs typeface="Arial"/>
              </a:rPr>
              <a:t> </a:t>
            </a:r>
            <a:r>
              <a:rPr sz="908" b="1" dirty="0">
                <a:latin typeface="Arial"/>
                <a:cs typeface="Arial"/>
              </a:rPr>
              <a:t>в</a:t>
            </a:r>
            <a:r>
              <a:rPr sz="908" b="1" spc="245" dirty="0">
                <a:latin typeface="Arial"/>
                <a:cs typeface="Arial"/>
              </a:rPr>
              <a:t> </a:t>
            </a:r>
            <a:r>
              <a:rPr sz="908" b="1" spc="-9" dirty="0">
                <a:latin typeface="Arial"/>
                <a:cs typeface="Arial"/>
              </a:rPr>
              <a:t>результате </a:t>
            </a:r>
            <a:r>
              <a:rPr sz="908" b="1" dirty="0">
                <a:latin typeface="Arial"/>
                <a:cs typeface="Arial"/>
              </a:rPr>
              <a:t>изменений</a:t>
            </a:r>
            <a:r>
              <a:rPr sz="908" b="1" spc="-32" dirty="0">
                <a:latin typeface="Arial"/>
                <a:cs typeface="Arial"/>
              </a:rPr>
              <a:t> </a:t>
            </a:r>
            <a:r>
              <a:rPr sz="908" b="1" dirty="0">
                <a:latin typeface="Arial"/>
                <a:cs typeface="Arial"/>
              </a:rPr>
              <a:t>курса</a:t>
            </a:r>
            <a:r>
              <a:rPr sz="908" b="1" spc="191" dirty="0">
                <a:latin typeface="Arial"/>
                <a:cs typeface="Arial"/>
              </a:rPr>
              <a:t> </a:t>
            </a:r>
            <a:r>
              <a:rPr sz="908" b="1" dirty="0">
                <a:latin typeface="Arial"/>
                <a:cs typeface="Arial"/>
              </a:rPr>
              <a:t>иностранной</a:t>
            </a:r>
            <a:r>
              <a:rPr sz="908" b="1" spc="-23" dirty="0">
                <a:latin typeface="Arial"/>
                <a:cs typeface="Arial"/>
              </a:rPr>
              <a:t> </a:t>
            </a:r>
            <a:r>
              <a:rPr sz="908" b="1" spc="-9" dirty="0">
                <a:latin typeface="Arial"/>
                <a:cs typeface="Arial"/>
              </a:rPr>
              <a:t>валюты</a:t>
            </a:r>
            <a:endParaRPr sz="908">
              <a:latin typeface="Arial"/>
              <a:cs typeface="Arial"/>
            </a:endParaRPr>
          </a:p>
          <a:p>
            <a:pPr marL="65125" marR="58209" algn="just">
              <a:lnSpc>
                <a:spcPts val="1089"/>
              </a:lnSpc>
              <a:spcBef>
                <a:spcPts val="27"/>
              </a:spcBef>
            </a:pPr>
            <a:r>
              <a:rPr sz="908" dirty="0">
                <a:latin typeface="Verdana"/>
                <a:cs typeface="Verdana"/>
              </a:rPr>
              <a:t>Вы</a:t>
            </a:r>
            <a:r>
              <a:rPr sz="908" spc="268" dirty="0">
                <a:latin typeface="Verdana"/>
                <a:cs typeface="Verdana"/>
              </a:rPr>
              <a:t> </a:t>
            </a:r>
            <a:r>
              <a:rPr sz="908" dirty="0">
                <a:latin typeface="Verdana"/>
                <a:cs typeface="Verdana"/>
              </a:rPr>
              <a:t>вложили</a:t>
            </a:r>
            <a:r>
              <a:rPr sz="908" spc="277" dirty="0">
                <a:latin typeface="Verdana"/>
                <a:cs typeface="Verdana"/>
              </a:rPr>
              <a:t> </a:t>
            </a:r>
            <a:r>
              <a:rPr sz="908" spc="-9" dirty="0">
                <a:latin typeface="Verdana"/>
                <a:cs typeface="Verdana"/>
              </a:rPr>
              <a:t>инвестиции</a:t>
            </a:r>
            <a:r>
              <a:rPr sz="908" spc="272" dirty="0">
                <a:latin typeface="Verdana"/>
                <a:cs typeface="Verdana"/>
              </a:rPr>
              <a:t> </a:t>
            </a:r>
            <a:r>
              <a:rPr sz="908" dirty="0">
                <a:latin typeface="Verdana"/>
                <a:cs typeface="Verdana"/>
              </a:rPr>
              <a:t>за</a:t>
            </a:r>
            <a:r>
              <a:rPr sz="908" spc="272" dirty="0">
                <a:latin typeface="Verdana"/>
                <a:cs typeface="Verdana"/>
              </a:rPr>
              <a:t> </a:t>
            </a:r>
            <a:r>
              <a:rPr sz="908" dirty="0">
                <a:latin typeface="Verdana"/>
                <a:cs typeface="Verdana"/>
              </a:rPr>
              <a:t>рубежом</a:t>
            </a:r>
            <a:r>
              <a:rPr sz="908" spc="272" dirty="0">
                <a:latin typeface="Verdana"/>
                <a:cs typeface="Verdana"/>
              </a:rPr>
              <a:t> </a:t>
            </a:r>
            <a:r>
              <a:rPr sz="908" dirty="0">
                <a:latin typeface="Verdana"/>
                <a:cs typeface="Verdana"/>
              </a:rPr>
              <a:t>на</a:t>
            </a:r>
            <a:r>
              <a:rPr sz="908" spc="272" dirty="0">
                <a:latin typeface="Verdana"/>
                <a:cs typeface="Verdana"/>
              </a:rPr>
              <a:t> </a:t>
            </a:r>
            <a:r>
              <a:rPr sz="908" dirty="0">
                <a:latin typeface="Verdana"/>
                <a:cs typeface="Verdana"/>
              </a:rPr>
              <a:t>сумму</a:t>
            </a:r>
            <a:r>
              <a:rPr sz="908" spc="268" dirty="0">
                <a:latin typeface="Verdana"/>
                <a:cs typeface="Verdana"/>
              </a:rPr>
              <a:t> </a:t>
            </a:r>
            <a:r>
              <a:rPr sz="908" dirty="0">
                <a:latin typeface="Microsoft Sans Serif"/>
                <a:cs typeface="Microsoft Sans Serif"/>
              </a:rPr>
              <a:t>$1,2</a:t>
            </a:r>
            <a:r>
              <a:rPr sz="908" spc="349" dirty="0">
                <a:latin typeface="Microsoft Sans Serif"/>
                <a:cs typeface="Microsoft Sans Serif"/>
              </a:rPr>
              <a:t> </a:t>
            </a:r>
            <a:r>
              <a:rPr sz="908" dirty="0">
                <a:latin typeface="Verdana"/>
                <a:cs typeface="Verdana"/>
              </a:rPr>
              <a:t>млн</a:t>
            </a:r>
            <a:r>
              <a:rPr sz="908" dirty="0">
                <a:latin typeface="Microsoft Sans Serif"/>
                <a:cs typeface="Microsoft Sans Serif"/>
              </a:rPr>
              <a:t>.</a:t>
            </a:r>
            <a:r>
              <a:rPr sz="908" spc="345" dirty="0">
                <a:latin typeface="Microsoft Sans Serif"/>
                <a:cs typeface="Microsoft Sans Serif"/>
              </a:rPr>
              <a:t> </a:t>
            </a:r>
            <a:r>
              <a:rPr sz="908" spc="-18" dirty="0">
                <a:latin typeface="Verdana"/>
                <a:cs typeface="Verdana"/>
              </a:rPr>
              <a:t>Ваша </a:t>
            </a:r>
            <a:r>
              <a:rPr sz="908" spc="-59" dirty="0">
                <a:latin typeface="Verdana"/>
                <a:cs typeface="Verdana"/>
              </a:rPr>
              <a:t>функциональная</a:t>
            </a:r>
            <a:r>
              <a:rPr sz="908" spc="27" dirty="0">
                <a:latin typeface="Verdana"/>
                <a:cs typeface="Verdana"/>
              </a:rPr>
              <a:t> </a:t>
            </a:r>
            <a:r>
              <a:rPr sz="908" spc="-27" dirty="0">
                <a:latin typeface="Verdana"/>
                <a:cs typeface="Verdana"/>
              </a:rPr>
              <a:t>валюта</a:t>
            </a:r>
            <a:r>
              <a:rPr sz="908" spc="23" dirty="0">
                <a:latin typeface="Verdana"/>
                <a:cs typeface="Verdana"/>
              </a:rPr>
              <a:t> </a:t>
            </a:r>
            <a:r>
              <a:rPr sz="908" spc="241" dirty="0">
                <a:latin typeface="Microsoft Sans Serif"/>
                <a:cs typeface="Microsoft Sans Serif"/>
              </a:rPr>
              <a:t>–</a:t>
            </a:r>
            <a:r>
              <a:rPr sz="908" spc="95" dirty="0">
                <a:latin typeface="Microsoft Sans Serif"/>
                <a:cs typeface="Microsoft Sans Serif"/>
              </a:rPr>
              <a:t> </a:t>
            </a:r>
            <a:r>
              <a:rPr sz="908" dirty="0">
                <a:latin typeface="Verdana"/>
                <a:cs typeface="Verdana"/>
              </a:rPr>
              <a:t>евро</a:t>
            </a:r>
            <a:r>
              <a:rPr sz="908" dirty="0">
                <a:latin typeface="Microsoft Sans Serif"/>
                <a:cs typeface="Microsoft Sans Serif"/>
              </a:rPr>
              <a:t>.</a:t>
            </a:r>
            <a:r>
              <a:rPr sz="908" spc="95" dirty="0">
                <a:latin typeface="Microsoft Sans Serif"/>
                <a:cs typeface="Microsoft Sans Serif"/>
              </a:rPr>
              <a:t> </a:t>
            </a:r>
            <a:r>
              <a:rPr sz="908" dirty="0">
                <a:latin typeface="Verdana"/>
                <a:cs typeface="Verdana"/>
              </a:rPr>
              <a:t>По</a:t>
            </a:r>
            <a:r>
              <a:rPr sz="908" spc="23" dirty="0">
                <a:latin typeface="Verdana"/>
                <a:cs typeface="Verdana"/>
              </a:rPr>
              <a:t> </a:t>
            </a:r>
            <a:r>
              <a:rPr sz="908" spc="-41" dirty="0">
                <a:latin typeface="Verdana"/>
                <a:cs typeface="Verdana"/>
              </a:rPr>
              <a:t>состоянию</a:t>
            </a:r>
            <a:r>
              <a:rPr sz="908" spc="23" dirty="0">
                <a:latin typeface="Verdana"/>
                <a:cs typeface="Verdana"/>
              </a:rPr>
              <a:t> </a:t>
            </a:r>
            <a:r>
              <a:rPr sz="908" dirty="0">
                <a:latin typeface="Verdana"/>
                <a:cs typeface="Verdana"/>
              </a:rPr>
              <a:t>на</a:t>
            </a:r>
            <a:r>
              <a:rPr sz="908" spc="18" dirty="0">
                <a:latin typeface="Verdana"/>
                <a:cs typeface="Verdana"/>
              </a:rPr>
              <a:t> </a:t>
            </a:r>
            <a:r>
              <a:rPr sz="908" dirty="0">
                <a:latin typeface="Microsoft Sans Serif"/>
                <a:cs typeface="Microsoft Sans Serif"/>
              </a:rPr>
              <a:t>1</a:t>
            </a:r>
            <a:r>
              <a:rPr sz="908" spc="95" dirty="0">
                <a:latin typeface="Microsoft Sans Serif"/>
                <a:cs typeface="Microsoft Sans Serif"/>
              </a:rPr>
              <a:t> </a:t>
            </a:r>
            <a:r>
              <a:rPr sz="908" spc="-36" dirty="0">
                <a:latin typeface="Verdana"/>
                <a:cs typeface="Verdana"/>
              </a:rPr>
              <a:t>января</a:t>
            </a:r>
            <a:r>
              <a:rPr sz="908" spc="23" dirty="0">
                <a:latin typeface="Verdana"/>
                <a:cs typeface="Verdana"/>
              </a:rPr>
              <a:t> </a:t>
            </a:r>
            <a:r>
              <a:rPr sz="908" spc="-32" dirty="0">
                <a:latin typeface="Verdana"/>
                <a:cs typeface="Verdana"/>
              </a:rPr>
              <a:t>обменный </a:t>
            </a:r>
            <a:r>
              <a:rPr sz="908" spc="-59" dirty="0">
                <a:latin typeface="Verdana"/>
                <a:cs typeface="Verdana"/>
              </a:rPr>
              <a:t>курс</a:t>
            </a:r>
            <a:r>
              <a:rPr sz="908" spc="-59" dirty="0">
                <a:latin typeface="Microsoft Sans Serif"/>
                <a:cs typeface="Microsoft Sans Serif"/>
              </a:rPr>
              <a:t>:</a:t>
            </a:r>
            <a:r>
              <a:rPr sz="908" spc="59" dirty="0">
                <a:latin typeface="Microsoft Sans Serif"/>
                <a:cs typeface="Microsoft Sans Serif"/>
              </a:rPr>
              <a:t> </a:t>
            </a:r>
            <a:r>
              <a:rPr sz="908" dirty="0">
                <a:latin typeface="Microsoft Sans Serif"/>
                <a:cs typeface="Microsoft Sans Serif"/>
              </a:rPr>
              <a:t>1</a:t>
            </a:r>
            <a:r>
              <a:rPr sz="908" spc="64" dirty="0">
                <a:latin typeface="Microsoft Sans Serif"/>
                <a:cs typeface="Microsoft Sans Serif"/>
              </a:rPr>
              <a:t> </a:t>
            </a:r>
            <a:r>
              <a:rPr sz="908" spc="-59" dirty="0">
                <a:latin typeface="Verdana"/>
                <a:cs typeface="Verdana"/>
              </a:rPr>
              <a:t>евро</a:t>
            </a:r>
            <a:r>
              <a:rPr sz="908" spc="-18" dirty="0">
                <a:latin typeface="Verdana"/>
                <a:cs typeface="Verdana"/>
              </a:rPr>
              <a:t> </a:t>
            </a:r>
            <a:r>
              <a:rPr sz="908" dirty="0">
                <a:latin typeface="Microsoft Sans Serif"/>
                <a:cs typeface="Microsoft Sans Serif"/>
              </a:rPr>
              <a:t>=</a:t>
            </a:r>
            <a:r>
              <a:rPr sz="908" spc="68" dirty="0">
                <a:latin typeface="Microsoft Sans Serif"/>
                <a:cs typeface="Microsoft Sans Serif"/>
              </a:rPr>
              <a:t> </a:t>
            </a:r>
            <a:r>
              <a:rPr sz="908" dirty="0">
                <a:latin typeface="Microsoft Sans Serif"/>
                <a:cs typeface="Microsoft Sans Serif"/>
              </a:rPr>
              <a:t>$1,20.</a:t>
            </a:r>
            <a:r>
              <a:rPr sz="908" spc="64" dirty="0">
                <a:latin typeface="Microsoft Sans Serif"/>
                <a:cs typeface="Microsoft Sans Serif"/>
              </a:rPr>
              <a:t> </a:t>
            </a:r>
            <a:r>
              <a:rPr sz="908" spc="-41" dirty="0">
                <a:latin typeface="Verdana"/>
                <a:cs typeface="Verdana"/>
              </a:rPr>
              <a:t>По</a:t>
            </a:r>
            <a:r>
              <a:rPr sz="908" spc="-18" dirty="0">
                <a:latin typeface="Verdana"/>
                <a:cs typeface="Verdana"/>
              </a:rPr>
              <a:t> </a:t>
            </a:r>
            <a:r>
              <a:rPr sz="908" spc="-59" dirty="0">
                <a:latin typeface="Verdana"/>
                <a:cs typeface="Verdana"/>
              </a:rPr>
              <a:t>состоянию</a:t>
            </a:r>
            <a:r>
              <a:rPr sz="908" spc="-14" dirty="0">
                <a:latin typeface="Verdana"/>
                <a:cs typeface="Verdana"/>
              </a:rPr>
              <a:t> </a:t>
            </a:r>
            <a:r>
              <a:rPr sz="908" spc="-68" dirty="0">
                <a:latin typeface="Verdana"/>
                <a:cs typeface="Verdana"/>
              </a:rPr>
              <a:t>на</a:t>
            </a:r>
            <a:r>
              <a:rPr sz="908" spc="-9" dirty="0">
                <a:latin typeface="Verdana"/>
                <a:cs typeface="Verdana"/>
              </a:rPr>
              <a:t> </a:t>
            </a:r>
            <a:r>
              <a:rPr sz="908" dirty="0">
                <a:latin typeface="Microsoft Sans Serif"/>
                <a:cs typeface="Microsoft Sans Serif"/>
              </a:rPr>
              <a:t>31</a:t>
            </a:r>
            <a:r>
              <a:rPr sz="908" spc="68" dirty="0">
                <a:latin typeface="Microsoft Sans Serif"/>
                <a:cs typeface="Microsoft Sans Serif"/>
              </a:rPr>
              <a:t> </a:t>
            </a:r>
            <a:r>
              <a:rPr sz="908" spc="-73" dirty="0">
                <a:latin typeface="Verdana"/>
                <a:cs typeface="Verdana"/>
              </a:rPr>
              <a:t>декабря</a:t>
            </a:r>
            <a:r>
              <a:rPr sz="908" spc="-14" dirty="0">
                <a:latin typeface="Verdana"/>
                <a:cs typeface="Verdana"/>
              </a:rPr>
              <a:t> </a:t>
            </a:r>
            <a:r>
              <a:rPr sz="908" spc="-64" dirty="0">
                <a:latin typeface="Verdana"/>
                <a:cs typeface="Verdana"/>
              </a:rPr>
              <a:t>обменный</a:t>
            </a:r>
            <a:r>
              <a:rPr sz="908" spc="-14" dirty="0">
                <a:latin typeface="Verdana"/>
                <a:cs typeface="Verdana"/>
              </a:rPr>
              <a:t> </a:t>
            </a:r>
            <a:r>
              <a:rPr sz="908" spc="-59" dirty="0">
                <a:latin typeface="Verdana"/>
                <a:cs typeface="Verdana"/>
              </a:rPr>
              <a:t>курс</a:t>
            </a:r>
            <a:r>
              <a:rPr sz="908" spc="-59" dirty="0">
                <a:latin typeface="Microsoft Sans Serif"/>
                <a:cs typeface="Microsoft Sans Serif"/>
              </a:rPr>
              <a:t>:</a:t>
            </a:r>
            <a:r>
              <a:rPr sz="908" spc="64" dirty="0">
                <a:latin typeface="Microsoft Sans Serif"/>
                <a:cs typeface="Microsoft Sans Serif"/>
              </a:rPr>
              <a:t> </a:t>
            </a:r>
            <a:r>
              <a:rPr sz="908" dirty="0">
                <a:latin typeface="Microsoft Sans Serif"/>
                <a:cs typeface="Microsoft Sans Serif"/>
              </a:rPr>
              <a:t>1</a:t>
            </a:r>
            <a:r>
              <a:rPr sz="908" spc="64" dirty="0">
                <a:latin typeface="Microsoft Sans Serif"/>
                <a:cs typeface="Microsoft Sans Serif"/>
              </a:rPr>
              <a:t> </a:t>
            </a:r>
            <a:r>
              <a:rPr sz="908" spc="-18" dirty="0">
                <a:latin typeface="Verdana"/>
                <a:cs typeface="Verdana"/>
              </a:rPr>
              <a:t>евро</a:t>
            </a:r>
            <a:endParaRPr sz="908">
              <a:latin typeface="Verdana"/>
              <a:cs typeface="Verdana"/>
            </a:endParaRPr>
          </a:p>
          <a:p>
            <a:pPr marL="65125" algn="just">
              <a:lnSpc>
                <a:spcPts val="1053"/>
              </a:lnSpc>
            </a:pPr>
            <a:r>
              <a:rPr sz="908" dirty="0">
                <a:latin typeface="Microsoft Sans Serif"/>
                <a:cs typeface="Microsoft Sans Serif"/>
              </a:rPr>
              <a:t>=</a:t>
            </a:r>
            <a:r>
              <a:rPr sz="908" spc="195" dirty="0">
                <a:latin typeface="Microsoft Sans Serif"/>
                <a:cs typeface="Microsoft Sans Serif"/>
              </a:rPr>
              <a:t> </a:t>
            </a:r>
            <a:r>
              <a:rPr sz="908" dirty="0">
                <a:latin typeface="Microsoft Sans Serif"/>
                <a:cs typeface="Microsoft Sans Serif"/>
              </a:rPr>
              <a:t>$1,25.</a:t>
            </a:r>
            <a:r>
              <a:rPr sz="908" spc="191" dirty="0">
                <a:latin typeface="Microsoft Sans Serif"/>
                <a:cs typeface="Microsoft Sans Serif"/>
              </a:rPr>
              <a:t> </a:t>
            </a:r>
            <a:r>
              <a:rPr sz="908" spc="-50" dirty="0">
                <a:latin typeface="Verdana"/>
                <a:cs typeface="Verdana"/>
              </a:rPr>
              <a:t>Нереализованная</a:t>
            </a:r>
            <a:r>
              <a:rPr sz="908" spc="118" dirty="0">
                <a:latin typeface="Verdana"/>
                <a:cs typeface="Verdana"/>
              </a:rPr>
              <a:t> </a:t>
            </a:r>
            <a:r>
              <a:rPr sz="908" spc="-45" dirty="0">
                <a:latin typeface="Verdana"/>
                <a:cs typeface="Verdana"/>
              </a:rPr>
              <a:t>прибыль</a:t>
            </a:r>
            <a:r>
              <a:rPr sz="908" spc="-45" dirty="0">
                <a:latin typeface="Microsoft Sans Serif"/>
                <a:cs typeface="Microsoft Sans Serif"/>
              </a:rPr>
              <a:t>,</a:t>
            </a:r>
            <a:r>
              <a:rPr sz="908" spc="191" dirty="0">
                <a:latin typeface="Microsoft Sans Serif"/>
                <a:cs typeface="Microsoft Sans Serif"/>
              </a:rPr>
              <a:t> </a:t>
            </a:r>
            <a:r>
              <a:rPr sz="908" spc="-59" dirty="0">
                <a:latin typeface="Verdana"/>
                <a:cs typeface="Verdana"/>
              </a:rPr>
              <a:t>выраженная</a:t>
            </a:r>
            <a:r>
              <a:rPr sz="908" spc="123" dirty="0">
                <a:latin typeface="Verdana"/>
                <a:cs typeface="Verdana"/>
              </a:rPr>
              <a:t> </a:t>
            </a:r>
            <a:r>
              <a:rPr sz="908" dirty="0">
                <a:latin typeface="Verdana"/>
                <a:cs typeface="Verdana"/>
              </a:rPr>
              <a:t>в</a:t>
            </a:r>
            <a:r>
              <a:rPr sz="908" spc="118" dirty="0">
                <a:latin typeface="Verdana"/>
                <a:cs typeface="Verdana"/>
              </a:rPr>
              <a:t> </a:t>
            </a:r>
            <a:r>
              <a:rPr sz="908" spc="-18" dirty="0">
                <a:latin typeface="Verdana"/>
                <a:cs typeface="Verdana"/>
              </a:rPr>
              <a:t>евро</a:t>
            </a:r>
            <a:r>
              <a:rPr sz="908" spc="-18" dirty="0">
                <a:latin typeface="Microsoft Sans Serif"/>
                <a:cs typeface="Microsoft Sans Serif"/>
              </a:rPr>
              <a:t>,</a:t>
            </a:r>
            <a:r>
              <a:rPr sz="908" spc="195" dirty="0">
                <a:latin typeface="Microsoft Sans Serif"/>
                <a:cs typeface="Microsoft Sans Serif"/>
              </a:rPr>
              <a:t> </a:t>
            </a:r>
            <a:r>
              <a:rPr sz="908" dirty="0">
                <a:latin typeface="Verdana"/>
                <a:cs typeface="Verdana"/>
              </a:rPr>
              <a:t>не</a:t>
            </a:r>
            <a:r>
              <a:rPr sz="908" spc="118" dirty="0">
                <a:latin typeface="Verdana"/>
                <a:cs typeface="Verdana"/>
              </a:rPr>
              <a:t> </a:t>
            </a:r>
            <a:r>
              <a:rPr sz="908" spc="-9" dirty="0">
                <a:latin typeface="Verdana"/>
                <a:cs typeface="Verdana"/>
              </a:rPr>
              <a:t>является</a:t>
            </a:r>
            <a:endParaRPr sz="908">
              <a:latin typeface="Verdana"/>
              <a:cs typeface="Verdana"/>
            </a:endParaRPr>
          </a:p>
          <a:p>
            <a:pPr marL="65125" algn="just">
              <a:spcBef>
                <a:spcPts val="9"/>
              </a:spcBef>
            </a:pPr>
            <a:r>
              <a:rPr sz="908" spc="-68" dirty="0">
                <a:latin typeface="Verdana"/>
                <a:cs typeface="Verdana"/>
              </a:rPr>
              <a:t>движением</a:t>
            </a:r>
            <a:r>
              <a:rPr sz="908" spc="-23" dirty="0">
                <a:latin typeface="Verdana"/>
                <a:cs typeface="Verdana"/>
              </a:rPr>
              <a:t> </a:t>
            </a:r>
            <a:r>
              <a:rPr sz="908" spc="-82" dirty="0">
                <a:latin typeface="Verdana"/>
                <a:cs typeface="Verdana"/>
              </a:rPr>
              <a:t>денежных</a:t>
            </a:r>
            <a:r>
              <a:rPr sz="908" spc="-27" dirty="0">
                <a:latin typeface="Verdana"/>
                <a:cs typeface="Verdana"/>
              </a:rPr>
              <a:t> </a:t>
            </a:r>
            <a:r>
              <a:rPr sz="908" spc="-9" dirty="0">
                <a:latin typeface="Verdana"/>
                <a:cs typeface="Verdana"/>
              </a:rPr>
              <a:t>средств</a:t>
            </a:r>
            <a:r>
              <a:rPr sz="908" spc="-9" dirty="0">
                <a:latin typeface="Microsoft Sans Serif"/>
                <a:cs typeface="Microsoft Sans Serif"/>
              </a:rPr>
              <a:t>.</a:t>
            </a:r>
            <a:endParaRPr sz="908">
              <a:latin typeface="Microsoft Sans Serif"/>
              <a:cs typeface="Microsoft Sans Serif"/>
            </a:endParaRPr>
          </a:p>
        </p:txBody>
      </p:sp>
      <p:sp>
        <p:nvSpPr>
          <p:cNvPr id="21" name="object 21"/>
          <p:cNvSpPr txBox="1"/>
          <p:nvPr/>
        </p:nvSpPr>
        <p:spPr>
          <a:xfrm>
            <a:off x="6426919" y="4166206"/>
            <a:ext cx="4039304" cy="570510"/>
          </a:xfrm>
          <a:prstGeom prst="rect">
            <a:avLst/>
          </a:prstGeom>
        </p:spPr>
        <p:txBody>
          <a:bodyPr vert="horz" wrap="square" lIns="0" tIns="11526" rIns="0" bIns="0" rtlCol="0">
            <a:spAutoFit/>
          </a:bodyPr>
          <a:lstStyle/>
          <a:p>
            <a:pPr marL="11527" marR="4611" indent="-576" algn="just">
              <a:spcBef>
                <a:spcPts val="91"/>
              </a:spcBef>
            </a:pPr>
            <a:r>
              <a:rPr sz="908" dirty="0">
                <a:latin typeface="Verdana"/>
                <a:cs typeface="Verdana"/>
              </a:rPr>
              <a:t>Однако</a:t>
            </a:r>
            <a:r>
              <a:rPr sz="908" spc="73" dirty="0">
                <a:latin typeface="Verdana"/>
                <a:cs typeface="Verdana"/>
              </a:rPr>
              <a:t> </a:t>
            </a:r>
            <a:r>
              <a:rPr sz="908" dirty="0">
                <a:latin typeface="Verdana"/>
                <a:cs typeface="Verdana"/>
              </a:rPr>
              <a:t>в</a:t>
            </a:r>
            <a:r>
              <a:rPr sz="908" spc="73" dirty="0">
                <a:latin typeface="Verdana"/>
                <a:cs typeface="Verdana"/>
              </a:rPr>
              <a:t> </a:t>
            </a:r>
            <a:r>
              <a:rPr sz="908" dirty="0">
                <a:latin typeface="Verdana"/>
                <a:cs typeface="Verdana"/>
              </a:rPr>
              <a:t>целях</a:t>
            </a:r>
            <a:r>
              <a:rPr sz="908" spc="77" dirty="0">
                <a:latin typeface="Verdana"/>
                <a:cs typeface="Verdana"/>
              </a:rPr>
              <a:t> </a:t>
            </a:r>
            <a:r>
              <a:rPr sz="908" spc="-27" dirty="0">
                <a:latin typeface="Verdana"/>
                <a:cs typeface="Verdana"/>
              </a:rPr>
              <a:t>выверки</a:t>
            </a:r>
            <a:r>
              <a:rPr sz="908" spc="77" dirty="0">
                <a:latin typeface="Verdana"/>
                <a:cs typeface="Verdana"/>
              </a:rPr>
              <a:t> </a:t>
            </a:r>
            <a:r>
              <a:rPr sz="908" spc="-32" dirty="0">
                <a:latin typeface="Verdana"/>
                <a:cs typeface="Verdana"/>
              </a:rPr>
              <a:t>денежных</a:t>
            </a:r>
            <a:r>
              <a:rPr sz="908" spc="77" dirty="0">
                <a:latin typeface="Verdana"/>
                <a:cs typeface="Verdana"/>
              </a:rPr>
              <a:t> </a:t>
            </a:r>
            <a:r>
              <a:rPr sz="908" dirty="0">
                <a:latin typeface="Verdana"/>
                <a:cs typeface="Verdana"/>
              </a:rPr>
              <a:t>средств</a:t>
            </a:r>
            <a:r>
              <a:rPr sz="908" spc="73" dirty="0">
                <a:latin typeface="Verdana"/>
                <a:cs typeface="Verdana"/>
              </a:rPr>
              <a:t> </a:t>
            </a:r>
            <a:r>
              <a:rPr sz="908" dirty="0">
                <a:latin typeface="Verdana"/>
                <a:cs typeface="Verdana"/>
              </a:rPr>
              <a:t>на</a:t>
            </a:r>
            <a:r>
              <a:rPr sz="908" spc="77" dirty="0">
                <a:latin typeface="Verdana"/>
                <a:cs typeface="Verdana"/>
              </a:rPr>
              <a:t> </a:t>
            </a:r>
            <a:r>
              <a:rPr sz="908" dirty="0">
                <a:latin typeface="Verdana"/>
                <a:cs typeface="Verdana"/>
              </a:rPr>
              <a:t>начало</a:t>
            </a:r>
            <a:r>
              <a:rPr sz="908" spc="73" dirty="0">
                <a:latin typeface="Verdana"/>
                <a:cs typeface="Verdana"/>
              </a:rPr>
              <a:t> </a:t>
            </a:r>
            <a:r>
              <a:rPr sz="908" dirty="0">
                <a:latin typeface="Verdana"/>
                <a:cs typeface="Verdana"/>
              </a:rPr>
              <a:t>и</a:t>
            </a:r>
            <a:r>
              <a:rPr sz="908" spc="77" dirty="0">
                <a:latin typeface="Verdana"/>
                <a:cs typeface="Verdana"/>
              </a:rPr>
              <a:t> </a:t>
            </a:r>
            <a:r>
              <a:rPr sz="908" dirty="0">
                <a:latin typeface="Verdana"/>
                <a:cs typeface="Verdana"/>
              </a:rPr>
              <a:t>на</a:t>
            </a:r>
            <a:r>
              <a:rPr sz="908" spc="77" dirty="0">
                <a:latin typeface="Verdana"/>
                <a:cs typeface="Verdana"/>
              </a:rPr>
              <a:t> </a:t>
            </a:r>
            <a:r>
              <a:rPr sz="908" spc="-41" dirty="0">
                <a:latin typeface="Verdana"/>
                <a:cs typeface="Verdana"/>
              </a:rPr>
              <a:t>конец </a:t>
            </a:r>
            <a:r>
              <a:rPr sz="908" spc="-45" dirty="0">
                <a:latin typeface="Verdana"/>
                <a:cs typeface="Verdana"/>
              </a:rPr>
              <a:t>отчетного</a:t>
            </a:r>
            <a:r>
              <a:rPr sz="908" dirty="0">
                <a:latin typeface="Verdana"/>
                <a:cs typeface="Verdana"/>
              </a:rPr>
              <a:t> </a:t>
            </a:r>
            <a:r>
              <a:rPr sz="908" spc="-41" dirty="0">
                <a:latin typeface="Verdana"/>
                <a:cs typeface="Verdana"/>
              </a:rPr>
              <a:t>периода</a:t>
            </a:r>
            <a:r>
              <a:rPr sz="908" dirty="0">
                <a:latin typeface="Verdana"/>
                <a:cs typeface="Verdana"/>
              </a:rPr>
              <a:t> в </a:t>
            </a:r>
            <a:r>
              <a:rPr sz="908" spc="-27" dirty="0">
                <a:latin typeface="Verdana"/>
                <a:cs typeface="Verdana"/>
              </a:rPr>
              <a:t>отчете</a:t>
            </a:r>
            <a:r>
              <a:rPr sz="908" dirty="0">
                <a:latin typeface="Verdana"/>
                <a:cs typeface="Verdana"/>
              </a:rPr>
              <a:t> о </a:t>
            </a:r>
            <a:r>
              <a:rPr sz="908" spc="-59" dirty="0">
                <a:latin typeface="Verdana"/>
                <a:cs typeface="Verdana"/>
              </a:rPr>
              <a:t>движении</a:t>
            </a:r>
            <a:r>
              <a:rPr sz="908" spc="5" dirty="0">
                <a:latin typeface="Verdana"/>
                <a:cs typeface="Verdana"/>
              </a:rPr>
              <a:t> </a:t>
            </a:r>
            <a:r>
              <a:rPr sz="908" spc="-68" dirty="0">
                <a:latin typeface="Verdana"/>
                <a:cs typeface="Verdana"/>
              </a:rPr>
              <a:t>денежных</a:t>
            </a:r>
            <a:r>
              <a:rPr sz="908" spc="-5" dirty="0">
                <a:latin typeface="Verdana"/>
                <a:cs typeface="Verdana"/>
              </a:rPr>
              <a:t> </a:t>
            </a:r>
            <a:r>
              <a:rPr sz="908" spc="-27" dirty="0">
                <a:latin typeface="Verdana"/>
                <a:cs typeface="Verdana"/>
              </a:rPr>
              <a:t>средств</a:t>
            </a:r>
            <a:r>
              <a:rPr sz="908" dirty="0">
                <a:latin typeface="Verdana"/>
                <a:cs typeface="Verdana"/>
              </a:rPr>
              <a:t> </a:t>
            </a:r>
            <a:r>
              <a:rPr sz="908" spc="-32" dirty="0">
                <a:latin typeface="Verdana"/>
                <a:cs typeface="Verdana"/>
              </a:rPr>
              <a:t>отражается </a:t>
            </a:r>
            <a:r>
              <a:rPr sz="908" spc="-36" dirty="0">
                <a:latin typeface="Verdana"/>
                <a:cs typeface="Verdana"/>
              </a:rPr>
              <a:t>влияние</a:t>
            </a:r>
            <a:r>
              <a:rPr sz="908" spc="-14" dirty="0">
                <a:latin typeface="Verdana"/>
                <a:cs typeface="Verdana"/>
              </a:rPr>
              <a:t> </a:t>
            </a:r>
            <a:r>
              <a:rPr sz="908" spc="-45" dirty="0">
                <a:latin typeface="Verdana"/>
                <a:cs typeface="Verdana"/>
              </a:rPr>
              <a:t>изменений</a:t>
            </a:r>
            <a:r>
              <a:rPr sz="908" spc="-14" dirty="0">
                <a:latin typeface="Verdana"/>
                <a:cs typeface="Verdana"/>
              </a:rPr>
              <a:t> </a:t>
            </a:r>
            <a:r>
              <a:rPr sz="908" spc="-41" dirty="0">
                <a:latin typeface="Verdana"/>
                <a:cs typeface="Verdana"/>
              </a:rPr>
              <a:t>обменного</a:t>
            </a:r>
            <a:r>
              <a:rPr sz="908" spc="-14" dirty="0">
                <a:latin typeface="Verdana"/>
                <a:cs typeface="Verdana"/>
              </a:rPr>
              <a:t> </a:t>
            </a:r>
            <a:r>
              <a:rPr sz="908" spc="-45" dirty="0">
                <a:latin typeface="Verdana"/>
                <a:cs typeface="Verdana"/>
              </a:rPr>
              <a:t>курса</a:t>
            </a:r>
            <a:r>
              <a:rPr sz="908" spc="-9" dirty="0">
                <a:latin typeface="Verdana"/>
                <a:cs typeface="Verdana"/>
              </a:rPr>
              <a:t> </a:t>
            </a:r>
            <a:r>
              <a:rPr sz="908" dirty="0">
                <a:latin typeface="Verdana"/>
                <a:cs typeface="Verdana"/>
              </a:rPr>
              <a:t>на</a:t>
            </a:r>
            <a:r>
              <a:rPr sz="908" spc="-14" dirty="0">
                <a:latin typeface="Verdana"/>
                <a:cs typeface="Verdana"/>
              </a:rPr>
              <a:t> </a:t>
            </a:r>
            <a:r>
              <a:rPr sz="908" spc="-41" dirty="0">
                <a:latin typeface="Verdana"/>
                <a:cs typeface="Verdana"/>
              </a:rPr>
              <a:t>имеющиеся</a:t>
            </a:r>
            <a:r>
              <a:rPr sz="908" spc="-14" dirty="0">
                <a:latin typeface="Verdana"/>
                <a:cs typeface="Verdana"/>
              </a:rPr>
              <a:t> </a:t>
            </a:r>
            <a:r>
              <a:rPr sz="908" dirty="0">
                <a:latin typeface="Microsoft Sans Serif"/>
                <a:cs typeface="Microsoft Sans Serif"/>
              </a:rPr>
              <a:t>(</a:t>
            </a:r>
            <a:r>
              <a:rPr sz="908" dirty="0">
                <a:latin typeface="Verdana"/>
                <a:cs typeface="Verdana"/>
              </a:rPr>
              <a:t>или</a:t>
            </a:r>
            <a:r>
              <a:rPr sz="908" spc="-14" dirty="0">
                <a:latin typeface="Verdana"/>
                <a:cs typeface="Verdana"/>
              </a:rPr>
              <a:t> </a:t>
            </a:r>
            <a:r>
              <a:rPr sz="908" spc="-32" dirty="0">
                <a:latin typeface="Verdana"/>
                <a:cs typeface="Verdana"/>
              </a:rPr>
              <a:t>подлежащие </a:t>
            </a:r>
            <a:r>
              <a:rPr sz="908" spc="-59" dirty="0">
                <a:latin typeface="Verdana"/>
                <a:cs typeface="Verdana"/>
              </a:rPr>
              <a:t>выплате</a:t>
            </a:r>
            <a:r>
              <a:rPr sz="908" spc="-59" dirty="0">
                <a:latin typeface="Microsoft Sans Serif"/>
                <a:cs typeface="Microsoft Sans Serif"/>
              </a:rPr>
              <a:t>)</a:t>
            </a:r>
            <a:r>
              <a:rPr sz="908" spc="50" dirty="0">
                <a:latin typeface="Microsoft Sans Serif"/>
                <a:cs typeface="Microsoft Sans Serif"/>
              </a:rPr>
              <a:t> </a:t>
            </a:r>
            <a:r>
              <a:rPr sz="908" spc="-77" dirty="0">
                <a:latin typeface="Verdana"/>
                <a:cs typeface="Verdana"/>
              </a:rPr>
              <a:t>денежные</a:t>
            </a:r>
            <a:r>
              <a:rPr sz="908" spc="-36" dirty="0">
                <a:latin typeface="Verdana"/>
                <a:cs typeface="Verdana"/>
              </a:rPr>
              <a:t> </a:t>
            </a:r>
            <a:r>
              <a:rPr sz="908" spc="-50" dirty="0">
                <a:latin typeface="Verdana"/>
                <a:cs typeface="Verdana"/>
              </a:rPr>
              <a:t>средства</a:t>
            </a:r>
            <a:r>
              <a:rPr sz="908" spc="-23" dirty="0">
                <a:latin typeface="Verdana"/>
                <a:cs typeface="Verdana"/>
              </a:rPr>
              <a:t> </a:t>
            </a:r>
            <a:r>
              <a:rPr sz="908" spc="-73" dirty="0">
                <a:latin typeface="Verdana"/>
                <a:cs typeface="Verdana"/>
              </a:rPr>
              <a:t>в</a:t>
            </a:r>
            <a:r>
              <a:rPr sz="908" spc="-27" dirty="0">
                <a:latin typeface="Verdana"/>
                <a:cs typeface="Verdana"/>
              </a:rPr>
              <a:t> </a:t>
            </a:r>
            <a:r>
              <a:rPr sz="908" spc="-73" dirty="0">
                <a:latin typeface="Verdana"/>
                <a:cs typeface="Verdana"/>
              </a:rPr>
              <a:t>иностранной</a:t>
            </a:r>
            <a:r>
              <a:rPr sz="908" spc="-23" dirty="0">
                <a:latin typeface="Verdana"/>
                <a:cs typeface="Verdana"/>
              </a:rPr>
              <a:t> </a:t>
            </a:r>
            <a:r>
              <a:rPr sz="908" spc="-59" dirty="0">
                <a:latin typeface="Verdana"/>
                <a:cs typeface="Verdana"/>
              </a:rPr>
              <a:t>валюте</a:t>
            </a:r>
            <a:r>
              <a:rPr sz="908" spc="-27" dirty="0">
                <a:latin typeface="Verdana"/>
                <a:cs typeface="Verdana"/>
              </a:rPr>
              <a:t> </a:t>
            </a:r>
            <a:r>
              <a:rPr sz="908" spc="-45" dirty="0">
                <a:latin typeface="Microsoft Sans Serif"/>
                <a:cs typeface="Microsoft Sans Serif"/>
              </a:rPr>
              <a:t>.</a:t>
            </a:r>
            <a:endParaRPr sz="908">
              <a:latin typeface="Microsoft Sans Serif"/>
              <a:cs typeface="Microsoft Sans Serif"/>
            </a:endParaRPr>
          </a:p>
        </p:txBody>
      </p:sp>
      <p:sp>
        <p:nvSpPr>
          <p:cNvPr id="22" name="object 22"/>
          <p:cNvSpPr txBox="1"/>
          <p:nvPr/>
        </p:nvSpPr>
        <p:spPr>
          <a:xfrm>
            <a:off x="6426945" y="4857767"/>
            <a:ext cx="4039304" cy="151357"/>
          </a:xfrm>
          <a:prstGeom prst="rect">
            <a:avLst/>
          </a:prstGeom>
        </p:spPr>
        <p:txBody>
          <a:bodyPr vert="horz" wrap="square" lIns="0" tIns="11526" rIns="0" bIns="0" rtlCol="0">
            <a:spAutoFit/>
          </a:bodyPr>
          <a:lstStyle/>
          <a:p>
            <a:pPr marL="11527">
              <a:spcBef>
                <a:spcPts val="91"/>
              </a:spcBef>
            </a:pPr>
            <a:r>
              <a:rPr sz="908" spc="-32" dirty="0">
                <a:latin typeface="Verdana"/>
                <a:cs typeface="Verdana"/>
              </a:rPr>
              <a:t>Указанная</a:t>
            </a:r>
            <a:r>
              <a:rPr sz="908" spc="322" dirty="0">
                <a:latin typeface="Verdana"/>
                <a:cs typeface="Verdana"/>
              </a:rPr>
              <a:t> </a:t>
            </a:r>
            <a:r>
              <a:rPr sz="908" dirty="0">
                <a:latin typeface="Verdana"/>
                <a:cs typeface="Verdana"/>
              </a:rPr>
              <a:t>сумма</a:t>
            </a:r>
            <a:r>
              <a:rPr sz="908" spc="322" dirty="0">
                <a:latin typeface="Verdana"/>
                <a:cs typeface="Verdana"/>
              </a:rPr>
              <a:t> </a:t>
            </a:r>
            <a:r>
              <a:rPr sz="908" spc="-41" dirty="0">
                <a:latin typeface="Verdana"/>
                <a:cs typeface="Verdana"/>
              </a:rPr>
              <a:t>представляется</a:t>
            </a:r>
            <a:r>
              <a:rPr sz="908" spc="318" dirty="0">
                <a:latin typeface="Verdana"/>
                <a:cs typeface="Verdana"/>
              </a:rPr>
              <a:t> </a:t>
            </a:r>
            <a:r>
              <a:rPr sz="908" spc="-23" dirty="0">
                <a:latin typeface="Verdana"/>
                <a:cs typeface="Verdana"/>
              </a:rPr>
              <a:t>отдельно</a:t>
            </a:r>
            <a:r>
              <a:rPr sz="908" spc="327" dirty="0">
                <a:latin typeface="Verdana"/>
                <a:cs typeface="Verdana"/>
              </a:rPr>
              <a:t> </a:t>
            </a:r>
            <a:r>
              <a:rPr sz="908" dirty="0">
                <a:latin typeface="Verdana"/>
                <a:cs typeface="Verdana"/>
              </a:rPr>
              <a:t>от</a:t>
            </a:r>
            <a:r>
              <a:rPr sz="908" spc="318" dirty="0">
                <a:latin typeface="Verdana"/>
                <a:cs typeface="Verdana"/>
              </a:rPr>
              <a:t> </a:t>
            </a:r>
            <a:r>
              <a:rPr sz="908" spc="-45" dirty="0">
                <a:latin typeface="Verdana"/>
                <a:cs typeface="Verdana"/>
              </a:rPr>
              <a:t>денежных</a:t>
            </a:r>
            <a:r>
              <a:rPr sz="908" spc="322" dirty="0">
                <a:latin typeface="Verdana"/>
                <a:cs typeface="Verdana"/>
              </a:rPr>
              <a:t> </a:t>
            </a:r>
            <a:r>
              <a:rPr sz="908" spc="-23" dirty="0">
                <a:latin typeface="Verdana"/>
                <a:cs typeface="Verdana"/>
              </a:rPr>
              <a:t>потоков</a:t>
            </a:r>
            <a:r>
              <a:rPr sz="908" spc="-23" dirty="0">
                <a:latin typeface="Microsoft Sans Serif"/>
                <a:cs typeface="Microsoft Sans Serif"/>
              </a:rPr>
              <a:t>,</a:t>
            </a:r>
            <a:endParaRPr sz="908">
              <a:latin typeface="Microsoft Sans Serif"/>
              <a:cs typeface="Microsoft Sans Serif"/>
            </a:endParaRPr>
          </a:p>
        </p:txBody>
      </p:sp>
      <p:sp>
        <p:nvSpPr>
          <p:cNvPr id="23" name="object 23"/>
          <p:cNvSpPr txBox="1"/>
          <p:nvPr/>
        </p:nvSpPr>
        <p:spPr>
          <a:xfrm>
            <a:off x="6426919" y="4996079"/>
            <a:ext cx="4038152" cy="151357"/>
          </a:xfrm>
          <a:prstGeom prst="rect">
            <a:avLst/>
          </a:prstGeom>
        </p:spPr>
        <p:txBody>
          <a:bodyPr vert="horz" wrap="square" lIns="0" tIns="11526" rIns="0" bIns="0" rtlCol="0">
            <a:spAutoFit/>
          </a:bodyPr>
          <a:lstStyle/>
          <a:p>
            <a:pPr marL="11527">
              <a:spcBef>
                <a:spcPts val="91"/>
              </a:spcBef>
              <a:tabLst>
                <a:tab pos="1040845" algn="l"/>
                <a:tab pos="2035583" algn="l"/>
                <a:tab pos="3106973" algn="l"/>
                <a:tab pos="3364015" algn="l"/>
              </a:tabLst>
            </a:pPr>
            <a:r>
              <a:rPr sz="908" spc="-9" dirty="0">
                <a:latin typeface="Verdana"/>
                <a:cs typeface="Verdana"/>
              </a:rPr>
              <a:t>обусловленных</a:t>
            </a:r>
            <a:r>
              <a:rPr sz="908" dirty="0">
                <a:latin typeface="Verdana"/>
                <a:cs typeface="Verdana"/>
              </a:rPr>
              <a:t>	</a:t>
            </a:r>
            <a:r>
              <a:rPr sz="908" spc="-9" dirty="0">
                <a:latin typeface="Verdana"/>
                <a:cs typeface="Verdana"/>
              </a:rPr>
              <a:t>операционной</a:t>
            </a:r>
            <a:r>
              <a:rPr sz="908" spc="-9" dirty="0">
                <a:latin typeface="Microsoft Sans Serif"/>
                <a:cs typeface="Microsoft Sans Serif"/>
              </a:rPr>
              <a:t>,</a:t>
            </a:r>
            <a:r>
              <a:rPr sz="908" dirty="0">
                <a:latin typeface="Microsoft Sans Serif"/>
                <a:cs typeface="Microsoft Sans Serif"/>
              </a:rPr>
              <a:t>	</a:t>
            </a:r>
            <a:r>
              <a:rPr sz="908" spc="-9" dirty="0">
                <a:latin typeface="Verdana"/>
                <a:cs typeface="Verdana"/>
              </a:rPr>
              <a:t>инвестиционной</a:t>
            </a:r>
            <a:r>
              <a:rPr sz="908" dirty="0">
                <a:latin typeface="Verdana"/>
                <a:cs typeface="Verdana"/>
              </a:rPr>
              <a:t>	</a:t>
            </a:r>
            <a:r>
              <a:rPr sz="908" spc="-45" dirty="0">
                <a:latin typeface="Verdana"/>
                <a:cs typeface="Verdana"/>
              </a:rPr>
              <a:t>и</a:t>
            </a:r>
            <a:r>
              <a:rPr sz="908" dirty="0">
                <a:latin typeface="Verdana"/>
                <a:cs typeface="Verdana"/>
              </a:rPr>
              <a:t>	</a:t>
            </a:r>
            <a:r>
              <a:rPr sz="908" spc="-50" dirty="0">
                <a:latin typeface="Verdana"/>
                <a:cs typeface="Verdana"/>
              </a:rPr>
              <a:t>финансовой</a:t>
            </a:r>
            <a:endParaRPr sz="908">
              <a:latin typeface="Verdana"/>
              <a:cs typeface="Verdana"/>
            </a:endParaRPr>
          </a:p>
        </p:txBody>
      </p:sp>
      <p:sp>
        <p:nvSpPr>
          <p:cNvPr id="24" name="object 24"/>
          <p:cNvSpPr txBox="1"/>
          <p:nvPr/>
        </p:nvSpPr>
        <p:spPr>
          <a:xfrm>
            <a:off x="6426928" y="5134391"/>
            <a:ext cx="4038728" cy="151357"/>
          </a:xfrm>
          <a:prstGeom prst="rect">
            <a:avLst/>
          </a:prstGeom>
        </p:spPr>
        <p:txBody>
          <a:bodyPr vert="horz" wrap="square" lIns="0" tIns="11526" rIns="0" bIns="0" rtlCol="0">
            <a:spAutoFit/>
          </a:bodyPr>
          <a:lstStyle/>
          <a:p>
            <a:pPr marL="11527">
              <a:spcBef>
                <a:spcPts val="91"/>
              </a:spcBef>
              <a:tabLst>
                <a:tab pos="998197" algn="l"/>
                <a:tab pos="1194724" algn="l"/>
                <a:tab pos="1833293" algn="l"/>
                <a:tab pos="2464946" algn="l"/>
                <a:tab pos="3060867" algn="l"/>
                <a:tab pos="3900574" algn="l"/>
              </a:tabLst>
            </a:pPr>
            <a:r>
              <a:rPr sz="908" spc="-9" dirty="0">
                <a:latin typeface="Verdana"/>
                <a:cs typeface="Verdana"/>
              </a:rPr>
              <a:t>деятельностью</a:t>
            </a:r>
            <a:r>
              <a:rPr sz="908" spc="-9" dirty="0">
                <a:latin typeface="Microsoft Sans Serif"/>
                <a:cs typeface="Microsoft Sans Serif"/>
              </a:rPr>
              <a:t>,</a:t>
            </a:r>
            <a:r>
              <a:rPr sz="908" dirty="0">
                <a:latin typeface="Microsoft Sans Serif"/>
                <a:cs typeface="Microsoft Sans Serif"/>
              </a:rPr>
              <a:t>	</a:t>
            </a:r>
            <a:r>
              <a:rPr sz="908" spc="-45" dirty="0">
                <a:latin typeface="Verdana"/>
                <a:cs typeface="Verdana"/>
              </a:rPr>
              <a:t>и</a:t>
            </a:r>
            <a:r>
              <a:rPr sz="908" dirty="0">
                <a:latin typeface="Verdana"/>
                <a:cs typeface="Verdana"/>
              </a:rPr>
              <a:t>	</a:t>
            </a:r>
            <a:r>
              <a:rPr sz="908" spc="-9" dirty="0">
                <a:latin typeface="Verdana"/>
                <a:cs typeface="Verdana"/>
              </a:rPr>
              <a:t>включает</a:t>
            </a:r>
            <a:r>
              <a:rPr sz="908" dirty="0">
                <a:latin typeface="Verdana"/>
                <a:cs typeface="Verdana"/>
              </a:rPr>
              <a:t>	</a:t>
            </a:r>
            <a:r>
              <a:rPr sz="908" spc="-9" dirty="0">
                <a:latin typeface="Verdana"/>
                <a:cs typeface="Verdana"/>
              </a:rPr>
              <a:t>курсовую</a:t>
            </a:r>
            <a:r>
              <a:rPr sz="908" dirty="0">
                <a:latin typeface="Verdana"/>
                <a:cs typeface="Verdana"/>
              </a:rPr>
              <a:t>	</a:t>
            </a:r>
            <a:r>
              <a:rPr sz="908" spc="-9" dirty="0">
                <a:latin typeface="Verdana"/>
                <a:cs typeface="Verdana"/>
              </a:rPr>
              <a:t>разницу</a:t>
            </a:r>
            <a:r>
              <a:rPr sz="908" spc="-9" dirty="0">
                <a:latin typeface="Microsoft Sans Serif"/>
                <a:cs typeface="Microsoft Sans Serif"/>
              </a:rPr>
              <a:t>,</a:t>
            </a:r>
            <a:r>
              <a:rPr sz="908" dirty="0">
                <a:latin typeface="Microsoft Sans Serif"/>
                <a:cs typeface="Microsoft Sans Serif"/>
              </a:rPr>
              <a:t>	</a:t>
            </a:r>
            <a:r>
              <a:rPr sz="908" spc="-9" dirty="0">
                <a:latin typeface="Verdana"/>
                <a:cs typeface="Verdana"/>
              </a:rPr>
              <a:t>накопленную</a:t>
            </a:r>
            <a:r>
              <a:rPr sz="908" dirty="0">
                <a:latin typeface="Verdana"/>
                <a:cs typeface="Verdana"/>
              </a:rPr>
              <a:t>	</a:t>
            </a:r>
            <a:r>
              <a:rPr sz="908" spc="-45" dirty="0">
                <a:latin typeface="Verdana"/>
                <a:cs typeface="Verdana"/>
              </a:rPr>
              <a:t>по</a:t>
            </a:r>
            <a:endParaRPr sz="908">
              <a:latin typeface="Verdana"/>
              <a:cs typeface="Verdana"/>
            </a:endParaRPr>
          </a:p>
        </p:txBody>
      </p:sp>
      <p:sp>
        <p:nvSpPr>
          <p:cNvPr id="25" name="object 25"/>
          <p:cNvSpPr txBox="1"/>
          <p:nvPr/>
        </p:nvSpPr>
        <p:spPr>
          <a:xfrm>
            <a:off x="6426918" y="5272706"/>
            <a:ext cx="2170932" cy="151357"/>
          </a:xfrm>
          <a:prstGeom prst="rect">
            <a:avLst/>
          </a:prstGeom>
        </p:spPr>
        <p:txBody>
          <a:bodyPr vert="horz" wrap="square" lIns="0" tIns="11526" rIns="0" bIns="0" rtlCol="0">
            <a:spAutoFit/>
          </a:bodyPr>
          <a:lstStyle/>
          <a:p>
            <a:pPr marL="11527">
              <a:spcBef>
                <a:spcPts val="91"/>
              </a:spcBef>
            </a:pPr>
            <a:r>
              <a:rPr sz="908" spc="-64" dirty="0">
                <a:latin typeface="Verdana"/>
                <a:cs typeface="Verdana"/>
              </a:rPr>
              <a:t>состоянию</a:t>
            </a:r>
            <a:r>
              <a:rPr sz="908" spc="-36" dirty="0">
                <a:latin typeface="Verdana"/>
                <a:cs typeface="Verdana"/>
              </a:rPr>
              <a:t> </a:t>
            </a:r>
            <a:r>
              <a:rPr sz="908" spc="-73" dirty="0">
                <a:latin typeface="Verdana"/>
                <a:cs typeface="Verdana"/>
              </a:rPr>
              <a:t>на</a:t>
            </a:r>
            <a:r>
              <a:rPr sz="908" spc="-27" dirty="0">
                <a:latin typeface="Verdana"/>
                <a:cs typeface="Verdana"/>
              </a:rPr>
              <a:t> </a:t>
            </a:r>
            <a:r>
              <a:rPr sz="908" spc="-86" dirty="0">
                <a:latin typeface="Verdana"/>
                <a:cs typeface="Verdana"/>
              </a:rPr>
              <a:t>конец</a:t>
            </a:r>
            <a:r>
              <a:rPr sz="908" spc="-27" dirty="0">
                <a:latin typeface="Verdana"/>
                <a:cs typeface="Verdana"/>
              </a:rPr>
              <a:t> </a:t>
            </a:r>
            <a:r>
              <a:rPr sz="908" spc="-73" dirty="0">
                <a:latin typeface="Verdana"/>
                <a:cs typeface="Verdana"/>
              </a:rPr>
              <a:t>отчетного</a:t>
            </a:r>
            <a:r>
              <a:rPr sz="908" spc="-27" dirty="0">
                <a:latin typeface="Verdana"/>
                <a:cs typeface="Verdana"/>
              </a:rPr>
              <a:t> </a:t>
            </a:r>
            <a:r>
              <a:rPr sz="908" spc="-32" dirty="0">
                <a:latin typeface="Verdana"/>
                <a:cs typeface="Verdana"/>
              </a:rPr>
              <a:t>периода</a:t>
            </a:r>
            <a:r>
              <a:rPr sz="908" spc="-32" dirty="0">
                <a:latin typeface="Microsoft Sans Serif"/>
                <a:cs typeface="Microsoft Sans Serif"/>
              </a:rPr>
              <a:t>.</a:t>
            </a:r>
            <a:endParaRPr sz="908">
              <a:latin typeface="Microsoft Sans Serif"/>
              <a:cs typeface="Microsoft Sans Serif"/>
            </a:endParaRPr>
          </a:p>
        </p:txBody>
      </p:sp>
      <p:sp>
        <p:nvSpPr>
          <p:cNvPr id="26" name="object 26"/>
          <p:cNvSpPr txBox="1"/>
          <p:nvPr/>
        </p:nvSpPr>
        <p:spPr>
          <a:xfrm>
            <a:off x="6372752" y="5566391"/>
            <a:ext cx="4147649" cy="292238"/>
          </a:xfrm>
          <a:prstGeom prst="rect">
            <a:avLst/>
          </a:prstGeom>
          <a:ln w="6096">
            <a:solidFill>
              <a:srgbClr val="000000"/>
            </a:solidFill>
          </a:ln>
        </p:spPr>
        <p:txBody>
          <a:bodyPr vert="horz" wrap="square" lIns="0" tIns="12679" rIns="0" bIns="0" rtlCol="0">
            <a:spAutoFit/>
          </a:bodyPr>
          <a:lstStyle/>
          <a:p>
            <a:pPr marL="65125" marR="58784" indent="-576">
              <a:spcBef>
                <a:spcPts val="100"/>
              </a:spcBef>
              <a:tabLst>
                <a:tab pos="745766" algn="l"/>
                <a:tab pos="1395285" algn="l"/>
                <a:tab pos="1864991" algn="l"/>
                <a:tab pos="2439588" algn="l"/>
                <a:tab pos="3335774" algn="l"/>
                <a:tab pos="3947257" algn="l"/>
              </a:tabLst>
            </a:pPr>
            <a:r>
              <a:rPr sz="908" b="1" spc="-9" dirty="0">
                <a:latin typeface="Arial"/>
                <a:cs typeface="Arial"/>
              </a:rPr>
              <a:t>ПРИМЕР-</a:t>
            </a:r>
            <a:r>
              <a:rPr sz="908" b="1" dirty="0">
                <a:latin typeface="Arial"/>
                <a:cs typeface="Arial"/>
              </a:rPr>
              <a:t>	</a:t>
            </a:r>
            <a:r>
              <a:rPr sz="908" b="1" spc="-9" dirty="0">
                <a:latin typeface="Arial"/>
                <a:cs typeface="Arial"/>
              </a:rPr>
              <a:t>Влияние</a:t>
            </a:r>
            <a:r>
              <a:rPr sz="908" b="1" dirty="0">
                <a:latin typeface="Arial"/>
                <a:cs typeface="Arial"/>
              </a:rPr>
              <a:t>	</a:t>
            </a:r>
            <a:r>
              <a:rPr sz="908" b="1" spc="-18" dirty="0">
                <a:latin typeface="Arial"/>
                <a:cs typeface="Arial"/>
              </a:rPr>
              <a:t>курса</a:t>
            </a:r>
            <a:r>
              <a:rPr sz="908" b="1" dirty="0">
                <a:latin typeface="Arial"/>
                <a:cs typeface="Arial"/>
              </a:rPr>
              <a:t>	</a:t>
            </a:r>
            <a:r>
              <a:rPr sz="908" b="1" spc="-9" dirty="0">
                <a:latin typeface="Arial"/>
                <a:cs typeface="Arial"/>
              </a:rPr>
              <a:t>обмена</a:t>
            </a:r>
            <a:r>
              <a:rPr sz="908" b="1" dirty="0">
                <a:latin typeface="Arial"/>
                <a:cs typeface="Arial"/>
              </a:rPr>
              <a:t>	</a:t>
            </a:r>
            <a:r>
              <a:rPr sz="908" b="1" spc="-9" dirty="0">
                <a:latin typeface="Arial"/>
                <a:cs typeface="Arial"/>
              </a:rPr>
              <a:t>иностранной</a:t>
            </a:r>
            <a:r>
              <a:rPr sz="908" b="1" dirty="0">
                <a:latin typeface="Arial"/>
                <a:cs typeface="Arial"/>
              </a:rPr>
              <a:t>	</a:t>
            </a:r>
            <a:r>
              <a:rPr sz="908" b="1" spc="-9" dirty="0">
                <a:latin typeface="Arial"/>
                <a:cs typeface="Arial"/>
              </a:rPr>
              <a:t>валюты</a:t>
            </a:r>
            <a:r>
              <a:rPr sz="908" b="1" dirty="0">
                <a:latin typeface="Arial"/>
                <a:cs typeface="Arial"/>
              </a:rPr>
              <a:t>	</a:t>
            </a:r>
            <a:r>
              <a:rPr sz="908" b="1" spc="-23" dirty="0">
                <a:latin typeface="Arial"/>
                <a:cs typeface="Arial"/>
              </a:rPr>
              <a:t>на </a:t>
            </a:r>
            <a:r>
              <a:rPr sz="908" b="1" dirty="0">
                <a:latin typeface="Arial"/>
                <a:cs typeface="Arial"/>
              </a:rPr>
              <a:t>имеющиеся</a:t>
            </a:r>
            <a:r>
              <a:rPr sz="908" b="1" spc="-23" dirty="0">
                <a:latin typeface="Arial"/>
                <a:cs typeface="Arial"/>
              </a:rPr>
              <a:t> </a:t>
            </a:r>
            <a:r>
              <a:rPr sz="908" b="1" dirty="0">
                <a:latin typeface="Arial"/>
                <a:cs typeface="Arial"/>
              </a:rPr>
              <a:t>денежные</a:t>
            </a:r>
            <a:r>
              <a:rPr sz="908" b="1" spc="-23" dirty="0">
                <a:latin typeface="Arial"/>
                <a:cs typeface="Arial"/>
              </a:rPr>
              <a:t> </a:t>
            </a:r>
            <a:r>
              <a:rPr sz="908" b="1" spc="-9" dirty="0">
                <a:latin typeface="Arial"/>
                <a:cs typeface="Arial"/>
              </a:rPr>
              <a:t>средства</a:t>
            </a:r>
            <a:endParaRPr sz="908">
              <a:latin typeface="Arial"/>
              <a:cs typeface="Arial"/>
            </a:endParaRPr>
          </a:p>
        </p:txBody>
      </p:sp>
      <p:sp>
        <p:nvSpPr>
          <p:cNvPr id="27" name="object 27"/>
          <p:cNvSpPr/>
          <p:nvPr/>
        </p:nvSpPr>
        <p:spPr>
          <a:xfrm>
            <a:off x="6089210" y="653527"/>
            <a:ext cx="9221" cy="5331951"/>
          </a:xfrm>
          <a:custGeom>
            <a:avLst/>
            <a:gdLst/>
            <a:ahLst/>
            <a:cxnLst/>
            <a:rect l="l" t="t" r="r" b="b"/>
            <a:pathLst>
              <a:path w="10160" h="5875020">
                <a:moveTo>
                  <a:pt x="9906" y="5875020"/>
                </a:moveTo>
                <a:lnTo>
                  <a:pt x="9905" y="0"/>
                </a:lnTo>
                <a:lnTo>
                  <a:pt x="0" y="0"/>
                </a:lnTo>
                <a:lnTo>
                  <a:pt x="0" y="5875020"/>
                </a:lnTo>
                <a:lnTo>
                  <a:pt x="9906" y="5875020"/>
                </a:lnTo>
                <a:close/>
              </a:path>
            </a:pathLst>
          </a:custGeom>
          <a:solidFill>
            <a:srgbClr val="000000"/>
          </a:solidFill>
        </p:spPr>
        <p:txBody>
          <a:bodyPr wrap="square" lIns="0" tIns="0" rIns="0" bIns="0" rtlCol="0"/>
          <a:lstStyle/>
          <a:p>
            <a:endParaRPr sz="1634"/>
          </a:p>
        </p:txBody>
      </p:sp>
      <p:sp>
        <p:nvSpPr>
          <p:cNvPr id="28" name="object 28"/>
          <p:cNvSpPr/>
          <p:nvPr/>
        </p:nvSpPr>
        <p:spPr>
          <a:xfrm>
            <a:off x="1520054" y="276625"/>
            <a:ext cx="9148226" cy="6309936"/>
          </a:xfrm>
          <a:custGeom>
            <a:avLst/>
            <a:gdLst/>
            <a:ahLst/>
            <a:cxnLst/>
            <a:rect l="l" t="t" r="r" b="b"/>
            <a:pathLst>
              <a:path w="10079990" h="6952615">
                <a:moveTo>
                  <a:pt x="10067531" y="12204"/>
                </a:moveTo>
                <a:lnTo>
                  <a:pt x="10061435" y="12204"/>
                </a:lnTo>
                <a:lnTo>
                  <a:pt x="10061423" y="18300"/>
                </a:lnTo>
                <a:lnTo>
                  <a:pt x="10061423" y="6934200"/>
                </a:lnTo>
                <a:lnTo>
                  <a:pt x="18288" y="6934200"/>
                </a:lnTo>
                <a:lnTo>
                  <a:pt x="18288" y="18300"/>
                </a:lnTo>
                <a:lnTo>
                  <a:pt x="10061423" y="18300"/>
                </a:lnTo>
                <a:lnTo>
                  <a:pt x="10061423" y="12204"/>
                </a:lnTo>
                <a:lnTo>
                  <a:pt x="18288" y="12204"/>
                </a:lnTo>
                <a:lnTo>
                  <a:pt x="12192" y="12204"/>
                </a:lnTo>
                <a:lnTo>
                  <a:pt x="12192" y="18288"/>
                </a:lnTo>
                <a:lnTo>
                  <a:pt x="12192" y="6934200"/>
                </a:lnTo>
                <a:lnTo>
                  <a:pt x="12192" y="6940296"/>
                </a:lnTo>
                <a:lnTo>
                  <a:pt x="18288" y="6940296"/>
                </a:lnTo>
                <a:lnTo>
                  <a:pt x="10061423" y="6940296"/>
                </a:lnTo>
                <a:lnTo>
                  <a:pt x="10067531" y="6940296"/>
                </a:lnTo>
                <a:lnTo>
                  <a:pt x="10067531" y="6934200"/>
                </a:lnTo>
                <a:lnTo>
                  <a:pt x="10067531" y="18300"/>
                </a:lnTo>
                <a:lnTo>
                  <a:pt x="10067531" y="12204"/>
                </a:lnTo>
                <a:close/>
              </a:path>
              <a:path w="10079990" h="6952615">
                <a:moveTo>
                  <a:pt x="10079736" y="0"/>
                </a:moveTo>
                <a:lnTo>
                  <a:pt x="10073640" y="0"/>
                </a:lnTo>
                <a:lnTo>
                  <a:pt x="10073640" y="6108"/>
                </a:lnTo>
                <a:lnTo>
                  <a:pt x="10073640" y="18288"/>
                </a:lnTo>
                <a:lnTo>
                  <a:pt x="10073640" y="6934200"/>
                </a:lnTo>
                <a:lnTo>
                  <a:pt x="10073640" y="6946392"/>
                </a:lnTo>
                <a:lnTo>
                  <a:pt x="10061435" y="6946392"/>
                </a:lnTo>
                <a:lnTo>
                  <a:pt x="18288" y="6946392"/>
                </a:lnTo>
                <a:lnTo>
                  <a:pt x="6096" y="6946392"/>
                </a:lnTo>
                <a:lnTo>
                  <a:pt x="6096" y="6934200"/>
                </a:lnTo>
                <a:lnTo>
                  <a:pt x="6096" y="18288"/>
                </a:lnTo>
                <a:lnTo>
                  <a:pt x="6096" y="6108"/>
                </a:lnTo>
                <a:lnTo>
                  <a:pt x="18288" y="6108"/>
                </a:lnTo>
                <a:lnTo>
                  <a:pt x="10061423" y="6108"/>
                </a:lnTo>
                <a:lnTo>
                  <a:pt x="10073640" y="6108"/>
                </a:lnTo>
                <a:lnTo>
                  <a:pt x="10073640" y="0"/>
                </a:lnTo>
                <a:lnTo>
                  <a:pt x="0" y="0"/>
                </a:lnTo>
                <a:lnTo>
                  <a:pt x="0" y="6108"/>
                </a:lnTo>
                <a:lnTo>
                  <a:pt x="0" y="18288"/>
                </a:lnTo>
                <a:lnTo>
                  <a:pt x="0" y="6934200"/>
                </a:lnTo>
                <a:lnTo>
                  <a:pt x="0" y="6946392"/>
                </a:lnTo>
                <a:lnTo>
                  <a:pt x="0" y="6952488"/>
                </a:lnTo>
                <a:lnTo>
                  <a:pt x="6096" y="6952488"/>
                </a:lnTo>
                <a:lnTo>
                  <a:pt x="10079736" y="6952488"/>
                </a:lnTo>
                <a:lnTo>
                  <a:pt x="10079736" y="6934200"/>
                </a:lnTo>
                <a:lnTo>
                  <a:pt x="10079736" y="18288"/>
                </a:lnTo>
                <a:lnTo>
                  <a:pt x="10079736" y="0"/>
                </a:lnTo>
                <a:close/>
              </a:path>
            </a:pathLst>
          </a:custGeom>
          <a:solidFill>
            <a:srgbClr val="000000"/>
          </a:solidFill>
        </p:spPr>
        <p:txBody>
          <a:bodyPr wrap="square" lIns="0" tIns="0" rIns="0" bIns="0" rtlCol="0"/>
          <a:lstStyle/>
          <a:p>
            <a:endParaRPr sz="1634"/>
          </a:p>
        </p:txBody>
      </p:sp>
      <p:sp>
        <p:nvSpPr>
          <p:cNvPr id="29" name="object 29"/>
          <p:cNvSpPr txBox="1">
            <a:spLocks noGrp="1"/>
          </p:cNvSpPr>
          <p:nvPr>
            <p:ph type="sldNum" sz="quarter" idx="7"/>
          </p:nvPr>
        </p:nvSpPr>
        <p:spPr>
          <a:xfrm>
            <a:off x="10917181" y="5924683"/>
            <a:ext cx="858794" cy="140300"/>
          </a:xfrm>
          <a:prstGeom prst="rect">
            <a:avLst/>
          </a:prstGeom>
        </p:spPr>
        <p:txBody>
          <a:bodyPr vert="horz" wrap="square" lIns="0" tIns="576" rIns="0" bIns="0" rtlCol="0" anchor="ctr">
            <a:spAutoFit/>
          </a:bodyPr>
          <a:lstStyle/>
          <a:p>
            <a:pPr marL="34580">
              <a:spcBef>
                <a:spcPts val="5"/>
              </a:spcBef>
            </a:pPr>
            <a:fld id="{81D60167-4931-47E6-BA6A-407CBD079E47}" type="slidenum">
              <a:rPr spc="-23" dirty="0"/>
              <a:pPr marL="34580">
                <a:spcBef>
                  <a:spcPts val="5"/>
                </a:spcBef>
              </a:pPr>
              <a:t>21</a:t>
            </a:fld>
            <a:endParaRPr spc="-23"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668049" y="656293"/>
            <a:ext cx="4147649" cy="570510"/>
          </a:xfrm>
          <a:prstGeom prst="rect">
            <a:avLst/>
          </a:prstGeom>
          <a:ln w="6096">
            <a:solidFill>
              <a:srgbClr val="000000"/>
            </a:solidFill>
          </a:ln>
        </p:spPr>
        <p:txBody>
          <a:bodyPr vert="horz" wrap="square" lIns="0" tIns="11526" rIns="0" bIns="0" rtlCol="0">
            <a:spAutoFit/>
          </a:bodyPr>
          <a:lstStyle/>
          <a:p>
            <a:pPr marL="65125" marR="58209">
              <a:spcBef>
                <a:spcPts val="91"/>
              </a:spcBef>
            </a:pPr>
            <a:r>
              <a:rPr sz="908" spc="-27" dirty="0">
                <a:latin typeface="Verdana"/>
                <a:cs typeface="Verdana"/>
              </a:rPr>
              <a:t>Остаток</a:t>
            </a:r>
            <a:r>
              <a:rPr sz="908" spc="218" dirty="0">
                <a:latin typeface="Verdana"/>
                <a:cs typeface="Verdana"/>
              </a:rPr>
              <a:t> </a:t>
            </a:r>
            <a:r>
              <a:rPr sz="908" spc="-45" dirty="0">
                <a:latin typeface="Verdana"/>
                <a:cs typeface="Verdana"/>
              </a:rPr>
              <a:t>денежных</a:t>
            </a:r>
            <a:r>
              <a:rPr sz="908" spc="218" dirty="0">
                <a:latin typeface="Verdana"/>
                <a:cs typeface="Verdana"/>
              </a:rPr>
              <a:t> </a:t>
            </a:r>
            <a:r>
              <a:rPr sz="908" spc="-23" dirty="0">
                <a:latin typeface="Verdana"/>
                <a:cs typeface="Verdana"/>
              </a:rPr>
              <a:t>средств</a:t>
            </a:r>
            <a:r>
              <a:rPr sz="908" spc="218" dirty="0">
                <a:latin typeface="Verdana"/>
                <a:cs typeface="Verdana"/>
              </a:rPr>
              <a:t> </a:t>
            </a:r>
            <a:r>
              <a:rPr sz="908" spc="-9" dirty="0">
                <a:latin typeface="Verdana"/>
                <a:cs typeface="Verdana"/>
              </a:rPr>
              <a:t>равен</a:t>
            </a:r>
            <a:r>
              <a:rPr sz="908" spc="218" dirty="0">
                <a:latin typeface="Verdana"/>
                <a:cs typeface="Verdana"/>
              </a:rPr>
              <a:t> </a:t>
            </a:r>
            <a:r>
              <a:rPr sz="908" dirty="0">
                <a:latin typeface="Microsoft Sans Serif"/>
                <a:cs typeface="Microsoft Sans Serif"/>
              </a:rPr>
              <a:t>$2,4</a:t>
            </a:r>
            <a:r>
              <a:rPr sz="908" spc="295" dirty="0">
                <a:latin typeface="Microsoft Sans Serif"/>
                <a:cs typeface="Microsoft Sans Serif"/>
              </a:rPr>
              <a:t> </a:t>
            </a:r>
            <a:r>
              <a:rPr sz="908" dirty="0">
                <a:latin typeface="Verdana"/>
                <a:cs typeface="Verdana"/>
              </a:rPr>
              <a:t>млн</a:t>
            </a:r>
            <a:r>
              <a:rPr sz="908" dirty="0">
                <a:latin typeface="Microsoft Sans Serif"/>
                <a:cs typeface="Microsoft Sans Serif"/>
              </a:rPr>
              <a:t>.</a:t>
            </a:r>
            <a:r>
              <a:rPr sz="908" spc="295" dirty="0">
                <a:latin typeface="Microsoft Sans Serif"/>
                <a:cs typeface="Microsoft Sans Serif"/>
              </a:rPr>
              <a:t> </a:t>
            </a:r>
            <a:r>
              <a:rPr sz="908" dirty="0">
                <a:latin typeface="Verdana"/>
                <a:cs typeface="Verdana"/>
              </a:rPr>
              <a:t>Ваша</a:t>
            </a:r>
            <a:r>
              <a:rPr sz="908" spc="218" dirty="0">
                <a:latin typeface="Verdana"/>
                <a:cs typeface="Verdana"/>
              </a:rPr>
              <a:t> </a:t>
            </a:r>
            <a:r>
              <a:rPr sz="908" spc="-54" dirty="0">
                <a:latin typeface="Verdana"/>
                <a:cs typeface="Verdana"/>
              </a:rPr>
              <a:t>функциональная </a:t>
            </a:r>
            <a:r>
              <a:rPr sz="908" spc="-59" dirty="0">
                <a:latin typeface="Verdana"/>
                <a:cs typeface="Verdana"/>
              </a:rPr>
              <a:t>валюта</a:t>
            </a:r>
            <a:r>
              <a:rPr sz="908" spc="-14" dirty="0">
                <a:latin typeface="Verdana"/>
                <a:cs typeface="Verdana"/>
              </a:rPr>
              <a:t> </a:t>
            </a:r>
            <a:r>
              <a:rPr sz="908" spc="241" dirty="0">
                <a:latin typeface="Microsoft Sans Serif"/>
                <a:cs typeface="Microsoft Sans Serif"/>
              </a:rPr>
              <a:t>–</a:t>
            </a:r>
            <a:r>
              <a:rPr sz="908" spc="59" dirty="0">
                <a:latin typeface="Microsoft Sans Serif"/>
                <a:cs typeface="Microsoft Sans Serif"/>
              </a:rPr>
              <a:t> </a:t>
            </a:r>
            <a:r>
              <a:rPr sz="908" spc="-32" dirty="0">
                <a:latin typeface="Verdana"/>
                <a:cs typeface="Verdana"/>
              </a:rPr>
              <a:t>евро</a:t>
            </a:r>
            <a:r>
              <a:rPr sz="908" spc="-32" dirty="0">
                <a:latin typeface="Microsoft Sans Serif"/>
                <a:cs typeface="Microsoft Sans Serif"/>
              </a:rPr>
              <a:t>.</a:t>
            </a:r>
            <a:r>
              <a:rPr sz="908" spc="59" dirty="0">
                <a:latin typeface="Microsoft Sans Serif"/>
                <a:cs typeface="Microsoft Sans Serif"/>
              </a:rPr>
              <a:t> </a:t>
            </a:r>
            <a:r>
              <a:rPr sz="908" spc="-82" dirty="0">
                <a:latin typeface="Verdana"/>
                <a:cs typeface="Verdana"/>
              </a:rPr>
              <a:t>Курс</a:t>
            </a:r>
            <a:r>
              <a:rPr sz="908" spc="-23" dirty="0">
                <a:latin typeface="Verdana"/>
                <a:cs typeface="Verdana"/>
              </a:rPr>
              <a:t> </a:t>
            </a:r>
            <a:r>
              <a:rPr sz="908" spc="-54" dirty="0">
                <a:latin typeface="Verdana"/>
                <a:cs typeface="Verdana"/>
              </a:rPr>
              <a:t>обмена</a:t>
            </a:r>
            <a:r>
              <a:rPr sz="908" spc="-14" dirty="0">
                <a:latin typeface="Verdana"/>
                <a:cs typeface="Verdana"/>
              </a:rPr>
              <a:t> </a:t>
            </a:r>
            <a:r>
              <a:rPr sz="908" spc="-68" dirty="0">
                <a:latin typeface="Verdana"/>
                <a:cs typeface="Verdana"/>
              </a:rPr>
              <a:t>на</a:t>
            </a:r>
            <a:r>
              <a:rPr sz="908" spc="-18" dirty="0">
                <a:latin typeface="Verdana"/>
                <a:cs typeface="Verdana"/>
              </a:rPr>
              <a:t> </a:t>
            </a:r>
            <a:r>
              <a:rPr sz="908" dirty="0">
                <a:latin typeface="Microsoft Sans Serif"/>
                <a:cs typeface="Microsoft Sans Serif"/>
              </a:rPr>
              <a:t>1</a:t>
            </a:r>
            <a:r>
              <a:rPr sz="908" spc="64" dirty="0">
                <a:latin typeface="Microsoft Sans Serif"/>
                <a:cs typeface="Microsoft Sans Serif"/>
              </a:rPr>
              <a:t> </a:t>
            </a:r>
            <a:r>
              <a:rPr sz="908" spc="-50" dirty="0">
                <a:latin typeface="Verdana"/>
                <a:cs typeface="Verdana"/>
              </a:rPr>
              <a:t>января</a:t>
            </a:r>
            <a:r>
              <a:rPr sz="908" spc="-50" dirty="0">
                <a:latin typeface="Microsoft Sans Serif"/>
                <a:cs typeface="Microsoft Sans Serif"/>
              </a:rPr>
              <a:t>:</a:t>
            </a:r>
            <a:r>
              <a:rPr sz="908" spc="59" dirty="0">
                <a:latin typeface="Microsoft Sans Serif"/>
                <a:cs typeface="Microsoft Sans Serif"/>
              </a:rPr>
              <a:t> </a:t>
            </a:r>
            <a:r>
              <a:rPr sz="908" dirty="0">
                <a:latin typeface="Microsoft Sans Serif"/>
                <a:cs typeface="Microsoft Sans Serif"/>
              </a:rPr>
              <a:t>1</a:t>
            </a:r>
            <a:r>
              <a:rPr sz="908" spc="59" dirty="0">
                <a:latin typeface="Microsoft Sans Serif"/>
                <a:cs typeface="Microsoft Sans Serif"/>
              </a:rPr>
              <a:t> </a:t>
            </a:r>
            <a:r>
              <a:rPr sz="908" spc="-64" dirty="0">
                <a:latin typeface="Verdana"/>
                <a:cs typeface="Verdana"/>
              </a:rPr>
              <a:t>евро</a:t>
            </a:r>
            <a:r>
              <a:rPr sz="908" spc="-27" dirty="0">
                <a:latin typeface="Verdana"/>
                <a:cs typeface="Verdana"/>
              </a:rPr>
              <a:t> </a:t>
            </a:r>
            <a:r>
              <a:rPr sz="908" dirty="0">
                <a:latin typeface="Microsoft Sans Serif"/>
                <a:cs typeface="Microsoft Sans Serif"/>
              </a:rPr>
              <a:t>=</a:t>
            </a:r>
            <a:r>
              <a:rPr sz="908" spc="64" dirty="0">
                <a:latin typeface="Microsoft Sans Serif"/>
                <a:cs typeface="Microsoft Sans Serif"/>
              </a:rPr>
              <a:t> </a:t>
            </a:r>
            <a:r>
              <a:rPr sz="908" dirty="0">
                <a:latin typeface="Microsoft Sans Serif"/>
                <a:cs typeface="Microsoft Sans Serif"/>
              </a:rPr>
              <a:t>$1,20.</a:t>
            </a:r>
            <a:r>
              <a:rPr sz="908" spc="59" dirty="0">
                <a:latin typeface="Microsoft Sans Serif"/>
                <a:cs typeface="Microsoft Sans Serif"/>
              </a:rPr>
              <a:t> </a:t>
            </a:r>
            <a:r>
              <a:rPr sz="908" spc="-77" dirty="0">
                <a:latin typeface="Verdana"/>
                <a:cs typeface="Verdana"/>
              </a:rPr>
              <a:t>Курс</a:t>
            </a:r>
            <a:r>
              <a:rPr sz="908" spc="-9" dirty="0">
                <a:latin typeface="Verdana"/>
                <a:cs typeface="Verdana"/>
              </a:rPr>
              <a:t> </a:t>
            </a:r>
            <a:r>
              <a:rPr sz="908" spc="-45" dirty="0">
                <a:latin typeface="Verdana"/>
                <a:cs typeface="Verdana"/>
              </a:rPr>
              <a:t>обмена</a:t>
            </a:r>
            <a:r>
              <a:rPr sz="908" spc="-14" dirty="0">
                <a:latin typeface="Verdana"/>
                <a:cs typeface="Verdana"/>
              </a:rPr>
              <a:t> </a:t>
            </a:r>
            <a:r>
              <a:rPr sz="908" spc="-23" dirty="0">
                <a:latin typeface="Verdana"/>
                <a:cs typeface="Verdana"/>
              </a:rPr>
              <a:t>на</a:t>
            </a:r>
            <a:endParaRPr sz="908">
              <a:latin typeface="Verdana"/>
              <a:cs typeface="Verdana"/>
            </a:endParaRPr>
          </a:p>
          <a:p>
            <a:pPr marL="65125" marR="58784">
              <a:spcBef>
                <a:spcPts val="5"/>
              </a:spcBef>
            </a:pPr>
            <a:r>
              <a:rPr sz="908" dirty="0">
                <a:latin typeface="Microsoft Sans Serif"/>
                <a:cs typeface="Microsoft Sans Serif"/>
              </a:rPr>
              <a:t>31</a:t>
            </a:r>
            <a:r>
              <a:rPr sz="908" spc="213" dirty="0">
                <a:latin typeface="Microsoft Sans Serif"/>
                <a:cs typeface="Microsoft Sans Serif"/>
              </a:rPr>
              <a:t> </a:t>
            </a:r>
            <a:r>
              <a:rPr sz="908" spc="-41" dirty="0">
                <a:latin typeface="Verdana"/>
                <a:cs typeface="Verdana"/>
              </a:rPr>
              <a:t>декабря</a:t>
            </a:r>
            <a:r>
              <a:rPr sz="908" spc="-41" dirty="0">
                <a:latin typeface="Microsoft Sans Serif"/>
                <a:cs typeface="Microsoft Sans Serif"/>
              </a:rPr>
              <a:t>:</a:t>
            </a:r>
            <a:r>
              <a:rPr sz="908" spc="208" dirty="0">
                <a:latin typeface="Microsoft Sans Serif"/>
                <a:cs typeface="Microsoft Sans Serif"/>
              </a:rPr>
              <a:t> </a:t>
            </a:r>
            <a:r>
              <a:rPr sz="908" dirty="0">
                <a:latin typeface="Microsoft Sans Serif"/>
                <a:cs typeface="Microsoft Sans Serif"/>
              </a:rPr>
              <a:t>1</a:t>
            </a:r>
            <a:r>
              <a:rPr sz="908" spc="213" dirty="0">
                <a:latin typeface="Microsoft Sans Serif"/>
                <a:cs typeface="Microsoft Sans Serif"/>
              </a:rPr>
              <a:t> </a:t>
            </a:r>
            <a:r>
              <a:rPr sz="908" spc="-18" dirty="0">
                <a:latin typeface="Verdana"/>
                <a:cs typeface="Verdana"/>
              </a:rPr>
              <a:t>евро</a:t>
            </a:r>
            <a:r>
              <a:rPr sz="908" spc="141" dirty="0">
                <a:latin typeface="Verdana"/>
                <a:cs typeface="Verdana"/>
              </a:rPr>
              <a:t> </a:t>
            </a:r>
            <a:r>
              <a:rPr sz="908" dirty="0">
                <a:latin typeface="Microsoft Sans Serif"/>
                <a:cs typeface="Microsoft Sans Serif"/>
              </a:rPr>
              <a:t>=</a:t>
            </a:r>
            <a:r>
              <a:rPr sz="908" spc="208" dirty="0">
                <a:latin typeface="Microsoft Sans Serif"/>
                <a:cs typeface="Microsoft Sans Serif"/>
              </a:rPr>
              <a:t> </a:t>
            </a:r>
            <a:r>
              <a:rPr sz="908" dirty="0">
                <a:latin typeface="Microsoft Sans Serif"/>
                <a:cs typeface="Microsoft Sans Serif"/>
              </a:rPr>
              <a:t>$1,25.</a:t>
            </a:r>
            <a:r>
              <a:rPr sz="908" spc="208" dirty="0">
                <a:latin typeface="Microsoft Sans Serif"/>
                <a:cs typeface="Microsoft Sans Serif"/>
              </a:rPr>
              <a:t> </a:t>
            </a:r>
            <a:r>
              <a:rPr sz="908" spc="-32" dirty="0">
                <a:latin typeface="Verdana"/>
                <a:cs typeface="Verdana"/>
              </a:rPr>
              <a:t>Прибыль</a:t>
            </a:r>
            <a:r>
              <a:rPr sz="908" spc="145" dirty="0">
                <a:latin typeface="Verdana"/>
                <a:cs typeface="Verdana"/>
              </a:rPr>
              <a:t> </a:t>
            </a:r>
            <a:r>
              <a:rPr sz="908" dirty="0">
                <a:latin typeface="Verdana"/>
                <a:cs typeface="Verdana"/>
              </a:rPr>
              <a:t>в</a:t>
            </a:r>
            <a:r>
              <a:rPr sz="908" spc="136" dirty="0">
                <a:latin typeface="Verdana"/>
                <a:cs typeface="Verdana"/>
              </a:rPr>
              <a:t> </a:t>
            </a:r>
            <a:r>
              <a:rPr sz="908" spc="-18" dirty="0">
                <a:latin typeface="Verdana"/>
                <a:cs typeface="Verdana"/>
              </a:rPr>
              <a:t>евро</a:t>
            </a:r>
            <a:r>
              <a:rPr sz="908" spc="136" dirty="0">
                <a:latin typeface="Verdana"/>
                <a:cs typeface="Verdana"/>
              </a:rPr>
              <a:t> </a:t>
            </a:r>
            <a:r>
              <a:rPr sz="908" dirty="0">
                <a:latin typeface="Verdana"/>
                <a:cs typeface="Verdana"/>
              </a:rPr>
              <a:t>в</a:t>
            </a:r>
            <a:r>
              <a:rPr sz="908" spc="136" dirty="0">
                <a:latin typeface="Verdana"/>
                <a:cs typeface="Verdana"/>
              </a:rPr>
              <a:t> </a:t>
            </a:r>
            <a:r>
              <a:rPr sz="908" spc="-32" dirty="0">
                <a:latin typeface="Verdana"/>
                <a:cs typeface="Verdana"/>
              </a:rPr>
              <a:t>размере</a:t>
            </a:r>
            <a:r>
              <a:rPr sz="908" spc="136" dirty="0">
                <a:latin typeface="Verdana"/>
                <a:cs typeface="Verdana"/>
              </a:rPr>
              <a:t> </a:t>
            </a:r>
            <a:r>
              <a:rPr sz="908" dirty="0">
                <a:latin typeface="Microsoft Sans Serif"/>
                <a:cs typeface="Microsoft Sans Serif"/>
              </a:rPr>
              <a:t>8.000</a:t>
            </a:r>
            <a:r>
              <a:rPr sz="908" spc="213" dirty="0">
                <a:latin typeface="Microsoft Sans Serif"/>
                <a:cs typeface="Microsoft Sans Serif"/>
              </a:rPr>
              <a:t> </a:t>
            </a:r>
            <a:r>
              <a:rPr sz="908" spc="241" dirty="0">
                <a:latin typeface="Microsoft Sans Serif"/>
                <a:cs typeface="Microsoft Sans Serif"/>
              </a:rPr>
              <a:t>–</a:t>
            </a:r>
            <a:r>
              <a:rPr sz="908" spc="213" dirty="0">
                <a:latin typeface="Microsoft Sans Serif"/>
                <a:cs typeface="Microsoft Sans Serif"/>
              </a:rPr>
              <a:t> </a:t>
            </a:r>
            <a:r>
              <a:rPr sz="908" spc="-23" dirty="0">
                <a:latin typeface="Verdana"/>
                <a:cs typeface="Verdana"/>
              </a:rPr>
              <a:t>это </a:t>
            </a:r>
            <a:r>
              <a:rPr sz="908" spc="-77" dirty="0">
                <a:latin typeface="Verdana"/>
                <a:cs typeface="Verdana"/>
              </a:rPr>
              <a:t>курсовая</a:t>
            </a:r>
            <a:r>
              <a:rPr sz="908" spc="-27" dirty="0">
                <a:latin typeface="Verdana"/>
                <a:cs typeface="Verdana"/>
              </a:rPr>
              <a:t> </a:t>
            </a:r>
            <a:r>
              <a:rPr sz="908" spc="-64" dirty="0">
                <a:latin typeface="Verdana"/>
                <a:cs typeface="Verdana"/>
              </a:rPr>
              <a:t>разница</a:t>
            </a:r>
            <a:r>
              <a:rPr sz="908" spc="-64" dirty="0">
                <a:latin typeface="Microsoft Sans Serif"/>
                <a:cs typeface="Microsoft Sans Serif"/>
              </a:rPr>
              <a:t>,</a:t>
            </a:r>
            <a:r>
              <a:rPr sz="908" spc="54" dirty="0">
                <a:latin typeface="Microsoft Sans Serif"/>
                <a:cs typeface="Microsoft Sans Serif"/>
              </a:rPr>
              <a:t> </a:t>
            </a:r>
            <a:r>
              <a:rPr sz="908" spc="-59" dirty="0">
                <a:latin typeface="Verdana"/>
                <a:cs typeface="Verdana"/>
              </a:rPr>
              <a:t>отражаемая</a:t>
            </a:r>
            <a:r>
              <a:rPr sz="908" spc="-23" dirty="0">
                <a:latin typeface="Verdana"/>
                <a:cs typeface="Verdana"/>
              </a:rPr>
              <a:t> </a:t>
            </a:r>
            <a:r>
              <a:rPr sz="908" spc="-73" dirty="0">
                <a:latin typeface="Verdana"/>
                <a:cs typeface="Verdana"/>
              </a:rPr>
              <a:t>в</a:t>
            </a:r>
            <a:r>
              <a:rPr sz="908" spc="-18" dirty="0">
                <a:latin typeface="Verdana"/>
                <a:cs typeface="Verdana"/>
              </a:rPr>
              <a:t> </a:t>
            </a:r>
            <a:r>
              <a:rPr sz="908" spc="-77" dirty="0">
                <a:latin typeface="Verdana"/>
                <a:cs typeface="Verdana"/>
              </a:rPr>
              <a:t>операционной</a:t>
            </a:r>
            <a:r>
              <a:rPr sz="908" spc="-18" dirty="0">
                <a:latin typeface="Verdana"/>
                <a:cs typeface="Verdana"/>
              </a:rPr>
              <a:t> </a:t>
            </a:r>
            <a:r>
              <a:rPr sz="908" spc="-9" dirty="0">
                <a:latin typeface="Verdana"/>
                <a:cs typeface="Verdana"/>
              </a:rPr>
              <a:t>деятельности</a:t>
            </a:r>
            <a:r>
              <a:rPr sz="908" spc="-9" dirty="0">
                <a:latin typeface="Microsoft Sans Serif"/>
                <a:cs typeface="Microsoft Sans Serif"/>
              </a:rPr>
              <a:t>.</a:t>
            </a:r>
            <a:endParaRPr sz="908">
              <a:latin typeface="Microsoft Sans Serif"/>
              <a:cs typeface="Microsoft Sans Serif"/>
            </a:endParaRPr>
          </a:p>
        </p:txBody>
      </p:sp>
      <p:sp>
        <p:nvSpPr>
          <p:cNvPr id="3" name="object 3"/>
          <p:cNvSpPr txBox="1"/>
          <p:nvPr/>
        </p:nvSpPr>
        <p:spPr>
          <a:xfrm>
            <a:off x="1722215" y="1358460"/>
            <a:ext cx="1681651" cy="179249"/>
          </a:xfrm>
          <a:prstGeom prst="rect">
            <a:avLst/>
          </a:prstGeom>
        </p:spPr>
        <p:txBody>
          <a:bodyPr vert="horz" wrap="square" lIns="0" tIns="11526" rIns="0" bIns="0" rtlCol="0">
            <a:spAutoFit/>
          </a:bodyPr>
          <a:lstStyle/>
          <a:p>
            <a:pPr marL="11527">
              <a:spcBef>
                <a:spcPts val="91"/>
              </a:spcBef>
            </a:pPr>
            <a:r>
              <a:rPr sz="1089" b="1" dirty="0">
                <a:latin typeface="Arial"/>
                <a:cs typeface="Arial"/>
              </a:rPr>
              <a:t>Проценты</a:t>
            </a:r>
            <a:r>
              <a:rPr sz="1089" b="1" spc="-32" dirty="0">
                <a:latin typeface="Arial"/>
                <a:cs typeface="Arial"/>
              </a:rPr>
              <a:t> </a:t>
            </a:r>
            <a:r>
              <a:rPr sz="1089" b="1" dirty="0">
                <a:latin typeface="Arial"/>
                <a:cs typeface="Arial"/>
              </a:rPr>
              <a:t>и</a:t>
            </a:r>
            <a:r>
              <a:rPr sz="1089" b="1" spc="-41" dirty="0">
                <a:latin typeface="Arial"/>
                <a:cs typeface="Arial"/>
              </a:rPr>
              <a:t> </a:t>
            </a:r>
            <a:r>
              <a:rPr sz="1089" b="1" spc="-9" dirty="0">
                <a:latin typeface="Arial"/>
                <a:cs typeface="Arial"/>
              </a:rPr>
              <a:t>дивиденды</a:t>
            </a:r>
            <a:endParaRPr sz="1089">
              <a:latin typeface="Arial"/>
              <a:cs typeface="Arial"/>
            </a:endParaRPr>
          </a:p>
        </p:txBody>
      </p:sp>
      <p:sp>
        <p:nvSpPr>
          <p:cNvPr id="4" name="object 4"/>
          <p:cNvSpPr txBox="1"/>
          <p:nvPr/>
        </p:nvSpPr>
        <p:spPr>
          <a:xfrm>
            <a:off x="1722202" y="1677270"/>
            <a:ext cx="4038728" cy="277430"/>
          </a:xfrm>
          <a:prstGeom prst="rect">
            <a:avLst/>
          </a:prstGeom>
        </p:spPr>
        <p:txBody>
          <a:bodyPr vert="horz" wrap="square" lIns="0" tIns="20747" rIns="0" bIns="0" rtlCol="0">
            <a:spAutoFit/>
          </a:bodyPr>
          <a:lstStyle/>
          <a:p>
            <a:pPr marL="11527" marR="4611">
              <a:lnSpc>
                <a:spcPts val="1044"/>
              </a:lnSpc>
              <a:spcBef>
                <a:spcPts val="163"/>
              </a:spcBef>
            </a:pPr>
            <a:r>
              <a:rPr sz="908" spc="-59" dirty="0">
                <a:latin typeface="Verdana"/>
                <a:cs typeface="Verdana"/>
              </a:rPr>
              <a:t>Информацию</a:t>
            </a:r>
            <a:r>
              <a:rPr sz="908" spc="-32" dirty="0">
                <a:latin typeface="Verdana"/>
                <a:cs typeface="Verdana"/>
              </a:rPr>
              <a:t> </a:t>
            </a:r>
            <a:r>
              <a:rPr sz="908" spc="-64" dirty="0">
                <a:latin typeface="Verdana"/>
                <a:cs typeface="Verdana"/>
              </a:rPr>
              <a:t>о</a:t>
            </a:r>
            <a:r>
              <a:rPr sz="908" spc="-27" dirty="0">
                <a:latin typeface="Verdana"/>
                <a:cs typeface="Verdana"/>
              </a:rPr>
              <a:t> </a:t>
            </a:r>
            <a:r>
              <a:rPr sz="908" spc="-77" dirty="0">
                <a:latin typeface="Verdana"/>
                <a:cs typeface="Verdana"/>
              </a:rPr>
              <a:t>движении</a:t>
            </a:r>
            <a:r>
              <a:rPr sz="908" spc="-23" dirty="0">
                <a:latin typeface="Verdana"/>
                <a:cs typeface="Verdana"/>
              </a:rPr>
              <a:t> </a:t>
            </a:r>
            <a:r>
              <a:rPr sz="908" spc="-77" dirty="0">
                <a:latin typeface="Verdana"/>
                <a:cs typeface="Verdana"/>
              </a:rPr>
              <a:t>денежных</a:t>
            </a:r>
            <a:r>
              <a:rPr sz="908" spc="-36" dirty="0">
                <a:latin typeface="Verdana"/>
                <a:cs typeface="Verdana"/>
              </a:rPr>
              <a:t> средств</a:t>
            </a:r>
            <a:r>
              <a:rPr sz="908" spc="-36" dirty="0">
                <a:latin typeface="Microsoft Sans Serif"/>
                <a:cs typeface="Microsoft Sans Serif"/>
              </a:rPr>
              <a:t>,</a:t>
            </a:r>
            <a:r>
              <a:rPr sz="908" spc="45" dirty="0">
                <a:latin typeface="Microsoft Sans Serif"/>
                <a:cs typeface="Microsoft Sans Serif"/>
              </a:rPr>
              <a:t> </a:t>
            </a:r>
            <a:r>
              <a:rPr sz="908" spc="-59" dirty="0">
                <a:latin typeface="Verdana"/>
                <a:cs typeface="Verdana"/>
              </a:rPr>
              <a:t>обусловленном</a:t>
            </a:r>
            <a:r>
              <a:rPr sz="908" spc="-32" dirty="0">
                <a:latin typeface="Verdana"/>
                <a:cs typeface="Verdana"/>
              </a:rPr>
              <a:t> </a:t>
            </a:r>
            <a:r>
              <a:rPr sz="908" spc="-41" dirty="0">
                <a:latin typeface="Verdana"/>
                <a:cs typeface="Verdana"/>
              </a:rPr>
              <a:t>получением </a:t>
            </a:r>
            <a:r>
              <a:rPr sz="908" dirty="0">
                <a:latin typeface="Verdana"/>
                <a:cs typeface="Verdana"/>
              </a:rPr>
              <a:t>и</a:t>
            </a:r>
            <a:r>
              <a:rPr sz="908" spc="68" dirty="0">
                <a:latin typeface="Verdana"/>
                <a:cs typeface="Verdana"/>
              </a:rPr>
              <a:t> </a:t>
            </a:r>
            <a:r>
              <a:rPr sz="908" spc="-45" dirty="0">
                <a:latin typeface="Verdana"/>
                <a:cs typeface="Verdana"/>
              </a:rPr>
              <a:t>выплатой</a:t>
            </a:r>
            <a:r>
              <a:rPr sz="908" spc="73" dirty="0">
                <a:latin typeface="Verdana"/>
                <a:cs typeface="Verdana"/>
              </a:rPr>
              <a:t> </a:t>
            </a:r>
            <a:r>
              <a:rPr sz="908" spc="-54" dirty="0">
                <a:latin typeface="Verdana"/>
                <a:cs typeface="Verdana"/>
              </a:rPr>
              <a:t>процентов</a:t>
            </a:r>
            <a:r>
              <a:rPr sz="908" spc="68" dirty="0">
                <a:latin typeface="Verdana"/>
                <a:cs typeface="Verdana"/>
              </a:rPr>
              <a:t> </a:t>
            </a:r>
            <a:r>
              <a:rPr sz="908" dirty="0">
                <a:latin typeface="Verdana"/>
                <a:cs typeface="Verdana"/>
              </a:rPr>
              <a:t>и</a:t>
            </a:r>
            <a:r>
              <a:rPr sz="908" spc="68" dirty="0">
                <a:latin typeface="Verdana"/>
                <a:cs typeface="Verdana"/>
              </a:rPr>
              <a:t> </a:t>
            </a:r>
            <a:r>
              <a:rPr sz="908" spc="-45" dirty="0">
                <a:latin typeface="Verdana"/>
                <a:cs typeface="Verdana"/>
              </a:rPr>
              <a:t>дивидендов</a:t>
            </a:r>
            <a:r>
              <a:rPr sz="908" spc="-45" dirty="0">
                <a:latin typeface="Microsoft Sans Serif"/>
                <a:cs typeface="Microsoft Sans Serif"/>
              </a:rPr>
              <a:t>,</a:t>
            </a:r>
            <a:r>
              <a:rPr sz="908" spc="141" dirty="0">
                <a:latin typeface="Microsoft Sans Serif"/>
                <a:cs typeface="Microsoft Sans Serif"/>
              </a:rPr>
              <a:t> </a:t>
            </a:r>
            <a:r>
              <a:rPr sz="908" spc="-27" dirty="0">
                <a:latin typeface="Verdana"/>
                <a:cs typeface="Verdana"/>
              </a:rPr>
              <a:t>следует</a:t>
            </a:r>
            <a:r>
              <a:rPr sz="908" spc="68" dirty="0">
                <a:latin typeface="Verdana"/>
                <a:cs typeface="Verdana"/>
              </a:rPr>
              <a:t> </a:t>
            </a:r>
            <a:r>
              <a:rPr sz="908" spc="-54" dirty="0">
                <a:latin typeface="Verdana"/>
                <a:cs typeface="Verdana"/>
              </a:rPr>
              <a:t>раскрывать</a:t>
            </a:r>
            <a:r>
              <a:rPr sz="908" spc="68" dirty="0">
                <a:latin typeface="Verdana"/>
                <a:cs typeface="Verdana"/>
              </a:rPr>
              <a:t> </a:t>
            </a:r>
            <a:r>
              <a:rPr sz="908" spc="-36" dirty="0">
                <a:latin typeface="Verdana"/>
                <a:cs typeface="Verdana"/>
              </a:rPr>
              <a:t>отдельно</a:t>
            </a:r>
            <a:r>
              <a:rPr sz="908" spc="73" dirty="0">
                <a:latin typeface="Verdana"/>
                <a:cs typeface="Verdana"/>
              </a:rPr>
              <a:t> </a:t>
            </a:r>
            <a:r>
              <a:rPr sz="908" spc="-45" dirty="0">
                <a:latin typeface="Verdana"/>
                <a:cs typeface="Verdana"/>
              </a:rPr>
              <a:t>и</a:t>
            </a:r>
            <a:endParaRPr sz="908">
              <a:latin typeface="Verdana"/>
              <a:cs typeface="Verdana"/>
            </a:endParaRPr>
          </a:p>
        </p:txBody>
      </p:sp>
      <p:sp>
        <p:nvSpPr>
          <p:cNvPr id="5" name="object 5"/>
          <p:cNvSpPr txBox="1"/>
          <p:nvPr/>
        </p:nvSpPr>
        <p:spPr>
          <a:xfrm>
            <a:off x="1722203" y="1942139"/>
            <a:ext cx="4039304" cy="151357"/>
          </a:xfrm>
          <a:prstGeom prst="rect">
            <a:avLst/>
          </a:prstGeom>
        </p:spPr>
        <p:txBody>
          <a:bodyPr vert="horz" wrap="square" lIns="0" tIns="11526" rIns="0" bIns="0" rtlCol="0">
            <a:spAutoFit/>
          </a:bodyPr>
          <a:lstStyle/>
          <a:p>
            <a:pPr marL="11527">
              <a:spcBef>
                <a:spcPts val="91"/>
              </a:spcBef>
              <a:tabLst>
                <a:tab pos="995315" algn="l"/>
                <a:tab pos="2153730" algn="l"/>
                <a:tab pos="2459183" algn="l"/>
                <a:tab pos="2958280" algn="l"/>
                <a:tab pos="3225120" algn="l"/>
              </a:tabLst>
            </a:pPr>
            <a:r>
              <a:rPr sz="908" spc="-9" dirty="0">
                <a:latin typeface="Verdana"/>
                <a:cs typeface="Verdana"/>
              </a:rPr>
              <a:t>соответственно</a:t>
            </a:r>
            <a:r>
              <a:rPr sz="908" dirty="0">
                <a:latin typeface="Verdana"/>
                <a:cs typeface="Verdana"/>
              </a:rPr>
              <a:t>	</a:t>
            </a:r>
            <a:r>
              <a:rPr sz="908" spc="-9" dirty="0">
                <a:latin typeface="Verdana"/>
                <a:cs typeface="Verdana"/>
              </a:rPr>
              <a:t>классифицировать</a:t>
            </a:r>
            <a:r>
              <a:rPr sz="908" dirty="0">
                <a:latin typeface="Verdana"/>
                <a:cs typeface="Verdana"/>
              </a:rPr>
              <a:t>	</a:t>
            </a:r>
            <a:r>
              <a:rPr sz="908" spc="-23" dirty="0">
                <a:latin typeface="Verdana"/>
                <a:cs typeface="Verdana"/>
              </a:rPr>
              <a:t>как</a:t>
            </a:r>
            <a:r>
              <a:rPr sz="908" dirty="0">
                <a:latin typeface="Verdana"/>
                <a:cs typeface="Verdana"/>
              </a:rPr>
              <a:t>	</a:t>
            </a:r>
            <a:r>
              <a:rPr sz="908" spc="-9" dirty="0">
                <a:latin typeface="Verdana"/>
                <a:cs typeface="Verdana"/>
              </a:rPr>
              <a:t>потоки</a:t>
            </a:r>
            <a:r>
              <a:rPr sz="908" dirty="0">
                <a:latin typeface="Verdana"/>
                <a:cs typeface="Verdana"/>
              </a:rPr>
              <a:t>	</a:t>
            </a:r>
            <a:r>
              <a:rPr sz="908" spc="-23" dirty="0">
                <a:latin typeface="Verdana"/>
                <a:cs typeface="Verdana"/>
              </a:rPr>
              <a:t>по</a:t>
            </a:r>
            <a:r>
              <a:rPr sz="908" dirty="0">
                <a:latin typeface="Verdana"/>
                <a:cs typeface="Verdana"/>
              </a:rPr>
              <a:t>	</a:t>
            </a:r>
            <a:r>
              <a:rPr sz="908" spc="-59" dirty="0">
                <a:latin typeface="Verdana"/>
                <a:cs typeface="Verdana"/>
              </a:rPr>
              <a:t>операционной</a:t>
            </a:r>
            <a:r>
              <a:rPr sz="908" spc="-59" dirty="0">
                <a:latin typeface="Microsoft Sans Serif"/>
                <a:cs typeface="Microsoft Sans Serif"/>
              </a:rPr>
              <a:t>,</a:t>
            </a:r>
            <a:endParaRPr sz="908">
              <a:latin typeface="Microsoft Sans Serif"/>
              <a:cs typeface="Microsoft Sans Serif"/>
            </a:endParaRPr>
          </a:p>
        </p:txBody>
      </p:sp>
      <p:sp>
        <p:nvSpPr>
          <p:cNvPr id="6" name="object 6"/>
          <p:cNvSpPr txBox="1"/>
          <p:nvPr/>
        </p:nvSpPr>
        <p:spPr>
          <a:xfrm>
            <a:off x="1722231" y="2074920"/>
            <a:ext cx="2628516" cy="151357"/>
          </a:xfrm>
          <a:prstGeom prst="rect">
            <a:avLst/>
          </a:prstGeom>
        </p:spPr>
        <p:txBody>
          <a:bodyPr vert="horz" wrap="square" lIns="0" tIns="11526" rIns="0" bIns="0" rtlCol="0">
            <a:spAutoFit/>
          </a:bodyPr>
          <a:lstStyle/>
          <a:p>
            <a:pPr marL="11527">
              <a:spcBef>
                <a:spcPts val="91"/>
              </a:spcBef>
            </a:pPr>
            <a:r>
              <a:rPr sz="908" spc="-73" dirty="0">
                <a:latin typeface="Verdana"/>
                <a:cs typeface="Verdana"/>
              </a:rPr>
              <a:t>инвестиционной</a:t>
            </a:r>
            <a:r>
              <a:rPr sz="908" spc="-18" dirty="0">
                <a:latin typeface="Verdana"/>
                <a:cs typeface="Verdana"/>
              </a:rPr>
              <a:t> </a:t>
            </a:r>
            <a:r>
              <a:rPr sz="908" spc="-73" dirty="0">
                <a:latin typeface="Verdana"/>
                <a:cs typeface="Verdana"/>
              </a:rPr>
              <a:t>или</a:t>
            </a:r>
            <a:r>
              <a:rPr sz="908" spc="-18" dirty="0">
                <a:latin typeface="Verdana"/>
                <a:cs typeface="Verdana"/>
              </a:rPr>
              <a:t> </a:t>
            </a:r>
            <a:r>
              <a:rPr sz="908" spc="-68" dirty="0">
                <a:latin typeface="Verdana"/>
                <a:cs typeface="Verdana"/>
              </a:rPr>
              <a:t>финансовой</a:t>
            </a:r>
            <a:r>
              <a:rPr sz="908" spc="-18" dirty="0">
                <a:latin typeface="Verdana"/>
                <a:cs typeface="Verdana"/>
              </a:rPr>
              <a:t> </a:t>
            </a:r>
            <a:r>
              <a:rPr sz="908" spc="-32" dirty="0">
                <a:latin typeface="Verdana"/>
                <a:cs typeface="Verdana"/>
              </a:rPr>
              <a:t>деятельности</a:t>
            </a:r>
            <a:r>
              <a:rPr sz="908" spc="-32" dirty="0">
                <a:latin typeface="Microsoft Sans Serif"/>
                <a:cs typeface="Microsoft Sans Serif"/>
              </a:rPr>
              <a:t>.</a:t>
            </a:r>
            <a:endParaRPr sz="908">
              <a:latin typeface="Microsoft Sans Serif"/>
              <a:cs typeface="Microsoft Sans Serif"/>
            </a:endParaRPr>
          </a:p>
        </p:txBody>
      </p:sp>
      <p:sp>
        <p:nvSpPr>
          <p:cNvPr id="7" name="object 7"/>
          <p:cNvSpPr txBox="1"/>
          <p:nvPr/>
        </p:nvSpPr>
        <p:spPr>
          <a:xfrm>
            <a:off x="1722193" y="2352237"/>
            <a:ext cx="4039304" cy="710228"/>
          </a:xfrm>
          <a:prstGeom prst="rect">
            <a:avLst/>
          </a:prstGeom>
        </p:spPr>
        <p:txBody>
          <a:bodyPr vert="horz" wrap="square" lIns="0" tIns="11526" rIns="0" bIns="0" rtlCol="0">
            <a:spAutoFit/>
          </a:bodyPr>
          <a:lstStyle/>
          <a:p>
            <a:pPr marL="11527" marR="4611" algn="just">
              <a:spcBef>
                <a:spcPts val="91"/>
              </a:spcBef>
            </a:pPr>
            <a:r>
              <a:rPr sz="908" spc="-23" dirty="0">
                <a:latin typeface="Verdana"/>
                <a:cs typeface="Verdana"/>
              </a:rPr>
              <a:t>В</a:t>
            </a:r>
            <a:r>
              <a:rPr sz="908" spc="200" dirty="0">
                <a:latin typeface="Verdana"/>
                <a:cs typeface="Verdana"/>
              </a:rPr>
              <a:t> </a:t>
            </a:r>
            <a:r>
              <a:rPr sz="908" spc="-54" dirty="0">
                <a:latin typeface="Verdana"/>
                <a:cs typeface="Verdana"/>
              </a:rPr>
              <a:t>отчете</a:t>
            </a:r>
            <a:r>
              <a:rPr sz="908" spc="200" dirty="0">
                <a:latin typeface="Verdana"/>
                <a:cs typeface="Verdana"/>
              </a:rPr>
              <a:t> </a:t>
            </a:r>
            <a:r>
              <a:rPr sz="908" spc="-59" dirty="0">
                <a:latin typeface="Verdana"/>
                <a:cs typeface="Verdana"/>
              </a:rPr>
              <a:t>о</a:t>
            </a:r>
            <a:r>
              <a:rPr sz="908" spc="195" dirty="0">
                <a:latin typeface="Verdana"/>
                <a:cs typeface="Verdana"/>
              </a:rPr>
              <a:t> </a:t>
            </a:r>
            <a:r>
              <a:rPr sz="908" spc="-77" dirty="0">
                <a:latin typeface="Verdana"/>
                <a:cs typeface="Verdana"/>
              </a:rPr>
              <a:t>движении</a:t>
            </a:r>
            <a:r>
              <a:rPr sz="908" spc="204" dirty="0">
                <a:latin typeface="Verdana"/>
                <a:cs typeface="Verdana"/>
              </a:rPr>
              <a:t> </a:t>
            </a:r>
            <a:r>
              <a:rPr sz="908" spc="-77" dirty="0">
                <a:latin typeface="Verdana"/>
                <a:cs typeface="Verdana"/>
              </a:rPr>
              <a:t>денежных</a:t>
            </a:r>
            <a:r>
              <a:rPr sz="908" spc="195" dirty="0">
                <a:latin typeface="Verdana"/>
                <a:cs typeface="Verdana"/>
              </a:rPr>
              <a:t> </a:t>
            </a:r>
            <a:r>
              <a:rPr sz="908" spc="-50" dirty="0">
                <a:latin typeface="Verdana"/>
                <a:cs typeface="Verdana"/>
              </a:rPr>
              <a:t>средств</a:t>
            </a:r>
            <a:r>
              <a:rPr sz="908" spc="195" dirty="0">
                <a:latin typeface="Verdana"/>
                <a:cs typeface="Verdana"/>
              </a:rPr>
              <a:t> </a:t>
            </a:r>
            <a:r>
              <a:rPr sz="908" spc="-64" dirty="0">
                <a:latin typeface="Verdana"/>
                <a:cs typeface="Verdana"/>
              </a:rPr>
              <a:t>раскрывается</a:t>
            </a:r>
            <a:r>
              <a:rPr sz="908" spc="195" dirty="0">
                <a:latin typeface="Verdana"/>
                <a:cs typeface="Verdana"/>
              </a:rPr>
              <a:t> </a:t>
            </a:r>
            <a:r>
              <a:rPr sz="908" spc="-59" dirty="0">
                <a:latin typeface="Verdana"/>
                <a:cs typeface="Verdana"/>
              </a:rPr>
              <a:t>информация</a:t>
            </a:r>
            <a:r>
              <a:rPr sz="908" spc="200" dirty="0">
                <a:latin typeface="Verdana"/>
                <a:cs typeface="Verdana"/>
              </a:rPr>
              <a:t> </a:t>
            </a:r>
            <a:r>
              <a:rPr sz="908" spc="-59" dirty="0">
                <a:latin typeface="Verdana"/>
                <a:cs typeface="Verdana"/>
              </a:rPr>
              <a:t>о</a:t>
            </a:r>
            <a:r>
              <a:rPr sz="908" spc="-32" dirty="0">
                <a:latin typeface="Verdana"/>
                <a:cs typeface="Verdana"/>
              </a:rPr>
              <a:t> </a:t>
            </a:r>
            <a:r>
              <a:rPr sz="908" spc="-82" dirty="0">
                <a:latin typeface="Verdana"/>
                <a:cs typeface="Verdana"/>
              </a:rPr>
              <a:t>совокупных</a:t>
            </a:r>
            <a:r>
              <a:rPr sz="908" spc="690" dirty="0">
                <a:latin typeface="Verdana"/>
                <a:cs typeface="Verdana"/>
              </a:rPr>
              <a:t> </a:t>
            </a:r>
            <a:r>
              <a:rPr sz="908" spc="-73" dirty="0">
                <a:latin typeface="Verdana"/>
                <a:cs typeface="Verdana"/>
              </a:rPr>
              <a:t>процентных</a:t>
            </a:r>
            <a:r>
              <a:rPr sz="908" spc="685" dirty="0">
                <a:latin typeface="Verdana"/>
                <a:cs typeface="Verdana"/>
              </a:rPr>
              <a:t> </a:t>
            </a:r>
            <a:r>
              <a:rPr sz="908" spc="-68" dirty="0">
                <a:latin typeface="Verdana"/>
                <a:cs typeface="Verdana"/>
              </a:rPr>
              <a:t>платежах</a:t>
            </a:r>
            <a:r>
              <a:rPr sz="908" spc="685" dirty="0">
                <a:latin typeface="Verdana"/>
                <a:cs typeface="Verdana"/>
              </a:rPr>
              <a:t> </a:t>
            </a:r>
            <a:r>
              <a:rPr sz="908" spc="-68" dirty="0">
                <a:latin typeface="Verdana"/>
                <a:cs typeface="Verdana"/>
              </a:rPr>
              <a:t>в</a:t>
            </a:r>
            <a:r>
              <a:rPr sz="908" spc="690" dirty="0">
                <a:latin typeface="Verdana"/>
                <a:cs typeface="Verdana"/>
              </a:rPr>
              <a:t> </a:t>
            </a:r>
            <a:r>
              <a:rPr sz="908" spc="-59" dirty="0">
                <a:latin typeface="Verdana"/>
                <a:cs typeface="Verdana"/>
              </a:rPr>
              <a:t>течение</a:t>
            </a:r>
            <a:r>
              <a:rPr sz="908" spc="690" dirty="0">
                <a:latin typeface="Verdana"/>
                <a:cs typeface="Verdana"/>
              </a:rPr>
              <a:t> </a:t>
            </a:r>
            <a:r>
              <a:rPr sz="908" spc="-64" dirty="0">
                <a:latin typeface="Verdana"/>
                <a:cs typeface="Verdana"/>
              </a:rPr>
              <a:t>отчетного</a:t>
            </a:r>
            <a:r>
              <a:rPr sz="908" spc="694" dirty="0">
                <a:latin typeface="Verdana"/>
                <a:cs typeface="Verdana"/>
              </a:rPr>
              <a:t> </a:t>
            </a:r>
            <a:r>
              <a:rPr sz="908" spc="-68" dirty="0">
                <a:latin typeface="Verdana"/>
                <a:cs typeface="Verdana"/>
              </a:rPr>
              <a:t>периода</a:t>
            </a:r>
            <a:r>
              <a:rPr sz="908" spc="-36" dirty="0">
                <a:latin typeface="Verdana"/>
                <a:cs typeface="Verdana"/>
              </a:rPr>
              <a:t> </a:t>
            </a:r>
            <a:r>
              <a:rPr sz="908" spc="-54" dirty="0">
                <a:latin typeface="Microsoft Sans Serif"/>
                <a:cs typeface="Microsoft Sans Serif"/>
              </a:rPr>
              <a:t>(</a:t>
            </a:r>
            <a:r>
              <a:rPr sz="908" spc="-54" dirty="0">
                <a:latin typeface="Verdana"/>
                <a:cs typeface="Verdana"/>
              </a:rPr>
              <a:t>независимо</a:t>
            </a:r>
            <a:r>
              <a:rPr sz="908" spc="-68" dirty="0">
                <a:latin typeface="Verdana"/>
                <a:cs typeface="Verdana"/>
              </a:rPr>
              <a:t> </a:t>
            </a:r>
            <a:r>
              <a:rPr sz="908" spc="-50" dirty="0">
                <a:latin typeface="Verdana"/>
                <a:cs typeface="Verdana"/>
              </a:rPr>
              <a:t>от</a:t>
            </a:r>
            <a:r>
              <a:rPr sz="908" spc="-64" dirty="0">
                <a:latin typeface="Verdana"/>
                <a:cs typeface="Verdana"/>
              </a:rPr>
              <a:t> </a:t>
            </a:r>
            <a:r>
              <a:rPr sz="908" spc="-54" dirty="0">
                <a:latin typeface="Verdana"/>
                <a:cs typeface="Verdana"/>
              </a:rPr>
              <a:t>того</a:t>
            </a:r>
            <a:r>
              <a:rPr sz="908" spc="-54" dirty="0">
                <a:latin typeface="Microsoft Sans Serif"/>
                <a:cs typeface="Microsoft Sans Serif"/>
              </a:rPr>
              <a:t>,</a:t>
            </a:r>
            <a:r>
              <a:rPr sz="908" spc="18" dirty="0">
                <a:latin typeface="Microsoft Sans Serif"/>
                <a:cs typeface="Microsoft Sans Serif"/>
              </a:rPr>
              <a:t> </a:t>
            </a:r>
            <a:r>
              <a:rPr sz="908" spc="-54" dirty="0">
                <a:latin typeface="Verdana"/>
                <a:cs typeface="Verdana"/>
              </a:rPr>
              <a:t>отражалась</a:t>
            </a:r>
            <a:r>
              <a:rPr sz="908" spc="-59" dirty="0">
                <a:latin typeface="Verdana"/>
                <a:cs typeface="Verdana"/>
              </a:rPr>
              <a:t> </a:t>
            </a:r>
            <a:r>
              <a:rPr sz="908" spc="-64" dirty="0">
                <a:latin typeface="Verdana"/>
                <a:cs typeface="Verdana"/>
              </a:rPr>
              <a:t>ли</a:t>
            </a:r>
            <a:r>
              <a:rPr sz="908" spc="-59" dirty="0">
                <a:latin typeface="Verdana"/>
                <a:cs typeface="Verdana"/>
              </a:rPr>
              <a:t> она </a:t>
            </a:r>
            <a:r>
              <a:rPr sz="908" spc="-113" dirty="0">
                <a:latin typeface="Verdana"/>
                <a:cs typeface="Verdana"/>
              </a:rPr>
              <a:t>как</a:t>
            </a:r>
            <a:r>
              <a:rPr sz="908" spc="-64" dirty="0">
                <a:latin typeface="Verdana"/>
                <a:cs typeface="Verdana"/>
              </a:rPr>
              <a:t> </a:t>
            </a:r>
            <a:r>
              <a:rPr sz="908" spc="-59" dirty="0">
                <a:latin typeface="Verdana"/>
                <a:cs typeface="Verdana"/>
              </a:rPr>
              <a:t>расход</a:t>
            </a:r>
            <a:r>
              <a:rPr sz="908" spc="-64" dirty="0">
                <a:latin typeface="Verdana"/>
                <a:cs typeface="Verdana"/>
              </a:rPr>
              <a:t> </a:t>
            </a:r>
            <a:r>
              <a:rPr sz="908" spc="-68" dirty="0">
                <a:latin typeface="Verdana"/>
                <a:cs typeface="Verdana"/>
              </a:rPr>
              <a:t>в</a:t>
            </a:r>
            <a:r>
              <a:rPr sz="908" spc="-59" dirty="0">
                <a:latin typeface="Verdana"/>
                <a:cs typeface="Verdana"/>
              </a:rPr>
              <a:t> </a:t>
            </a:r>
            <a:r>
              <a:rPr sz="908" spc="-54" dirty="0">
                <a:latin typeface="Verdana"/>
                <a:cs typeface="Verdana"/>
              </a:rPr>
              <a:t>отчете</a:t>
            </a:r>
            <a:r>
              <a:rPr sz="908" spc="-64" dirty="0">
                <a:latin typeface="Verdana"/>
                <a:cs typeface="Verdana"/>
              </a:rPr>
              <a:t> </a:t>
            </a:r>
            <a:r>
              <a:rPr sz="908" spc="-59" dirty="0">
                <a:latin typeface="Verdana"/>
                <a:cs typeface="Verdana"/>
              </a:rPr>
              <a:t>о</a:t>
            </a:r>
            <a:r>
              <a:rPr sz="908" spc="-64" dirty="0">
                <a:latin typeface="Verdana"/>
                <a:cs typeface="Verdana"/>
              </a:rPr>
              <a:t> </a:t>
            </a:r>
            <a:r>
              <a:rPr sz="908" spc="-68" dirty="0">
                <a:latin typeface="Verdana"/>
                <a:cs typeface="Verdana"/>
              </a:rPr>
              <a:t>прибылях</a:t>
            </a:r>
            <a:r>
              <a:rPr sz="908" spc="-59" dirty="0">
                <a:latin typeface="Verdana"/>
                <a:cs typeface="Verdana"/>
              </a:rPr>
              <a:t> </a:t>
            </a:r>
            <a:r>
              <a:rPr sz="908" spc="-77" dirty="0">
                <a:latin typeface="Verdana"/>
                <a:cs typeface="Verdana"/>
              </a:rPr>
              <a:t>и</a:t>
            </a:r>
            <a:r>
              <a:rPr sz="908" spc="-45" dirty="0">
                <a:latin typeface="Verdana"/>
                <a:cs typeface="Verdana"/>
              </a:rPr>
              <a:t> </a:t>
            </a:r>
            <a:r>
              <a:rPr sz="908" spc="-73" dirty="0">
                <a:latin typeface="Verdana"/>
                <a:cs typeface="Verdana"/>
              </a:rPr>
              <a:t>убытках</a:t>
            </a:r>
            <a:r>
              <a:rPr sz="908" spc="-45" dirty="0">
                <a:latin typeface="Verdana"/>
                <a:cs typeface="Verdana"/>
              </a:rPr>
              <a:t> </a:t>
            </a:r>
            <a:r>
              <a:rPr sz="908" spc="-68" dirty="0">
                <a:latin typeface="Verdana"/>
                <a:cs typeface="Verdana"/>
              </a:rPr>
              <a:t>или</a:t>
            </a:r>
            <a:r>
              <a:rPr sz="908" spc="-45" dirty="0">
                <a:latin typeface="Verdana"/>
                <a:cs typeface="Verdana"/>
              </a:rPr>
              <a:t> </a:t>
            </a:r>
            <a:r>
              <a:rPr sz="908" spc="-64" dirty="0">
                <a:latin typeface="Verdana"/>
                <a:cs typeface="Verdana"/>
              </a:rPr>
              <a:t>капитализировалась</a:t>
            </a:r>
            <a:r>
              <a:rPr sz="908" spc="-45" dirty="0">
                <a:latin typeface="Verdana"/>
                <a:cs typeface="Verdana"/>
              </a:rPr>
              <a:t> </a:t>
            </a:r>
            <a:r>
              <a:rPr sz="908" spc="-68" dirty="0">
                <a:latin typeface="Verdana"/>
                <a:cs typeface="Verdana"/>
              </a:rPr>
              <a:t>в</a:t>
            </a:r>
            <a:r>
              <a:rPr sz="908" spc="-41" dirty="0">
                <a:latin typeface="Verdana"/>
                <a:cs typeface="Verdana"/>
              </a:rPr>
              <a:t> </a:t>
            </a:r>
            <a:r>
              <a:rPr sz="908" spc="-59" dirty="0">
                <a:latin typeface="Verdana"/>
                <a:cs typeface="Verdana"/>
              </a:rPr>
              <a:t>соответствии</a:t>
            </a:r>
            <a:r>
              <a:rPr sz="908" spc="-45" dirty="0">
                <a:latin typeface="Verdana"/>
                <a:cs typeface="Verdana"/>
              </a:rPr>
              <a:t> </a:t>
            </a:r>
            <a:r>
              <a:rPr sz="908" spc="-36" dirty="0">
                <a:latin typeface="Verdana"/>
                <a:cs typeface="Verdana"/>
              </a:rPr>
              <a:t>с</a:t>
            </a:r>
            <a:r>
              <a:rPr sz="908" spc="-45" dirty="0">
                <a:latin typeface="Verdana"/>
                <a:cs typeface="Verdana"/>
              </a:rPr>
              <a:t> </a:t>
            </a:r>
            <a:r>
              <a:rPr sz="908" spc="-18" dirty="0">
                <a:latin typeface="Verdana"/>
                <a:cs typeface="Verdana"/>
              </a:rPr>
              <a:t>МСФО</a:t>
            </a:r>
            <a:r>
              <a:rPr sz="908" spc="-41" dirty="0">
                <a:latin typeface="Verdana"/>
                <a:cs typeface="Verdana"/>
              </a:rPr>
              <a:t> </a:t>
            </a:r>
            <a:r>
              <a:rPr sz="908" spc="5" dirty="0">
                <a:latin typeface="Microsoft Sans Serif"/>
                <a:cs typeface="Microsoft Sans Serif"/>
              </a:rPr>
              <a:t>23</a:t>
            </a:r>
            <a:r>
              <a:rPr sz="908" spc="32" dirty="0">
                <a:latin typeface="Microsoft Sans Serif"/>
                <a:cs typeface="Microsoft Sans Serif"/>
              </a:rPr>
              <a:t> </a:t>
            </a:r>
            <a:r>
              <a:rPr sz="908" spc="-45" dirty="0">
                <a:latin typeface="Microsoft Sans Serif"/>
                <a:cs typeface="Microsoft Sans Serif"/>
              </a:rPr>
              <a:t>«</a:t>
            </a:r>
            <a:r>
              <a:rPr sz="908" spc="-45" dirty="0">
                <a:latin typeface="Verdana"/>
                <a:cs typeface="Verdana"/>
              </a:rPr>
              <a:t>Затраты</a:t>
            </a:r>
            <a:r>
              <a:rPr sz="908" spc="-41" dirty="0">
                <a:latin typeface="Verdana"/>
                <a:cs typeface="Verdana"/>
              </a:rPr>
              <a:t> </a:t>
            </a:r>
            <a:r>
              <a:rPr sz="908" spc="-82" dirty="0">
                <a:latin typeface="Verdana"/>
                <a:cs typeface="Verdana"/>
              </a:rPr>
              <a:t>по</a:t>
            </a:r>
            <a:r>
              <a:rPr sz="908" spc="-50" dirty="0">
                <a:latin typeface="Verdana"/>
                <a:cs typeface="Verdana"/>
              </a:rPr>
              <a:t> </a:t>
            </a:r>
            <a:r>
              <a:rPr sz="908" spc="-32" dirty="0">
                <a:latin typeface="Verdana"/>
                <a:cs typeface="Verdana"/>
              </a:rPr>
              <a:t>займам</a:t>
            </a:r>
            <a:r>
              <a:rPr sz="908" spc="-32" dirty="0">
                <a:latin typeface="Microsoft Sans Serif"/>
                <a:cs typeface="Microsoft Sans Serif"/>
              </a:rPr>
              <a:t>»).</a:t>
            </a:r>
            <a:endParaRPr sz="908">
              <a:latin typeface="Microsoft Sans Serif"/>
              <a:cs typeface="Microsoft Sans Serif"/>
            </a:endParaRPr>
          </a:p>
        </p:txBody>
      </p:sp>
      <p:sp>
        <p:nvSpPr>
          <p:cNvPr id="8" name="object 8"/>
          <p:cNvSpPr txBox="1"/>
          <p:nvPr/>
        </p:nvSpPr>
        <p:spPr>
          <a:xfrm>
            <a:off x="1668049" y="3199171"/>
            <a:ext cx="4147649" cy="1131635"/>
          </a:xfrm>
          <a:prstGeom prst="rect">
            <a:avLst/>
          </a:prstGeom>
          <a:ln w="6096">
            <a:solidFill>
              <a:srgbClr val="000000"/>
            </a:solidFill>
          </a:ln>
        </p:spPr>
        <p:txBody>
          <a:bodyPr vert="horz" wrap="square" lIns="0" tIns="12679" rIns="0" bIns="0" rtlCol="0">
            <a:spAutoFit/>
          </a:bodyPr>
          <a:lstStyle/>
          <a:p>
            <a:pPr marL="65125" algn="just">
              <a:lnSpc>
                <a:spcPts val="1085"/>
              </a:lnSpc>
              <a:spcBef>
                <a:spcPts val="100"/>
              </a:spcBef>
            </a:pPr>
            <a:r>
              <a:rPr sz="908" b="1" dirty="0">
                <a:latin typeface="Arial"/>
                <a:cs typeface="Arial"/>
              </a:rPr>
              <a:t>ПРИМЕР</a:t>
            </a:r>
            <a:r>
              <a:rPr sz="908" b="1" spc="-27" dirty="0">
                <a:latin typeface="Arial"/>
                <a:cs typeface="Arial"/>
              </a:rPr>
              <a:t> </a:t>
            </a:r>
            <a:r>
              <a:rPr sz="908" b="1" dirty="0">
                <a:latin typeface="Arial"/>
                <a:cs typeface="Arial"/>
              </a:rPr>
              <a:t>–</a:t>
            </a:r>
            <a:r>
              <a:rPr sz="908" b="1" spc="-32" dirty="0">
                <a:latin typeface="Arial"/>
                <a:cs typeface="Arial"/>
              </a:rPr>
              <a:t> </a:t>
            </a:r>
            <a:r>
              <a:rPr sz="908" b="1" dirty="0">
                <a:latin typeface="Arial"/>
                <a:cs typeface="Arial"/>
              </a:rPr>
              <a:t>Капитализация</a:t>
            </a:r>
            <a:r>
              <a:rPr sz="908" b="1" spc="-23" dirty="0">
                <a:latin typeface="Arial"/>
                <a:cs typeface="Arial"/>
              </a:rPr>
              <a:t> </a:t>
            </a:r>
            <a:r>
              <a:rPr sz="908" b="1" spc="-9" dirty="0">
                <a:latin typeface="Arial"/>
                <a:cs typeface="Arial"/>
              </a:rPr>
              <a:t>процентов</a:t>
            </a:r>
            <a:endParaRPr sz="908">
              <a:latin typeface="Arial"/>
              <a:cs typeface="Arial"/>
            </a:endParaRPr>
          </a:p>
          <a:p>
            <a:pPr marL="65125" marR="58209" algn="just">
              <a:lnSpc>
                <a:spcPts val="1089"/>
              </a:lnSpc>
              <a:spcBef>
                <a:spcPts val="32"/>
              </a:spcBef>
            </a:pPr>
            <a:r>
              <a:rPr sz="908" spc="-50" dirty="0">
                <a:latin typeface="Verdana"/>
                <a:cs typeface="Verdana"/>
              </a:rPr>
              <a:t>Вы</a:t>
            </a:r>
            <a:r>
              <a:rPr sz="908" dirty="0">
                <a:latin typeface="Verdana"/>
                <a:cs typeface="Verdana"/>
              </a:rPr>
              <a:t> </a:t>
            </a:r>
            <a:r>
              <a:rPr sz="908" spc="-64" dirty="0">
                <a:latin typeface="Verdana"/>
                <a:cs typeface="Verdana"/>
              </a:rPr>
              <a:t>выплатили</a:t>
            </a:r>
            <a:r>
              <a:rPr sz="908" spc="5" dirty="0">
                <a:latin typeface="Verdana"/>
                <a:cs typeface="Verdana"/>
              </a:rPr>
              <a:t> </a:t>
            </a:r>
            <a:r>
              <a:rPr sz="908" spc="-68" dirty="0">
                <a:latin typeface="Verdana"/>
                <a:cs typeface="Verdana"/>
              </a:rPr>
              <a:t>проценты</a:t>
            </a:r>
            <a:r>
              <a:rPr sz="908" dirty="0">
                <a:latin typeface="Verdana"/>
                <a:cs typeface="Verdana"/>
              </a:rPr>
              <a:t> </a:t>
            </a:r>
            <a:r>
              <a:rPr sz="908" spc="-68" dirty="0">
                <a:latin typeface="Verdana"/>
                <a:cs typeface="Verdana"/>
              </a:rPr>
              <a:t>на</a:t>
            </a:r>
            <a:r>
              <a:rPr sz="908" dirty="0">
                <a:latin typeface="Verdana"/>
                <a:cs typeface="Verdana"/>
              </a:rPr>
              <a:t> </a:t>
            </a:r>
            <a:r>
              <a:rPr sz="908" spc="-68" dirty="0">
                <a:latin typeface="Verdana"/>
                <a:cs typeface="Verdana"/>
              </a:rPr>
              <a:t>общую</a:t>
            </a:r>
            <a:r>
              <a:rPr sz="908" dirty="0">
                <a:latin typeface="Verdana"/>
                <a:cs typeface="Verdana"/>
              </a:rPr>
              <a:t> </a:t>
            </a:r>
            <a:r>
              <a:rPr sz="908" spc="-50" dirty="0">
                <a:latin typeface="Verdana"/>
                <a:cs typeface="Verdana"/>
              </a:rPr>
              <a:t>сумму</a:t>
            </a:r>
            <a:r>
              <a:rPr sz="908" spc="-5" dirty="0">
                <a:latin typeface="Verdana"/>
                <a:cs typeface="Verdana"/>
              </a:rPr>
              <a:t> </a:t>
            </a:r>
            <a:r>
              <a:rPr sz="908" spc="5" dirty="0">
                <a:latin typeface="Microsoft Sans Serif"/>
                <a:cs typeface="Microsoft Sans Serif"/>
              </a:rPr>
              <a:t>$600</a:t>
            </a:r>
            <a:r>
              <a:rPr sz="908" spc="77" dirty="0">
                <a:latin typeface="Microsoft Sans Serif"/>
                <a:cs typeface="Microsoft Sans Serif"/>
              </a:rPr>
              <a:t> </a:t>
            </a:r>
            <a:r>
              <a:rPr sz="908" dirty="0">
                <a:latin typeface="Microsoft Sans Serif"/>
                <a:cs typeface="Microsoft Sans Serif"/>
              </a:rPr>
              <a:t>000,</a:t>
            </a:r>
            <a:r>
              <a:rPr sz="908" spc="77" dirty="0">
                <a:latin typeface="Microsoft Sans Serif"/>
                <a:cs typeface="Microsoft Sans Serif"/>
              </a:rPr>
              <a:t> </a:t>
            </a:r>
            <a:r>
              <a:rPr sz="908" spc="-73" dirty="0">
                <a:latin typeface="Verdana"/>
                <a:cs typeface="Verdana"/>
              </a:rPr>
              <a:t>из</a:t>
            </a:r>
            <a:r>
              <a:rPr sz="908" spc="5" dirty="0">
                <a:latin typeface="Verdana"/>
                <a:cs typeface="Verdana"/>
              </a:rPr>
              <a:t> </a:t>
            </a:r>
            <a:r>
              <a:rPr sz="908" spc="-73" dirty="0">
                <a:latin typeface="Verdana"/>
                <a:cs typeface="Verdana"/>
              </a:rPr>
              <a:t>которой</a:t>
            </a:r>
            <a:r>
              <a:rPr sz="908" dirty="0">
                <a:latin typeface="Verdana"/>
                <a:cs typeface="Verdana"/>
              </a:rPr>
              <a:t> </a:t>
            </a:r>
            <a:r>
              <a:rPr sz="908" spc="5" dirty="0">
                <a:latin typeface="Microsoft Sans Serif"/>
                <a:cs typeface="Microsoft Sans Serif"/>
              </a:rPr>
              <a:t>$100</a:t>
            </a:r>
            <a:r>
              <a:rPr sz="908" spc="77" dirty="0">
                <a:latin typeface="Microsoft Sans Serif"/>
                <a:cs typeface="Microsoft Sans Serif"/>
              </a:rPr>
              <a:t> </a:t>
            </a:r>
            <a:r>
              <a:rPr sz="908" dirty="0">
                <a:latin typeface="Microsoft Sans Serif"/>
                <a:cs typeface="Microsoft Sans Serif"/>
              </a:rPr>
              <a:t>000 </a:t>
            </a:r>
            <a:r>
              <a:rPr sz="908" spc="-59" dirty="0">
                <a:latin typeface="Verdana"/>
                <a:cs typeface="Verdana"/>
              </a:rPr>
              <a:t>было</a:t>
            </a:r>
            <a:r>
              <a:rPr sz="908" spc="-18" dirty="0">
                <a:latin typeface="Verdana"/>
                <a:cs typeface="Verdana"/>
              </a:rPr>
              <a:t> </a:t>
            </a:r>
            <a:r>
              <a:rPr sz="908" spc="-73" dirty="0">
                <a:latin typeface="Verdana"/>
                <a:cs typeface="Verdana"/>
              </a:rPr>
              <a:t>капитализировано</a:t>
            </a:r>
            <a:r>
              <a:rPr sz="908" spc="-18" dirty="0">
                <a:latin typeface="Verdana"/>
                <a:cs typeface="Verdana"/>
              </a:rPr>
              <a:t> </a:t>
            </a:r>
            <a:r>
              <a:rPr sz="908" spc="-68" dirty="0">
                <a:latin typeface="Microsoft Sans Serif"/>
                <a:cs typeface="Microsoft Sans Serif"/>
              </a:rPr>
              <a:t>(</a:t>
            </a:r>
            <a:r>
              <a:rPr sz="908" spc="-68" dirty="0">
                <a:latin typeface="Verdana"/>
                <a:cs typeface="Verdana"/>
              </a:rPr>
              <a:t>включено</a:t>
            </a:r>
            <a:r>
              <a:rPr sz="908" spc="-18" dirty="0">
                <a:latin typeface="Verdana"/>
                <a:cs typeface="Verdana"/>
              </a:rPr>
              <a:t> </a:t>
            </a:r>
            <a:r>
              <a:rPr sz="908" spc="-68" dirty="0">
                <a:latin typeface="Verdana"/>
                <a:cs typeface="Verdana"/>
              </a:rPr>
              <a:t>в</a:t>
            </a:r>
            <a:r>
              <a:rPr sz="908" spc="-27" dirty="0">
                <a:latin typeface="Verdana"/>
                <a:cs typeface="Verdana"/>
              </a:rPr>
              <a:t> </a:t>
            </a:r>
            <a:r>
              <a:rPr sz="908" spc="-68" dirty="0">
                <a:latin typeface="Verdana"/>
                <a:cs typeface="Verdana"/>
              </a:rPr>
              <a:t>первоначальную</a:t>
            </a:r>
            <a:r>
              <a:rPr sz="908" spc="-18" dirty="0">
                <a:latin typeface="Verdana"/>
                <a:cs typeface="Verdana"/>
              </a:rPr>
              <a:t> </a:t>
            </a:r>
            <a:r>
              <a:rPr sz="908" spc="-45" dirty="0">
                <a:latin typeface="Verdana"/>
                <a:cs typeface="Verdana"/>
              </a:rPr>
              <a:t>стоимость</a:t>
            </a:r>
            <a:r>
              <a:rPr sz="908" spc="-23" dirty="0">
                <a:latin typeface="Verdana"/>
                <a:cs typeface="Verdana"/>
              </a:rPr>
              <a:t> </a:t>
            </a:r>
            <a:r>
              <a:rPr sz="908" spc="-50" dirty="0">
                <a:latin typeface="Verdana"/>
                <a:cs typeface="Verdana"/>
              </a:rPr>
              <a:t>здания</a:t>
            </a:r>
            <a:r>
              <a:rPr sz="908" spc="-50" dirty="0">
                <a:latin typeface="Microsoft Sans Serif"/>
                <a:cs typeface="Microsoft Sans Serif"/>
              </a:rPr>
              <a:t>).</a:t>
            </a:r>
            <a:r>
              <a:rPr sz="908" spc="-5" dirty="0">
                <a:latin typeface="Microsoft Sans Serif"/>
                <a:cs typeface="Microsoft Sans Serif"/>
              </a:rPr>
              <a:t> </a:t>
            </a:r>
            <a:r>
              <a:rPr sz="908" spc="-59" dirty="0">
                <a:latin typeface="Verdana"/>
                <a:cs typeface="Verdana"/>
              </a:rPr>
              <a:t>Отток</a:t>
            </a:r>
            <a:r>
              <a:rPr sz="908" spc="408" dirty="0">
                <a:latin typeface="Verdana"/>
                <a:cs typeface="Verdana"/>
              </a:rPr>
              <a:t> </a:t>
            </a:r>
            <a:r>
              <a:rPr sz="908" spc="-77" dirty="0">
                <a:latin typeface="Verdana"/>
                <a:cs typeface="Verdana"/>
              </a:rPr>
              <a:t>денежных</a:t>
            </a:r>
            <a:r>
              <a:rPr sz="908" spc="404" dirty="0">
                <a:latin typeface="Verdana"/>
                <a:cs typeface="Verdana"/>
              </a:rPr>
              <a:t> </a:t>
            </a:r>
            <a:r>
              <a:rPr sz="908" spc="-50" dirty="0">
                <a:latin typeface="Verdana"/>
                <a:cs typeface="Verdana"/>
              </a:rPr>
              <a:t>средств</a:t>
            </a:r>
            <a:r>
              <a:rPr sz="908" spc="1135" dirty="0">
                <a:latin typeface="Verdana"/>
                <a:cs typeface="Verdana"/>
              </a:rPr>
              <a:t> </a:t>
            </a:r>
            <a:r>
              <a:rPr sz="908" spc="-50" dirty="0">
                <a:latin typeface="Verdana"/>
                <a:cs typeface="Verdana"/>
              </a:rPr>
              <a:t>будет</a:t>
            </a:r>
            <a:r>
              <a:rPr sz="908" spc="408" dirty="0">
                <a:latin typeface="Verdana"/>
                <a:cs typeface="Verdana"/>
              </a:rPr>
              <a:t> </a:t>
            </a:r>
            <a:r>
              <a:rPr sz="908" spc="-59" dirty="0">
                <a:latin typeface="Verdana"/>
                <a:cs typeface="Verdana"/>
              </a:rPr>
              <a:t>представлен</a:t>
            </a:r>
            <a:r>
              <a:rPr sz="908" spc="404" dirty="0">
                <a:latin typeface="Verdana"/>
                <a:cs typeface="Verdana"/>
              </a:rPr>
              <a:t> </a:t>
            </a:r>
            <a:r>
              <a:rPr sz="908" spc="-50" dirty="0">
                <a:latin typeface="Verdana"/>
                <a:cs typeface="Verdana"/>
              </a:rPr>
              <a:t>суммой</a:t>
            </a:r>
            <a:r>
              <a:rPr sz="908" spc="408" dirty="0">
                <a:latin typeface="Verdana"/>
                <a:cs typeface="Verdana"/>
              </a:rPr>
              <a:t> </a:t>
            </a:r>
            <a:r>
              <a:rPr sz="908" dirty="0">
                <a:latin typeface="Microsoft Sans Serif"/>
                <a:cs typeface="Microsoft Sans Serif"/>
              </a:rPr>
              <a:t>$600</a:t>
            </a:r>
            <a:r>
              <a:rPr sz="908" spc="481" dirty="0">
                <a:latin typeface="Microsoft Sans Serif"/>
                <a:cs typeface="Microsoft Sans Serif"/>
              </a:rPr>
              <a:t> </a:t>
            </a:r>
            <a:r>
              <a:rPr sz="908" dirty="0">
                <a:latin typeface="Microsoft Sans Serif"/>
                <a:cs typeface="Microsoft Sans Serif"/>
              </a:rPr>
              <a:t>000</a:t>
            </a:r>
            <a:r>
              <a:rPr sz="908" spc="481" dirty="0">
                <a:latin typeface="Microsoft Sans Serif"/>
                <a:cs typeface="Microsoft Sans Serif"/>
              </a:rPr>
              <a:t> </a:t>
            </a:r>
            <a:r>
              <a:rPr sz="908" spc="-36" dirty="0">
                <a:latin typeface="Verdana"/>
                <a:cs typeface="Verdana"/>
              </a:rPr>
              <a:t>с</a:t>
            </a:r>
            <a:r>
              <a:rPr sz="908" spc="-23" dirty="0">
                <a:latin typeface="Verdana"/>
                <a:cs typeface="Verdana"/>
              </a:rPr>
              <a:t> </a:t>
            </a:r>
            <a:r>
              <a:rPr sz="908" spc="-73" dirty="0">
                <a:latin typeface="Verdana"/>
                <a:cs typeface="Verdana"/>
              </a:rPr>
              <a:t>указанием</a:t>
            </a:r>
            <a:r>
              <a:rPr sz="908" spc="427" dirty="0">
                <a:latin typeface="Verdana"/>
                <a:cs typeface="Verdana"/>
              </a:rPr>
              <a:t> </a:t>
            </a:r>
            <a:r>
              <a:rPr sz="908" spc="-54" dirty="0">
                <a:latin typeface="Verdana"/>
                <a:cs typeface="Verdana"/>
              </a:rPr>
              <a:t>того</a:t>
            </a:r>
            <a:r>
              <a:rPr sz="908" spc="-54" dirty="0">
                <a:latin typeface="Microsoft Sans Serif"/>
                <a:cs typeface="Microsoft Sans Serif"/>
              </a:rPr>
              <a:t>,</a:t>
            </a:r>
            <a:r>
              <a:rPr sz="908" spc="495" dirty="0">
                <a:latin typeface="Microsoft Sans Serif"/>
                <a:cs typeface="Microsoft Sans Serif"/>
              </a:rPr>
              <a:t> </a:t>
            </a:r>
            <a:r>
              <a:rPr sz="908" spc="-64" dirty="0">
                <a:latin typeface="Verdana"/>
                <a:cs typeface="Verdana"/>
              </a:rPr>
              <a:t>что</a:t>
            </a:r>
            <a:r>
              <a:rPr sz="908" spc="427" dirty="0">
                <a:latin typeface="Verdana"/>
                <a:cs typeface="Verdana"/>
              </a:rPr>
              <a:t> </a:t>
            </a:r>
            <a:r>
              <a:rPr sz="908" spc="5" dirty="0">
                <a:latin typeface="Microsoft Sans Serif"/>
                <a:cs typeface="Microsoft Sans Serif"/>
              </a:rPr>
              <a:t>$100</a:t>
            </a:r>
            <a:r>
              <a:rPr sz="908" spc="499" dirty="0">
                <a:latin typeface="Microsoft Sans Serif"/>
                <a:cs typeface="Microsoft Sans Serif"/>
              </a:rPr>
              <a:t> </a:t>
            </a:r>
            <a:r>
              <a:rPr sz="908" dirty="0">
                <a:latin typeface="Microsoft Sans Serif"/>
                <a:cs typeface="Microsoft Sans Serif"/>
              </a:rPr>
              <a:t>000</a:t>
            </a:r>
            <a:r>
              <a:rPr sz="908" spc="499" dirty="0">
                <a:latin typeface="Microsoft Sans Serif"/>
                <a:cs typeface="Microsoft Sans Serif"/>
              </a:rPr>
              <a:t> </a:t>
            </a:r>
            <a:r>
              <a:rPr sz="908" spc="-59" dirty="0">
                <a:latin typeface="Verdana"/>
                <a:cs typeface="Verdana"/>
              </a:rPr>
              <a:t>было</a:t>
            </a:r>
            <a:r>
              <a:rPr sz="908" spc="427" dirty="0">
                <a:latin typeface="Verdana"/>
                <a:cs typeface="Verdana"/>
              </a:rPr>
              <a:t> </a:t>
            </a:r>
            <a:r>
              <a:rPr sz="908" spc="-68" dirty="0">
                <a:latin typeface="Verdana"/>
                <a:cs typeface="Verdana"/>
              </a:rPr>
              <a:t>капитализировано</a:t>
            </a:r>
            <a:r>
              <a:rPr sz="908" spc="-68" dirty="0">
                <a:latin typeface="Microsoft Sans Serif"/>
                <a:cs typeface="Microsoft Sans Serif"/>
              </a:rPr>
              <a:t>.</a:t>
            </a:r>
            <a:r>
              <a:rPr sz="908" spc="490" dirty="0">
                <a:latin typeface="Microsoft Sans Serif"/>
                <a:cs typeface="Microsoft Sans Serif"/>
              </a:rPr>
              <a:t> </a:t>
            </a:r>
            <a:r>
              <a:rPr sz="908" spc="-36" dirty="0">
                <a:latin typeface="Verdana"/>
                <a:cs typeface="Verdana"/>
              </a:rPr>
              <a:t>Расход</a:t>
            </a:r>
            <a:r>
              <a:rPr sz="908" spc="422" dirty="0">
                <a:latin typeface="Verdana"/>
                <a:cs typeface="Verdana"/>
              </a:rPr>
              <a:t> </a:t>
            </a:r>
            <a:r>
              <a:rPr sz="908" spc="-82" dirty="0">
                <a:latin typeface="Verdana"/>
                <a:cs typeface="Verdana"/>
              </a:rPr>
              <a:t>по</a:t>
            </a:r>
            <a:r>
              <a:rPr sz="908" spc="-50" dirty="0">
                <a:latin typeface="Verdana"/>
                <a:cs typeface="Verdana"/>
              </a:rPr>
              <a:t> </a:t>
            </a:r>
            <a:r>
              <a:rPr sz="908" spc="-64" dirty="0">
                <a:latin typeface="Verdana"/>
                <a:cs typeface="Verdana"/>
              </a:rPr>
              <a:t>процентам</a:t>
            </a:r>
            <a:r>
              <a:rPr sz="908" spc="23" dirty="0">
                <a:latin typeface="Verdana"/>
                <a:cs typeface="Verdana"/>
              </a:rPr>
              <a:t> </a:t>
            </a:r>
            <a:r>
              <a:rPr sz="908" spc="-68" dirty="0">
                <a:latin typeface="Verdana"/>
                <a:cs typeface="Verdana"/>
              </a:rPr>
              <a:t>в</a:t>
            </a:r>
            <a:r>
              <a:rPr sz="908" spc="14" dirty="0">
                <a:latin typeface="Verdana"/>
                <a:cs typeface="Verdana"/>
              </a:rPr>
              <a:t> </a:t>
            </a:r>
            <a:r>
              <a:rPr sz="908" spc="-54" dirty="0">
                <a:latin typeface="Verdana"/>
                <a:cs typeface="Verdana"/>
              </a:rPr>
              <a:t>отчете</a:t>
            </a:r>
            <a:r>
              <a:rPr sz="908" spc="18" dirty="0">
                <a:latin typeface="Verdana"/>
                <a:cs typeface="Verdana"/>
              </a:rPr>
              <a:t> </a:t>
            </a:r>
            <a:r>
              <a:rPr sz="908" spc="-59" dirty="0">
                <a:latin typeface="Verdana"/>
                <a:cs typeface="Verdana"/>
              </a:rPr>
              <a:t>о</a:t>
            </a:r>
            <a:r>
              <a:rPr sz="908" spc="18" dirty="0">
                <a:latin typeface="Verdana"/>
                <a:cs typeface="Verdana"/>
              </a:rPr>
              <a:t> </a:t>
            </a:r>
            <a:r>
              <a:rPr sz="908" spc="-68" dirty="0">
                <a:latin typeface="Verdana"/>
                <a:cs typeface="Verdana"/>
              </a:rPr>
              <a:t>прибылях</a:t>
            </a:r>
            <a:r>
              <a:rPr sz="908" spc="18" dirty="0">
                <a:latin typeface="Verdana"/>
                <a:cs typeface="Verdana"/>
              </a:rPr>
              <a:t> </a:t>
            </a:r>
            <a:r>
              <a:rPr sz="908" spc="-77" dirty="0">
                <a:latin typeface="Verdana"/>
                <a:cs typeface="Verdana"/>
              </a:rPr>
              <a:t>и</a:t>
            </a:r>
            <a:r>
              <a:rPr sz="908" spc="18" dirty="0">
                <a:latin typeface="Verdana"/>
                <a:cs typeface="Verdana"/>
              </a:rPr>
              <a:t> </a:t>
            </a:r>
            <a:r>
              <a:rPr sz="908" spc="-73" dirty="0">
                <a:latin typeface="Verdana"/>
                <a:cs typeface="Verdana"/>
              </a:rPr>
              <a:t>убытках</a:t>
            </a:r>
            <a:r>
              <a:rPr sz="908" spc="18" dirty="0">
                <a:latin typeface="Verdana"/>
                <a:cs typeface="Verdana"/>
              </a:rPr>
              <a:t> </a:t>
            </a:r>
            <a:r>
              <a:rPr sz="908" spc="-50" dirty="0">
                <a:latin typeface="Verdana"/>
                <a:cs typeface="Verdana"/>
              </a:rPr>
              <a:t>составит</a:t>
            </a:r>
            <a:r>
              <a:rPr sz="908" spc="14" dirty="0">
                <a:latin typeface="Verdana"/>
                <a:cs typeface="Verdana"/>
              </a:rPr>
              <a:t> </a:t>
            </a:r>
            <a:r>
              <a:rPr sz="908" spc="5" dirty="0">
                <a:latin typeface="Microsoft Sans Serif"/>
                <a:cs typeface="Microsoft Sans Serif"/>
              </a:rPr>
              <a:t>$500</a:t>
            </a:r>
            <a:r>
              <a:rPr sz="908" spc="95" dirty="0">
                <a:latin typeface="Microsoft Sans Serif"/>
                <a:cs typeface="Microsoft Sans Serif"/>
              </a:rPr>
              <a:t> </a:t>
            </a:r>
            <a:r>
              <a:rPr sz="908" dirty="0">
                <a:latin typeface="Microsoft Sans Serif"/>
                <a:cs typeface="Microsoft Sans Serif"/>
              </a:rPr>
              <a:t>000</a:t>
            </a:r>
            <a:r>
              <a:rPr sz="908" spc="95" dirty="0">
                <a:latin typeface="Microsoft Sans Serif"/>
                <a:cs typeface="Microsoft Sans Serif"/>
              </a:rPr>
              <a:t> </a:t>
            </a:r>
            <a:r>
              <a:rPr sz="908" dirty="0">
                <a:latin typeface="Microsoft Sans Serif"/>
                <a:cs typeface="Microsoft Sans Serif"/>
              </a:rPr>
              <a:t>(600</a:t>
            </a:r>
            <a:r>
              <a:rPr sz="908" spc="95" dirty="0">
                <a:latin typeface="Microsoft Sans Serif"/>
                <a:cs typeface="Microsoft Sans Serif"/>
              </a:rPr>
              <a:t> </a:t>
            </a:r>
            <a:r>
              <a:rPr sz="908" dirty="0">
                <a:latin typeface="Microsoft Sans Serif"/>
                <a:cs typeface="Microsoft Sans Serif"/>
              </a:rPr>
              <a:t>000</a:t>
            </a:r>
            <a:r>
              <a:rPr sz="908" spc="95" dirty="0">
                <a:latin typeface="Microsoft Sans Serif"/>
                <a:cs typeface="Microsoft Sans Serif"/>
              </a:rPr>
              <a:t> </a:t>
            </a:r>
            <a:r>
              <a:rPr sz="908" spc="241" dirty="0">
                <a:latin typeface="Microsoft Sans Serif"/>
                <a:cs typeface="Microsoft Sans Serif"/>
              </a:rPr>
              <a:t>–</a:t>
            </a:r>
            <a:r>
              <a:rPr sz="908" spc="218" dirty="0">
                <a:latin typeface="Microsoft Sans Serif"/>
                <a:cs typeface="Microsoft Sans Serif"/>
              </a:rPr>
              <a:t> </a:t>
            </a:r>
            <a:r>
              <a:rPr sz="908" spc="5" dirty="0">
                <a:latin typeface="Microsoft Sans Serif"/>
                <a:cs typeface="Microsoft Sans Serif"/>
              </a:rPr>
              <a:t>100</a:t>
            </a:r>
            <a:r>
              <a:rPr sz="908" spc="18" dirty="0">
                <a:latin typeface="Microsoft Sans Serif"/>
                <a:cs typeface="Microsoft Sans Serif"/>
              </a:rPr>
              <a:t> </a:t>
            </a:r>
            <a:r>
              <a:rPr sz="908" spc="-5" dirty="0">
                <a:latin typeface="Microsoft Sans Serif"/>
                <a:cs typeface="Microsoft Sans Serif"/>
              </a:rPr>
              <a:t>000)</a:t>
            </a:r>
            <a:r>
              <a:rPr sz="908" spc="23" dirty="0">
                <a:latin typeface="Microsoft Sans Serif"/>
                <a:cs typeface="Microsoft Sans Serif"/>
              </a:rPr>
              <a:t> </a:t>
            </a:r>
            <a:r>
              <a:rPr sz="908" spc="-82" dirty="0">
                <a:latin typeface="Verdana"/>
                <a:cs typeface="Verdana"/>
              </a:rPr>
              <a:t>при</a:t>
            </a:r>
            <a:r>
              <a:rPr sz="908" spc="-64" dirty="0">
                <a:latin typeface="Verdana"/>
                <a:cs typeface="Verdana"/>
              </a:rPr>
              <a:t> </a:t>
            </a:r>
            <a:r>
              <a:rPr sz="908" spc="-59" dirty="0">
                <a:latin typeface="Verdana"/>
                <a:cs typeface="Verdana"/>
              </a:rPr>
              <a:t>отсутствии</a:t>
            </a:r>
            <a:r>
              <a:rPr sz="908" spc="-64" dirty="0">
                <a:latin typeface="Verdana"/>
                <a:cs typeface="Verdana"/>
              </a:rPr>
              <a:t> </a:t>
            </a:r>
            <a:r>
              <a:rPr sz="908" spc="-59" dirty="0">
                <a:latin typeface="Verdana"/>
                <a:cs typeface="Verdana"/>
              </a:rPr>
              <a:t>остатка </a:t>
            </a:r>
            <a:r>
              <a:rPr sz="908" spc="-73" dirty="0">
                <a:latin typeface="Verdana"/>
                <a:cs typeface="Verdana"/>
              </a:rPr>
              <a:t>начисленных</a:t>
            </a:r>
            <a:r>
              <a:rPr sz="908" spc="-64" dirty="0">
                <a:latin typeface="Verdana"/>
                <a:cs typeface="Verdana"/>
              </a:rPr>
              <a:t> </a:t>
            </a:r>
            <a:r>
              <a:rPr sz="908" spc="-68" dirty="0">
                <a:latin typeface="Verdana"/>
                <a:cs typeface="Verdana"/>
              </a:rPr>
              <a:t>процентов</a:t>
            </a:r>
            <a:r>
              <a:rPr sz="908" spc="-64" dirty="0">
                <a:latin typeface="Verdana"/>
                <a:cs typeface="Verdana"/>
              </a:rPr>
              <a:t> </a:t>
            </a:r>
            <a:r>
              <a:rPr sz="908" spc="-113" dirty="0">
                <a:latin typeface="Verdana"/>
                <a:cs typeface="Verdana"/>
              </a:rPr>
              <a:t>как</a:t>
            </a:r>
            <a:r>
              <a:rPr sz="908" spc="-64" dirty="0">
                <a:latin typeface="Verdana"/>
                <a:cs typeface="Verdana"/>
              </a:rPr>
              <a:t> </a:t>
            </a:r>
            <a:r>
              <a:rPr sz="908" spc="-68" dirty="0">
                <a:latin typeface="Verdana"/>
                <a:cs typeface="Verdana"/>
              </a:rPr>
              <a:t>в</a:t>
            </a:r>
            <a:r>
              <a:rPr sz="908" spc="-64" dirty="0">
                <a:latin typeface="Verdana"/>
                <a:cs typeface="Verdana"/>
              </a:rPr>
              <a:t> </a:t>
            </a:r>
            <a:r>
              <a:rPr sz="908" spc="-54" dirty="0">
                <a:latin typeface="Verdana"/>
                <a:cs typeface="Verdana"/>
              </a:rPr>
              <a:t>начале</a:t>
            </a:r>
            <a:r>
              <a:rPr sz="908" spc="-54" dirty="0">
                <a:latin typeface="Microsoft Sans Serif"/>
                <a:cs typeface="Microsoft Sans Serif"/>
              </a:rPr>
              <a:t>,</a:t>
            </a:r>
            <a:r>
              <a:rPr sz="908" spc="18" dirty="0">
                <a:latin typeface="Microsoft Sans Serif"/>
                <a:cs typeface="Microsoft Sans Serif"/>
              </a:rPr>
              <a:t> </a:t>
            </a:r>
            <a:r>
              <a:rPr sz="908" spc="-77" dirty="0">
                <a:latin typeface="Verdana"/>
                <a:cs typeface="Verdana"/>
              </a:rPr>
              <a:t>так</a:t>
            </a:r>
            <a:endParaRPr sz="908">
              <a:latin typeface="Verdana"/>
              <a:cs typeface="Verdana"/>
            </a:endParaRPr>
          </a:p>
          <a:p>
            <a:pPr marL="65125" algn="just">
              <a:lnSpc>
                <a:spcPts val="1057"/>
              </a:lnSpc>
            </a:pPr>
            <a:r>
              <a:rPr sz="908" spc="-77" dirty="0">
                <a:latin typeface="Verdana"/>
                <a:cs typeface="Verdana"/>
              </a:rPr>
              <a:t>и</a:t>
            </a:r>
            <a:r>
              <a:rPr sz="908" spc="-50" dirty="0">
                <a:latin typeface="Verdana"/>
                <a:cs typeface="Verdana"/>
              </a:rPr>
              <a:t> </a:t>
            </a:r>
            <a:r>
              <a:rPr sz="908" spc="-73" dirty="0">
                <a:latin typeface="Verdana"/>
                <a:cs typeface="Verdana"/>
              </a:rPr>
              <a:t>в</a:t>
            </a:r>
            <a:r>
              <a:rPr sz="908" spc="-45" dirty="0">
                <a:latin typeface="Verdana"/>
                <a:cs typeface="Verdana"/>
              </a:rPr>
              <a:t> </a:t>
            </a:r>
            <a:r>
              <a:rPr sz="908" spc="-82" dirty="0">
                <a:latin typeface="Verdana"/>
                <a:cs typeface="Verdana"/>
              </a:rPr>
              <a:t>конце</a:t>
            </a:r>
            <a:r>
              <a:rPr sz="908" spc="-45" dirty="0">
                <a:latin typeface="Verdana"/>
                <a:cs typeface="Verdana"/>
              </a:rPr>
              <a:t> </a:t>
            </a:r>
            <a:r>
              <a:rPr sz="908" spc="-73" dirty="0">
                <a:latin typeface="Verdana"/>
                <a:cs typeface="Verdana"/>
              </a:rPr>
              <a:t>отчетного</a:t>
            </a:r>
            <a:r>
              <a:rPr sz="908" spc="-45" dirty="0">
                <a:latin typeface="Verdana"/>
                <a:cs typeface="Verdana"/>
              </a:rPr>
              <a:t> </a:t>
            </a:r>
            <a:r>
              <a:rPr sz="908" spc="-9" dirty="0">
                <a:latin typeface="Verdana"/>
                <a:cs typeface="Verdana"/>
              </a:rPr>
              <a:t>периода</a:t>
            </a:r>
            <a:r>
              <a:rPr sz="908" spc="-9" dirty="0">
                <a:latin typeface="Microsoft Sans Serif"/>
                <a:cs typeface="Microsoft Sans Serif"/>
              </a:rPr>
              <a:t>.</a:t>
            </a:r>
            <a:endParaRPr sz="908">
              <a:latin typeface="Microsoft Sans Serif"/>
              <a:cs typeface="Microsoft Sans Serif"/>
            </a:endParaRPr>
          </a:p>
        </p:txBody>
      </p:sp>
      <p:sp>
        <p:nvSpPr>
          <p:cNvPr id="9" name="object 9"/>
          <p:cNvSpPr txBox="1"/>
          <p:nvPr/>
        </p:nvSpPr>
        <p:spPr>
          <a:xfrm>
            <a:off x="1722215" y="4461503"/>
            <a:ext cx="4038728" cy="570510"/>
          </a:xfrm>
          <a:prstGeom prst="rect">
            <a:avLst/>
          </a:prstGeom>
        </p:spPr>
        <p:txBody>
          <a:bodyPr vert="horz" wrap="square" lIns="0" tIns="11526" rIns="0" bIns="0" rtlCol="0">
            <a:spAutoFit/>
          </a:bodyPr>
          <a:lstStyle/>
          <a:p>
            <a:pPr marL="11527" marR="4611" algn="just">
              <a:spcBef>
                <a:spcPts val="91"/>
              </a:spcBef>
            </a:pPr>
            <a:r>
              <a:rPr sz="908" dirty="0">
                <a:latin typeface="Verdana"/>
                <a:cs typeface="Verdana"/>
              </a:rPr>
              <a:t>В</a:t>
            </a:r>
            <a:r>
              <a:rPr sz="908" spc="123" dirty="0">
                <a:latin typeface="Verdana"/>
                <a:cs typeface="Verdana"/>
              </a:rPr>
              <a:t> </a:t>
            </a:r>
            <a:r>
              <a:rPr sz="908" dirty="0">
                <a:latin typeface="Verdana"/>
                <a:cs typeface="Verdana"/>
              </a:rPr>
              <a:t>отчетности</a:t>
            </a:r>
            <a:r>
              <a:rPr sz="908" spc="127" dirty="0">
                <a:latin typeface="Verdana"/>
                <a:cs typeface="Verdana"/>
              </a:rPr>
              <a:t> </a:t>
            </a:r>
            <a:r>
              <a:rPr sz="908" spc="-9" dirty="0">
                <a:latin typeface="Verdana"/>
                <a:cs typeface="Verdana"/>
              </a:rPr>
              <a:t>финансовых</a:t>
            </a:r>
            <a:r>
              <a:rPr sz="908" spc="127" dirty="0">
                <a:latin typeface="Verdana"/>
                <a:cs typeface="Verdana"/>
              </a:rPr>
              <a:t> </a:t>
            </a:r>
            <a:r>
              <a:rPr sz="908" spc="-9" dirty="0">
                <a:latin typeface="Verdana"/>
                <a:cs typeface="Verdana"/>
              </a:rPr>
              <a:t>институтов</a:t>
            </a:r>
            <a:r>
              <a:rPr sz="908" spc="127" dirty="0">
                <a:latin typeface="Verdana"/>
                <a:cs typeface="Verdana"/>
              </a:rPr>
              <a:t> </a:t>
            </a:r>
            <a:r>
              <a:rPr sz="908" spc="-23" dirty="0">
                <a:latin typeface="Verdana"/>
                <a:cs typeface="Verdana"/>
              </a:rPr>
              <a:t>выплаченные</a:t>
            </a:r>
            <a:r>
              <a:rPr sz="908" spc="127" dirty="0">
                <a:latin typeface="Verdana"/>
                <a:cs typeface="Verdana"/>
              </a:rPr>
              <a:t> </a:t>
            </a:r>
            <a:r>
              <a:rPr sz="908" dirty="0">
                <a:latin typeface="Verdana"/>
                <a:cs typeface="Verdana"/>
              </a:rPr>
              <a:t>и</a:t>
            </a:r>
            <a:r>
              <a:rPr sz="908" spc="123" dirty="0">
                <a:latin typeface="Verdana"/>
                <a:cs typeface="Verdana"/>
              </a:rPr>
              <a:t> </a:t>
            </a:r>
            <a:r>
              <a:rPr sz="908" spc="-45" dirty="0">
                <a:latin typeface="Verdana"/>
                <a:cs typeface="Verdana"/>
              </a:rPr>
              <a:t>полученные </a:t>
            </a:r>
            <a:r>
              <a:rPr sz="908" spc="-59" dirty="0">
                <a:latin typeface="Verdana"/>
                <a:cs typeface="Verdana"/>
              </a:rPr>
              <a:t>проценты</a:t>
            </a:r>
            <a:r>
              <a:rPr sz="908" spc="-23" dirty="0">
                <a:latin typeface="Verdana"/>
                <a:cs typeface="Verdana"/>
              </a:rPr>
              <a:t> </a:t>
            </a:r>
            <a:r>
              <a:rPr sz="908" dirty="0">
                <a:latin typeface="Verdana"/>
                <a:cs typeface="Verdana"/>
              </a:rPr>
              <a:t>и</a:t>
            </a:r>
            <a:r>
              <a:rPr sz="908" spc="-23" dirty="0">
                <a:latin typeface="Verdana"/>
                <a:cs typeface="Verdana"/>
              </a:rPr>
              <a:t> </a:t>
            </a:r>
            <a:r>
              <a:rPr sz="908" spc="-54" dirty="0">
                <a:latin typeface="Verdana"/>
                <a:cs typeface="Verdana"/>
              </a:rPr>
              <a:t>дивиденды</a:t>
            </a:r>
            <a:r>
              <a:rPr sz="908" dirty="0">
                <a:latin typeface="Verdana"/>
                <a:cs typeface="Verdana"/>
              </a:rPr>
              <a:t> </a:t>
            </a:r>
            <a:r>
              <a:rPr sz="908" spc="-59" dirty="0">
                <a:latin typeface="Verdana"/>
                <a:cs typeface="Verdana"/>
              </a:rPr>
              <a:t>обычно</a:t>
            </a:r>
            <a:r>
              <a:rPr sz="908" spc="-9" dirty="0">
                <a:latin typeface="Verdana"/>
                <a:cs typeface="Verdana"/>
              </a:rPr>
              <a:t> </a:t>
            </a:r>
            <a:r>
              <a:rPr sz="908" spc="-64" dirty="0">
                <a:latin typeface="Verdana"/>
                <a:cs typeface="Verdana"/>
              </a:rPr>
              <a:t>классифицируются</a:t>
            </a:r>
            <a:r>
              <a:rPr sz="908" spc="-5" dirty="0">
                <a:latin typeface="Verdana"/>
                <a:cs typeface="Verdana"/>
              </a:rPr>
              <a:t> </a:t>
            </a:r>
            <a:r>
              <a:rPr sz="908" spc="-109" dirty="0">
                <a:latin typeface="Verdana"/>
                <a:cs typeface="Verdana"/>
              </a:rPr>
              <a:t>как</a:t>
            </a:r>
            <a:r>
              <a:rPr sz="908" spc="32" dirty="0">
                <a:latin typeface="Verdana"/>
                <a:cs typeface="Verdana"/>
              </a:rPr>
              <a:t> </a:t>
            </a:r>
            <a:r>
              <a:rPr sz="908" spc="-64" dirty="0">
                <a:latin typeface="Verdana"/>
                <a:cs typeface="Verdana"/>
              </a:rPr>
              <a:t>денежные</a:t>
            </a:r>
            <a:r>
              <a:rPr sz="908" spc="-5" dirty="0">
                <a:latin typeface="Verdana"/>
                <a:cs typeface="Verdana"/>
              </a:rPr>
              <a:t> </a:t>
            </a:r>
            <a:r>
              <a:rPr sz="908" spc="-27" dirty="0">
                <a:latin typeface="Verdana"/>
                <a:cs typeface="Verdana"/>
              </a:rPr>
              <a:t>потоки </a:t>
            </a:r>
            <a:r>
              <a:rPr sz="908" dirty="0">
                <a:latin typeface="Verdana"/>
                <a:cs typeface="Verdana"/>
              </a:rPr>
              <a:t>по</a:t>
            </a:r>
            <a:r>
              <a:rPr sz="908" spc="-5" dirty="0">
                <a:latin typeface="Verdana"/>
                <a:cs typeface="Verdana"/>
              </a:rPr>
              <a:t> </a:t>
            </a:r>
            <a:r>
              <a:rPr sz="908" spc="-54" dirty="0">
                <a:latin typeface="Verdana"/>
                <a:cs typeface="Verdana"/>
              </a:rPr>
              <a:t>операционной</a:t>
            </a:r>
            <a:r>
              <a:rPr sz="908" spc="-5" dirty="0">
                <a:latin typeface="Verdana"/>
                <a:cs typeface="Verdana"/>
              </a:rPr>
              <a:t> </a:t>
            </a:r>
            <a:r>
              <a:rPr sz="908" spc="-27" dirty="0">
                <a:latin typeface="Verdana"/>
                <a:cs typeface="Verdana"/>
              </a:rPr>
              <a:t>деятельности</a:t>
            </a:r>
            <a:r>
              <a:rPr sz="908" spc="-27" dirty="0">
                <a:latin typeface="Microsoft Sans Serif"/>
                <a:cs typeface="Microsoft Sans Serif"/>
              </a:rPr>
              <a:t>.</a:t>
            </a:r>
            <a:r>
              <a:rPr sz="908" spc="73" dirty="0">
                <a:latin typeface="Microsoft Sans Serif"/>
                <a:cs typeface="Microsoft Sans Serif"/>
              </a:rPr>
              <a:t> </a:t>
            </a:r>
            <a:r>
              <a:rPr sz="908" dirty="0">
                <a:latin typeface="Verdana"/>
                <a:cs typeface="Verdana"/>
              </a:rPr>
              <a:t>Что же</a:t>
            </a:r>
            <a:r>
              <a:rPr sz="908" spc="-5" dirty="0">
                <a:latin typeface="Verdana"/>
                <a:cs typeface="Verdana"/>
              </a:rPr>
              <a:t> </a:t>
            </a:r>
            <a:r>
              <a:rPr sz="908" spc="-32" dirty="0">
                <a:latin typeface="Verdana"/>
                <a:cs typeface="Verdana"/>
              </a:rPr>
              <a:t>касается</a:t>
            </a:r>
            <a:r>
              <a:rPr sz="908" dirty="0">
                <a:latin typeface="Verdana"/>
                <a:cs typeface="Verdana"/>
              </a:rPr>
              <a:t> </a:t>
            </a:r>
            <a:r>
              <a:rPr sz="908" spc="-41" dirty="0">
                <a:latin typeface="Verdana"/>
                <a:cs typeface="Verdana"/>
              </a:rPr>
              <a:t>других</a:t>
            </a:r>
            <a:r>
              <a:rPr sz="908" spc="-9" dirty="0">
                <a:latin typeface="Verdana"/>
                <a:cs typeface="Verdana"/>
              </a:rPr>
              <a:t> </a:t>
            </a:r>
            <a:r>
              <a:rPr sz="908" spc="-36" dirty="0">
                <a:latin typeface="Verdana"/>
                <a:cs typeface="Verdana"/>
              </a:rPr>
              <a:t>компаний</a:t>
            </a:r>
            <a:r>
              <a:rPr sz="908" spc="-36" dirty="0">
                <a:latin typeface="Microsoft Sans Serif"/>
                <a:cs typeface="Microsoft Sans Serif"/>
              </a:rPr>
              <a:t>,</a:t>
            </a:r>
            <a:r>
              <a:rPr sz="908" spc="77" dirty="0">
                <a:latin typeface="Microsoft Sans Serif"/>
                <a:cs typeface="Microsoft Sans Serif"/>
              </a:rPr>
              <a:t> </a:t>
            </a:r>
            <a:r>
              <a:rPr sz="908" spc="-23" dirty="0">
                <a:latin typeface="Verdana"/>
                <a:cs typeface="Verdana"/>
              </a:rPr>
              <a:t>то </a:t>
            </a:r>
            <a:r>
              <a:rPr sz="908" spc="-64" dirty="0">
                <a:latin typeface="Verdana"/>
                <a:cs typeface="Verdana"/>
              </a:rPr>
              <a:t>единое</a:t>
            </a:r>
            <a:r>
              <a:rPr sz="908" spc="-41" dirty="0">
                <a:latin typeface="Verdana"/>
                <a:cs typeface="Verdana"/>
              </a:rPr>
              <a:t> </a:t>
            </a:r>
            <a:r>
              <a:rPr sz="908" spc="-64" dirty="0">
                <a:latin typeface="Verdana"/>
                <a:cs typeface="Verdana"/>
              </a:rPr>
              <a:t>мнение</a:t>
            </a:r>
            <a:r>
              <a:rPr sz="908" spc="-36" dirty="0">
                <a:latin typeface="Verdana"/>
                <a:cs typeface="Verdana"/>
              </a:rPr>
              <a:t> </a:t>
            </a:r>
            <a:r>
              <a:rPr sz="908" spc="-64" dirty="0">
                <a:latin typeface="Verdana"/>
                <a:cs typeface="Verdana"/>
              </a:rPr>
              <a:t>о</a:t>
            </a:r>
            <a:r>
              <a:rPr sz="908" spc="-36" dirty="0">
                <a:latin typeface="Verdana"/>
                <a:cs typeface="Verdana"/>
              </a:rPr>
              <a:t> </a:t>
            </a:r>
            <a:r>
              <a:rPr sz="908" spc="-77" dirty="0">
                <a:latin typeface="Verdana"/>
                <a:cs typeface="Verdana"/>
              </a:rPr>
              <a:t>классификации</a:t>
            </a:r>
            <a:r>
              <a:rPr sz="908" spc="-41" dirty="0">
                <a:latin typeface="Verdana"/>
                <a:cs typeface="Verdana"/>
              </a:rPr>
              <a:t> </a:t>
            </a:r>
            <a:r>
              <a:rPr sz="908" spc="-82" dirty="0">
                <a:latin typeface="Verdana"/>
                <a:cs typeface="Verdana"/>
              </a:rPr>
              <a:t>таких</a:t>
            </a:r>
            <a:r>
              <a:rPr sz="908" spc="-41" dirty="0">
                <a:latin typeface="Verdana"/>
                <a:cs typeface="Verdana"/>
              </a:rPr>
              <a:t> </a:t>
            </a:r>
            <a:r>
              <a:rPr sz="908" spc="-77" dirty="0">
                <a:latin typeface="Verdana"/>
                <a:cs typeface="Verdana"/>
              </a:rPr>
              <a:t>потоков</a:t>
            </a:r>
            <a:r>
              <a:rPr sz="908" spc="-36" dirty="0">
                <a:latin typeface="Verdana"/>
                <a:cs typeface="Verdana"/>
              </a:rPr>
              <a:t> </a:t>
            </a:r>
            <a:r>
              <a:rPr sz="908" spc="-9" dirty="0">
                <a:latin typeface="Verdana"/>
                <a:cs typeface="Verdana"/>
              </a:rPr>
              <a:t>отсутствует</a:t>
            </a:r>
            <a:r>
              <a:rPr sz="908" spc="-9" dirty="0">
                <a:latin typeface="Microsoft Sans Serif"/>
                <a:cs typeface="Microsoft Sans Serif"/>
              </a:rPr>
              <a:t>.</a:t>
            </a:r>
            <a:endParaRPr sz="908">
              <a:latin typeface="Microsoft Sans Serif"/>
              <a:cs typeface="Microsoft Sans Serif"/>
            </a:endParaRPr>
          </a:p>
        </p:txBody>
      </p:sp>
      <p:sp>
        <p:nvSpPr>
          <p:cNvPr id="10" name="object 10"/>
          <p:cNvSpPr txBox="1"/>
          <p:nvPr/>
        </p:nvSpPr>
        <p:spPr>
          <a:xfrm>
            <a:off x="1722176" y="5153064"/>
            <a:ext cx="4038728" cy="430792"/>
          </a:xfrm>
          <a:prstGeom prst="rect">
            <a:avLst/>
          </a:prstGeom>
        </p:spPr>
        <p:txBody>
          <a:bodyPr vert="horz" wrap="square" lIns="0" tIns="11526" rIns="0" bIns="0" rtlCol="0">
            <a:spAutoFit/>
          </a:bodyPr>
          <a:lstStyle/>
          <a:p>
            <a:pPr marL="11527" marR="4611" algn="just">
              <a:spcBef>
                <a:spcPts val="91"/>
              </a:spcBef>
            </a:pPr>
            <a:r>
              <a:rPr sz="908" spc="-23" dirty="0">
                <a:latin typeface="Verdana"/>
                <a:cs typeface="Verdana"/>
              </a:rPr>
              <a:t>Выплаченные</a:t>
            </a:r>
            <a:r>
              <a:rPr sz="908" spc="32" dirty="0">
                <a:latin typeface="Verdana"/>
                <a:cs typeface="Verdana"/>
              </a:rPr>
              <a:t> </a:t>
            </a:r>
            <a:r>
              <a:rPr sz="908" dirty="0">
                <a:latin typeface="Verdana"/>
                <a:cs typeface="Verdana"/>
              </a:rPr>
              <a:t>проценты</a:t>
            </a:r>
            <a:r>
              <a:rPr sz="908" dirty="0">
                <a:latin typeface="Microsoft Sans Serif"/>
                <a:cs typeface="Microsoft Sans Serif"/>
              </a:rPr>
              <a:t>,</a:t>
            </a:r>
            <a:r>
              <a:rPr sz="908" spc="109" dirty="0">
                <a:latin typeface="Microsoft Sans Serif"/>
                <a:cs typeface="Microsoft Sans Serif"/>
              </a:rPr>
              <a:t> </a:t>
            </a:r>
            <a:r>
              <a:rPr sz="908" spc="-23" dirty="0">
                <a:latin typeface="Verdana"/>
                <a:cs typeface="Verdana"/>
              </a:rPr>
              <a:t>полученные</a:t>
            </a:r>
            <a:r>
              <a:rPr sz="908" spc="32" dirty="0">
                <a:latin typeface="Verdana"/>
                <a:cs typeface="Verdana"/>
              </a:rPr>
              <a:t> </a:t>
            </a:r>
            <a:r>
              <a:rPr sz="908" spc="-9" dirty="0">
                <a:latin typeface="Verdana"/>
                <a:cs typeface="Verdana"/>
              </a:rPr>
              <a:t>проценты</a:t>
            </a:r>
            <a:r>
              <a:rPr sz="908" spc="32" dirty="0">
                <a:latin typeface="Verdana"/>
                <a:cs typeface="Verdana"/>
              </a:rPr>
              <a:t> </a:t>
            </a:r>
            <a:r>
              <a:rPr sz="908" dirty="0">
                <a:latin typeface="Verdana"/>
                <a:cs typeface="Verdana"/>
              </a:rPr>
              <a:t>и</a:t>
            </a:r>
            <a:r>
              <a:rPr sz="908" spc="32" dirty="0">
                <a:latin typeface="Verdana"/>
                <a:cs typeface="Verdana"/>
              </a:rPr>
              <a:t> </a:t>
            </a:r>
            <a:r>
              <a:rPr sz="908" spc="-9" dirty="0">
                <a:latin typeface="Verdana"/>
                <a:cs typeface="Verdana"/>
              </a:rPr>
              <a:t>дивиденды</a:t>
            </a:r>
            <a:r>
              <a:rPr sz="908" spc="36" dirty="0">
                <a:latin typeface="Verdana"/>
                <a:cs typeface="Verdana"/>
              </a:rPr>
              <a:t> </a:t>
            </a:r>
            <a:r>
              <a:rPr sz="908" spc="-23" dirty="0">
                <a:latin typeface="Verdana"/>
                <a:cs typeface="Verdana"/>
              </a:rPr>
              <a:t>могут </a:t>
            </a:r>
            <a:r>
              <a:rPr sz="908" spc="-45" dirty="0">
                <a:latin typeface="Verdana"/>
                <a:cs typeface="Verdana"/>
              </a:rPr>
              <a:t>классифицироваться</a:t>
            </a:r>
            <a:r>
              <a:rPr sz="908" spc="27" dirty="0">
                <a:latin typeface="Verdana"/>
                <a:cs typeface="Verdana"/>
              </a:rPr>
              <a:t> </a:t>
            </a:r>
            <a:r>
              <a:rPr sz="908" dirty="0">
                <a:latin typeface="Verdana"/>
                <a:cs typeface="Verdana"/>
              </a:rPr>
              <a:t>как</a:t>
            </a:r>
            <a:r>
              <a:rPr sz="908" spc="23" dirty="0">
                <a:latin typeface="Verdana"/>
                <a:cs typeface="Verdana"/>
              </a:rPr>
              <a:t> </a:t>
            </a:r>
            <a:r>
              <a:rPr sz="908" spc="-18" dirty="0">
                <a:latin typeface="Verdana"/>
                <a:cs typeface="Verdana"/>
              </a:rPr>
              <a:t>потоки</a:t>
            </a:r>
            <a:r>
              <a:rPr sz="908" spc="27" dirty="0">
                <a:latin typeface="Verdana"/>
                <a:cs typeface="Verdana"/>
              </a:rPr>
              <a:t> </a:t>
            </a:r>
            <a:r>
              <a:rPr sz="908" spc="-32" dirty="0">
                <a:latin typeface="Verdana"/>
                <a:cs typeface="Verdana"/>
              </a:rPr>
              <a:t>денежных</a:t>
            </a:r>
            <a:r>
              <a:rPr sz="908" spc="23" dirty="0">
                <a:latin typeface="Verdana"/>
                <a:cs typeface="Verdana"/>
              </a:rPr>
              <a:t> </a:t>
            </a:r>
            <a:r>
              <a:rPr sz="908" dirty="0">
                <a:latin typeface="Verdana"/>
                <a:cs typeface="Verdana"/>
              </a:rPr>
              <a:t>средств</a:t>
            </a:r>
            <a:r>
              <a:rPr sz="908" spc="27" dirty="0">
                <a:latin typeface="Verdana"/>
                <a:cs typeface="Verdana"/>
              </a:rPr>
              <a:t> </a:t>
            </a:r>
            <a:r>
              <a:rPr sz="908" dirty="0">
                <a:latin typeface="Verdana"/>
                <a:cs typeface="Verdana"/>
              </a:rPr>
              <a:t>по</a:t>
            </a:r>
            <a:r>
              <a:rPr sz="908" spc="27" dirty="0">
                <a:latin typeface="Verdana"/>
                <a:cs typeface="Verdana"/>
              </a:rPr>
              <a:t> </a:t>
            </a:r>
            <a:r>
              <a:rPr sz="908" spc="-45" dirty="0">
                <a:latin typeface="Verdana"/>
                <a:cs typeface="Verdana"/>
              </a:rPr>
              <a:t>операционной </a:t>
            </a:r>
            <a:r>
              <a:rPr sz="908" spc="-50" dirty="0">
                <a:latin typeface="Verdana"/>
                <a:cs typeface="Verdana"/>
              </a:rPr>
              <a:t>деятельности</a:t>
            </a:r>
            <a:r>
              <a:rPr sz="908" spc="-50" dirty="0">
                <a:latin typeface="Microsoft Sans Serif"/>
                <a:cs typeface="Microsoft Sans Serif"/>
              </a:rPr>
              <a:t>,</a:t>
            </a:r>
            <a:r>
              <a:rPr sz="908" spc="36" dirty="0">
                <a:latin typeface="Microsoft Sans Serif"/>
                <a:cs typeface="Microsoft Sans Serif"/>
              </a:rPr>
              <a:t> </a:t>
            </a:r>
            <a:r>
              <a:rPr sz="908" spc="-54" dirty="0">
                <a:latin typeface="Verdana"/>
                <a:cs typeface="Verdana"/>
              </a:rPr>
              <a:t>если</a:t>
            </a:r>
            <a:r>
              <a:rPr sz="908" spc="-36" dirty="0">
                <a:latin typeface="Verdana"/>
                <a:cs typeface="Verdana"/>
              </a:rPr>
              <a:t> </a:t>
            </a:r>
            <a:r>
              <a:rPr sz="908" spc="-77" dirty="0">
                <a:latin typeface="Verdana"/>
                <a:cs typeface="Verdana"/>
              </a:rPr>
              <a:t>они</a:t>
            </a:r>
            <a:r>
              <a:rPr sz="908" spc="-41" dirty="0">
                <a:latin typeface="Verdana"/>
                <a:cs typeface="Verdana"/>
              </a:rPr>
              <a:t> </a:t>
            </a:r>
            <a:r>
              <a:rPr sz="908" spc="-68" dirty="0">
                <a:latin typeface="Verdana"/>
                <a:cs typeface="Verdana"/>
              </a:rPr>
              <a:t>участвуют</a:t>
            </a:r>
            <a:r>
              <a:rPr sz="908" spc="-41" dirty="0">
                <a:latin typeface="Verdana"/>
                <a:cs typeface="Verdana"/>
              </a:rPr>
              <a:t> </a:t>
            </a:r>
            <a:r>
              <a:rPr sz="908" spc="-73" dirty="0">
                <a:latin typeface="Verdana"/>
                <a:cs typeface="Verdana"/>
              </a:rPr>
              <a:t>в</a:t>
            </a:r>
            <a:r>
              <a:rPr sz="908" spc="-36" dirty="0">
                <a:latin typeface="Verdana"/>
                <a:cs typeface="Verdana"/>
              </a:rPr>
              <a:t> </a:t>
            </a:r>
            <a:r>
              <a:rPr sz="908" spc="-68" dirty="0">
                <a:latin typeface="Verdana"/>
                <a:cs typeface="Verdana"/>
              </a:rPr>
              <a:t>формировании</a:t>
            </a:r>
            <a:r>
              <a:rPr sz="908" spc="-32" dirty="0">
                <a:latin typeface="Verdana"/>
                <a:cs typeface="Verdana"/>
              </a:rPr>
              <a:t> </a:t>
            </a:r>
            <a:r>
              <a:rPr sz="908" spc="-68" dirty="0">
                <a:latin typeface="Verdana"/>
                <a:cs typeface="Verdana"/>
              </a:rPr>
              <a:t>чистой</a:t>
            </a:r>
            <a:r>
              <a:rPr sz="908" spc="-41" dirty="0">
                <a:latin typeface="Verdana"/>
                <a:cs typeface="Verdana"/>
              </a:rPr>
              <a:t> </a:t>
            </a:r>
            <a:r>
              <a:rPr sz="908" spc="-9" dirty="0">
                <a:latin typeface="Verdana"/>
                <a:cs typeface="Verdana"/>
              </a:rPr>
              <a:t>прибыли</a:t>
            </a:r>
            <a:r>
              <a:rPr sz="908" spc="-9" dirty="0">
                <a:latin typeface="Microsoft Sans Serif"/>
                <a:cs typeface="Microsoft Sans Serif"/>
              </a:rPr>
              <a:t>.</a:t>
            </a:r>
            <a:endParaRPr sz="908">
              <a:latin typeface="Microsoft Sans Serif"/>
              <a:cs typeface="Microsoft Sans Serif"/>
            </a:endParaRPr>
          </a:p>
        </p:txBody>
      </p:sp>
      <p:sp>
        <p:nvSpPr>
          <p:cNvPr id="11" name="object 11"/>
          <p:cNvSpPr txBox="1"/>
          <p:nvPr/>
        </p:nvSpPr>
        <p:spPr>
          <a:xfrm>
            <a:off x="1722189" y="5706317"/>
            <a:ext cx="4039304" cy="291074"/>
          </a:xfrm>
          <a:prstGeom prst="rect">
            <a:avLst/>
          </a:prstGeom>
        </p:spPr>
        <p:txBody>
          <a:bodyPr vert="horz" wrap="square" lIns="0" tIns="11526" rIns="0" bIns="0" rtlCol="0">
            <a:spAutoFit/>
          </a:bodyPr>
          <a:lstStyle/>
          <a:p>
            <a:pPr marL="11527" marR="4611">
              <a:spcBef>
                <a:spcPts val="91"/>
              </a:spcBef>
              <a:tabLst>
                <a:tab pos="1097901" algn="l"/>
                <a:tab pos="1752607" algn="l"/>
                <a:tab pos="2658016" algn="l"/>
                <a:tab pos="3378423" algn="l"/>
              </a:tabLst>
            </a:pPr>
            <a:r>
              <a:rPr sz="908" spc="-9" dirty="0">
                <a:latin typeface="Verdana"/>
                <a:cs typeface="Verdana"/>
              </a:rPr>
              <a:t>Альтернативным</a:t>
            </a:r>
            <a:r>
              <a:rPr sz="908" dirty="0">
                <a:latin typeface="Verdana"/>
                <a:cs typeface="Verdana"/>
              </a:rPr>
              <a:t>	</a:t>
            </a:r>
            <a:r>
              <a:rPr sz="908" spc="-9" dirty="0">
                <a:latin typeface="Verdana"/>
                <a:cs typeface="Verdana"/>
              </a:rPr>
              <a:t>образом</a:t>
            </a:r>
            <a:r>
              <a:rPr sz="908" spc="-9" dirty="0">
                <a:latin typeface="Microsoft Sans Serif"/>
                <a:cs typeface="Microsoft Sans Serif"/>
              </a:rPr>
              <a:t>,</a:t>
            </a:r>
            <a:r>
              <a:rPr sz="908" dirty="0">
                <a:latin typeface="Microsoft Sans Serif"/>
                <a:cs typeface="Microsoft Sans Serif"/>
              </a:rPr>
              <a:t>	</a:t>
            </a:r>
            <a:r>
              <a:rPr sz="908" spc="-9" dirty="0">
                <a:latin typeface="Verdana"/>
                <a:cs typeface="Verdana"/>
              </a:rPr>
              <a:t>выплаченные</a:t>
            </a:r>
            <a:r>
              <a:rPr sz="908" dirty="0">
                <a:latin typeface="Verdana"/>
                <a:cs typeface="Verdana"/>
              </a:rPr>
              <a:t>	</a:t>
            </a:r>
            <a:r>
              <a:rPr sz="908" spc="-9" dirty="0">
                <a:latin typeface="Verdana"/>
                <a:cs typeface="Verdana"/>
              </a:rPr>
              <a:t>проценты</a:t>
            </a:r>
            <a:r>
              <a:rPr sz="908" spc="-9" dirty="0">
                <a:latin typeface="Microsoft Sans Serif"/>
                <a:cs typeface="Microsoft Sans Serif"/>
              </a:rPr>
              <a:t>,</a:t>
            </a:r>
            <a:r>
              <a:rPr sz="908" dirty="0">
                <a:latin typeface="Microsoft Sans Serif"/>
                <a:cs typeface="Microsoft Sans Serif"/>
              </a:rPr>
              <a:t>	</a:t>
            </a:r>
            <a:r>
              <a:rPr sz="908" spc="-73" dirty="0">
                <a:latin typeface="Verdana"/>
                <a:cs typeface="Verdana"/>
              </a:rPr>
              <a:t>полученные </a:t>
            </a:r>
            <a:r>
              <a:rPr sz="908" spc="-68" dirty="0">
                <a:latin typeface="Verdana"/>
                <a:cs typeface="Verdana"/>
              </a:rPr>
              <a:t>проценты</a:t>
            </a:r>
            <a:r>
              <a:rPr sz="908" spc="-18" dirty="0">
                <a:latin typeface="Verdana"/>
                <a:cs typeface="Verdana"/>
              </a:rPr>
              <a:t> </a:t>
            </a:r>
            <a:r>
              <a:rPr sz="908" spc="-82" dirty="0">
                <a:latin typeface="Verdana"/>
                <a:cs typeface="Verdana"/>
              </a:rPr>
              <a:t>и</a:t>
            </a:r>
            <a:r>
              <a:rPr sz="908" spc="-18" dirty="0">
                <a:latin typeface="Verdana"/>
                <a:cs typeface="Verdana"/>
              </a:rPr>
              <a:t> </a:t>
            </a:r>
            <a:r>
              <a:rPr sz="908" spc="-68" dirty="0">
                <a:latin typeface="Verdana"/>
                <a:cs typeface="Verdana"/>
              </a:rPr>
              <a:t>дивиденды</a:t>
            </a:r>
            <a:r>
              <a:rPr sz="908" spc="-18" dirty="0">
                <a:latin typeface="Verdana"/>
                <a:cs typeface="Verdana"/>
              </a:rPr>
              <a:t> </a:t>
            </a:r>
            <a:r>
              <a:rPr sz="908" spc="-64" dirty="0">
                <a:latin typeface="Verdana"/>
                <a:cs typeface="Verdana"/>
              </a:rPr>
              <a:t>могут</a:t>
            </a:r>
            <a:r>
              <a:rPr sz="908" spc="-14" dirty="0">
                <a:latin typeface="Verdana"/>
                <a:cs typeface="Verdana"/>
              </a:rPr>
              <a:t> </a:t>
            </a:r>
            <a:r>
              <a:rPr sz="908" spc="-54" dirty="0">
                <a:latin typeface="Verdana"/>
                <a:cs typeface="Verdana"/>
              </a:rPr>
              <a:t>рассматриваться</a:t>
            </a:r>
            <a:r>
              <a:rPr sz="908" spc="-23" dirty="0">
                <a:latin typeface="Verdana"/>
                <a:cs typeface="Verdana"/>
              </a:rPr>
              <a:t> </a:t>
            </a:r>
            <a:r>
              <a:rPr sz="908" spc="-64" dirty="0">
                <a:latin typeface="Verdana"/>
                <a:cs typeface="Verdana"/>
              </a:rPr>
              <a:t>соответственно</a:t>
            </a:r>
            <a:r>
              <a:rPr sz="908" spc="-9" dirty="0">
                <a:latin typeface="Verdana"/>
                <a:cs typeface="Verdana"/>
              </a:rPr>
              <a:t> </a:t>
            </a:r>
            <a:r>
              <a:rPr sz="908" spc="-118" dirty="0">
                <a:latin typeface="Verdana"/>
                <a:cs typeface="Verdana"/>
              </a:rPr>
              <a:t>как</a:t>
            </a:r>
            <a:r>
              <a:rPr sz="908" spc="-18" dirty="0">
                <a:latin typeface="Verdana"/>
                <a:cs typeface="Verdana"/>
              </a:rPr>
              <a:t> </a:t>
            </a:r>
            <a:r>
              <a:rPr sz="908" spc="-23" dirty="0">
                <a:latin typeface="Verdana"/>
                <a:cs typeface="Verdana"/>
              </a:rPr>
              <a:t>потоки</a:t>
            </a:r>
            <a:endParaRPr sz="908">
              <a:latin typeface="Verdana"/>
              <a:cs typeface="Verdana"/>
            </a:endParaRPr>
          </a:p>
        </p:txBody>
      </p:sp>
      <p:sp>
        <p:nvSpPr>
          <p:cNvPr id="12" name="object 12"/>
          <p:cNvSpPr txBox="1"/>
          <p:nvPr/>
        </p:nvSpPr>
        <p:spPr>
          <a:xfrm>
            <a:off x="6426899" y="394421"/>
            <a:ext cx="4039881" cy="673102"/>
          </a:xfrm>
          <a:prstGeom prst="rect">
            <a:avLst/>
          </a:prstGeom>
        </p:spPr>
        <p:txBody>
          <a:bodyPr vert="horz" wrap="square" lIns="0" tIns="11526" rIns="0" bIns="0" rtlCol="0">
            <a:spAutoFit/>
          </a:bodyPr>
          <a:lstStyle/>
          <a:p>
            <a:pPr marL="2024057">
              <a:spcBef>
                <a:spcPts val="91"/>
              </a:spcBef>
            </a:pPr>
            <a:r>
              <a:rPr sz="908" spc="-54" dirty="0">
                <a:latin typeface="Verdana"/>
                <a:cs typeface="Verdana"/>
              </a:rPr>
              <a:t>Отчет</a:t>
            </a:r>
            <a:r>
              <a:rPr sz="908" spc="-36" dirty="0">
                <a:latin typeface="Verdana"/>
                <a:cs typeface="Verdana"/>
              </a:rPr>
              <a:t> </a:t>
            </a:r>
            <a:r>
              <a:rPr sz="908" spc="-64" dirty="0">
                <a:latin typeface="Verdana"/>
                <a:cs typeface="Verdana"/>
              </a:rPr>
              <a:t>о</a:t>
            </a:r>
            <a:r>
              <a:rPr sz="908" spc="-32" dirty="0">
                <a:latin typeface="Verdana"/>
                <a:cs typeface="Verdana"/>
              </a:rPr>
              <a:t> </a:t>
            </a:r>
            <a:r>
              <a:rPr sz="908" spc="-82" dirty="0">
                <a:latin typeface="Verdana"/>
                <a:cs typeface="Verdana"/>
              </a:rPr>
              <a:t>движении</a:t>
            </a:r>
            <a:r>
              <a:rPr sz="908" spc="-32" dirty="0">
                <a:latin typeface="Verdana"/>
                <a:cs typeface="Verdana"/>
              </a:rPr>
              <a:t> </a:t>
            </a:r>
            <a:r>
              <a:rPr sz="908" spc="-82" dirty="0">
                <a:latin typeface="Verdana"/>
                <a:cs typeface="Verdana"/>
              </a:rPr>
              <a:t>денежных</a:t>
            </a:r>
            <a:r>
              <a:rPr sz="908" spc="-36" dirty="0">
                <a:latin typeface="Verdana"/>
                <a:cs typeface="Verdana"/>
              </a:rPr>
              <a:t> </a:t>
            </a:r>
            <a:r>
              <a:rPr sz="908" spc="-18" dirty="0">
                <a:latin typeface="Verdana"/>
                <a:cs typeface="Verdana"/>
              </a:rPr>
              <a:t>средств</a:t>
            </a:r>
            <a:endParaRPr sz="908">
              <a:latin typeface="Verdana"/>
              <a:cs typeface="Verdana"/>
            </a:endParaRPr>
          </a:p>
          <a:p>
            <a:pPr marL="11527" marR="4611" algn="just">
              <a:spcBef>
                <a:spcPts val="840"/>
              </a:spcBef>
            </a:pPr>
            <a:r>
              <a:rPr sz="908" dirty="0">
                <a:latin typeface="Verdana"/>
                <a:cs typeface="Verdana"/>
              </a:rPr>
              <a:t>по</a:t>
            </a:r>
            <a:r>
              <a:rPr sz="908" spc="91" dirty="0">
                <a:latin typeface="Verdana"/>
                <a:cs typeface="Verdana"/>
              </a:rPr>
              <a:t> </a:t>
            </a:r>
            <a:r>
              <a:rPr sz="908" dirty="0">
                <a:latin typeface="Verdana"/>
                <a:cs typeface="Verdana"/>
              </a:rPr>
              <a:t>финансовой</a:t>
            </a:r>
            <a:r>
              <a:rPr sz="908" spc="100" dirty="0">
                <a:latin typeface="Verdana"/>
                <a:cs typeface="Verdana"/>
              </a:rPr>
              <a:t> </a:t>
            </a:r>
            <a:r>
              <a:rPr sz="908" dirty="0">
                <a:latin typeface="Verdana"/>
                <a:cs typeface="Verdana"/>
              </a:rPr>
              <a:t>или</a:t>
            </a:r>
            <a:r>
              <a:rPr sz="908" spc="91" dirty="0">
                <a:latin typeface="Verdana"/>
                <a:cs typeface="Verdana"/>
              </a:rPr>
              <a:t> </a:t>
            </a:r>
            <a:r>
              <a:rPr sz="908" spc="-32" dirty="0">
                <a:latin typeface="Verdana"/>
                <a:cs typeface="Verdana"/>
              </a:rPr>
              <a:t>инвестиционной</a:t>
            </a:r>
            <a:r>
              <a:rPr sz="908" spc="100" dirty="0">
                <a:latin typeface="Verdana"/>
                <a:cs typeface="Verdana"/>
              </a:rPr>
              <a:t> </a:t>
            </a:r>
            <a:r>
              <a:rPr sz="908" dirty="0">
                <a:latin typeface="Verdana"/>
                <a:cs typeface="Verdana"/>
              </a:rPr>
              <a:t>деятельности</a:t>
            </a:r>
            <a:r>
              <a:rPr sz="908" dirty="0">
                <a:latin typeface="Microsoft Sans Serif"/>
                <a:cs typeface="Microsoft Sans Serif"/>
              </a:rPr>
              <a:t>,</a:t>
            </a:r>
            <a:r>
              <a:rPr sz="908" spc="168" dirty="0">
                <a:latin typeface="Microsoft Sans Serif"/>
                <a:cs typeface="Microsoft Sans Serif"/>
              </a:rPr>
              <a:t> </a:t>
            </a:r>
            <a:r>
              <a:rPr sz="908" spc="-18" dirty="0">
                <a:latin typeface="Verdana"/>
                <a:cs typeface="Verdana"/>
              </a:rPr>
              <a:t>поскольку</a:t>
            </a:r>
            <a:r>
              <a:rPr sz="908" spc="95" dirty="0">
                <a:latin typeface="Verdana"/>
                <a:cs typeface="Verdana"/>
              </a:rPr>
              <a:t> </a:t>
            </a:r>
            <a:r>
              <a:rPr sz="908" spc="-23" dirty="0">
                <a:latin typeface="Verdana"/>
                <a:cs typeface="Verdana"/>
              </a:rPr>
              <a:t>они </a:t>
            </a:r>
            <a:r>
              <a:rPr sz="908" spc="-59" dirty="0">
                <a:latin typeface="Verdana"/>
                <a:cs typeface="Verdana"/>
              </a:rPr>
              <a:t>представляют</a:t>
            </a:r>
            <a:r>
              <a:rPr sz="908" spc="18" dirty="0">
                <a:latin typeface="Verdana"/>
                <a:cs typeface="Verdana"/>
              </a:rPr>
              <a:t> </a:t>
            </a:r>
            <a:r>
              <a:rPr sz="908" spc="-54" dirty="0">
                <a:latin typeface="Verdana"/>
                <a:cs typeface="Verdana"/>
              </a:rPr>
              <a:t>собой</a:t>
            </a:r>
            <a:r>
              <a:rPr sz="908" spc="14" dirty="0">
                <a:latin typeface="Verdana"/>
                <a:cs typeface="Verdana"/>
              </a:rPr>
              <a:t> </a:t>
            </a:r>
            <a:r>
              <a:rPr sz="908" spc="-59" dirty="0">
                <a:latin typeface="Verdana"/>
                <a:cs typeface="Verdana"/>
              </a:rPr>
              <a:t>затраты</a:t>
            </a:r>
            <a:r>
              <a:rPr sz="908" spc="18" dirty="0">
                <a:latin typeface="Verdana"/>
                <a:cs typeface="Verdana"/>
              </a:rPr>
              <a:t> </a:t>
            </a:r>
            <a:r>
              <a:rPr sz="908" spc="-82" dirty="0">
                <a:latin typeface="Verdana"/>
                <a:cs typeface="Verdana"/>
              </a:rPr>
              <a:t>на</a:t>
            </a:r>
            <a:r>
              <a:rPr sz="908" spc="18" dirty="0">
                <a:latin typeface="Verdana"/>
                <a:cs typeface="Verdana"/>
              </a:rPr>
              <a:t> </a:t>
            </a:r>
            <a:r>
              <a:rPr sz="908" spc="-68" dirty="0">
                <a:latin typeface="Verdana"/>
                <a:cs typeface="Verdana"/>
              </a:rPr>
              <a:t>приобретение</a:t>
            </a:r>
            <a:r>
              <a:rPr sz="908" spc="27" dirty="0">
                <a:latin typeface="Verdana"/>
                <a:cs typeface="Verdana"/>
              </a:rPr>
              <a:t> </a:t>
            </a:r>
            <a:r>
              <a:rPr sz="908" spc="-73" dirty="0">
                <a:latin typeface="Verdana"/>
                <a:cs typeface="Verdana"/>
              </a:rPr>
              <a:t>финансовых</a:t>
            </a:r>
            <a:r>
              <a:rPr sz="908" spc="14" dirty="0">
                <a:latin typeface="Verdana"/>
                <a:cs typeface="Verdana"/>
              </a:rPr>
              <a:t> </a:t>
            </a:r>
            <a:r>
              <a:rPr sz="908" spc="-68" dirty="0">
                <a:latin typeface="Verdana"/>
                <a:cs typeface="Verdana"/>
              </a:rPr>
              <a:t>ресурсов</a:t>
            </a:r>
            <a:r>
              <a:rPr sz="908" spc="18" dirty="0">
                <a:latin typeface="Verdana"/>
                <a:cs typeface="Verdana"/>
              </a:rPr>
              <a:t> </a:t>
            </a:r>
            <a:r>
              <a:rPr sz="908" spc="-23" dirty="0">
                <a:latin typeface="Verdana"/>
                <a:cs typeface="Verdana"/>
              </a:rPr>
              <a:t>или </a:t>
            </a:r>
            <a:r>
              <a:rPr sz="908" spc="-64" dirty="0">
                <a:latin typeface="Verdana"/>
                <a:cs typeface="Verdana"/>
              </a:rPr>
              <a:t>доход</a:t>
            </a:r>
            <a:r>
              <a:rPr sz="908" spc="-32" dirty="0">
                <a:latin typeface="Verdana"/>
                <a:cs typeface="Verdana"/>
              </a:rPr>
              <a:t> </a:t>
            </a:r>
            <a:r>
              <a:rPr sz="908" spc="-73" dirty="0">
                <a:latin typeface="Verdana"/>
                <a:cs typeface="Verdana"/>
              </a:rPr>
              <a:t>на</a:t>
            </a:r>
            <a:r>
              <a:rPr sz="908" spc="-23" dirty="0">
                <a:latin typeface="Verdana"/>
                <a:cs typeface="Verdana"/>
              </a:rPr>
              <a:t> </a:t>
            </a:r>
            <a:r>
              <a:rPr sz="908" spc="-73" dirty="0">
                <a:latin typeface="Verdana"/>
                <a:cs typeface="Verdana"/>
              </a:rPr>
              <a:t>инвестированный</a:t>
            </a:r>
            <a:r>
              <a:rPr sz="908" spc="-18" dirty="0">
                <a:latin typeface="Verdana"/>
                <a:cs typeface="Verdana"/>
              </a:rPr>
              <a:t> </a:t>
            </a:r>
            <a:r>
              <a:rPr sz="908" spc="-9" dirty="0">
                <a:latin typeface="Verdana"/>
                <a:cs typeface="Verdana"/>
              </a:rPr>
              <a:t>капитал</a:t>
            </a:r>
            <a:r>
              <a:rPr sz="908" spc="-9" dirty="0">
                <a:latin typeface="Microsoft Sans Serif"/>
                <a:cs typeface="Microsoft Sans Serif"/>
              </a:rPr>
              <a:t>.</a:t>
            </a:r>
            <a:endParaRPr sz="908">
              <a:latin typeface="Microsoft Sans Serif"/>
              <a:cs typeface="Microsoft Sans Serif"/>
            </a:endParaRPr>
          </a:p>
        </p:txBody>
      </p:sp>
      <p:sp>
        <p:nvSpPr>
          <p:cNvPr id="13" name="object 13"/>
          <p:cNvSpPr txBox="1"/>
          <p:nvPr/>
        </p:nvSpPr>
        <p:spPr>
          <a:xfrm>
            <a:off x="6426922" y="1192475"/>
            <a:ext cx="4039881" cy="151357"/>
          </a:xfrm>
          <a:prstGeom prst="rect">
            <a:avLst/>
          </a:prstGeom>
        </p:spPr>
        <p:txBody>
          <a:bodyPr vert="horz" wrap="square" lIns="0" tIns="11526" rIns="0" bIns="0" rtlCol="0">
            <a:spAutoFit/>
          </a:bodyPr>
          <a:lstStyle/>
          <a:p>
            <a:pPr marL="11527">
              <a:spcBef>
                <a:spcPts val="91"/>
              </a:spcBef>
              <a:tabLst>
                <a:tab pos="904832" algn="l"/>
                <a:tab pos="1648292" algn="l"/>
                <a:tab pos="2085147" algn="l"/>
                <a:tab pos="3364015" algn="l"/>
                <a:tab pos="3670620" algn="l"/>
              </a:tabLst>
            </a:pPr>
            <a:r>
              <a:rPr sz="908" spc="-9" dirty="0">
                <a:latin typeface="Verdana"/>
                <a:cs typeface="Verdana"/>
              </a:rPr>
              <a:t>Выплаченные</a:t>
            </a:r>
            <a:r>
              <a:rPr sz="908" dirty="0">
                <a:latin typeface="Verdana"/>
                <a:cs typeface="Verdana"/>
              </a:rPr>
              <a:t>	</a:t>
            </a:r>
            <a:r>
              <a:rPr sz="908" spc="-9" dirty="0">
                <a:latin typeface="Verdana"/>
                <a:cs typeface="Verdana"/>
              </a:rPr>
              <a:t>дивиденды</a:t>
            </a:r>
            <a:r>
              <a:rPr sz="908" dirty="0">
                <a:latin typeface="Verdana"/>
                <a:cs typeface="Verdana"/>
              </a:rPr>
              <a:t>	</a:t>
            </a:r>
            <a:r>
              <a:rPr sz="908" spc="-9" dirty="0">
                <a:latin typeface="Verdana"/>
                <a:cs typeface="Verdana"/>
              </a:rPr>
              <a:t>могут</a:t>
            </a:r>
            <a:r>
              <a:rPr sz="908" dirty="0">
                <a:latin typeface="Verdana"/>
                <a:cs typeface="Verdana"/>
              </a:rPr>
              <a:t>	</a:t>
            </a:r>
            <a:r>
              <a:rPr sz="908" spc="-9" dirty="0">
                <a:latin typeface="Verdana"/>
                <a:cs typeface="Verdana"/>
              </a:rPr>
              <a:t>классифицироваться</a:t>
            </a:r>
            <a:r>
              <a:rPr sz="908" dirty="0">
                <a:latin typeface="Verdana"/>
                <a:cs typeface="Verdana"/>
              </a:rPr>
              <a:t>	</a:t>
            </a:r>
            <a:r>
              <a:rPr sz="908" spc="-23" dirty="0">
                <a:latin typeface="Verdana"/>
                <a:cs typeface="Verdana"/>
              </a:rPr>
              <a:t>как</a:t>
            </a:r>
            <a:r>
              <a:rPr sz="908" dirty="0">
                <a:latin typeface="Verdana"/>
                <a:cs typeface="Verdana"/>
              </a:rPr>
              <a:t>	</a:t>
            </a:r>
            <a:r>
              <a:rPr sz="908" spc="-73" dirty="0">
                <a:latin typeface="Verdana"/>
                <a:cs typeface="Verdana"/>
              </a:rPr>
              <a:t>потоки</a:t>
            </a:r>
            <a:endParaRPr sz="908">
              <a:latin typeface="Verdana"/>
              <a:cs typeface="Verdana"/>
            </a:endParaRPr>
          </a:p>
        </p:txBody>
      </p:sp>
      <p:sp>
        <p:nvSpPr>
          <p:cNvPr id="14" name="object 14"/>
          <p:cNvSpPr txBox="1"/>
          <p:nvPr/>
        </p:nvSpPr>
        <p:spPr>
          <a:xfrm>
            <a:off x="6426947" y="1330787"/>
            <a:ext cx="4038728" cy="151357"/>
          </a:xfrm>
          <a:prstGeom prst="rect">
            <a:avLst/>
          </a:prstGeom>
        </p:spPr>
        <p:txBody>
          <a:bodyPr vert="horz" wrap="square" lIns="0" tIns="11526" rIns="0" bIns="0" rtlCol="0">
            <a:spAutoFit/>
          </a:bodyPr>
          <a:lstStyle/>
          <a:p>
            <a:pPr marL="11527">
              <a:spcBef>
                <a:spcPts val="91"/>
              </a:spcBef>
              <a:tabLst>
                <a:tab pos="689862" algn="l"/>
                <a:tab pos="1252356" algn="l"/>
                <a:tab pos="1516314" algn="l"/>
                <a:tab pos="2316254" algn="l"/>
                <a:tab pos="3226272" algn="l"/>
                <a:tab pos="3531149" algn="l"/>
                <a:tab pos="3834297" algn="l"/>
              </a:tabLst>
            </a:pPr>
            <a:r>
              <a:rPr sz="908" spc="-9" dirty="0">
                <a:latin typeface="Verdana"/>
                <a:cs typeface="Verdana"/>
              </a:rPr>
              <a:t>денежных</a:t>
            </a:r>
            <a:r>
              <a:rPr sz="908" dirty="0">
                <a:latin typeface="Verdana"/>
                <a:cs typeface="Verdana"/>
              </a:rPr>
              <a:t>	</a:t>
            </a:r>
            <a:r>
              <a:rPr sz="908" spc="-9" dirty="0">
                <a:latin typeface="Verdana"/>
                <a:cs typeface="Verdana"/>
              </a:rPr>
              <a:t>средств</a:t>
            </a:r>
            <a:r>
              <a:rPr sz="908" dirty="0">
                <a:latin typeface="Verdana"/>
                <a:cs typeface="Verdana"/>
              </a:rPr>
              <a:t>	</a:t>
            </a:r>
            <a:r>
              <a:rPr sz="908" spc="-23" dirty="0">
                <a:latin typeface="Verdana"/>
                <a:cs typeface="Verdana"/>
              </a:rPr>
              <a:t>по</a:t>
            </a:r>
            <a:r>
              <a:rPr sz="908" dirty="0">
                <a:latin typeface="Verdana"/>
                <a:cs typeface="Verdana"/>
              </a:rPr>
              <a:t>	</a:t>
            </a:r>
            <a:r>
              <a:rPr sz="908" spc="-9" dirty="0">
                <a:latin typeface="Verdana"/>
                <a:cs typeface="Verdana"/>
              </a:rPr>
              <a:t>финансовой</a:t>
            </a:r>
            <a:r>
              <a:rPr sz="908" dirty="0">
                <a:latin typeface="Verdana"/>
                <a:cs typeface="Verdana"/>
              </a:rPr>
              <a:t>	</a:t>
            </a:r>
            <a:r>
              <a:rPr sz="908" spc="-9" dirty="0">
                <a:latin typeface="Verdana"/>
                <a:cs typeface="Verdana"/>
              </a:rPr>
              <a:t>деятельности</a:t>
            </a:r>
            <a:r>
              <a:rPr sz="908" spc="-9" dirty="0">
                <a:latin typeface="Microsoft Sans Serif"/>
                <a:cs typeface="Microsoft Sans Serif"/>
              </a:rPr>
              <a:t>,</a:t>
            </a:r>
            <a:r>
              <a:rPr sz="908" dirty="0">
                <a:latin typeface="Microsoft Sans Serif"/>
                <a:cs typeface="Microsoft Sans Serif"/>
              </a:rPr>
              <a:t>	</a:t>
            </a:r>
            <a:r>
              <a:rPr sz="908" spc="-23" dirty="0">
                <a:latin typeface="Verdana"/>
                <a:cs typeface="Verdana"/>
              </a:rPr>
              <a:t>так</a:t>
            </a:r>
            <a:r>
              <a:rPr sz="908" dirty="0">
                <a:latin typeface="Verdana"/>
                <a:cs typeface="Verdana"/>
              </a:rPr>
              <a:t>	</a:t>
            </a:r>
            <a:r>
              <a:rPr sz="908" spc="-23" dirty="0">
                <a:latin typeface="Verdana"/>
                <a:cs typeface="Verdana"/>
              </a:rPr>
              <a:t>как</a:t>
            </a:r>
            <a:r>
              <a:rPr sz="908" dirty="0">
                <a:latin typeface="Verdana"/>
                <a:cs typeface="Verdana"/>
              </a:rPr>
              <a:t>	</a:t>
            </a:r>
            <a:r>
              <a:rPr sz="908" spc="-54" dirty="0">
                <a:latin typeface="Verdana"/>
                <a:cs typeface="Verdana"/>
              </a:rPr>
              <a:t>они</a:t>
            </a:r>
            <a:endParaRPr sz="908">
              <a:latin typeface="Verdana"/>
              <a:cs typeface="Verdana"/>
            </a:endParaRPr>
          </a:p>
        </p:txBody>
      </p:sp>
      <p:sp>
        <p:nvSpPr>
          <p:cNvPr id="15" name="object 15"/>
          <p:cNvSpPr txBox="1"/>
          <p:nvPr/>
        </p:nvSpPr>
        <p:spPr>
          <a:xfrm>
            <a:off x="6426926" y="1469100"/>
            <a:ext cx="3812241" cy="151357"/>
          </a:xfrm>
          <a:prstGeom prst="rect">
            <a:avLst/>
          </a:prstGeom>
        </p:spPr>
        <p:txBody>
          <a:bodyPr vert="horz" wrap="square" lIns="0" tIns="11526" rIns="0" bIns="0" rtlCol="0">
            <a:spAutoFit/>
          </a:bodyPr>
          <a:lstStyle/>
          <a:p>
            <a:pPr marL="11527">
              <a:spcBef>
                <a:spcPts val="91"/>
              </a:spcBef>
            </a:pPr>
            <a:r>
              <a:rPr sz="908" spc="-59" dirty="0">
                <a:latin typeface="Verdana"/>
                <a:cs typeface="Verdana"/>
              </a:rPr>
              <a:t>представляют</a:t>
            </a:r>
            <a:r>
              <a:rPr sz="908" spc="-32" dirty="0">
                <a:latin typeface="Verdana"/>
                <a:cs typeface="Verdana"/>
              </a:rPr>
              <a:t> </a:t>
            </a:r>
            <a:r>
              <a:rPr sz="908" spc="-54" dirty="0">
                <a:latin typeface="Verdana"/>
                <a:cs typeface="Verdana"/>
              </a:rPr>
              <a:t>собой</a:t>
            </a:r>
            <a:r>
              <a:rPr sz="908" spc="-32" dirty="0">
                <a:latin typeface="Verdana"/>
                <a:cs typeface="Verdana"/>
              </a:rPr>
              <a:t> </a:t>
            </a:r>
            <a:r>
              <a:rPr sz="908" spc="-64" dirty="0">
                <a:latin typeface="Verdana"/>
                <a:cs typeface="Verdana"/>
              </a:rPr>
              <a:t>затраты</a:t>
            </a:r>
            <a:r>
              <a:rPr sz="908" spc="-27" dirty="0">
                <a:latin typeface="Verdana"/>
                <a:cs typeface="Verdana"/>
              </a:rPr>
              <a:t> </a:t>
            </a:r>
            <a:r>
              <a:rPr sz="908" spc="-73" dirty="0">
                <a:latin typeface="Verdana"/>
                <a:cs typeface="Verdana"/>
              </a:rPr>
              <a:t>на</a:t>
            </a:r>
            <a:r>
              <a:rPr sz="908" spc="-32" dirty="0">
                <a:latin typeface="Verdana"/>
                <a:cs typeface="Verdana"/>
              </a:rPr>
              <a:t> </a:t>
            </a:r>
            <a:r>
              <a:rPr sz="908" spc="-68" dirty="0">
                <a:latin typeface="Verdana"/>
                <a:cs typeface="Verdana"/>
              </a:rPr>
              <a:t>приобретение</a:t>
            </a:r>
            <a:r>
              <a:rPr sz="908" spc="-27" dirty="0">
                <a:latin typeface="Verdana"/>
                <a:cs typeface="Verdana"/>
              </a:rPr>
              <a:t> </a:t>
            </a:r>
            <a:r>
              <a:rPr sz="908" spc="-68" dirty="0">
                <a:latin typeface="Verdana"/>
                <a:cs typeface="Verdana"/>
              </a:rPr>
              <a:t>финансовых</a:t>
            </a:r>
            <a:r>
              <a:rPr sz="908" spc="-36" dirty="0">
                <a:latin typeface="Verdana"/>
                <a:cs typeface="Verdana"/>
              </a:rPr>
              <a:t> </a:t>
            </a:r>
            <a:r>
              <a:rPr sz="908" spc="-18" dirty="0">
                <a:latin typeface="Verdana"/>
                <a:cs typeface="Verdana"/>
              </a:rPr>
              <a:t>ресурсов</a:t>
            </a:r>
            <a:r>
              <a:rPr sz="908" spc="-18" dirty="0">
                <a:latin typeface="Microsoft Sans Serif"/>
                <a:cs typeface="Microsoft Sans Serif"/>
              </a:rPr>
              <a:t>.</a:t>
            </a:r>
            <a:endParaRPr sz="908">
              <a:latin typeface="Microsoft Sans Serif"/>
              <a:cs typeface="Microsoft Sans Serif"/>
            </a:endParaRPr>
          </a:p>
        </p:txBody>
      </p:sp>
      <p:sp>
        <p:nvSpPr>
          <p:cNvPr id="16" name="object 16"/>
          <p:cNvSpPr txBox="1"/>
          <p:nvPr/>
        </p:nvSpPr>
        <p:spPr>
          <a:xfrm>
            <a:off x="6426902" y="1745734"/>
            <a:ext cx="4039304" cy="570510"/>
          </a:xfrm>
          <a:prstGeom prst="rect">
            <a:avLst/>
          </a:prstGeom>
        </p:spPr>
        <p:txBody>
          <a:bodyPr vert="horz" wrap="square" lIns="0" tIns="11526" rIns="0" bIns="0" rtlCol="0">
            <a:spAutoFit/>
          </a:bodyPr>
          <a:lstStyle/>
          <a:p>
            <a:pPr marL="11527" marR="4611" algn="just">
              <a:spcBef>
                <a:spcPts val="91"/>
              </a:spcBef>
            </a:pPr>
            <a:r>
              <a:rPr sz="908" spc="-59" dirty="0">
                <a:latin typeface="Verdana"/>
                <a:cs typeface="Verdana"/>
              </a:rPr>
              <a:t>Альтернативным</a:t>
            </a:r>
            <a:r>
              <a:rPr sz="908" spc="-14" dirty="0">
                <a:latin typeface="Verdana"/>
                <a:cs typeface="Verdana"/>
              </a:rPr>
              <a:t> </a:t>
            </a:r>
            <a:r>
              <a:rPr sz="908" spc="-41" dirty="0">
                <a:latin typeface="Verdana"/>
                <a:cs typeface="Verdana"/>
              </a:rPr>
              <a:t>образом</a:t>
            </a:r>
            <a:r>
              <a:rPr sz="908" spc="-41" dirty="0">
                <a:latin typeface="Microsoft Sans Serif"/>
                <a:cs typeface="Microsoft Sans Serif"/>
              </a:rPr>
              <a:t>,</a:t>
            </a:r>
            <a:r>
              <a:rPr sz="908" spc="68" dirty="0">
                <a:latin typeface="Microsoft Sans Serif"/>
                <a:cs typeface="Microsoft Sans Serif"/>
              </a:rPr>
              <a:t> </a:t>
            </a:r>
            <a:r>
              <a:rPr sz="908" spc="-82" dirty="0">
                <a:latin typeface="Verdana"/>
                <a:cs typeface="Verdana"/>
              </a:rPr>
              <a:t>выплаченные</a:t>
            </a:r>
            <a:r>
              <a:rPr sz="908" dirty="0">
                <a:latin typeface="Verdana"/>
                <a:cs typeface="Verdana"/>
              </a:rPr>
              <a:t> </a:t>
            </a:r>
            <a:r>
              <a:rPr sz="908" spc="-68" dirty="0">
                <a:latin typeface="Verdana"/>
                <a:cs typeface="Verdana"/>
              </a:rPr>
              <a:t>дивиденды</a:t>
            </a:r>
            <a:r>
              <a:rPr sz="908" dirty="0">
                <a:latin typeface="Verdana"/>
                <a:cs typeface="Verdana"/>
              </a:rPr>
              <a:t> </a:t>
            </a:r>
            <a:r>
              <a:rPr sz="908" spc="-77" dirty="0">
                <a:latin typeface="Verdana"/>
                <a:cs typeface="Verdana"/>
              </a:rPr>
              <a:t>могут</a:t>
            </a:r>
            <a:r>
              <a:rPr sz="908" dirty="0">
                <a:latin typeface="Verdana"/>
                <a:cs typeface="Verdana"/>
              </a:rPr>
              <a:t> </a:t>
            </a:r>
            <a:r>
              <a:rPr sz="908" spc="-64" dirty="0">
                <a:latin typeface="Verdana"/>
                <a:cs typeface="Verdana"/>
              </a:rPr>
              <a:t>отражаться</a:t>
            </a:r>
            <a:r>
              <a:rPr sz="908" spc="-5" dirty="0">
                <a:latin typeface="Verdana"/>
                <a:cs typeface="Verdana"/>
              </a:rPr>
              <a:t> </a:t>
            </a:r>
            <a:r>
              <a:rPr sz="908" spc="-23" dirty="0">
                <a:latin typeface="Verdana"/>
                <a:cs typeface="Verdana"/>
              </a:rPr>
              <a:t>как </a:t>
            </a:r>
            <a:r>
              <a:rPr sz="908" dirty="0">
                <a:latin typeface="Verdana"/>
                <a:cs typeface="Verdana"/>
              </a:rPr>
              <a:t>денежные</a:t>
            </a:r>
            <a:r>
              <a:rPr sz="908" spc="172" dirty="0">
                <a:latin typeface="Verdana"/>
                <a:cs typeface="Verdana"/>
              </a:rPr>
              <a:t> </a:t>
            </a:r>
            <a:r>
              <a:rPr sz="908" dirty="0">
                <a:latin typeface="Verdana"/>
                <a:cs typeface="Verdana"/>
              </a:rPr>
              <a:t>потоки</a:t>
            </a:r>
            <a:r>
              <a:rPr sz="908" spc="172" dirty="0">
                <a:latin typeface="Verdana"/>
                <a:cs typeface="Verdana"/>
              </a:rPr>
              <a:t> </a:t>
            </a:r>
            <a:r>
              <a:rPr sz="908" dirty="0">
                <a:latin typeface="Verdana"/>
                <a:cs typeface="Verdana"/>
              </a:rPr>
              <a:t>по</a:t>
            </a:r>
            <a:r>
              <a:rPr sz="908" spc="177" dirty="0">
                <a:latin typeface="Verdana"/>
                <a:cs typeface="Verdana"/>
              </a:rPr>
              <a:t> </a:t>
            </a:r>
            <a:r>
              <a:rPr sz="908" spc="-18" dirty="0">
                <a:latin typeface="Verdana"/>
                <a:cs typeface="Verdana"/>
              </a:rPr>
              <a:t>операционной</a:t>
            </a:r>
            <a:r>
              <a:rPr sz="908" spc="172" dirty="0">
                <a:latin typeface="Verdana"/>
                <a:cs typeface="Verdana"/>
              </a:rPr>
              <a:t> </a:t>
            </a:r>
            <a:r>
              <a:rPr sz="908" dirty="0">
                <a:latin typeface="Verdana"/>
                <a:cs typeface="Verdana"/>
              </a:rPr>
              <a:t>деятельности</a:t>
            </a:r>
            <a:r>
              <a:rPr sz="908" dirty="0">
                <a:latin typeface="Microsoft Sans Serif"/>
                <a:cs typeface="Microsoft Sans Serif"/>
              </a:rPr>
              <a:t>,</a:t>
            </a:r>
            <a:r>
              <a:rPr sz="908" spc="250" dirty="0">
                <a:latin typeface="Microsoft Sans Serif"/>
                <a:cs typeface="Microsoft Sans Serif"/>
              </a:rPr>
              <a:t> </a:t>
            </a:r>
            <a:r>
              <a:rPr sz="908" dirty="0">
                <a:latin typeface="Verdana"/>
                <a:cs typeface="Verdana"/>
              </a:rPr>
              <a:t>чтобы</a:t>
            </a:r>
            <a:r>
              <a:rPr sz="908" spc="177" dirty="0">
                <a:latin typeface="Verdana"/>
                <a:cs typeface="Verdana"/>
              </a:rPr>
              <a:t> </a:t>
            </a:r>
            <a:r>
              <a:rPr sz="908" spc="-9" dirty="0">
                <a:latin typeface="Verdana"/>
                <a:cs typeface="Verdana"/>
              </a:rPr>
              <a:t>помочь </a:t>
            </a:r>
            <a:r>
              <a:rPr sz="908" spc="-45" dirty="0">
                <a:latin typeface="Verdana"/>
                <a:cs typeface="Verdana"/>
              </a:rPr>
              <a:t>пользователям</a:t>
            </a:r>
            <a:r>
              <a:rPr sz="908" dirty="0">
                <a:latin typeface="Verdana"/>
                <a:cs typeface="Verdana"/>
              </a:rPr>
              <a:t> </a:t>
            </a:r>
            <a:r>
              <a:rPr sz="908" spc="-45" dirty="0">
                <a:latin typeface="Verdana"/>
                <a:cs typeface="Verdana"/>
              </a:rPr>
              <a:t>оценить</a:t>
            </a:r>
            <a:r>
              <a:rPr sz="908" dirty="0">
                <a:latin typeface="Verdana"/>
                <a:cs typeface="Verdana"/>
              </a:rPr>
              <a:t> </a:t>
            </a:r>
            <a:r>
              <a:rPr sz="908" spc="-45" dirty="0">
                <a:latin typeface="Verdana"/>
                <a:cs typeface="Verdana"/>
              </a:rPr>
              <a:t>способность</a:t>
            </a:r>
            <a:r>
              <a:rPr sz="908" spc="-5" dirty="0">
                <a:latin typeface="Verdana"/>
                <a:cs typeface="Verdana"/>
              </a:rPr>
              <a:t> </a:t>
            </a:r>
            <a:r>
              <a:rPr sz="908" spc="-64" dirty="0">
                <a:latin typeface="Verdana"/>
                <a:cs typeface="Verdana"/>
              </a:rPr>
              <a:t>компании</a:t>
            </a:r>
            <a:r>
              <a:rPr sz="908" spc="5" dirty="0">
                <a:latin typeface="Verdana"/>
                <a:cs typeface="Verdana"/>
              </a:rPr>
              <a:t> </a:t>
            </a:r>
            <a:r>
              <a:rPr sz="908" spc="-54" dirty="0">
                <a:latin typeface="Verdana"/>
                <a:cs typeface="Verdana"/>
              </a:rPr>
              <a:t>выплачивать</a:t>
            </a:r>
            <a:r>
              <a:rPr sz="908" dirty="0">
                <a:latin typeface="Verdana"/>
                <a:cs typeface="Verdana"/>
              </a:rPr>
              <a:t> </a:t>
            </a:r>
            <a:r>
              <a:rPr sz="908" spc="-32" dirty="0">
                <a:latin typeface="Verdana"/>
                <a:cs typeface="Verdana"/>
              </a:rPr>
              <a:t>дивиденды </a:t>
            </a:r>
            <a:r>
              <a:rPr sz="908" spc="-54" dirty="0">
                <a:latin typeface="Verdana"/>
                <a:cs typeface="Verdana"/>
              </a:rPr>
              <a:t>за</a:t>
            </a:r>
            <a:r>
              <a:rPr sz="908" spc="-45" dirty="0">
                <a:latin typeface="Verdana"/>
                <a:cs typeface="Verdana"/>
              </a:rPr>
              <a:t> </a:t>
            </a:r>
            <a:r>
              <a:rPr sz="908" spc="-54" dirty="0">
                <a:latin typeface="Verdana"/>
                <a:cs typeface="Verdana"/>
              </a:rPr>
              <a:t>счет</a:t>
            </a:r>
            <a:r>
              <a:rPr sz="908" spc="-45" dirty="0">
                <a:latin typeface="Verdana"/>
                <a:cs typeface="Verdana"/>
              </a:rPr>
              <a:t> </a:t>
            </a:r>
            <a:r>
              <a:rPr sz="908" spc="-82" dirty="0">
                <a:latin typeface="Verdana"/>
                <a:cs typeface="Verdana"/>
              </a:rPr>
              <a:t>денежных</a:t>
            </a:r>
            <a:r>
              <a:rPr sz="908" spc="-50" dirty="0">
                <a:latin typeface="Verdana"/>
                <a:cs typeface="Verdana"/>
              </a:rPr>
              <a:t> </a:t>
            </a:r>
            <a:r>
              <a:rPr sz="908" spc="-36" dirty="0">
                <a:latin typeface="Verdana"/>
                <a:cs typeface="Verdana"/>
              </a:rPr>
              <a:t>средств</a:t>
            </a:r>
            <a:r>
              <a:rPr sz="908" spc="-36" dirty="0">
                <a:latin typeface="Microsoft Sans Serif"/>
                <a:cs typeface="Microsoft Sans Serif"/>
              </a:rPr>
              <a:t>,</a:t>
            </a:r>
            <a:r>
              <a:rPr sz="908" spc="32" dirty="0">
                <a:latin typeface="Microsoft Sans Serif"/>
                <a:cs typeface="Microsoft Sans Serif"/>
              </a:rPr>
              <a:t> </a:t>
            </a:r>
            <a:r>
              <a:rPr sz="908" spc="-64" dirty="0">
                <a:latin typeface="Verdana"/>
                <a:cs typeface="Verdana"/>
              </a:rPr>
              <a:t>формируемых</a:t>
            </a:r>
            <a:r>
              <a:rPr sz="908" spc="-45" dirty="0">
                <a:latin typeface="Verdana"/>
                <a:cs typeface="Verdana"/>
              </a:rPr>
              <a:t> </a:t>
            </a:r>
            <a:r>
              <a:rPr sz="908" spc="-73" dirty="0">
                <a:latin typeface="Verdana"/>
                <a:cs typeface="Verdana"/>
              </a:rPr>
              <a:t>операционной</a:t>
            </a:r>
            <a:r>
              <a:rPr sz="908" spc="-41" dirty="0">
                <a:latin typeface="Verdana"/>
                <a:cs typeface="Verdana"/>
              </a:rPr>
              <a:t> </a:t>
            </a:r>
            <a:r>
              <a:rPr sz="908" spc="-9" dirty="0">
                <a:latin typeface="Verdana"/>
                <a:cs typeface="Verdana"/>
              </a:rPr>
              <a:t>деятельностью</a:t>
            </a:r>
            <a:r>
              <a:rPr sz="908" spc="-9" dirty="0">
                <a:latin typeface="Microsoft Sans Serif"/>
                <a:cs typeface="Microsoft Sans Serif"/>
              </a:rPr>
              <a:t>.</a:t>
            </a:r>
            <a:endParaRPr sz="908">
              <a:latin typeface="Microsoft Sans Serif"/>
              <a:cs typeface="Microsoft Sans Serif"/>
            </a:endParaRPr>
          </a:p>
        </p:txBody>
      </p:sp>
      <p:sp>
        <p:nvSpPr>
          <p:cNvPr id="17" name="object 17"/>
          <p:cNvSpPr txBox="1"/>
          <p:nvPr/>
        </p:nvSpPr>
        <p:spPr>
          <a:xfrm>
            <a:off x="6426919" y="2430382"/>
            <a:ext cx="1382550" cy="179249"/>
          </a:xfrm>
          <a:prstGeom prst="rect">
            <a:avLst/>
          </a:prstGeom>
        </p:spPr>
        <p:txBody>
          <a:bodyPr vert="horz" wrap="square" lIns="0" tIns="11526" rIns="0" bIns="0" rtlCol="0">
            <a:spAutoFit/>
          </a:bodyPr>
          <a:lstStyle/>
          <a:p>
            <a:pPr marL="11527">
              <a:spcBef>
                <a:spcPts val="91"/>
              </a:spcBef>
            </a:pPr>
            <a:r>
              <a:rPr sz="1089" b="1" dirty="0">
                <a:latin typeface="Arial"/>
                <a:cs typeface="Arial"/>
              </a:rPr>
              <a:t>Налоги</a:t>
            </a:r>
            <a:r>
              <a:rPr sz="1089" b="1" spc="-18" dirty="0">
                <a:latin typeface="Arial"/>
                <a:cs typeface="Arial"/>
              </a:rPr>
              <a:t> </a:t>
            </a:r>
            <a:r>
              <a:rPr sz="1089" b="1" dirty="0">
                <a:latin typeface="Arial"/>
                <a:cs typeface="Arial"/>
              </a:rPr>
              <a:t>на</a:t>
            </a:r>
            <a:r>
              <a:rPr sz="1089" b="1" spc="-5" dirty="0">
                <a:latin typeface="Arial"/>
                <a:cs typeface="Arial"/>
              </a:rPr>
              <a:t> </a:t>
            </a:r>
            <a:r>
              <a:rPr sz="1089" b="1" spc="-9" dirty="0">
                <a:latin typeface="Arial"/>
                <a:cs typeface="Arial"/>
              </a:rPr>
              <a:t>прибыль</a:t>
            </a:r>
            <a:endParaRPr sz="1089">
              <a:latin typeface="Arial"/>
              <a:cs typeface="Arial"/>
            </a:endParaRPr>
          </a:p>
        </p:txBody>
      </p:sp>
      <p:sp>
        <p:nvSpPr>
          <p:cNvPr id="18" name="object 18"/>
          <p:cNvSpPr txBox="1"/>
          <p:nvPr/>
        </p:nvSpPr>
        <p:spPr>
          <a:xfrm>
            <a:off x="6426918" y="2755417"/>
            <a:ext cx="4039881" cy="570510"/>
          </a:xfrm>
          <a:prstGeom prst="rect">
            <a:avLst/>
          </a:prstGeom>
        </p:spPr>
        <p:txBody>
          <a:bodyPr vert="horz" wrap="square" lIns="0" tIns="11526" rIns="0" bIns="0" rtlCol="0">
            <a:spAutoFit/>
          </a:bodyPr>
          <a:lstStyle/>
          <a:p>
            <a:pPr marL="11527" marR="4611" indent="-576" algn="just">
              <a:spcBef>
                <a:spcPts val="91"/>
              </a:spcBef>
            </a:pPr>
            <a:r>
              <a:rPr sz="908" dirty="0">
                <a:latin typeface="Verdana"/>
                <a:cs typeface="Verdana"/>
              </a:rPr>
              <a:t>Выплаты</a:t>
            </a:r>
            <a:r>
              <a:rPr sz="908" spc="200" dirty="0">
                <a:latin typeface="Verdana"/>
                <a:cs typeface="Verdana"/>
              </a:rPr>
              <a:t> </a:t>
            </a:r>
            <a:r>
              <a:rPr sz="908" dirty="0">
                <a:latin typeface="Verdana"/>
                <a:cs typeface="Verdana"/>
              </a:rPr>
              <a:t>налогов</a:t>
            </a:r>
            <a:r>
              <a:rPr sz="908" spc="200" dirty="0">
                <a:latin typeface="Verdana"/>
                <a:cs typeface="Verdana"/>
              </a:rPr>
              <a:t> </a:t>
            </a:r>
            <a:r>
              <a:rPr sz="908" dirty="0">
                <a:latin typeface="Verdana"/>
                <a:cs typeface="Verdana"/>
              </a:rPr>
              <a:t>обычно</a:t>
            </a:r>
            <a:r>
              <a:rPr sz="908" spc="200" dirty="0">
                <a:latin typeface="Verdana"/>
                <a:cs typeface="Verdana"/>
              </a:rPr>
              <a:t> </a:t>
            </a:r>
            <a:r>
              <a:rPr sz="908" dirty="0">
                <a:latin typeface="Verdana"/>
                <a:cs typeface="Verdana"/>
              </a:rPr>
              <a:t>относятся</a:t>
            </a:r>
            <a:r>
              <a:rPr sz="908" spc="200" dirty="0">
                <a:latin typeface="Verdana"/>
                <a:cs typeface="Verdana"/>
              </a:rPr>
              <a:t> </a:t>
            </a:r>
            <a:r>
              <a:rPr sz="908" dirty="0">
                <a:latin typeface="Verdana"/>
                <a:cs typeface="Verdana"/>
              </a:rPr>
              <a:t>к</a:t>
            </a:r>
            <a:r>
              <a:rPr sz="908" spc="200" dirty="0">
                <a:latin typeface="Verdana"/>
                <a:cs typeface="Verdana"/>
              </a:rPr>
              <a:t> </a:t>
            </a:r>
            <a:r>
              <a:rPr sz="908" dirty="0">
                <a:latin typeface="Verdana"/>
                <a:cs typeface="Verdana"/>
              </a:rPr>
              <a:t>потокам</a:t>
            </a:r>
            <a:r>
              <a:rPr sz="908" spc="204" dirty="0">
                <a:latin typeface="Verdana"/>
                <a:cs typeface="Verdana"/>
              </a:rPr>
              <a:t> </a:t>
            </a:r>
            <a:r>
              <a:rPr sz="908" dirty="0">
                <a:latin typeface="Verdana"/>
                <a:cs typeface="Verdana"/>
              </a:rPr>
              <a:t>по</a:t>
            </a:r>
            <a:r>
              <a:rPr sz="908" spc="195" dirty="0">
                <a:latin typeface="Verdana"/>
                <a:cs typeface="Verdana"/>
              </a:rPr>
              <a:t> </a:t>
            </a:r>
            <a:r>
              <a:rPr sz="908" spc="-50" dirty="0">
                <a:latin typeface="Verdana"/>
                <a:cs typeface="Verdana"/>
              </a:rPr>
              <a:t>операционной </a:t>
            </a:r>
            <a:r>
              <a:rPr sz="908" spc="-9" dirty="0">
                <a:latin typeface="Verdana"/>
                <a:cs typeface="Verdana"/>
              </a:rPr>
              <a:t>деятельности</a:t>
            </a:r>
            <a:r>
              <a:rPr sz="908" spc="-9" dirty="0">
                <a:latin typeface="Microsoft Sans Serif"/>
                <a:cs typeface="Microsoft Sans Serif"/>
              </a:rPr>
              <a:t>.</a:t>
            </a:r>
            <a:r>
              <a:rPr sz="908" spc="172" dirty="0">
                <a:latin typeface="Microsoft Sans Serif"/>
                <a:cs typeface="Microsoft Sans Serif"/>
              </a:rPr>
              <a:t> </a:t>
            </a:r>
            <a:r>
              <a:rPr sz="908" dirty="0">
                <a:latin typeface="Verdana"/>
                <a:cs typeface="Verdana"/>
              </a:rPr>
              <a:t>В</a:t>
            </a:r>
            <a:r>
              <a:rPr sz="908" spc="100" dirty="0">
                <a:latin typeface="Verdana"/>
                <a:cs typeface="Verdana"/>
              </a:rPr>
              <a:t> </a:t>
            </a:r>
            <a:r>
              <a:rPr sz="908" dirty="0">
                <a:latin typeface="Verdana"/>
                <a:cs typeface="Verdana"/>
              </a:rPr>
              <a:t>тех</a:t>
            </a:r>
            <a:r>
              <a:rPr sz="908" spc="100" dirty="0">
                <a:latin typeface="Verdana"/>
                <a:cs typeface="Verdana"/>
              </a:rPr>
              <a:t> </a:t>
            </a:r>
            <a:r>
              <a:rPr sz="908" dirty="0">
                <a:latin typeface="Verdana"/>
                <a:cs typeface="Verdana"/>
              </a:rPr>
              <a:t>случаях</a:t>
            </a:r>
            <a:r>
              <a:rPr sz="908" dirty="0">
                <a:latin typeface="Microsoft Sans Serif"/>
                <a:cs typeface="Microsoft Sans Serif"/>
              </a:rPr>
              <a:t>,</a:t>
            </a:r>
            <a:r>
              <a:rPr sz="908" spc="177" dirty="0">
                <a:latin typeface="Microsoft Sans Serif"/>
                <a:cs typeface="Microsoft Sans Serif"/>
              </a:rPr>
              <a:t> </a:t>
            </a:r>
            <a:r>
              <a:rPr sz="908" dirty="0">
                <a:latin typeface="Verdana"/>
                <a:cs typeface="Verdana"/>
              </a:rPr>
              <a:t>когда</a:t>
            </a:r>
            <a:r>
              <a:rPr sz="908" spc="100" dirty="0">
                <a:latin typeface="Verdana"/>
                <a:cs typeface="Verdana"/>
              </a:rPr>
              <a:t> </a:t>
            </a:r>
            <a:r>
              <a:rPr sz="908" spc="-9" dirty="0">
                <a:latin typeface="Verdana"/>
                <a:cs typeface="Verdana"/>
              </a:rPr>
              <a:t>связанные</a:t>
            </a:r>
            <a:r>
              <a:rPr sz="908" spc="103" dirty="0">
                <a:latin typeface="Verdana"/>
                <a:cs typeface="Verdana"/>
              </a:rPr>
              <a:t> </a:t>
            </a:r>
            <a:r>
              <a:rPr sz="908" dirty="0">
                <a:latin typeface="Verdana"/>
                <a:cs typeface="Verdana"/>
              </a:rPr>
              <a:t>с</a:t>
            </a:r>
            <a:r>
              <a:rPr sz="908" spc="100" dirty="0">
                <a:latin typeface="Verdana"/>
                <a:cs typeface="Verdana"/>
              </a:rPr>
              <a:t> </a:t>
            </a:r>
            <a:r>
              <a:rPr sz="908" dirty="0">
                <a:latin typeface="Verdana"/>
                <a:cs typeface="Verdana"/>
              </a:rPr>
              <a:t>налогами</a:t>
            </a:r>
            <a:r>
              <a:rPr sz="908" spc="100" dirty="0">
                <a:latin typeface="Verdana"/>
                <a:cs typeface="Verdana"/>
              </a:rPr>
              <a:t> </a:t>
            </a:r>
            <a:r>
              <a:rPr sz="908" spc="-41" dirty="0">
                <a:latin typeface="Verdana"/>
                <a:cs typeface="Verdana"/>
              </a:rPr>
              <a:t>потоки </a:t>
            </a:r>
            <a:r>
              <a:rPr sz="908" spc="-27" dirty="0">
                <a:latin typeface="Verdana"/>
                <a:cs typeface="Verdana"/>
              </a:rPr>
              <a:t>денежных</a:t>
            </a:r>
            <a:r>
              <a:rPr sz="908" spc="103" dirty="0">
                <a:latin typeface="Verdana"/>
                <a:cs typeface="Verdana"/>
              </a:rPr>
              <a:t> </a:t>
            </a:r>
            <a:r>
              <a:rPr sz="908" dirty="0">
                <a:latin typeface="Verdana"/>
                <a:cs typeface="Verdana"/>
              </a:rPr>
              <a:t>средств</a:t>
            </a:r>
            <a:r>
              <a:rPr sz="908" spc="109" dirty="0">
                <a:latin typeface="Verdana"/>
                <a:cs typeface="Verdana"/>
              </a:rPr>
              <a:t> </a:t>
            </a:r>
            <a:r>
              <a:rPr sz="908" spc="-9" dirty="0">
                <a:latin typeface="Verdana"/>
                <a:cs typeface="Verdana"/>
              </a:rPr>
              <a:t>относятся</a:t>
            </a:r>
            <a:r>
              <a:rPr sz="908" spc="103" dirty="0">
                <a:latin typeface="Verdana"/>
                <a:cs typeface="Verdana"/>
              </a:rPr>
              <a:t> </a:t>
            </a:r>
            <a:r>
              <a:rPr sz="908" dirty="0">
                <a:latin typeface="Verdana"/>
                <a:cs typeface="Verdana"/>
              </a:rPr>
              <a:t>к</a:t>
            </a:r>
            <a:r>
              <a:rPr sz="908" spc="109" dirty="0">
                <a:latin typeface="Verdana"/>
                <a:cs typeface="Verdana"/>
              </a:rPr>
              <a:t> </a:t>
            </a:r>
            <a:r>
              <a:rPr sz="908" dirty="0">
                <a:latin typeface="Verdana"/>
                <a:cs typeface="Verdana"/>
              </a:rPr>
              <a:t>двум</a:t>
            </a:r>
            <a:r>
              <a:rPr sz="908" spc="109" dirty="0">
                <a:latin typeface="Verdana"/>
                <a:cs typeface="Verdana"/>
              </a:rPr>
              <a:t> </a:t>
            </a:r>
            <a:r>
              <a:rPr sz="908" dirty="0">
                <a:latin typeface="Verdana"/>
                <a:cs typeface="Verdana"/>
              </a:rPr>
              <a:t>и</a:t>
            </a:r>
            <a:r>
              <a:rPr sz="908" spc="109" dirty="0">
                <a:latin typeface="Verdana"/>
                <a:cs typeface="Verdana"/>
              </a:rPr>
              <a:t> </a:t>
            </a:r>
            <a:r>
              <a:rPr sz="908" dirty="0">
                <a:latin typeface="Verdana"/>
                <a:cs typeface="Verdana"/>
              </a:rPr>
              <a:t>более</a:t>
            </a:r>
            <a:r>
              <a:rPr sz="908" spc="103" dirty="0">
                <a:latin typeface="Verdana"/>
                <a:cs typeface="Verdana"/>
              </a:rPr>
              <a:t> </a:t>
            </a:r>
            <a:r>
              <a:rPr sz="908" dirty="0">
                <a:latin typeface="Verdana"/>
                <a:cs typeface="Verdana"/>
              </a:rPr>
              <a:t>видам</a:t>
            </a:r>
            <a:r>
              <a:rPr sz="908" spc="109" dirty="0">
                <a:latin typeface="Verdana"/>
                <a:cs typeface="Verdana"/>
              </a:rPr>
              <a:t> </a:t>
            </a:r>
            <a:r>
              <a:rPr sz="908" spc="-32" dirty="0">
                <a:latin typeface="Verdana"/>
                <a:cs typeface="Verdana"/>
              </a:rPr>
              <a:t>деятельности</a:t>
            </a:r>
            <a:r>
              <a:rPr sz="908" spc="-32" dirty="0">
                <a:latin typeface="Microsoft Sans Serif"/>
                <a:cs typeface="Microsoft Sans Serif"/>
              </a:rPr>
              <a:t>, </a:t>
            </a:r>
            <a:r>
              <a:rPr sz="908" spc="-68" dirty="0">
                <a:latin typeface="Verdana"/>
                <a:cs typeface="Verdana"/>
              </a:rPr>
              <a:t>раскрывается</a:t>
            </a:r>
            <a:r>
              <a:rPr sz="908" spc="-23" dirty="0">
                <a:latin typeface="Verdana"/>
                <a:cs typeface="Verdana"/>
              </a:rPr>
              <a:t> </a:t>
            </a:r>
            <a:r>
              <a:rPr sz="908" spc="-64" dirty="0">
                <a:latin typeface="Verdana"/>
                <a:cs typeface="Verdana"/>
              </a:rPr>
              <a:t>информация</a:t>
            </a:r>
            <a:r>
              <a:rPr sz="908" spc="-23" dirty="0">
                <a:latin typeface="Verdana"/>
                <a:cs typeface="Verdana"/>
              </a:rPr>
              <a:t> </a:t>
            </a:r>
            <a:r>
              <a:rPr sz="908" spc="-50" dirty="0">
                <a:latin typeface="Verdana"/>
                <a:cs typeface="Verdana"/>
              </a:rPr>
              <a:t>об</a:t>
            </a:r>
            <a:r>
              <a:rPr sz="908" spc="-18" dirty="0">
                <a:latin typeface="Verdana"/>
                <a:cs typeface="Verdana"/>
              </a:rPr>
              <a:t> </a:t>
            </a:r>
            <a:r>
              <a:rPr sz="908" spc="-64" dirty="0">
                <a:latin typeface="Verdana"/>
                <a:cs typeface="Verdana"/>
              </a:rPr>
              <a:t>общей</a:t>
            </a:r>
            <a:r>
              <a:rPr sz="908" spc="-32" dirty="0">
                <a:latin typeface="Verdana"/>
                <a:cs typeface="Verdana"/>
              </a:rPr>
              <a:t> </a:t>
            </a:r>
            <a:r>
              <a:rPr sz="908" spc="-45" dirty="0">
                <a:latin typeface="Verdana"/>
                <a:cs typeface="Verdana"/>
              </a:rPr>
              <a:t>сумме</a:t>
            </a:r>
            <a:r>
              <a:rPr sz="908" spc="-32" dirty="0">
                <a:latin typeface="Verdana"/>
                <a:cs typeface="Verdana"/>
              </a:rPr>
              <a:t> </a:t>
            </a:r>
            <a:r>
              <a:rPr sz="908" spc="-77" dirty="0">
                <a:latin typeface="Verdana"/>
                <a:cs typeface="Verdana"/>
              </a:rPr>
              <a:t>выплаченных</a:t>
            </a:r>
            <a:r>
              <a:rPr sz="908" spc="-23" dirty="0">
                <a:latin typeface="Verdana"/>
                <a:cs typeface="Verdana"/>
              </a:rPr>
              <a:t> </a:t>
            </a:r>
            <a:r>
              <a:rPr sz="908" spc="-9" dirty="0">
                <a:latin typeface="Verdana"/>
                <a:cs typeface="Verdana"/>
              </a:rPr>
              <a:t>налогов</a:t>
            </a:r>
            <a:r>
              <a:rPr sz="908" spc="-9" dirty="0">
                <a:latin typeface="Microsoft Sans Serif"/>
                <a:cs typeface="Microsoft Sans Serif"/>
              </a:rPr>
              <a:t>.</a:t>
            </a:r>
            <a:endParaRPr sz="908">
              <a:latin typeface="Microsoft Sans Serif"/>
              <a:cs typeface="Microsoft Sans Serif"/>
            </a:endParaRPr>
          </a:p>
        </p:txBody>
      </p:sp>
      <p:sp>
        <p:nvSpPr>
          <p:cNvPr id="19" name="object 19"/>
          <p:cNvSpPr txBox="1"/>
          <p:nvPr/>
        </p:nvSpPr>
        <p:spPr>
          <a:xfrm>
            <a:off x="6372752" y="3484786"/>
            <a:ext cx="4147649" cy="987878"/>
          </a:xfrm>
          <a:prstGeom prst="rect">
            <a:avLst/>
          </a:prstGeom>
          <a:ln w="6096">
            <a:solidFill>
              <a:srgbClr val="000000"/>
            </a:solidFill>
          </a:ln>
        </p:spPr>
        <p:txBody>
          <a:bodyPr vert="horz" wrap="square" lIns="0" tIns="12679" rIns="0" bIns="0" rtlCol="0">
            <a:spAutoFit/>
          </a:bodyPr>
          <a:lstStyle/>
          <a:p>
            <a:pPr marL="65125" marR="58784" algn="just">
              <a:spcBef>
                <a:spcPts val="100"/>
              </a:spcBef>
            </a:pPr>
            <a:r>
              <a:rPr sz="908" b="1" dirty="0">
                <a:latin typeface="Arial"/>
                <a:cs typeface="Arial"/>
              </a:rPr>
              <a:t>ПРИМЕР</a:t>
            </a:r>
            <a:r>
              <a:rPr sz="908" b="1" spc="185" dirty="0">
                <a:latin typeface="Arial"/>
                <a:cs typeface="Arial"/>
              </a:rPr>
              <a:t> </a:t>
            </a:r>
            <a:r>
              <a:rPr sz="908" b="1" dirty="0">
                <a:latin typeface="Arial"/>
                <a:cs typeface="Arial"/>
              </a:rPr>
              <a:t>–</a:t>
            </a:r>
            <a:r>
              <a:rPr sz="908" b="1" spc="177" dirty="0">
                <a:latin typeface="Arial"/>
                <a:cs typeface="Arial"/>
              </a:rPr>
              <a:t> </a:t>
            </a:r>
            <a:r>
              <a:rPr sz="908" b="1" dirty="0">
                <a:latin typeface="Arial"/>
                <a:cs typeface="Arial"/>
              </a:rPr>
              <a:t>Раскрытие</a:t>
            </a:r>
            <a:r>
              <a:rPr sz="908" b="1" spc="182" dirty="0">
                <a:latin typeface="Arial"/>
                <a:cs typeface="Arial"/>
              </a:rPr>
              <a:t> </a:t>
            </a:r>
            <a:r>
              <a:rPr sz="908" b="1" dirty="0">
                <a:latin typeface="Arial"/>
                <a:cs typeface="Arial"/>
              </a:rPr>
              <a:t>информации</a:t>
            </a:r>
            <a:r>
              <a:rPr sz="908" b="1" spc="191" dirty="0">
                <a:latin typeface="Arial"/>
                <a:cs typeface="Arial"/>
              </a:rPr>
              <a:t> </a:t>
            </a:r>
            <a:r>
              <a:rPr sz="908" b="1" dirty="0">
                <a:latin typeface="Arial"/>
                <a:cs typeface="Arial"/>
              </a:rPr>
              <a:t>об</a:t>
            </a:r>
            <a:r>
              <a:rPr sz="908" b="1" spc="177" dirty="0">
                <a:latin typeface="Arial"/>
                <a:cs typeface="Arial"/>
              </a:rPr>
              <a:t> </a:t>
            </a:r>
            <a:r>
              <a:rPr sz="908" b="1" dirty="0">
                <a:latin typeface="Arial"/>
                <a:cs typeface="Arial"/>
              </a:rPr>
              <a:t>общей</a:t>
            </a:r>
            <a:r>
              <a:rPr sz="908" b="1" spc="185" dirty="0">
                <a:latin typeface="Arial"/>
                <a:cs typeface="Arial"/>
              </a:rPr>
              <a:t> </a:t>
            </a:r>
            <a:r>
              <a:rPr sz="908" b="1" dirty="0">
                <a:latin typeface="Arial"/>
                <a:cs typeface="Arial"/>
              </a:rPr>
              <a:t>сумме</a:t>
            </a:r>
            <a:r>
              <a:rPr sz="908" b="1" spc="177" dirty="0">
                <a:latin typeface="Arial"/>
                <a:cs typeface="Arial"/>
              </a:rPr>
              <a:t> </a:t>
            </a:r>
            <a:r>
              <a:rPr sz="908" b="1" spc="-9" dirty="0">
                <a:latin typeface="Arial"/>
                <a:cs typeface="Arial"/>
              </a:rPr>
              <a:t>выплаченных налогов</a:t>
            </a:r>
            <a:endParaRPr sz="908">
              <a:latin typeface="Arial"/>
              <a:cs typeface="Arial"/>
            </a:endParaRPr>
          </a:p>
          <a:p>
            <a:pPr marL="65125" marR="58784" algn="just">
              <a:lnSpc>
                <a:spcPts val="1089"/>
              </a:lnSpc>
              <a:spcBef>
                <a:spcPts val="27"/>
              </a:spcBef>
            </a:pPr>
            <a:r>
              <a:rPr sz="908" spc="-23" dirty="0">
                <a:latin typeface="Verdana"/>
                <a:cs typeface="Verdana"/>
              </a:rPr>
              <a:t>В</a:t>
            </a:r>
            <a:r>
              <a:rPr sz="908" spc="145" dirty="0">
                <a:latin typeface="Verdana"/>
                <a:cs typeface="Verdana"/>
              </a:rPr>
              <a:t> </a:t>
            </a:r>
            <a:r>
              <a:rPr sz="908" spc="-64" dirty="0">
                <a:latin typeface="Verdana"/>
                <a:cs typeface="Verdana"/>
              </a:rPr>
              <a:t>вашей</a:t>
            </a:r>
            <a:r>
              <a:rPr sz="908" spc="145" dirty="0">
                <a:latin typeface="Verdana"/>
                <a:cs typeface="Verdana"/>
              </a:rPr>
              <a:t> </a:t>
            </a:r>
            <a:r>
              <a:rPr sz="908" spc="-59" dirty="0">
                <a:latin typeface="Verdana"/>
                <a:cs typeface="Verdana"/>
              </a:rPr>
              <a:t>отчетности</a:t>
            </a:r>
            <a:r>
              <a:rPr sz="908" spc="150" dirty="0">
                <a:latin typeface="Verdana"/>
                <a:cs typeface="Verdana"/>
              </a:rPr>
              <a:t> </a:t>
            </a:r>
            <a:r>
              <a:rPr sz="908" spc="-77" dirty="0">
                <a:latin typeface="Verdana"/>
                <a:cs typeface="Verdana"/>
              </a:rPr>
              <a:t>по</a:t>
            </a:r>
            <a:r>
              <a:rPr sz="908" spc="141" dirty="0">
                <a:latin typeface="Verdana"/>
                <a:cs typeface="Verdana"/>
              </a:rPr>
              <a:t> </a:t>
            </a:r>
            <a:r>
              <a:rPr sz="908" spc="-77" dirty="0">
                <a:latin typeface="Verdana"/>
                <a:cs typeface="Verdana"/>
              </a:rPr>
              <a:t>движению</a:t>
            </a:r>
            <a:r>
              <a:rPr sz="908" spc="136" dirty="0">
                <a:latin typeface="Verdana"/>
                <a:cs typeface="Verdana"/>
              </a:rPr>
              <a:t> </a:t>
            </a:r>
            <a:r>
              <a:rPr sz="908" spc="-77" dirty="0">
                <a:latin typeface="Verdana"/>
                <a:cs typeface="Verdana"/>
              </a:rPr>
              <a:t>денежных</a:t>
            </a:r>
            <a:r>
              <a:rPr sz="908" spc="141" dirty="0">
                <a:latin typeface="Verdana"/>
                <a:cs typeface="Verdana"/>
              </a:rPr>
              <a:t> </a:t>
            </a:r>
            <a:r>
              <a:rPr sz="908" spc="-54" dirty="0">
                <a:latin typeface="Verdana"/>
                <a:cs typeface="Verdana"/>
              </a:rPr>
              <a:t>средств</a:t>
            </a:r>
            <a:r>
              <a:rPr sz="908" spc="145" dirty="0">
                <a:latin typeface="Verdana"/>
                <a:cs typeface="Verdana"/>
              </a:rPr>
              <a:t> </a:t>
            </a:r>
            <a:r>
              <a:rPr sz="908" spc="-68" dirty="0">
                <a:latin typeface="Verdana"/>
                <a:cs typeface="Verdana"/>
              </a:rPr>
              <a:t>отражена</a:t>
            </a:r>
            <a:r>
              <a:rPr sz="908" spc="150" dirty="0">
                <a:latin typeface="Verdana"/>
                <a:cs typeface="Verdana"/>
              </a:rPr>
              <a:t> </a:t>
            </a:r>
            <a:r>
              <a:rPr sz="908" spc="-59" dirty="0">
                <a:latin typeface="Verdana"/>
                <a:cs typeface="Verdana"/>
              </a:rPr>
              <a:t>уплата</a:t>
            </a:r>
            <a:r>
              <a:rPr sz="908" spc="-36" dirty="0">
                <a:latin typeface="Verdana"/>
                <a:cs typeface="Verdana"/>
              </a:rPr>
              <a:t> </a:t>
            </a:r>
            <a:r>
              <a:rPr sz="908" spc="-64" dirty="0">
                <a:latin typeface="Verdana"/>
                <a:cs typeface="Verdana"/>
              </a:rPr>
              <a:t>налогов</a:t>
            </a:r>
            <a:r>
              <a:rPr sz="908" spc="-32" dirty="0">
                <a:latin typeface="Verdana"/>
                <a:cs typeface="Verdana"/>
              </a:rPr>
              <a:t> </a:t>
            </a:r>
            <a:r>
              <a:rPr sz="908" spc="-68" dirty="0">
                <a:latin typeface="Verdana"/>
                <a:cs typeface="Verdana"/>
              </a:rPr>
              <a:t>в</a:t>
            </a:r>
            <a:r>
              <a:rPr sz="908" spc="-27" dirty="0">
                <a:latin typeface="Verdana"/>
                <a:cs typeface="Verdana"/>
              </a:rPr>
              <a:t> </a:t>
            </a:r>
            <a:r>
              <a:rPr sz="908" spc="-54" dirty="0">
                <a:latin typeface="Verdana"/>
                <a:cs typeface="Verdana"/>
              </a:rPr>
              <a:t>размере</a:t>
            </a:r>
            <a:r>
              <a:rPr sz="908" spc="-23" dirty="0">
                <a:latin typeface="Verdana"/>
                <a:cs typeface="Verdana"/>
              </a:rPr>
              <a:t> </a:t>
            </a:r>
            <a:r>
              <a:rPr sz="908" dirty="0">
                <a:latin typeface="Microsoft Sans Serif"/>
                <a:cs typeface="Microsoft Sans Serif"/>
              </a:rPr>
              <a:t>$10</a:t>
            </a:r>
            <a:r>
              <a:rPr sz="908" spc="50" dirty="0">
                <a:latin typeface="Microsoft Sans Serif"/>
                <a:cs typeface="Microsoft Sans Serif"/>
              </a:rPr>
              <a:t> </a:t>
            </a:r>
            <a:r>
              <a:rPr sz="908" spc="-36" dirty="0">
                <a:latin typeface="Verdana"/>
                <a:cs typeface="Verdana"/>
              </a:rPr>
              <a:t>млн</a:t>
            </a:r>
            <a:r>
              <a:rPr sz="908" spc="-36" dirty="0">
                <a:latin typeface="Microsoft Sans Serif"/>
                <a:cs typeface="Microsoft Sans Serif"/>
              </a:rPr>
              <a:t>.</a:t>
            </a:r>
            <a:r>
              <a:rPr sz="908" spc="50" dirty="0">
                <a:latin typeface="Microsoft Sans Serif"/>
                <a:cs typeface="Microsoft Sans Serif"/>
              </a:rPr>
              <a:t> </a:t>
            </a:r>
            <a:r>
              <a:rPr sz="908" spc="-77" dirty="0">
                <a:latin typeface="Verdana"/>
                <a:cs typeface="Verdana"/>
              </a:rPr>
              <a:t>по</a:t>
            </a:r>
            <a:r>
              <a:rPr sz="908" spc="-27" dirty="0">
                <a:latin typeface="Verdana"/>
                <a:cs typeface="Verdana"/>
              </a:rPr>
              <a:t> </a:t>
            </a:r>
            <a:r>
              <a:rPr sz="908" spc="-68" dirty="0">
                <a:latin typeface="Verdana"/>
                <a:cs typeface="Verdana"/>
              </a:rPr>
              <a:t>операционной</a:t>
            </a:r>
            <a:r>
              <a:rPr sz="908" spc="-23" dirty="0">
                <a:latin typeface="Verdana"/>
                <a:cs typeface="Verdana"/>
              </a:rPr>
              <a:t> </a:t>
            </a:r>
            <a:r>
              <a:rPr sz="908" spc="-54" dirty="0">
                <a:latin typeface="Verdana"/>
                <a:cs typeface="Verdana"/>
              </a:rPr>
              <a:t>деятельности</a:t>
            </a:r>
            <a:r>
              <a:rPr sz="908" spc="-54" dirty="0">
                <a:latin typeface="Microsoft Sans Serif"/>
                <a:cs typeface="Microsoft Sans Serif"/>
              </a:rPr>
              <a:t>,</a:t>
            </a:r>
            <a:r>
              <a:rPr sz="908" spc="50" dirty="0">
                <a:latin typeface="Microsoft Sans Serif"/>
                <a:cs typeface="Microsoft Sans Serif"/>
              </a:rPr>
              <a:t> </a:t>
            </a:r>
            <a:r>
              <a:rPr sz="908" dirty="0">
                <a:latin typeface="Microsoft Sans Serif"/>
                <a:cs typeface="Microsoft Sans Serif"/>
              </a:rPr>
              <a:t>$2</a:t>
            </a:r>
            <a:r>
              <a:rPr sz="908" spc="50" dirty="0">
                <a:latin typeface="Microsoft Sans Serif"/>
                <a:cs typeface="Microsoft Sans Serif"/>
              </a:rPr>
              <a:t> </a:t>
            </a:r>
            <a:r>
              <a:rPr sz="908" spc="-36" dirty="0">
                <a:latin typeface="Verdana"/>
                <a:cs typeface="Verdana"/>
              </a:rPr>
              <a:t>млн</a:t>
            </a:r>
            <a:r>
              <a:rPr sz="908" spc="-36" dirty="0">
                <a:latin typeface="Microsoft Sans Serif"/>
                <a:cs typeface="Microsoft Sans Serif"/>
              </a:rPr>
              <a:t>.</a:t>
            </a:r>
            <a:r>
              <a:rPr sz="908" spc="50" dirty="0">
                <a:latin typeface="Microsoft Sans Serif"/>
                <a:cs typeface="Microsoft Sans Serif"/>
              </a:rPr>
              <a:t> </a:t>
            </a:r>
            <a:r>
              <a:rPr sz="908" spc="241" dirty="0">
                <a:latin typeface="Microsoft Sans Serif"/>
                <a:cs typeface="Microsoft Sans Serif"/>
              </a:rPr>
              <a:t>–</a:t>
            </a:r>
            <a:r>
              <a:rPr sz="908" spc="50" dirty="0">
                <a:latin typeface="Microsoft Sans Serif"/>
                <a:cs typeface="Microsoft Sans Serif"/>
              </a:rPr>
              <a:t> </a:t>
            </a:r>
            <a:r>
              <a:rPr sz="908" spc="-82" dirty="0">
                <a:latin typeface="Verdana"/>
                <a:cs typeface="Verdana"/>
              </a:rPr>
              <a:t>по</a:t>
            </a:r>
            <a:r>
              <a:rPr sz="908" spc="-50" dirty="0">
                <a:latin typeface="Verdana"/>
                <a:cs typeface="Verdana"/>
              </a:rPr>
              <a:t> </a:t>
            </a:r>
            <a:r>
              <a:rPr sz="908" spc="-68" dirty="0">
                <a:latin typeface="Verdana"/>
                <a:cs typeface="Verdana"/>
              </a:rPr>
              <a:t>инвестиционной</a:t>
            </a:r>
            <a:r>
              <a:rPr sz="908" spc="14" dirty="0">
                <a:latin typeface="Verdana"/>
                <a:cs typeface="Verdana"/>
              </a:rPr>
              <a:t> </a:t>
            </a:r>
            <a:r>
              <a:rPr sz="908" spc="-54" dirty="0">
                <a:latin typeface="Verdana"/>
                <a:cs typeface="Verdana"/>
              </a:rPr>
              <a:t>деятельности</a:t>
            </a:r>
            <a:r>
              <a:rPr sz="908" spc="18" dirty="0">
                <a:latin typeface="Verdana"/>
                <a:cs typeface="Verdana"/>
              </a:rPr>
              <a:t> </a:t>
            </a:r>
            <a:r>
              <a:rPr sz="908" spc="-77" dirty="0">
                <a:latin typeface="Verdana"/>
                <a:cs typeface="Verdana"/>
              </a:rPr>
              <a:t>и</a:t>
            </a:r>
            <a:r>
              <a:rPr sz="908" spc="9" dirty="0">
                <a:latin typeface="Verdana"/>
                <a:cs typeface="Verdana"/>
              </a:rPr>
              <a:t> </a:t>
            </a:r>
            <a:r>
              <a:rPr sz="908" spc="5" dirty="0">
                <a:latin typeface="Microsoft Sans Serif"/>
                <a:cs typeface="Microsoft Sans Serif"/>
              </a:rPr>
              <a:t>$6</a:t>
            </a:r>
            <a:r>
              <a:rPr sz="908" spc="86" dirty="0">
                <a:latin typeface="Microsoft Sans Serif"/>
                <a:cs typeface="Microsoft Sans Serif"/>
              </a:rPr>
              <a:t> </a:t>
            </a:r>
            <a:r>
              <a:rPr sz="908" spc="-36" dirty="0">
                <a:latin typeface="Verdana"/>
                <a:cs typeface="Verdana"/>
              </a:rPr>
              <a:t>млн</a:t>
            </a:r>
            <a:r>
              <a:rPr sz="908" spc="-36" dirty="0">
                <a:latin typeface="Microsoft Sans Serif"/>
                <a:cs typeface="Microsoft Sans Serif"/>
              </a:rPr>
              <a:t>.</a:t>
            </a:r>
            <a:r>
              <a:rPr sz="908" spc="86" dirty="0">
                <a:latin typeface="Microsoft Sans Serif"/>
                <a:cs typeface="Microsoft Sans Serif"/>
              </a:rPr>
              <a:t> </a:t>
            </a:r>
            <a:r>
              <a:rPr sz="908" spc="241" dirty="0">
                <a:latin typeface="Microsoft Sans Serif"/>
                <a:cs typeface="Microsoft Sans Serif"/>
              </a:rPr>
              <a:t>–</a:t>
            </a:r>
            <a:r>
              <a:rPr sz="908" spc="86" dirty="0">
                <a:latin typeface="Microsoft Sans Serif"/>
                <a:cs typeface="Microsoft Sans Serif"/>
              </a:rPr>
              <a:t> </a:t>
            </a:r>
            <a:r>
              <a:rPr sz="908" spc="-77" dirty="0">
                <a:latin typeface="Verdana"/>
                <a:cs typeface="Verdana"/>
              </a:rPr>
              <a:t>по</a:t>
            </a:r>
            <a:r>
              <a:rPr sz="908" spc="14" dirty="0">
                <a:latin typeface="Verdana"/>
                <a:cs typeface="Verdana"/>
              </a:rPr>
              <a:t> </a:t>
            </a:r>
            <a:r>
              <a:rPr sz="908" spc="-64" dirty="0">
                <a:latin typeface="Verdana"/>
                <a:cs typeface="Verdana"/>
              </a:rPr>
              <a:t>финансовой</a:t>
            </a:r>
            <a:r>
              <a:rPr sz="908" spc="14" dirty="0">
                <a:latin typeface="Verdana"/>
                <a:cs typeface="Verdana"/>
              </a:rPr>
              <a:t> </a:t>
            </a:r>
            <a:r>
              <a:rPr sz="908" spc="-54" dirty="0">
                <a:latin typeface="Verdana"/>
                <a:cs typeface="Verdana"/>
              </a:rPr>
              <a:t>деятельности</a:t>
            </a:r>
            <a:r>
              <a:rPr sz="908" spc="-54" dirty="0">
                <a:latin typeface="Microsoft Sans Serif"/>
                <a:cs typeface="Microsoft Sans Serif"/>
              </a:rPr>
              <a:t>.</a:t>
            </a:r>
            <a:r>
              <a:rPr sz="908" dirty="0">
                <a:latin typeface="Microsoft Sans Serif"/>
                <a:cs typeface="Microsoft Sans Serif"/>
              </a:rPr>
              <a:t> </a:t>
            </a:r>
            <a:r>
              <a:rPr sz="908" spc="-50" dirty="0">
                <a:latin typeface="Verdana"/>
                <a:cs typeface="Verdana"/>
              </a:rPr>
              <a:t>Общая</a:t>
            </a:r>
            <a:r>
              <a:rPr sz="908" spc="141" dirty="0">
                <a:latin typeface="Verdana"/>
                <a:cs typeface="Verdana"/>
              </a:rPr>
              <a:t> </a:t>
            </a:r>
            <a:r>
              <a:rPr sz="908" spc="-41" dirty="0">
                <a:latin typeface="Verdana"/>
                <a:cs typeface="Verdana"/>
              </a:rPr>
              <a:t>сумма</a:t>
            </a:r>
            <a:r>
              <a:rPr sz="908" spc="145" dirty="0">
                <a:latin typeface="Verdana"/>
                <a:cs typeface="Verdana"/>
              </a:rPr>
              <a:t> </a:t>
            </a:r>
            <a:r>
              <a:rPr sz="908" spc="-73" dirty="0">
                <a:latin typeface="Verdana"/>
                <a:cs typeface="Verdana"/>
              </a:rPr>
              <a:t>выплаченных</a:t>
            </a:r>
            <a:r>
              <a:rPr sz="908" spc="141" dirty="0">
                <a:latin typeface="Verdana"/>
                <a:cs typeface="Verdana"/>
              </a:rPr>
              <a:t> </a:t>
            </a:r>
            <a:r>
              <a:rPr sz="908" spc="-64" dirty="0">
                <a:latin typeface="Verdana"/>
                <a:cs typeface="Verdana"/>
              </a:rPr>
              <a:t>налогов</a:t>
            </a:r>
            <a:r>
              <a:rPr sz="908" spc="145" dirty="0">
                <a:latin typeface="Verdana"/>
                <a:cs typeface="Verdana"/>
              </a:rPr>
              <a:t> </a:t>
            </a:r>
            <a:r>
              <a:rPr sz="908" spc="-68" dirty="0">
                <a:latin typeface="Verdana"/>
                <a:cs typeface="Verdana"/>
              </a:rPr>
              <a:t>в</a:t>
            </a:r>
            <a:r>
              <a:rPr sz="908" spc="145" dirty="0">
                <a:latin typeface="Verdana"/>
                <a:cs typeface="Verdana"/>
              </a:rPr>
              <a:t> </a:t>
            </a:r>
            <a:r>
              <a:rPr sz="908" spc="-50" dirty="0">
                <a:latin typeface="Verdana"/>
                <a:cs typeface="Verdana"/>
              </a:rPr>
              <a:t>размере</a:t>
            </a:r>
            <a:r>
              <a:rPr sz="908" spc="136" dirty="0">
                <a:latin typeface="Verdana"/>
                <a:cs typeface="Verdana"/>
              </a:rPr>
              <a:t> </a:t>
            </a:r>
            <a:r>
              <a:rPr sz="908" spc="5" dirty="0">
                <a:latin typeface="Microsoft Sans Serif"/>
                <a:cs typeface="Microsoft Sans Serif"/>
              </a:rPr>
              <a:t>$18</a:t>
            </a:r>
            <a:r>
              <a:rPr sz="908" spc="213" dirty="0">
                <a:latin typeface="Microsoft Sans Serif"/>
                <a:cs typeface="Microsoft Sans Serif"/>
              </a:rPr>
              <a:t> </a:t>
            </a:r>
            <a:r>
              <a:rPr sz="908" spc="-36" dirty="0">
                <a:latin typeface="Verdana"/>
                <a:cs typeface="Verdana"/>
              </a:rPr>
              <a:t>млн</a:t>
            </a:r>
            <a:r>
              <a:rPr sz="908" spc="-36" dirty="0">
                <a:latin typeface="Microsoft Sans Serif"/>
                <a:cs typeface="Microsoft Sans Serif"/>
              </a:rPr>
              <a:t>.</a:t>
            </a:r>
            <a:r>
              <a:rPr sz="908" spc="213" dirty="0">
                <a:latin typeface="Microsoft Sans Serif"/>
                <a:cs typeface="Microsoft Sans Serif"/>
              </a:rPr>
              <a:t> </a:t>
            </a:r>
            <a:r>
              <a:rPr sz="908" spc="-73" dirty="0">
                <a:latin typeface="Verdana"/>
                <a:cs typeface="Verdana"/>
              </a:rPr>
              <a:t>должна</a:t>
            </a:r>
            <a:r>
              <a:rPr sz="908" spc="145" dirty="0">
                <a:latin typeface="Verdana"/>
                <a:cs typeface="Verdana"/>
              </a:rPr>
              <a:t> </a:t>
            </a:r>
            <a:r>
              <a:rPr sz="908" spc="-59" dirty="0">
                <a:latin typeface="Verdana"/>
                <a:cs typeface="Verdana"/>
              </a:rPr>
              <a:t>быть</a:t>
            </a:r>
            <a:endParaRPr sz="908">
              <a:latin typeface="Verdana"/>
              <a:cs typeface="Verdana"/>
            </a:endParaRPr>
          </a:p>
          <a:p>
            <a:pPr marL="65125" algn="just">
              <a:lnSpc>
                <a:spcPts val="1057"/>
              </a:lnSpc>
            </a:pPr>
            <a:r>
              <a:rPr sz="908" spc="-77" dirty="0">
                <a:latin typeface="Verdana"/>
                <a:cs typeface="Verdana"/>
              </a:rPr>
              <a:t>указана</a:t>
            </a:r>
            <a:r>
              <a:rPr sz="908" spc="-36" dirty="0">
                <a:latin typeface="Verdana"/>
                <a:cs typeface="Verdana"/>
              </a:rPr>
              <a:t> </a:t>
            </a:r>
            <a:r>
              <a:rPr sz="908" spc="-73" dirty="0">
                <a:latin typeface="Verdana"/>
                <a:cs typeface="Verdana"/>
              </a:rPr>
              <a:t>в</a:t>
            </a:r>
            <a:r>
              <a:rPr sz="908" spc="-32" dirty="0">
                <a:latin typeface="Verdana"/>
                <a:cs typeface="Verdana"/>
              </a:rPr>
              <a:t> </a:t>
            </a:r>
            <a:r>
              <a:rPr sz="908" spc="-73" dirty="0">
                <a:latin typeface="Verdana"/>
                <a:cs typeface="Verdana"/>
              </a:rPr>
              <a:t>примечаниях</a:t>
            </a:r>
            <a:r>
              <a:rPr sz="908" spc="-36" dirty="0">
                <a:latin typeface="Verdana"/>
                <a:cs typeface="Verdana"/>
              </a:rPr>
              <a:t> </a:t>
            </a:r>
            <a:r>
              <a:rPr sz="908" spc="-141" dirty="0">
                <a:latin typeface="Verdana"/>
                <a:cs typeface="Verdana"/>
              </a:rPr>
              <a:t>к</a:t>
            </a:r>
            <a:r>
              <a:rPr sz="908" spc="-36" dirty="0">
                <a:latin typeface="Verdana"/>
                <a:cs typeface="Verdana"/>
              </a:rPr>
              <a:t> </a:t>
            </a:r>
            <a:r>
              <a:rPr sz="908" spc="-68" dirty="0">
                <a:latin typeface="Verdana"/>
                <a:cs typeface="Verdana"/>
              </a:rPr>
              <a:t>отчету</a:t>
            </a:r>
            <a:r>
              <a:rPr sz="908" spc="-36" dirty="0">
                <a:latin typeface="Verdana"/>
                <a:cs typeface="Verdana"/>
              </a:rPr>
              <a:t> </a:t>
            </a:r>
            <a:r>
              <a:rPr sz="908" spc="-64" dirty="0">
                <a:latin typeface="Verdana"/>
                <a:cs typeface="Verdana"/>
              </a:rPr>
              <a:t>о</a:t>
            </a:r>
            <a:r>
              <a:rPr sz="908" spc="-36" dirty="0">
                <a:latin typeface="Verdana"/>
                <a:cs typeface="Verdana"/>
              </a:rPr>
              <a:t> </a:t>
            </a:r>
            <a:r>
              <a:rPr sz="908" spc="-82" dirty="0">
                <a:latin typeface="Verdana"/>
                <a:cs typeface="Verdana"/>
              </a:rPr>
              <a:t>движении</a:t>
            </a:r>
            <a:r>
              <a:rPr sz="908" spc="-32" dirty="0">
                <a:latin typeface="Verdana"/>
                <a:cs typeface="Verdana"/>
              </a:rPr>
              <a:t> </a:t>
            </a:r>
            <a:r>
              <a:rPr sz="908" spc="-82" dirty="0">
                <a:latin typeface="Verdana"/>
                <a:cs typeface="Verdana"/>
              </a:rPr>
              <a:t>денежных</a:t>
            </a:r>
            <a:r>
              <a:rPr sz="908" spc="-36" dirty="0">
                <a:latin typeface="Verdana"/>
                <a:cs typeface="Verdana"/>
              </a:rPr>
              <a:t> </a:t>
            </a:r>
            <a:r>
              <a:rPr sz="908" spc="-9" dirty="0">
                <a:latin typeface="Verdana"/>
                <a:cs typeface="Verdana"/>
              </a:rPr>
              <a:t>средств</a:t>
            </a:r>
            <a:r>
              <a:rPr sz="908" spc="-9" dirty="0">
                <a:latin typeface="Microsoft Sans Serif"/>
                <a:cs typeface="Microsoft Sans Serif"/>
              </a:rPr>
              <a:t>.</a:t>
            </a:r>
            <a:endParaRPr sz="908">
              <a:latin typeface="Microsoft Sans Serif"/>
              <a:cs typeface="Microsoft Sans Serif"/>
            </a:endParaRPr>
          </a:p>
        </p:txBody>
      </p:sp>
      <p:sp>
        <p:nvSpPr>
          <p:cNvPr id="20" name="object 20"/>
          <p:cNvSpPr txBox="1"/>
          <p:nvPr/>
        </p:nvSpPr>
        <p:spPr>
          <a:xfrm>
            <a:off x="6426905" y="4602582"/>
            <a:ext cx="4039881" cy="554015"/>
          </a:xfrm>
          <a:prstGeom prst="rect">
            <a:avLst/>
          </a:prstGeom>
        </p:spPr>
        <p:txBody>
          <a:bodyPr vert="horz" wrap="square" lIns="0" tIns="17289" rIns="0" bIns="0" rtlCol="0">
            <a:spAutoFit/>
          </a:bodyPr>
          <a:lstStyle/>
          <a:p>
            <a:pPr marL="11527" marR="4611" algn="just">
              <a:lnSpc>
                <a:spcPct val="95800"/>
              </a:lnSpc>
              <a:spcBef>
                <a:spcPts val="136"/>
              </a:spcBef>
            </a:pPr>
            <a:r>
              <a:rPr sz="908" spc="-36" dirty="0">
                <a:latin typeface="Verdana"/>
                <a:cs typeface="Verdana"/>
              </a:rPr>
              <a:t>Информация</a:t>
            </a:r>
            <a:r>
              <a:rPr sz="908" spc="-14" dirty="0">
                <a:latin typeface="Verdana"/>
                <a:cs typeface="Verdana"/>
              </a:rPr>
              <a:t> </a:t>
            </a:r>
            <a:r>
              <a:rPr sz="908" dirty="0">
                <a:latin typeface="Verdana"/>
                <a:cs typeface="Verdana"/>
              </a:rPr>
              <a:t>о</a:t>
            </a:r>
            <a:r>
              <a:rPr sz="908" spc="-9" dirty="0">
                <a:latin typeface="Verdana"/>
                <a:cs typeface="Verdana"/>
              </a:rPr>
              <a:t> </a:t>
            </a:r>
            <a:r>
              <a:rPr sz="908" spc="-54" dirty="0">
                <a:latin typeface="Verdana"/>
                <a:cs typeface="Verdana"/>
              </a:rPr>
              <a:t>движении</a:t>
            </a:r>
            <a:r>
              <a:rPr sz="908" spc="-9" dirty="0">
                <a:latin typeface="Verdana"/>
                <a:cs typeface="Verdana"/>
              </a:rPr>
              <a:t> </a:t>
            </a:r>
            <a:r>
              <a:rPr sz="908" spc="-54" dirty="0">
                <a:latin typeface="Verdana"/>
                <a:cs typeface="Verdana"/>
              </a:rPr>
              <a:t>денежных</a:t>
            </a:r>
            <a:r>
              <a:rPr sz="908" spc="-14" dirty="0">
                <a:latin typeface="Verdana"/>
                <a:cs typeface="Verdana"/>
              </a:rPr>
              <a:t> </a:t>
            </a:r>
            <a:r>
              <a:rPr sz="908" spc="-9" dirty="0">
                <a:latin typeface="Verdana"/>
                <a:cs typeface="Verdana"/>
              </a:rPr>
              <a:t>средств</a:t>
            </a:r>
            <a:r>
              <a:rPr sz="908" spc="-9" dirty="0">
                <a:latin typeface="Microsoft Sans Serif"/>
                <a:cs typeface="Microsoft Sans Serif"/>
              </a:rPr>
              <a:t>,</a:t>
            </a:r>
            <a:r>
              <a:rPr sz="908" spc="59" dirty="0">
                <a:latin typeface="Microsoft Sans Serif"/>
                <a:cs typeface="Microsoft Sans Serif"/>
              </a:rPr>
              <a:t> </a:t>
            </a:r>
            <a:r>
              <a:rPr sz="908" spc="-41" dirty="0">
                <a:latin typeface="Verdana"/>
                <a:cs typeface="Verdana"/>
              </a:rPr>
              <a:t>обусловленном</a:t>
            </a:r>
            <a:r>
              <a:rPr sz="908" spc="-5" dirty="0">
                <a:latin typeface="Verdana"/>
                <a:cs typeface="Verdana"/>
              </a:rPr>
              <a:t> </a:t>
            </a:r>
            <a:r>
              <a:rPr sz="908" spc="-32" dirty="0">
                <a:latin typeface="Verdana"/>
                <a:cs typeface="Verdana"/>
              </a:rPr>
              <a:t>выплатой </a:t>
            </a:r>
            <a:r>
              <a:rPr sz="908" spc="-73" dirty="0">
                <a:latin typeface="Verdana"/>
                <a:cs typeface="Verdana"/>
              </a:rPr>
              <a:t>налогов</a:t>
            </a:r>
            <a:r>
              <a:rPr sz="908" spc="-9" dirty="0">
                <a:latin typeface="Verdana"/>
                <a:cs typeface="Verdana"/>
              </a:rPr>
              <a:t> </a:t>
            </a:r>
            <a:r>
              <a:rPr sz="908" spc="-82" dirty="0">
                <a:latin typeface="Verdana"/>
                <a:cs typeface="Verdana"/>
              </a:rPr>
              <a:t>на</a:t>
            </a:r>
            <a:r>
              <a:rPr sz="908" spc="5" dirty="0">
                <a:latin typeface="Verdana"/>
                <a:cs typeface="Verdana"/>
              </a:rPr>
              <a:t> </a:t>
            </a:r>
            <a:r>
              <a:rPr sz="908" spc="-50" dirty="0">
                <a:latin typeface="Verdana"/>
                <a:cs typeface="Verdana"/>
              </a:rPr>
              <a:t>прибыль</a:t>
            </a:r>
            <a:r>
              <a:rPr sz="908" spc="-50" dirty="0">
                <a:latin typeface="Microsoft Sans Serif"/>
                <a:cs typeface="Microsoft Sans Serif"/>
              </a:rPr>
              <a:t>,</a:t>
            </a:r>
            <a:r>
              <a:rPr sz="908" spc="45" dirty="0">
                <a:latin typeface="Microsoft Sans Serif"/>
                <a:cs typeface="Microsoft Sans Serif"/>
              </a:rPr>
              <a:t> </a:t>
            </a:r>
            <a:r>
              <a:rPr sz="908" spc="-77" dirty="0">
                <a:latin typeface="Verdana"/>
                <a:cs typeface="Verdana"/>
              </a:rPr>
              <a:t>должна</a:t>
            </a:r>
            <a:r>
              <a:rPr sz="908" dirty="0">
                <a:latin typeface="Verdana"/>
                <a:cs typeface="Verdana"/>
              </a:rPr>
              <a:t> </a:t>
            </a:r>
            <a:r>
              <a:rPr sz="908" spc="-73" dirty="0">
                <a:latin typeface="Verdana"/>
                <a:cs typeface="Verdana"/>
              </a:rPr>
              <a:t>раскрываться</a:t>
            </a:r>
            <a:r>
              <a:rPr sz="908" spc="-9" dirty="0">
                <a:latin typeface="Verdana"/>
                <a:cs typeface="Verdana"/>
              </a:rPr>
              <a:t> </a:t>
            </a:r>
            <a:r>
              <a:rPr sz="908" spc="-41" dirty="0">
                <a:latin typeface="Verdana"/>
                <a:cs typeface="Verdana"/>
              </a:rPr>
              <a:t>отдельно</a:t>
            </a:r>
            <a:r>
              <a:rPr sz="908" spc="-41" dirty="0">
                <a:latin typeface="Microsoft Sans Serif"/>
                <a:cs typeface="Microsoft Sans Serif"/>
              </a:rPr>
              <a:t>,</a:t>
            </a:r>
            <a:r>
              <a:rPr sz="908" spc="68" dirty="0">
                <a:latin typeface="Microsoft Sans Serif"/>
                <a:cs typeface="Microsoft Sans Serif"/>
              </a:rPr>
              <a:t> </a:t>
            </a:r>
            <a:r>
              <a:rPr sz="908" dirty="0">
                <a:latin typeface="Verdana"/>
                <a:cs typeface="Verdana"/>
              </a:rPr>
              <a:t>а</a:t>
            </a:r>
            <a:r>
              <a:rPr sz="908" spc="-9" dirty="0">
                <a:latin typeface="Verdana"/>
                <a:cs typeface="Verdana"/>
              </a:rPr>
              <a:t> </a:t>
            </a:r>
            <a:r>
              <a:rPr sz="908" spc="-45" dirty="0">
                <a:latin typeface="Verdana"/>
                <a:cs typeface="Verdana"/>
              </a:rPr>
              <a:t>соответствующие </a:t>
            </a:r>
            <a:r>
              <a:rPr sz="908" spc="-95" dirty="0">
                <a:latin typeface="Verdana"/>
                <a:cs typeface="Verdana"/>
              </a:rPr>
              <a:t>потоки</a:t>
            </a:r>
            <a:r>
              <a:rPr sz="908" spc="14" dirty="0">
                <a:latin typeface="Verdana"/>
                <a:cs typeface="Verdana"/>
              </a:rPr>
              <a:t> </a:t>
            </a:r>
            <a:r>
              <a:rPr sz="908" spc="-91" dirty="0">
                <a:latin typeface="Verdana"/>
                <a:cs typeface="Verdana"/>
              </a:rPr>
              <a:t>денежных</a:t>
            </a:r>
            <a:r>
              <a:rPr sz="908" spc="14" dirty="0">
                <a:latin typeface="Verdana"/>
                <a:cs typeface="Verdana"/>
              </a:rPr>
              <a:t> </a:t>
            </a:r>
            <a:r>
              <a:rPr sz="908" spc="-50" dirty="0">
                <a:latin typeface="Verdana"/>
                <a:cs typeface="Verdana"/>
              </a:rPr>
              <a:t>средств</a:t>
            </a:r>
            <a:r>
              <a:rPr sz="908" spc="36" dirty="0">
                <a:latin typeface="Verdana"/>
                <a:cs typeface="Verdana"/>
              </a:rPr>
              <a:t> </a:t>
            </a:r>
            <a:r>
              <a:rPr sz="908" spc="-86" dirty="0">
                <a:latin typeface="Verdana"/>
                <a:cs typeface="Verdana"/>
              </a:rPr>
              <a:t>должны</a:t>
            </a:r>
            <a:r>
              <a:rPr sz="908" spc="45" dirty="0">
                <a:latin typeface="Verdana"/>
                <a:cs typeface="Verdana"/>
              </a:rPr>
              <a:t> </a:t>
            </a:r>
            <a:r>
              <a:rPr sz="908" spc="-64" dirty="0">
                <a:latin typeface="Verdana"/>
                <a:cs typeface="Verdana"/>
              </a:rPr>
              <a:t>классифицироваться</a:t>
            </a:r>
            <a:r>
              <a:rPr sz="908" spc="41" dirty="0">
                <a:latin typeface="Verdana"/>
                <a:cs typeface="Verdana"/>
              </a:rPr>
              <a:t> </a:t>
            </a:r>
            <a:r>
              <a:rPr sz="908" spc="-163" dirty="0">
                <a:latin typeface="Verdana"/>
                <a:cs typeface="Verdana"/>
              </a:rPr>
              <a:t>как</a:t>
            </a:r>
            <a:r>
              <a:rPr sz="908" spc="82" dirty="0">
                <a:latin typeface="Verdana"/>
                <a:cs typeface="Verdana"/>
              </a:rPr>
              <a:t> </a:t>
            </a:r>
            <a:r>
              <a:rPr sz="908" spc="-45" dirty="0">
                <a:latin typeface="Verdana"/>
                <a:cs typeface="Verdana"/>
              </a:rPr>
              <a:t>операционная деятельность</a:t>
            </a:r>
            <a:r>
              <a:rPr sz="908" spc="-45" dirty="0">
                <a:latin typeface="Microsoft Sans Serif"/>
                <a:cs typeface="Microsoft Sans Serif"/>
              </a:rPr>
              <a:t>,</a:t>
            </a:r>
            <a:r>
              <a:rPr sz="908" spc="64" dirty="0">
                <a:latin typeface="Microsoft Sans Serif"/>
                <a:cs typeface="Microsoft Sans Serif"/>
              </a:rPr>
              <a:t> </a:t>
            </a:r>
            <a:r>
              <a:rPr sz="908" dirty="0">
                <a:latin typeface="Verdana"/>
                <a:cs typeface="Verdana"/>
              </a:rPr>
              <a:t>за</a:t>
            </a:r>
            <a:r>
              <a:rPr sz="908" spc="-5" dirty="0">
                <a:latin typeface="Verdana"/>
                <a:cs typeface="Verdana"/>
              </a:rPr>
              <a:t> </a:t>
            </a:r>
            <a:r>
              <a:rPr sz="908" spc="-64" dirty="0">
                <a:latin typeface="Verdana"/>
                <a:cs typeface="Verdana"/>
              </a:rPr>
              <a:t>исключением</a:t>
            </a:r>
            <a:r>
              <a:rPr sz="908" dirty="0">
                <a:latin typeface="Verdana"/>
                <a:cs typeface="Verdana"/>
              </a:rPr>
              <a:t> </a:t>
            </a:r>
            <a:r>
              <a:rPr sz="908" spc="-41" dirty="0">
                <a:latin typeface="Verdana"/>
                <a:cs typeface="Verdana"/>
              </a:rPr>
              <a:t>случаев</a:t>
            </a:r>
            <a:r>
              <a:rPr sz="908" spc="-41" dirty="0">
                <a:latin typeface="Microsoft Sans Serif"/>
                <a:cs typeface="Microsoft Sans Serif"/>
              </a:rPr>
              <a:t>,</a:t>
            </a:r>
            <a:r>
              <a:rPr sz="908" spc="64" dirty="0">
                <a:latin typeface="Microsoft Sans Serif"/>
                <a:cs typeface="Microsoft Sans Serif"/>
              </a:rPr>
              <a:t> </a:t>
            </a:r>
            <a:r>
              <a:rPr sz="908" spc="-68" dirty="0">
                <a:latin typeface="Verdana"/>
                <a:cs typeface="Verdana"/>
              </a:rPr>
              <a:t>когда</a:t>
            </a:r>
            <a:r>
              <a:rPr sz="908" spc="-5" dirty="0">
                <a:latin typeface="Verdana"/>
                <a:cs typeface="Verdana"/>
              </a:rPr>
              <a:t> </a:t>
            </a:r>
            <a:r>
              <a:rPr sz="908" spc="-64" dirty="0">
                <a:latin typeface="Verdana"/>
                <a:cs typeface="Verdana"/>
              </a:rPr>
              <a:t>такие</a:t>
            </a:r>
            <a:r>
              <a:rPr sz="908" spc="-5" dirty="0">
                <a:latin typeface="Verdana"/>
                <a:cs typeface="Verdana"/>
              </a:rPr>
              <a:t> </a:t>
            </a:r>
            <a:r>
              <a:rPr sz="908" spc="-68" dirty="0">
                <a:latin typeface="Verdana"/>
                <a:cs typeface="Verdana"/>
              </a:rPr>
              <a:t>денежные</a:t>
            </a:r>
            <a:r>
              <a:rPr sz="908" dirty="0">
                <a:latin typeface="Verdana"/>
                <a:cs typeface="Verdana"/>
              </a:rPr>
              <a:t> </a:t>
            </a:r>
            <a:r>
              <a:rPr sz="908" spc="-9" dirty="0">
                <a:latin typeface="Verdana"/>
                <a:cs typeface="Verdana"/>
              </a:rPr>
              <a:t>средства</a:t>
            </a:r>
            <a:endParaRPr sz="908">
              <a:latin typeface="Verdana"/>
              <a:cs typeface="Verdana"/>
            </a:endParaRPr>
          </a:p>
        </p:txBody>
      </p:sp>
      <p:sp>
        <p:nvSpPr>
          <p:cNvPr id="21" name="object 21"/>
          <p:cNvSpPr txBox="1"/>
          <p:nvPr/>
        </p:nvSpPr>
        <p:spPr>
          <a:xfrm>
            <a:off x="6426881" y="5133012"/>
            <a:ext cx="4038728" cy="151357"/>
          </a:xfrm>
          <a:prstGeom prst="rect">
            <a:avLst/>
          </a:prstGeom>
        </p:spPr>
        <p:txBody>
          <a:bodyPr vert="horz" wrap="square" lIns="0" tIns="11526" rIns="0" bIns="0" rtlCol="0">
            <a:spAutoFit/>
          </a:bodyPr>
          <a:lstStyle/>
          <a:p>
            <a:pPr marL="11527">
              <a:spcBef>
                <a:spcPts val="91"/>
              </a:spcBef>
              <a:tabLst>
                <a:tab pos="499675" algn="l"/>
                <a:tab pos="1265612" algn="l"/>
                <a:tab pos="1946253" algn="l"/>
                <a:tab pos="2143356" algn="l"/>
                <a:tab pos="2945026" algn="l"/>
                <a:tab pos="3149045" algn="l"/>
              </a:tabLst>
            </a:pPr>
            <a:r>
              <a:rPr sz="908" spc="-9" dirty="0">
                <a:latin typeface="Verdana"/>
                <a:cs typeface="Verdana"/>
              </a:rPr>
              <a:t>можно</a:t>
            </a:r>
            <a:r>
              <a:rPr sz="908" dirty="0">
                <a:latin typeface="Verdana"/>
                <a:cs typeface="Verdana"/>
              </a:rPr>
              <a:t>	</a:t>
            </a:r>
            <a:r>
              <a:rPr sz="908" spc="-9" dirty="0">
                <a:latin typeface="Verdana"/>
                <a:cs typeface="Verdana"/>
              </a:rPr>
              <a:t>однозначно</a:t>
            </a:r>
            <a:r>
              <a:rPr sz="908" dirty="0">
                <a:latin typeface="Verdana"/>
                <a:cs typeface="Verdana"/>
              </a:rPr>
              <a:t>	</a:t>
            </a:r>
            <a:r>
              <a:rPr sz="908" spc="-9" dirty="0">
                <a:latin typeface="Verdana"/>
                <a:cs typeface="Verdana"/>
              </a:rPr>
              <a:t>соотнести</a:t>
            </a:r>
            <a:r>
              <a:rPr sz="908" dirty="0">
                <a:latin typeface="Verdana"/>
                <a:cs typeface="Verdana"/>
              </a:rPr>
              <a:t>	</a:t>
            </a:r>
            <a:r>
              <a:rPr sz="908" spc="-45" dirty="0">
                <a:latin typeface="Verdana"/>
                <a:cs typeface="Verdana"/>
              </a:rPr>
              <a:t>с</a:t>
            </a:r>
            <a:r>
              <a:rPr sz="908" dirty="0">
                <a:latin typeface="Verdana"/>
                <a:cs typeface="Verdana"/>
              </a:rPr>
              <a:t>	</a:t>
            </a:r>
            <a:r>
              <a:rPr sz="908" spc="-9" dirty="0">
                <a:latin typeface="Verdana"/>
                <a:cs typeface="Verdana"/>
              </a:rPr>
              <a:t>финансовой</a:t>
            </a:r>
            <a:r>
              <a:rPr sz="908" dirty="0">
                <a:latin typeface="Verdana"/>
                <a:cs typeface="Verdana"/>
              </a:rPr>
              <a:t>	</a:t>
            </a:r>
            <a:r>
              <a:rPr sz="908" spc="-45" dirty="0">
                <a:latin typeface="Verdana"/>
                <a:cs typeface="Verdana"/>
              </a:rPr>
              <a:t>и</a:t>
            </a:r>
            <a:r>
              <a:rPr sz="908" dirty="0">
                <a:latin typeface="Verdana"/>
                <a:cs typeface="Verdana"/>
              </a:rPr>
              <a:t>	</a:t>
            </a:r>
            <a:r>
              <a:rPr sz="908" spc="-64" dirty="0">
                <a:latin typeface="Verdana"/>
                <a:cs typeface="Verdana"/>
              </a:rPr>
              <a:t>инвестиционной</a:t>
            </a:r>
            <a:endParaRPr sz="908">
              <a:latin typeface="Verdana"/>
              <a:cs typeface="Verdana"/>
            </a:endParaRPr>
          </a:p>
        </p:txBody>
      </p:sp>
      <p:sp>
        <p:nvSpPr>
          <p:cNvPr id="22" name="object 22"/>
          <p:cNvSpPr txBox="1"/>
          <p:nvPr/>
        </p:nvSpPr>
        <p:spPr>
          <a:xfrm>
            <a:off x="6426878" y="5265099"/>
            <a:ext cx="878285" cy="151357"/>
          </a:xfrm>
          <a:prstGeom prst="rect">
            <a:avLst/>
          </a:prstGeom>
        </p:spPr>
        <p:txBody>
          <a:bodyPr vert="horz" wrap="square" lIns="0" tIns="11526" rIns="0" bIns="0" rtlCol="0">
            <a:spAutoFit/>
          </a:bodyPr>
          <a:lstStyle/>
          <a:p>
            <a:pPr marL="11527">
              <a:spcBef>
                <a:spcPts val="91"/>
              </a:spcBef>
            </a:pPr>
            <a:r>
              <a:rPr sz="908" spc="-41" dirty="0">
                <a:latin typeface="Verdana"/>
                <a:cs typeface="Verdana"/>
              </a:rPr>
              <a:t>деятельностью</a:t>
            </a:r>
            <a:r>
              <a:rPr sz="908" spc="-41" dirty="0">
                <a:latin typeface="Microsoft Sans Serif"/>
                <a:cs typeface="Microsoft Sans Serif"/>
              </a:rPr>
              <a:t>.</a:t>
            </a:r>
            <a:endParaRPr sz="908">
              <a:latin typeface="Microsoft Sans Serif"/>
              <a:cs typeface="Microsoft Sans Serif"/>
            </a:endParaRPr>
          </a:p>
        </p:txBody>
      </p:sp>
      <p:sp>
        <p:nvSpPr>
          <p:cNvPr id="23" name="object 23"/>
          <p:cNvSpPr txBox="1"/>
          <p:nvPr/>
        </p:nvSpPr>
        <p:spPr>
          <a:xfrm>
            <a:off x="6426840" y="5542416"/>
            <a:ext cx="1177962" cy="291074"/>
          </a:xfrm>
          <a:prstGeom prst="rect">
            <a:avLst/>
          </a:prstGeom>
        </p:spPr>
        <p:txBody>
          <a:bodyPr vert="horz" wrap="square" lIns="0" tIns="11526" rIns="0" bIns="0" rtlCol="0">
            <a:spAutoFit/>
          </a:bodyPr>
          <a:lstStyle/>
          <a:p>
            <a:pPr marL="11527" marR="4611">
              <a:spcBef>
                <a:spcPts val="91"/>
              </a:spcBef>
              <a:tabLst>
                <a:tab pos="218428" algn="l"/>
                <a:tab pos="466248" algn="l"/>
                <a:tab pos="928461" algn="l"/>
              </a:tabLst>
            </a:pPr>
            <a:r>
              <a:rPr sz="908" spc="-45" dirty="0">
                <a:latin typeface="Verdana"/>
                <a:cs typeface="Verdana"/>
              </a:rPr>
              <a:t>В</a:t>
            </a:r>
            <a:r>
              <a:rPr sz="908" dirty="0">
                <a:latin typeface="Verdana"/>
                <a:cs typeface="Verdana"/>
              </a:rPr>
              <a:t>	</a:t>
            </a:r>
            <a:r>
              <a:rPr sz="908" spc="-23" dirty="0">
                <a:latin typeface="Verdana"/>
                <a:cs typeface="Verdana"/>
              </a:rPr>
              <a:t>то</a:t>
            </a:r>
            <a:r>
              <a:rPr sz="908" dirty="0">
                <a:latin typeface="Verdana"/>
                <a:cs typeface="Verdana"/>
              </a:rPr>
              <a:t>	</a:t>
            </a:r>
            <a:r>
              <a:rPr sz="908" spc="-9" dirty="0">
                <a:latin typeface="Verdana"/>
                <a:cs typeface="Verdana"/>
              </a:rPr>
              <a:t>время</a:t>
            </a:r>
            <a:r>
              <a:rPr sz="908" dirty="0">
                <a:latin typeface="Verdana"/>
                <a:cs typeface="Verdana"/>
              </a:rPr>
              <a:t>	</a:t>
            </a:r>
            <a:r>
              <a:rPr sz="908" spc="-23" dirty="0">
                <a:latin typeface="Verdana"/>
                <a:cs typeface="Verdana"/>
              </a:rPr>
              <a:t>как </a:t>
            </a:r>
            <a:r>
              <a:rPr sz="908" spc="-59" dirty="0">
                <a:latin typeface="Verdana"/>
                <a:cs typeface="Verdana"/>
              </a:rPr>
              <a:t>инвестиционной</a:t>
            </a:r>
            <a:r>
              <a:rPr sz="908" spc="191" dirty="0">
                <a:latin typeface="Verdana"/>
                <a:cs typeface="Verdana"/>
              </a:rPr>
              <a:t> </a:t>
            </a:r>
            <a:r>
              <a:rPr sz="908" spc="-50" dirty="0">
                <a:latin typeface="Verdana"/>
                <a:cs typeface="Verdana"/>
              </a:rPr>
              <a:t>или</a:t>
            </a:r>
            <a:endParaRPr sz="908">
              <a:latin typeface="Verdana"/>
              <a:cs typeface="Verdana"/>
            </a:endParaRPr>
          </a:p>
        </p:txBody>
      </p:sp>
      <p:sp>
        <p:nvSpPr>
          <p:cNvPr id="24" name="object 24"/>
          <p:cNvSpPr txBox="1"/>
          <p:nvPr/>
        </p:nvSpPr>
        <p:spPr>
          <a:xfrm>
            <a:off x="7639869" y="5542416"/>
            <a:ext cx="2825611" cy="291074"/>
          </a:xfrm>
          <a:prstGeom prst="rect">
            <a:avLst/>
          </a:prstGeom>
        </p:spPr>
        <p:txBody>
          <a:bodyPr vert="horz" wrap="square" lIns="0" tIns="11526" rIns="0" bIns="0" rtlCol="0">
            <a:spAutoFit/>
          </a:bodyPr>
          <a:lstStyle/>
          <a:p>
            <a:pPr marL="34003" marR="4611" indent="-23053">
              <a:spcBef>
                <a:spcPts val="91"/>
              </a:spcBef>
              <a:tabLst>
                <a:tab pos="599955" algn="l"/>
                <a:tab pos="856420" algn="l"/>
                <a:tab pos="1431594" algn="l"/>
                <a:tab pos="2083995" algn="l"/>
                <a:tab pos="2755991" algn="l"/>
              </a:tabLst>
            </a:pPr>
            <a:r>
              <a:rPr sz="908" spc="-9" dirty="0">
                <a:latin typeface="Verdana"/>
                <a:cs typeface="Verdana"/>
              </a:rPr>
              <a:t>расходы</a:t>
            </a:r>
            <a:r>
              <a:rPr sz="908" dirty="0">
                <a:latin typeface="Verdana"/>
                <a:cs typeface="Verdana"/>
              </a:rPr>
              <a:t>	</a:t>
            </a:r>
            <a:r>
              <a:rPr sz="908" spc="-23" dirty="0">
                <a:latin typeface="Verdana"/>
                <a:cs typeface="Verdana"/>
              </a:rPr>
              <a:t>по</a:t>
            </a:r>
            <a:r>
              <a:rPr sz="908" dirty="0">
                <a:latin typeface="Verdana"/>
                <a:cs typeface="Verdana"/>
              </a:rPr>
              <a:t>	</a:t>
            </a:r>
            <a:r>
              <a:rPr sz="908" spc="-9" dirty="0">
                <a:latin typeface="Verdana"/>
                <a:cs typeface="Verdana"/>
              </a:rPr>
              <a:t>налогам</a:t>
            </a:r>
            <a:r>
              <a:rPr sz="908" dirty="0">
                <a:latin typeface="Verdana"/>
                <a:cs typeface="Verdana"/>
              </a:rPr>
              <a:t>	</a:t>
            </a:r>
            <a:r>
              <a:rPr sz="908" spc="-9" dirty="0">
                <a:latin typeface="Verdana"/>
                <a:cs typeface="Verdana"/>
              </a:rPr>
              <a:t>несложно</a:t>
            </a:r>
            <a:r>
              <a:rPr sz="908" dirty="0">
                <a:latin typeface="Verdana"/>
                <a:cs typeface="Verdana"/>
              </a:rPr>
              <a:t>	</a:t>
            </a:r>
            <a:r>
              <a:rPr sz="908" spc="-9" dirty="0">
                <a:latin typeface="Verdana"/>
                <a:cs typeface="Verdana"/>
              </a:rPr>
              <a:t>соотнести</a:t>
            </a:r>
            <a:r>
              <a:rPr sz="908" dirty="0">
                <a:latin typeface="Verdana"/>
                <a:cs typeface="Verdana"/>
              </a:rPr>
              <a:t>	</a:t>
            </a:r>
            <a:r>
              <a:rPr sz="908" spc="-73" dirty="0">
                <a:latin typeface="Verdana"/>
                <a:cs typeface="Verdana"/>
              </a:rPr>
              <a:t>с </a:t>
            </a:r>
            <a:r>
              <a:rPr sz="908" spc="-45" dirty="0">
                <a:latin typeface="Verdana"/>
                <a:cs typeface="Verdana"/>
              </a:rPr>
              <a:t>финансовой</a:t>
            </a:r>
            <a:r>
              <a:rPr sz="908" spc="163" dirty="0">
                <a:latin typeface="Verdana"/>
                <a:cs typeface="Verdana"/>
              </a:rPr>
              <a:t> </a:t>
            </a:r>
            <a:r>
              <a:rPr sz="908" spc="-41" dirty="0">
                <a:latin typeface="Verdana"/>
                <a:cs typeface="Verdana"/>
              </a:rPr>
              <a:t>деятельностью</a:t>
            </a:r>
            <a:r>
              <a:rPr sz="908" spc="-41" dirty="0">
                <a:latin typeface="Microsoft Sans Serif"/>
                <a:cs typeface="Microsoft Sans Serif"/>
              </a:rPr>
              <a:t>,</a:t>
            </a:r>
            <a:r>
              <a:rPr sz="908" spc="241" dirty="0">
                <a:latin typeface="Microsoft Sans Serif"/>
                <a:cs typeface="Microsoft Sans Serif"/>
              </a:rPr>
              <a:t> </a:t>
            </a:r>
            <a:r>
              <a:rPr sz="908" spc="-50" dirty="0">
                <a:latin typeface="Verdana"/>
                <a:cs typeface="Verdana"/>
              </a:rPr>
              <a:t>денежные</a:t>
            </a:r>
            <a:r>
              <a:rPr sz="908" spc="172" dirty="0">
                <a:latin typeface="Verdana"/>
                <a:cs typeface="Verdana"/>
              </a:rPr>
              <a:t> </a:t>
            </a:r>
            <a:r>
              <a:rPr sz="908" spc="-41" dirty="0">
                <a:latin typeface="Verdana"/>
                <a:cs typeface="Verdana"/>
              </a:rPr>
              <a:t>выплаты</a:t>
            </a:r>
            <a:endParaRPr sz="908">
              <a:latin typeface="Verdana"/>
              <a:cs typeface="Verdana"/>
            </a:endParaRPr>
          </a:p>
        </p:txBody>
      </p:sp>
      <p:sp>
        <p:nvSpPr>
          <p:cNvPr id="25" name="object 25"/>
          <p:cNvSpPr txBox="1"/>
          <p:nvPr/>
        </p:nvSpPr>
        <p:spPr>
          <a:xfrm>
            <a:off x="6426906" y="5819040"/>
            <a:ext cx="4039881" cy="151357"/>
          </a:xfrm>
          <a:prstGeom prst="rect">
            <a:avLst/>
          </a:prstGeom>
        </p:spPr>
        <p:txBody>
          <a:bodyPr vert="horz" wrap="square" lIns="0" tIns="11526" rIns="0" bIns="0" rtlCol="0">
            <a:spAutoFit/>
          </a:bodyPr>
          <a:lstStyle/>
          <a:p>
            <a:pPr marL="11527">
              <a:spcBef>
                <a:spcPts val="91"/>
              </a:spcBef>
            </a:pPr>
            <a:r>
              <a:rPr sz="908" spc="-50" dirty="0">
                <a:latin typeface="Verdana"/>
                <a:cs typeface="Verdana"/>
              </a:rPr>
              <a:t>налогов</a:t>
            </a:r>
            <a:r>
              <a:rPr sz="908" spc="41" dirty="0">
                <a:latin typeface="Verdana"/>
                <a:cs typeface="Verdana"/>
              </a:rPr>
              <a:t> </a:t>
            </a:r>
            <a:r>
              <a:rPr sz="908" dirty="0">
                <a:latin typeface="Verdana"/>
                <a:cs typeface="Verdana"/>
              </a:rPr>
              <a:t>не</a:t>
            </a:r>
            <a:r>
              <a:rPr sz="908" spc="41" dirty="0">
                <a:latin typeface="Verdana"/>
                <a:cs typeface="Verdana"/>
              </a:rPr>
              <a:t> </a:t>
            </a:r>
            <a:r>
              <a:rPr sz="908" spc="-50" dirty="0">
                <a:latin typeface="Verdana"/>
                <a:cs typeface="Verdana"/>
              </a:rPr>
              <a:t>целесообразно</a:t>
            </a:r>
            <a:r>
              <a:rPr sz="908" spc="45" dirty="0">
                <a:latin typeface="Verdana"/>
                <a:cs typeface="Verdana"/>
              </a:rPr>
              <a:t> </a:t>
            </a:r>
            <a:r>
              <a:rPr sz="908" spc="-59" dirty="0">
                <a:latin typeface="Verdana"/>
                <a:cs typeface="Verdana"/>
              </a:rPr>
              <a:t>идентифицировать</a:t>
            </a:r>
            <a:r>
              <a:rPr sz="908" spc="59" dirty="0">
                <a:latin typeface="Verdana"/>
                <a:cs typeface="Verdana"/>
              </a:rPr>
              <a:t> </a:t>
            </a:r>
            <a:r>
              <a:rPr sz="908" spc="-59" dirty="0">
                <a:latin typeface="Verdana"/>
                <a:cs typeface="Verdana"/>
              </a:rPr>
              <a:t>аналогичным</a:t>
            </a:r>
            <a:r>
              <a:rPr sz="908" spc="45" dirty="0">
                <a:latin typeface="Verdana"/>
                <a:cs typeface="Verdana"/>
              </a:rPr>
              <a:t> </a:t>
            </a:r>
            <a:r>
              <a:rPr sz="908" spc="-32" dirty="0">
                <a:latin typeface="Verdana"/>
                <a:cs typeface="Verdana"/>
              </a:rPr>
              <a:t>образом</a:t>
            </a:r>
            <a:r>
              <a:rPr sz="908" spc="-32" dirty="0">
                <a:latin typeface="Microsoft Sans Serif"/>
                <a:cs typeface="Microsoft Sans Serif"/>
              </a:rPr>
              <a:t>,</a:t>
            </a:r>
            <a:r>
              <a:rPr sz="908" spc="113" dirty="0">
                <a:latin typeface="Microsoft Sans Serif"/>
                <a:cs typeface="Microsoft Sans Serif"/>
              </a:rPr>
              <a:t> </a:t>
            </a:r>
            <a:r>
              <a:rPr sz="908" spc="-45" dirty="0">
                <a:latin typeface="Verdana"/>
                <a:cs typeface="Verdana"/>
              </a:rPr>
              <a:t>в</a:t>
            </a:r>
            <a:endParaRPr sz="908">
              <a:latin typeface="Verdana"/>
              <a:cs typeface="Verdana"/>
            </a:endParaRPr>
          </a:p>
        </p:txBody>
      </p:sp>
      <p:sp>
        <p:nvSpPr>
          <p:cNvPr id="26" name="object 26"/>
          <p:cNvSpPr txBox="1"/>
          <p:nvPr/>
        </p:nvSpPr>
        <p:spPr>
          <a:xfrm>
            <a:off x="6426891" y="5957352"/>
            <a:ext cx="4039881" cy="151357"/>
          </a:xfrm>
          <a:prstGeom prst="rect">
            <a:avLst/>
          </a:prstGeom>
        </p:spPr>
        <p:txBody>
          <a:bodyPr vert="horz" wrap="square" lIns="0" tIns="11526" rIns="0" bIns="0" rtlCol="0">
            <a:spAutoFit/>
          </a:bodyPr>
          <a:lstStyle/>
          <a:p>
            <a:pPr marL="11527">
              <a:spcBef>
                <a:spcPts val="91"/>
              </a:spcBef>
            </a:pPr>
            <a:r>
              <a:rPr sz="908" spc="-27" dirty="0">
                <a:latin typeface="Verdana"/>
                <a:cs typeface="Verdana"/>
              </a:rPr>
              <a:t>связи</a:t>
            </a:r>
            <a:r>
              <a:rPr sz="908" spc="118" dirty="0">
                <a:latin typeface="Verdana"/>
                <a:cs typeface="Verdana"/>
              </a:rPr>
              <a:t> </a:t>
            </a:r>
            <a:r>
              <a:rPr sz="908" dirty="0">
                <a:latin typeface="Verdana"/>
                <a:cs typeface="Verdana"/>
              </a:rPr>
              <a:t>с</a:t>
            </a:r>
            <a:r>
              <a:rPr sz="908" spc="127" dirty="0">
                <a:latin typeface="Verdana"/>
                <a:cs typeface="Verdana"/>
              </a:rPr>
              <a:t> </a:t>
            </a:r>
            <a:r>
              <a:rPr sz="908" dirty="0">
                <a:latin typeface="Verdana"/>
                <a:cs typeface="Verdana"/>
              </a:rPr>
              <a:t>тем</a:t>
            </a:r>
            <a:r>
              <a:rPr sz="908" dirty="0">
                <a:latin typeface="Microsoft Sans Serif"/>
                <a:cs typeface="Microsoft Sans Serif"/>
              </a:rPr>
              <a:t>,</a:t>
            </a:r>
            <a:r>
              <a:rPr sz="908" spc="200" dirty="0">
                <a:latin typeface="Microsoft Sans Serif"/>
                <a:cs typeface="Microsoft Sans Serif"/>
              </a:rPr>
              <a:t> </a:t>
            </a:r>
            <a:r>
              <a:rPr sz="908" dirty="0">
                <a:latin typeface="Verdana"/>
                <a:cs typeface="Verdana"/>
              </a:rPr>
              <a:t>что</a:t>
            </a:r>
            <a:r>
              <a:rPr sz="908" spc="123" dirty="0">
                <a:latin typeface="Verdana"/>
                <a:cs typeface="Verdana"/>
              </a:rPr>
              <a:t> </a:t>
            </a:r>
            <a:r>
              <a:rPr sz="908" spc="-36" dirty="0">
                <a:latin typeface="Verdana"/>
                <a:cs typeface="Verdana"/>
              </a:rPr>
              <a:t>расходы</a:t>
            </a:r>
            <a:r>
              <a:rPr sz="908" spc="127" dirty="0">
                <a:latin typeface="Verdana"/>
                <a:cs typeface="Verdana"/>
              </a:rPr>
              <a:t> </a:t>
            </a:r>
            <a:r>
              <a:rPr sz="908" spc="-27" dirty="0">
                <a:latin typeface="Verdana"/>
                <a:cs typeface="Verdana"/>
              </a:rPr>
              <a:t>могут</a:t>
            </a:r>
            <a:r>
              <a:rPr sz="908" spc="123" dirty="0">
                <a:latin typeface="Verdana"/>
                <a:cs typeface="Verdana"/>
              </a:rPr>
              <a:t> </a:t>
            </a:r>
            <a:r>
              <a:rPr sz="908" spc="-59" dirty="0">
                <a:latin typeface="Verdana"/>
                <a:cs typeface="Verdana"/>
              </a:rPr>
              <a:t>возникнуть</a:t>
            </a:r>
            <a:r>
              <a:rPr sz="908" spc="132" dirty="0">
                <a:latin typeface="Verdana"/>
                <a:cs typeface="Verdana"/>
              </a:rPr>
              <a:t> </a:t>
            </a:r>
            <a:r>
              <a:rPr sz="908" dirty="0">
                <a:latin typeface="Verdana"/>
                <a:cs typeface="Verdana"/>
              </a:rPr>
              <a:t>в</a:t>
            </a:r>
            <a:r>
              <a:rPr sz="908" spc="123" dirty="0">
                <a:latin typeface="Verdana"/>
                <a:cs typeface="Verdana"/>
              </a:rPr>
              <a:t> </a:t>
            </a:r>
            <a:r>
              <a:rPr sz="908" spc="-36" dirty="0">
                <a:latin typeface="Verdana"/>
                <a:cs typeface="Verdana"/>
              </a:rPr>
              <a:t>периоде</a:t>
            </a:r>
            <a:r>
              <a:rPr sz="908" spc="-36" dirty="0">
                <a:latin typeface="Microsoft Sans Serif"/>
                <a:cs typeface="Microsoft Sans Serif"/>
              </a:rPr>
              <a:t>,</a:t>
            </a:r>
            <a:r>
              <a:rPr sz="908" spc="195" dirty="0">
                <a:latin typeface="Microsoft Sans Serif"/>
                <a:cs typeface="Microsoft Sans Serif"/>
              </a:rPr>
              <a:t> </a:t>
            </a:r>
            <a:r>
              <a:rPr sz="908" spc="-36" dirty="0">
                <a:latin typeface="Verdana"/>
                <a:cs typeface="Verdana"/>
              </a:rPr>
              <a:t>отличном</a:t>
            </a:r>
            <a:r>
              <a:rPr sz="908" spc="127" dirty="0">
                <a:latin typeface="Verdana"/>
                <a:cs typeface="Verdana"/>
              </a:rPr>
              <a:t> </a:t>
            </a:r>
            <a:r>
              <a:rPr sz="908" spc="-23" dirty="0">
                <a:latin typeface="Verdana"/>
                <a:cs typeface="Verdana"/>
              </a:rPr>
              <a:t>от</a:t>
            </a:r>
            <a:endParaRPr sz="908">
              <a:latin typeface="Verdana"/>
              <a:cs typeface="Verdana"/>
            </a:endParaRPr>
          </a:p>
        </p:txBody>
      </p:sp>
      <p:sp>
        <p:nvSpPr>
          <p:cNvPr id="27" name="object 27"/>
          <p:cNvSpPr/>
          <p:nvPr/>
        </p:nvSpPr>
        <p:spPr>
          <a:xfrm>
            <a:off x="6089210" y="653527"/>
            <a:ext cx="9221" cy="5456432"/>
          </a:xfrm>
          <a:custGeom>
            <a:avLst/>
            <a:gdLst/>
            <a:ahLst/>
            <a:cxnLst/>
            <a:rect l="l" t="t" r="r" b="b"/>
            <a:pathLst>
              <a:path w="10160" h="6012180">
                <a:moveTo>
                  <a:pt x="9906" y="6012179"/>
                </a:moveTo>
                <a:lnTo>
                  <a:pt x="9905" y="0"/>
                </a:lnTo>
                <a:lnTo>
                  <a:pt x="0" y="0"/>
                </a:lnTo>
                <a:lnTo>
                  <a:pt x="0" y="6012179"/>
                </a:lnTo>
                <a:lnTo>
                  <a:pt x="9906" y="6012179"/>
                </a:lnTo>
                <a:close/>
              </a:path>
            </a:pathLst>
          </a:custGeom>
          <a:solidFill>
            <a:srgbClr val="000000"/>
          </a:solidFill>
        </p:spPr>
        <p:txBody>
          <a:bodyPr wrap="square" lIns="0" tIns="0" rIns="0" bIns="0" rtlCol="0"/>
          <a:lstStyle/>
          <a:p>
            <a:endParaRPr sz="1634"/>
          </a:p>
        </p:txBody>
      </p:sp>
      <p:sp>
        <p:nvSpPr>
          <p:cNvPr id="28" name="object 28"/>
          <p:cNvSpPr/>
          <p:nvPr/>
        </p:nvSpPr>
        <p:spPr>
          <a:xfrm>
            <a:off x="1520054" y="276625"/>
            <a:ext cx="9148226" cy="6309936"/>
          </a:xfrm>
          <a:custGeom>
            <a:avLst/>
            <a:gdLst/>
            <a:ahLst/>
            <a:cxnLst/>
            <a:rect l="l" t="t" r="r" b="b"/>
            <a:pathLst>
              <a:path w="10079990" h="6952615">
                <a:moveTo>
                  <a:pt x="10067531" y="12204"/>
                </a:moveTo>
                <a:lnTo>
                  <a:pt x="10061435" y="12204"/>
                </a:lnTo>
                <a:lnTo>
                  <a:pt x="10061423" y="18300"/>
                </a:lnTo>
                <a:lnTo>
                  <a:pt x="10061423" y="6934200"/>
                </a:lnTo>
                <a:lnTo>
                  <a:pt x="18288" y="6934200"/>
                </a:lnTo>
                <a:lnTo>
                  <a:pt x="18288" y="18300"/>
                </a:lnTo>
                <a:lnTo>
                  <a:pt x="10061423" y="18300"/>
                </a:lnTo>
                <a:lnTo>
                  <a:pt x="10061423" y="12204"/>
                </a:lnTo>
                <a:lnTo>
                  <a:pt x="18288" y="12204"/>
                </a:lnTo>
                <a:lnTo>
                  <a:pt x="12192" y="12204"/>
                </a:lnTo>
                <a:lnTo>
                  <a:pt x="12192" y="18288"/>
                </a:lnTo>
                <a:lnTo>
                  <a:pt x="12192" y="6934200"/>
                </a:lnTo>
                <a:lnTo>
                  <a:pt x="12192" y="6940296"/>
                </a:lnTo>
                <a:lnTo>
                  <a:pt x="18288" y="6940296"/>
                </a:lnTo>
                <a:lnTo>
                  <a:pt x="10061423" y="6940296"/>
                </a:lnTo>
                <a:lnTo>
                  <a:pt x="10067531" y="6940296"/>
                </a:lnTo>
                <a:lnTo>
                  <a:pt x="10067531" y="6934200"/>
                </a:lnTo>
                <a:lnTo>
                  <a:pt x="10067531" y="18300"/>
                </a:lnTo>
                <a:lnTo>
                  <a:pt x="10067531" y="12204"/>
                </a:lnTo>
                <a:close/>
              </a:path>
              <a:path w="10079990" h="6952615">
                <a:moveTo>
                  <a:pt x="10079736" y="0"/>
                </a:moveTo>
                <a:lnTo>
                  <a:pt x="10073640" y="0"/>
                </a:lnTo>
                <a:lnTo>
                  <a:pt x="10073640" y="6108"/>
                </a:lnTo>
                <a:lnTo>
                  <a:pt x="10073640" y="18288"/>
                </a:lnTo>
                <a:lnTo>
                  <a:pt x="10073640" y="6934200"/>
                </a:lnTo>
                <a:lnTo>
                  <a:pt x="10073640" y="6946392"/>
                </a:lnTo>
                <a:lnTo>
                  <a:pt x="10061435" y="6946392"/>
                </a:lnTo>
                <a:lnTo>
                  <a:pt x="18288" y="6946392"/>
                </a:lnTo>
                <a:lnTo>
                  <a:pt x="6096" y="6946392"/>
                </a:lnTo>
                <a:lnTo>
                  <a:pt x="6096" y="6934200"/>
                </a:lnTo>
                <a:lnTo>
                  <a:pt x="6096" y="18288"/>
                </a:lnTo>
                <a:lnTo>
                  <a:pt x="6096" y="6108"/>
                </a:lnTo>
                <a:lnTo>
                  <a:pt x="18288" y="6108"/>
                </a:lnTo>
                <a:lnTo>
                  <a:pt x="10061423" y="6108"/>
                </a:lnTo>
                <a:lnTo>
                  <a:pt x="10073640" y="6108"/>
                </a:lnTo>
                <a:lnTo>
                  <a:pt x="10073640" y="0"/>
                </a:lnTo>
                <a:lnTo>
                  <a:pt x="0" y="0"/>
                </a:lnTo>
                <a:lnTo>
                  <a:pt x="0" y="6108"/>
                </a:lnTo>
                <a:lnTo>
                  <a:pt x="0" y="18288"/>
                </a:lnTo>
                <a:lnTo>
                  <a:pt x="0" y="6934200"/>
                </a:lnTo>
                <a:lnTo>
                  <a:pt x="0" y="6946392"/>
                </a:lnTo>
                <a:lnTo>
                  <a:pt x="0" y="6952488"/>
                </a:lnTo>
                <a:lnTo>
                  <a:pt x="6096" y="6952488"/>
                </a:lnTo>
                <a:lnTo>
                  <a:pt x="10079736" y="6952488"/>
                </a:lnTo>
                <a:lnTo>
                  <a:pt x="10079736" y="6934200"/>
                </a:lnTo>
                <a:lnTo>
                  <a:pt x="10079736" y="18288"/>
                </a:lnTo>
                <a:lnTo>
                  <a:pt x="10079736" y="0"/>
                </a:lnTo>
                <a:close/>
              </a:path>
            </a:pathLst>
          </a:custGeom>
          <a:solidFill>
            <a:srgbClr val="000000"/>
          </a:solidFill>
        </p:spPr>
        <p:txBody>
          <a:bodyPr wrap="square" lIns="0" tIns="0" rIns="0" bIns="0" rtlCol="0"/>
          <a:lstStyle/>
          <a:p>
            <a:endParaRPr sz="1634"/>
          </a:p>
        </p:txBody>
      </p:sp>
      <p:sp>
        <p:nvSpPr>
          <p:cNvPr id="29" name="object 29"/>
          <p:cNvSpPr txBox="1">
            <a:spLocks noGrp="1"/>
          </p:cNvSpPr>
          <p:nvPr>
            <p:ph type="sldNum" sz="quarter" idx="7"/>
          </p:nvPr>
        </p:nvSpPr>
        <p:spPr>
          <a:xfrm>
            <a:off x="10917181" y="5924683"/>
            <a:ext cx="858794" cy="140300"/>
          </a:xfrm>
          <a:prstGeom prst="rect">
            <a:avLst/>
          </a:prstGeom>
        </p:spPr>
        <p:txBody>
          <a:bodyPr vert="horz" wrap="square" lIns="0" tIns="576" rIns="0" bIns="0" rtlCol="0" anchor="ctr">
            <a:spAutoFit/>
          </a:bodyPr>
          <a:lstStyle/>
          <a:p>
            <a:pPr marL="34580">
              <a:spcBef>
                <a:spcPts val="5"/>
              </a:spcBef>
            </a:pPr>
            <a:fld id="{81D60167-4931-47E6-BA6A-407CBD079E47}" type="slidenum">
              <a:rPr spc="-23" dirty="0"/>
              <a:pPr marL="34580">
                <a:spcBef>
                  <a:spcPts val="5"/>
                </a:spcBef>
              </a:pPr>
              <a:t>22</a:t>
            </a:fld>
            <a:endParaRPr spc="-23" dirty="0"/>
          </a:p>
        </p:txBody>
      </p:sp>
      <p:sp>
        <p:nvSpPr>
          <p:cNvPr id="30" name="object 30"/>
          <p:cNvSpPr txBox="1"/>
          <p:nvPr/>
        </p:nvSpPr>
        <p:spPr>
          <a:xfrm>
            <a:off x="1722215" y="6281540"/>
            <a:ext cx="821807" cy="166712"/>
          </a:xfrm>
          <a:prstGeom prst="rect">
            <a:avLst/>
          </a:prstGeom>
        </p:spPr>
        <p:txBody>
          <a:bodyPr vert="horz" wrap="square" lIns="0" tIns="0" rIns="0" bIns="0" rtlCol="0">
            <a:spAutoFit/>
          </a:bodyPr>
          <a:lstStyle/>
          <a:p>
            <a:pPr marL="11527">
              <a:lnSpc>
                <a:spcPts val="1280"/>
              </a:lnSpc>
            </a:pPr>
            <a:r>
              <a:rPr sz="1089" spc="-9" dirty="0">
                <a:solidFill>
                  <a:srgbClr val="9A9A9A"/>
                </a:solidFill>
                <a:latin typeface="Times New Roman"/>
                <a:cs typeface="Times New Roman"/>
                <a:hlinkClick r:id="rId2"/>
              </a:rPr>
              <a:t>www.uchet.kz</a:t>
            </a:r>
            <a:endParaRPr sz="1089">
              <a:latin typeface="Times New Roman"/>
              <a:cs typeface="Times New Roman"/>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439367" y="394421"/>
            <a:ext cx="2027432" cy="151357"/>
          </a:xfrm>
          <a:prstGeom prst="rect">
            <a:avLst/>
          </a:prstGeom>
        </p:spPr>
        <p:txBody>
          <a:bodyPr vert="horz" wrap="square" lIns="0" tIns="11526" rIns="0" bIns="0" rtlCol="0">
            <a:spAutoFit/>
          </a:bodyPr>
          <a:lstStyle/>
          <a:p>
            <a:pPr marL="11527">
              <a:spcBef>
                <a:spcPts val="91"/>
              </a:spcBef>
            </a:pPr>
            <a:r>
              <a:rPr sz="908" spc="-54" dirty="0">
                <a:latin typeface="Verdana"/>
                <a:cs typeface="Verdana"/>
              </a:rPr>
              <a:t>Отчет</a:t>
            </a:r>
            <a:r>
              <a:rPr sz="908" spc="-36" dirty="0">
                <a:latin typeface="Verdana"/>
                <a:cs typeface="Verdana"/>
              </a:rPr>
              <a:t> </a:t>
            </a:r>
            <a:r>
              <a:rPr sz="908" spc="-64" dirty="0">
                <a:latin typeface="Verdana"/>
                <a:cs typeface="Verdana"/>
              </a:rPr>
              <a:t>о</a:t>
            </a:r>
            <a:r>
              <a:rPr sz="908" spc="-32" dirty="0">
                <a:latin typeface="Verdana"/>
                <a:cs typeface="Verdana"/>
              </a:rPr>
              <a:t> </a:t>
            </a:r>
            <a:r>
              <a:rPr sz="908" spc="-82" dirty="0">
                <a:latin typeface="Verdana"/>
                <a:cs typeface="Verdana"/>
              </a:rPr>
              <a:t>движении</a:t>
            </a:r>
            <a:r>
              <a:rPr sz="908" spc="-32" dirty="0">
                <a:latin typeface="Verdana"/>
                <a:cs typeface="Verdana"/>
              </a:rPr>
              <a:t> </a:t>
            </a:r>
            <a:r>
              <a:rPr sz="908" spc="-82" dirty="0">
                <a:latin typeface="Verdana"/>
                <a:cs typeface="Verdana"/>
              </a:rPr>
              <a:t>денежных</a:t>
            </a:r>
            <a:r>
              <a:rPr sz="908" spc="-36" dirty="0">
                <a:latin typeface="Verdana"/>
                <a:cs typeface="Verdana"/>
              </a:rPr>
              <a:t> </a:t>
            </a:r>
            <a:r>
              <a:rPr sz="908" spc="-18" dirty="0">
                <a:latin typeface="Verdana"/>
                <a:cs typeface="Verdana"/>
              </a:rPr>
              <a:t>средств</a:t>
            </a:r>
            <a:endParaRPr sz="908">
              <a:latin typeface="Verdana"/>
              <a:cs typeface="Verdana"/>
            </a:endParaRPr>
          </a:p>
        </p:txBody>
      </p:sp>
      <p:sp>
        <p:nvSpPr>
          <p:cNvPr id="3" name="object 3"/>
          <p:cNvSpPr txBox="1"/>
          <p:nvPr/>
        </p:nvSpPr>
        <p:spPr>
          <a:xfrm>
            <a:off x="1722185" y="639227"/>
            <a:ext cx="4037575" cy="291074"/>
          </a:xfrm>
          <a:prstGeom prst="rect">
            <a:avLst/>
          </a:prstGeom>
        </p:spPr>
        <p:txBody>
          <a:bodyPr vert="horz" wrap="square" lIns="0" tIns="11526" rIns="0" bIns="0" rtlCol="0">
            <a:spAutoFit/>
          </a:bodyPr>
          <a:lstStyle/>
          <a:p>
            <a:pPr marL="11527" marR="4611">
              <a:spcBef>
                <a:spcPts val="91"/>
              </a:spcBef>
            </a:pPr>
            <a:r>
              <a:rPr sz="908" spc="-32" dirty="0">
                <a:latin typeface="Verdana"/>
                <a:cs typeface="Verdana"/>
              </a:rPr>
              <a:t>периода</a:t>
            </a:r>
            <a:r>
              <a:rPr sz="908" spc="-32" dirty="0">
                <a:latin typeface="Microsoft Sans Serif"/>
                <a:cs typeface="Microsoft Sans Serif"/>
              </a:rPr>
              <a:t>,</a:t>
            </a:r>
            <a:r>
              <a:rPr sz="908" spc="222" dirty="0">
                <a:latin typeface="Microsoft Sans Serif"/>
                <a:cs typeface="Microsoft Sans Serif"/>
              </a:rPr>
              <a:t> </a:t>
            </a:r>
            <a:r>
              <a:rPr sz="908" dirty="0">
                <a:latin typeface="Verdana"/>
                <a:cs typeface="Verdana"/>
              </a:rPr>
              <a:t>в</a:t>
            </a:r>
            <a:r>
              <a:rPr sz="908" spc="150" dirty="0">
                <a:latin typeface="Verdana"/>
                <a:cs typeface="Verdana"/>
              </a:rPr>
              <a:t> </a:t>
            </a:r>
            <a:r>
              <a:rPr sz="908" spc="-41" dirty="0">
                <a:latin typeface="Verdana"/>
                <a:cs typeface="Verdana"/>
              </a:rPr>
              <a:t>котором</a:t>
            </a:r>
            <a:r>
              <a:rPr sz="908" spc="145" dirty="0">
                <a:latin typeface="Verdana"/>
                <a:cs typeface="Verdana"/>
              </a:rPr>
              <a:t> </a:t>
            </a:r>
            <a:r>
              <a:rPr sz="908" spc="-54" dirty="0">
                <a:latin typeface="Verdana"/>
                <a:cs typeface="Verdana"/>
              </a:rPr>
              <a:t>возникли</a:t>
            </a:r>
            <a:r>
              <a:rPr sz="908" spc="150" dirty="0">
                <a:latin typeface="Verdana"/>
                <a:cs typeface="Verdana"/>
              </a:rPr>
              <a:t> </a:t>
            </a:r>
            <a:r>
              <a:rPr sz="908" spc="-50" dirty="0">
                <a:latin typeface="Verdana"/>
                <a:cs typeface="Verdana"/>
              </a:rPr>
              <a:t>денежные</a:t>
            </a:r>
            <a:r>
              <a:rPr sz="908" spc="154" dirty="0">
                <a:latin typeface="Verdana"/>
                <a:cs typeface="Verdana"/>
              </a:rPr>
              <a:t> </a:t>
            </a:r>
            <a:r>
              <a:rPr sz="908" spc="-50" dirty="0">
                <a:latin typeface="Verdana"/>
                <a:cs typeface="Verdana"/>
              </a:rPr>
              <a:t>потоки</a:t>
            </a:r>
            <a:r>
              <a:rPr sz="908" spc="154" dirty="0">
                <a:latin typeface="Verdana"/>
                <a:cs typeface="Verdana"/>
              </a:rPr>
              <a:t> </a:t>
            </a:r>
            <a:r>
              <a:rPr sz="908" dirty="0">
                <a:latin typeface="Verdana"/>
                <a:cs typeface="Verdana"/>
              </a:rPr>
              <a:t>по</a:t>
            </a:r>
            <a:r>
              <a:rPr sz="908" spc="150" dirty="0">
                <a:latin typeface="Verdana"/>
                <a:cs typeface="Verdana"/>
              </a:rPr>
              <a:t> </a:t>
            </a:r>
            <a:r>
              <a:rPr sz="908" spc="-41" dirty="0">
                <a:latin typeface="Verdana"/>
                <a:cs typeface="Verdana"/>
              </a:rPr>
              <a:t>соответствующей </a:t>
            </a:r>
            <a:r>
              <a:rPr sz="908" spc="-59" dirty="0">
                <a:latin typeface="Verdana"/>
                <a:cs typeface="Verdana"/>
              </a:rPr>
              <a:t>облагаемой</a:t>
            </a:r>
            <a:r>
              <a:rPr sz="908" spc="-27" dirty="0">
                <a:latin typeface="Verdana"/>
                <a:cs typeface="Verdana"/>
              </a:rPr>
              <a:t> </a:t>
            </a:r>
            <a:r>
              <a:rPr sz="908" spc="-64" dirty="0">
                <a:latin typeface="Verdana"/>
                <a:cs typeface="Verdana"/>
              </a:rPr>
              <a:t>налогом</a:t>
            </a:r>
            <a:r>
              <a:rPr sz="908" spc="-23" dirty="0">
                <a:latin typeface="Verdana"/>
                <a:cs typeface="Verdana"/>
              </a:rPr>
              <a:t> </a:t>
            </a:r>
            <a:r>
              <a:rPr sz="908" spc="-9" dirty="0">
                <a:latin typeface="Verdana"/>
                <a:cs typeface="Verdana"/>
              </a:rPr>
              <a:t>операции</a:t>
            </a:r>
            <a:r>
              <a:rPr sz="908" spc="-9" dirty="0">
                <a:latin typeface="Microsoft Sans Serif"/>
                <a:cs typeface="Microsoft Sans Serif"/>
              </a:rPr>
              <a:t>.</a:t>
            </a:r>
            <a:endParaRPr sz="908">
              <a:latin typeface="Microsoft Sans Serif"/>
              <a:cs typeface="Microsoft Sans Serif"/>
            </a:endParaRPr>
          </a:p>
        </p:txBody>
      </p:sp>
      <p:sp>
        <p:nvSpPr>
          <p:cNvPr id="4" name="object 4"/>
          <p:cNvSpPr txBox="1"/>
          <p:nvPr/>
        </p:nvSpPr>
        <p:spPr>
          <a:xfrm>
            <a:off x="1722129" y="1054164"/>
            <a:ext cx="4039881" cy="570510"/>
          </a:xfrm>
          <a:prstGeom prst="rect">
            <a:avLst/>
          </a:prstGeom>
        </p:spPr>
        <p:txBody>
          <a:bodyPr vert="horz" wrap="square" lIns="0" tIns="11526" rIns="0" bIns="0" rtlCol="0">
            <a:spAutoFit/>
          </a:bodyPr>
          <a:lstStyle/>
          <a:p>
            <a:pPr marL="11527" marR="4611" algn="just">
              <a:spcBef>
                <a:spcPts val="91"/>
              </a:spcBef>
            </a:pPr>
            <a:r>
              <a:rPr sz="908" dirty="0">
                <a:latin typeface="Verdana"/>
                <a:cs typeface="Verdana"/>
              </a:rPr>
              <a:t>При</a:t>
            </a:r>
            <a:r>
              <a:rPr sz="908" spc="9" dirty="0">
                <a:latin typeface="Verdana"/>
                <a:cs typeface="Verdana"/>
              </a:rPr>
              <a:t> </a:t>
            </a:r>
            <a:r>
              <a:rPr sz="908" spc="-45" dirty="0">
                <a:latin typeface="Verdana"/>
                <a:cs typeface="Verdana"/>
              </a:rPr>
              <a:t>целесообразности</a:t>
            </a:r>
            <a:r>
              <a:rPr sz="908" spc="14" dirty="0">
                <a:latin typeface="Verdana"/>
                <a:cs typeface="Verdana"/>
              </a:rPr>
              <a:t> </a:t>
            </a:r>
            <a:r>
              <a:rPr sz="908" spc="-36" dirty="0">
                <a:latin typeface="Verdana"/>
                <a:cs typeface="Verdana"/>
              </a:rPr>
              <a:t>соотнесения</a:t>
            </a:r>
            <a:r>
              <a:rPr sz="908" spc="14" dirty="0">
                <a:latin typeface="Verdana"/>
                <a:cs typeface="Verdana"/>
              </a:rPr>
              <a:t> </a:t>
            </a:r>
            <a:r>
              <a:rPr sz="908" spc="-54" dirty="0">
                <a:latin typeface="Verdana"/>
                <a:cs typeface="Verdana"/>
              </a:rPr>
              <a:t>денежных</a:t>
            </a:r>
            <a:r>
              <a:rPr sz="908" spc="9" dirty="0">
                <a:latin typeface="Verdana"/>
                <a:cs typeface="Verdana"/>
              </a:rPr>
              <a:t> </a:t>
            </a:r>
            <a:r>
              <a:rPr sz="908" spc="-41" dirty="0">
                <a:latin typeface="Verdana"/>
                <a:cs typeface="Verdana"/>
              </a:rPr>
              <a:t>потоков</a:t>
            </a:r>
            <a:r>
              <a:rPr sz="908" spc="14" dirty="0">
                <a:latin typeface="Verdana"/>
                <a:cs typeface="Verdana"/>
              </a:rPr>
              <a:t> </a:t>
            </a:r>
            <a:r>
              <a:rPr sz="908" dirty="0">
                <a:latin typeface="Verdana"/>
                <a:cs typeface="Verdana"/>
              </a:rPr>
              <a:t>по</a:t>
            </a:r>
            <a:r>
              <a:rPr sz="908" spc="5" dirty="0">
                <a:latin typeface="Verdana"/>
                <a:cs typeface="Verdana"/>
              </a:rPr>
              <a:t> </a:t>
            </a:r>
            <a:r>
              <a:rPr sz="908" dirty="0">
                <a:latin typeface="Verdana"/>
                <a:cs typeface="Verdana"/>
              </a:rPr>
              <a:t>налогам</a:t>
            </a:r>
            <a:r>
              <a:rPr sz="908" spc="345" dirty="0">
                <a:latin typeface="Verdana"/>
                <a:cs typeface="Verdana"/>
              </a:rPr>
              <a:t> </a:t>
            </a:r>
            <a:r>
              <a:rPr sz="908" spc="-45" dirty="0">
                <a:latin typeface="Verdana"/>
                <a:cs typeface="Verdana"/>
              </a:rPr>
              <a:t>с </a:t>
            </a:r>
            <a:r>
              <a:rPr sz="908" spc="-91" dirty="0">
                <a:latin typeface="Verdana"/>
                <a:cs typeface="Verdana"/>
              </a:rPr>
              <a:t>конкретными</a:t>
            </a:r>
            <a:r>
              <a:rPr sz="908" spc="9" dirty="0">
                <a:latin typeface="Verdana"/>
                <a:cs typeface="Verdana"/>
              </a:rPr>
              <a:t> </a:t>
            </a:r>
            <a:r>
              <a:rPr sz="908" spc="-68" dirty="0">
                <a:latin typeface="Verdana"/>
                <a:cs typeface="Verdana"/>
              </a:rPr>
              <a:t>операциями</a:t>
            </a:r>
            <a:r>
              <a:rPr sz="908" spc="32" dirty="0">
                <a:latin typeface="Verdana"/>
                <a:cs typeface="Verdana"/>
              </a:rPr>
              <a:t> </a:t>
            </a:r>
            <a:r>
              <a:rPr sz="908" spc="-100" dirty="0">
                <a:latin typeface="Verdana"/>
                <a:cs typeface="Verdana"/>
              </a:rPr>
              <a:t>они</a:t>
            </a:r>
            <a:r>
              <a:rPr sz="908" spc="45" dirty="0">
                <a:latin typeface="Verdana"/>
                <a:cs typeface="Verdana"/>
              </a:rPr>
              <a:t> </a:t>
            </a:r>
            <a:r>
              <a:rPr sz="908" spc="-68" dirty="0">
                <a:latin typeface="Verdana"/>
                <a:cs typeface="Verdana"/>
              </a:rPr>
              <a:t>классифицируются</a:t>
            </a:r>
            <a:r>
              <a:rPr sz="908" spc="41" dirty="0">
                <a:latin typeface="Verdana"/>
                <a:cs typeface="Verdana"/>
              </a:rPr>
              <a:t> </a:t>
            </a:r>
            <a:r>
              <a:rPr sz="908" spc="-163" dirty="0">
                <a:latin typeface="Verdana"/>
                <a:cs typeface="Verdana"/>
              </a:rPr>
              <a:t>как</a:t>
            </a:r>
            <a:r>
              <a:rPr sz="908" spc="86" dirty="0">
                <a:latin typeface="Verdana"/>
                <a:cs typeface="Verdana"/>
              </a:rPr>
              <a:t> </a:t>
            </a:r>
            <a:r>
              <a:rPr sz="908" spc="-73" dirty="0">
                <a:latin typeface="Verdana"/>
                <a:cs typeface="Verdana"/>
              </a:rPr>
              <a:t>инвестиционная</a:t>
            </a:r>
            <a:r>
              <a:rPr sz="908" spc="45" dirty="0">
                <a:latin typeface="Verdana"/>
                <a:cs typeface="Verdana"/>
              </a:rPr>
              <a:t> </a:t>
            </a:r>
            <a:r>
              <a:rPr sz="908" spc="-23" dirty="0">
                <a:latin typeface="Verdana"/>
                <a:cs typeface="Verdana"/>
              </a:rPr>
              <a:t>или </a:t>
            </a:r>
            <a:r>
              <a:rPr sz="908" spc="-41" dirty="0">
                <a:latin typeface="Verdana"/>
                <a:cs typeface="Verdana"/>
              </a:rPr>
              <a:t>финансовая</a:t>
            </a:r>
            <a:r>
              <a:rPr sz="908" spc="-9" dirty="0">
                <a:latin typeface="Verdana"/>
                <a:cs typeface="Verdana"/>
              </a:rPr>
              <a:t> </a:t>
            </a:r>
            <a:r>
              <a:rPr sz="908" spc="-41" dirty="0">
                <a:latin typeface="Verdana"/>
                <a:cs typeface="Verdana"/>
              </a:rPr>
              <a:t>деятельность</a:t>
            </a:r>
            <a:r>
              <a:rPr sz="908" dirty="0">
                <a:latin typeface="Verdana"/>
                <a:cs typeface="Verdana"/>
              </a:rPr>
              <a:t> </a:t>
            </a:r>
            <a:r>
              <a:rPr sz="908" dirty="0">
                <a:latin typeface="Microsoft Sans Serif"/>
                <a:cs typeface="Microsoft Sans Serif"/>
              </a:rPr>
              <a:t>(</a:t>
            </a:r>
            <a:r>
              <a:rPr sz="908" dirty="0">
                <a:latin typeface="Verdana"/>
                <a:cs typeface="Verdana"/>
              </a:rPr>
              <a:t>в </a:t>
            </a:r>
            <a:r>
              <a:rPr sz="908" spc="-41" dirty="0">
                <a:latin typeface="Verdana"/>
                <a:cs typeface="Verdana"/>
              </a:rPr>
              <a:t>зависимости</a:t>
            </a:r>
            <a:r>
              <a:rPr sz="908" spc="-5" dirty="0">
                <a:latin typeface="Verdana"/>
                <a:cs typeface="Verdana"/>
              </a:rPr>
              <a:t> </a:t>
            </a:r>
            <a:r>
              <a:rPr sz="908" dirty="0">
                <a:latin typeface="Verdana"/>
                <a:cs typeface="Verdana"/>
              </a:rPr>
              <a:t>от</a:t>
            </a:r>
            <a:r>
              <a:rPr sz="908" spc="-9" dirty="0">
                <a:latin typeface="Verdana"/>
                <a:cs typeface="Verdana"/>
              </a:rPr>
              <a:t> </a:t>
            </a:r>
            <a:r>
              <a:rPr sz="908" dirty="0">
                <a:latin typeface="Verdana"/>
                <a:cs typeface="Verdana"/>
              </a:rPr>
              <a:t>того</a:t>
            </a:r>
            <a:r>
              <a:rPr sz="908" dirty="0">
                <a:latin typeface="Microsoft Sans Serif"/>
                <a:cs typeface="Microsoft Sans Serif"/>
              </a:rPr>
              <a:t>,</a:t>
            </a:r>
            <a:r>
              <a:rPr sz="908" spc="68" dirty="0">
                <a:latin typeface="Microsoft Sans Serif"/>
                <a:cs typeface="Microsoft Sans Serif"/>
              </a:rPr>
              <a:t> </a:t>
            </a:r>
            <a:r>
              <a:rPr sz="908" dirty="0">
                <a:latin typeface="Verdana"/>
                <a:cs typeface="Verdana"/>
              </a:rPr>
              <a:t>что</a:t>
            </a:r>
            <a:r>
              <a:rPr sz="908" spc="-5" dirty="0">
                <a:latin typeface="Verdana"/>
                <a:cs typeface="Verdana"/>
              </a:rPr>
              <a:t> </a:t>
            </a:r>
            <a:r>
              <a:rPr sz="908" spc="-32" dirty="0">
                <a:latin typeface="Verdana"/>
                <a:cs typeface="Verdana"/>
              </a:rPr>
              <a:t>является</a:t>
            </a:r>
            <a:r>
              <a:rPr sz="908" spc="-5" dirty="0">
                <a:latin typeface="Verdana"/>
                <a:cs typeface="Verdana"/>
              </a:rPr>
              <a:t> </a:t>
            </a:r>
            <a:r>
              <a:rPr sz="908" spc="-9" dirty="0">
                <a:latin typeface="Verdana"/>
                <a:cs typeface="Verdana"/>
              </a:rPr>
              <a:t>более приемлемым</a:t>
            </a:r>
            <a:r>
              <a:rPr sz="908" spc="-9" dirty="0">
                <a:latin typeface="Microsoft Sans Serif"/>
                <a:cs typeface="Microsoft Sans Serif"/>
              </a:rPr>
              <a:t>).</a:t>
            </a:r>
            <a:endParaRPr sz="908">
              <a:latin typeface="Microsoft Sans Serif"/>
              <a:cs typeface="Microsoft Sans Serif"/>
            </a:endParaRPr>
          </a:p>
        </p:txBody>
      </p:sp>
      <p:sp>
        <p:nvSpPr>
          <p:cNvPr id="5" name="object 5"/>
          <p:cNvSpPr/>
          <p:nvPr/>
        </p:nvSpPr>
        <p:spPr>
          <a:xfrm>
            <a:off x="1665282" y="1760027"/>
            <a:ext cx="4152836" cy="864454"/>
          </a:xfrm>
          <a:custGeom>
            <a:avLst/>
            <a:gdLst/>
            <a:ahLst/>
            <a:cxnLst/>
            <a:rect l="l" t="t" r="r" b="b"/>
            <a:pathLst>
              <a:path w="4575810" h="952500">
                <a:moveTo>
                  <a:pt x="4575810" y="0"/>
                </a:moveTo>
                <a:lnTo>
                  <a:pt x="4569714" y="0"/>
                </a:lnTo>
                <a:lnTo>
                  <a:pt x="4569714" y="6096"/>
                </a:lnTo>
                <a:lnTo>
                  <a:pt x="4569714" y="171450"/>
                </a:lnTo>
                <a:lnTo>
                  <a:pt x="4569714" y="946404"/>
                </a:lnTo>
                <a:lnTo>
                  <a:pt x="6096" y="946404"/>
                </a:lnTo>
                <a:lnTo>
                  <a:pt x="6096" y="6096"/>
                </a:lnTo>
                <a:lnTo>
                  <a:pt x="4569714" y="6096"/>
                </a:lnTo>
                <a:lnTo>
                  <a:pt x="4569714" y="0"/>
                </a:lnTo>
                <a:lnTo>
                  <a:pt x="6096" y="0"/>
                </a:lnTo>
                <a:lnTo>
                  <a:pt x="0" y="0"/>
                </a:lnTo>
                <a:lnTo>
                  <a:pt x="0" y="952500"/>
                </a:lnTo>
                <a:lnTo>
                  <a:pt x="6096" y="952500"/>
                </a:lnTo>
                <a:lnTo>
                  <a:pt x="4569714" y="952500"/>
                </a:lnTo>
                <a:lnTo>
                  <a:pt x="4575810" y="952500"/>
                </a:lnTo>
                <a:lnTo>
                  <a:pt x="4575810" y="946404"/>
                </a:lnTo>
                <a:lnTo>
                  <a:pt x="4575810" y="6096"/>
                </a:lnTo>
                <a:lnTo>
                  <a:pt x="4575810" y="0"/>
                </a:lnTo>
                <a:close/>
              </a:path>
            </a:pathLst>
          </a:custGeom>
          <a:solidFill>
            <a:srgbClr val="000000"/>
          </a:solidFill>
        </p:spPr>
        <p:txBody>
          <a:bodyPr wrap="square" lIns="0" tIns="0" rIns="0" bIns="0" rtlCol="0"/>
          <a:lstStyle/>
          <a:p>
            <a:endParaRPr sz="1634"/>
          </a:p>
        </p:txBody>
      </p:sp>
      <p:sp>
        <p:nvSpPr>
          <p:cNvPr id="6" name="object 6"/>
          <p:cNvSpPr txBox="1"/>
          <p:nvPr/>
        </p:nvSpPr>
        <p:spPr>
          <a:xfrm>
            <a:off x="1722215" y="1763706"/>
            <a:ext cx="4039881" cy="1356815"/>
          </a:xfrm>
          <a:prstGeom prst="rect">
            <a:avLst/>
          </a:prstGeom>
        </p:spPr>
        <p:txBody>
          <a:bodyPr vert="horz" wrap="square" lIns="0" tIns="11526" rIns="0" bIns="0" rtlCol="0">
            <a:spAutoFit/>
          </a:bodyPr>
          <a:lstStyle/>
          <a:p>
            <a:pPr marL="10950" algn="just">
              <a:lnSpc>
                <a:spcPts val="1085"/>
              </a:lnSpc>
              <a:spcBef>
                <a:spcPts val="91"/>
              </a:spcBef>
            </a:pPr>
            <a:r>
              <a:rPr sz="908" b="1" dirty="0">
                <a:latin typeface="Arial"/>
                <a:cs typeface="Arial"/>
              </a:rPr>
              <a:t>ПРИМЕР-</a:t>
            </a:r>
            <a:r>
              <a:rPr sz="908" b="1" spc="-18" dirty="0">
                <a:latin typeface="Arial"/>
                <a:cs typeface="Arial"/>
              </a:rPr>
              <a:t> </a:t>
            </a:r>
            <a:r>
              <a:rPr sz="908" b="1" dirty="0">
                <a:latin typeface="Arial"/>
                <a:cs typeface="Arial"/>
              </a:rPr>
              <a:t>Налог</a:t>
            </a:r>
            <a:r>
              <a:rPr sz="908" b="1" spc="-18" dirty="0">
                <a:latin typeface="Arial"/>
                <a:cs typeface="Arial"/>
              </a:rPr>
              <a:t> </a:t>
            </a:r>
            <a:r>
              <a:rPr sz="908" b="1" dirty="0">
                <a:latin typeface="Arial"/>
                <a:cs typeface="Arial"/>
              </a:rPr>
              <a:t>по</a:t>
            </a:r>
            <a:r>
              <a:rPr sz="908" b="1" spc="213" dirty="0">
                <a:latin typeface="Arial"/>
                <a:cs typeface="Arial"/>
              </a:rPr>
              <a:t> </a:t>
            </a:r>
            <a:r>
              <a:rPr sz="908" b="1" dirty="0">
                <a:latin typeface="Arial"/>
                <a:cs typeface="Arial"/>
              </a:rPr>
              <a:t>инвестиционной</a:t>
            </a:r>
            <a:r>
              <a:rPr sz="908" b="1" spc="-18" dirty="0">
                <a:latin typeface="Arial"/>
                <a:cs typeface="Arial"/>
              </a:rPr>
              <a:t> </a:t>
            </a:r>
            <a:r>
              <a:rPr sz="908" b="1" spc="-9" dirty="0">
                <a:latin typeface="Arial"/>
                <a:cs typeface="Arial"/>
              </a:rPr>
              <a:t>деятельности</a:t>
            </a:r>
            <a:endParaRPr sz="908">
              <a:latin typeface="Arial"/>
              <a:cs typeface="Arial"/>
            </a:endParaRPr>
          </a:p>
          <a:p>
            <a:pPr marL="11527" marR="4611" algn="just">
              <a:lnSpc>
                <a:spcPts val="1089"/>
              </a:lnSpc>
              <a:spcBef>
                <a:spcPts val="36"/>
              </a:spcBef>
            </a:pPr>
            <a:r>
              <a:rPr sz="908" dirty="0">
                <a:latin typeface="Verdana"/>
                <a:cs typeface="Verdana"/>
              </a:rPr>
              <a:t>Вы</a:t>
            </a:r>
            <a:r>
              <a:rPr sz="908" spc="41" dirty="0">
                <a:latin typeface="Verdana"/>
                <a:cs typeface="Verdana"/>
              </a:rPr>
              <a:t> </a:t>
            </a:r>
            <a:r>
              <a:rPr sz="908" spc="-23" dirty="0">
                <a:latin typeface="Verdana"/>
                <a:cs typeface="Verdana"/>
              </a:rPr>
              <a:t>продаете</a:t>
            </a:r>
            <a:r>
              <a:rPr sz="908" spc="45" dirty="0">
                <a:latin typeface="Verdana"/>
                <a:cs typeface="Verdana"/>
              </a:rPr>
              <a:t> </a:t>
            </a:r>
            <a:r>
              <a:rPr sz="908" spc="-36" dirty="0">
                <a:latin typeface="Verdana"/>
                <a:cs typeface="Verdana"/>
              </a:rPr>
              <a:t>дочернюю</a:t>
            </a:r>
            <a:r>
              <a:rPr sz="908" spc="41" dirty="0">
                <a:latin typeface="Verdana"/>
                <a:cs typeface="Verdana"/>
              </a:rPr>
              <a:t> </a:t>
            </a:r>
            <a:r>
              <a:rPr sz="908" spc="-32" dirty="0">
                <a:latin typeface="Verdana"/>
                <a:cs typeface="Verdana"/>
              </a:rPr>
              <a:t>компанию</a:t>
            </a:r>
            <a:r>
              <a:rPr sz="908" spc="-32" dirty="0">
                <a:latin typeface="Microsoft Sans Serif"/>
                <a:cs typeface="Microsoft Sans Serif"/>
              </a:rPr>
              <a:t>.</a:t>
            </a:r>
            <a:r>
              <a:rPr sz="908" spc="118" dirty="0">
                <a:latin typeface="Microsoft Sans Serif"/>
                <a:cs typeface="Microsoft Sans Serif"/>
              </a:rPr>
              <a:t> </a:t>
            </a:r>
            <a:r>
              <a:rPr sz="908" dirty="0">
                <a:latin typeface="Verdana"/>
                <a:cs typeface="Verdana"/>
              </a:rPr>
              <a:t>В</a:t>
            </a:r>
            <a:r>
              <a:rPr sz="908" spc="45" dirty="0">
                <a:latin typeface="Verdana"/>
                <a:cs typeface="Verdana"/>
              </a:rPr>
              <a:t> </a:t>
            </a:r>
            <a:r>
              <a:rPr sz="908" spc="-23" dirty="0">
                <a:latin typeface="Verdana"/>
                <a:cs typeface="Verdana"/>
              </a:rPr>
              <a:t>следующем</a:t>
            </a:r>
            <a:r>
              <a:rPr sz="908" spc="45" dirty="0">
                <a:latin typeface="Verdana"/>
                <a:cs typeface="Verdana"/>
              </a:rPr>
              <a:t> </a:t>
            </a:r>
            <a:r>
              <a:rPr sz="908" dirty="0">
                <a:latin typeface="Verdana"/>
                <a:cs typeface="Verdana"/>
              </a:rPr>
              <a:t>году</a:t>
            </a:r>
            <a:r>
              <a:rPr sz="908" spc="45" dirty="0">
                <a:latin typeface="Verdana"/>
                <a:cs typeface="Verdana"/>
              </a:rPr>
              <a:t> </a:t>
            </a:r>
            <a:r>
              <a:rPr sz="908" dirty="0">
                <a:latin typeface="Verdana"/>
                <a:cs typeface="Verdana"/>
              </a:rPr>
              <a:t>вам</a:t>
            </a:r>
            <a:r>
              <a:rPr sz="908" spc="45" dirty="0">
                <a:latin typeface="Verdana"/>
                <a:cs typeface="Verdana"/>
              </a:rPr>
              <a:t> </a:t>
            </a:r>
            <a:r>
              <a:rPr sz="908" spc="-23" dirty="0">
                <a:latin typeface="Verdana"/>
                <a:cs typeface="Verdana"/>
              </a:rPr>
              <a:t>придется </a:t>
            </a:r>
            <a:r>
              <a:rPr sz="908" dirty="0">
                <a:latin typeface="Verdana"/>
                <a:cs typeface="Verdana"/>
              </a:rPr>
              <a:t>заплатить</a:t>
            </a:r>
            <a:r>
              <a:rPr sz="908" spc="154" dirty="0">
                <a:latin typeface="Verdana"/>
                <a:cs typeface="Verdana"/>
              </a:rPr>
              <a:t> </a:t>
            </a:r>
            <a:r>
              <a:rPr sz="908" dirty="0">
                <a:latin typeface="Verdana"/>
                <a:cs typeface="Verdana"/>
              </a:rPr>
              <a:t>налог</a:t>
            </a:r>
            <a:r>
              <a:rPr sz="908" spc="159" dirty="0">
                <a:latin typeface="Verdana"/>
                <a:cs typeface="Verdana"/>
              </a:rPr>
              <a:t> </a:t>
            </a:r>
            <a:r>
              <a:rPr sz="908" dirty="0">
                <a:latin typeface="Verdana"/>
                <a:cs typeface="Verdana"/>
              </a:rPr>
              <a:t>на</a:t>
            </a:r>
            <a:r>
              <a:rPr sz="908" spc="154" dirty="0">
                <a:latin typeface="Verdana"/>
                <a:cs typeface="Verdana"/>
              </a:rPr>
              <a:t> </a:t>
            </a:r>
            <a:r>
              <a:rPr sz="908" spc="-23" dirty="0">
                <a:latin typeface="Verdana"/>
                <a:cs typeface="Verdana"/>
              </a:rPr>
              <a:t>увеличение</a:t>
            </a:r>
            <a:r>
              <a:rPr sz="908" spc="154" dirty="0">
                <a:latin typeface="Verdana"/>
                <a:cs typeface="Verdana"/>
              </a:rPr>
              <a:t> </a:t>
            </a:r>
            <a:r>
              <a:rPr sz="908" spc="-9" dirty="0">
                <a:latin typeface="Verdana"/>
                <a:cs typeface="Verdana"/>
              </a:rPr>
              <a:t>капитала</a:t>
            </a:r>
            <a:r>
              <a:rPr sz="908" spc="159" dirty="0">
                <a:latin typeface="Verdana"/>
                <a:cs typeface="Verdana"/>
              </a:rPr>
              <a:t> </a:t>
            </a:r>
            <a:r>
              <a:rPr sz="908" dirty="0">
                <a:latin typeface="Verdana"/>
                <a:cs typeface="Verdana"/>
              </a:rPr>
              <a:t>в</a:t>
            </a:r>
            <a:r>
              <a:rPr sz="908" spc="150" dirty="0">
                <a:latin typeface="Verdana"/>
                <a:cs typeface="Verdana"/>
              </a:rPr>
              <a:t> </a:t>
            </a:r>
            <a:r>
              <a:rPr sz="908" dirty="0">
                <a:latin typeface="Verdana"/>
                <a:cs typeface="Verdana"/>
              </a:rPr>
              <a:t>размере</a:t>
            </a:r>
            <a:r>
              <a:rPr sz="908" spc="159" dirty="0">
                <a:latin typeface="Verdana"/>
                <a:cs typeface="Verdana"/>
              </a:rPr>
              <a:t> </a:t>
            </a:r>
            <a:r>
              <a:rPr sz="908" dirty="0">
                <a:latin typeface="Microsoft Sans Serif"/>
                <a:cs typeface="Microsoft Sans Serif"/>
              </a:rPr>
              <a:t>$150</a:t>
            </a:r>
            <a:r>
              <a:rPr sz="908" spc="231" dirty="0">
                <a:latin typeface="Microsoft Sans Serif"/>
                <a:cs typeface="Microsoft Sans Serif"/>
              </a:rPr>
              <a:t> </a:t>
            </a:r>
            <a:r>
              <a:rPr sz="908" dirty="0">
                <a:latin typeface="Verdana"/>
                <a:cs typeface="Verdana"/>
              </a:rPr>
              <a:t>млн</a:t>
            </a:r>
            <a:r>
              <a:rPr sz="908" dirty="0">
                <a:latin typeface="Microsoft Sans Serif"/>
                <a:cs typeface="Microsoft Sans Serif"/>
              </a:rPr>
              <a:t>.</a:t>
            </a:r>
            <a:r>
              <a:rPr sz="908" spc="227" dirty="0">
                <a:latin typeface="Microsoft Sans Serif"/>
                <a:cs typeface="Microsoft Sans Serif"/>
              </a:rPr>
              <a:t> </a:t>
            </a:r>
            <a:r>
              <a:rPr sz="908" spc="-45" dirty="0">
                <a:latin typeface="Verdana"/>
                <a:cs typeface="Verdana"/>
              </a:rPr>
              <a:t>в </a:t>
            </a:r>
            <a:r>
              <a:rPr sz="908" dirty="0">
                <a:latin typeface="Verdana"/>
                <a:cs typeface="Verdana"/>
              </a:rPr>
              <a:t>результате</a:t>
            </a:r>
            <a:r>
              <a:rPr sz="908" spc="163" dirty="0">
                <a:latin typeface="Verdana"/>
                <a:cs typeface="Verdana"/>
              </a:rPr>
              <a:t> </a:t>
            </a:r>
            <a:r>
              <a:rPr sz="908" dirty="0">
                <a:latin typeface="Verdana"/>
                <a:cs typeface="Verdana"/>
              </a:rPr>
              <a:t>указанной</a:t>
            </a:r>
            <a:r>
              <a:rPr sz="908" spc="168" dirty="0">
                <a:latin typeface="Verdana"/>
                <a:cs typeface="Verdana"/>
              </a:rPr>
              <a:t> </a:t>
            </a:r>
            <a:r>
              <a:rPr sz="908" dirty="0">
                <a:latin typeface="Verdana"/>
                <a:cs typeface="Verdana"/>
              </a:rPr>
              <a:t>продажи</a:t>
            </a:r>
            <a:r>
              <a:rPr sz="908" dirty="0">
                <a:latin typeface="Microsoft Sans Serif"/>
                <a:cs typeface="Microsoft Sans Serif"/>
              </a:rPr>
              <a:t>.</a:t>
            </a:r>
            <a:r>
              <a:rPr sz="908" spc="241" dirty="0">
                <a:latin typeface="Microsoft Sans Serif"/>
                <a:cs typeface="Microsoft Sans Serif"/>
              </a:rPr>
              <a:t> </a:t>
            </a:r>
            <a:r>
              <a:rPr sz="908" dirty="0">
                <a:latin typeface="Verdana"/>
                <a:cs typeface="Verdana"/>
              </a:rPr>
              <a:t>Отток</a:t>
            </a:r>
            <a:r>
              <a:rPr sz="908" spc="168" dirty="0">
                <a:latin typeface="Verdana"/>
                <a:cs typeface="Verdana"/>
              </a:rPr>
              <a:t> </a:t>
            </a:r>
            <a:r>
              <a:rPr sz="908" dirty="0">
                <a:latin typeface="Verdana"/>
                <a:cs typeface="Verdana"/>
              </a:rPr>
              <a:t>денежных</a:t>
            </a:r>
            <a:r>
              <a:rPr sz="908" spc="168" dirty="0">
                <a:latin typeface="Verdana"/>
                <a:cs typeface="Verdana"/>
              </a:rPr>
              <a:t> </a:t>
            </a:r>
            <a:r>
              <a:rPr sz="908" dirty="0">
                <a:latin typeface="Verdana"/>
                <a:cs typeface="Verdana"/>
              </a:rPr>
              <a:t>средств</a:t>
            </a:r>
            <a:r>
              <a:rPr sz="908" spc="168" dirty="0">
                <a:latin typeface="Verdana"/>
                <a:cs typeface="Verdana"/>
              </a:rPr>
              <a:t> </a:t>
            </a:r>
            <a:r>
              <a:rPr sz="908" spc="-9" dirty="0">
                <a:latin typeface="Verdana"/>
                <a:cs typeface="Verdana"/>
              </a:rPr>
              <a:t>можно </a:t>
            </a:r>
            <a:r>
              <a:rPr sz="908" spc="-41" dirty="0">
                <a:latin typeface="Verdana"/>
                <a:cs typeface="Verdana"/>
              </a:rPr>
              <a:t>классифицировать</a:t>
            </a:r>
            <a:r>
              <a:rPr sz="908" spc="195" dirty="0">
                <a:latin typeface="Verdana"/>
                <a:cs typeface="Verdana"/>
              </a:rPr>
              <a:t>  </a:t>
            </a:r>
            <a:r>
              <a:rPr sz="908" dirty="0">
                <a:latin typeface="Verdana"/>
                <a:cs typeface="Verdana"/>
              </a:rPr>
              <a:t>как</a:t>
            </a:r>
            <a:r>
              <a:rPr sz="908" spc="195" dirty="0">
                <a:latin typeface="Verdana"/>
                <a:cs typeface="Verdana"/>
              </a:rPr>
              <a:t>  </a:t>
            </a:r>
            <a:r>
              <a:rPr sz="908" spc="-18" dirty="0">
                <a:latin typeface="Verdana"/>
                <a:cs typeface="Verdana"/>
              </a:rPr>
              <a:t>налоговый</a:t>
            </a:r>
            <a:r>
              <a:rPr sz="908" spc="195" dirty="0">
                <a:latin typeface="Verdana"/>
                <a:cs typeface="Verdana"/>
              </a:rPr>
              <a:t>  </a:t>
            </a:r>
            <a:r>
              <a:rPr sz="908" dirty="0">
                <a:latin typeface="Verdana"/>
                <a:cs typeface="Verdana"/>
              </a:rPr>
              <a:t>платеж</a:t>
            </a:r>
            <a:r>
              <a:rPr sz="908" spc="200" dirty="0">
                <a:latin typeface="Verdana"/>
                <a:cs typeface="Verdana"/>
              </a:rPr>
              <a:t>  </a:t>
            </a:r>
            <a:r>
              <a:rPr sz="908" dirty="0">
                <a:latin typeface="Verdana"/>
                <a:cs typeface="Verdana"/>
              </a:rPr>
              <a:t>по</a:t>
            </a:r>
            <a:r>
              <a:rPr sz="908" spc="195" dirty="0">
                <a:latin typeface="Verdana"/>
                <a:cs typeface="Verdana"/>
              </a:rPr>
              <a:t>  </a:t>
            </a:r>
            <a:r>
              <a:rPr sz="908" spc="-54" dirty="0">
                <a:latin typeface="Verdana"/>
                <a:cs typeface="Verdana"/>
              </a:rPr>
              <a:t>инвестиционной</a:t>
            </a:r>
            <a:endParaRPr sz="908">
              <a:latin typeface="Verdana"/>
              <a:cs typeface="Verdana"/>
            </a:endParaRPr>
          </a:p>
          <a:p>
            <a:pPr marL="11527">
              <a:lnSpc>
                <a:spcPts val="1057"/>
              </a:lnSpc>
            </a:pPr>
            <a:r>
              <a:rPr sz="908" spc="-9" dirty="0">
                <a:latin typeface="Verdana"/>
                <a:cs typeface="Verdana"/>
              </a:rPr>
              <a:t>деятельности</a:t>
            </a:r>
            <a:r>
              <a:rPr sz="908" spc="-9" dirty="0">
                <a:latin typeface="Microsoft Sans Serif"/>
                <a:cs typeface="Microsoft Sans Serif"/>
              </a:rPr>
              <a:t>.</a:t>
            </a:r>
            <a:endParaRPr sz="908">
              <a:latin typeface="Microsoft Sans Serif"/>
              <a:cs typeface="Microsoft Sans Serif"/>
            </a:endParaRPr>
          </a:p>
          <a:p>
            <a:pPr>
              <a:spcBef>
                <a:spcPts val="222"/>
              </a:spcBef>
            </a:pPr>
            <a:endParaRPr sz="908">
              <a:latin typeface="Microsoft Sans Serif"/>
              <a:cs typeface="Microsoft Sans Serif"/>
            </a:endParaRPr>
          </a:p>
          <a:p>
            <a:pPr marL="11527" marR="4611">
              <a:lnSpc>
                <a:spcPts val="1252"/>
              </a:lnSpc>
              <a:tabLst>
                <a:tab pos="1040268" algn="l"/>
                <a:tab pos="1324973" algn="l"/>
                <a:tab pos="2787689" algn="l"/>
                <a:tab pos="3657365" algn="l"/>
                <a:tab pos="3942070" algn="l"/>
              </a:tabLst>
            </a:pPr>
            <a:r>
              <a:rPr sz="1089" b="1" spc="-9" dirty="0">
                <a:latin typeface="Arial"/>
                <a:cs typeface="Arial"/>
              </a:rPr>
              <a:t>Инвестиции</a:t>
            </a:r>
            <a:r>
              <a:rPr sz="1089" b="1" dirty="0">
                <a:latin typeface="Arial"/>
                <a:cs typeface="Arial"/>
              </a:rPr>
              <a:t>	</a:t>
            </a:r>
            <a:r>
              <a:rPr sz="1089" b="1" spc="-45" dirty="0">
                <a:latin typeface="Arial"/>
                <a:cs typeface="Arial"/>
              </a:rPr>
              <a:t>в</a:t>
            </a:r>
            <a:r>
              <a:rPr sz="1089" b="1" dirty="0">
                <a:latin typeface="Arial"/>
                <a:cs typeface="Arial"/>
              </a:rPr>
              <a:t>	</a:t>
            </a:r>
            <a:r>
              <a:rPr sz="1089" b="1" spc="-9" dirty="0">
                <a:latin typeface="Arial"/>
                <a:cs typeface="Arial"/>
              </a:rPr>
              <a:t>ассоциированные</a:t>
            </a:r>
            <a:r>
              <a:rPr sz="1089" b="1" dirty="0">
                <a:latin typeface="Arial"/>
                <a:cs typeface="Arial"/>
              </a:rPr>
              <a:t>	</a:t>
            </a:r>
            <a:r>
              <a:rPr sz="1089" b="1" spc="-9" dirty="0">
                <a:latin typeface="Arial"/>
                <a:cs typeface="Arial"/>
              </a:rPr>
              <a:t>компании</a:t>
            </a:r>
            <a:r>
              <a:rPr sz="1089" b="1" dirty="0">
                <a:latin typeface="Arial"/>
                <a:cs typeface="Arial"/>
              </a:rPr>
              <a:t>	</a:t>
            </a:r>
            <a:r>
              <a:rPr sz="1089" b="1" spc="-45" dirty="0">
                <a:latin typeface="Arial"/>
                <a:cs typeface="Arial"/>
              </a:rPr>
              <a:t>и</a:t>
            </a:r>
            <a:r>
              <a:rPr sz="1089" b="1" dirty="0">
                <a:latin typeface="Arial"/>
                <a:cs typeface="Arial"/>
              </a:rPr>
              <a:t>	</a:t>
            </a:r>
            <a:r>
              <a:rPr sz="1089" b="1" spc="-45" dirty="0">
                <a:latin typeface="Arial"/>
                <a:cs typeface="Arial"/>
              </a:rPr>
              <a:t>в </a:t>
            </a:r>
            <a:r>
              <a:rPr sz="1089" b="1" dirty="0">
                <a:latin typeface="Arial"/>
                <a:cs typeface="Arial"/>
              </a:rPr>
              <a:t>совместные</a:t>
            </a:r>
            <a:r>
              <a:rPr sz="1089" b="1" spc="-54" dirty="0">
                <a:latin typeface="Arial"/>
                <a:cs typeface="Arial"/>
              </a:rPr>
              <a:t> </a:t>
            </a:r>
            <a:r>
              <a:rPr sz="1089" b="1" spc="-9" dirty="0">
                <a:latin typeface="Arial"/>
                <a:cs typeface="Arial"/>
              </a:rPr>
              <a:t>предприятия</a:t>
            </a:r>
            <a:endParaRPr sz="1089">
              <a:latin typeface="Arial"/>
              <a:cs typeface="Arial"/>
            </a:endParaRPr>
          </a:p>
        </p:txBody>
      </p:sp>
      <p:sp>
        <p:nvSpPr>
          <p:cNvPr id="7" name="object 7"/>
          <p:cNvSpPr txBox="1"/>
          <p:nvPr/>
        </p:nvSpPr>
        <p:spPr>
          <a:xfrm>
            <a:off x="1722159" y="3225681"/>
            <a:ext cx="4039304" cy="570510"/>
          </a:xfrm>
          <a:prstGeom prst="rect">
            <a:avLst/>
          </a:prstGeom>
        </p:spPr>
        <p:txBody>
          <a:bodyPr vert="horz" wrap="square" lIns="0" tIns="11526" rIns="0" bIns="0" rtlCol="0">
            <a:spAutoFit/>
          </a:bodyPr>
          <a:lstStyle/>
          <a:p>
            <a:pPr marL="11527" marR="4611" algn="just">
              <a:spcBef>
                <a:spcPts val="91"/>
              </a:spcBef>
            </a:pPr>
            <a:r>
              <a:rPr sz="908" dirty="0">
                <a:latin typeface="Verdana"/>
                <a:cs typeface="Verdana"/>
              </a:rPr>
              <a:t>При</a:t>
            </a:r>
            <a:r>
              <a:rPr sz="908" spc="-23" dirty="0">
                <a:latin typeface="Verdana"/>
                <a:cs typeface="Verdana"/>
              </a:rPr>
              <a:t> </a:t>
            </a:r>
            <a:r>
              <a:rPr sz="908" spc="-50" dirty="0">
                <a:latin typeface="Verdana"/>
                <a:cs typeface="Verdana"/>
              </a:rPr>
              <a:t>представлении</a:t>
            </a:r>
            <a:r>
              <a:rPr sz="908" spc="-18" dirty="0">
                <a:latin typeface="Verdana"/>
                <a:cs typeface="Verdana"/>
              </a:rPr>
              <a:t> </a:t>
            </a:r>
            <a:r>
              <a:rPr sz="908" dirty="0">
                <a:latin typeface="Verdana"/>
                <a:cs typeface="Verdana"/>
              </a:rPr>
              <a:t>в</a:t>
            </a:r>
            <a:r>
              <a:rPr sz="908" spc="-18" dirty="0">
                <a:latin typeface="Verdana"/>
                <a:cs typeface="Verdana"/>
              </a:rPr>
              <a:t> </a:t>
            </a:r>
            <a:r>
              <a:rPr sz="908" spc="-41" dirty="0">
                <a:latin typeface="Verdana"/>
                <a:cs typeface="Verdana"/>
              </a:rPr>
              <a:t>отчетности</a:t>
            </a:r>
            <a:r>
              <a:rPr sz="908" spc="-18" dirty="0">
                <a:latin typeface="Verdana"/>
                <a:cs typeface="Verdana"/>
              </a:rPr>
              <a:t> </a:t>
            </a:r>
            <a:r>
              <a:rPr sz="908" spc="-54" dirty="0">
                <a:latin typeface="Verdana"/>
                <a:cs typeface="Verdana"/>
              </a:rPr>
              <a:t>денежных</a:t>
            </a:r>
            <a:r>
              <a:rPr sz="908" spc="-23" dirty="0">
                <a:latin typeface="Verdana"/>
                <a:cs typeface="Verdana"/>
              </a:rPr>
              <a:t> </a:t>
            </a:r>
            <a:r>
              <a:rPr sz="908" dirty="0">
                <a:latin typeface="Verdana"/>
                <a:cs typeface="Verdana"/>
              </a:rPr>
              <a:t>потоков</a:t>
            </a:r>
            <a:r>
              <a:rPr sz="908" spc="281" dirty="0">
                <a:latin typeface="Verdana"/>
                <a:cs typeface="Verdana"/>
              </a:rPr>
              <a:t> </a:t>
            </a:r>
            <a:r>
              <a:rPr sz="908" spc="-50" dirty="0">
                <a:latin typeface="Verdana"/>
                <a:cs typeface="Verdana"/>
              </a:rPr>
              <a:t>ассоциированной </a:t>
            </a:r>
            <a:r>
              <a:rPr sz="908" spc="-36" dirty="0">
                <a:latin typeface="Verdana"/>
                <a:cs typeface="Verdana"/>
              </a:rPr>
              <a:t>компании</a:t>
            </a:r>
            <a:r>
              <a:rPr sz="908" spc="136" dirty="0">
                <a:latin typeface="Verdana"/>
                <a:cs typeface="Verdana"/>
              </a:rPr>
              <a:t> </a:t>
            </a:r>
            <a:r>
              <a:rPr sz="908" dirty="0">
                <a:latin typeface="Microsoft Sans Serif"/>
                <a:cs typeface="Microsoft Sans Serif"/>
              </a:rPr>
              <a:t>(</a:t>
            </a:r>
            <a:r>
              <a:rPr sz="908" dirty="0">
                <a:latin typeface="Verdana"/>
                <a:cs typeface="Verdana"/>
              </a:rPr>
              <a:t>см</a:t>
            </a:r>
            <a:r>
              <a:rPr sz="908" dirty="0">
                <a:latin typeface="Microsoft Sans Serif"/>
                <a:cs typeface="Microsoft Sans Serif"/>
              </a:rPr>
              <a:t>.</a:t>
            </a:r>
            <a:r>
              <a:rPr sz="908" spc="208" dirty="0">
                <a:latin typeface="Microsoft Sans Serif"/>
                <a:cs typeface="Microsoft Sans Serif"/>
              </a:rPr>
              <a:t> </a:t>
            </a:r>
            <a:r>
              <a:rPr sz="908" dirty="0">
                <a:latin typeface="Verdana"/>
                <a:cs typeface="Verdana"/>
              </a:rPr>
              <a:t>МСФО</a:t>
            </a:r>
            <a:r>
              <a:rPr sz="908" spc="132" dirty="0">
                <a:latin typeface="Verdana"/>
                <a:cs typeface="Verdana"/>
              </a:rPr>
              <a:t> </a:t>
            </a:r>
            <a:r>
              <a:rPr sz="908" dirty="0">
                <a:latin typeface="Microsoft Sans Serif"/>
                <a:cs typeface="Microsoft Sans Serif"/>
              </a:rPr>
              <a:t>(IAS)</a:t>
            </a:r>
            <a:r>
              <a:rPr sz="908" spc="208" dirty="0">
                <a:latin typeface="Microsoft Sans Serif"/>
                <a:cs typeface="Microsoft Sans Serif"/>
              </a:rPr>
              <a:t> </a:t>
            </a:r>
            <a:r>
              <a:rPr sz="908" dirty="0">
                <a:latin typeface="Microsoft Sans Serif"/>
                <a:cs typeface="Microsoft Sans Serif"/>
              </a:rPr>
              <a:t>28),</a:t>
            </a:r>
            <a:r>
              <a:rPr sz="908" spc="208" dirty="0">
                <a:latin typeface="Microsoft Sans Serif"/>
                <a:cs typeface="Microsoft Sans Serif"/>
              </a:rPr>
              <a:t> </a:t>
            </a:r>
            <a:r>
              <a:rPr sz="908" spc="-18" dirty="0">
                <a:latin typeface="Verdana"/>
                <a:cs typeface="Verdana"/>
              </a:rPr>
              <a:t>инвестор</a:t>
            </a:r>
            <a:r>
              <a:rPr sz="908" spc="141" dirty="0">
                <a:latin typeface="Verdana"/>
                <a:cs typeface="Verdana"/>
              </a:rPr>
              <a:t> </a:t>
            </a:r>
            <a:r>
              <a:rPr sz="908" spc="-50" dirty="0">
                <a:latin typeface="Verdana"/>
                <a:cs typeface="Verdana"/>
              </a:rPr>
              <a:t>ограничивается</a:t>
            </a:r>
            <a:r>
              <a:rPr sz="908" spc="132" dirty="0">
                <a:latin typeface="Verdana"/>
                <a:cs typeface="Verdana"/>
              </a:rPr>
              <a:t> </a:t>
            </a:r>
            <a:r>
              <a:rPr sz="908" spc="-36" dirty="0">
                <a:latin typeface="Verdana"/>
                <a:cs typeface="Verdana"/>
              </a:rPr>
              <a:t>движением </a:t>
            </a:r>
            <a:r>
              <a:rPr sz="908" spc="-18" dirty="0">
                <a:latin typeface="Verdana"/>
                <a:cs typeface="Verdana"/>
              </a:rPr>
              <a:t>денежных</a:t>
            </a:r>
            <a:r>
              <a:rPr sz="908" spc="145" dirty="0">
                <a:latin typeface="Verdana"/>
                <a:cs typeface="Verdana"/>
              </a:rPr>
              <a:t> </a:t>
            </a:r>
            <a:r>
              <a:rPr sz="908" dirty="0">
                <a:latin typeface="Verdana"/>
                <a:cs typeface="Verdana"/>
              </a:rPr>
              <a:t>средств</a:t>
            </a:r>
            <a:r>
              <a:rPr sz="908" spc="145" dirty="0">
                <a:latin typeface="Verdana"/>
                <a:cs typeface="Verdana"/>
              </a:rPr>
              <a:t> </a:t>
            </a:r>
            <a:r>
              <a:rPr sz="908" dirty="0">
                <a:latin typeface="Verdana"/>
                <a:cs typeface="Verdana"/>
              </a:rPr>
              <a:t>между</a:t>
            </a:r>
            <a:r>
              <a:rPr sz="908" spc="150" dirty="0">
                <a:latin typeface="Verdana"/>
                <a:cs typeface="Verdana"/>
              </a:rPr>
              <a:t> </a:t>
            </a:r>
            <a:r>
              <a:rPr sz="908" dirty="0">
                <a:latin typeface="Verdana"/>
                <a:cs typeface="Verdana"/>
              </a:rPr>
              <a:t>ним</a:t>
            </a:r>
            <a:r>
              <a:rPr sz="908" spc="154" dirty="0">
                <a:latin typeface="Verdana"/>
                <a:cs typeface="Verdana"/>
              </a:rPr>
              <a:t> </a:t>
            </a:r>
            <a:r>
              <a:rPr sz="908" dirty="0">
                <a:latin typeface="Verdana"/>
                <a:cs typeface="Verdana"/>
              </a:rPr>
              <a:t>самим</a:t>
            </a:r>
            <a:r>
              <a:rPr sz="908" spc="150" dirty="0">
                <a:latin typeface="Verdana"/>
                <a:cs typeface="Verdana"/>
              </a:rPr>
              <a:t> </a:t>
            </a:r>
            <a:r>
              <a:rPr sz="908" dirty="0">
                <a:latin typeface="Verdana"/>
                <a:cs typeface="Verdana"/>
              </a:rPr>
              <a:t>и</a:t>
            </a:r>
            <a:r>
              <a:rPr sz="908" spc="150" dirty="0">
                <a:latin typeface="Verdana"/>
                <a:cs typeface="Verdana"/>
              </a:rPr>
              <a:t> </a:t>
            </a:r>
            <a:r>
              <a:rPr sz="908" dirty="0">
                <a:latin typeface="Verdana"/>
                <a:cs typeface="Verdana"/>
              </a:rPr>
              <a:t>объектом</a:t>
            </a:r>
            <a:r>
              <a:rPr sz="908" spc="150" dirty="0">
                <a:latin typeface="Verdana"/>
                <a:cs typeface="Verdana"/>
              </a:rPr>
              <a:t> </a:t>
            </a:r>
            <a:r>
              <a:rPr sz="908" spc="-45" dirty="0">
                <a:latin typeface="Verdana"/>
                <a:cs typeface="Verdana"/>
              </a:rPr>
              <a:t>инвестирования</a:t>
            </a:r>
            <a:r>
              <a:rPr sz="908" spc="-45" dirty="0">
                <a:latin typeface="Microsoft Sans Serif"/>
                <a:cs typeface="Microsoft Sans Serif"/>
              </a:rPr>
              <a:t>, </a:t>
            </a:r>
            <a:r>
              <a:rPr sz="908" spc="-68" dirty="0">
                <a:latin typeface="Verdana"/>
                <a:cs typeface="Verdana"/>
              </a:rPr>
              <a:t>например</a:t>
            </a:r>
            <a:r>
              <a:rPr sz="908" spc="-18" dirty="0">
                <a:latin typeface="Verdana"/>
                <a:cs typeface="Verdana"/>
              </a:rPr>
              <a:t> </a:t>
            </a:r>
            <a:r>
              <a:rPr sz="908" spc="-64" dirty="0">
                <a:latin typeface="Verdana"/>
                <a:cs typeface="Verdana"/>
              </a:rPr>
              <a:t>дивидендами</a:t>
            </a:r>
            <a:r>
              <a:rPr sz="908" spc="-18" dirty="0">
                <a:latin typeface="Verdana"/>
                <a:cs typeface="Verdana"/>
              </a:rPr>
              <a:t> </a:t>
            </a:r>
            <a:r>
              <a:rPr sz="908" spc="-77" dirty="0">
                <a:latin typeface="Verdana"/>
                <a:cs typeface="Verdana"/>
              </a:rPr>
              <a:t>и</a:t>
            </a:r>
            <a:r>
              <a:rPr sz="908" spc="-23" dirty="0">
                <a:latin typeface="Verdana"/>
                <a:cs typeface="Verdana"/>
              </a:rPr>
              <a:t> </a:t>
            </a:r>
            <a:r>
              <a:rPr sz="908" spc="-64" dirty="0">
                <a:latin typeface="Verdana"/>
                <a:cs typeface="Verdana"/>
              </a:rPr>
              <a:t>авансовыми</a:t>
            </a:r>
            <a:r>
              <a:rPr sz="908" spc="-27" dirty="0">
                <a:latin typeface="Verdana"/>
                <a:cs typeface="Verdana"/>
              </a:rPr>
              <a:t> </a:t>
            </a:r>
            <a:r>
              <a:rPr sz="908" spc="-9" dirty="0">
                <a:latin typeface="Verdana"/>
                <a:cs typeface="Verdana"/>
              </a:rPr>
              <a:t>платежами</a:t>
            </a:r>
            <a:r>
              <a:rPr sz="908" spc="-9" dirty="0">
                <a:latin typeface="Microsoft Sans Serif"/>
                <a:cs typeface="Microsoft Sans Serif"/>
              </a:rPr>
              <a:t>.</a:t>
            </a:r>
            <a:endParaRPr sz="908">
              <a:latin typeface="Microsoft Sans Serif"/>
              <a:cs typeface="Microsoft Sans Serif"/>
            </a:endParaRPr>
          </a:p>
        </p:txBody>
      </p:sp>
      <p:sp>
        <p:nvSpPr>
          <p:cNvPr id="8" name="object 8"/>
          <p:cNvSpPr/>
          <p:nvPr/>
        </p:nvSpPr>
        <p:spPr>
          <a:xfrm>
            <a:off x="1665282" y="3931547"/>
            <a:ext cx="4152836" cy="847165"/>
          </a:xfrm>
          <a:custGeom>
            <a:avLst/>
            <a:gdLst/>
            <a:ahLst/>
            <a:cxnLst/>
            <a:rect l="l" t="t" r="r" b="b"/>
            <a:pathLst>
              <a:path w="4575810" h="933450">
                <a:moveTo>
                  <a:pt x="6096" y="171450"/>
                </a:moveTo>
                <a:lnTo>
                  <a:pt x="0" y="171450"/>
                </a:lnTo>
                <a:lnTo>
                  <a:pt x="0" y="323850"/>
                </a:lnTo>
                <a:lnTo>
                  <a:pt x="0" y="476250"/>
                </a:lnTo>
                <a:lnTo>
                  <a:pt x="0" y="628650"/>
                </a:lnTo>
                <a:lnTo>
                  <a:pt x="0" y="781050"/>
                </a:lnTo>
                <a:lnTo>
                  <a:pt x="0" y="933450"/>
                </a:lnTo>
                <a:lnTo>
                  <a:pt x="6096" y="933450"/>
                </a:lnTo>
                <a:lnTo>
                  <a:pt x="6096" y="781050"/>
                </a:lnTo>
                <a:lnTo>
                  <a:pt x="6096" y="628650"/>
                </a:lnTo>
                <a:lnTo>
                  <a:pt x="6096" y="476250"/>
                </a:lnTo>
                <a:lnTo>
                  <a:pt x="6096" y="323850"/>
                </a:lnTo>
                <a:lnTo>
                  <a:pt x="6096" y="171450"/>
                </a:lnTo>
                <a:close/>
              </a:path>
              <a:path w="4575810" h="933450">
                <a:moveTo>
                  <a:pt x="4575810" y="171450"/>
                </a:moveTo>
                <a:lnTo>
                  <a:pt x="4569714" y="171450"/>
                </a:lnTo>
                <a:lnTo>
                  <a:pt x="4569714" y="323850"/>
                </a:lnTo>
                <a:lnTo>
                  <a:pt x="4569714" y="476250"/>
                </a:lnTo>
                <a:lnTo>
                  <a:pt x="4569714" y="628650"/>
                </a:lnTo>
                <a:lnTo>
                  <a:pt x="4569714" y="781050"/>
                </a:lnTo>
                <a:lnTo>
                  <a:pt x="4569714" y="933450"/>
                </a:lnTo>
                <a:lnTo>
                  <a:pt x="4575810" y="933450"/>
                </a:lnTo>
                <a:lnTo>
                  <a:pt x="4575810" y="781050"/>
                </a:lnTo>
                <a:lnTo>
                  <a:pt x="4575810" y="628650"/>
                </a:lnTo>
                <a:lnTo>
                  <a:pt x="4575810" y="476250"/>
                </a:lnTo>
                <a:lnTo>
                  <a:pt x="4575810" y="323850"/>
                </a:lnTo>
                <a:lnTo>
                  <a:pt x="4575810" y="171450"/>
                </a:lnTo>
                <a:close/>
              </a:path>
              <a:path w="4575810" h="933450">
                <a:moveTo>
                  <a:pt x="4575810" y="0"/>
                </a:moveTo>
                <a:lnTo>
                  <a:pt x="4569714" y="0"/>
                </a:lnTo>
                <a:lnTo>
                  <a:pt x="6096" y="0"/>
                </a:lnTo>
                <a:lnTo>
                  <a:pt x="0" y="0"/>
                </a:lnTo>
                <a:lnTo>
                  <a:pt x="0" y="6083"/>
                </a:lnTo>
                <a:lnTo>
                  <a:pt x="0" y="171437"/>
                </a:lnTo>
                <a:lnTo>
                  <a:pt x="6096" y="171437"/>
                </a:lnTo>
                <a:lnTo>
                  <a:pt x="6096" y="6096"/>
                </a:lnTo>
                <a:lnTo>
                  <a:pt x="4569714" y="6096"/>
                </a:lnTo>
                <a:lnTo>
                  <a:pt x="4569714" y="171437"/>
                </a:lnTo>
                <a:lnTo>
                  <a:pt x="4575810" y="171437"/>
                </a:lnTo>
                <a:lnTo>
                  <a:pt x="4575810" y="6096"/>
                </a:lnTo>
                <a:lnTo>
                  <a:pt x="4575810" y="0"/>
                </a:lnTo>
                <a:close/>
              </a:path>
            </a:pathLst>
          </a:custGeom>
          <a:solidFill>
            <a:srgbClr val="000000"/>
          </a:solidFill>
        </p:spPr>
        <p:txBody>
          <a:bodyPr wrap="square" lIns="0" tIns="0" rIns="0" bIns="0" rtlCol="0"/>
          <a:lstStyle/>
          <a:p>
            <a:endParaRPr sz="1634"/>
          </a:p>
        </p:txBody>
      </p:sp>
      <p:sp>
        <p:nvSpPr>
          <p:cNvPr id="9" name="object 9"/>
          <p:cNvSpPr txBox="1"/>
          <p:nvPr/>
        </p:nvSpPr>
        <p:spPr>
          <a:xfrm>
            <a:off x="1733663" y="3935223"/>
            <a:ext cx="4028355" cy="989407"/>
          </a:xfrm>
          <a:prstGeom prst="rect">
            <a:avLst/>
          </a:prstGeom>
        </p:spPr>
        <p:txBody>
          <a:bodyPr vert="horz" wrap="square" lIns="0" tIns="11526" rIns="0" bIns="0" rtlCol="0">
            <a:spAutoFit/>
          </a:bodyPr>
          <a:lstStyle/>
          <a:p>
            <a:pPr algn="just">
              <a:lnSpc>
                <a:spcPts val="1085"/>
              </a:lnSpc>
              <a:spcBef>
                <a:spcPts val="91"/>
              </a:spcBef>
            </a:pPr>
            <a:r>
              <a:rPr sz="908" b="1" dirty="0">
                <a:latin typeface="Arial"/>
                <a:cs typeface="Arial"/>
              </a:rPr>
              <a:t>ПРИМЕР</a:t>
            </a:r>
            <a:r>
              <a:rPr sz="908" b="1" spc="9" dirty="0">
                <a:latin typeface="Arial"/>
                <a:cs typeface="Arial"/>
              </a:rPr>
              <a:t> </a:t>
            </a:r>
            <a:r>
              <a:rPr sz="908" b="1" dirty="0">
                <a:latin typeface="Arial"/>
                <a:cs typeface="Arial"/>
              </a:rPr>
              <a:t>-</a:t>
            </a:r>
            <a:r>
              <a:rPr sz="908" b="1" spc="14" dirty="0">
                <a:latin typeface="Arial"/>
                <a:cs typeface="Arial"/>
              </a:rPr>
              <a:t> </a:t>
            </a:r>
            <a:r>
              <a:rPr sz="908" b="1" spc="-9" dirty="0">
                <a:latin typeface="Arial"/>
                <a:cs typeface="Arial"/>
              </a:rPr>
              <a:t>Ассоциированная</a:t>
            </a:r>
            <a:r>
              <a:rPr sz="908" b="1" spc="14" dirty="0">
                <a:latin typeface="Arial"/>
                <a:cs typeface="Arial"/>
              </a:rPr>
              <a:t> </a:t>
            </a:r>
            <a:r>
              <a:rPr sz="908" b="1" spc="-9" dirty="0">
                <a:latin typeface="Arial"/>
                <a:cs typeface="Arial"/>
              </a:rPr>
              <a:t>компания</a:t>
            </a:r>
            <a:endParaRPr sz="908">
              <a:latin typeface="Arial"/>
              <a:cs typeface="Arial"/>
            </a:endParaRPr>
          </a:p>
          <a:p>
            <a:pPr marR="4611" algn="just">
              <a:lnSpc>
                <a:spcPts val="1089"/>
              </a:lnSpc>
              <a:spcBef>
                <a:spcPts val="36"/>
              </a:spcBef>
            </a:pPr>
            <a:r>
              <a:rPr sz="908" dirty="0">
                <a:latin typeface="Verdana"/>
                <a:cs typeface="Verdana"/>
              </a:rPr>
              <a:t>Вы</a:t>
            </a:r>
            <a:r>
              <a:rPr sz="908" spc="386" dirty="0">
                <a:latin typeface="Verdana"/>
                <a:cs typeface="Verdana"/>
              </a:rPr>
              <a:t> </a:t>
            </a:r>
            <a:r>
              <a:rPr sz="908" dirty="0">
                <a:latin typeface="Verdana"/>
                <a:cs typeface="Verdana"/>
              </a:rPr>
              <a:t>владеете</a:t>
            </a:r>
            <a:r>
              <a:rPr sz="908" spc="390" dirty="0">
                <a:latin typeface="Verdana"/>
                <a:cs typeface="Verdana"/>
              </a:rPr>
              <a:t> </a:t>
            </a:r>
            <a:r>
              <a:rPr sz="908" dirty="0">
                <a:latin typeface="Microsoft Sans Serif"/>
                <a:cs typeface="Microsoft Sans Serif"/>
              </a:rPr>
              <a:t>25%</a:t>
            </a:r>
            <a:r>
              <a:rPr sz="908" spc="109" dirty="0">
                <a:latin typeface="Microsoft Sans Serif"/>
                <a:cs typeface="Microsoft Sans Serif"/>
              </a:rPr>
              <a:t>  </a:t>
            </a:r>
            <a:r>
              <a:rPr sz="908" dirty="0">
                <a:latin typeface="Verdana"/>
                <a:cs typeface="Verdana"/>
              </a:rPr>
              <a:t>другой</a:t>
            </a:r>
            <a:r>
              <a:rPr sz="908" spc="386" dirty="0">
                <a:latin typeface="Verdana"/>
                <a:cs typeface="Verdana"/>
              </a:rPr>
              <a:t> </a:t>
            </a:r>
            <a:r>
              <a:rPr sz="908" dirty="0">
                <a:latin typeface="Verdana"/>
                <a:cs typeface="Verdana"/>
              </a:rPr>
              <a:t>компании</a:t>
            </a:r>
            <a:r>
              <a:rPr sz="908" dirty="0">
                <a:latin typeface="Microsoft Sans Serif"/>
                <a:cs typeface="Microsoft Sans Serif"/>
              </a:rPr>
              <a:t>.</a:t>
            </a:r>
            <a:r>
              <a:rPr sz="908" spc="109" dirty="0">
                <a:latin typeface="Microsoft Sans Serif"/>
                <a:cs typeface="Microsoft Sans Serif"/>
              </a:rPr>
              <a:t>  </a:t>
            </a:r>
            <a:r>
              <a:rPr sz="908" dirty="0">
                <a:latin typeface="Verdana"/>
                <a:cs typeface="Verdana"/>
              </a:rPr>
              <a:t>Вы</a:t>
            </a:r>
            <a:r>
              <a:rPr sz="908" spc="390" dirty="0">
                <a:latin typeface="Verdana"/>
                <a:cs typeface="Verdana"/>
              </a:rPr>
              <a:t> </a:t>
            </a:r>
            <a:r>
              <a:rPr sz="908" dirty="0">
                <a:latin typeface="Verdana"/>
                <a:cs typeface="Verdana"/>
              </a:rPr>
              <a:t>предоставляете</a:t>
            </a:r>
            <a:r>
              <a:rPr sz="908" spc="390" dirty="0">
                <a:latin typeface="Verdana"/>
                <a:cs typeface="Verdana"/>
              </a:rPr>
              <a:t> </a:t>
            </a:r>
            <a:r>
              <a:rPr sz="908" spc="-18" dirty="0">
                <a:latin typeface="Verdana"/>
                <a:cs typeface="Verdana"/>
              </a:rPr>
              <a:t>заем </a:t>
            </a:r>
            <a:r>
              <a:rPr sz="908" spc="-50" dirty="0">
                <a:latin typeface="Verdana"/>
                <a:cs typeface="Verdana"/>
              </a:rPr>
              <a:t>ассоциированной</a:t>
            </a:r>
            <a:r>
              <a:rPr sz="908" spc="82" dirty="0">
                <a:latin typeface="Verdana"/>
                <a:cs typeface="Verdana"/>
              </a:rPr>
              <a:t> </a:t>
            </a:r>
            <a:r>
              <a:rPr sz="908" spc="-41" dirty="0">
                <a:latin typeface="Verdana"/>
                <a:cs typeface="Verdana"/>
              </a:rPr>
              <a:t>компании</a:t>
            </a:r>
            <a:r>
              <a:rPr sz="908" spc="86" dirty="0">
                <a:latin typeface="Verdana"/>
                <a:cs typeface="Verdana"/>
              </a:rPr>
              <a:t> </a:t>
            </a:r>
            <a:r>
              <a:rPr sz="908" dirty="0">
                <a:latin typeface="Verdana"/>
                <a:cs typeface="Verdana"/>
              </a:rPr>
              <a:t>в</a:t>
            </a:r>
            <a:r>
              <a:rPr sz="908" spc="86" dirty="0">
                <a:latin typeface="Verdana"/>
                <a:cs typeface="Verdana"/>
              </a:rPr>
              <a:t> </a:t>
            </a:r>
            <a:r>
              <a:rPr sz="908" spc="-18" dirty="0">
                <a:latin typeface="Verdana"/>
                <a:cs typeface="Verdana"/>
              </a:rPr>
              <a:t>размере</a:t>
            </a:r>
            <a:r>
              <a:rPr sz="908" spc="86" dirty="0">
                <a:latin typeface="Verdana"/>
                <a:cs typeface="Verdana"/>
              </a:rPr>
              <a:t> </a:t>
            </a:r>
            <a:r>
              <a:rPr sz="908" dirty="0">
                <a:latin typeface="Microsoft Sans Serif"/>
                <a:cs typeface="Microsoft Sans Serif"/>
              </a:rPr>
              <a:t>$44</a:t>
            </a:r>
            <a:r>
              <a:rPr sz="908" spc="159" dirty="0">
                <a:latin typeface="Microsoft Sans Serif"/>
                <a:cs typeface="Microsoft Sans Serif"/>
              </a:rPr>
              <a:t> </a:t>
            </a:r>
            <a:r>
              <a:rPr sz="908" dirty="0">
                <a:latin typeface="Verdana"/>
                <a:cs typeface="Verdana"/>
              </a:rPr>
              <a:t>млн</a:t>
            </a:r>
            <a:r>
              <a:rPr sz="908" dirty="0">
                <a:latin typeface="Microsoft Sans Serif"/>
                <a:cs typeface="Microsoft Sans Serif"/>
              </a:rPr>
              <a:t>.</a:t>
            </a:r>
            <a:r>
              <a:rPr sz="908" spc="159" dirty="0">
                <a:latin typeface="Microsoft Sans Serif"/>
                <a:cs typeface="Microsoft Sans Serif"/>
              </a:rPr>
              <a:t> </a:t>
            </a:r>
            <a:r>
              <a:rPr sz="908" dirty="0">
                <a:latin typeface="Verdana"/>
                <a:cs typeface="Verdana"/>
              </a:rPr>
              <a:t>и</a:t>
            </a:r>
            <a:r>
              <a:rPr sz="908" spc="82" dirty="0">
                <a:latin typeface="Verdana"/>
                <a:cs typeface="Verdana"/>
              </a:rPr>
              <a:t> </a:t>
            </a:r>
            <a:r>
              <a:rPr sz="908" spc="-32" dirty="0">
                <a:latin typeface="Verdana"/>
                <a:cs typeface="Verdana"/>
              </a:rPr>
              <a:t>получаете</a:t>
            </a:r>
            <a:r>
              <a:rPr sz="908" spc="86" dirty="0">
                <a:latin typeface="Verdana"/>
                <a:cs typeface="Verdana"/>
              </a:rPr>
              <a:t> </a:t>
            </a:r>
            <a:r>
              <a:rPr sz="908" dirty="0">
                <a:latin typeface="Microsoft Sans Serif"/>
                <a:cs typeface="Microsoft Sans Serif"/>
              </a:rPr>
              <a:t>$6</a:t>
            </a:r>
            <a:r>
              <a:rPr sz="908" spc="159" dirty="0">
                <a:latin typeface="Microsoft Sans Serif"/>
                <a:cs typeface="Microsoft Sans Serif"/>
              </a:rPr>
              <a:t> </a:t>
            </a:r>
            <a:r>
              <a:rPr sz="908" spc="-18" dirty="0">
                <a:latin typeface="Verdana"/>
                <a:cs typeface="Verdana"/>
              </a:rPr>
              <a:t>млн</a:t>
            </a:r>
            <a:r>
              <a:rPr sz="908" spc="-18" dirty="0">
                <a:latin typeface="Microsoft Sans Serif"/>
                <a:cs typeface="Microsoft Sans Serif"/>
              </a:rPr>
              <a:t>. </a:t>
            </a:r>
            <a:r>
              <a:rPr sz="908" spc="-18" dirty="0">
                <a:latin typeface="Verdana"/>
                <a:cs typeface="Verdana"/>
              </a:rPr>
              <a:t>дивидендов</a:t>
            </a:r>
            <a:r>
              <a:rPr sz="908" spc="-18" dirty="0">
                <a:latin typeface="Microsoft Sans Serif"/>
                <a:cs typeface="Microsoft Sans Serif"/>
              </a:rPr>
              <a:t>.</a:t>
            </a:r>
            <a:r>
              <a:rPr sz="908" spc="150" dirty="0">
                <a:latin typeface="Microsoft Sans Serif"/>
                <a:cs typeface="Microsoft Sans Serif"/>
              </a:rPr>
              <a:t> </a:t>
            </a:r>
            <a:r>
              <a:rPr sz="908" spc="-23" dirty="0">
                <a:latin typeface="Verdana"/>
                <a:cs typeface="Verdana"/>
              </a:rPr>
              <a:t>Указанные</a:t>
            </a:r>
            <a:r>
              <a:rPr sz="908" spc="73" dirty="0">
                <a:latin typeface="Verdana"/>
                <a:cs typeface="Verdana"/>
              </a:rPr>
              <a:t> </a:t>
            </a:r>
            <a:r>
              <a:rPr sz="908" spc="-23" dirty="0">
                <a:latin typeface="Verdana"/>
                <a:cs typeface="Verdana"/>
              </a:rPr>
              <a:t>операции</a:t>
            </a:r>
            <a:r>
              <a:rPr sz="908" spc="77" dirty="0">
                <a:latin typeface="Verdana"/>
                <a:cs typeface="Verdana"/>
              </a:rPr>
              <a:t> </a:t>
            </a:r>
            <a:r>
              <a:rPr sz="908" spc="-23" dirty="0">
                <a:latin typeface="Verdana"/>
                <a:cs typeface="Verdana"/>
              </a:rPr>
              <a:t>отражаются</a:t>
            </a:r>
            <a:r>
              <a:rPr sz="908" spc="73" dirty="0">
                <a:latin typeface="Verdana"/>
                <a:cs typeface="Verdana"/>
              </a:rPr>
              <a:t> </a:t>
            </a:r>
            <a:r>
              <a:rPr sz="908" dirty="0">
                <a:latin typeface="Verdana"/>
                <a:cs typeface="Verdana"/>
              </a:rPr>
              <a:t>в</a:t>
            </a:r>
            <a:r>
              <a:rPr sz="908" spc="77" dirty="0">
                <a:latin typeface="Verdana"/>
                <a:cs typeface="Verdana"/>
              </a:rPr>
              <a:t> </a:t>
            </a:r>
            <a:r>
              <a:rPr sz="908" dirty="0">
                <a:latin typeface="Verdana"/>
                <a:cs typeface="Verdana"/>
              </a:rPr>
              <a:t>отчете</a:t>
            </a:r>
            <a:r>
              <a:rPr sz="908" spc="73" dirty="0">
                <a:latin typeface="Verdana"/>
                <a:cs typeface="Verdana"/>
              </a:rPr>
              <a:t> </a:t>
            </a:r>
            <a:r>
              <a:rPr sz="908" dirty="0">
                <a:latin typeface="Verdana"/>
                <a:cs typeface="Verdana"/>
              </a:rPr>
              <a:t>о</a:t>
            </a:r>
            <a:r>
              <a:rPr sz="908" spc="77" dirty="0">
                <a:latin typeface="Verdana"/>
                <a:cs typeface="Verdana"/>
              </a:rPr>
              <a:t> </a:t>
            </a:r>
            <a:r>
              <a:rPr sz="908" spc="-54" dirty="0">
                <a:latin typeface="Verdana"/>
                <a:cs typeface="Verdana"/>
              </a:rPr>
              <a:t>движении </a:t>
            </a:r>
            <a:r>
              <a:rPr sz="908" dirty="0">
                <a:latin typeface="Verdana"/>
                <a:cs typeface="Verdana"/>
              </a:rPr>
              <a:t>денежных</a:t>
            </a:r>
            <a:r>
              <a:rPr sz="908" spc="236" dirty="0">
                <a:latin typeface="Verdana"/>
                <a:cs typeface="Verdana"/>
              </a:rPr>
              <a:t> </a:t>
            </a:r>
            <a:r>
              <a:rPr sz="908" dirty="0">
                <a:latin typeface="Verdana"/>
                <a:cs typeface="Verdana"/>
              </a:rPr>
              <a:t>средств</a:t>
            </a:r>
            <a:r>
              <a:rPr sz="908" dirty="0">
                <a:latin typeface="Microsoft Sans Serif"/>
                <a:cs typeface="Microsoft Sans Serif"/>
              </a:rPr>
              <a:t>.</a:t>
            </a:r>
            <a:r>
              <a:rPr sz="908" spc="322" dirty="0">
                <a:latin typeface="Microsoft Sans Serif"/>
                <a:cs typeface="Microsoft Sans Serif"/>
              </a:rPr>
              <a:t> </a:t>
            </a:r>
            <a:r>
              <a:rPr sz="908" dirty="0">
                <a:latin typeface="Verdana"/>
                <a:cs typeface="Verdana"/>
              </a:rPr>
              <a:t>При</a:t>
            </a:r>
            <a:r>
              <a:rPr sz="908" spc="245" dirty="0">
                <a:latin typeface="Verdana"/>
                <a:cs typeface="Verdana"/>
              </a:rPr>
              <a:t> </a:t>
            </a:r>
            <a:r>
              <a:rPr sz="908" dirty="0">
                <a:latin typeface="Verdana"/>
                <a:cs typeface="Verdana"/>
              </a:rPr>
              <a:t>расчете</a:t>
            </a:r>
            <a:r>
              <a:rPr sz="908" spc="241" dirty="0">
                <a:latin typeface="Verdana"/>
                <a:cs typeface="Verdana"/>
              </a:rPr>
              <a:t> </a:t>
            </a:r>
            <a:r>
              <a:rPr sz="908" spc="-36" dirty="0">
                <a:latin typeface="Verdana"/>
                <a:cs typeface="Verdana"/>
              </a:rPr>
              <a:t>консолидированных</a:t>
            </a:r>
            <a:r>
              <a:rPr sz="908" spc="245" dirty="0">
                <a:latin typeface="Verdana"/>
                <a:cs typeface="Verdana"/>
              </a:rPr>
              <a:t> </a:t>
            </a:r>
            <a:r>
              <a:rPr sz="908" spc="-41" dirty="0">
                <a:latin typeface="Verdana"/>
                <a:cs typeface="Verdana"/>
              </a:rPr>
              <a:t>показателей </a:t>
            </a:r>
            <a:r>
              <a:rPr sz="908" spc="-27" dirty="0">
                <a:latin typeface="Verdana"/>
                <a:cs typeface="Verdana"/>
              </a:rPr>
              <a:t>внутренние</a:t>
            </a:r>
            <a:r>
              <a:rPr sz="908" spc="163" dirty="0">
                <a:latin typeface="Verdana"/>
                <a:cs typeface="Verdana"/>
              </a:rPr>
              <a:t>  </a:t>
            </a:r>
            <a:r>
              <a:rPr sz="908" spc="-9" dirty="0">
                <a:latin typeface="Verdana"/>
                <a:cs typeface="Verdana"/>
              </a:rPr>
              <a:t>денежные</a:t>
            </a:r>
            <a:r>
              <a:rPr sz="908" spc="168" dirty="0">
                <a:latin typeface="Verdana"/>
                <a:cs typeface="Verdana"/>
              </a:rPr>
              <a:t>  </a:t>
            </a:r>
            <a:r>
              <a:rPr sz="908" dirty="0">
                <a:latin typeface="Verdana"/>
                <a:cs typeface="Verdana"/>
              </a:rPr>
              <a:t>потоки</a:t>
            </a:r>
            <a:r>
              <a:rPr sz="908" spc="168" dirty="0">
                <a:latin typeface="Verdana"/>
                <a:cs typeface="Verdana"/>
              </a:rPr>
              <a:t>  </a:t>
            </a:r>
            <a:r>
              <a:rPr sz="908" spc="-36" dirty="0">
                <a:latin typeface="Verdana"/>
                <a:cs typeface="Verdana"/>
              </a:rPr>
              <a:t>ассоциированной</a:t>
            </a:r>
            <a:r>
              <a:rPr sz="908" spc="168" dirty="0">
                <a:latin typeface="Verdana"/>
                <a:cs typeface="Verdana"/>
              </a:rPr>
              <a:t>  </a:t>
            </a:r>
            <a:r>
              <a:rPr sz="908" spc="-18" dirty="0">
                <a:latin typeface="Verdana"/>
                <a:cs typeface="Verdana"/>
              </a:rPr>
              <a:t>компании</a:t>
            </a:r>
            <a:r>
              <a:rPr sz="908" spc="168" dirty="0">
                <a:latin typeface="Verdana"/>
                <a:cs typeface="Verdana"/>
              </a:rPr>
              <a:t>  </a:t>
            </a:r>
            <a:r>
              <a:rPr sz="908" spc="-23" dirty="0">
                <a:latin typeface="Verdana"/>
                <a:cs typeface="Verdana"/>
              </a:rPr>
              <a:t>не</a:t>
            </a:r>
            <a:endParaRPr sz="908">
              <a:latin typeface="Verdana"/>
              <a:cs typeface="Verdana"/>
            </a:endParaRPr>
          </a:p>
          <a:p>
            <a:pPr>
              <a:lnSpc>
                <a:spcPts val="1057"/>
              </a:lnSpc>
            </a:pPr>
            <a:r>
              <a:rPr sz="908" spc="-9" dirty="0">
                <a:latin typeface="Verdana"/>
                <a:cs typeface="Verdana"/>
              </a:rPr>
              <a:t>учитываются</a:t>
            </a:r>
            <a:r>
              <a:rPr sz="908" spc="-9" dirty="0">
                <a:latin typeface="Microsoft Sans Serif"/>
                <a:cs typeface="Microsoft Sans Serif"/>
              </a:rPr>
              <a:t>.</a:t>
            </a:r>
            <a:endParaRPr sz="908">
              <a:latin typeface="Microsoft Sans Serif"/>
              <a:cs typeface="Microsoft Sans Serif"/>
            </a:endParaRPr>
          </a:p>
        </p:txBody>
      </p:sp>
      <p:sp>
        <p:nvSpPr>
          <p:cNvPr id="10" name="object 10"/>
          <p:cNvSpPr/>
          <p:nvPr/>
        </p:nvSpPr>
        <p:spPr>
          <a:xfrm>
            <a:off x="1665282" y="4778711"/>
            <a:ext cx="4152836" cy="155602"/>
          </a:xfrm>
          <a:custGeom>
            <a:avLst/>
            <a:gdLst/>
            <a:ahLst/>
            <a:cxnLst/>
            <a:rect l="l" t="t" r="r" b="b"/>
            <a:pathLst>
              <a:path w="4575810" h="171450">
                <a:moveTo>
                  <a:pt x="4575810" y="0"/>
                </a:moveTo>
                <a:lnTo>
                  <a:pt x="4569714" y="0"/>
                </a:lnTo>
                <a:lnTo>
                  <a:pt x="4569714" y="165341"/>
                </a:lnTo>
                <a:lnTo>
                  <a:pt x="6096" y="165341"/>
                </a:lnTo>
                <a:lnTo>
                  <a:pt x="6096" y="0"/>
                </a:lnTo>
                <a:lnTo>
                  <a:pt x="0" y="0"/>
                </a:lnTo>
                <a:lnTo>
                  <a:pt x="0" y="165341"/>
                </a:lnTo>
                <a:lnTo>
                  <a:pt x="0" y="171437"/>
                </a:lnTo>
                <a:lnTo>
                  <a:pt x="6096" y="171437"/>
                </a:lnTo>
                <a:lnTo>
                  <a:pt x="4569714" y="171437"/>
                </a:lnTo>
                <a:lnTo>
                  <a:pt x="4575810" y="171437"/>
                </a:lnTo>
                <a:lnTo>
                  <a:pt x="4575810" y="165354"/>
                </a:lnTo>
                <a:lnTo>
                  <a:pt x="4575810" y="0"/>
                </a:lnTo>
                <a:close/>
              </a:path>
            </a:pathLst>
          </a:custGeom>
          <a:solidFill>
            <a:srgbClr val="000000"/>
          </a:solidFill>
        </p:spPr>
        <p:txBody>
          <a:bodyPr wrap="square" lIns="0" tIns="0" rIns="0" bIns="0" rtlCol="0"/>
          <a:lstStyle/>
          <a:p>
            <a:endParaRPr sz="1634"/>
          </a:p>
        </p:txBody>
      </p:sp>
      <p:sp>
        <p:nvSpPr>
          <p:cNvPr id="11" name="object 11"/>
          <p:cNvSpPr txBox="1"/>
          <p:nvPr/>
        </p:nvSpPr>
        <p:spPr>
          <a:xfrm>
            <a:off x="1722216" y="5058322"/>
            <a:ext cx="4039304" cy="151357"/>
          </a:xfrm>
          <a:prstGeom prst="rect">
            <a:avLst/>
          </a:prstGeom>
        </p:spPr>
        <p:txBody>
          <a:bodyPr vert="horz" wrap="square" lIns="0" tIns="11526" rIns="0" bIns="0" rtlCol="0">
            <a:spAutoFit/>
          </a:bodyPr>
          <a:lstStyle/>
          <a:p>
            <a:pPr marL="11527">
              <a:spcBef>
                <a:spcPts val="91"/>
              </a:spcBef>
            </a:pPr>
            <a:r>
              <a:rPr sz="908" spc="-36" dirty="0">
                <a:latin typeface="Verdana"/>
                <a:cs typeface="Verdana"/>
              </a:rPr>
              <a:t>Компания</a:t>
            </a:r>
            <a:r>
              <a:rPr sz="908" spc="-36" dirty="0">
                <a:latin typeface="Microsoft Sans Serif"/>
                <a:cs typeface="Microsoft Sans Serif"/>
              </a:rPr>
              <a:t>,</a:t>
            </a:r>
            <a:r>
              <a:rPr sz="908" spc="313" dirty="0">
                <a:latin typeface="Microsoft Sans Serif"/>
                <a:cs typeface="Microsoft Sans Serif"/>
              </a:rPr>
              <a:t> </a:t>
            </a:r>
            <a:r>
              <a:rPr sz="908" spc="-36" dirty="0">
                <a:latin typeface="Verdana"/>
                <a:cs typeface="Verdana"/>
              </a:rPr>
              <a:t>которая</a:t>
            </a:r>
            <a:r>
              <a:rPr sz="908" spc="245" dirty="0">
                <a:latin typeface="Verdana"/>
                <a:cs typeface="Verdana"/>
              </a:rPr>
              <a:t> </a:t>
            </a:r>
            <a:r>
              <a:rPr sz="908" spc="-36" dirty="0">
                <a:latin typeface="Verdana"/>
                <a:cs typeface="Verdana"/>
              </a:rPr>
              <a:t>представляет</a:t>
            </a:r>
            <a:r>
              <a:rPr sz="908" spc="241" dirty="0">
                <a:latin typeface="Verdana"/>
                <a:cs typeface="Verdana"/>
              </a:rPr>
              <a:t> </a:t>
            </a:r>
            <a:r>
              <a:rPr sz="908" spc="-36" dirty="0">
                <a:latin typeface="Verdana"/>
                <a:cs typeface="Verdana"/>
              </a:rPr>
              <a:t>отчетность</a:t>
            </a:r>
            <a:r>
              <a:rPr sz="908" spc="245" dirty="0">
                <a:latin typeface="Verdana"/>
                <a:cs typeface="Verdana"/>
              </a:rPr>
              <a:t> </a:t>
            </a:r>
            <a:r>
              <a:rPr sz="908" dirty="0">
                <a:latin typeface="Verdana"/>
                <a:cs typeface="Verdana"/>
              </a:rPr>
              <a:t>по</a:t>
            </a:r>
            <a:r>
              <a:rPr sz="908" spc="241" dirty="0">
                <a:latin typeface="Verdana"/>
                <a:cs typeface="Verdana"/>
              </a:rPr>
              <a:t> </a:t>
            </a:r>
            <a:r>
              <a:rPr sz="908" spc="-9" dirty="0">
                <a:latin typeface="Verdana"/>
                <a:cs typeface="Verdana"/>
              </a:rPr>
              <a:t>своему</a:t>
            </a:r>
            <a:r>
              <a:rPr sz="908" spc="241" dirty="0">
                <a:latin typeface="Verdana"/>
                <a:cs typeface="Verdana"/>
              </a:rPr>
              <a:t> </a:t>
            </a:r>
            <a:r>
              <a:rPr sz="908" spc="-32" dirty="0">
                <a:latin typeface="Verdana"/>
                <a:cs typeface="Verdana"/>
              </a:rPr>
              <a:t>участию</a:t>
            </a:r>
            <a:r>
              <a:rPr sz="908" spc="245" dirty="0">
                <a:latin typeface="Verdana"/>
                <a:cs typeface="Verdana"/>
              </a:rPr>
              <a:t> </a:t>
            </a:r>
            <a:r>
              <a:rPr sz="908" spc="-45" dirty="0">
                <a:latin typeface="Verdana"/>
                <a:cs typeface="Verdana"/>
              </a:rPr>
              <a:t>в</a:t>
            </a:r>
            <a:endParaRPr sz="908">
              <a:latin typeface="Verdana"/>
              <a:cs typeface="Verdana"/>
            </a:endParaRPr>
          </a:p>
        </p:txBody>
      </p:sp>
      <p:sp>
        <p:nvSpPr>
          <p:cNvPr id="12" name="object 12"/>
          <p:cNvSpPr txBox="1"/>
          <p:nvPr/>
        </p:nvSpPr>
        <p:spPr>
          <a:xfrm>
            <a:off x="1722199" y="5196634"/>
            <a:ext cx="4039304" cy="151357"/>
          </a:xfrm>
          <a:prstGeom prst="rect">
            <a:avLst/>
          </a:prstGeom>
        </p:spPr>
        <p:txBody>
          <a:bodyPr vert="horz" wrap="square" lIns="0" tIns="11526" rIns="0" bIns="0" rtlCol="0">
            <a:spAutoFit/>
          </a:bodyPr>
          <a:lstStyle/>
          <a:p>
            <a:pPr marL="11527">
              <a:spcBef>
                <a:spcPts val="91"/>
              </a:spcBef>
              <a:tabLst>
                <a:tab pos="731934" algn="l"/>
                <a:tab pos="1773355" algn="l"/>
                <a:tab pos="2603265" algn="l"/>
                <a:tab pos="2966925" algn="l"/>
                <a:tab pos="3480433" algn="l"/>
                <a:tab pos="3898845" algn="l"/>
              </a:tabLst>
            </a:pPr>
            <a:r>
              <a:rPr sz="908" spc="-9" dirty="0">
                <a:latin typeface="Verdana"/>
                <a:cs typeface="Verdana"/>
              </a:rPr>
              <a:t>совместно</a:t>
            </a:r>
            <a:r>
              <a:rPr sz="908" dirty="0">
                <a:latin typeface="Verdana"/>
                <a:cs typeface="Verdana"/>
              </a:rPr>
              <a:t>	</a:t>
            </a:r>
            <a:r>
              <a:rPr sz="908" spc="-9" dirty="0">
                <a:latin typeface="Verdana"/>
                <a:cs typeface="Verdana"/>
              </a:rPr>
              <a:t>контролируемой</a:t>
            </a:r>
            <a:r>
              <a:rPr sz="908" dirty="0">
                <a:latin typeface="Verdana"/>
                <a:cs typeface="Verdana"/>
              </a:rPr>
              <a:t>	</a:t>
            </a:r>
            <a:r>
              <a:rPr sz="908" spc="-9" dirty="0">
                <a:latin typeface="Verdana"/>
                <a:cs typeface="Verdana"/>
              </a:rPr>
              <a:t>организации</a:t>
            </a:r>
            <a:r>
              <a:rPr sz="908" dirty="0">
                <a:latin typeface="Verdana"/>
                <a:cs typeface="Verdana"/>
              </a:rPr>
              <a:t>	</a:t>
            </a:r>
            <a:r>
              <a:rPr sz="908" spc="-18" dirty="0">
                <a:latin typeface="Microsoft Sans Serif"/>
                <a:cs typeface="Microsoft Sans Serif"/>
              </a:rPr>
              <a:t>(</a:t>
            </a:r>
            <a:r>
              <a:rPr sz="908" spc="-18" dirty="0">
                <a:latin typeface="Verdana"/>
                <a:cs typeface="Verdana"/>
              </a:rPr>
              <a:t>см</a:t>
            </a:r>
            <a:r>
              <a:rPr sz="908" spc="-18" dirty="0">
                <a:latin typeface="Microsoft Sans Serif"/>
                <a:cs typeface="Microsoft Sans Serif"/>
              </a:rPr>
              <a:t>.</a:t>
            </a:r>
            <a:r>
              <a:rPr sz="908" dirty="0">
                <a:latin typeface="Microsoft Sans Serif"/>
                <a:cs typeface="Microsoft Sans Serif"/>
              </a:rPr>
              <a:t>	</a:t>
            </a:r>
            <a:r>
              <a:rPr sz="908" spc="-18" dirty="0">
                <a:latin typeface="Verdana"/>
                <a:cs typeface="Verdana"/>
              </a:rPr>
              <a:t>МСФО</a:t>
            </a:r>
            <a:r>
              <a:rPr sz="908" dirty="0">
                <a:latin typeface="Verdana"/>
                <a:cs typeface="Verdana"/>
              </a:rPr>
              <a:t>	</a:t>
            </a:r>
            <a:r>
              <a:rPr sz="908" spc="-9" dirty="0">
                <a:latin typeface="Microsoft Sans Serif"/>
                <a:cs typeface="Microsoft Sans Serif"/>
              </a:rPr>
              <a:t>(IAS)</a:t>
            </a:r>
            <a:r>
              <a:rPr sz="908" dirty="0">
                <a:latin typeface="Microsoft Sans Serif"/>
                <a:cs typeface="Microsoft Sans Serif"/>
              </a:rPr>
              <a:t>	</a:t>
            </a:r>
            <a:r>
              <a:rPr sz="908" spc="-23" dirty="0">
                <a:latin typeface="Microsoft Sans Serif"/>
                <a:cs typeface="Microsoft Sans Serif"/>
              </a:rPr>
              <a:t>31</a:t>
            </a:r>
            <a:endParaRPr sz="908">
              <a:latin typeface="Microsoft Sans Serif"/>
              <a:cs typeface="Microsoft Sans Serif"/>
            </a:endParaRPr>
          </a:p>
        </p:txBody>
      </p:sp>
      <p:sp>
        <p:nvSpPr>
          <p:cNvPr id="13" name="object 13"/>
          <p:cNvSpPr txBox="1"/>
          <p:nvPr/>
        </p:nvSpPr>
        <p:spPr>
          <a:xfrm>
            <a:off x="1722188" y="5334947"/>
            <a:ext cx="4039304" cy="151357"/>
          </a:xfrm>
          <a:prstGeom prst="rect">
            <a:avLst/>
          </a:prstGeom>
        </p:spPr>
        <p:txBody>
          <a:bodyPr vert="horz" wrap="square" lIns="0" tIns="11526" rIns="0" bIns="0" rtlCol="0">
            <a:spAutoFit/>
          </a:bodyPr>
          <a:lstStyle/>
          <a:p>
            <a:pPr marL="11527">
              <a:spcBef>
                <a:spcPts val="91"/>
              </a:spcBef>
            </a:pPr>
            <a:r>
              <a:rPr sz="908" spc="-36" dirty="0">
                <a:latin typeface="Microsoft Sans Serif"/>
                <a:cs typeface="Microsoft Sans Serif"/>
              </a:rPr>
              <a:t>«</a:t>
            </a:r>
            <a:r>
              <a:rPr sz="908" spc="-36" dirty="0">
                <a:latin typeface="Verdana"/>
                <a:cs typeface="Verdana"/>
              </a:rPr>
              <a:t>Финансовая</a:t>
            </a:r>
            <a:r>
              <a:rPr sz="908" spc="286" dirty="0">
                <a:latin typeface="Verdana"/>
                <a:cs typeface="Verdana"/>
              </a:rPr>
              <a:t> </a:t>
            </a:r>
            <a:r>
              <a:rPr sz="908" spc="-36" dirty="0">
                <a:latin typeface="Verdana"/>
                <a:cs typeface="Verdana"/>
              </a:rPr>
              <a:t>отчетность</a:t>
            </a:r>
            <a:r>
              <a:rPr sz="908" spc="300" dirty="0">
                <a:latin typeface="Verdana"/>
                <a:cs typeface="Verdana"/>
              </a:rPr>
              <a:t> </a:t>
            </a:r>
            <a:r>
              <a:rPr sz="908" dirty="0">
                <a:latin typeface="Verdana"/>
                <a:cs typeface="Verdana"/>
              </a:rPr>
              <a:t>об</a:t>
            </a:r>
            <a:r>
              <a:rPr sz="908" spc="290" dirty="0">
                <a:latin typeface="Verdana"/>
                <a:cs typeface="Verdana"/>
              </a:rPr>
              <a:t> </a:t>
            </a:r>
            <a:r>
              <a:rPr sz="908" spc="-32" dirty="0">
                <a:latin typeface="Verdana"/>
                <a:cs typeface="Verdana"/>
              </a:rPr>
              <a:t>участии</a:t>
            </a:r>
            <a:r>
              <a:rPr sz="908" spc="286" dirty="0">
                <a:latin typeface="Verdana"/>
                <a:cs typeface="Verdana"/>
              </a:rPr>
              <a:t> </a:t>
            </a:r>
            <a:r>
              <a:rPr sz="908" dirty="0">
                <a:latin typeface="Verdana"/>
                <a:cs typeface="Verdana"/>
              </a:rPr>
              <a:t>в</a:t>
            </a:r>
            <a:r>
              <a:rPr sz="908" spc="286" dirty="0">
                <a:latin typeface="Verdana"/>
                <a:cs typeface="Verdana"/>
              </a:rPr>
              <a:t> </a:t>
            </a:r>
            <a:r>
              <a:rPr sz="908" spc="-32" dirty="0">
                <a:latin typeface="Verdana"/>
                <a:cs typeface="Verdana"/>
              </a:rPr>
              <a:t>совместной</a:t>
            </a:r>
            <a:r>
              <a:rPr sz="908" spc="290" dirty="0">
                <a:latin typeface="Verdana"/>
                <a:cs typeface="Verdana"/>
              </a:rPr>
              <a:t> </a:t>
            </a:r>
            <a:r>
              <a:rPr sz="908" spc="-27" dirty="0">
                <a:latin typeface="Verdana"/>
                <a:cs typeface="Verdana"/>
              </a:rPr>
              <a:t>деятельности</a:t>
            </a:r>
            <a:r>
              <a:rPr sz="908" spc="-27" dirty="0">
                <a:latin typeface="Microsoft Sans Serif"/>
                <a:cs typeface="Microsoft Sans Serif"/>
              </a:rPr>
              <a:t>»),</a:t>
            </a:r>
            <a:endParaRPr sz="908">
              <a:latin typeface="Microsoft Sans Serif"/>
              <a:cs typeface="Microsoft Sans Serif"/>
            </a:endParaRPr>
          </a:p>
        </p:txBody>
      </p:sp>
      <p:sp>
        <p:nvSpPr>
          <p:cNvPr id="14" name="object 14"/>
          <p:cNvSpPr txBox="1"/>
          <p:nvPr/>
        </p:nvSpPr>
        <p:spPr>
          <a:xfrm>
            <a:off x="1722147" y="5473259"/>
            <a:ext cx="4039304" cy="291074"/>
          </a:xfrm>
          <a:prstGeom prst="rect">
            <a:avLst/>
          </a:prstGeom>
        </p:spPr>
        <p:txBody>
          <a:bodyPr vert="horz" wrap="square" lIns="0" tIns="11526" rIns="0" bIns="0" rtlCol="0">
            <a:spAutoFit/>
          </a:bodyPr>
          <a:lstStyle/>
          <a:p>
            <a:pPr marL="11527" marR="4611">
              <a:spcBef>
                <a:spcPts val="91"/>
              </a:spcBef>
            </a:pPr>
            <a:r>
              <a:rPr sz="908" spc="-59" dirty="0">
                <a:latin typeface="Verdana"/>
                <a:cs typeface="Verdana"/>
              </a:rPr>
              <a:t>используя</a:t>
            </a:r>
            <a:r>
              <a:rPr sz="908" spc="-5" dirty="0">
                <a:latin typeface="Verdana"/>
                <a:cs typeface="Verdana"/>
              </a:rPr>
              <a:t> </a:t>
            </a:r>
            <a:r>
              <a:rPr sz="908" spc="-27" dirty="0">
                <a:latin typeface="Verdana"/>
                <a:cs typeface="Verdana"/>
              </a:rPr>
              <a:t>метод</a:t>
            </a:r>
            <a:r>
              <a:rPr sz="908" dirty="0">
                <a:latin typeface="Verdana"/>
                <a:cs typeface="Verdana"/>
              </a:rPr>
              <a:t> </a:t>
            </a:r>
            <a:r>
              <a:rPr sz="908" spc="-68" dirty="0">
                <a:latin typeface="Verdana"/>
                <a:cs typeface="Verdana"/>
              </a:rPr>
              <a:t>пропорциональной</a:t>
            </a:r>
            <a:r>
              <a:rPr sz="908" spc="-5" dirty="0">
                <a:latin typeface="Verdana"/>
                <a:cs typeface="Verdana"/>
              </a:rPr>
              <a:t> </a:t>
            </a:r>
            <a:r>
              <a:rPr sz="908" spc="-59" dirty="0">
                <a:latin typeface="Verdana"/>
                <a:cs typeface="Verdana"/>
              </a:rPr>
              <a:t>консолидации</a:t>
            </a:r>
            <a:r>
              <a:rPr sz="908" spc="-59" dirty="0">
                <a:latin typeface="Microsoft Sans Serif"/>
                <a:cs typeface="Microsoft Sans Serif"/>
              </a:rPr>
              <a:t>,</a:t>
            </a:r>
            <a:r>
              <a:rPr sz="908" spc="77" dirty="0">
                <a:latin typeface="Microsoft Sans Serif"/>
                <a:cs typeface="Microsoft Sans Serif"/>
              </a:rPr>
              <a:t> </a:t>
            </a:r>
            <a:r>
              <a:rPr sz="908" spc="-73" dirty="0">
                <a:latin typeface="Verdana"/>
                <a:cs typeface="Verdana"/>
              </a:rPr>
              <a:t>включает</a:t>
            </a:r>
            <a:r>
              <a:rPr sz="908" spc="-9" dirty="0">
                <a:latin typeface="Verdana"/>
                <a:cs typeface="Verdana"/>
              </a:rPr>
              <a:t> </a:t>
            </a:r>
            <a:r>
              <a:rPr sz="908" spc="-50" dirty="0">
                <a:latin typeface="Verdana"/>
                <a:cs typeface="Verdana"/>
              </a:rPr>
              <a:t>свою</a:t>
            </a:r>
            <a:r>
              <a:rPr sz="908" dirty="0">
                <a:latin typeface="Verdana"/>
                <a:cs typeface="Verdana"/>
              </a:rPr>
              <a:t> </a:t>
            </a:r>
            <a:r>
              <a:rPr sz="908" spc="-18" dirty="0">
                <a:latin typeface="Verdana"/>
                <a:cs typeface="Verdana"/>
              </a:rPr>
              <a:t>долю </a:t>
            </a:r>
            <a:r>
              <a:rPr sz="908" spc="-82" dirty="0">
                <a:latin typeface="Verdana"/>
                <a:cs typeface="Verdana"/>
              </a:rPr>
              <a:t>денежных</a:t>
            </a:r>
            <a:r>
              <a:rPr sz="908" spc="-23" dirty="0">
                <a:latin typeface="Verdana"/>
                <a:cs typeface="Verdana"/>
              </a:rPr>
              <a:t> </a:t>
            </a:r>
            <a:r>
              <a:rPr sz="908" spc="-77" dirty="0">
                <a:latin typeface="Verdana"/>
                <a:cs typeface="Verdana"/>
              </a:rPr>
              <a:t>потоков</a:t>
            </a:r>
            <a:r>
              <a:rPr sz="908" spc="-9" dirty="0">
                <a:latin typeface="Verdana"/>
                <a:cs typeface="Verdana"/>
              </a:rPr>
              <a:t> </a:t>
            </a:r>
            <a:r>
              <a:rPr sz="908" spc="-54" dirty="0">
                <a:latin typeface="Verdana"/>
                <a:cs typeface="Verdana"/>
              </a:rPr>
              <a:t>совместно</a:t>
            </a:r>
            <a:r>
              <a:rPr sz="908" spc="-14" dirty="0">
                <a:latin typeface="Verdana"/>
                <a:cs typeface="Verdana"/>
              </a:rPr>
              <a:t> </a:t>
            </a:r>
            <a:r>
              <a:rPr sz="908" spc="-73" dirty="0">
                <a:latin typeface="Verdana"/>
                <a:cs typeface="Verdana"/>
              </a:rPr>
              <a:t>контролируемой</a:t>
            </a:r>
            <a:r>
              <a:rPr sz="908" spc="-14" dirty="0">
                <a:latin typeface="Verdana"/>
                <a:cs typeface="Verdana"/>
              </a:rPr>
              <a:t> </a:t>
            </a:r>
            <a:r>
              <a:rPr sz="908" spc="-9" dirty="0">
                <a:latin typeface="Verdana"/>
                <a:cs typeface="Verdana"/>
              </a:rPr>
              <a:t>организации</a:t>
            </a:r>
            <a:r>
              <a:rPr sz="908" spc="-9" dirty="0">
                <a:latin typeface="Microsoft Sans Serif"/>
                <a:cs typeface="Microsoft Sans Serif"/>
              </a:rPr>
              <a:t>.</a:t>
            </a:r>
            <a:endParaRPr sz="908">
              <a:latin typeface="Microsoft Sans Serif"/>
              <a:cs typeface="Microsoft Sans Serif"/>
            </a:endParaRPr>
          </a:p>
        </p:txBody>
      </p:sp>
      <p:sp>
        <p:nvSpPr>
          <p:cNvPr id="15" name="object 15"/>
          <p:cNvSpPr txBox="1"/>
          <p:nvPr/>
        </p:nvSpPr>
        <p:spPr>
          <a:xfrm>
            <a:off x="6372752" y="656292"/>
            <a:ext cx="4147649" cy="567378"/>
          </a:xfrm>
          <a:prstGeom prst="rect">
            <a:avLst/>
          </a:prstGeom>
          <a:ln w="6096">
            <a:solidFill>
              <a:srgbClr val="000000"/>
            </a:solidFill>
          </a:ln>
        </p:spPr>
        <p:txBody>
          <a:bodyPr vert="horz" wrap="square" lIns="0" tIns="12679" rIns="0" bIns="0" rtlCol="0">
            <a:spAutoFit/>
          </a:bodyPr>
          <a:lstStyle/>
          <a:p>
            <a:pPr marL="65125">
              <a:lnSpc>
                <a:spcPts val="1085"/>
              </a:lnSpc>
              <a:spcBef>
                <a:spcPts val="100"/>
              </a:spcBef>
            </a:pPr>
            <a:r>
              <a:rPr sz="908" b="1" dirty="0">
                <a:latin typeface="Arial"/>
                <a:cs typeface="Arial"/>
              </a:rPr>
              <a:t>ПРИМЕР</a:t>
            </a:r>
            <a:r>
              <a:rPr sz="908" b="1" spc="-23" dirty="0">
                <a:latin typeface="Arial"/>
                <a:cs typeface="Arial"/>
              </a:rPr>
              <a:t> </a:t>
            </a:r>
            <a:r>
              <a:rPr sz="908" b="1" dirty="0">
                <a:latin typeface="Arial"/>
                <a:cs typeface="Arial"/>
              </a:rPr>
              <a:t>-</a:t>
            </a:r>
            <a:r>
              <a:rPr sz="908" b="1" spc="-18" dirty="0">
                <a:latin typeface="Arial"/>
                <a:cs typeface="Arial"/>
              </a:rPr>
              <a:t> </a:t>
            </a:r>
            <a:r>
              <a:rPr sz="908" b="1" dirty="0">
                <a:latin typeface="Arial"/>
                <a:cs typeface="Arial"/>
              </a:rPr>
              <a:t>Совместное</a:t>
            </a:r>
            <a:r>
              <a:rPr sz="908" b="1" spc="-18" dirty="0">
                <a:latin typeface="Arial"/>
                <a:cs typeface="Arial"/>
              </a:rPr>
              <a:t> </a:t>
            </a:r>
            <a:r>
              <a:rPr sz="908" b="1" spc="-9" dirty="0">
                <a:latin typeface="Arial"/>
                <a:cs typeface="Arial"/>
              </a:rPr>
              <a:t>предприятие</a:t>
            </a:r>
            <a:endParaRPr sz="908">
              <a:latin typeface="Arial"/>
              <a:cs typeface="Arial"/>
            </a:endParaRPr>
          </a:p>
          <a:p>
            <a:pPr marL="65125" marR="57633">
              <a:lnSpc>
                <a:spcPts val="1089"/>
              </a:lnSpc>
              <a:spcBef>
                <a:spcPts val="32"/>
              </a:spcBef>
            </a:pPr>
            <a:r>
              <a:rPr sz="908" dirty="0">
                <a:latin typeface="Verdana"/>
                <a:cs typeface="Verdana"/>
              </a:rPr>
              <a:t>Вы</a:t>
            </a:r>
            <a:r>
              <a:rPr sz="908" spc="381" dirty="0">
                <a:latin typeface="Verdana"/>
                <a:cs typeface="Verdana"/>
              </a:rPr>
              <a:t> </a:t>
            </a:r>
            <a:r>
              <a:rPr sz="908" spc="-9" dirty="0">
                <a:latin typeface="Verdana"/>
                <a:cs typeface="Verdana"/>
              </a:rPr>
              <a:t>владеете</a:t>
            </a:r>
            <a:r>
              <a:rPr sz="908" spc="390" dirty="0">
                <a:latin typeface="Verdana"/>
                <a:cs typeface="Verdana"/>
              </a:rPr>
              <a:t> </a:t>
            </a:r>
            <a:r>
              <a:rPr sz="908" dirty="0">
                <a:latin typeface="Microsoft Sans Serif"/>
                <a:cs typeface="Microsoft Sans Serif"/>
              </a:rPr>
              <a:t>60%</a:t>
            </a:r>
            <a:r>
              <a:rPr sz="908" spc="109" dirty="0">
                <a:latin typeface="Microsoft Sans Serif"/>
                <a:cs typeface="Microsoft Sans Serif"/>
              </a:rPr>
              <a:t>  </a:t>
            </a:r>
            <a:r>
              <a:rPr sz="908" spc="-32" dirty="0">
                <a:latin typeface="Verdana"/>
                <a:cs typeface="Verdana"/>
              </a:rPr>
              <a:t>совместного</a:t>
            </a:r>
            <a:r>
              <a:rPr sz="908" spc="386" dirty="0">
                <a:latin typeface="Verdana"/>
                <a:cs typeface="Verdana"/>
              </a:rPr>
              <a:t> </a:t>
            </a:r>
            <a:r>
              <a:rPr sz="908" spc="-41" dirty="0">
                <a:latin typeface="Verdana"/>
                <a:cs typeface="Verdana"/>
              </a:rPr>
              <a:t>предприятия</a:t>
            </a:r>
            <a:r>
              <a:rPr sz="908" spc="-41" dirty="0">
                <a:latin typeface="Microsoft Sans Serif"/>
                <a:cs typeface="Microsoft Sans Serif"/>
              </a:rPr>
              <a:t>.</a:t>
            </a:r>
            <a:r>
              <a:rPr sz="908" spc="109" dirty="0">
                <a:latin typeface="Microsoft Sans Serif"/>
                <a:cs typeface="Microsoft Sans Serif"/>
              </a:rPr>
              <a:t>  </a:t>
            </a:r>
            <a:r>
              <a:rPr sz="908" spc="-32" dirty="0">
                <a:latin typeface="Verdana"/>
                <a:cs typeface="Verdana"/>
              </a:rPr>
              <a:t>Используя</a:t>
            </a:r>
            <a:r>
              <a:rPr sz="908" spc="399" dirty="0">
                <a:latin typeface="Verdana"/>
                <a:cs typeface="Verdana"/>
              </a:rPr>
              <a:t> </a:t>
            </a:r>
            <a:r>
              <a:rPr sz="908" dirty="0">
                <a:latin typeface="Verdana"/>
                <a:cs typeface="Verdana"/>
              </a:rPr>
              <a:t>в</a:t>
            </a:r>
            <a:r>
              <a:rPr sz="908" spc="390" dirty="0">
                <a:latin typeface="Verdana"/>
                <a:cs typeface="Verdana"/>
              </a:rPr>
              <a:t> </a:t>
            </a:r>
            <a:r>
              <a:rPr sz="908" spc="-9" dirty="0">
                <a:latin typeface="Verdana"/>
                <a:cs typeface="Verdana"/>
              </a:rPr>
              <a:t>своей </a:t>
            </a:r>
            <a:r>
              <a:rPr sz="908" spc="-50" dirty="0">
                <a:latin typeface="Verdana"/>
                <a:cs typeface="Verdana"/>
              </a:rPr>
              <a:t>отчетности</a:t>
            </a:r>
            <a:r>
              <a:rPr sz="908" spc="23" dirty="0">
                <a:latin typeface="Verdana"/>
                <a:cs typeface="Verdana"/>
              </a:rPr>
              <a:t> </a:t>
            </a:r>
            <a:r>
              <a:rPr sz="908" spc="-18" dirty="0">
                <a:latin typeface="Verdana"/>
                <a:cs typeface="Verdana"/>
              </a:rPr>
              <a:t>метод</a:t>
            </a:r>
            <a:r>
              <a:rPr sz="908" spc="23" dirty="0">
                <a:latin typeface="Verdana"/>
                <a:cs typeface="Verdana"/>
              </a:rPr>
              <a:t> </a:t>
            </a:r>
            <a:r>
              <a:rPr sz="908" spc="-68" dirty="0">
                <a:latin typeface="Verdana"/>
                <a:cs typeface="Verdana"/>
              </a:rPr>
              <a:t>пропорциональной</a:t>
            </a:r>
            <a:r>
              <a:rPr sz="908" spc="23" dirty="0">
                <a:latin typeface="Verdana"/>
                <a:cs typeface="Verdana"/>
              </a:rPr>
              <a:t> </a:t>
            </a:r>
            <a:r>
              <a:rPr sz="908" spc="-54" dirty="0">
                <a:latin typeface="Verdana"/>
                <a:cs typeface="Verdana"/>
              </a:rPr>
              <a:t>консолидации</a:t>
            </a:r>
            <a:r>
              <a:rPr sz="908" spc="-54" dirty="0">
                <a:latin typeface="Microsoft Sans Serif"/>
                <a:cs typeface="Microsoft Sans Serif"/>
              </a:rPr>
              <a:t>,</a:t>
            </a:r>
            <a:r>
              <a:rPr sz="908" spc="91" dirty="0">
                <a:latin typeface="Microsoft Sans Serif"/>
                <a:cs typeface="Microsoft Sans Serif"/>
              </a:rPr>
              <a:t> </a:t>
            </a:r>
            <a:r>
              <a:rPr sz="908" dirty="0">
                <a:latin typeface="Verdana"/>
                <a:cs typeface="Verdana"/>
              </a:rPr>
              <a:t>вы</a:t>
            </a:r>
            <a:r>
              <a:rPr sz="908" spc="23" dirty="0">
                <a:latin typeface="Verdana"/>
                <a:cs typeface="Verdana"/>
              </a:rPr>
              <a:t> </a:t>
            </a:r>
            <a:r>
              <a:rPr sz="908" spc="-50" dirty="0">
                <a:latin typeface="Verdana"/>
                <a:cs typeface="Verdana"/>
              </a:rPr>
              <a:t>консолидируете</a:t>
            </a:r>
            <a:endParaRPr sz="908">
              <a:latin typeface="Verdana"/>
              <a:cs typeface="Verdana"/>
            </a:endParaRPr>
          </a:p>
          <a:p>
            <a:pPr marL="65125">
              <a:lnSpc>
                <a:spcPts val="1057"/>
              </a:lnSpc>
            </a:pPr>
            <a:r>
              <a:rPr sz="908" dirty="0">
                <a:latin typeface="Microsoft Sans Serif"/>
                <a:cs typeface="Microsoft Sans Serif"/>
              </a:rPr>
              <a:t>60%</a:t>
            </a:r>
            <a:r>
              <a:rPr sz="908" spc="32" dirty="0">
                <a:latin typeface="Microsoft Sans Serif"/>
                <a:cs typeface="Microsoft Sans Serif"/>
              </a:rPr>
              <a:t> </a:t>
            </a:r>
            <a:r>
              <a:rPr sz="908" spc="-64" dirty="0">
                <a:latin typeface="Verdana"/>
                <a:cs typeface="Verdana"/>
              </a:rPr>
              <a:t>всех</a:t>
            </a:r>
            <a:r>
              <a:rPr sz="908" spc="-50" dirty="0">
                <a:latin typeface="Verdana"/>
                <a:cs typeface="Verdana"/>
              </a:rPr>
              <a:t> </a:t>
            </a:r>
            <a:r>
              <a:rPr sz="908" spc="-73" dirty="0">
                <a:latin typeface="Verdana"/>
                <a:cs typeface="Verdana"/>
              </a:rPr>
              <a:t>его</a:t>
            </a:r>
            <a:r>
              <a:rPr sz="908" spc="-54" dirty="0">
                <a:latin typeface="Verdana"/>
                <a:cs typeface="Verdana"/>
              </a:rPr>
              <a:t> </a:t>
            </a:r>
            <a:r>
              <a:rPr sz="908" spc="-68" dirty="0">
                <a:latin typeface="Verdana"/>
                <a:cs typeface="Verdana"/>
              </a:rPr>
              <a:t>показателей</a:t>
            </a:r>
            <a:r>
              <a:rPr sz="908" spc="-50" dirty="0">
                <a:latin typeface="Verdana"/>
                <a:cs typeface="Verdana"/>
              </a:rPr>
              <a:t> </a:t>
            </a:r>
            <a:r>
              <a:rPr sz="908" spc="-77" dirty="0">
                <a:latin typeface="Verdana"/>
                <a:cs typeface="Verdana"/>
              </a:rPr>
              <a:t>по</a:t>
            </a:r>
            <a:r>
              <a:rPr sz="908" spc="-41" dirty="0">
                <a:latin typeface="Verdana"/>
                <a:cs typeface="Verdana"/>
              </a:rPr>
              <a:t> </a:t>
            </a:r>
            <a:r>
              <a:rPr sz="908" spc="-82" dirty="0">
                <a:latin typeface="Verdana"/>
                <a:cs typeface="Verdana"/>
              </a:rPr>
              <a:t>движению</a:t>
            </a:r>
            <a:r>
              <a:rPr sz="908" spc="-50" dirty="0">
                <a:latin typeface="Verdana"/>
                <a:cs typeface="Verdana"/>
              </a:rPr>
              <a:t> </a:t>
            </a:r>
            <a:r>
              <a:rPr sz="908" spc="-82" dirty="0">
                <a:latin typeface="Verdana"/>
                <a:cs typeface="Verdana"/>
              </a:rPr>
              <a:t>денежных</a:t>
            </a:r>
            <a:r>
              <a:rPr sz="908" spc="-50" dirty="0">
                <a:latin typeface="Verdana"/>
                <a:cs typeface="Verdana"/>
              </a:rPr>
              <a:t> </a:t>
            </a:r>
            <a:r>
              <a:rPr sz="908" spc="-9" dirty="0">
                <a:latin typeface="Verdana"/>
                <a:cs typeface="Verdana"/>
              </a:rPr>
              <a:t>средств</a:t>
            </a:r>
            <a:r>
              <a:rPr sz="908" spc="-9" dirty="0">
                <a:latin typeface="Microsoft Sans Serif"/>
                <a:cs typeface="Microsoft Sans Serif"/>
              </a:rPr>
              <a:t>.</a:t>
            </a:r>
            <a:endParaRPr sz="908">
              <a:latin typeface="Microsoft Sans Serif"/>
              <a:cs typeface="Microsoft Sans Serif"/>
            </a:endParaRPr>
          </a:p>
        </p:txBody>
      </p:sp>
      <p:sp>
        <p:nvSpPr>
          <p:cNvPr id="16" name="object 16"/>
          <p:cNvSpPr txBox="1"/>
          <p:nvPr/>
        </p:nvSpPr>
        <p:spPr>
          <a:xfrm>
            <a:off x="6426919" y="1365376"/>
            <a:ext cx="4039304" cy="291074"/>
          </a:xfrm>
          <a:prstGeom prst="rect">
            <a:avLst/>
          </a:prstGeom>
        </p:spPr>
        <p:txBody>
          <a:bodyPr vert="horz" wrap="square" lIns="0" tIns="11526" rIns="0" bIns="0" rtlCol="0">
            <a:spAutoFit/>
          </a:bodyPr>
          <a:lstStyle/>
          <a:p>
            <a:pPr marL="11527" marR="4611" indent="-576">
              <a:spcBef>
                <a:spcPts val="91"/>
              </a:spcBef>
            </a:pPr>
            <a:r>
              <a:rPr sz="908" spc="-45" dirty="0">
                <a:latin typeface="Verdana"/>
                <a:cs typeface="Verdana"/>
              </a:rPr>
              <a:t>Компания</a:t>
            </a:r>
            <a:r>
              <a:rPr sz="908" spc="-45" dirty="0">
                <a:latin typeface="Microsoft Sans Serif"/>
                <a:cs typeface="Microsoft Sans Serif"/>
              </a:rPr>
              <a:t>,</a:t>
            </a:r>
            <a:r>
              <a:rPr sz="908" spc="222" dirty="0">
                <a:latin typeface="Microsoft Sans Serif"/>
                <a:cs typeface="Microsoft Sans Serif"/>
              </a:rPr>
              <a:t> </a:t>
            </a:r>
            <a:r>
              <a:rPr sz="908" spc="-45" dirty="0">
                <a:latin typeface="Verdana"/>
                <a:cs typeface="Verdana"/>
              </a:rPr>
              <a:t>которая</a:t>
            </a:r>
            <a:r>
              <a:rPr sz="908" spc="154" dirty="0">
                <a:latin typeface="Verdana"/>
                <a:cs typeface="Verdana"/>
              </a:rPr>
              <a:t> </a:t>
            </a:r>
            <a:r>
              <a:rPr sz="908" spc="-36" dirty="0">
                <a:latin typeface="Verdana"/>
                <a:cs typeface="Verdana"/>
              </a:rPr>
              <a:t>отражает</a:t>
            </a:r>
            <a:r>
              <a:rPr sz="908" spc="150" dirty="0">
                <a:latin typeface="Verdana"/>
                <a:cs typeface="Verdana"/>
              </a:rPr>
              <a:t> </a:t>
            </a:r>
            <a:r>
              <a:rPr sz="908" spc="-50" dirty="0">
                <a:latin typeface="Verdana"/>
                <a:cs typeface="Verdana"/>
              </a:rPr>
              <a:t>инвестиции</a:t>
            </a:r>
            <a:r>
              <a:rPr sz="908" spc="154" dirty="0">
                <a:latin typeface="Verdana"/>
                <a:cs typeface="Verdana"/>
              </a:rPr>
              <a:t> </a:t>
            </a:r>
            <a:r>
              <a:rPr sz="908" dirty="0">
                <a:latin typeface="Verdana"/>
                <a:cs typeface="Verdana"/>
              </a:rPr>
              <a:t>в</a:t>
            </a:r>
            <a:r>
              <a:rPr sz="908" spc="154" dirty="0">
                <a:latin typeface="Verdana"/>
                <a:cs typeface="Verdana"/>
              </a:rPr>
              <a:t> </a:t>
            </a:r>
            <a:r>
              <a:rPr sz="908" spc="-41" dirty="0">
                <a:latin typeface="Verdana"/>
                <a:cs typeface="Verdana"/>
              </a:rPr>
              <a:t>совместную</a:t>
            </a:r>
            <a:r>
              <a:rPr sz="908" spc="150" dirty="0">
                <a:latin typeface="Verdana"/>
                <a:cs typeface="Verdana"/>
              </a:rPr>
              <a:t> </a:t>
            </a:r>
            <a:r>
              <a:rPr sz="908" spc="-32" dirty="0">
                <a:latin typeface="Verdana"/>
                <a:cs typeface="Verdana"/>
              </a:rPr>
              <a:t>деятельность </a:t>
            </a:r>
            <a:r>
              <a:rPr sz="908" spc="-41" dirty="0">
                <a:latin typeface="Verdana"/>
                <a:cs typeface="Verdana"/>
              </a:rPr>
              <a:t>долевым</a:t>
            </a:r>
            <a:r>
              <a:rPr sz="908" spc="5" dirty="0">
                <a:latin typeface="Verdana"/>
                <a:cs typeface="Verdana"/>
              </a:rPr>
              <a:t> </a:t>
            </a:r>
            <a:r>
              <a:rPr sz="908" spc="-27" dirty="0">
                <a:latin typeface="Verdana"/>
                <a:cs typeface="Verdana"/>
              </a:rPr>
              <a:t>методом</a:t>
            </a:r>
            <a:r>
              <a:rPr sz="908" spc="9" dirty="0">
                <a:latin typeface="Verdana"/>
                <a:cs typeface="Verdana"/>
              </a:rPr>
              <a:t> </a:t>
            </a:r>
            <a:r>
              <a:rPr sz="908" spc="-45" dirty="0">
                <a:latin typeface="Microsoft Sans Serif"/>
                <a:cs typeface="Microsoft Sans Serif"/>
              </a:rPr>
              <a:t>(</a:t>
            </a:r>
            <a:r>
              <a:rPr sz="908" spc="-45" dirty="0">
                <a:latin typeface="Verdana"/>
                <a:cs typeface="Verdana"/>
              </a:rPr>
              <a:t>альтернатива</a:t>
            </a:r>
            <a:r>
              <a:rPr sz="908" spc="-45" dirty="0">
                <a:latin typeface="Microsoft Sans Serif"/>
                <a:cs typeface="Microsoft Sans Serif"/>
              </a:rPr>
              <a:t>,</a:t>
            </a:r>
            <a:r>
              <a:rPr sz="908" spc="77" dirty="0">
                <a:latin typeface="Microsoft Sans Serif"/>
                <a:cs typeface="Microsoft Sans Serif"/>
              </a:rPr>
              <a:t> </a:t>
            </a:r>
            <a:r>
              <a:rPr sz="908" spc="-50" dirty="0">
                <a:latin typeface="Verdana"/>
                <a:cs typeface="Verdana"/>
              </a:rPr>
              <a:t>предоставляемая</a:t>
            </a:r>
            <a:r>
              <a:rPr sz="908" spc="9" dirty="0">
                <a:latin typeface="Verdana"/>
                <a:cs typeface="Verdana"/>
              </a:rPr>
              <a:t> </a:t>
            </a:r>
            <a:r>
              <a:rPr sz="908" spc="-9" dirty="0">
                <a:latin typeface="Verdana"/>
                <a:cs typeface="Verdana"/>
              </a:rPr>
              <a:t>по</a:t>
            </a:r>
            <a:r>
              <a:rPr sz="908" spc="9" dirty="0">
                <a:latin typeface="Verdana"/>
                <a:cs typeface="Verdana"/>
              </a:rPr>
              <a:t> </a:t>
            </a:r>
            <a:r>
              <a:rPr sz="908" dirty="0">
                <a:latin typeface="Verdana"/>
                <a:cs typeface="Verdana"/>
              </a:rPr>
              <a:t>МСФО</a:t>
            </a:r>
            <a:r>
              <a:rPr sz="908" spc="9" dirty="0">
                <a:latin typeface="Verdana"/>
                <a:cs typeface="Verdana"/>
              </a:rPr>
              <a:t> </a:t>
            </a:r>
            <a:r>
              <a:rPr sz="908" dirty="0">
                <a:latin typeface="Microsoft Sans Serif"/>
                <a:cs typeface="Microsoft Sans Serif"/>
              </a:rPr>
              <a:t>(IAS)</a:t>
            </a:r>
            <a:r>
              <a:rPr sz="908" spc="82" dirty="0">
                <a:latin typeface="Microsoft Sans Serif"/>
                <a:cs typeface="Microsoft Sans Serif"/>
              </a:rPr>
              <a:t> </a:t>
            </a:r>
            <a:r>
              <a:rPr sz="908" spc="-18" dirty="0">
                <a:latin typeface="Microsoft Sans Serif"/>
                <a:cs typeface="Microsoft Sans Serif"/>
              </a:rPr>
              <a:t>31),</a:t>
            </a:r>
            <a:endParaRPr sz="908">
              <a:latin typeface="Microsoft Sans Serif"/>
              <a:cs typeface="Microsoft Sans Serif"/>
            </a:endParaRPr>
          </a:p>
        </p:txBody>
      </p:sp>
      <p:sp>
        <p:nvSpPr>
          <p:cNvPr id="17" name="object 17"/>
          <p:cNvSpPr txBox="1"/>
          <p:nvPr/>
        </p:nvSpPr>
        <p:spPr>
          <a:xfrm>
            <a:off x="6426921" y="1642000"/>
            <a:ext cx="4039304" cy="151357"/>
          </a:xfrm>
          <a:prstGeom prst="rect">
            <a:avLst/>
          </a:prstGeom>
        </p:spPr>
        <p:txBody>
          <a:bodyPr vert="horz" wrap="square" lIns="0" tIns="11526" rIns="0" bIns="0" rtlCol="0">
            <a:spAutoFit/>
          </a:bodyPr>
          <a:lstStyle/>
          <a:p>
            <a:pPr marL="11527">
              <a:spcBef>
                <a:spcPts val="91"/>
              </a:spcBef>
              <a:tabLst>
                <a:tab pos="449534" algn="l"/>
                <a:tab pos="1390675" algn="l"/>
                <a:tab pos="1934726" algn="l"/>
                <a:tab pos="2598654" algn="l"/>
                <a:tab pos="3147316" algn="l"/>
                <a:tab pos="3398018" algn="l"/>
              </a:tabLst>
            </a:pPr>
            <a:r>
              <a:rPr sz="908" spc="-23" dirty="0">
                <a:latin typeface="Verdana"/>
                <a:cs typeface="Verdana"/>
              </a:rPr>
              <a:t>при</a:t>
            </a:r>
            <a:r>
              <a:rPr sz="908" dirty="0">
                <a:latin typeface="Verdana"/>
                <a:cs typeface="Verdana"/>
              </a:rPr>
              <a:t>	</a:t>
            </a:r>
            <a:r>
              <a:rPr sz="908" spc="-9" dirty="0">
                <a:latin typeface="Verdana"/>
                <a:cs typeface="Verdana"/>
              </a:rPr>
              <a:t>представлении</a:t>
            </a:r>
            <a:r>
              <a:rPr sz="908" dirty="0">
                <a:latin typeface="Verdana"/>
                <a:cs typeface="Verdana"/>
              </a:rPr>
              <a:t>	</a:t>
            </a:r>
            <a:r>
              <a:rPr sz="908" spc="-9" dirty="0">
                <a:latin typeface="Verdana"/>
                <a:cs typeface="Verdana"/>
              </a:rPr>
              <a:t>потоков</a:t>
            </a:r>
            <a:r>
              <a:rPr sz="908" dirty="0">
                <a:latin typeface="Verdana"/>
                <a:cs typeface="Verdana"/>
              </a:rPr>
              <a:t>	</a:t>
            </a:r>
            <a:r>
              <a:rPr sz="908" spc="-9" dirty="0">
                <a:latin typeface="Verdana"/>
                <a:cs typeface="Verdana"/>
              </a:rPr>
              <a:t>денежных</a:t>
            </a:r>
            <a:r>
              <a:rPr sz="908" dirty="0">
                <a:latin typeface="Verdana"/>
                <a:cs typeface="Verdana"/>
              </a:rPr>
              <a:t>	</a:t>
            </a:r>
            <a:r>
              <a:rPr sz="908" spc="-9" dirty="0">
                <a:latin typeface="Verdana"/>
                <a:cs typeface="Verdana"/>
              </a:rPr>
              <a:t>средств</a:t>
            </a:r>
            <a:r>
              <a:rPr sz="908" dirty="0">
                <a:latin typeface="Verdana"/>
                <a:cs typeface="Verdana"/>
              </a:rPr>
              <a:t>	</a:t>
            </a:r>
            <a:r>
              <a:rPr sz="908" spc="-23" dirty="0">
                <a:latin typeface="Verdana"/>
                <a:cs typeface="Verdana"/>
              </a:rPr>
              <a:t>по</a:t>
            </a:r>
            <a:r>
              <a:rPr sz="908" dirty="0">
                <a:latin typeface="Verdana"/>
                <a:cs typeface="Verdana"/>
              </a:rPr>
              <a:t>	</a:t>
            </a:r>
            <a:r>
              <a:rPr sz="908" spc="-50" dirty="0">
                <a:latin typeface="Verdana"/>
                <a:cs typeface="Verdana"/>
              </a:rPr>
              <a:t>совместной</a:t>
            </a:r>
            <a:endParaRPr sz="908">
              <a:latin typeface="Verdana"/>
              <a:cs typeface="Verdana"/>
            </a:endParaRPr>
          </a:p>
        </p:txBody>
      </p:sp>
      <p:sp>
        <p:nvSpPr>
          <p:cNvPr id="18" name="object 18"/>
          <p:cNvSpPr txBox="1"/>
          <p:nvPr/>
        </p:nvSpPr>
        <p:spPr>
          <a:xfrm>
            <a:off x="6426921" y="1780312"/>
            <a:ext cx="4038152" cy="151357"/>
          </a:xfrm>
          <a:prstGeom prst="rect">
            <a:avLst/>
          </a:prstGeom>
        </p:spPr>
        <p:txBody>
          <a:bodyPr vert="horz" wrap="square" lIns="0" tIns="11526" rIns="0" bIns="0" rtlCol="0">
            <a:spAutoFit/>
          </a:bodyPr>
          <a:lstStyle/>
          <a:p>
            <a:pPr marL="11527">
              <a:spcBef>
                <a:spcPts val="91"/>
              </a:spcBef>
              <a:tabLst>
                <a:tab pos="915206" algn="l"/>
                <a:tab pos="1655208" algn="l"/>
                <a:tab pos="2232687" algn="l"/>
                <a:tab pos="3096599" algn="l"/>
                <a:tab pos="3830263" algn="l"/>
              </a:tabLst>
            </a:pPr>
            <a:r>
              <a:rPr sz="908" spc="-9" dirty="0">
                <a:latin typeface="Verdana"/>
                <a:cs typeface="Verdana"/>
              </a:rPr>
              <a:t>деятельности</a:t>
            </a:r>
            <a:r>
              <a:rPr sz="908" dirty="0">
                <a:latin typeface="Verdana"/>
                <a:cs typeface="Verdana"/>
              </a:rPr>
              <a:t>	</a:t>
            </a:r>
            <a:r>
              <a:rPr sz="908" spc="-9" dirty="0">
                <a:latin typeface="Verdana"/>
                <a:cs typeface="Verdana"/>
              </a:rPr>
              <a:t>применяет</a:t>
            </a:r>
            <a:r>
              <a:rPr sz="908" dirty="0">
                <a:latin typeface="Verdana"/>
                <a:cs typeface="Verdana"/>
              </a:rPr>
              <a:t>	</a:t>
            </a:r>
            <a:r>
              <a:rPr sz="908" spc="-9" dirty="0">
                <a:latin typeface="Verdana"/>
                <a:cs typeface="Verdana"/>
              </a:rPr>
              <a:t>подход</a:t>
            </a:r>
            <a:r>
              <a:rPr sz="908" spc="-9" dirty="0">
                <a:latin typeface="Microsoft Sans Serif"/>
                <a:cs typeface="Microsoft Sans Serif"/>
              </a:rPr>
              <a:t>,</a:t>
            </a:r>
            <a:r>
              <a:rPr sz="908" dirty="0">
                <a:latin typeface="Microsoft Sans Serif"/>
                <a:cs typeface="Microsoft Sans Serif"/>
              </a:rPr>
              <a:t>	</a:t>
            </a:r>
            <a:r>
              <a:rPr sz="908" spc="-9" dirty="0">
                <a:latin typeface="Verdana"/>
                <a:cs typeface="Verdana"/>
              </a:rPr>
              <a:t>аналогичный</a:t>
            </a:r>
            <a:r>
              <a:rPr sz="908" dirty="0">
                <a:latin typeface="Verdana"/>
                <a:cs typeface="Verdana"/>
              </a:rPr>
              <a:t>	</a:t>
            </a:r>
            <a:r>
              <a:rPr sz="908" spc="-9" dirty="0">
                <a:latin typeface="Verdana"/>
                <a:cs typeface="Verdana"/>
              </a:rPr>
              <a:t>принятому</a:t>
            </a:r>
            <a:r>
              <a:rPr sz="908" dirty="0">
                <a:latin typeface="Verdana"/>
                <a:cs typeface="Verdana"/>
              </a:rPr>
              <a:t>	</a:t>
            </a:r>
            <a:r>
              <a:rPr sz="908" spc="-36" dirty="0">
                <a:latin typeface="Verdana"/>
                <a:cs typeface="Verdana"/>
              </a:rPr>
              <a:t>для</a:t>
            </a:r>
            <a:endParaRPr sz="908">
              <a:latin typeface="Verdana"/>
              <a:cs typeface="Verdana"/>
            </a:endParaRPr>
          </a:p>
        </p:txBody>
      </p:sp>
      <p:sp>
        <p:nvSpPr>
          <p:cNvPr id="19" name="object 19"/>
          <p:cNvSpPr txBox="1"/>
          <p:nvPr/>
        </p:nvSpPr>
        <p:spPr>
          <a:xfrm>
            <a:off x="6426927" y="1918624"/>
            <a:ext cx="2157100" cy="151357"/>
          </a:xfrm>
          <a:prstGeom prst="rect">
            <a:avLst/>
          </a:prstGeom>
        </p:spPr>
        <p:txBody>
          <a:bodyPr vert="horz" wrap="square" lIns="0" tIns="11526" rIns="0" bIns="0" rtlCol="0">
            <a:spAutoFit/>
          </a:bodyPr>
          <a:lstStyle/>
          <a:p>
            <a:pPr marL="11527">
              <a:spcBef>
                <a:spcPts val="91"/>
              </a:spcBef>
            </a:pPr>
            <a:r>
              <a:rPr sz="908" spc="-73" dirty="0">
                <a:latin typeface="Verdana"/>
                <a:cs typeface="Verdana"/>
              </a:rPr>
              <a:t>ассоциированной</a:t>
            </a:r>
            <a:r>
              <a:rPr sz="908" spc="-32" dirty="0">
                <a:latin typeface="Verdana"/>
                <a:cs typeface="Verdana"/>
              </a:rPr>
              <a:t> </a:t>
            </a:r>
            <a:r>
              <a:rPr sz="908" spc="-82" dirty="0">
                <a:latin typeface="Verdana"/>
                <a:cs typeface="Verdana"/>
              </a:rPr>
              <a:t>компании</a:t>
            </a:r>
            <a:r>
              <a:rPr sz="908" spc="-18" dirty="0">
                <a:latin typeface="Verdana"/>
                <a:cs typeface="Verdana"/>
              </a:rPr>
              <a:t> </a:t>
            </a:r>
            <a:r>
              <a:rPr sz="908" dirty="0">
                <a:latin typeface="Microsoft Sans Serif"/>
                <a:cs typeface="Microsoft Sans Serif"/>
              </a:rPr>
              <a:t>(</a:t>
            </a:r>
            <a:r>
              <a:rPr sz="908" dirty="0">
                <a:latin typeface="Verdana"/>
                <a:cs typeface="Verdana"/>
              </a:rPr>
              <a:t>см</a:t>
            </a:r>
            <a:r>
              <a:rPr sz="908" dirty="0">
                <a:latin typeface="Microsoft Sans Serif"/>
                <a:cs typeface="Microsoft Sans Serif"/>
              </a:rPr>
              <a:t>.</a:t>
            </a:r>
            <a:r>
              <a:rPr sz="908" spc="45" dirty="0">
                <a:latin typeface="Microsoft Sans Serif"/>
                <a:cs typeface="Microsoft Sans Serif"/>
              </a:rPr>
              <a:t> </a:t>
            </a:r>
            <a:r>
              <a:rPr sz="908" spc="-9" dirty="0">
                <a:latin typeface="Verdana"/>
                <a:cs typeface="Verdana"/>
              </a:rPr>
              <a:t>выше</a:t>
            </a:r>
            <a:r>
              <a:rPr sz="908" spc="-9" dirty="0">
                <a:latin typeface="Microsoft Sans Serif"/>
                <a:cs typeface="Microsoft Sans Serif"/>
              </a:rPr>
              <a:t>).</a:t>
            </a:r>
            <a:endParaRPr sz="908">
              <a:latin typeface="Microsoft Sans Serif"/>
              <a:cs typeface="Microsoft Sans Serif"/>
            </a:endParaRPr>
          </a:p>
        </p:txBody>
      </p:sp>
      <p:sp>
        <p:nvSpPr>
          <p:cNvPr id="20" name="object 20"/>
          <p:cNvSpPr txBox="1"/>
          <p:nvPr/>
        </p:nvSpPr>
        <p:spPr>
          <a:xfrm>
            <a:off x="6426918" y="2188335"/>
            <a:ext cx="4038728" cy="356120"/>
          </a:xfrm>
          <a:prstGeom prst="rect">
            <a:avLst/>
          </a:prstGeom>
        </p:spPr>
        <p:txBody>
          <a:bodyPr vert="horz" wrap="square" lIns="0" tIns="22476" rIns="0" bIns="0" rtlCol="0">
            <a:spAutoFit/>
          </a:bodyPr>
          <a:lstStyle/>
          <a:p>
            <a:pPr marL="11527" marR="4611" indent="-576">
              <a:lnSpc>
                <a:spcPts val="1252"/>
              </a:lnSpc>
              <a:spcBef>
                <a:spcPts val="177"/>
              </a:spcBef>
            </a:pPr>
            <a:r>
              <a:rPr sz="1089" b="1" dirty="0">
                <a:latin typeface="Arial"/>
                <a:cs typeface="Arial"/>
              </a:rPr>
              <a:t>Приобретение</a:t>
            </a:r>
            <a:r>
              <a:rPr sz="1089" b="1" spc="185" dirty="0">
                <a:latin typeface="Arial"/>
                <a:cs typeface="Arial"/>
              </a:rPr>
              <a:t> </a:t>
            </a:r>
            <a:r>
              <a:rPr sz="1089" b="1" dirty="0">
                <a:latin typeface="Arial"/>
                <a:cs typeface="Arial"/>
              </a:rPr>
              <a:t>и</a:t>
            </a:r>
            <a:r>
              <a:rPr sz="1089" b="1" spc="191" dirty="0">
                <a:latin typeface="Arial"/>
                <a:cs typeface="Arial"/>
              </a:rPr>
              <a:t> </a:t>
            </a:r>
            <a:r>
              <a:rPr sz="1089" b="1" dirty="0">
                <a:latin typeface="Arial"/>
                <a:cs typeface="Arial"/>
              </a:rPr>
              <a:t>выбытие</a:t>
            </a:r>
            <a:r>
              <a:rPr sz="1089" b="1" spc="191" dirty="0">
                <a:latin typeface="Arial"/>
                <a:cs typeface="Arial"/>
              </a:rPr>
              <a:t> </a:t>
            </a:r>
            <a:r>
              <a:rPr sz="1089" b="1" dirty="0">
                <a:latin typeface="Arial"/>
                <a:cs typeface="Arial"/>
              </a:rPr>
              <a:t>дочерних</a:t>
            </a:r>
            <a:r>
              <a:rPr sz="1089" b="1" spc="195" dirty="0">
                <a:latin typeface="Arial"/>
                <a:cs typeface="Arial"/>
              </a:rPr>
              <a:t> </a:t>
            </a:r>
            <a:r>
              <a:rPr sz="1089" b="1" dirty="0">
                <a:latin typeface="Arial"/>
                <a:cs typeface="Arial"/>
              </a:rPr>
              <a:t>компаний</a:t>
            </a:r>
            <a:r>
              <a:rPr sz="1089" b="1" spc="191" dirty="0">
                <a:latin typeface="Arial"/>
                <a:cs typeface="Arial"/>
              </a:rPr>
              <a:t> </a:t>
            </a:r>
            <a:r>
              <a:rPr sz="1089" b="1" dirty="0">
                <a:latin typeface="Arial"/>
                <a:cs typeface="Arial"/>
              </a:rPr>
              <a:t>и</a:t>
            </a:r>
            <a:r>
              <a:rPr sz="1089" b="1" spc="191" dirty="0">
                <a:latin typeface="Arial"/>
                <a:cs typeface="Arial"/>
              </a:rPr>
              <a:t> </a:t>
            </a:r>
            <a:r>
              <a:rPr sz="1089" b="1" spc="-9" dirty="0">
                <a:latin typeface="Arial"/>
                <a:cs typeface="Arial"/>
              </a:rPr>
              <a:t>прочих подразделений</a:t>
            </a:r>
            <a:endParaRPr sz="1089">
              <a:latin typeface="Arial"/>
              <a:cs typeface="Arial"/>
            </a:endParaRPr>
          </a:p>
        </p:txBody>
      </p:sp>
      <p:sp>
        <p:nvSpPr>
          <p:cNvPr id="21" name="object 21"/>
          <p:cNvSpPr txBox="1"/>
          <p:nvPr/>
        </p:nvSpPr>
        <p:spPr>
          <a:xfrm>
            <a:off x="6426882" y="2666205"/>
            <a:ext cx="4039304" cy="419876"/>
          </a:xfrm>
          <a:prstGeom prst="rect">
            <a:avLst/>
          </a:prstGeom>
        </p:spPr>
        <p:txBody>
          <a:bodyPr vert="horz" wrap="square" lIns="0" tIns="17289" rIns="0" bIns="0" rtlCol="0">
            <a:spAutoFit/>
          </a:bodyPr>
          <a:lstStyle/>
          <a:p>
            <a:pPr marL="11527" marR="4611" algn="just">
              <a:lnSpc>
                <a:spcPct val="95700"/>
              </a:lnSpc>
              <a:spcBef>
                <a:spcPts val="136"/>
              </a:spcBef>
            </a:pPr>
            <a:r>
              <a:rPr sz="908" spc="-64" dirty="0">
                <a:latin typeface="Verdana"/>
                <a:cs typeface="Verdana"/>
              </a:rPr>
              <a:t>Агрегированные</a:t>
            </a:r>
            <a:r>
              <a:rPr sz="908" dirty="0">
                <a:latin typeface="Verdana"/>
                <a:cs typeface="Verdana"/>
              </a:rPr>
              <a:t> </a:t>
            </a:r>
            <a:r>
              <a:rPr sz="908" spc="-64" dirty="0">
                <a:latin typeface="Verdana"/>
                <a:cs typeface="Verdana"/>
              </a:rPr>
              <a:t>денежные</a:t>
            </a:r>
            <a:r>
              <a:rPr sz="908" dirty="0">
                <a:latin typeface="Verdana"/>
                <a:cs typeface="Verdana"/>
              </a:rPr>
              <a:t> </a:t>
            </a:r>
            <a:r>
              <a:rPr sz="908" spc="-45" dirty="0">
                <a:latin typeface="Verdana"/>
                <a:cs typeface="Verdana"/>
              </a:rPr>
              <a:t>потоки</a:t>
            </a:r>
            <a:r>
              <a:rPr sz="908" spc="-45" dirty="0">
                <a:latin typeface="Microsoft Sans Serif"/>
                <a:cs typeface="Microsoft Sans Serif"/>
              </a:rPr>
              <a:t>,</a:t>
            </a:r>
            <a:r>
              <a:rPr sz="908" spc="73" dirty="0">
                <a:latin typeface="Microsoft Sans Serif"/>
                <a:cs typeface="Microsoft Sans Serif"/>
              </a:rPr>
              <a:t> </a:t>
            </a:r>
            <a:r>
              <a:rPr sz="908" spc="-68" dirty="0">
                <a:latin typeface="Verdana"/>
                <a:cs typeface="Verdana"/>
              </a:rPr>
              <a:t>возникшие</a:t>
            </a:r>
            <a:r>
              <a:rPr sz="908" spc="5" dirty="0">
                <a:latin typeface="Verdana"/>
                <a:cs typeface="Verdana"/>
              </a:rPr>
              <a:t> </a:t>
            </a:r>
            <a:r>
              <a:rPr sz="908" dirty="0">
                <a:latin typeface="Verdana"/>
                <a:cs typeface="Verdana"/>
              </a:rPr>
              <a:t>в</a:t>
            </a:r>
            <a:r>
              <a:rPr sz="908" spc="-5" dirty="0">
                <a:latin typeface="Verdana"/>
                <a:cs typeface="Verdana"/>
              </a:rPr>
              <a:t> </a:t>
            </a:r>
            <a:r>
              <a:rPr sz="908" spc="-36" dirty="0">
                <a:latin typeface="Verdana"/>
                <a:cs typeface="Verdana"/>
              </a:rPr>
              <a:t>связи</a:t>
            </a:r>
            <a:r>
              <a:rPr sz="908" spc="-5" dirty="0">
                <a:latin typeface="Verdana"/>
                <a:cs typeface="Verdana"/>
              </a:rPr>
              <a:t> </a:t>
            </a:r>
            <a:r>
              <a:rPr sz="908" dirty="0">
                <a:latin typeface="Verdana"/>
                <a:cs typeface="Verdana"/>
              </a:rPr>
              <a:t>с </a:t>
            </a:r>
            <a:r>
              <a:rPr sz="908" spc="-36" dirty="0">
                <a:latin typeface="Verdana"/>
                <a:cs typeface="Verdana"/>
              </a:rPr>
              <a:t>приобретением </a:t>
            </a:r>
            <a:r>
              <a:rPr sz="908" spc="-45" dirty="0">
                <a:latin typeface="Verdana"/>
                <a:cs typeface="Verdana"/>
              </a:rPr>
              <a:t>или</a:t>
            </a:r>
            <a:r>
              <a:rPr sz="908" spc="-14" dirty="0">
                <a:latin typeface="Verdana"/>
                <a:cs typeface="Verdana"/>
              </a:rPr>
              <a:t> </a:t>
            </a:r>
            <a:r>
              <a:rPr sz="908" spc="-50" dirty="0">
                <a:latin typeface="Verdana"/>
                <a:cs typeface="Verdana"/>
              </a:rPr>
              <a:t>выбытием</a:t>
            </a:r>
            <a:r>
              <a:rPr sz="908" spc="-5" dirty="0">
                <a:latin typeface="Verdana"/>
                <a:cs typeface="Verdana"/>
              </a:rPr>
              <a:t> </a:t>
            </a:r>
            <a:r>
              <a:rPr sz="908" spc="-59" dirty="0">
                <a:latin typeface="Verdana"/>
                <a:cs typeface="Verdana"/>
              </a:rPr>
              <a:t>дочерних</a:t>
            </a:r>
            <a:r>
              <a:rPr sz="908" spc="-5" dirty="0">
                <a:latin typeface="Verdana"/>
                <a:cs typeface="Verdana"/>
              </a:rPr>
              <a:t> </a:t>
            </a:r>
            <a:r>
              <a:rPr sz="908" spc="-73" dirty="0">
                <a:latin typeface="Verdana"/>
                <a:cs typeface="Verdana"/>
              </a:rPr>
              <a:t>компаний</a:t>
            </a:r>
            <a:r>
              <a:rPr sz="908" spc="-9" dirty="0">
                <a:latin typeface="Verdana"/>
                <a:cs typeface="Verdana"/>
              </a:rPr>
              <a:t> </a:t>
            </a:r>
            <a:r>
              <a:rPr sz="908" spc="-36" dirty="0">
                <a:latin typeface="Microsoft Sans Serif"/>
                <a:cs typeface="Microsoft Sans Serif"/>
              </a:rPr>
              <a:t>(</a:t>
            </a:r>
            <a:r>
              <a:rPr sz="908" spc="-36" dirty="0">
                <a:latin typeface="Verdana"/>
                <a:cs typeface="Verdana"/>
              </a:rPr>
              <a:t>или</a:t>
            </a:r>
            <a:r>
              <a:rPr sz="908" spc="-9" dirty="0">
                <a:latin typeface="Verdana"/>
                <a:cs typeface="Verdana"/>
              </a:rPr>
              <a:t> </a:t>
            </a:r>
            <a:r>
              <a:rPr sz="908" spc="-73" dirty="0">
                <a:latin typeface="Verdana"/>
                <a:cs typeface="Verdana"/>
              </a:rPr>
              <a:t>прочих</a:t>
            </a:r>
            <a:r>
              <a:rPr sz="908" spc="-5" dirty="0">
                <a:latin typeface="Verdana"/>
                <a:cs typeface="Verdana"/>
              </a:rPr>
              <a:t> </a:t>
            </a:r>
            <a:r>
              <a:rPr sz="908" spc="-50" dirty="0">
                <a:latin typeface="Verdana"/>
                <a:cs typeface="Verdana"/>
              </a:rPr>
              <a:t>подразделений</a:t>
            </a:r>
            <a:r>
              <a:rPr sz="908" spc="-50" dirty="0">
                <a:latin typeface="Microsoft Sans Serif"/>
                <a:cs typeface="Microsoft Sans Serif"/>
              </a:rPr>
              <a:t>),</a:t>
            </a:r>
            <a:r>
              <a:rPr sz="908" spc="73" dirty="0">
                <a:latin typeface="Microsoft Sans Serif"/>
                <a:cs typeface="Microsoft Sans Serif"/>
              </a:rPr>
              <a:t> </a:t>
            </a:r>
            <a:r>
              <a:rPr sz="908" spc="-27" dirty="0">
                <a:latin typeface="Verdana"/>
                <a:cs typeface="Verdana"/>
              </a:rPr>
              <a:t>должны </a:t>
            </a:r>
            <a:r>
              <a:rPr sz="908" spc="-59" dirty="0">
                <a:latin typeface="Verdana"/>
                <a:cs typeface="Verdana"/>
              </a:rPr>
              <a:t>представляться</a:t>
            </a:r>
            <a:r>
              <a:rPr sz="908" spc="-5" dirty="0">
                <a:latin typeface="Verdana"/>
                <a:cs typeface="Verdana"/>
              </a:rPr>
              <a:t> </a:t>
            </a:r>
            <a:r>
              <a:rPr sz="908" spc="-59" dirty="0">
                <a:latin typeface="Verdana"/>
                <a:cs typeface="Verdana"/>
              </a:rPr>
              <a:t>отдельно</a:t>
            </a:r>
            <a:r>
              <a:rPr sz="908" dirty="0">
                <a:latin typeface="Verdana"/>
                <a:cs typeface="Verdana"/>
              </a:rPr>
              <a:t> </a:t>
            </a:r>
            <a:r>
              <a:rPr sz="908" spc="-113" dirty="0">
                <a:latin typeface="Verdana"/>
                <a:cs typeface="Verdana"/>
              </a:rPr>
              <a:t>как</a:t>
            </a:r>
            <a:r>
              <a:rPr sz="908" spc="-9" dirty="0">
                <a:latin typeface="Verdana"/>
                <a:cs typeface="Verdana"/>
              </a:rPr>
              <a:t> </a:t>
            </a:r>
            <a:r>
              <a:rPr sz="908" spc="-73" dirty="0">
                <a:latin typeface="Verdana"/>
                <a:cs typeface="Verdana"/>
              </a:rPr>
              <a:t>инвестиционная</a:t>
            </a:r>
            <a:r>
              <a:rPr sz="908" spc="-5" dirty="0">
                <a:latin typeface="Verdana"/>
                <a:cs typeface="Verdana"/>
              </a:rPr>
              <a:t> </a:t>
            </a:r>
            <a:r>
              <a:rPr sz="908" spc="-9" dirty="0">
                <a:latin typeface="Verdana"/>
                <a:cs typeface="Verdana"/>
              </a:rPr>
              <a:t>деятельность</a:t>
            </a:r>
            <a:r>
              <a:rPr sz="908" spc="-9" dirty="0">
                <a:latin typeface="Microsoft Sans Serif"/>
                <a:cs typeface="Microsoft Sans Serif"/>
              </a:rPr>
              <a:t>.</a:t>
            </a:r>
            <a:endParaRPr sz="908">
              <a:latin typeface="Microsoft Sans Serif"/>
              <a:cs typeface="Microsoft Sans Serif"/>
            </a:endParaRPr>
          </a:p>
        </p:txBody>
      </p:sp>
      <p:sp>
        <p:nvSpPr>
          <p:cNvPr id="22" name="object 22"/>
          <p:cNvSpPr txBox="1"/>
          <p:nvPr/>
        </p:nvSpPr>
        <p:spPr>
          <a:xfrm>
            <a:off x="6372752" y="3219916"/>
            <a:ext cx="4147649" cy="567378"/>
          </a:xfrm>
          <a:prstGeom prst="rect">
            <a:avLst/>
          </a:prstGeom>
          <a:ln w="6096">
            <a:solidFill>
              <a:srgbClr val="000000"/>
            </a:solidFill>
          </a:ln>
        </p:spPr>
        <p:txBody>
          <a:bodyPr vert="horz" wrap="square" lIns="0" tIns="12679" rIns="0" bIns="0" rtlCol="0">
            <a:spAutoFit/>
          </a:bodyPr>
          <a:lstStyle/>
          <a:p>
            <a:pPr marL="65125">
              <a:lnSpc>
                <a:spcPts val="1085"/>
              </a:lnSpc>
              <a:spcBef>
                <a:spcPts val="100"/>
              </a:spcBef>
            </a:pPr>
            <a:r>
              <a:rPr sz="908" b="1" dirty="0">
                <a:latin typeface="Arial"/>
                <a:cs typeface="Arial"/>
              </a:rPr>
              <a:t>ПРИМЕР</a:t>
            </a:r>
            <a:r>
              <a:rPr sz="908" b="1" spc="-9" dirty="0">
                <a:latin typeface="Arial"/>
                <a:cs typeface="Arial"/>
              </a:rPr>
              <a:t> </a:t>
            </a:r>
            <a:r>
              <a:rPr sz="908" b="1" dirty="0">
                <a:latin typeface="Arial"/>
                <a:cs typeface="Arial"/>
              </a:rPr>
              <a:t>–</a:t>
            </a:r>
            <a:r>
              <a:rPr sz="908" b="1" spc="-14" dirty="0">
                <a:latin typeface="Arial"/>
                <a:cs typeface="Arial"/>
              </a:rPr>
              <a:t> </a:t>
            </a:r>
            <a:r>
              <a:rPr sz="908" b="1" spc="-9" dirty="0">
                <a:latin typeface="Arial"/>
                <a:cs typeface="Arial"/>
              </a:rPr>
              <a:t>Выбытие</a:t>
            </a:r>
            <a:endParaRPr sz="908">
              <a:latin typeface="Arial"/>
              <a:cs typeface="Arial"/>
            </a:endParaRPr>
          </a:p>
          <a:p>
            <a:pPr marL="65125" marR="58784">
              <a:lnSpc>
                <a:spcPts val="1089"/>
              </a:lnSpc>
              <a:spcBef>
                <a:spcPts val="32"/>
              </a:spcBef>
            </a:pPr>
            <a:r>
              <a:rPr sz="908" dirty="0">
                <a:latin typeface="Verdana"/>
                <a:cs typeface="Verdana"/>
              </a:rPr>
              <a:t>Вы</a:t>
            </a:r>
            <a:r>
              <a:rPr sz="908" spc="9" dirty="0">
                <a:latin typeface="Verdana"/>
                <a:cs typeface="Verdana"/>
              </a:rPr>
              <a:t> </a:t>
            </a:r>
            <a:r>
              <a:rPr sz="908" spc="-45" dirty="0">
                <a:latin typeface="Verdana"/>
                <a:cs typeface="Verdana"/>
              </a:rPr>
              <a:t>продаете</a:t>
            </a:r>
            <a:r>
              <a:rPr sz="908" spc="9" dirty="0">
                <a:latin typeface="Verdana"/>
                <a:cs typeface="Verdana"/>
              </a:rPr>
              <a:t> </a:t>
            </a:r>
            <a:r>
              <a:rPr sz="908" spc="-59" dirty="0">
                <a:latin typeface="Verdana"/>
                <a:cs typeface="Verdana"/>
              </a:rPr>
              <a:t>дочернюю</a:t>
            </a:r>
            <a:r>
              <a:rPr sz="908" dirty="0">
                <a:latin typeface="Verdana"/>
                <a:cs typeface="Verdana"/>
              </a:rPr>
              <a:t> </a:t>
            </a:r>
            <a:r>
              <a:rPr sz="908" spc="-59" dirty="0">
                <a:latin typeface="Verdana"/>
                <a:cs typeface="Verdana"/>
              </a:rPr>
              <a:t>компанию</a:t>
            </a:r>
            <a:r>
              <a:rPr sz="908" spc="-59" dirty="0">
                <a:latin typeface="Microsoft Sans Serif"/>
                <a:cs typeface="Microsoft Sans Serif"/>
              </a:rPr>
              <a:t>.</a:t>
            </a:r>
            <a:r>
              <a:rPr sz="908" spc="77" dirty="0">
                <a:latin typeface="Microsoft Sans Serif"/>
                <a:cs typeface="Microsoft Sans Serif"/>
              </a:rPr>
              <a:t> </a:t>
            </a:r>
            <a:r>
              <a:rPr sz="908" dirty="0">
                <a:latin typeface="Verdana"/>
                <a:cs typeface="Verdana"/>
              </a:rPr>
              <a:t>Вы</a:t>
            </a:r>
            <a:r>
              <a:rPr sz="908" spc="9" dirty="0">
                <a:latin typeface="Verdana"/>
                <a:cs typeface="Verdana"/>
              </a:rPr>
              <a:t> </a:t>
            </a:r>
            <a:r>
              <a:rPr sz="908" spc="-50" dirty="0">
                <a:latin typeface="Verdana"/>
                <a:cs typeface="Verdana"/>
              </a:rPr>
              <a:t>отражаете</a:t>
            </a:r>
            <a:r>
              <a:rPr sz="908" spc="9" dirty="0">
                <a:latin typeface="Verdana"/>
                <a:cs typeface="Verdana"/>
              </a:rPr>
              <a:t> </a:t>
            </a:r>
            <a:r>
              <a:rPr sz="908" spc="-59" dirty="0">
                <a:latin typeface="Verdana"/>
                <a:cs typeface="Verdana"/>
              </a:rPr>
              <a:t>показатели</a:t>
            </a:r>
            <a:r>
              <a:rPr sz="908" spc="14" dirty="0">
                <a:latin typeface="Verdana"/>
                <a:cs typeface="Verdana"/>
              </a:rPr>
              <a:t> </a:t>
            </a:r>
            <a:r>
              <a:rPr sz="908" spc="-32" dirty="0">
                <a:latin typeface="Verdana"/>
                <a:cs typeface="Verdana"/>
              </a:rPr>
              <a:t>движения </a:t>
            </a:r>
            <a:r>
              <a:rPr sz="908" spc="-82" dirty="0">
                <a:latin typeface="Verdana"/>
                <a:cs typeface="Verdana"/>
              </a:rPr>
              <a:t>денежных</a:t>
            </a:r>
            <a:r>
              <a:rPr sz="908" spc="5" dirty="0">
                <a:latin typeface="Verdana"/>
                <a:cs typeface="Verdana"/>
              </a:rPr>
              <a:t> </a:t>
            </a:r>
            <a:r>
              <a:rPr sz="908" spc="-41" dirty="0">
                <a:latin typeface="Verdana"/>
                <a:cs typeface="Verdana"/>
              </a:rPr>
              <a:t>средств</a:t>
            </a:r>
            <a:r>
              <a:rPr sz="908" spc="14" dirty="0">
                <a:latin typeface="Verdana"/>
                <a:cs typeface="Verdana"/>
              </a:rPr>
              <a:t> </a:t>
            </a:r>
            <a:r>
              <a:rPr sz="908" spc="-118" dirty="0">
                <a:latin typeface="Verdana"/>
                <a:cs typeface="Verdana"/>
              </a:rPr>
              <a:t>как</a:t>
            </a:r>
            <a:r>
              <a:rPr sz="908" spc="18" dirty="0">
                <a:latin typeface="Verdana"/>
                <a:cs typeface="Verdana"/>
              </a:rPr>
              <a:t> </a:t>
            </a:r>
            <a:r>
              <a:rPr sz="908" spc="-82" dirty="0">
                <a:latin typeface="Verdana"/>
                <a:cs typeface="Verdana"/>
              </a:rPr>
              <a:t>потоки</a:t>
            </a:r>
            <a:r>
              <a:rPr sz="908" spc="18" dirty="0">
                <a:latin typeface="Verdana"/>
                <a:cs typeface="Verdana"/>
              </a:rPr>
              <a:t> </a:t>
            </a:r>
            <a:r>
              <a:rPr sz="908" spc="-59" dirty="0">
                <a:latin typeface="Verdana"/>
                <a:cs typeface="Verdana"/>
              </a:rPr>
              <a:t>по</a:t>
            </a:r>
            <a:r>
              <a:rPr sz="908" spc="14" dirty="0">
                <a:latin typeface="Verdana"/>
                <a:cs typeface="Verdana"/>
              </a:rPr>
              <a:t> </a:t>
            </a:r>
            <a:r>
              <a:rPr sz="908" spc="-68" dirty="0">
                <a:latin typeface="Verdana"/>
                <a:cs typeface="Verdana"/>
              </a:rPr>
              <a:t>инвестиционной</a:t>
            </a:r>
            <a:r>
              <a:rPr sz="908" spc="9" dirty="0">
                <a:latin typeface="Verdana"/>
                <a:cs typeface="Verdana"/>
              </a:rPr>
              <a:t> </a:t>
            </a:r>
            <a:r>
              <a:rPr sz="908" spc="-45" dirty="0">
                <a:latin typeface="Verdana"/>
                <a:cs typeface="Verdana"/>
              </a:rPr>
              <a:t>деятельности</a:t>
            </a:r>
            <a:r>
              <a:rPr sz="908" spc="-45" dirty="0">
                <a:latin typeface="Microsoft Sans Serif"/>
                <a:cs typeface="Microsoft Sans Serif"/>
              </a:rPr>
              <a:t>,</a:t>
            </a:r>
            <a:r>
              <a:rPr sz="908" spc="86" dirty="0">
                <a:latin typeface="Microsoft Sans Serif"/>
                <a:cs typeface="Microsoft Sans Serif"/>
              </a:rPr>
              <a:t> </a:t>
            </a:r>
            <a:r>
              <a:rPr sz="908" spc="-36" dirty="0">
                <a:latin typeface="Verdana"/>
                <a:cs typeface="Verdana"/>
              </a:rPr>
              <a:t>включая</a:t>
            </a:r>
            <a:endParaRPr sz="908">
              <a:latin typeface="Verdana"/>
              <a:cs typeface="Verdana"/>
            </a:endParaRPr>
          </a:p>
          <a:p>
            <a:pPr marL="65125">
              <a:lnSpc>
                <a:spcPts val="1057"/>
              </a:lnSpc>
            </a:pPr>
            <a:r>
              <a:rPr sz="908" spc="-73" dirty="0">
                <a:latin typeface="Verdana"/>
                <a:cs typeface="Verdana"/>
              </a:rPr>
              <a:t>поступления</a:t>
            </a:r>
            <a:r>
              <a:rPr sz="908" spc="-32" dirty="0">
                <a:latin typeface="Verdana"/>
                <a:cs typeface="Verdana"/>
              </a:rPr>
              <a:t> </a:t>
            </a:r>
            <a:r>
              <a:rPr sz="908" spc="-50" dirty="0">
                <a:latin typeface="Verdana"/>
                <a:cs typeface="Verdana"/>
              </a:rPr>
              <a:t>от</a:t>
            </a:r>
            <a:r>
              <a:rPr sz="908" spc="-36" dirty="0">
                <a:latin typeface="Verdana"/>
                <a:cs typeface="Verdana"/>
              </a:rPr>
              <a:t> </a:t>
            </a:r>
            <a:r>
              <a:rPr sz="908" spc="-9" dirty="0">
                <a:latin typeface="Verdana"/>
                <a:cs typeface="Verdana"/>
              </a:rPr>
              <a:t>продажи</a:t>
            </a:r>
            <a:r>
              <a:rPr sz="908" spc="-9" dirty="0">
                <a:latin typeface="Microsoft Sans Serif"/>
                <a:cs typeface="Microsoft Sans Serif"/>
              </a:rPr>
              <a:t>.</a:t>
            </a:r>
            <a:endParaRPr sz="908">
              <a:latin typeface="Microsoft Sans Serif"/>
              <a:cs typeface="Microsoft Sans Serif"/>
            </a:endParaRPr>
          </a:p>
        </p:txBody>
      </p:sp>
      <p:sp>
        <p:nvSpPr>
          <p:cNvPr id="23" name="object 23"/>
          <p:cNvSpPr txBox="1"/>
          <p:nvPr/>
        </p:nvSpPr>
        <p:spPr>
          <a:xfrm>
            <a:off x="6426918" y="3928999"/>
            <a:ext cx="4038728" cy="151357"/>
          </a:xfrm>
          <a:prstGeom prst="rect">
            <a:avLst/>
          </a:prstGeom>
        </p:spPr>
        <p:txBody>
          <a:bodyPr vert="horz" wrap="square" lIns="0" tIns="11526" rIns="0" bIns="0" rtlCol="0">
            <a:spAutoFit/>
          </a:bodyPr>
          <a:lstStyle/>
          <a:p>
            <a:pPr marL="11527">
              <a:spcBef>
                <a:spcPts val="91"/>
              </a:spcBef>
              <a:tabLst>
                <a:tab pos="735968" algn="l"/>
                <a:tab pos="1337076" algn="l"/>
                <a:tab pos="2156036" algn="l"/>
                <a:tab pos="2991708" algn="l"/>
                <a:tab pos="3900574" algn="l"/>
              </a:tabLst>
            </a:pPr>
            <a:r>
              <a:rPr sz="908" spc="-9" dirty="0">
                <a:latin typeface="Verdana"/>
                <a:cs typeface="Verdana"/>
              </a:rPr>
              <a:t>Компания</a:t>
            </a:r>
            <a:r>
              <a:rPr sz="908" dirty="0">
                <a:latin typeface="Verdana"/>
                <a:cs typeface="Verdana"/>
              </a:rPr>
              <a:t>	</a:t>
            </a:r>
            <a:r>
              <a:rPr sz="908" spc="-9" dirty="0">
                <a:latin typeface="Verdana"/>
                <a:cs typeface="Verdana"/>
              </a:rPr>
              <a:t>должна</a:t>
            </a:r>
            <a:r>
              <a:rPr sz="908" dirty="0">
                <a:latin typeface="Verdana"/>
                <a:cs typeface="Verdana"/>
              </a:rPr>
              <a:t>	</a:t>
            </a:r>
            <a:r>
              <a:rPr sz="908" spc="-9" dirty="0">
                <a:latin typeface="Verdana"/>
                <a:cs typeface="Verdana"/>
              </a:rPr>
              <a:t>раскрывать</a:t>
            </a:r>
            <a:r>
              <a:rPr sz="908" dirty="0">
                <a:latin typeface="Verdana"/>
                <a:cs typeface="Verdana"/>
              </a:rPr>
              <a:t>	</a:t>
            </a:r>
            <a:r>
              <a:rPr sz="908" spc="-9" dirty="0">
                <a:latin typeface="Verdana"/>
                <a:cs typeface="Verdana"/>
              </a:rPr>
              <a:t>следующую</a:t>
            </a:r>
            <a:r>
              <a:rPr sz="908" dirty="0">
                <a:latin typeface="Verdana"/>
                <a:cs typeface="Verdana"/>
              </a:rPr>
              <a:t>	</a:t>
            </a:r>
            <a:r>
              <a:rPr sz="908" spc="-9" dirty="0">
                <a:latin typeface="Verdana"/>
                <a:cs typeface="Verdana"/>
              </a:rPr>
              <a:t>информацию</a:t>
            </a:r>
            <a:r>
              <a:rPr sz="908" dirty="0">
                <a:latin typeface="Verdana"/>
                <a:cs typeface="Verdana"/>
              </a:rPr>
              <a:t>	</a:t>
            </a:r>
            <a:r>
              <a:rPr sz="908" spc="-45" dirty="0">
                <a:latin typeface="Verdana"/>
                <a:cs typeface="Verdana"/>
              </a:rPr>
              <a:t>по</a:t>
            </a:r>
            <a:endParaRPr sz="908">
              <a:latin typeface="Verdana"/>
              <a:cs typeface="Verdana"/>
            </a:endParaRPr>
          </a:p>
        </p:txBody>
      </p:sp>
      <p:sp>
        <p:nvSpPr>
          <p:cNvPr id="24" name="object 24"/>
          <p:cNvSpPr txBox="1"/>
          <p:nvPr/>
        </p:nvSpPr>
        <p:spPr>
          <a:xfrm>
            <a:off x="6426917" y="4067312"/>
            <a:ext cx="4039304" cy="151357"/>
          </a:xfrm>
          <a:prstGeom prst="rect">
            <a:avLst/>
          </a:prstGeom>
        </p:spPr>
        <p:txBody>
          <a:bodyPr vert="horz" wrap="square" lIns="0" tIns="11526" rIns="0" bIns="0" rtlCol="0">
            <a:spAutoFit/>
          </a:bodyPr>
          <a:lstStyle/>
          <a:p>
            <a:pPr marL="11527">
              <a:spcBef>
                <a:spcPts val="91"/>
              </a:spcBef>
            </a:pPr>
            <a:r>
              <a:rPr sz="908" spc="-59" dirty="0">
                <a:latin typeface="Verdana"/>
                <a:cs typeface="Verdana"/>
              </a:rPr>
              <a:t>агрегированным</a:t>
            </a:r>
            <a:r>
              <a:rPr sz="908" spc="200" dirty="0">
                <a:latin typeface="Verdana"/>
                <a:cs typeface="Verdana"/>
              </a:rPr>
              <a:t> </a:t>
            </a:r>
            <a:r>
              <a:rPr sz="908" spc="-45" dirty="0">
                <a:latin typeface="Verdana"/>
                <a:cs typeface="Verdana"/>
              </a:rPr>
              <a:t>показателям</a:t>
            </a:r>
            <a:r>
              <a:rPr sz="908" spc="204" dirty="0">
                <a:latin typeface="Verdana"/>
                <a:cs typeface="Verdana"/>
              </a:rPr>
              <a:t> </a:t>
            </a:r>
            <a:r>
              <a:rPr sz="908" dirty="0">
                <a:latin typeface="Verdana"/>
                <a:cs typeface="Verdana"/>
              </a:rPr>
              <a:t>в</a:t>
            </a:r>
            <a:r>
              <a:rPr sz="908" spc="200" dirty="0">
                <a:latin typeface="Verdana"/>
                <a:cs typeface="Verdana"/>
              </a:rPr>
              <a:t> </a:t>
            </a:r>
            <a:r>
              <a:rPr sz="908" spc="-45" dirty="0">
                <a:latin typeface="Verdana"/>
                <a:cs typeface="Verdana"/>
              </a:rPr>
              <a:t>отношении</a:t>
            </a:r>
            <a:r>
              <a:rPr sz="908" spc="200" dirty="0">
                <a:latin typeface="Verdana"/>
                <a:cs typeface="Verdana"/>
              </a:rPr>
              <a:t> </a:t>
            </a:r>
            <a:r>
              <a:rPr sz="908" spc="-36" dirty="0">
                <a:latin typeface="Verdana"/>
                <a:cs typeface="Verdana"/>
              </a:rPr>
              <a:t>как</a:t>
            </a:r>
            <a:r>
              <a:rPr sz="908" spc="200" dirty="0">
                <a:latin typeface="Verdana"/>
                <a:cs typeface="Verdana"/>
              </a:rPr>
              <a:t> </a:t>
            </a:r>
            <a:r>
              <a:rPr sz="908" spc="-50" dirty="0">
                <a:latin typeface="Verdana"/>
                <a:cs typeface="Verdana"/>
              </a:rPr>
              <a:t>приобретения</a:t>
            </a:r>
            <a:r>
              <a:rPr sz="908" spc="-50" dirty="0">
                <a:latin typeface="Microsoft Sans Serif"/>
                <a:cs typeface="Microsoft Sans Serif"/>
              </a:rPr>
              <a:t>,</a:t>
            </a:r>
            <a:r>
              <a:rPr sz="908" spc="277" dirty="0">
                <a:latin typeface="Microsoft Sans Serif"/>
                <a:cs typeface="Microsoft Sans Serif"/>
              </a:rPr>
              <a:t> </a:t>
            </a:r>
            <a:r>
              <a:rPr sz="908" dirty="0">
                <a:latin typeface="Verdana"/>
                <a:cs typeface="Verdana"/>
              </a:rPr>
              <a:t>так</a:t>
            </a:r>
            <a:r>
              <a:rPr sz="908" spc="200" dirty="0">
                <a:latin typeface="Verdana"/>
                <a:cs typeface="Verdana"/>
              </a:rPr>
              <a:t> </a:t>
            </a:r>
            <a:r>
              <a:rPr sz="908" spc="-45" dirty="0">
                <a:latin typeface="Verdana"/>
                <a:cs typeface="Verdana"/>
              </a:rPr>
              <a:t>и</a:t>
            </a:r>
            <a:endParaRPr sz="908">
              <a:latin typeface="Verdana"/>
              <a:cs typeface="Verdana"/>
            </a:endParaRPr>
          </a:p>
        </p:txBody>
      </p:sp>
      <p:sp>
        <p:nvSpPr>
          <p:cNvPr id="25" name="object 25"/>
          <p:cNvSpPr txBox="1"/>
          <p:nvPr/>
        </p:nvSpPr>
        <p:spPr>
          <a:xfrm>
            <a:off x="6426865" y="4205624"/>
            <a:ext cx="4038728" cy="291074"/>
          </a:xfrm>
          <a:prstGeom prst="rect">
            <a:avLst/>
          </a:prstGeom>
        </p:spPr>
        <p:txBody>
          <a:bodyPr vert="horz" wrap="square" lIns="0" tIns="11526" rIns="0" bIns="0" rtlCol="0">
            <a:spAutoFit/>
          </a:bodyPr>
          <a:lstStyle/>
          <a:p>
            <a:pPr marL="11527" marR="4611">
              <a:spcBef>
                <a:spcPts val="91"/>
              </a:spcBef>
            </a:pPr>
            <a:r>
              <a:rPr sz="908" spc="-36" dirty="0">
                <a:latin typeface="Verdana"/>
                <a:cs typeface="Verdana"/>
              </a:rPr>
              <a:t>выбытия</a:t>
            </a:r>
            <a:r>
              <a:rPr sz="908" spc="182" dirty="0">
                <a:latin typeface="Verdana"/>
                <a:cs typeface="Verdana"/>
              </a:rPr>
              <a:t> </a:t>
            </a:r>
            <a:r>
              <a:rPr sz="908" spc="-45" dirty="0">
                <a:latin typeface="Verdana"/>
                <a:cs typeface="Verdana"/>
              </a:rPr>
              <a:t>дочерних</a:t>
            </a:r>
            <a:r>
              <a:rPr sz="908" spc="182" dirty="0">
                <a:latin typeface="Verdana"/>
                <a:cs typeface="Verdana"/>
              </a:rPr>
              <a:t> </a:t>
            </a:r>
            <a:r>
              <a:rPr sz="908" spc="-50" dirty="0">
                <a:latin typeface="Verdana"/>
                <a:cs typeface="Verdana"/>
              </a:rPr>
              <a:t>компаний</a:t>
            </a:r>
            <a:r>
              <a:rPr sz="908" spc="185" dirty="0">
                <a:latin typeface="Verdana"/>
                <a:cs typeface="Verdana"/>
              </a:rPr>
              <a:t> </a:t>
            </a:r>
            <a:r>
              <a:rPr sz="908" dirty="0">
                <a:latin typeface="Microsoft Sans Serif"/>
                <a:cs typeface="Microsoft Sans Serif"/>
              </a:rPr>
              <a:t>(</a:t>
            </a:r>
            <a:r>
              <a:rPr sz="908" dirty="0">
                <a:latin typeface="Verdana"/>
                <a:cs typeface="Verdana"/>
              </a:rPr>
              <a:t>или</a:t>
            </a:r>
            <a:r>
              <a:rPr sz="908" spc="182" dirty="0">
                <a:latin typeface="Verdana"/>
                <a:cs typeface="Verdana"/>
              </a:rPr>
              <a:t> </a:t>
            </a:r>
            <a:r>
              <a:rPr sz="908" spc="-45" dirty="0">
                <a:latin typeface="Verdana"/>
                <a:cs typeface="Verdana"/>
              </a:rPr>
              <a:t>прочих</a:t>
            </a:r>
            <a:r>
              <a:rPr sz="908" spc="182" dirty="0">
                <a:latin typeface="Verdana"/>
                <a:cs typeface="Verdana"/>
              </a:rPr>
              <a:t> </a:t>
            </a:r>
            <a:r>
              <a:rPr sz="908" spc="-50" dirty="0">
                <a:latin typeface="Verdana"/>
                <a:cs typeface="Verdana"/>
              </a:rPr>
              <a:t>подразделений</a:t>
            </a:r>
            <a:r>
              <a:rPr sz="908" spc="182" dirty="0">
                <a:latin typeface="Verdana"/>
                <a:cs typeface="Verdana"/>
              </a:rPr>
              <a:t> </a:t>
            </a:r>
            <a:r>
              <a:rPr sz="908" dirty="0">
                <a:latin typeface="Verdana"/>
                <a:cs typeface="Verdana"/>
              </a:rPr>
              <a:t>в</a:t>
            </a:r>
            <a:r>
              <a:rPr sz="908" spc="182" dirty="0">
                <a:latin typeface="Verdana"/>
                <a:cs typeface="Verdana"/>
              </a:rPr>
              <a:t> </a:t>
            </a:r>
            <a:r>
              <a:rPr sz="908" spc="-27" dirty="0">
                <a:latin typeface="Verdana"/>
                <a:cs typeface="Verdana"/>
              </a:rPr>
              <a:t>течение </a:t>
            </a:r>
            <a:r>
              <a:rPr sz="908" spc="-68" dirty="0">
                <a:latin typeface="Verdana"/>
                <a:cs typeface="Verdana"/>
              </a:rPr>
              <a:t>отчетного</a:t>
            </a:r>
            <a:r>
              <a:rPr sz="908" spc="-9" dirty="0">
                <a:latin typeface="Verdana"/>
                <a:cs typeface="Verdana"/>
              </a:rPr>
              <a:t> периода</a:t>
            </a:r>
            <a:r>
              <a:rPr sz="908" spc="-9" dirty="0">
                <a:latin typeface="Microsoft Sans Serif"/>
                <a:cs typeface="Microsoft Sans Serif"/>
              </a:rPr>
              <a:t>):</a:t>
            </a:r>
            <a:endParaRPr sz="908">
              <a:latin typeface="Microsoft Sans Serif"/>
              <a:cs typeface="Microsoft Sans Serif"/>
            </a:endParaRPr>
          </a:p>
        </p:txBody>
      </p:sp>
      <p:sp>
        <p:nvSpPr>
          <p:cNvPr id="26" name="object 26"/>
          <p:cNvSpPr txBox="1"/>
          <p:nvPr/>
        </p:nvSpPr>
        <p:spPr>
          <a:xfrm>
            <a:off x="6426876" y="4620561"/>
            <a:ext cx="2789304" cy="151357"/>
          </a:xfrm>
          <a:prstGeom prst="rect">
            <a:avLst/>
          </a:prstGeom>
        </p:spPr>
        <p:txBody>
          <a:bodyPr vert="horz" wrap="square" lIns="0" tIns="11526" rIns="0" bIns="0" rtlCol="0">
            <a:spAutoFit/>
          </a:bodyPr>
          <a:lstStyle/>
          <a:p>
            <a:pPr marL="11527">
              <a:spcBef>
                <a:spcPts val="91"/>
              </a:spcBef>
              <a:tabLst>
                <a:tab pos="425905" algn="l"/>
              </a:tabLst>
            </a:pPr>
            <a:r>
              <a:rPr sz="908" spc="-23" dirty="0">
                <a:latin typeface="Microsoft Sans Serif"/>
                <a:cs typeface="Microsoft Sans Serif"/>
              </a:rPr>
              <a:t>(i)</a:t>
            </a:r>
            <a:r>
              <a:rPr sz="908" dirty="0">
                <a:latin typeface="Microsoft Sans Serif"/>
                <a:cs typeface="Microsoft Sans Serif"/>
              </a:rPr>
              <a:t>	</a:t>
            </a:r>
            <a:r>
              <a:rPr sz="908" spc="-59" dirty="0">
                <a:latin typeface="Verdana"/>
                <a:cs typeface="Verdana"/>
              </a:rPr>
              <a:t>общая</a:t>
            </a:r>
            <a:r>
              <a:rPr sz="908" spc="-36" dirty="0">
                <a:latin typeface="Verdana"/>
                <a:cs typeface="Verdana"/>
              </a:rPr>
              <a:t> </a:t>
            </a:r>
            <a:r>
              <a:rPr sz="908" spc="-45" dirty="0">
                <a:latin typeface="Verdana"/>
                <a:cs typeface="Verdana"/>
              </a:rPr>
              <a:t>сумма</a:t>
            </a:r>
            <a:r>
              <a:rPr sz="908" spc="-27" dirty="0">
                <a:latin typeface="Verdana"/>
                <a:cs typeface="Verdana"/>
              </a:rPr>
              <a:t> </a:t>
            </a:r>
            <a:r>
              <a:rPr sz="908" spc="-73" dirty="0">
                <a:latin typeface="Verdana"/>
                <a:cs typeface="Verdana"/>
              </a:rPr>
              <a:t>приобретения</a:t>
            </a:r>
            <a:r>
              <a:rPr sz="908" spc="-27" dirty="0">
                <a:latin typeface="Verdana"/>
                <a:cs typeface="Verdana"/>
              </a:rPr>
              <a:t> </a:t>
            </a:r>
            <a:r>
              <a:rPr sz="908" spc="-54" dirty="0">
                <a:latin typeface="Microsoft Sans Serif"/>
                <a:cs typeface="Microsoft Sans Serif"/>
              </a:rPr>
              <a:t>(</a:t>
            </a:r>
            <a:r>
              <a:rPr sz="908" spc="-54" dirty="0">
                <a:latin typeface="Verdana"/>
                <a:cs typeface="Verdana"/>
              </a:rPr>
              <a:t>или</a:t>
            </a:r>
            <a:r>
              <a:rPr sz="908" spc="-36" dirty="0">
                <a:latin typeface="Verdana"/>
                <a:cs typeface="Verdana"/>
              </a:rPr>
              <a:t> </a:t>
            </a:r>
            <a:r>
              <a:rPr sz="908" spc="-27" dirty="0">
                <a:latin typeface="Verdana"/>
                <a:cs typeface="Verdana"/>
              </a:rPr>
              <a:t>выбытия</a:t>
            </a:r>
            <a:r>
              <a:rPr sz="908" spc="-27" dirty="0">
                <a:latin typeface="Microsoft Sans Serif"/>
                <a:cs typeface="Microsoft Sans Serif"/>
              </a:rPr>
              <a:t>);</a:t>
            </a:r>
            <a:endParaRPr sz="908">
              <a:latin typeface="Microsoft Sans Serif"/>
              <a:cs typeface="Microsoft Sans Serif"/>
            </a:endParaRPr>
          </a:p>
        </p:txBody>
      </p:sp>
      <p:sp>
        <p:nvSpPr>
          <p:cNvPr id="27" name="object 27"/>
          <p:cNvSpPr txBox="1"/>
          <p:nvPr/>
        </p:nvSpPr>
        <p:spPr>
          <a:xfrm>
            <a:off x="6426865" y="4897185"/>
            <a:ext cx="150991" cy="151357"/>
          </a:xfrm>
          <a:prstGeom prst="rect">
            <a:avLst/>
          </a:prstGeom>
        </p:spPr>
        <p:txBody>
          <a:bodyPr vert="horz" wrap="square" lIns="0" tIns="11526" rIns="0" bIns="0" rtlCol="0">
            <a:spAutoFit/>
          </a:bodyPr>
          <a:lstStyle/>
          <a:p>
            <a:pPr marL="11527">
              <a:spcBef>
                <a:spcPts val="91"/>
              </a:spcBef>
            </a:pPr>
            <a:r>
              <a:rPr sz="908" spc="-18" dirty="0">
                <a:latin typeface="Microsoft Sans Serif"/>
                <a:cs typeface="Microsoft Sans Serif"/>
              </a:rPr>
              <a:t>(ii)</a:t>
            </a:r>
            <a:endParaRPr sz="908">
              <a:latin typeface="Microsoft Sans Serif"/>
              <a:cs typeface="Microsoft Sans Serif"/>
            </a:endParaRPr>
          </a:p>
        </p:txBody>
      </p:sp>
      <p:sp>
        <p:nvSpPr>
          <p:cNvPr id="28" name="object 28"/>
          <p:cNvSpPr txBox="1"/>
          <p:nvPr/>
        </p:nvSpPr>
        <p:spPr>
          <a:xfrm>
            <a:off x="6841802" y="4897185"/>
            <a:ext cx="3624367" cy="291074"/>
          </a:xfrm>
          <a:prstGeom prst="rect">
            <a:avLst/>
          </a:prstGeom>
        </p:spPr>
        <p:txBody>
          <a:bodyPr vert="horz" wrap="square" lIns="0" tIns="11526" rIns="0" bIns="0" rtlCol="0">
            <a:spAutoFit/>
          </a:bodyPr>
          <a:lstStyle/>
          <a:p>
            <a:pPr marL="11527" marR="4611">
              <a:spcBef>
                <a:spcPts val="91"/>
              </a:spcBef>
            </a:pPr>
            <a:r>
              <a:rPr sz="908" dirty="0">
                <a:latin typeface="Verdana"/>
                <a:cs typeface="Verdana"/>
              </a:rPr>
              <a:t>доля</a:t>
            </a:r>
            <a:r>
              <a:rPr sz="908" spc="304" dirty="0">
                <a:latin typeface="Verdana"/>
                <a:cs typeface="Verdana"/>
              </a:rPr>
              <a:t> </a:t>
            </a:r>
            <a:r>
              <a:rPr sz="908" spc="-45" dirty="0">
                <a:latin typeface="Verdana"/>
                <a:cs typeface="Verdana"/>
              </a:rPr>
              <a:t>приобретения</a:t>
            </a:r>
            <a:r>
              <a:rPr sz="908" spc="309" dirty="0">
                <a:latin typeface="Verdana"/>
                <a:cs typeface="Verdana"/>
              </a:rPr>
              <a:t> </a:t>
            </a:r>
            <a:r>
              <a:rPr sz="908" dirty="0">
                <a:latin typeface="Microsoft Sans Serif"/>
                <a:cs typeface="Microsoft Sans Serif"/>
              </a:rPr>
              <a:t>(</a:t>
            </a:r>
            <a:r>
              <a:rPr sz="908" dirty="0">
                <a:latin typeface="Verdana"/>
                <a:cs typeface="Verdana"/>
              </a:rPr>
              <a:t>или</a:t>
            </a:r>
            <a:r>
              <a:rPr sz="908" spc="309" dirty="0">
                <a:latin typeface="Verdana"/>
                <a:cs typeface="Verdana"/>
              </a:rPr>
              <a:t> </a:t>
            </a:r>
            <a:r>
              <a:rPr sz="908" spc="-23" dirty="0">
                <a:latin typeface="Verdana"/>
                <a:cs typeface="Verdana"/>
              </a:rPr>
              <a:t>выбытия</a:t>
            </a:r>
            <a:r>
              <a:rPr sz="908" spc="-23" dirty="0">
                <a:latin typeface="Microsoft Sans Serif"/>
                <a:cs typeface="Microsoft Sans Serif"/>
              </a:rPr>
              <a:t>),</a:t>
            </a:r>
            <a:r>
              <a:rPr sz="908" spc="377" dirty="0">
                <a:latin typeface="Microsoft Sans Serif"/>
                <a:cs typeface="Microsoft Sans Serif"/>
              </a:rPr>
              <a:t> </a:t>
            </a:r>
            <a:r>
              <a:rPr sz="908" spc="-41" dirty="0">
                <a:latin typeface="Verdana"/>
                <a:cs typeface="Verdana"/>
              </a:rPr>
              <a:t>оплаченная</a:t>
            </a:r>
            <a:r>
              <a:rPr sz="908" spc="304" dirty="0">
                <a:latin typeface="Verdana"/>
                <a:cs typeface="Verdana"/>
              </a:rPr>
              <a:t> </a:t>
            </a:r>
            <a:r>
              <a:rPr sz="908" spc="-41" dirty="0">
                <a:latin typeface="Verdana"/>
                <a:cs typeface="Verdana"/>
              </a:rPr>
              <a:t>денежными </a:t>
            </a:r>
            <a:r>
              <a:rPr sz="908" spc="-50" dirty="0">
                <a:latin typeface="Verdana"/>
                <a:cs typeface="Verdana"/>
              </a:rPr>
              <a:t>средствами</a:t>
            </a:r>
            <a:r>
              <a:rPr sz="908" spc="-54" dirty="0">
                <a:latin typeface="Verdana"/>
                <a:cs typeface="Verdana"/>
              </a:rPr>
              <a:t> </a:t>
            </a:r>
            <a:r>
              <a:rPr sz="908" spc="-73" dirty="0">
                <a:latin typeface="Verdana"/>
                <a:cs typeface="Verdana"/>
              </a:rPr>
              <a:t>или</a:t>
            </a:r>
            <a:r>
              <a:rPr sz="908" spc="-50" dirty="0">
                <a:latin typeface="Verdana"/>
                <a:cs typeface="Verdana"/>
              </a:rPr>
              <a:t> </a:t>
            </a:r>
            <a:r>
              <a:rPr sz="908" spc="-82" dirty="0">
                <a:latin typeface="Verdana"/>
                <a:cs typeface="Verdana"/>
              </a:rPr>
              <a:t>их</a:t>
            </a:r>
            <a:r>
              <a:rPr sz="908" spc="-50" dirty="0">
                <a:latin typeface="Verdana"/>
                <a:cs typeface="Verdana"/>
              </a:rPr>
              <a:t> </a:t>
            </a:r>
            <a:r>
              <a:rPr sz="908" spc="-9" dirty="0">
                <a:latin typeface="Verdana"/>
                <a:cs typeface="Verdana"/>
              </a:rPr>
              <a:t>эквивалентами</a:t>
            </a:r>
            <a:r>
              <a:rPr sz="908" spc="-9" dirty="0">
                <a:latin typeface="Microsoft Sans Serif"/>
                <a:cs typeface="Microsoft Sans Serif"/>
              </a:rPr>
              <a:t>;</a:t>
            </a:r>
            <a:endParaRPr sz="908">
              <a:latin typeface="Microsoft Sans Serif"/>
              <a:cs typeface="Microsoft Sans Serif"/>
            </a:endParaRPr>
          </a:p>
        </p:txBody>
      </p:sp>
      <p:sp>
        <p:nvSpPr>
          <p:cNvPr id="29" name="object 29"/>
          <p:cNvSpPr txBox="1"/>
          <p:nvPr/>
        </p:nvSpPr>
        <p:spPr>
          <a:xfrm>
            <a:off x="6426854" y="5312122"/>
            <a:ext cx="176925" cy="151357"/>
          </a:xfrm>
          <a:prstGeom prst="rect">
            <a:avLst/>
          </a:prstGeom>
        </p:spPr>
        <p:txBody>
          <a:bodyPr vert="horz" wrap="square" lIns="0" tIns="11526" rIns="0" bIns="0" rtlCol="0">
            <a:spAutoFit/>
          </a:bodyPr>
          <a:lstStyle/>
          <a:p>
            <a:pPr marL="11527">
              <a:spcBef>
                <a:spcPts val="91"/>
              </a:spcBef>
            </a:pPr>
            <a:r>
              <a:rPr sz="908" spc="-9" dirty="0">
                <a:latin typeface="Microsoft Sans Serif"/>
                <a:cs typeface="Microsoft Sans Serif"/>
              </a:rPr>
              <a:t>(iii)</a:t>
            </a:r>
            <a:endParaRPr sz="908">
              <a:latin typeface="Microsoft Sans Serif"/>
              <a:cs typeface="Microsoft Sans Serif"/>
            </a:endParaRPr>
          </a:p>
        </p:txBody>
      </p:sp>
      <p:sp>
        <p:nvSpPr>
          <p:cNvPr id="30" name="object 30"/>
          <p:cNvSpPr txBox="1"/>
          <p:nvPr/>
        </p:nvSpPr>
        <p:spPr>
          <a:xfrm>
            <a:off x="6841779" y="5312122"/>
            <a:ext cx="3623214" cy="291074"/>
          </a:xfrm>
          <a:prstGeom prst="rect">
            <a:avLst/>
          </a:prstGeom>
        </p:spPr>
        <p:txBody>
          <a:bodyPr vert="horz" wrap="square" lIns="0" tIns="11526" rIns="0" bIns="0" rtlCol="0">
            <a:spAutoFit/>
          </a:bodyPr>
          <a:lstStyle/>
          <a:p>
            <a:pPr marL="11527">
              <a:spcBef>
                <a:spcPts val="91"/>
              </a:spcBef>
            </a:pPr>
            <a:r>
              <a:rPr sz="908" spc="-9" dirty="0">
                <a:latin typeface="Verdana"/>
                <a:cs typeface="Verdana"/>
              </a:rPr>
              <a:t>сумма</a:t>
            </a:r>
            <a:r>
              <a:rPr sz="908" spc="27" dirty="0">
                <a:latin typeface="Verdana"/>
                <a:cs typeface="Verdana"/>
              </a:rPr>
              <a:t> </a:t>
            </a:r>
            <a:r>
              <a:rPr sz="908" spc="-64" dirty="0">
                <a:latin typeface="Verdana"/>
                <a:cs typeface="Verdana"/>
              </a:rPr>
              <a:t>денежных</a:t>
            </a:r>
            <a:r>
              <a:rPr sz="908" spc="27" dirty="0">
                <a:latin typeface="Verdana"/>
                <a:cs typeface="Verdana"/>
              </a:rPr>
              <a:t> </a:t>
            </a:r>
            <a:r>
              <a:rPr sz="908" spc="-32" dirty="0">
                <a:latin typeface="Verdana"/>
                <a:cs typeface="Verdana"/>
              </a:rPr>
              <a:t>средств</a:t>
            </a:r>
            <a:r>
              <a:rPr sz="908" spc="27" dirty="0">
                <a:latin typeface="Verdana"/>
                <a:cs typeface="Verdana"/>
              </a:rPr>
              <a:t> </a:t>
            </a:r>
            <a:r>
              <a:rPr sz="908" dirty="0">
                <a:latin typeface="Microsoft Sans Serif"/>
                <a:cs typeface="Microsoft Sans Serif"/>
              </a:rPr>
              <a:t>(</a:t>
            </a:r>
            <a:r>
              <a:rPr sz="908" dirty="0">
                <a:latin typeface="Verdana"/>
                <a:cs typeface="Verdana"/>
              </a:rPr>
              <a:t>и</a:t>
            </a:r>
            <a:r>
              <a:rPr sz="908" spc="27" dirty="0">
                <a:latin typeface="Verdana"/>
                <a:cs typeface="Verdana"/>
              </a:rPr>
              <a:t> </a:t>
            </a:r>
            <a:r>
              <a:rPr sz="908" spc="-9" dirty="0">
                <a:latin typeface="Verdana"/>
                <a:cs typeface="Verdana"/>
              </a:rPr>
              <a:t>их</a:t>
            </a:r>
            <a:r>
              <a:rPr sz="908" spc="27" dirty="0">
                <a:latin typeface="Verdana"/>
                <a:cs typeface="Verdana"/>
              </a:rPr>
              <a:t> </a:t>
            </a:r>
            <a:r>
              <a:rPr sz="908" spc="-59" dirty="0">
                <a:latin typeface="Verdana"/>
                <a:cs typeface="Verdana"/>
              </a:rPr>
              <a:t>эквивалентов</a:t>
            </a:r>
            <a:r>
              <a:rPr sz="908" spc="-59" dirty="0">
                <a:latin typeface="Microsoft Sans Serif"/>
                <a:cs typeface="Microsoft Sans Serif"/>
              </a:rPr>
              <a:t>)</a:t>
            </a:r>
            <a:r>
              <a:rPr sz="908" spc="100" dirty="0">
                <a:latin typeface="Microsoft Sans Serif"/>
                <a:cs typeface="Microsoft Sans Serif"/>
              </a:rPr>
              <a:t> </a:t>
            </a:r>
            <a:r>
              <a:rPr sz="908" dirty="0">
                <a:latin typeface="Verdana"/>
                <a:cs typeface="Verdana"/>
              </a:rPr>
              <a:t>в</a:t>
            </a:r>
            <a:r>
              <a:rPr sz="908" spc="27" dirty="0">
                <a:latin typeface="Verdana"/>
                <a:cs typeface="Verdana"/>
              </a:rPr>
              <a:t> </a:t>
            </a:r>
            <a:r>
              <a:rPr sz="908" spc="-32" dirty="0">
                <a:latin typeface="Verdana"/>
                <a:cs typeface="Verdana"/>
              </a:rPr>
              <a:t>приобретаемой</a:t>
            </a:r>
            <a:endParaRPr sz="908">
              <a:latin typeface="Verdana"/>
              <a:cs typeface="Verdana"/>
            </a:endParaRPr>
          </a:p>
          <a:p>
            <a:pPr marL="11527"/>
            <a:r>
              <a:rPr sz="908" spc="-54" dirty="0">
                <a:latin typeface="Microsoft Sans Serif"/>
                <a:cs typeface="Microsoft Sans Serif"/>
              </a:rPr>
              <a:t>(</a:t>
            </a:r>
            <a:r>
              <a:rPr sz="908" spc="-54" dirty="0">
                <a:latin typeface="Verdana"/>
                <a:cs typeface="Verdana"/>
              </a:rPr>
              <a:t>или</a:t>
            </a:r>
            <a:r>
              <a:rPr sz="908" spc="-50" dirty="0">
                <a:latin typeface="Verdana"/>
                <a:cs typeface="Verdana"/>
              </a:rPr>
              <a:t> </a:t>
            </a:r>
            <a:r>
              <a:rPr sz="908" spc="-64" dirty="0">
                <a:latin typeface="Verdana"/>
                <a:cs typeface="Verdana"/>
              </a:rPr>
              <a:t>выбывающей</a:t>
            </a:r>
            <a:r>
              <a:rPr sz="908" spc="-64" dirty="0">
                <a:latin typeface="Microsoft Sans Serif"/>
                <a:cs typeface="Microsoft Sans Serif"/>
              </a:rPr>
              <a:t>)</a:t>
            </a:r>
            <a:r>
              <a:rPr sz="908" spc="32" dirty="0">
                <a:latin typeface="Microsoft Sans Serif"/>
                <a:cs typeface="Microsoft Sans Serif"/>
              </a:rPr>
              <a:t> </a:t>
            </a:r>
            <a:r>
              <a:rPr sz="908" spc="-64" dirty="0">
                <a:latin typeface="Verdana"/>
                <a:cs typeface="Verdana"/>
              </a:rPr>
              <a:t>дочерней</a:t>
            </a:r>
            <a:r>
              <a:rPr sz="908" spc="-41" dirty="0">
                <a:latin typeface="Verdana"/>
                <a:cs typeface="Verdana"/>
              </a:rPr>
              <a:t> </a:t>
            </a:r>
            <a:r>
              <a:rPr sz="908" spc="-82" dirty="0">
                <a:latin typeface="Verdana"/>
                <a:cs typeface="Verdana"/>
              </a:rPr>
              <a:t>компании</a:t>
            </a:r>
            <a:r>
              <a:rPr sz="908" spc="-45" dirty="0">
                <a:latin typeface="Verdana"/>
                <a:cs typeface="Verdana"/>
              </a:rPr>
              <a:t> </a:t>
            </a:r>
            <a:r>
              <a:rPr sz="908" spc="-54" dirty="0">
                <a:latin typeface="Microsoft Sans Serif"/>
                <a:cs typeface="Microsoft Sans Serif"/>
              </a:rPr>
              <a:t>(</a:t>
            </a:r>
            <a:r>
              <a:rPr sz="908" spc="-54" dirty="0">
                <a:latin typeface="Verdana"/>
                <a:cs typeface="Verdana"/>
              </a:rPr>
              <a:t>или</a:t>
            </a:r>
            <a:r>
              <a:rPr sz="908" spc="-45" dirty="0">
                <a:latin typeface="Verdana"/>
                <a:cs typeface="Verdana"/>
              </a:rPr>
              <a:t> </a:t>
            </a:r>
            <a:r>
              <a:rPr sz="908" spc="-54" dirty="0">
                <a:latin typeface="Verdana"/>
                <a:cs typeface="Verdana"/>
              </a:rPr>
              <a:t>подразделении</a:t>
            </a:r>
            <a:r>
              <a:rPr sz="908" spc="-54" dirty="0">
                <a:latin typeface="Microsoft Sans Serif"/>
                <a:cs typeface="Microsoft Sans Serif"/>
              </a:rPr>
              <a:t>);</a:t>
            </a:r>
            <a:r>
              <a:rPr sz="908" spc="32" dirty="0">
                <a:latin typeface="Microsoft Sans Serif"/>
                <a:cs typeface="Microsoft Sans Serif"/>
              </a:rPr>
              <a:t> </a:t>
            </a:r>
            <a:r>
              <a:rPr sz="908" spc="-45" dirty="0">
                <a:latin typeface="Verdana"/>
                <a:cs typeface="Verdana"/>
              </a:rPr>
              <a:t>и</a:t>
            </a:r>
            <a:endParaRPr sz="908">
              <a:latin typeface="Verdana"/>
              <a:cs typeface="Verdana"/>
            </a:endParaRPr>
          </a:p>
        </p:txBody>
      </p:sp>
      <p:sp>
        <p:nvSpPr>
          <p:cNvPr id="31" name="object 31"/>
          <p:cNvSpPr txBox="1"/>
          <p:nvPr/>
        </p:nvSpPr>
        <p:spPr>
          <a:xfrm>
            <a:off x="6426929" y="5727063"/>
            <a:ext cx="183264" cy="151357"/>
          </a:xfrm>
          <a:prstGeom prst="rect">
            <a:avLst/>
          </a:prstGeom>
        </p:spPr>
        <p:txBody>
          <a:bodyPr vert="horz" wrap="square" lIns="0" tIns="11526" rIns="0" bIns="0" rtlCol="0">
            <a:spAutoFit/>
          </a:bodyPr>
          <a:lstStyle/>
          <a:p>
            <a:pPr marL="11527">
              <a:spcBef>
                <a:spcPts val="91"/>
              </a:spcBef>
            </a:pPr>
            <a:r>
              <a:rPr sz="908" spc="-18" dirty="0">
                <a:latin typeface="Microsoft Sans Serif"/>
                <a:cs typeface="Microsoft Sans Serif"/>
              </a:rPr>
              <a:t>(iv)</a:t>
            </a:r>
            <a:endParaRPr sz="908">
              <a:latin typeface="Microsoft Sans Serif"/>
              <a:cs typeface="Microsoft Sans Serif"/>
            </a:endParaRPr>
          </a:p>
        </p:txBody>
      </p:sp>
      <p:sp>
        <p:nvSpPr>
          <p:cNvPr id="32" name="object 32"/>
          <p:cNvSpPr txBox="1"/>
          <p:nvPr/>
        </p:nvSpPr>
        <p:spPr>
          <a:xfrm>
            <a:off x="6841865" y="5727064"/>
            <a:ext cx="3624367" cy="291074"/>
          </a:xfrm>
          <a:prstGeom prst="rect">
            <a:avLst/>
          </a:prstGeom>
        </p:spPr>
        <p:txBody>
          <a:bodyPr vert="horz" wrap="square" lIns="0" tIns="11526" rIns="0" bIns="0" rtlCol="0">
            <a:spAutoFit/>
          </a:bodyPr>
          <a:lstStyle/>
          <a:p>
            <a:pPr marL="11527" marR="4611">
              <a:spcBef>
                <a:spcPts val="91"/>
              </a:spcBef>
            </a:pPr>
            <a:r>
              <a:rPr sz="908" spc="-54" dirty="0">
                <a:latin typeface="Verdana"/>
                <a:cs typeface="Verdana"/>
              </a:rPr>
              <a:t>величина</a:t>
            </a:r>
            <a:r>
              <a:rPr sz="908" spc="5" dirty="0">
                <a:latin typeface="Verdana"/>
                <a:cs typeface="Verdana"/>
              </a:rPr>
              <a:t> </a:t>
            </a:r>
            <a:r>
              <a:rPr sz="908" spc="-59" dirty="0">
                <a:latin typeface="Verdana"/>
                <a:cs typeface="Verdana"/>
              </a:rPr>
              <a:t>активов</a:t>
            </a:r>
            <a:r>
              <a:rPr sz="908" spc="5" dirty="0">
                <a:latin typeface="Verdana"/>
                <a:cs typeface="Verdana"/>
              </a:rPr>
              <a:t> </a:t>
            </a:r>
            <a:r>
              <a:rPr sz="908" dirty="0">
                <a:latin typeface="Verdana"/>
                <a:cs typeface="Verdana"/>
              </a:rPr>
              <a:t>и </a:t>
            </a:r>
            <a:r>
              <a:rPr sz="908" spc="-41" dirty="0">
                <a:latin typeface="Verdana"/>
                <a:cs typeface="Verdana"/>
              </a:rPr>
              <a:t>обязательств</a:t>
            </a:r>
            <a:r>
              <a:rPr sz="908" spc="-41" dirty="0">
                <a:latin typeface="Microsoft Sans Serif"/>
                <a:cs typeface="Microsoft Sans Serif"/>
              </a:rPr>
              <a:t>,</a:t>
            </a:r>
            <a:r>
              <a:rPr sz="908" spc="77" dirty="0">
                <a:latin typeface="Microsoft Sans Serif"/>
                <a:cs typeface="Microsoft Sans Serif"/>
              </a:rPr>
              <a:t> </a:t>
            </a:r>
            <a:r>
              <a:rPr sz="908" spc="-32" dirty="0">
                <a:latin typeface="Verdana"/>
                <a:cs typeface="Verdana"/>
              </a:rPr>
              <a:t>помимо</a:t>
            </a:r>
            <a:r>
              <a:rPr sz="908" spc="5" dirty="0">
                <a:latin typeface="Verdana"/>
                <a:cs typeface="Verdana"/>
              </a:rPr>
              <a:t> </a:t>
            </a:r>
            <a:r>
              <a:rPr sz="908" spc="-64" dirty="0">
                <a:latin typeface="Verdana"/>
                <a:cs typeface="Verdana"/>
              </a:rPr>
              <a:t>денежных</a:t>
            </a:r>
            <a:r>
              <a:rPr sz="908" spc="5" dirty="0">
                <a:latin typeface="Verdana"/>
                <a:cs typeface="Verdana"/>
              </a:rPr>
              <a:t> </a:t>
            </a:r>
            <a:r>
              <a:rPr sz="908" spc="-32" dirty="0">
                <a:latin typeface="Verdana"/>
                <a:cs typeface="Verdana"/>
              </a:rPr>
              <a:t>средств</a:t>
            </a:r>
            <a:r>
              <a:rPr sz="908" spc="5" dirty="0">
                <a:latin typeface="Verdana"/>
                <a:cs typeface="Verdana"/>
              </a:rPr>
              <a:t> </a:t>
            </a:r>
            <a:r>
              <a:rPr sz="908" spc="-23" dirty="0">
                <a:latin typeface="Microsoft Sans Serif"/>
                <a:cs typeface="Microsoft Sans Serif"/>
              </a:rPr>
              <a:t>(</a:t>
            </a:r>
            <a:r>
              <a:rPr sz="908" spc="-23" dirty="0">
                <a:latin typeface="Verdana"/>
                <a:cs typeface="Verdana"/>
              </a:rPr>
              <a:t>и </a:t>
            </a:r>
            <a:r>
              <a:rPr sz="908" spc="-68" dirty="0">
                <a:latin typeface="Verdana"/>
                <a:cs typeface="Verdana"/>
              </a:rPr>
              <a:t>их</a:t>
            </a:r>
            <a:r>
              <a:rPr sz="908" spc="-14" dirty="0">
                <a:latin typeface="Verdana"/>
                <a:cs typeface="Verdana"/>
              </a:rPr>
              <a:t> </a:t>
            </a:r>
            <a:r>
              <a:rPr sz="908" spc="-54" dirty="0">
                <a:latin typeface="Verdana"/>
                <a:cs typeface="Verdana"/>
              </a:rPr>
              <a:t>эквивалентов</a:t>
            </a:r>
            <a:r>
              <a:rPr sz="908" spc="-54" dirty="0">
                <a:latin typeface="Microsoft Sans Serif"/>
                <a:cs typeface="Microsoft Sans Serif"/>
              </a:rPr>
              <a:t>),</a:t>
            </a:r>
            <a:r>
              <a:rPr sz="908" spc="68" dirty="0">
                <a:latin typeface="Microsoft Sans Serif"/>
                <a:cs typeface="Microsoft Sans Serif"/>
              </a:rPr>
              <a:t> </a:t>
            </a:r>
            <a:r>
              <a:rPr sz="908" dirty="0">
                <a:latin typeface="Verdana"/>
                <a:cs typeface="Verdana"/>
              </a:rPr>
              <a:t>в</a:t>
            </a:r>
            <a:r>
              <a:rPr sz="908" spc="-9" dirty="0">
                <a:latin typeface="Verdana"/>
                <a:cs typeface="Verdana"/>
              </a:rPr>
              <a:t> </a:t>
            </a:r>
            <a:r>
              <a:rPr sz="908" spc="-54" dirty="0">
                <a:latin typeface="Verdana"/>
                <a:cs typeface="Verdana"/>
              </a:rPr>
              <a:t>приобретаемой</a:t>
            </a:r>
            <a:r>
              <a:rPr sz="908" spc="-9" dirty="0">
                <a:latin typeface="Verdana"/>
                <a:cs typeface="Verdana"/>
              </a:rPr>
              <a:t> </a:t>
            </a:r>
            <a:r>
              <a:rPr sz="908" spc="-41" dirty="0">
                <a:latin typeface="Microsoft Sans Serif"/>
                <a:cs typeface="Microsoft Sans Serif"/>
              </a:rPr>
              <a:t>(</a:t>
            </a:r>
            <a:r>
              <a:rPr sz="908" spc="-41" dirty="0">
                <a:latin typeface="Verdana"/>
                <a:cs typeface="Verdana"/>
              </a:rPr>
              <a:t>или</a:t>
            </a:r>
            <a:r>
              <a:rPr sz="908" spc="-9" dirty="0">
                <a:latin typeface="Verdana"/>
                <a:cs typeface="Verdana"/>
              </a:rPr>
              <a:t> </a:t>
            </a:r>
            <a:r>
              <a:rPr sz="908" spc="-59" dirty="0">
                <a:latin typeface="Verdana"/>
                <a:cs typeface="Verdana"/>
              </a:rPr>
              <a:t>выбывающей</a:t>
            </a:r>
            <a:r>
              <a:rPr sz="908" spc="-59" dirty="0">
                <a:latin typeface="Microsoft Sans Serif"/>
                <a:cs typeface="Microsoft Sans Serif"/>
              </a:rPr>
              <a:t>)</a:t>
            </a:r>
            <a:r>
              <a:rPr sz="908" spc="68" dirty="0">
                <a:latin typeface="Microsoft Sans Serif"/>
                <a:cs typeface="Microsoft Sans Serif"/>
              </a:rPr>
              <a:t> </a:t>
            </a:r>
            <a:r>
              <a:rPr sz="908" spc="-32" dirty="0">
                <a:latin typeface="Verdana"/>
                <a:cs typeface="Verdana"/>
              </a:rPr>
              <a:t>дочерней</a:t>
            </a:r>
            <a:endParaRPr sz="908">
              <a:latin typeface="Verdana"/>
              <a:cs typeface="Verdana"/>
            </a:endParaRPr>
          </a:p>
        </p:txBody>
      </p:sp>
      <p:sp>
        <p:nvSpPr>
          <p:cNvPr id="33" name="object 33"/>
          <p:cNvSpPr/>
          <p:nvPr/>
        </p:nvSpPr>
        <p:spPr>
          <a:xfrm>
            <a:off x="6089210" y="653527"/>
            <a:ext cx="9221" cy="5387276"/>
          </a:xfrm>
          <a:custGeom>
            <a:avLst/>
            <a:gdLst/>
            <a:ahLst/>
            <a:cxnLst/>
            <a:rect l="l" t="t" r="r" b="b"/>
            <a:pathLst>
              <a:path w="10160" h="5935980">
                <a:moveTo>
                  <a:pt x="9906" y="5935979"/>
                </a:moveTo>
                <a:lnTo>
                  <a:pt x="9905" y="0"/>
                </a:lnTo>
                <a:lnTo>
                  <a:pt x="0" y="0"/>
                </a:lnTo>
                <a:lnTo>
                  <a:pt x="0" y="5935979"/>
                </a:lnTo>
                <a:lnTo>
                  <a:pt x="9906" y="5935979"/>
                </a:lnTo>
                <a:close/>
              </a:path>
            </a:pathLst>
          </a:custGeom>
          <a:solidFill>
            <a:srgbClr val="000000"/>
          </a:solidFill>
        </p:spPr>
        <p:txBody>
          <a:bodyPr wrap="square" lIns="0" tIns="0" rIns="0" bIns="0" rtlCol="0"/>
          <a:lstStyle/>
          <a:p>
            <a:endParaRPr sz="1634"/>
          </a:p>
        </p:txBody>
      </p:sp>
      <p:sp>
        <p:nvSpPr>
          <p:cNvPr id="34" name="object 34"/>
          <p:cNvSpPr/>
          <p:nvPr/>
        </p:nvSpPr>
        <p:spPr>
          <a:xfrm>
            <a:off x="1520054" y="276625"/>
            <a:ext cx="9148226" cy="6309936"/>
          </a:xfrm>
          <a:custGeom>
            <a:avLst/>
            <a:gdLst/>
            <a:ahLst/>
            <a:cxnLst/>
            <a:rect l="l" t="t" r="r" b="b"/>
            <a:pathLst>
              <a:path w="10079990" h="6952615">
                <a:moveTo>
                  <a:pt x="10067531" y="12204"/>
                </a:moveTo>
                <a:lnTo>
                  <a:pt x="10061435" y="12204"/>
                </a:lnTo>
                <a:lnTo>
                  <a:pt x="10061423" y="18300"/>
                </a:lnTo>
                <a:lnTo>
                  <a:pt x="10061423" y="6934200"/>
                </a:lnTo>
                <a:lnTo>
                  <a:pt x="18288" y="6934200"/>
                </a:lnTo>
                <a:lnTo>
                  <a:pt x="18288" y="18300"/>
                </a:lnTo>
                <a:lnTo>
                  <a:pt x="10061423" y="18300"/>
                </a:lnTo>
                <a:lnTo>
                  <a:pt x="10061423" y="12204"/>
                </a:lnTo>
                <a:lnTo>
                  <a:pt x="18288" y="12204"/>
                </a:lnTo>
                <a:lnTo>
                  <a:pt x="12192" y="12204"/>
                </a:lnTo>
                <a:lnTo>
                  <a:pt x="12192" y="18288"/>
                </a:lnTo>
                <a:lnTo>
                  <a:pt x="12192" y="6934200"/>
                </a:lnTo>
                <a:lnTo>
                  <a:pt x="12192" y="6940296"/>
                </a:lnTo>
                <a:lnTo>
                  <a:pt x="18288" y="6940296"/>
                </a:lnTo>
                <a:lnTo>
                  <a:pt x="10061423" y="6940296"/>
                </a:lnTo>
                <a:lnTo>
                  <a:pt x="10067531" y="6940296"/>
                </a:lnTo>
                <a:lnTo>
                  <a:pt x="10067531" y="6934200"/>
                </a:lnTo>
                <a:lnTo>
                  <a:pt x="10067531" y="18300"/>
                </a:lnTo>
                <a:lnTo>
                  <a:pt x="10067531" y="12204"/>
                </a:lnTo>
                <a:close/>
              </a:path>
              <a:path w="10079990" h="6952615">
                <a:moveTo>
                  <a:pt x="10079736" y="0"/>
                </a:moveTo>
                <a:lnTo>
                  <a:pt x="10073640" y="0"/>
                </a:lnTo>
                <a:lnTo>
                  <a:pt x="10073640" y="6108"/>
                </a:lnTo>
                <a:lnTo>
                  <a:pt x="10073640" y="18288"/>
                </a:lnTo>
                <a:lnTo>
                  <a:pt x="10073640" y="6934200"/>
                </a:lnTo>
                <a:lnTo>
                  <a:pt x="10073640" y="6946392"/>
                </a:lnTo>
                <a:lnTo>
                  <a:pt x="10061435" y="6946392"/>
                </a:lnTo>
                <a:lnTo>
                  <a:pt x="18288" y="6946392"/>
                </a:lnTo>
                <a:lnTo>
                  <a:pt x="6096" y="6946392"/>
                </a:lnTo>
                <a:lnTo>
                  <a:pt x="6096" y="6934200"/>
                </a:lnTo>
                <a:lnTo>
                  <a:pt x="6096" y="18288"/>
                </a:lnTo>
                <a:lnTo>
                  <a:pt x="6096" y="6108"/>
                </a:lnTo>
                <a:lnTo>
                  <a:pt x="18288" y="6108"/>
                </a:lnTo>
                <a:lnTo>
                  <a:pt x="10061423" y="6108"/>
                </a:lnTo>
                <a:lnTo>
                  <a:pt x="10073640" y="6108"/>
                </a:lnTo>
                <a:lnTo>
                  <a:pt x="10073640" y="0"/>
                </a:lnTo>
                <a:lnTo>
                  <a:pt x="0" y="0"/>
                </a:lnTo>
                <a:lnTo>
                  <a:pt x="0" y="6108"/>
                </a:lnTo>
                <a:lnTo>
                  <a:pt x="0" y="18288"/>
                </a:lnTo>
                <a:lnTo>
                  <a:pt x="0" y="6934200"/>
                </a:lnTo>
                <a:lnTo>
                  <a:pt x="0" y="6946392"/>
                </a:lnTo>
                <a:lnTo>
                  <a:pt x="0" y="6952488"/>
                </a:lnTo>
                <a:lnTo>
                  <a:pt x="6096" y="6952488"/>
                </a:lnTo>
                <a:lnTo>
                  <a:pt x="10079736" y="6952488"/>
                </a:lnTo>
                <a:lnTo>
                  <a:pt x="10079736" y="6934200"/>
                </a:lnTo>
                <a:lnTo>
                  <a:pt x="10079736" y="18288"/>
                </a:lnTo>
                <a:lnTo>
                  <a:pt x="10079736" y="0"/>
                </a:lnTo>
                <a:close/>
              </a:path>
            </a:pathLst>
          </a:custGeom>
          <a:solidFill>
            <a:srgbClr val="000000"/>
          </a:solidFill>
        </p:spPr>
        <p:txBody>
          <a:bodyPr wrap="square" lIns="0" tIns="0" rIns="0" bIns="0" rtlCol="0"/>
          <a:lstStyle/>
          <a:p>
            <a:endParaRPr sz="1634"/>
          </a:p>
        </p:txBody>
      </p:sp>
      <p:sp>
        <p:nvSpPr>
          <p:cNvPr id="35" name="object 35"/>
          <p:cNvSpPr txBox="1">
            <a:spLocks noGrp="1"/>
          </p:cNvSpPr>
          <p:nvPr>
            <p:ph type="sldNum" sz="quarter" idx="7"/>
          </p:nvPr>
        </p:nvSpPr>
        <p:spPr>
          <a:xfrm>
            <a:off x="10917181" y="5924683"/>
            <a:ext cx="858794" cy="140300"/>
          </a:xfrm>
          <a:prstGeom prst="rect">
            <a:avLst/>
          </a:prstGeom>
        </p:spPr>
        <p:txBody>
          <a:bodyPr vert="horz" wrap="square" lIns="0" tIns="576" rIns="0" bIns="0" rtlCol="0" anchor="ctr">
            <a:spAutoFit/>
          </a:bodyPr>
          <a:lstStyle/>
          <a:p>
            <a:pPr marL="34580">
              <a:spcBef>
                <a:spcPts val="5"/>
              </a:spcBef>
            </a:pPr>
            <a:fld id="{81D60167-4931-47E6-BA6A-407CBD079E47}" type="slidenum">
              <a:rPr spc="-23" dirty="0"/>
              <a:pPr marL="34580">
                <a:spcBef>
                  <a:spcPts val="5"/>
                </a:spcBef>
              </a:pPr>
              <a:t>23</a:t>
            </a:fld>
            <a:endParaRPr spc="-23"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439367" y="394421"/>
            <a:ext cx="2027432" cy="151357"/>
          </a:xfrm>
          <a:prstGeom prst="rect">
            <a:avLst/>
          </a:prstGeom>
        </p:spPr>
        <p:txBody>
          <a:bodyPr vert="horz" wrap="square" lIns="0" tIns="11526" rIns="0" bIns="0" rtlCol="0">
            <a:spAutoFit/>
          </a:bodyPr>
          <a:lstStyle/>
          <a:p>
            <a:pPr marL="11527">
              <a:spcBef>
                <a:spcPts val="91"/>
              </a:spcBef>
            </a:pPr>
            <a:r>
              <a:rPr sz="908" spc="-54" dirty="0">
                <a:latin typeface="Verdana"/>
                <a:cs typeface="Verdana"/>
              </a:rPr>
              <a:t>Отчет</a:t>
            </a:r>
            <a:r>
              <a:rPr sz="908" spc="-36" dirty="0">
                <a:latin typeface="Verdana"/>
                <a:cs typeface="Verdana"/>
              </a:rPr>
              <a:t> </a:t>
            </a:r>
            <a:r>
              <a:rPr sz="908" spc="-64" dirty="0">
                <a:latin typeface="Verdana"/>
                <a:cs typeface="Verdana"/>
              </a:rPr>
              <a:t>о</a:t>
            </a:r>
            <a:r>
              <a:rPr sz="908" spc="-32" dirty="0">
                <a:latin typeface="Verdana"/>
                <a:cs typeface="Verdana"/>
              </a:rPr>
              <a:t> </a:t>
            </a:r>
            <a:r>
              <a:rPr sz="908" spc="-82" dirty="0">
                <a:latin typeface="Verdana"/>
                <a:cs typeface="Verdana"/>
              </a:rPr>
              <a:t>движении</a:t>
            </a:r>
            <a:r>
              <a:rPr sz="908" spc="-32" dirty="0">
                <a:latin typeface="Verdana"/>
                <a:cs typeface="Verdana"/>
              </a:rPr>
              <a:t> </a:t>
            </a:r>
            <a:r>
              <a:rPr sz="908" spc="-82" dirty="0">
                <a:latin typeface="Verdana"/>
                <a:cs typeface="Verdana"/>
              </a:rPr>
              <a:t>денежных</a:t>
            </a:r>
            <a:r>
              <a:rPr sz="908" spc="-36" dirty="0">
                <a:latin typeface="Verdana"/>
                <a:cs typeface="Verdana"/>
              </a:rPr>
              <a:t> </a:t>
            </a:r>
            <a:r>
              <a:rPr sz="908" spc="-18" dirty="0">
                <a:latin typeface="Verdana"/>
                <a:cs typeface="Verdana"/>
              </a:rPr>
              <a:t>средств</a:t>
            </a:r>
            <a:endParaRPr sz="908">
              <a:latin typeface="Verdana"/>
              <a:cs typeface="Verdana"/>
            </a:endParaRPr>
          </a:p>
        </p:txBody>
      </p:sp>
      <p:sp>
        <p:nvSpPr>
          <p:cNvPr id="3" name="object 3"/>
          <p:cNvSpPr txBox="1"/>
          <p:nvPr/>
        </p:nvSpPr>
        <p:spPr>
          <a:xfrm>
            <a:off x="2137149" y="639227"/>
            <a:ext cx="3623789" cy="291074"/>
          </a:xfrm>
          <a:prstGeom prst="rect">
            <a:avLst/>
          </a:prstGeom>
        </p:spPr>
        <p:txBody>
          <a:bodyPr vert="horz" wrap="square" lIns="0" tIns="11526" rIns="0" bIns="0" rtlCol="0">
            <a:spAutoFit/>
          </a:bodyPr>
          <a:lstStyle/>
          <a:p>
            <a:pPr marL="11527" marR="4611" indent="-576">
              <a:spcBef>
                <a:spcPts val="91"/>
              </a:spcBef>
            </a:pPr>
            <a:r>
              <a:rPr sz="908" spc="-59" dirty="0">
                <a:latin typeface="Verdana"/>
                <a:cs typeface="Verdana"/>
              </a:rPr>
              <a:t>компании</a:t>
            </a:r>
            <a:r>
              <a:rPr sz="908" spc="18" dirty="0">
                <a:latin typeface="Verdana"/>
                <a:cs typeface="Verdana"/>
              </a:rPr>
              <a:t> </a:t>
            </a:r>
            <a:r>
              <a:rPr sz="908" spc="-23" dirty="0">
                <a:latin typeface="Microsoft Sans Serif"/>
                <a:cs typeface="Microsoft Sans Serif"/>
              </a:rPr>
              <a:t>(</a:t>
            </a:r>
            <a:r>
              <a:rPr sz="908" spc="-23" dirty="0">
                <a:latin typeface="Verdana"/>
                <a:cs typeface="Verdana"/>
              </a:rPr>
              <a:t>или</a:t>
            </a:r>
            <a:r>
              <a:rPr sz="908" spc="14" dirty="0">
                <a:latin typeface="Verdana"/>
                <a:cs typeface="Verdana"/>
              </a:rPr>
              <a:t> </a:t>
            </a:r>
            <a:r>
              <a:rPr sz="908" spc="-54" dirty="0">
                <a:latin typeface="Verdana"/>
                <a:cs typeface="Verdana"/>
              </a:rPr>
              <a:t>подразделении</a:t>
            </a:r>
            <a:r>
              <a:rPr sz="908" spc="-54" dirty="0">
                <a:latin typeface="Microsoft Sans Serif"/>
                <a:cs typeface="Microsoft Sans Serif"/>
              </a:rPr>
              <a:t>)</a:t>
            </a:r>
            <a:r>
              <a:rPr sz="908" spc="91" dirty="0">
                <a:latin typeface="Microsoft Sans Serif"/>
                <a:cs typeface="Microsoft Sans Serif"/>
              </a:rPr>
              <a:t> </a:t>
            </a:r>
            <a:r>
              <a:rPr sz="908" dirty="0">
                <a:latin typeface="Verdana"/>
                <a:cs typeface="Verdana"/>
              </a:rPr>
              <a:t>в</a:t>
            </a:r>
            <a:r>
              <a:rPr sz="908" spc="14" dirty="0">
                <a:latin typeface="Verdana"/>
                <a:cs typeface="Verdana"/>
              </a:rPr>
              <a:t> </a:t>
            </a:r>
            <a:r>
              <a:rPr sz="908" spc="-27" dirty="0">
                <a:latin typeface="Verdana"/>
                <a:cs typeface="Verdana"/>
              </a:rPr>
              <a:t>виде</a:t>
            </a:r>
            <a:r>
              <a:rPr sz="908" spc="14" dirty="0">
                <a:latin typeface="Verdana"/>
                <a:cs typeface="Verdana"/>
              </a:rPr>
              <a:t> </a:t>
            </a:r>
            <a:r>
              <a:rPr sz="908" spc="-59" dirty="0">
                <a:latin typeface="Verdana"/>
                <a:cs typeface="Verdana"/>
              </a:rPr>
              <a:t>итоговых</a:t>
            </a:r>
            <a:r>
              <a:rPr sz="908" spc="9" dirty="0">
                <a:latin typeface="Verdana"/>
                <a:cs typeface="Verdana"/>
              </a:rPr>
              <a:t> </a:t>
            </a:r>
            <a:r>
              <a:rPr sz="908" spc="-54" dirty="0">
                <a:latin typeface="Verdana"/>
                <a:cs typeface="Verdana"/>
              </a:rPr>
              <a:t>показателей</a:t>
            </a:r>
            <a:r>
              <a:rPr sz="908" spc="18" dirty="0">
                <a:latin typeface="Verdana"/>
                <a:cs typeface="Verdana"/>
              </a:rPr>
              <a:t> </a:t>
            </a:r>
            <a:r>
              <a:rPr sz="908" spc="-23" dirty="0">
                <a:latin typeface="Verdana"/>
                <a:cs typeface="Verdana"/>
              </a:rPr>
              <a:t>по </a:t>
            </a:r>
            <a:r>
              <a:rPr sz="908" spc="-45" dirty="0">
                <a:latin typeface="Verdana"/>
                <a:cs typeface="Verdana"/>
              </a:rPr>
              <a:t>всем </a:t>
            </a:r>
            <a:r>
              <a:rPr sz="908" spc="-64" dirty="0">
                <a:latin typeface="Verdana"/>
                <a:cs typeface="Verdana"/>
              </a:rPr>
              <a:t>основным</a:t>
            </a:r>
            <a:r>
              <a:rPr sz="908" spc="-41" dirty="0">
                <a:latin typeface="Verdana"/>
                <a:cs typeface="Verdana"/>
              </a:rPr>
              <a:t> </a:t>
            </a:r>
            <a:r>
              <a:rPr sz="908" spc="-9" dirty="0">
                <a:latin typeface="Verdana"/>
                <a:cs typeface="Verdana"/>
              </a:rPr>
              <a:t>категориям</a:t>
            </a:r>
            <a:r>
              <a:rPr sz="908" spc="-9" dirty="0">
                <a:latin typeface="Microsoft Sans Serif"/>
                <a:cs typeface="Microsoft Sans Serif"/>
              </a:rPr>
              <a:t>.</a:t>
            </a:r>
            <a:endParaRPr sz="908">
              <a:latin typeface="Microsoft Sans Serif"/>
              <a:cs typeface="Microsoft Sans Serif"/>
            </a:endParaRPr>
          </a:p>
        </p:txBody>
      </p:sp>
      <p:sp>
        <p:nvSpPr>
          <p:cNvPr id="4" name="object 4"/>
          <p:cNvSpPr txBox="1"/>
          <p:nvPr/>
        </p:nvSpPr>
        <p:spPr>
          <a:xfrm>
            <a:off x="1722150" y="1047938"/>
            <a:ext cx="4038728" cy="277430"/>
          </a:xfrm>
          <a:prstGeom prst="rect">
            <a:avLst/>
          </a:prstGeom>
        </p:spPr>
        <p:txBody>
          <a:bodyPr vert="horz" wrap="square" lIns="0" tIns="20747" rIns="0" bIns="0" rtlCol="0">
            <a:spAutoFit/>
          </a:bodyPr>
          <a:lstStyle/>
          <a:p>
            <a:pPr marL="11527" marR="4611">
              <a:lnSpc>
                <a:spcPts val="1044"/>
              </a:lnSpc>
              <a:spcBef>
                <a:spcPts val="163"/>
              </a:spcBef>
            </a:pPr>
            <a:r>
              <a:rPr sz="908" spc="-68" dirty="0">
                <a:latin typeface="Verdana"/>
                <a:cs typeface="Verdana"/>
              </a:rPr>
              <a:t>Потоки</a:t>
            </a:r>
            <a:r>
              <a:rPr sz="908" dirty="0">
                <a:latin typeface="Verdana"/>
                <a:cs typeface="Verdana"/>
              </a:rPr>
              <a:t> </a:t>
            </a:r>
            <a:r>
              <a:rPr sz="908" spc="-77" dirty="0">
                <a:latin typeface="Verdana"/>
                <a:cs typeface="Verdana"/>
              </a:rPr>
              <a:t>денежных</a:t>
            </a:r>
            <a:r>
              <a:rPr sz="908" dirty="0">
                <a:latin typeface="Verdana"/>
                <a:cs typeface="Verdana"/>
              </a:rPr>
              <a:t> </a:t>
            </a:r>
            <a:r>
              <a:rPr sz="908" spc="-41" dirty="0">
                <a:latin typeface="Verdana"/>
                <a:cs typeface="Verdana"/>
              </a:rPr>
              <a:t>средств</a:t>
            </a:r>
            <a:r>
              <a:rPr sz="908" spc="9" dirty="0">
                <a:latin typeface="Verdana"/>
                <a:cs typeface="Verdana"/>
              </a:rPr>
              <a:t> </a:t>
            </a:r>
            <a:r>
              <a:rPr sz="908" dirty="0">
                <a:latin typeface="Verdana"/>
                <a:cs typeface="Verdana"/>
              </a:rPr>
              <a:t>в</a:t>
            </a:r>
            <a:r>
              <a:rPr sz="908" spc="-5" dirty="0">
                <a:latin typeface="Verdana"/>
                <a:cs typeface="Verdana"/>
              </a:rPr>
              <a:t> </a:t>
            </a:r>
            <a:r>
              <a:rPr sz="908" spc="-50" dirty="0">
                <a:latin typeface="Verdana"/>
                <a:cs typeface="Verdana"/>
              </a:rPr>
              <a:t>результате</a:t>
            </a:r>
            <a:r>
              <a:rPr sz="908" spc="9" dirty="0">
                <a:latin typeface="Verdana"/>
                <a:cs typeface="Verdana"/>
              </a:rPr>
              <a:t> </a:t>
            </a:r>
            <a:r>
              <a:rPr sz="908" spc="-68" dirty="0">
                <a:latin typeface="Verdana"/>
                <a:cs typeface="Verdana"/>
              </a:rPr>
              <a:t>выбытия</a:t>
            </a:r>
            <a:r>
              <a:rPr sz="908" dirty="0">
                <a:latin typeface="Verdana"/>
                <a:cs typeface="Verdana"/>
              </a:rPr>
              <a:t> </a:t>
            </a:r>
            <a:r>
              <a:rPr sz="908" spc="-27" dirty="0">
                <a:latin typeface="Verdana"/>
                <a:cs typeface="Verdana"/>
              </a:rPr>
              <a:t>не</a:t>
            </a:r>
            <a:r>
              <a:rPr sz="908" dirty="0">
                <a:latin typeface="Verdana"/>
                <a:cs typeface="Verdana"/>
              </a:rPr>
              <a:t> </a:t>
            </a:r>
            <a:r>
              <a:rPr sz="908" spc="-64" dirty="0">
                <a:latin typeface="Verdana"/>
                <a:cs typeface="Verdana"/>
              </a:rPr>
              <a:t>подлежат</a:t>
            </a:r>
            <a:r>
              <a:rPr sz="908" spc="-5" dirty="0">
                <a:latin typeface="Verdana"/>
                <a:cs typeface="Verdana"/>
              </a:rPr>
              <a:t> </a:t>
            </a:r>
            <a:r>
              <a:rPr sz="908" spc="-64" dirty="0">
                <a:latin typeface="Verdana"/>
                <a:cs typeface="Verdana"/>
              </a:rPr>
              <a:t>вычету</a:t>
            </a:r>
            <a:r>
              <a:rPr sz="908" spc="5" dirty="0">
                <a:latin typeface="Verdana"/>
                <a:cs typeface="Verdana"/>
              </a:rPr>
              <a:t> </a:t>
            </a:r>
            <a:r>
              <a:rPr sz="908" spc="-23" dirty="0">
                <a:latin typeface="Verdana"/>
                <a:cs typeface="Verdana"/>
              </a:rPr>
              <a:t>из </a:t>
            </a:r>
            <a:r>
              <a:rPr sz="908" spc="-73" dirty="0">
                <a:latin typeface="Verdana"/>
                <a:cs typeface="Verdana"/>
              </a:rPr>
              <a:t>потоков</a:t>
            </a:r>
            <a:r>
              <a:rPr sz="908" spc="-73" dirty="0">
                <a:latin typeface="Microsoft Sans Serif"/>
                <a:cs typeface="Microsoft Sans Serif"/>
              </a:rPr>
              <a:t>,</a:t>
            </a:r>
            <a:r>
              <a:rPr sz="908" spc="54" dirty="0">
                <a:latin typeface="Microsoft Sans Serif"/>
                <a:cs typeface="Microsoft Sans Serif"/>
              </a:rPr>
              <a:t> </a:t>
            </a:r>
            <a:r>
              <a:rPr sz="908" spc="-68" dirty="0">
                <a:latin typeface="Verdana"/>
                <a:cs typeface="Verdana"/>
              </a:rPr>
              <a:t>сформированных</a:t>
            </a:r>
            <a:r>
              <a:rPr sz="908" spc="-18" dirty="0">
                <a:latin typeface="Verdana"/>
                <a:cs typeface="Verdana"/>
              </a:rPr>
              <a:t> </a:t>
            </a:r>
            <a:r>
              <a:rPr sz="908" spc="-73" dirty="0">
                <a:latin typeface="Verdana"/>
                <a:cs typeface="Verdana"/>
              </a:rPr>
              <a:t>в</a:t>
            </a:r>
            <a:r>
              <a:rPr sz="908" spc="-9" dirty="0">
                <a:latin typeface="Verdana"/>
                <a:cs typeface="Verdana"/>
              </a:rPr>
              <a:t> </a:t>
            </a:r>
            <a:r>
              <a:rPr sz="908" spc="-64" dirty="0">
                <a:latin typeface="Verdana"/>
                <a:cs typeface="Verdana"/>
              </a:rPr>
              <a:t>результате</a:t>
            </a:r>
            <a:r>
              <a:rPr sz="908" spc="-14" dirty="0">
                <a:latin typeface="Verdana"/>
                <a:cs typeface="Verdana"/>
              </a:rPr>
              <a:t> </a:t>
            </a:r>
            <a:r>
              <a:rPr sz="908" spc="-9" dirty="0">
                <a:latin typeface="Verdana"/>
                <a:cs typeface="Verdana"/>
              </a:rPr>
              <a:t>приобретения</a:t>
            </a:r>
            <a:r>
              <a:rPr sz="908" spc="-9" dirty="0">
                <a:latin typeface="Microsoft Sans Serif"/>
                <a:cs typeface="Microsoft Sans Serif"/>
              </a:rPr>
              <a:t>.</a:t>
            </a:r>
            <a:endParaRPr sz="908">
              <a:latin typeface="Microsoft Sans Serif"/>
              <a:cs typeface="Microsoft Sans Serif"/>
            </a:endParaRPr>
          </a:p>
        </p:txBody>
      </p:sp>
      <p:sp>
        <p:nvSpPr>
          <p:cNvPr id="5" name="object 5"/>
          <p:cNvSpPr txBox="1"/>
          <p:nvPr/>
        </p:nvSpPr>
        <p:spPr>
          <a:xfrm>
            <a:off x="1668049" y="1495159"/>
            <a:ext cx="4147649" cy="708442"/>
          </a:xfrm>
          <a:prstGeom prst="rect">
            <a:avLst/>
          </a:prstGeom>
          <a:ln w="6096">
            <a:solidFill>
              <a:srgbClr val="000000"/>
            </a:solidFill>
          </a:ln>
        </p:spPr>
        <p:txBody>
          <a:bodyPr vert="horz" wrap="square" lIns="0" tIns="12679" rIns="0" bIns="0" rtlCol="0">
            <a:spAutoFit/>
          </a:bodyPr>
          <a:lstStyle/>
          <a:p>
            <a:pPr marL="65125" algn="just">
              <a:lnSpc>
                <a:spcPts val="1085"/>
              </a:lnSpc>
              <a:spcBef>
                <a:spcPts val="100"/>
              </a:spcBef>
            </a:pPr>
            <a:r>
              <a:rPr sz="908" b="1" dirty="0">
                <a:latin typeface="Arial"/>
                <a:cs typeface="Arial"/>
              </a:rPr>
              <a:t>ПРИМЕР-</a:t>
            </a:r>
            <a:r>
              <a:rPr sz="908" b="1" spc="-18" dirty="0">
                <a:latin typeface="Arial"/>
                <a:cs typeface="Arial"/>
              </a:rPr>
              <a:t> </a:t>
            </a:r>
            <a:r>
              <a:rPr sz="908" b="1" dirty="0">
                <a:latin typeface="Arial"/>
                <a:cs typeface="Arial"/>
              </a:rPr>
              <a:t>Выбытие</a:t>
            </a:r>
            <a:r>
              <a:rPr sz="908" b="1" spc="-18" dirty="0">
                <a:latin typeface="Arial"/>
                <a:cs typeface="Arial"/>
              </a:rPr>
              <a:t> </a:t>
            </a:r>
            <a:r>
              <a:rPr sz="908" b="1" dirty="0">
                <a:latin typeface="Arial"/>
                <a:cs typeface="Arial"/>
              </a:rPr>
              <a:t>и</a:t>
            </a:r>
            <a:r>
              <a:rPr sz="908" b="1" spc="-14" dirty="0">
                <a:latin typeface="Arial"/>
                <a:cs typeface="Arial"/>
              </a:rPr>
              <a:t> </a:t>
            </a:r>
            <a:r>
              <a:rPr sz="908" b="1" dirty="0">
                <a:latin typeface="Arial"/>
                <a:cs typeface="Arial"/>
              </a:rPr>
              <a:t>приобретение</a:t>
            </a:r>
            <a:r>
              <a:rPr sz="908" b="1" spc="-14" dirty="0">
                <a:latin typeface="Arial"/>
                <a:cs typeface="Arial"/>
              </a:rPr>
              <a:t> </a:t>
            </a:r>
            <a:r>
              <a:rPr sz="908" b="1" dirty="0">
                <a:latin typeface="Arial"/>
                <a:cs typeface="Arial"/>
              </a:rPr>
              <a:t>в</a:t>
            </a:r>
            <a:r>
              <a:rPr sz="908" b="1" spc="-18" dirty="0">
                <a:latin typeface="Arial"/>
                <a:cs typeface="Arial"/>
              </a:rPr>
              <a:t> </a:t>
            </a:r>
            <a:r>
              <a:rPr sz="908" b="1" dirty="0">
                <a:latin typeface="Arial"/>
                <a:cs typeface="Arial"/>
              </a:rPr>
              <a:t>одном</a:t>
            </a:r>
            <a:r>
              <a:rPr sz="908" b="1" spc="-14" dirty="0">
                <a:latin typeface="Arial"/>
                <a:cs typeface="Arial"/>
              </a:rPr>
              <a:t> </a:t>
            </a:r>
            <a:r>
              <a:rPr sz="908" b="1" dirty="0">
                <a:latin typeface="Arial"/>
                <a:cs typeface="Arial"/>
              </a:rPr>
              <a:t>отчетном</a:t>
            </a:r>
            <a:r>
              <a:rPr sz="908" b="1" spc="-14" dirty="0">
                <a:latin typeface="Arial"/>
                <a:cs typeface="Arial"/>
              </a:rPr>
              <a:t> </a:t>
            </a:r>
            <a:r>
              <a:rPr sz="908" b="1" spc="-9" dirty="0">
                <a:latin typeface="Arial"/>
                <a:cs typeface="Arial"/>
              </a:rPr>
              <a:t>периоде</a:t>
            </a:r>
            <a:endParaRPr sz="908">
              <a:latin typeface="Arial"/>
              <a:cs typeface="Arial"/>
            </a:endParaRPr>
          </a:p>
          <a:p>
            <a:pPr marL="65125" marR="58209" algn="just">
              <a:lnSpc>
                <a:spcPts val="1089"/>
              </a:lnSpc>
              <a:spcBef>
                <a:spcPts val="32"/>
              </a:spcBef>
            </a:pPr>
            <a:r>
              <a:rPr sz="908" dirty="0">
                <a:latin typeface="Verdana"/>
                <a:cs typeface="Verdana"/>
              </a:rPr>
              <a:t>В</a:t>
            </a:r>
            <a:r>
              <a:rPr sz="908" spc="123" dirty="0">
                <a:latin typeface="Verdana"/>
                <a:cs typeface="Verdana"/>
              </a:rPr>
              <a:t> </a:t>
            </a:r>
            <a:r>
              <a:rPr sz="908" dirty="0">
                <a:latin typeface="Verdana"/>
                <a:cs typeface="Verdana"/>
              </a:rPr>
              <a:t>течение</a:t>
            </a:r>
            <a:r>
              <a:rPr sz="908" spc="123" dirty="0">
                <a:latin typeface="Verdana"/>
                <a:cs typeface="Verdana"/>
              </a:rPr>
              <a:t> </a:t>
            </a:r>
            <a:r>
              <a:rPr sz="908" spc="-9" dirty="0">
                <a:latin typeface="Verdana"/>
                <a:cs typeface="Verdana"/>
              </a:rPr>
              <a:t>отчетного</a:t>
            </a:r>
            <a:r>
              <a:rPr sz="908" spc="127" dirty="0">
                <a:latin typeface="Verdana"/>
                <a:cs typeface="Verdana"/>
              </a:rPr>
              <a:t> </a:t>
            </a:r>
            <a:r>
              <a:rPr sz="908" dirty="0">
                <a:latin typeface="Verdana"/>
                <a:cs typeface="Verdana"/>
              </a:rPr>
              <a:t>периода</a:t>
            </a:r>
            <a:r>
              <a:rPr sz="908" spc="127" dirty="0">
                <a:latin typeface="Verdana"/>
                <a:cs typeface="Verdana"/>
              </a:rPr>
              <a:t> </a:t>
            </a:r>
            <a:r>
              <a:rPr sz="908" dirty="0">
                <a:latin typeface="Verdana"/>
                <a:cs typeface="Verdana"/>
              </a:rPr>
              <a:t>вы</a:t>
            </a:r>
            <a:r>
              <a:rPr sz="908" spc="123" dirty="0">
                <a:latin typeface="Verdana"/>
                <a:cs typeface="Verdana"/>
              </a:rPr>
              <a:t> </a:t>
            </a:r>
            <a:r>
              <a:rPr sz="908" spc="-23" dirty="0">
                <a:latin typeface="Verdana"/>
                <a:cs typeface="Verdana"/>
              </a:rPr>
              <a:t>приобретаете</a:t>
            </a:r>
            <a:r>
              <a:rPr sz="908" spc="127" dirty="0">
                <a:latin typeface="Verdana"/>
                <a:cs typeface="Verdana"/>
              </a:rPr>
              <a:t> </a:t>
            </a:r>
            <a:r>
              <a:rPr sz="908" dirty="0">
                <a:latin typeface="Verdana"/>
                <a:cs typeface="Verdana"/>
              </a:rPr>
              <a:t>одну</a:t>
            </a:r>
            <a:r>
              <a:rPr sz="908" spc="123" dirty="0">
                <a:latin typeface="Verdana"/>
                <a:cs typeface="Verdana"/>
              </a:rPr>
              <a:t> </a:t>
            </a:r>
            <a:r>
              <a:rPr sz="908" spc="-18" dirty="0">
                <a:latin typeface="Verdana"/>
                <a:cs typeface="Verdana"/>
              </a:rPr>
              <a:t>компанию</a:t>
            </a:r>
            <a:r>
              <a:rPr sz="908" spc="127" dirty="0">
                <a:latin typeface="Verdana"/>
                <a:cs typeface="Verdana"/>
              </a:rPr>
              <a:t> </a:t>
            </a:r>
            <a:r>
              <a:rPr sz="908" spc="-45" dirty="0">
                <a:latin typeface="Verdana"/>
                <a:cs typeface="Verdana"/>
              </a:rPr>
              <a:t>и </a:t>
            </a:r>
            <a:r>
              <a:rPr sz="908" dirty="0">
                <a:latin typeface="Verdana"/>
                <a:cs typeface="Verdana"/>
              </a:rPr>
              <a:t>продаете</a:t>
            </a:r>
            <a:r>
              <a:rPr sz="908" spc="141" dirty="0">
                <a:latin typeface="Verdana"/>
                <a:cs typeface="Verdana"/>
              </a:rPr>
              <a:t> </a:t>
            </a:r>
            <a:r>
              <a:rPr sz="908" dirty="0">
                <a:latin typeface="Verdana"/>
                <a:cs typeface="Verdana"/>
              </a:rPr>
              <a:t>другую</a:t>
            </a:r>
            <a:r>
              <a:rPr sz="908" dirty="0">
                <a:latin typeface="Microsoft Sans Serif"/>
                <a:cs typeface="Microsoft Sans Serif"/>
              </a:rPr>
              <a:t>.</a:t>
            </a:r>
            <a:r>
              <a:rPr sz="908" spc="213" dirty="0">
                <a:latin typeface="Microsoft Sans Serif"/>
                <a:cs typeface="Microsoft Sans Serif"/>
              </a:rPr>
              <a:t> </a:t>
            </a:r>
            <a:r>
              <a:rPr sz="908" dirty="0">
                <a:latin typeface="Verdana"/>
                <a:cs typeface="Verdana"/>
              </a:rPr>
              <a:t>Движение</a:t>
            </a:r>
            <a:r>
              <a:rPr sz="908" spc="145" dirty="0">
                <a:latin typeface="Verdana"/>
                <a:cs typeface="Verdana"/>
              </a:rPr>
              <a:t> </a:t>
            </a:r>
            <a:r>
              <a:rPr sz="908" spc="-9" dirty="0">
                <a:latin typeface="Verdana"/>
                <a:cs typeface="Verdana"/>
              </a:rPr>
              <a:t>денежных</a:t>
            </a:r>
            <a:r>
              <a:rPr sz="908" spc="141" dirty="0">
                <a:latin typeface="Verdana"/>
                <a:cs typeface="Verdana"/>
              </a:rPr>
              <a:t> </a:t>
            </a:r>
            <a:r>
              <a:rPr sz="908" dirty="0">
                <a:latin typeface="Verdana"/>
                <a:cs typeface="Verdana"/>
              </a:rPr>
              <a:t>средств</a:t>
            </a:r>
            <a:r>
              <a:rPr sz="908" spc="145" dirty="0">
                <a:latin typeface="Verdana"/>
                <a:cs typeface="Verdana"/>
              </a:rPr>
              <a:t> </a:t>
            </a:r>
            <a:r>
              <a:rPr sz="908" dirty="0">
                <a:latin typeface="Verdana"/>
                <a:cs typeface="Verdana"/>
              </a:rPr>
              <a:t>по</a:t>
            </a:r>
            <a:r>
              <a:rPr sz="908" spc="141" dirty="0">
                <a:latin typeface="Verdana"/>
                <a:cs typeface="Verdana"/>
              </a:rPr>
              <a:t> </a:t>
            </a:r>
            <a:r>
              <a:rPr sz="908" dirty="0">
                <a:latin typeface="Verdana"/>
                <a:cs typeface="Verdana"/>
              </a:rPr>
              <a:t>двум</a:t>
            </a:r>
            <a:r>
              <a:rPr sz="908" spc="141" dirty="0">
                <a:latin typeface="Verdana"/>
                <a:cs typeface="Verdana"/>
              </a:rPr>
              <a:t> </a:t>
            </a:r>
            <a:r>
              <a:rPr sz="908" spc="-18" dirty="0">
                <a:latin typeface="Verdana"/>
                <a:cs typeface="Verdana"/>
              </a:rPr>
              <a:t>сделкам </a:t>
            </a:r>
            <a:r>
              <a:rPr sz="908" spc="-36" dirty="0">
                <a:latin typeface="Verdana"/>
                <a:cs typeface="Verdana"/>
              </a:rPr>
              <a:t>отражается</a:t>
            </a:r>
            <a:r>
              <a:rPr sz="908" spc="277" dirty="0">
                <a:latin typeface="Verdana"/>
                <a:cs typeface="Verdana"/>
              </a:rPr>
              <a:t> </a:t>
            </a:r>
            <a:r>
              <a:rPr sz="908" spc="-23" dirty="0">
                <a:latin typeface="Verdana"/>
                <a:cs typeface="Verdana"/>
              </a:rPr>
              <a:t>отдельно</a:t>
            </a:r>
            <a:r>
              <a:rPr sz="908" spc="281" dirty="0">
                <a:latin typeface="Verdana"/>
                <a:cs typeface="Verdana"/>
              </a:rPr>
              <a:t> </a:t>
            </a:r>
            <a:r>
              <a:rPr sz="908" dirty="0">
                <a:latin typeface="Verdana"/>
                <a:cs typeface="Verdana"/>
              </a:rPr>
              <a:t>по</a:t>
            </a:r>
            <a:r>
              <a:rPr sz="908" spc="286" dirty="0">
                <a:latin typeface="Verdana"/>
                <a:cs typeface="Verdana"/>
              </a:rPr>
              <a:t> </a:t>
            </a:r>
            <a:r>
              <a:rPr sz="908" spc="-50" dirty="0">
                <a:latin typeface="Verdana"/>
                <a:cs typeface="Verdana"/>
              </a:rPr>
              <a:t>инвестиционной</a:t>
            </a:r>
            <a:r>
              <a:rPr sz="908" spc="281" dirty="0">
                <a:latin typeface="Verdana"/>
                <a:cs typeface="Verdana"/>
              </a:rPr>
              <a:t> </a:t>
            </a:r>
            <a:r>
              <a:rPr sz="908" spc="-36" dirty="0">
                <a:latin typeface="Verdana"/>
                <a:cs typeface="Verdana"/>
              </a:rPr>
              <a:t>деятельности</a:t>
            </a:r>
            <a:r>
              <a:rPr sz="908" spc="286" dirty="0">
                <a:latin typeface="Verdana"/>
                <a:cs typeface="Verdana"/>
              </a:rPr>
              <a:t> </a:t>
            </a:r>
            <a:r>
              <a:rPr sz="908" spc="-36" dirty="0">
                <a:latin typeface="Microsoft Sans Serif"/>
                <a:cs typeface="Microsoft Sans Serif"/>
              </a:rPr>
              <a:t>(</a:t>
            </a:r>
            <a:r>
              <a:rPr sz="908" spc="-36" dirty="0">
                <a:latin typeface="Verdana"/>
                <a:cs typeface="Verdana"/>
              </a:rPr>
              <a:t>потоки</a:t>
            </a:r>
            <a:r>
              <a:rPr sz="908" spc="286" dirty="0">
                <a:latin typeface="Verdana"/>
                <a:cs typeface="Verdana"/>
              </a:rPr>
              <a:t> </a:t>
            </a:r>
            <a:r>
              <a:rPr sz="908" spc="-23" dirty="0">
                <a:latin typeface="Verdana"/>
                <a:cs typeface="Verdana"/>
              </a:rPr>
              <a:t>не</a:t>
            </a:r>
            <a:endParaRPr sz="908">
              <a:latin typeface="Verdana"/>
              <a:cs typeface="Verdana"/>
            </a:endParaRPr>
          </a:p>
          <a:p>
            <a:pPr marL="65125">
              <a:lnSpc>
                <a:spcPts val="1057"/>
              </a:lnSpc>
            </a:pPr>
            <a:r>
              <a:rPr sz="908" spc="-9" dirty="0">
                <a:latin typeface="Verdana"/>
                <a:cs typeface="Verdana"/>
              </a:rPr>
              <a:t>сворачиваются</a:t>
            </a:r>
            <a:r>
              <a:rPr sz="908" spc="-9" dirty="0">
                <a:latin typeface="Microsoft Sans Serif"/>
                <a:cs typeface="Microsoft Sans Serif"/>
              </a:rPr>
              <a:t>).</a:t>
            </a:r>
            <a:endParaRPr sz="908">
              <a:latin typeface="Microsoft Sans Serif"/>
              <a:cs typeface="Microsoft Sans Serif"/>
            </a:endParaRPr>
          </a:p>
        </p:txBody>
      </p:sp>
      <p:sp>
        <p:nvSpPr>
          <p:cNvPr id="6" name="object 6"/>
          <p:cNvSpPr txBox="1"/>
          <p:nvPr/>
        </p:nvSpPr>
        <p:spPr>
          <a:xfrm>
            <a:off x="1722196" y="2342554"/>
            <a:ext cx="4039304" cy="430792"/>
          </a:xfrm>
          <a:prstGeom prst="rect">
            <a:avLst/>
          </a:prstGeom>
        </p:spPr>
        <p:txBody>
          <a:bodyPr vert="horz" wrap="square" lIns="0" tIns="11526" rIns="0" bIns="0" rtlCol="0">
            <a:spAutoFit/>
          </a:bodyPr>
          <a:lstStyle/>
          <a:p>
            <a:pPr marL="11527" marR="4611" algn="just">
              <a:spcBef>
                <a:spcPts val="91"/>
              </a:spcBef>
            </a:pPr>
            <a:r>
              <a:rPr sz="908" spc="-73" dirty="0">
                <a:latin typeface="Verdana"/>
                <a:cs typeface="Verdana"/>
              </a:rPr>
              <a:t>Агрегированная</a:t>
            </a:r>
            <a:r>
              <a:rPr sz="908" spc="18" dirty="0">
                <a:latin typeface="Verdana"/>
                <a:cs typeface="Verdana"/>
              </a:rPr>
              <a:t> </a:t>
            </a:r>
            <a:r>
              <a:rPr sz="908" spc="-50" dirty="0">
                <a:latin typeface="Verdana"/>
                <a:cs typeface="Verdana"/>
              </a:rPr>
              <a:t>сумма</a:t>
            </a:r>
            <a:r>
              <a:rPr sz="908" spc="14" dirty="0">
                <a:latin typeface="Verdana"/>
                <a:cs typeface="Verdana"/>
              </a:rPr>
              <a:t> </a:t>
            </a:r>
            <a:r>
              <a:rPr sz="908" spc="-82" dirty="0">
                <a:latin typeface="Verdana"/>
                <a:cs typeface="Verdana"/>
              </a:rPr>
              <a:t>выплаченных</a:t>
            </a:r>
            <a:r>
              <a:rPr sz="908" spc="9" dirty="0">
                <a:latin typeface="Verdana"/>
                <a:cs typeface="Verdana"/>
              </a:rPr>
              <a:t> </a:t>
            </a:r>
            <a:r>
              <a:rPr sz="908" spc="-59" dirty="0">
                <a:latin typeface="Microsoft Sans Serif"/>
                <a:cs typeface="Microsoft Sans Serif"/>
              </a:rPr>
              <a:t>(</a:t>
            </a:r>
            <a:r>
              <a:rPr sz="908" spc="-59" dirty="0">
                <a:latin typeface="Verdana"/>
                <a:cs typeface="Verdana"/>
              </a:rPr>
              <a:t>или</a:t>
            </a:r>
            <a:r>
              <a:rPr sz="908" spc="23" dirty="0">
                <a:latin typeface="Verdana"/>
                <a:cs typeface="Verdana"/>
              </a:rPr>
              <a:t> </a:t>
            </a:r>
            <a:r>
              <a:rPr sz="908" spc="-68" dirty="0">
                <a:latin typeface="Verdana"/>
                <a:cs typeface="Verdana"/>
              </a:rPr>
              <a:t>полученных</a:t>
            </a:r>
            <a:r>
              <a:rPr sz="908" spc="-68" dirty="0">
                <a:latin typeface="Microsoft Sans Serif"/>
                <a:cs typeface="Microsoft Sans Serif"/>
              </a:rPr>
              <a:t>)</a:t>
            </a:r>
            <a:r>
              <a:rPr sz="908" spc="103" dirty="0">
                <a:latin typeface="Microsoft Sans Serif"/>
                <a:cs typeface="Microsoft Sans Serif"/>
              </a:rPr>
              <a:t> </a:t>
            </a:r>
            <a:r>
              <a:rPr sz="908" spc="-91" dirty="0">
                <a:latin typeface="Verdana"/>
                <a:cs typeface="Verdana"/>
              </a:rPr>
              <a:t>денежных</a:t>
            </a:r>
            <a:r>
              <a:rPr sz="908" spc="14" dirty="0">
                <a:latin typeface="Verdana"/>
                <a:cs typeface="Verdana"/>
              </a:rPr>
              <a:t> </a:t>
            </a:r>
            <a:r>
              <a:rPr sz="908" spc="-9" dirty="0">
                <a:latin typeface="Verdana"/>
                <a:cs typeface="Verdana"/>
              </a:rPr>
              <a:t>средств </a:t>
            </a:r>
            <a:r>
              <a:rPr sz="908" dirty="0">
                <a:latin typeface="Verdana"/>
                <a:cs typeface="Verdana"/>
              </a:rPr>
              <a:t>в</a:t>
            </a:r>
            <a:r>
              <a:rPr sz="908" spc="100" dirty="0">
                <a:latin typeface="Verdana"/>
                <a:cs typeface="Verdana"/>
              </a:rPr>
              <a:t> </a:t>
            </a:r>
            <a:r>
              <a:rPr sz="908" spc="-9" dirty="0">
                <a:latin typeface="Verdana"/>
                <a:cs typeface="Verdana"/>
              </a:rPr>
              <a:t>результате</a:t>
            </a:r>
            <a:r>
              <a:rPr sz="908" spc="103" dirty="0">
                <a:latin typeface="Verdana"/>
                <a:cs typeface="Verdana"/>
              </a:rPr>
              <a:t> </a:t>
            </a:r>
            <a:r>
              <a:rPr sz="908" spc="-32" dirty="0">
                <a:latin typeface="Verdana"/>
                <a:cs typeface="Verdana"/>
              </a:rPr>
              <a:t>приобретения</a:t>
            </a:r>
            <a:r>
              <a:rPr sz="908" spc="100" dirty="0">
                <a:latin typeface="Verdana"/>
                <a:cs typeface="Verdana"/>
              </a:rPr>
              <a:t> </a:t>
            </a:r>
            <a:r>
              <a:rPr sz="908" dirty="0">
                <a:latin typeface="Microsoft Sans Serif"/>
                <a:cs typeface="Microsoft Sans Serif"/>
              </a:rPr>
              <a:t>(</a:t>
            </a:r>
            <a:r>
              <a:rPr sz="908" dirty="0">
                <a:latin typeface="Verdana"/>
                <a:cs typeface="Verdana"/>
              </a:rPr>
              <a:t>или</a:t>
            </a:r>
            <a:r>
              <a:rPr sz="908" spc="100" dirty="0">
                <a:latin typeface="Verdana"/>
                <a:cs typeface="Verdana"/>
              </a:rPr>
              <a:t> </a:t>
            </a:r>
            <a:r>
              <a:rPr sz="908" dirty="0">
                <a:latin typeface="Verdana"/>
                <a:cs typeface="Verdana"/>
              </a:rPr>
              <a:t>продажи</a:t>
            </a:r>
            <a:r>
              <a:rPr sz="908" dirty="0">
                <a:latin typeface="Microsoft Sans Serif"/>
                <a:cs typeface="Microsoft Sans Serif"/>
              </a:rPr>
              <a:t>)</a:t>
            </a:r>
            <a:r>
              <a:rPr sz="908" spc="177" dirty="0">
                <a:latin typeface="Microsoft Sans Serif"/>
                <a:cs typeface="Microsoft Sans Serif"/>
              </a:rPr>
              <a:t> </a:t>
            </a:r>
            <a:r>
              <a:rPr sz="908" spc="-9" dirty="0">
                <a:latin typeface="Verdana"/>
                <a:cs typeface="Verdana"/>
              </a:rPr>
              <a:t>отражается</a:t>
            </a:r>
            <a:r>
              <a:rPr sz="908" spc="100" dirty="0">
                <a:latin typeface="Verdana"/>
                <a:cs typeface="Verdana"/>
              </a:rPr>
              <a:t> </a:t>
            </a:r>
            <a:r>
              <a:rPr sz="908" dirty="0">
                <a:latin typeface="Verdana"/>
                <a:cs typeface="Verdana"/>
              </a:rPr>
              <a:t>за</a:t>
            </a:r>
            <a:r>
              <a:rPr sz="908" spc="100" dirty="0">
                <a:latin typeface="Verdana"/>
                <a:cs typeface="Verdana"/>
              </a:rPr>
              <a:t> </a:t>
            </a:r>
            <a:r>
              <a:rPr sz="908" spc="-18" dirty="0">
                <a:latin typeface="Verdana"/>
                <a:cs typeface="Verdana"/>
              </a:rPr>
              <a:t>вычетом </a:t>
            </a:r>
            <a:r>
              <a:rPr sz="908" spc="-73" dirty="0">
                <a:latin typeface="Verdana"/>
                <a:cs typeface="Verdana"/>
              </a:rPr>
              <a:t>приобретенных</a:t>
            </a:r>
            <a:r>
              <a:rPr sz="908" spc="-45" dirty="0">
                <a:latin typeface="Verdana"/>
                <a:cs typeface="Verdana"/>
              </a:rPr>
              <a:t> </a:t>
            </a:r>
            <a:r>
              <a:rPr sz="908" spc="-54" dirty="0">
                <a:latin typeface="Microsoft Sans Serif"/>
                <a:cs typeface="Microsoft Sans Serif"/>
              </a:rPr>
              <a:t>(</a:t>
            </a:r>
            <a:r>
              <a:rPr sz="908" spc="-54" dirty="0">
                <a:latin typeface="Verdana"/>
                <a:cs typeface="Verdana"/>
              </a:rPr>
              <a:t>или</a:t>
            </a:r>
            <a:r>
              <a:rPr sz="908" spc="-41" dirty="0">
                <a:latin typeface="Verdana"/>
                <a:cs typeface="Verdana"/>
              </a:rPr>
              <a:t> </a:t>
            </a:r>
            <a:r>
              <a:rPr sz="908" spc="-68" dirty="0">
                <a:latin typeface="Verdana"/>
                <a:cs typeface="Verdana"/>
              </a:rPr>
              <a:t>выбывающих</a:t>
            </a:r>
            <a:r>
              <a:rPr sz="908" spc="-68" dirty="0">
                <a:latin typeface="Microsoft Sans Serif"/>
                <a:cs typeface="Microsoft Sans Serif"/>
              </a:rPr>
              <a:t>)</a:t>
            </a:r>
            <a:r>
              <a:rPr sz="908" spc="36" dirty="0">
                <a:latin typeface="Microsoft Sans Serif"/>
                <a:cs typeface="Microsoft Sans Serif"/>
              </a:rPr>
              <a:t> </a:t>
            </a:r>
            <a:r>
              <a:rPr sz="908" spc="-45" dirty="0">
                <a:latin typeface="Verdana"/>
                <a:cs typeface="Verdana"/>
              </a:rPr>
              <a:t>вместе</a:t>
            </a:r>
            <a:r>
              <a:rPr sz="908" spc="-41" dirty="0">
                <a:latin typeface="Verdana"/>
                <a:cs typeface="Verdana"/>
              </a:rPr>
              <a:t> с</a:t>
            </a:r>
            <a:r>
              <a:rPr sz="908" spc="-36" dirty="0">
                <a:latin typeface="Verdana"/>
                <a:cs typeface="Verdana"/>
              </a:rPr>
              <a:t> </a:t>
            </a:r>
            <a:r>
              <a:rPr sz="908" spc="-59" dirty="0">
                <a:latin typeface="Verdana"/>
                <a:cs typeface="Verdana"/>
              </a:rPr>
              <a:t>объектом</a:t>
            </a:r>
            <a:r>
              <a:rPr sz="908" spc="-36" dirty="0">
                <a:latin typeface="Verdana"/>
                <a:cs typeface="Verdana"/>
              </a:rPr>
              <a:t> </a:t>
            </a:r>
            <a:r>
              <a:rPr sz="908" spc="-82" dirty="0">
                <a:latin typeface="Verdana"/>
                <a:cs typeface="Verdana"/>
              </a:rPr>
              <a:t>денежных</a:t>
            </a:r>
            <a:r>
              <a:rPr sz="908" spc="-45" dirty="0">
                <a:latin typeface="Verdana"/>
                <a:cs typeface="Verdana"/>
              </a:rPr>
              <a:t> </a:t>
            </a:r>
            <a:r>
              <a:rPr sz="908" spc="-9" dirty="0">
                <a:latin typeface="Verdana"/>
                <a:cs typeface="Verdana"/>
              </a:rPr>
              <a:t>средств</a:t>
            </a:r>
            <a:r>
              <a:rPr sz="908" spc="-9" dirty="0">
                <a:latin typeface="Microsoft Sans Serif"/>
                <a:cs typeface="Microsoft Sans Serif"/>
              </a:rPr>
              <a:t>.</a:t>
            </a:r>
            <a:endParaRPr sz="908">
              <a:latin typeface="Microsoft Sans Serif"/>
              <a:cs typeface="Microsoft Sans Serif"/>
            </a:endParaRPr>
          </a:p>
        </p:txBody>
      </p:sp>
      <p:sp>
        <p:nvSpPr>
          <p:cNvPr id="7" name="object 7"/>
          <p:cNvSpPr txBox="1"/>
          <p:nvPr/>
        </p:nvSpPr>
        <p:spPr>
          <a:xfrm>
            <a:off x="1668049" y="2912864"/>
            <a:ext cx="4147649" cy="708442"/>
          </a:xfrm>
          <a:prstGeom prst="rect">
            <a:avLst/>
          </a:prstGeom>
          <a:ln w="6096">
            <a:solidFill>
              <a:srgbClr val="000000"/>
            </a:solidFill>
          </a:ln>
        </p:spPr>
        <p:txBody>
          <a:bodyPr vert="horz" wrap="square" lIns="0" tIns="12679" rIns="0" bIns="0" rtlCol="0">
            <a:spAutoFit/>
          </a:bodyPr>
          <a:lstStyle/>
          <a:p>
            <a:pPr marL="65125" algn="just">
              <a:lnSpc>
                <a:spcPts val="1085"/>
              </a:lnSpc>
              <a:spcBef>
                <a:spcPts val="100"/>
              </a:spcBef>
            </a:pPr>
            <a:r>
              <a:rPr sz="908" b="1" dirty="0">
                <a:latin typeface="Arial"/>
                <a:cs typeface="Arial"/>
              </a:rPr>
              <a:t>ПРИМЕР-</a:t>
            </a:r>
            <a:r>
              <a:rPr sz="908" b="1" spc="-23" dirty="0">
                <a:latin typeface="Arial"/>
                <a:cs typeface="Arial"/>
              </a:rPr>
              <a:t> </a:t>
            </a:r>
            <a:r>
              <a:rPr sz="908" b="1" dirty="0">
                <a:latin typeface="Arial"/>
                <a:cs typeface="Arial"/>
              </a:rPr>
              <a:t>Приобретение</a:t>
            </a:r>
            <a:r>
              <a:rPr sz="908" b="1" spc="-18" dirty="0">
                <a:latin typeface="Arial"/>
                <a:cs typeface="Arial"/>
              </a:rPr>
              <a:t> </a:t>
            </a:r>
            <a:r>
              <a:rPr sz="908" b="1" dirty="0">
                <a:latin typeface="Arial"/>
                <a:cs typeface="Arial"/>
              </a:rPr>
              <a:t>компании,</a:t>
            </a:r>
            <a:r>
              <a:rPr sz="908" b="1" spc="-23" dirty="0">
                <a:latin typeface="Arial"/>
                <a:cs typeface="Arial"/>
              </a:rPr>
              <a:t> </a:t>
            </a:r>
            <a:r>
              <a:rPr sz="908" b="1" dirty="0">
                <a:latin typeface="Arial"/>
                <a:cs typeface="Arial"/>
              </a:rPr>
              <a:t>имеющей</a:t>
            </a:r>
            <a:r>
              <a:rPr sz="908" b="1" spc="-18" dirty="0">
                <a:latin typeface="Arial"/>
                <a:cs typeface="Arial"/>
              </a:rPr>
              <a:t> </a:t>
            </a:r>
            <a:r>
              <a:rPr sz="908" b="1" dirty="0">
                <a:latin typeface="Arial"/>
                <a:cs typeface="Arial"/>
              </a:rPr>
              <a:t>денежные</a:t>
            </a:r>
            <a:r>
              <a:rPr sz="908" b="1" spc="-23" dirty="0">
                <a:latin typeface="Arial"/>
                <a:cs typeface="Arial"/>
              </a:rPr>
              <a:t> </a:t>
            </a:r>
            <a:r>
              <a:rPr sz="908" b="1" spc="-9" dirty="0">
                <a:latin typeface="Arial"/>
                <a:cs typeface="Arial"/>
              </a:rPr>
              <a:t>средства</a:t>
            </a:r>
            <a:endParaRPr sz="908">
              <a:latin typeface="Arial"/>
              <a:cs typeface="Arial"/>
            </a:endParaRPr>
          </a:p>
          <a:p>
            <a:pPr marL="65125" marR="58209" algn="just">
              <a:lnSpc>
                <a:spcPts val="1089"/>
              </a:lnSpc>
              <a:spcBef>
                <a:spcPts val="32"/>
              </a:spcBef>
            </a:pPr>
            <a:r>
              <a:rPr sz="908" dirty="0">
                <a:latin typeface="Verdana"/>
                <a:cs typeface="Verdana"/>
              </a:rPr>
              <a:t>Вы</a:t>
            </a:r>
            <a:r>
              <a:rPr sz="908" spc="82" dirty="0">
                <a:latin typeface="Verdana"/>
                <a:cs typeface="Verdana"/>
              </a:rPr>
              <a:t> </a:t>
            </a:r>
            <a:r>
              <a:rPr sz="908" spc="-18" dirty="0">
                <a:latin typeface="Verdana"/>
                <a:cs typeface="Verdana"/>
              </a:rPr>
              <a:t>платите</a:t>
            </a:r>
            <a:r>
              <a:rPr sz="908" spc="86" dirty="0">
                <a:latin typeface="Verdana"/>
                <a:cs typeface="Verdana"/>
              </a:rPr>
              <a:t> </a:t>
            </a:r>
            <a:r>
              <a:rPr sz="908" dirty="0">
                <a:latin typeface="Verdana"/>
                <a:cs typeface="Verdana"/>
              </a:rPr>
              <a:t>за</a:t>
            </a:r>
            <a:r>
              <a:rPr sz="908" spc="86" dirty="0">
                <a:latin typeface="Verdana"/>
                <a:cs typeface="Verdana"/>
              </a:rPr>
              <a:t> </a:t>
            </a:r>
            <a:r>
              <a:rPr sz="908" spc="-41" dirty="0">
                <a:latin typeface="Verdana"/>
                <a:cs typeface="Verdana"/>
              </a:rPr>
              <a:t>компанию</a:t>
            </a:r>
            <a:r>
              <a:rPr sz="908" spc="86" dirty="0">
                <a:latin typeface="Verdana"/>
                <a:cs typeface="Verdana"/>
              </a:rPr>
              <a:t> </a:t>
            </a:r>
            <a:r>
              <a:rPr sz="908" dirty="0">
                <a:latin typeface="Microsoft Sans Serif"/>
                <a:cs typeface="Microsoft Sans Serif"/>
              </a:rPr>
              <a:t>$90</a:t>
            </a:r>
            <a:r>
              <a:rPr sz="908" spc="159" dirty="0">
                <a:latin typeface="Microsoft Sans Serif"/>
                <a:cs typeface="Microsoft Sans Serif"/>
              </a:rPr>
              <a:t> </a:t>
            </a:r>
            <a:r>
              <a:rPr sz="908" dirty="0">
                <a:latin typeface="Verdana"/>
                <a:cs typeface="Verdana"/>
              </a:rPr>
              <a:t>млн</a:t>
            </a:r>
            <a:r>
              <a:rPr sz="908" dirty="0">
                <a:latin typeface="Microsoft Sans Serif"/>
                <a:cs typeface="Microsoft Sans Serif"/>
              </a:rPr>
              <a:t>.</a:t>
            </a:r>
            <a:r>
              <a:rPr sz="908" spc="159" dirty="0">
                <a:latin typeface="Microsoft Sans Serif"/>
                <a:cs typeface="Microsoft Sans Serif"/>
              </a:rPr>
              <a:t> </a:t>
            </a:r>
            <a:r>
              <a:rPr sz="908" dirty="0">
                <a:latin typeface="Verdana"/>
                <a:cs typeface="Verdana"/>
              </a:rPr>
              <a:t>На</a:t>
            </a:r>
            <a:r>
              <a:rPr sz="908" spc="82" dirty="0">
                <a:latin typeface="Verdana"/>
                <a:cs typeface="Verdana"/>
              </a:rPr>
              <a:t> </a:t>
            </a:r>
            <a:r>
              <a:rPr sz="908" dirty="0">
                <a:latin typeface="Verdana"/>
                <a:cs typeface="Verdana"/>
              </a:rPr>
              <a:t>момент</a:t>
            </a:r>
            <a:r>
              <a:rPr sz="908" spc="82" dirty="0">
                <a:latin typeface="Verdana"/>
                <a:cs typeface="Verdana"/>
              </a:rPr>
              <a:t> </a:t>
            </a:r>
            <a:r>
              <a:rPr sz="908" spc="-45" dirty="0">
                <a:latin typeface="Verdana"/>
                <a:cs typeface="Verdana"/>
              </a:rPr>
              <a:t>приобретения</a:t>
            </a:r>
            <a:r>
              <a:rPr sz="908" spc="86" dirty="0">
                <a:latin typeface="Verdana"/>
                <a:cs typeface="Verdana"/>
              </a:rPr>
              <a:t> </a:t>
            </a:r>
            <a:r>
              <a:rPr sz="908" spc="-9" dirty="0">
                <a:latin typeface="Verdana"/>
                <a:cs typeface="Verdana"/>
              </a:rPr>
              <a:t>данная </a:t>
            </a:r>
            <a:r>
              <a:rPr sz="908" spc="-73" dirty="0">
                <a:latin typeface="Verdana"/>
                <a:cs typeface="Verdana"/>
              </a:rPr>
              <a:t>компания</a:t>
            </a:r>
            <a:r>
              <a:rPr sz="908" spc="-9" dirty="0">
                <a:latin typeface="Verdana"/>
                <a:cs typeface="Verdana"/>
              </a:rPr>
              <a:t> </a:t>
            </a:r>
            <a:r>
              <a:rPr sz="908" spc="-32" dirty="0">
                <a:latin typeface="Verdana"/>
                <a:cs typeface="Verdana"/>
              </a:rPr>
              <a:t>имеет</a:t>
            </a:r>
            <a:r>
              <a:rPr sz="908" spc="-5" dirty="0">
                <a:latin typeface="Verdana"/>
                <a:cs typeface="Verdana"/>
              </a:rPr>
              <a:t> </a:t>
            </a:r>
            <a:r>
              <a:rPr sz="908" spc="-59" dirty="0">
                <a:latin typeface="Verdana"/>
                <a:cs typeface="Verdana"/>
              </a:rPr>
              <a:t>остаток</a:t>
            </a:r>
            <a:r>
              <a:rPr sz="908" spc="-14" dirty="0">
                <a:latin typeface="Verdana"/>
                <a:cs typeface="Verdana"/>
              </a:rPr>
              <a:t> </a:t>
            </a:r>
            <a:r>
              <a:rPr sz="908" spc="-77" dirty="0">
                <a:latin typeface="Verdana"/>
                <a:cs typeface="Verdana"/>
              </a:rPr>
              <a:t>денежных</a:t>
            </a:r>
            <a:r>
              <a:rPr sz="908" dirty="0">
                <a:latin typeface="Verdana"/>
                <a:cs typeface="Verdana"/>
              </a:rPr>
              <a:t> </a:t>
            </a:r>
            <a:r>
              <a:rPr sz="908" spc="-41" dirty="0">
                <a:latin typeface="Verdana"/>
                <a:cs typeface="Verdana"/>
              </a:rPr>
              <a:t>средств</a:t>
            </a:r>
            <a:r>
              <a:rPr sz="908" spc="-5" dirty="0">
                <a:latin typeface="Verdana"/>
                <a:cs typeface="Verdana"/>
              </a:rPr>
              <a:t> </a:t>
            </a:r>
            <a:r>
              <a:rPr sz="908" dirty="0">
                <a:latin typeface="Verdana"/>
                <a:cs typeface="Verdana"/>
              </a:rPr>
              <a:t>в</a:t>
            </a:r>
            <a:r>
              <a:rPr sz="908" spc="-5" dirty="0">
                <a:latin typeface="Verdana"/>
                <a:cs typeface="Verdana"/>
              </a:rPr>
              <a:t> </a:t>
            </a:r>
            <a:r>
              <a:rPr sz="908" spc="-32" dirty="0">
                <a:latin typeface="Verdana"/>
                <a:cs typeface="Verdana"/>
              </a:rPr>
              <a:t>размере</a:t>
            </a:r>
            <a:r>
              <a:rPr sz="908" spc="-5" dirty="0">
                <a:latin typeface="Verdana"/>
                <a:cs typeface="Verdana"/>
              </a:rPr>
              <a:t> </a:t>
            </a:r>
            <a:r>
              <a:rPr sz="908" dirty="0">
                <a:latin typeface="Microsoft Sans Serif"/>
                <a:cs typeface="Microsoft Sans Serif"/>
              </a:rPr>
              <a:t>$60</a:t>
            </a:r>
            <a:r>
              <a:rPr sz="908" spc="77" dirty="0">
                <a:latin typeface="Microsoft Sans Serif"/>
                <a:cs typeface="Microsoft Sans Serif"/>
              </a:rPr>
              <a:t> </a:t>
            </a:r>
            <a:r>
              <a:rPr sz="908" dirty="0">
                <a:latin typeface="Verdana"/>
                <a:cs typeface="Verdana"/>
              </a:rPr>
              <a:t>млн</a:t>
            </a:r>
            <a:r>
              <a:rPr sz="908" dirty="0">
                <a:latin typeface="Microsoft Sans Serif"/>
                <a:cs typeface="Microsoft Sans Serif"/>
              </a:rPr>
              <a:t>.</a:t>
            </a:r>
            <a:r>
              <a:rPr sz="908" spc="68" dirty="0">
                <a:latin typeface="Microsoft Sans Serif"/>
                <a:cs typeface="Microsoft Sans Serif"/>
              </a:rPr>
              <a:t> </a:t>
            </a:r>
            <a:r>
              <a:rPr sz="908" dirty="0">
                <a:latin typeface="Verdana"/>
                <a:cs typeface="Verdana"/>
              </a:rPr>
              <a:t>В</a:t>
            </a:r>
            <a:r>
              <a:rPr sz="908" spc="-5" dirty="0">
                <a:latin typeface="Verdana"/>
                <a:cs typeface="Verdana"/>
              </a:rPr>
              <a:t> </a:t>
            </a:r>
            <a:r>
              <a:rPr sz="908" spc="-9" dirty="0">
                <a:latin typeface="Verdana"/>
                <a:cs typeface="Verdana"/>
              </a:rPr>
              <a:t>своем </a:t>
            </a:r>
            <a:r>
              <a:rPr sz="908" spc="-23" dirty="0">
                <a:latin typeface="Verdana"/>
                <a:cs typeface="Verdana"/>
              </a:rPr>
              <a:t>отчете</a:t>
            </a:r>
            <a:r>
              <a:rPr sz="908" spc="118" dirty="0">
                <a:latin typeface="Verdana"/>
                <a:cs typeface="Verdana"/>
              </a:rPr>
              <a:t> </a:t>
            </a:r>
            <a:r>
              <a:rPr sz="908" dirty="0">
                <a:latin typeface="Verdana"/>
                <a:cs typeface="Verdana"/>
              </a:rPr>
              <a:t>о</a:t>
            </a:r>
            <a:r>
              <a:rPr sz="908" spc="118" dirty="0">
                <a:latin typeface="Verdana"/>
                <a:cs typeface="Verdana"/>
              </a:rPr>
              <a:t> </a:t>
            </a:r>
            <a:r>
              <a:rPr sz="908" spc="-54" dirty="0">
                <a:latin typeface="Verdana"/>
                <a:cs typeface="Verdana"/>
              </a:rPr>
              <a:t>движении</a:t>
            </a:r>
            <a:r>
              <a:rPr sz="908" spc="123" dirty="0">
                <a:latin typeface="Verdana"/>
                <a:cs typeface="Verdana"/>
              </a:rPr>
              <a:t> </a:t>
            </a:r>
            <a:r>
              <a:rPr sz="908" spc="-59" dirty="0">
                <a:latin typeface="Verdana"/>
                <a:cs typeface="Verdana"/>
              </a:rPr>
              <a:t>денежных</a:t>
            </a:r>
            <a:r>
              <a:rPr sz="908" spc="118" dirty="0">
                <a:latin typeface="Verdana"/>
                <a:cs typeface="Verdana"/>
              </a:rPr>
              <a:t> </a:t>
            </a:r>
            <a:r>
              <a:rPr sz="908" spc="-27" dirty="0">
                <a:latin typeface="Verdana"/>
                <a:cs typeface="Verdana"/>
              </a:rPr>
              <a:t>средств</a:t>
            </a:r>
            <a:r>
              <a:rPr sz="908" spc="118" dirty="0">
                <a:latin typeface="Verdana"/>
                <a:cs typeface="Verdana"/>
              </a:rPr>
              <a:t> </a:t>
            </a:r>
            <a:r>
              <a:rPr sz="908" dirty="0">
                <a:latin typeface="Verdana"/>
                <a:cs typeface="Verdana"/>
              </a:rPr>
              <a:t>вы</a:t>
            </a:r>
            <a:r>
              <a:rPr sz="908" spc="113" dirty="0">
                <a:latin typeface="Verdana"/>
                <a:cs typeface="Verdana"/>
              </a:rPr>
              <a:t> </a:t>
            </a:r>
            <a:r>
              <a:rPr sz="908" spc="-41" dirty="0">
                <a:latin typeface="Verdana"/>
                <a:cs typeface="Verdana"/>
              </a:rPr>
              <a:t>отражаете</a:t>
            </a:r>
            <a:r>
              <a:rPr sz="908" spc="113" dirty="0">
                <a:latin typeface="Verdana"/>
                <a:cs typeface="Verdana"/>
              </a:rPr>
              <a:t> </a:t>
            </a:r>
            <a:r>
              <a:rPr sz="908" spc="-27" dirty="0">
                <a:latin typeface="Verdana"/>
                <a:cs typeface="Verdana"/>
              </a:rPr>
              <a:t>цену</a:t>
            </a:r>
            <a:r>
              <a:rPr sz="908" spc="118" dirty="0">
                <a:latin typeface="Verdana"/>
                <a:cs typeface="Verdana"/>
              </a:rPr>
              <a:t> </a:t>
            </a:r>
            <a:r>
              <a:rPr sz="908" spc="-77" dirty="0">
                <a:latin typeface="Verdana"/>
                <a:cs typeface="Verdana"/>
              </a:rPr>
              <a:t>покупки</a:t>
            </a:r>
            <a:r>
              <a:rPr sz="908" spc="123" dirty="0">
                <a:latin typeface="Verdana"/>
                <a:cs typeface="Verdana"/>
              </a:rPr>
              <a:t> </a:t>
            </a:r>
            <a:r>
              <a:rPr sz="908" spc="-45" dirty="0">
                <a:latin typeface="Verdana"/>
                <a:cs typeface="Verdana"/>
              </a:rPr>
              <a:t>в</a:t>
            </a:r>
            <a:endParaRPr sz="908">
              <a:latin typeface="Verdana"/>
              <a:cs typeface="Verdana"/>
            </a:endParaRPr>
          </a:p>
          <a:p>
            <a:pPr marL="65125" algn="just">
              <a:lnSpc>
                <a:spcPts val="1057"/>
              </a:lnSpc>
            </a:pPr>
            <a:r>
              <a:rPr sz="908" spc="-59" dirty="0">
                <a:latin typeface="Verdana"/>
                <a:cs typeface="Verdana"/>
              </a:rPr>
              <a:t>размере</a:t>
            </a:r>
            <a:r>
              <a:rPr sz="908" spc="-50" dirty="0">
                <a:latin typeface="Verdana"/>
                <a:cs typeface="Verdana"/>
              </a:rPr>
              <a:t> </a:t>
            </a:r>
            <a:r>
              <a:rPr sz="908" dirty="0">
                <a:latin typeface="Microsoft Sans Serif"/>
                <a:cs typeface="Microsoft Sans Serif"/>
              </a:rPr>
              <a:t>$30</a:t>
            </a:r>
            <a:r>
              <a:rPr sz="908" spc="27" dirty="0">
                <a:latin typeface="Microsoft Sans Serif"/>
                <a:cs typeface="Microsoft Sans Serif"/>
              </a:rPr>
              <a:t> </a:t>
            </a:r>
            <a:r>
              <a:rPr sz="908" spc="-18" dirty="0">
                <a:latin typeface="Verdana"/>
                <a:cs typeface="Verdana"/>
              </a:rPr>
              <a:t>млн</a:t>
            </a:r>
            <a:r>
              <a:rPr sz="908" spc="-18" dirty="0">
                <a:latin typeface="Microsoft Sans Serif"/>
                <a:cs typeface="Microsoft Sans Serif"/>
              </a:rPr>
              <a:t>.</a:t>
            </a:r>
            <a:endParaRPr sz="908">
              <a:latin typeface="Microsoft Sans Serif"/>
              <a:cs typeface="Microsoft Sans Serif"/>
            </a:endParaRPr>
          </a:p>
        </p:txBody>
      </p:sp>
      <p:sp>
        <p:nvSpPr>
          <p:cNvPr id="8" name="object 8"/>
          <p:cNvSpPr txBox="1"/>
          <p:nvPr/>
        </p:nvSpPr>
        <p:spPr>
          <a:xfrm>
            <a:off x="1722216" y="3753342"/>
            <a:ext cx="1600392" cy="179249"/>
          </a:xfrm>
          <a:prstGeom prst="rect">
            <a:avLst/>
          </a:prstGeom>
        </p:spPr>
        <p:txBody>
          <a:bodyPr vert="horz" wrap="square" lIns="0" tIns="11526" rIns="0" bIns="0" rtlCol="0">
            <a:spAutoFit/>
          </a:bodyPr>
          <a:lstStyle/>
          <a:p>
            <a:pPr marL="11527">
              <a:spcBef>
                <a:spcPts val="91"/>
              </a:spcBef>
            </a:pPr>
            <a:r>
              <a:rPr sz="1089" b="1" dirty="0">
                <a:latin typeface="Arial"/>
                <a:cs typeface="Arial"/>
              </a:rPr>
              <a:t>Неденежные</a:t>
            </a:r>
            <a:r>
              <a:rPr sz="1089" b="1" spc="-41" dirty="0">
                <a:latin typeface="Arial"/>
                <a:cs typeface="Arial"/>
              </a:rPr>
              <a:t> </a:t>
            </a:r>
            <a:r>
              <a:rPr sz="1089" b="1" spc="-9" dirty="0">
                <a:latin typeface="Arial"/>
                <a:cs typeface="Arial"/>
              </a:rPr>
              <a:t>операции</a:t>
            </a:r>
            <a:endParaRPr sz="1089">
              <a:latin typeface="Arial"/>
              <a:cs typeface="Arial"/>
            </a:endParaRPr>
          </a:p>
        </p:txBody>
      </p:sp>
      <p:sp>
        <p:nvSpPr>
          <p:cNvPr id="9" name="object 9"/>
          <p:cNvSpPr txBox="1"/>
          <p:nvPr/>
        </p:nvSpPr>
        <p:spPr>
          <a:xfrm>
            <a:off x="1722215" y="4072153"/>
            <a:ext cx="4038728" cy="277430"/>
          </a:xfrm>
          <a:prstGeom prst="rect">
            <a:avLst/>
          </a:prstGeom>
        </p:spPr>
        <p:txBody>
          <a:bodyPr vert="horz" wrap="square" lIns="0" tIns="20747" rIns="0" bIns="0" rtlCol="0">
            <a:spAutoFit/>
          </a:bodyPr>
          <a:lstStyle/>
          <a:p>
            <a:pPr marL="11527" marR="4611" indent="-576">
              <a:lnSpc>
                <a:spcPts val="1044"/>
              </a:lnSpc>
              <a:spcBef>
                <a:spcPts val="163"/>
              </a:spcBef>
            </a:pPr>
            <a:r>
              <a:rPr sz="908" spc="-64" dirty="0">
                <a:latin typeface="Verdana"/>
                <a:cs typeface="Verdana"/>
              </a:rPr>
              <a:t>Инвестиционные</a:t>
            </a:r>
            <a:r>
              <a:rPr sz="908" spc="-9" dirty="0">
                <a:latin typeface="Verdana"/>
                <a:cs typeface="Verdana"/>
              </a:rPr>
              <a:t> </a:t>
            </a:r>
            <a:r>
              <a:rPr sz="908" dirty="0">
                <a:latin typeface="Verdana"/>
                <a:cs typeface="Verdana"/>
              </a:rPr>
              <a:t>и</a:t>
            </a:r>
            <a:r>
              <a:rPr sz="908" spc="-14" dirty="0">
                <a:latin typeface="Verdana"/>
                <a:cs typeface="Verdana"/>
              </a:rPr>
              <a:t> </a:t>
            </a:r>
            <a:r>
              <a:rPr sz="908" spc="-54" dirty="0">
                <a:latin typeface="Verdana"/>
                <a:cs typeface="Verdana"/>
              </a:rPr>
              <a:t>финансовые</a:t>
            </a:r>
            <a:r>
              <a:rPr sz="908" spc="-9" dirty="0">
                <a:latin typeface="Verdana"/>
                <a:cs typeface="Verdana"/>
              </a:rPr>
              <a:t> </a:t>
            </a:r>
            <a:r>
              <a:rPr sz="908" spc="-54" dirty="0">
                <a:latin typeface="Verdana"/>
                <a:cs typeface="Verdana"/>
              </a:rPr>
              <a:t>операции</a:t>
            </a:r>
            <a:r>
              <a:rPr sz="908" spc="-54" dirty="0">
                <a:latin typeface="Microsoft Sans Serif"/>
                <a:cs typeface="Microsoft Sans Serif"/>
              </a:rPr>
              <a:t>,</a:t>
            </a:r>
            <a:r>
              <a:rPr sz="908" spc="68" dirty="0">
                <a:latin typeface="Microsoft Sans Serif"/>
                <a:cs typeface="Microsoft Sans Serif"/>
              </a:rPr>
              <a:t> </a:t>
            </a:r>
            <a:r>
              <a:rPr sz="908" spc="-32" dirty="0">
                <a:latin typeface="Verdana"/>
                <a:cs typeface="Verdana"/>
              </a:rPr>
              <a:t>не</a:t>
            </a:r>
            <a:r>
              <a:rPr sz="908" spc="-9" dirty="0">
                <a:latin typeface="Verdana"/>
                <a:cs typeface="Verdana"/>
              </a:rPr>
              <a:t> </a:t>
            </a:r>
            <a:r>
              <a:rPr sz="908" spc="-68" dirty="0">
                <a:latin typeface="Verdana"/>
                <a:cs typeface="Verdana"/>
              </a:rPr>
              <a:t>требующие</a:t>
            </a:r>
            <a:r>
              <a:rPr sz="908" spc="-9" dirty="0">
                <a:latin typeface="Verdana"/>
                <a:cs typeface="Verdana"/>
              </a:rPr>
              <a:t> </a:t>
            </a:r>
            <a:r>
              <a:rPr sz="908" spc="-45" dirty="0">
                <a:latin typeface="Verdana"/>
                <a:cs typeface="Verdana"/>
              </a:rPr>
              <a:t>использования </a:t>
            </a:r>
            <a:r>
              <a:rPr sz="908" spc="-82" dirty="0">
                <a:latin typeface="Verdana"/>
                <a:cs typeface="Verdana"/>
              </a:rPr>
              <a:t>денежных</a:t>
            </a:r>
            <a:r>
              <a:rPr sz="908" spc="-50" dirty="0">
                <a:latin typeface="Verdana"/>
                <a:cs typeface="Verdana"/>
              </a:rPr>
              <a:t> </a:t>
            </a:r>
            <a:r>
              <a:rPr sz="908" spc="-41" dirty="0">
                <a:latin typeface="Verdana"/>
                <a:cs typeface="Verdana"/>
              </a:rPr>
              <a:t>средств</a:t>
            </a:r>
            <a:r>
              <a:rPr sz="908" spc="-41" dirty="0">
                <a:latin typeface="Microsoft Sans Serif"/>
                <a:cs typeface="Microsoft Sans Serif"/>
              </a:rPr>
              <a:t>,</a:t>
            </a:r>
            <a:r>
              <a:rPr sz="908" spc="27" dirty="0">
                <a:latin typeface="Microsoft Sans Serif"/>
                <a:cs typeface="Microsoft Sans Serif"/>
              </a:rPr>
              <a:t> </a:t>
            </a:r>
            <a:r>
              <a:rPr sz="908" spc="-73" dirty="0">
                <a:latin typeface="Verdana"/>
                <a:cs typeface="Verdana"/>
              </a:rPr>
              <a:t>в</a:t>
            </a:r>
            <a:r>
              <a:rPr sz="908" spc="-41" dirty="0">
                <a:latin typeface="Verdana"/>
                <a:cs typeface="Verdana"/>
              </a:rPr>
              <a:t> </a:t>
            </a:r>
            <a:r>
              <a:rPr sz="908" spc="-59" dirty="0">
                <a:latin typeface="Verdana"/>
                <a:cs typeface="Verdana"/>
              </a:rPr>
              <a:t>отчет</a:t>
            </a:r>
            <a:r>
              <a:rPr sz="908" spc="-45" dirty="0">
                <a:latin typeface="Verdana"/>
                <a:cs typeface="Verdana"/>
              </a:rPr>
              <a:t> </a:t>
            </a:r>
            <a:r>
              <a:rPr sz="908" spc="-64" dirty="0">
                <a:latin typeface="Verdana"/>
                <a:cs typeface="Verdana"/>
              </a:rPr>
              <a:t>о</a:t>
            </a:r>
            <a:r>
              <a:rPr sz="908" spc="-45" dirty="0">
                <a:latin typeface="Verdana"/>
                <a:cs typeface="Verdana"/>
              </a:rPr>
              <a:t> </a:t>
            </a:r>
            <a:r>
              <a:rPr sz="908" spc="-82" dirty="0">
                <a:latin typeface="Verdana"/>
                <a:cs typeface="Verdana"/>
              </a:rPr>
              <a:t>движении</a:t>
            </a:r>
            <a:r>
              <a:rPr sz="908" spc="-41" dirty="0">
                <a:latin typeface="Verdana"/>
                <a:cs typeface="Verdana"/>
              </a:rPr>
              <a:t> </a:t>
            </a:r>
            <a:r>
              <a:rPr sz="908" spc="-82" dirty="0">
                <a:latin typeface="Verdana"/>
                <a:cs typeface="Verdana"/>
              </a:rPr>
              <a:t>денежных</a:t>
            </a:r>
            <a:r>
              <a:rPr sz="908" spc="-50" dirty="0">
                <a:latin typeface="Verdana"/>
                <a:cs typeface="Verdana"/>
              </a:rPr>
              <a:t> </a:t>
            </a:r>
            <a:r>
              <a:rPr sz="908" spc="-54" dirty="0">
                <a:latin typeface="Verdana"/>
                <a:cs typeface="Verdana"/>
              </a:rPr>
              <a:t>средств</a:t>
            </a:r>
            <a:r>
              <a:rPr sz="908" spc="-41" dirty="0">
                <a:latin typeface="Verdana"/>
                <a:cs typeface="Verdana"/>
              </a:rPr>
              <a:t> </a:t>
            </a:r>
            <a:r>
              <a:rPr sz="908" spc="-73" dirty="0">
                <a:latin typeface="Verdana"/>
                <a:cs typeface="Verdana"/>
              </a:rPr>
              <a:t>не</a:t>
            </a:r>
            <a:r>
              <a:rPr sz="908" spc="-45" dirty="0">
                <a:latin typeface="Verdana"/>
                <a:cs typeface="Verdana"/>
              </a:rPr>
              <a:t> </a:t>
            </a:r>
            <a:r>
              <a:rPr sz="908" spc="-27" dirty="0">
                <a:latin typeface="Verdana"/>
                <a:cs typeface="Verdana"/>
              </a:rPr>
              <a:t>включаются</a:t>
            </a:r>
            <a:r>
              <a:rPr sz="908" spc="-27" dirty="0">
                <a:latin typeface="Microsoft Sans Serif"/>
                <a:cs typeface="Microsoft Sans Serif"/>
              </a:rPr>
              <a:t>.</a:t>
            </a:r>
            <a:endParaRPr sz="908">
              <a:latin typeface="Microsoft Sans Serif"/>
              <a:cs typeface="Microsoft Sans Serif"/>
            </a:endParaRPr>
          </a:p>
        </p:txBody>
      </p:sp>
      <p:sp>
        <p:nvSpPr>
          <p:cNvPr id="10" name="object 10"/>
          <p:cNvSpPr txBox="1"/>
          <p:nvPr/>
        </p:nvSpPr>
        <p:spPr>
          <a:xfrm>
            <a:off x="1668049" y="4493085"/>
            <a:ext cx="4147649" cy="1071129"/>
          </a:xfrm>
          <a:prstGeom prst="rect">
            <a:avLst/>
          </a:prstGeom>
          <a:ln w="6096">
            <a:solidFill>
              <a:srgbClr val="000000"/>
            </a:solidFill>
          </a:ln>
        </p:spPr>
        <p:txBody>
          <a:bodyPr vert="horz" wrap="square" lIns="0" tIns="15560" rIns="0" bIns="0" rtlCol="0">
            <a:spAutoFit/>
          </a:bodyPr>
          <a:lstStyle/>
          <a:p>
            <a:pPr marL="65125" marR="59362" algn="just">
              <a:lnSpc>
                <a:spcPts val="1044"/>
              </a:lnSpc>
              <a:spcBef>
                <a:spcPts val="123"/>
              </a:spcBef>
            </a:pPr>
            <a:r>
              <a:rPr sz="908" b="1" dirty="0">
                <a:latin typeface="Arial"/>
                <a:cs typeface="Arial"/>
              </a:rPr>
              <a:t>ПРИМЕР</a:t>
            </a:r>
            <a:r>
              <a:rPr sz="908" b="1" spc="9" dirty="0">
                <a:latin typeface="Arial"/>
                <a:cs typeface="Arial"/>
              </a:rPr>
              <a:t> </a:t>
            </a:r>
            <a:r>
              <a:rPr sz="908" b="1" dirty="0">
                <a:latin typeface="Arial"/>
                <a:cs typeface="Arial"/>
              </a:rPr>
              <a:t>- Неденежная операция:</a:t>
            </a:r>
            <a:r>
              <a:rPr sz="908" b="1" spc="5" dirty="0">
                <a:latin typeface="Arial"/>
                <a:cs typeface="Arial"/>
              </a:rPr>
              <a:t> </a:t>
            </a:r>
            <a:r>
              <a:rPr sz="908" b="1" dirty="0">
                <a:latin typeface="Arial"/>
                <a:cs typeface="Arial"/>
              </a:rPr>
              <a:t>конвертирование</a:t>
            </a:r>
            <a:r>
              <a:rPr sz="908" b="1" spc="14" dirty="0">
                <a:latin typeface="Arial"/>
                <a:cs typeface="Arial"/>
              </a:rPr>
              <a:t> </a:t>
            </a:r>
            <a:r>
              <a:rPr sz="908" b="1" dirty="0">
                <a:latin typeface="Arial"/>
                <a:cs typeface="Arial"/>
              </a:rPr>
              <a:t>задолженности</a:t>
            </a:r>
            <a:r>
              <a:rPr sz="908" b="1" spc="18" dirty="0">
                <a:latin typeface="Arial"/>
                <a:cs typeface="Arial"/>
              </a:rPr>
              <a:t> </a:t>
            </a:r>
            <a:r>
              <a:rPr sz="908" b="1" spc="-45" dirty="0">
                <a:latin typeface="Arial"/>
                <a:cs typeface="Arial"/>
              </a:rPr>
              <a:t>в </a:t>
            </a:r>
            <a:r>
              <a:rPr sz="908" b="1" dirty="0">
                <a:latin typeface="Arial"/>
                <a:cs typeface="Arial"/>
              </a:rPr>
              <a:t>собственный</a:t>
            </a:r>
            <a:r>
              <a:rPr sz="908" b="1" spc="-41" dirty="0">
                <a:latin typeface="Arial"/>
                <a:cs typeface="Arial"/>
              </a:rPr>
              <a:t> </a:t>
            </a:r>
            <a:r>
              <a:rPr sz="908" b="1" spc="-9" dirty="0">
                <a:latin typeface="Arial"/>
                <a:cs typeface="Arial"/>
              </a:rPr>
              <a:t>капитал</a:t>
            </a:r>
            <a:endParaRPr sz="908">
              <a:latin typeface="Arial"/>
              <a:cs typeface="Arial"/>
            </a:endParaRPr>
          </a:p>
          <a:p>
            <a:pPr marL="65125" algn="just">
              <a:lnSpc>
                <a:spcPts val="989"/>
              </a:lnSpc>
            </a:pPr>
            <a:r>
              <a:rPr sz="908" dirty="0">
                <a:latin typeface="Verdana"/>
                <a:cs typeface="Verdana"/>
              </a:rPr>
              <a:t>Вы</a:t>
            </a:r>
            <a:r>
              <a:rPr sz="908" spc="113" dirty="0">
                <a:latin typeface="Verdana"/>
                <a:cs typeface="Verdana"/>
              </a:rPr>
              <a:t> </a:t>
            </a:r>
            <a:r>
              <a:rPr sz="908" spc="-23" dirty="0">
                <a:latin typeface="Verdana"/>
                <a:cs typeface="Verdana"/>
              </a:rPr>
              <a:t>погашаете</a:t>
            </a:r>
            <a:r>
              <a:rPr sz="908" spc="113" dirty="0">
                <a:latin typeface="Verdana"/>
                <a:cs typeface="Verdana"/>
              </a:rPr>
              <a:t>  </a:t>
            </a:r>
            <a:r>
              <a:rPr sz="908" spc="-45" dirty="0">
                <a:latin typeface="Verdana"/>
                <a:cs typeface="Verdana"/>
              </a:rPr>
              <a:t>ценные</a:t>
            </a:r>
            <a:r>
              <a:rPr sz="908" spc="109" dirty="0">
                <a:latin typeface="Verdana"/>
                <a:cs typeface="Verdana"/>
              </a:rPr>
              <a:t> </a:t>
            </a:r>
            <a:r>
              <a:rPr sz="908" spc="-32" dirty="0">
                <a:latin typeface="Verdana"/>
                <a:cs typeface="Verdana"/>
              </a:rPr>
              <a:t>бумаги</a:t>
            </a:r>
            <a:r>
              <a:rPr sz="908" spc="113" dirty="0">
                <a:latin typeface="Verdana"/>
                <a:cs typeface="Verdana"/>
              </a:rPr>
              <a:t> </a:t>
            </a:r>
            <a:r>
              <a:rPr sz="908" spc="-54" dirty="0">
                <a:latin typeface="Verdana"/>
                <a:cs typeface="Verdana"/>
              </a:rPr>
              <a:t>компании</a:t>
            </a:r>
            <a:r>
              <a:rPr sz="908" spc="113" dirty="0">
                <a:latin typeface="Verdana"/>
                <a:cs typeface="Verdana"/>
              </a:rPr>
              <a:t> </a:t>
            </a:r>
            <a:r>
              <a:rPr sz="908" dirty="0">
                <a:latin typeface="Verdana"/>
                <a:cs typeface="Verdana"/>
              </a:rPr>
              <a:t>на</a:t>
            </a:r>
            <a:r>
              <a:rPr sz="908" spc="113" dirty="0">
                <a:latin typeface="Verdana"/>
                <a:cs typeface="Verdana"/>
              </a:rPr>
              <a:t> </a:t>
            </a:r>
            <a:r>
              <a:rPr sz="908" spc="-9" dirty="0">
                <a:latin typeface="Verdana"/>
                <a:cs typeface="Verdana"/>
              </a:rPr>
              <a:t>сумму</a:t>
            </a:r>
            <a:r>
              <a:rPr sz="908" spc="113" dirty="0">
                <a:latin typeface="Verdana"/>
                <a:cs typeface="Verdana"/>
              </a:rPr>
              <a:t> </a:t>
            </a:r>
            <a:r>
              <a:rPr sz="908" dirty="0">
                <a:latin typeface="Microsoft Sans Serif"/>
                <a:cs typeface="Microsoft Sans Serif"/>
              </a:rPr>
              <a:t>$100</a:t>
            </a:r>
            <a:r>
              <a:rPr sz="908" spc="182" dirty="0">
                <a:latin typeface="Microsoft Sans Serif"/>
                <a:cs typeface="Microsoft Sans Serif"/>
              </a:rPr>
              <a:t> </a:t>
            </a:r>
            <a:r>
              <a:rPr sz="908" dirty="0">
                <a:latin typeface="Verdana"/>
                <a:cs typeface="Verdana"/>
              </a:rPr>
              <a:t>млн</a:t>
            </a:r>
            <a:r>
              <a:rPr sz="908" dirty="0">
                <a:latin typeface="Microsoft Sans Serif"/>
                <a:cs typeface="Microsoft Sans Serif"/>
              </a:rPr>
              <a:t>.</a:t>
            </a:r>
            <a:r>
              <a:rPr sz="908" spc="191" dirty="0">
                <a:latin typeface="Microsoft Sans Serif"/>
                <a:cs typeface="Microsoft Sans Serif"/>
              </a:rPr>
              <a:t> </a:t>
            </a:r>
            <a:r>
              <a:rPr sz="908" spc="-9" dirty="0">
                <a:latin typeface="Verdana"/>
                <a:cs typeface="Verdana"/>
              </a:rPr>
              <a:t>путем</a:t>
            </a:r>
            <a:endParaRPr sz="908">
              <a:latin typeface="Verdana"/>
              <a:cs typeface="Verdana"/>
            </a:endParaRPr>
          </a:p>
          <a:p>
            <a:pPr marL="65125" marR="58784" algn="just">
              <a:lnSpc>
                <a:spcPct val="96000"/>
              </a:lnSpc>
              <a:spcBef>
                <a:spcPts val="23"/>
              </a:spcBef>
            </a:pPr>
            <a:r>
              <a:rPr sz="908" dirty="0">
                <a:latin typeface="Verdana"/>
                <a:cs typeface="Verdana"/>
              </a:rPr>
              <a:t>эмиссии</a:t>
            </a:r>
            <a:r>
              <a:rPr sz="908" spc="150" dirty="0">
                <a:latin typeface="Verdana"/>
                <a:cs typeface="Verdana"/>
              </a:rPr>
              <a:t> </a:t>
            </a:r>
            <a:r>
              <a:rPr sz="908" dirty="0">
                <a:latin typeface="Verdana"/>
                <a:cs typeface="Verdana"/>
              </a:rPr>
              <a:t>акций</a:t>
            </a:r>
            <a:r>
              <a:rPr sz="908" spc="154" dirty="0">
                <a:latin typeface="Verdana"/>
                <a:cs typeface="Verdana"/>
              </a:rPr>
              <a:t> </a:t>
            </a:r>
            <a:r>
              <a:rPr sz="908" dirty="0">
                <a:latin typeface="Verdana"/>
                <a:cs typeface="Verdana"/>
              </a:rPr>
              <a:t>той</a:t>
            </a:r>
            <a:r>
              <a:rPr sz="908" spc="154" dirty="0">
                <a:latin typeface="Verdana"/>
                <a:cs typeface="Verdana"/>
              </a:rPr>
              <a:t> </a:t>
            </a:r>
            <a:r>
              <a:rPr sz="908" dirty="0">
                <a:latin typeface="Verdana"/>
                <a:cs typeface="Verdana"/>
              </a:rPr>
              <a:t>же</a:t>
            </a:r>
            <a:r>
              <a:rPr sz="908" spc="150" dirty="0">
                <a:latin typeface="Verdana"/>
                <a:cs typeface="Verdana"/>
              </a:rPr>
              <a:t> </a:t>
            </a:r>
            <a:r>
              <a:rPr sz="908" dirty="0">
                <a:latin typeface="Verdana"/>
                <a:cs typeface="Verdana"/>
              </a:rPr>
              <a:t>стоимости</a:t>
            </a:r>
            <a:r>
              <a:rPr sz="908" dirty="0">
                <a:latin typeface="Microsoft Sans Serif"/>
                <a:cs typeface="Microsoft Sans Serif"/>
              </a:rPr>
              <a:t>.</a:t>
            </a:r>
            <a:r>
              <a:rPr sz="908" spc="231" dirty="0">
                <a:latin typeface="Microsoft Sans Serif"/>
                <a:cs typeface="Microsoft Sans Serif"/>
              </a:rPr>
              <a:t> </a:t>
            </a:r>
            <a:r>
              <a:rPr sz="908" dirty="0">
                <a:latin typeface="Verdana"/>
                <a:cs typeface="Verdana"/>
              </a:rPr>
              <a:t>Указанная</a:t>
            </a:r>
            <a:r>
              <a:rPr sz="908" spc="150" dirty="0">
                <a:latin typeface="Verdana"/>
                <a:cs typeface="Verdana"/>
              </a:rPr>
              <a:t> </a:t>
            </a:r>
            <a:r>
              <a:rPr sz="908" dirty="0">
                <a:latin typeface="Verdana"/>
                <a:cs typeface="Verdana"/>
              </a:rPr>
              <a:t>операция</a:t>
            </a:r>
            <a:r>
              <a:rPr sz="908" spc="150" dirty="0">
                <a:latin typeface="Verdana"/>
                <a:cs typeface="Verdana"/>
              </a:rPr>
              <a:t> </a:t>
            </a:r>
            <a:r>
              <a:rPr sz="908" dirty="0">
                <a:latin typeface="Verdana"/>
                <a:cs typeface="Verdana"/>
              </a:rPr>
              <a:t>не</a:t>
            </a:r>
            <a:r>
              <a:rPr sz="908" spc="154" dirty="0">
                <a:latin typeface="Verdana"/>
                <a:cs typeface="Verdana"/>
              </a:rPr>
              <a:t> </a:t>
            </a:r>
            <a:r>
              <a:rPr sz="908" spc="-9" dirty="0">
                <a:latin typeface="Verdana"/>
                <a:cs typeface="Verdana"/>
              </a:rPr>
              <a:t>будет </a:t>
            </a:r>
            <a:r>
              <a:rPr sz="908" spc="-41" dirty="0">
                <a:latin typeface="Verdana"/>
                <a:cs typeface="Verdana"/>
              </a:rPr>
              <a:t>отражаться</a:t>
            </a:r>
            <a:r>
              <a:rPr sz="908" spc="-9" dirty="0">
                <a:latin typeface="Verdana"/>
                <a:cs typeface="Verdana"/>
              </a:rPr>
              <a:t> </a:t>
            </a:r>
            <a:r>
              <a:rPr sz="908" dirty="0">
                <a:latin typeface="Verdana"/>
                <a:cs typeface="Verdana"/>
              </a:rPr>
              <a:t>в</a:t>
            </a:r>
            <a:r>
              <a:rPr sz="908" spc="-5" dirty="0">
                <a:latin typeface="Verdana"/>
                <a:cs typeface="Verdana"/>
              </a:rPr>
              <a:t> </a:t>
            </a:r>
            <a:r>
              <a:rPr sz="908" spc="-18" dirty="0">
                <a:latin typeface="Verdana"/>
                <a:cs typeface="Verdana"/>
              </a:rPr>
              <a:t>отчете</a:t>
            </a:r>
            <a:r>
              <a:rPr sz="908" spc="-5" dirty="0">
                <a:latin typeface="Verdana"/>
                <a:cs typeface="Verdana"/>
              </a:rPr>
              <a:t> </a:t>
            </a:r>
            <a:r>
              <a:rPr sz="908" dirty="0">
                <a:latin typeface="Verdana"/>
                <a:cs typeface="Verdana"/>
              </a:rPr>
              <a:t>о</a:t>
            </a:r>
            <a:r>
              <a:rPr sz="908" spc="-9" dirty="0">
                <a:latin typeface="Verdana"/>
                <a:cs typeface="Verdana"/>
              </a:rPr>
              <a:t> </a:t>
            </a:r>
            <a:r>
              <a:rPr sz="908" spc="-54" dirty="0">
                <a:latin typeface="Verdana"/>
                <a:cs typeface="Verdana"/>
              </a:rPr>
              <a:t>движении</a:t>
            </a:r>
            <a:r>
              <a:rPr sz="908" spc="-5" dirty="0">
                <a:latin typeface="Verdana"/>
                <a:cs typeface="Verdana"/>
              </a:rPr>
              <a:t> </a:t>
            </a:r>
            <a:r>
              <a:rPr sz="908" spc="-59" dirty="0">
                <a:latin typeface="Verdana"/>
                <a:cs typeface="Verdana"/>
              </a:rPr>
              <a:t>денежных</a:t>
            </a:r>
            <a:r>
              <a:rPr sz="908" spc="-5" dirty="0">
                <a:latin typeface="Verdana"/>
                <a:cs typeface="Verdana"/>
              </a:rPr>
              <a:t> </a:t>
            </a:r>
            <a:r>
              <a:rPr sz="908" spc="-9" dirty="0">
                <a:latin typeface="Verdana"/>
                <a:cs typeface="Verdana"/>
              </a:rPr>
              <a:t>средств</a:t>
            </a:r>
            <a:r>
              <a:rPr sz="908" spc="-9" dirty="0">
                <a:latin typeface="Microsoft Sans Serif"/>
                <a:cs typeface="Microsoft Sans Serif"/>
              </a:rPr>
              <a:t>,</a:t>
            </a:r>
            <a:r>
              <a:rPr sz="908" spc="68" dirty="0">
                <a:latin typeface="Microsoft Sans Serif"/>
                <a:cs typeface="Microsoft Sans Serif"/>
              </a:rPr>
              <a:t> </a:t>
            </a:r>
            <a:r>
              <a:rPr sz="908" spc="-9" dirty="0">
                <a:latin typeface="Verdana"/>
                <a:cs typeface="Verdana"/>
              </a:rPr>
              <a:t>так </a:t>
            </a:r>
            <a:r>
              <a:rPr sz="908" spc="-54" dirty="0">
                <a:latin typeface="Verdana"/>
                <a:cs typeface="Verdana"/>
              </a:rPr>
              <a:t>как</a:t>
            </a:r>
            <a:r>
              <a:rPr sz="908" spc="-9" dirty="0">
                <a:latin typeface="Verdana"/>
                <a:cs typeface="Verdana"/>
              </a:rPr>
              <a:t> </a:t>
            </a:r>
            <a:r>
              <a:rPr sz="908" spc="-45" dirty="0">
                <a:latin typeface="Verdana"/>
                <a:cs typeface="Verdana"/>
              </a:rPr>
              <a:t>движения </a:t>
            </a:r>
            <a:r>
              <a:rPr sz="908" spc="-41" dirty="0">
                <a:latin typeface="Verdana"/>
                <a:cs typeface="Verdana"/>
              </a:rPr>
              <a:t>денег </a:t>
            </a:r>
            <a:r>
              <a:rPr sz="908" dirty="0">
                <a:latin typeface="Verdana"/>
                <a:cs typeface="Verdana"/>
              </a:rPr>
              <a:t>не</a:t>
            </a:r>
            <a:r>
              <a:rPr sz="908" spc="-64" dirty="0">
                <a:latin typeface="Verdana"/>
                <a:cs typeface="Verdana"/>
              </a:rPr>
              <a:t> </a:t>
            </a:r>
            <a:r>
              <a:rPr sz="908" spc="-32" dirty="0">
                <a:latin typeface="Verdana"/>
                <a:cs typeface="Verdana"/>
              </a:rPr>
              <a:t>было </a:t>
            </a:r>
            <a:r>
              <a:rPr sz="908" spc="-54" dirty="0">
                <a:latin typeface="Microsoft Sans Serif"/>
                <a:cs typeface="Microsoft Sans Serif"/>
              </a:rPr>
              <a:t>(</a:t>
            </a:r>
            <a:r>
              <a:rPr sz="908" spc="-54" dirty="0">
                <a:latin typeface="Verdana"/>
                <a:cs typeface="Verdana"/>
              </a:rPr>
              <a:t>денежные</a:t>
            </a:r>
            <a:r>
              <a:rPr sz="908" spc="-27" dirty="0">
                <a:latin typeface="Verdana"/>
                <a:cs typeface="Verdana"/>
              </a:rPr>
              <a:t> </a:t>
            </a:r>
            <a:r>
              <a:rPr sz="908" spc="-32" dirty="0">
                <a:latin typeface="Verdana"/>
                <a:cs typeface="Verdana"/>
              </a:rPr>
              <a:t>средства </a:t>
            </a:r>
            <a:r>
              <a:rPr sz="908" dirty="0">
                <a:latin typeface="Microsoft Sans Serif"/>
                <a:cs typeface="Microsoft Sans Serif"/>
              </a:rPr>
              <a:t>«</a:t>
            </a:r>
            <a:r>
              <a:rPr sz="908" dirty="0">
                <a:latin typeface="Verdana"/>
                <a:cs typeface="Verdana"/>
              </a:rPr>
              <a:t>не</a:t>
            </a:r>
            <a:r>
              <a:rPr sz="908" spc="-32" dirty="0">
                <a:latin typeface="Verdana"/>
                <a:cs typeface="Verdana"/>
              </a:rPr>
              <a:t> </a:t>
            </a:r>
            <a:r>
              <a:rPr sz="908" spc="-59" dirty="0">
                <a:latin typeface="Verdana"/>
                <a:cs typeface="Verdana"/>
              </a:rPr>
              <a:t>переходили</a:t>
            </a:r>
            <a:r>
              <a:rPr sz="908" spc="-23" dirty="0">
                <a:latin typeface="Verdana"/>
                <a:cs typeface="Verdana"/>
              </a:rPr>
              <a:t> </a:t>
            </a:r>
            <a:r>
              <a:rPr sz="908" dirty="0">
                <a:latin typeface="Verdana"/>
                <a:cs typeface="Verdana"/>
              </a:rPr>
              <a:t>из</a:t>
            </a:r>
            <a:r>
              <a:rPr sz="908" spc="-32" dirty="0">
                <a:latin typeface="Verdana"/>
                <a:cs typeface="Verdana"/>
              </a:rPr>
              <a:t> </a:t>
            </a:r>
            <a:r>
              <a:rPr sz="908" spc="-73" dirty="0">
                <a:latin typeface="Verdana"/>
                <a:cs typeface="Verdana"/>
              </a:rPr>
              <a:t>рук</a:t>
            </a:r>
            <a:r>
              <a:rPr sz="908" spc="-5" dirty="0">
                <a:latin typeface="Verdana"/>
                <a:cs typeface="Verdana"/>
              </a:rPr>
              <a:t> </a:t>
            </a:r>
            <a:r>
              <a:rPr sz="908" dirty="0">
                <a:latin typeface="Verdana"/>
                <a:cs typeface="Verdana"/>
              </a:rPr>
              <a:t>в</a:t>
            </a:r>
            <a:r>
              <a:rPr sz="908" spc="-27" dirty="0">
                <a:latin typeface="Verdana"/>
                <a:cs typeface="Verdana"/>
              </a:rPr>
              <a:t> </a:t>
            </a:r>
            <a:r>
              <a:rPr sz="908" spc="-32" dirty="0">
                <a:latin typeface="Verdana"/>
                <a:cs typeface="Verdana"/>
              </a:rPr>
              <a:t>руки</a:t>
            </a:r>
            <a:r>
              <a:rPr sz="908" spc="-32" dirty="0">
                <a:latin typeface="Microsoft Sans Serif"/>
                <a:cs typeface="Microsoft Sans Serif"/>
              </a:rPr>
              <a:t>»),</a:t>
            </a:r>
            <a:r>
              <a:rPr sz="908" spc="41" dirty="0">
                <a:latin typeface="Microsoft Sans Serif"/>
                <a:cs typeface="Microsoft Sans Serif"/>
              </a:rPr>
              <a:t> </a:t>
            </a:r>
            <a:r>
              <a:rPr sz="908" spc="-23" dirty="0">
                <a:latin typeface="Verdana"/>
                <a:cs typeface="Verdana"/>
              </a:rPr>
              <a:t>но </a:t>
            </a:r>
            <a:r>
              <a:rPr sz="908" spc="-54" dirty="0">
                <a:latin typeface="Verdana"/>
                <a:cs typeface="Verdana"/>
              </a:rPr>
              <a:t>соответствующая</a:t>
            </a:r>
            <a:r>
              <a:rPr sz="908" spc="-5" dirty="0">
                <a:latin typeface="Verdana"/>
                <a:cs typeface="Verdana"/>
              </a:rPr>
              <a:t> </a:t>
            </a:r>
            <a:r>
              <a:rPr sz="908" spc="-50" dirty="0">
                <a:latin typeface="Verdana"/>
                <a:cs typeface="Verdana"/>
              </a:rPr>
              <a:t>информация</a:t>
            </a:r>
            <a:r>
              <a:rPr sz="908" dirty="0">
                <a:latin typeface="Verdana"/>
                <a:cs typeface="Verdana"/>
              </a:rPr>
              <a:t> </a:t>
            </a:r>
            <a:r>
              <a:rPr sz="908" spc="-64" dirty="0">
                <a:latin typeface="Verdana"/>
                <a:cs typeface="Verdana"/>
              </a:rPr>
              <a:t>должна</a:t>
            </a:r>
            <a:r>
              <a:rPr sz="908" spc="-5" dirty="0">
                <a:latin typeface="Verdana"/>
                <a:cs typeface="Verdana"/>
              </a:rPr>
              <a:t> </a:t>
            </a:r>
            <a:r>
              <a:rPr sz="908" spc="-27" dirty="0">
                <a:latin typeface="Verdana"/>
                <a:cs typeface="Verdana"/>
              </a:rPr>
              <a:t>быть</a:t>
            </a:r>
            <a:r>
              <a:rPr sz="908" dirty="0">
                <a:latin typeface="Verdana"/>
                <a:cs typeface="Verdana"/>
              </a:rPr>
              <a:t> </a:t>
            </a:r>
            <a:r>
              <a:rPr sz="908" spc="-64" dirty="0">
                <a:latin typeface="Verdana"/>
                <a:cs typeface="Verdana"/>
              </a:rPr>
              <a:t>отражена</a:t>
            </a:r>
            <a:r>
              <a:rPr sz="908" spc="-9" dirty="0">
                <a:latin typeface="Verdana"/>
                <a:cs typeface="Verdana"/>
              </a:rPr>
              <a:t> </a:t>
            </a:r>
            <a:r>
              <a:rPr sz="908" dirty="0">
                <a:latin typeface="Verdana"/>
                <a:cs typeface="Verdana"/>
              </a:rPr>
              <a:t>в</a:t>
            </a:r>
            <a:r>
              <a:rPr sz="908" spc="-5" dirty="0">
                <a:latin typeface="Verdana"/>
                <a:cs typeface="Verdana"/>
              </a:rPr>
              <a:t> </a:t>
            </a:r>
            <a:r>
              <a:rPr sz="908" spc="-54" dirty="0">
                <a:latin typeface="Verdana"/>
                <a:cs typeface="Verdana"/>
              </a:rPr>
              <a:t>примечаниях</a:t>
            </a:r>
            <a:r>
              <a:rPr sz="908" spc="-54" dirty="0">
                <a:latin typeface="Microsoft Sans Serif"/>
                <a:cs typeface="Microsoft Sans Serif"/>
              </a:rPr>
              <a:t>,</a:t>
            </a:r>
            <a:r>
              <a:rPr sz="908" spc="68" dirty="0">
                <a:latin typeface="Microsoft Sans Serif"/>
                <a:cs typeface="Microsoft Sans Serif"/>
              </a:rPr>
              <a:t> </a:t>
            </a:r>
            <a:r>
              <a:rPr sz="908" spc="-45" dirty="0">
                <a:latin typeface="Verdana"/>
                <a:cs typeface="Verdana"/>
              </a:rPr>
              <a:t>в </a:t>
            </a:r>
            <a:r>
              <a:rPr sz="908" spc="-50" dirty="0">
                <a:latin typeface="Verdana"/>
                <a:cs typeface="Verdana"/>
              </a:rPr>
              <a:t>разделе</a:t>
            </a:r>
            <a:r>
              <a:rPr sz="908" spc="-50" dirty="0">
                <a:latin typeface="Microsoft Sans Serif"/>
                <a:cs typeface="Microsoft Sans Serif"/>
              </a:rPr>
              <a:t>,</a:t>
            </a:r>
            <a:r>
              <a:rPr sz="908" spc="54" dirty="0">
                <a:latin typeface="Microsoft Sans Serif"/>
                <a:cs typeface="Microsoft Sans Serif"/>
              </a:rPr>
              <a:t> </a:t>
            </a:r>
            <a:r>
              <a:rPr sz="908" spc="-68" dirty="0">
                <a:latin typeface="Verdana"/>
                <a:cs typeface="Verdana"/>
              </a:rPr>
              <a:t>посвященном</a:t>
            </a:r>
            <a:r>
              <a:rPr sz="908" spc="-18" dirty="0">
                <a:latin typeface="Verdana"/>
                <a:cs typeface="Verdana"/>
              </a:rPr>
              <a:t> </a:t>
            </a:r>
            <a:r>
              <a:rPr sz="908" spc="-77" dirty="0">
                <a:latin typeface="Verdana"/>
                <a:cs typeface="Verdana"/>
              </a:rPr>
              <a:t>акционерному</a:t>
            </a:r>
            <a:r>
              <a:rPr sz="908" spc="-18" dirty="0">
                <a:latin typeface="Verdana"/>
                <a:cs typeface="Verdana"/>
              </a:rPr>
              <a:t> </a:t>
            </a:r>
            <a:r>
              <a:rPr sz="908" spc="-82" dirty="0">
                <a:latin typeface="Verdana"/>
                <a:cs typeface="Verdana"/>
              </a:rPr>
              <a:t>капиталу</a:t>
            </a:r>
            <a:r>
              <a:rPr sz="908" spc="-23" dirty="0">
                <a:latin typeface="Verdana"/>
                <a:cs typeface="Verdana"/>
              </a:rPr>
              <a:t> </a:t>
            </a:r>
            <a:r>
              <a:rPr sz="908" spc="-77" dirty="0">
                <a:latin typeface="Verdana"/>
                <a:cs typeface="Verdana"/>
              </a:rPr>
              <a:t>и</a:t>
            </a:r>
            <a:r>
              <a:rPr sz="908" spc="-23" dirty="0">
                <a:latin typeface="Verdana"/>
                <a:cs typeface="Verdana"/>
              </a:rPr>
              <a:t> </a:t>
            </a:r>
            <a:r>
              <a:rPr sz="908" spc="-64" dirty="0">
                <a:latin typeface="Verdana"/>
                <a:cs typeface="Verdana"/>
              </a:rPr>
              <a:t>облигациям</a:t>
            </a:r>
            <a:r>
              <a:rPr sz="908" spc="-9" dirty="0">
                <a:latin typeface="Verdana"/>
                <a:cs typeface="Verdana"/>
              </a:rPr>
              <a:t> компании</a:t>
            </a:r>
            <a:r>
              <a:rPr sz="908" spc="-9" dirty="0">
                <a:latin typeface="Microsoft Sans Serif"/>
                <a:cs typeface="Microsoft Sans Serif"/>
              </a:rPr>
              <a:t>.</a:t>
            </a:r>
            <a:endParaRPr sz="908">
              <a:latin typeface="Microsoft Sans Serif"/>
              <a:cs typeface="Microsoft Sans Serif"/>
            </a:endParaRPr>
          </a:p>
        </p:txBody>
      </p:sp>
      <p:sp>
        <p:nvSpPr>
          <p:cNvPr id="11" name="object 11"/>
          <p:cNvSpPr txBox="1"/>
          <p:nvPr/>
        </p:nvSpPr>
        <p:spPr>
          <a:xfrm>
            <a:off x="1722151" y="5697327"/>
            <a:ext cx="4039304" cy="419876"/>
          </a:xfrm>
          <a:prstGeom prst="rect">
            <a:avLst/>
          </a:prstGeom>
        </p:spPr>
        <p:txBody>
          <a:bodyPr vert="horz" wrap="square" lIns="0" tIns="17289" rIns="0" bIns="0" rtlCol="0">
            <a:spAutoFit/>
          </a:bodyPr>
          <a:lstStyle/>
          <a:p>
            <a:pPr marL="11527" marR="4611" algn="just">
              <a:lnSpc>
                <a:spcPct val="95700"/>
              </a:lnSpc>
              <a:spcBef>
                <a:spcPts val="136"/>
              </a:spcBef>
            </a:pPr>
            <a:r>
              <a:rPr sz="908" spc="-18" dirty="0">
                <a:latin typeface="Verdana"/>
                <a:cs typeface="Verdana"/>
              </a:rPr>
              <a:t>Данные</a:t>
            </a:r>
            <a:r>
              <a:rPr sz="908" spc="54" dirty="0">
                <a:latin typeface="Verdana"/>
                <a:cs typeface="Verdana"/>
              </a:rPr>
              <a:t> </a:t>
            </a:r>
            <a:r>
              <a:rPr sz="908" dirty="0">
                <a:latin typeface="Verdana"/>
                <a:cs typeface="Verdana"/>
              </a:rPr>
              <a:t>о</a:t>
            </a:r>
            <a:r>
              <a:rPr sz="908" spc="54" dirty="0">
                <a:latin typeface="Verdana"/>
                <a:cs typeface="Verdana"/>
              </a:rPr>
              <a:t> </a:t>
            </a:r>
            <a:r>
              <a:rPr sz="908" spc="-27" dirty="0">
                <a:latin typeface="Verdana"/>
                <a:cs typeface="Verdana"/>
              </a:rPr>
              <a:t>подобных</a:t>
            </a:r>
            <a:r>
              <a:rPr sz="908" spc="54" dirty="0">
                <a:latin typeface="Verdana"/>
                <a:cs typeface="Verdana"/>
              </a:rPr>
              <a:t> </a:t>
            </a:r>
            <a:r>
              <a:rPr sz="908" spc="-32" dirty="0">
                <a:latin typeface="Verdana"/>
                <a:cs typeface="Verdana"/>
              </a:rPr>
              <a:t>операциях</a:t>
            </a:r>
            <a:r>
              <a:rPr sz="908" spc="54" dirty="0">
                <a:latin typeface="Verdana"/>
                <a:cs typeface="Verdana"/>
              </a:rPr>
              <a:t> </a:t>
            </a:r>
            <a:r>
              <a:rPr sz="908" spc="-18" dirty="0">
                <a:latin typeface="Verdana"/>
                <a:cs typeface="Verdana"/>
              </a:rPr>
              <a:t>должны</a:t>
            </a:r>
            <a:r>
              <a:rPr sz="908" spc="54" dirty="0">
                <a:latin typeface="Verdana"/>
                <a:cs typeface="Verdana"/>
              </a:rPr>
              <a:t> </a:t>
            </a:r>
            <a:r>
              <a:rPr sz="908" spc="-36" dirty="0">
                <a:latin typeface="Verdana"/>
                <a:cs typeface="Verdana"/>
              </a:rPr>
              <a:t>раскрываться</a:t>
            </a:r>
            <a:r>
              <a:rPr sz="908" spc="54" dirty="0">
                <a:latin typeface="Verdana"/>
                <a:cs typeface="Verdana"/>
              </a:rPr>
              <a:t> </a:t>
            </a:r>
            <a:r>
              <a:rPr sz="908" dirty="0">
                <a:latin typeface="Verdana"/>
                <a:cs typeface="Verdana"/>
              </a:rPr>
              <a:t>в</a:t>
            </a:r>
            <a:r>
              <a:rPr sz="908" spc="54" dirty="0">
                <a:latin typeface="Verdana"/>
                <a:cs typeface="Verdana"/>
              </a:rPr>
              <a:t> </a:t>
            </a:r>
            <a:r>
              <a:rPr sz="908" spc="-36" dirty="0">
                <a:latin typeface="Verdana"/>
                <a:cs typeface="Verdana"/>
              </a:rPr>
              <a:t>финансовой </a:t>
            </a:r>
            <a:r>
              <a:rPr sz="908" dirty="0">
                <a:latin typeface="Verdana"/>
                <a:cs typeface="Verdana"/>
              </a:rPr>
              <a:t>отчетности</a:t>
            </a:r>
            <a:r>
              <a:rPr sz="908" spc="177" dirty="0">
                <a:latin typeface="Verdana"/>
                <a:cs typeface="Verdana"/>
              </a:rPr>
              <a:t> </a:t>
            </a:r>
            <a:r>
              <a:rPr sz="908" dirty="0">
                <a:latin typeface="Verdana"/>
                <a:cs typeface="Verdana"/>
              </a:rPr>
              <a:t>так</a:t>
            </a:r>
            <a:r>
              <a:rPr sz="908" dirty="0">
                <a:latin typeface="Microsoft Sans Serif"/>
                <a:cs typeface="Microsoft Sans Serif"/>
              </a:rPr>
              <a:t>,</a:t>
            </a:r>
            <a:r>
              <a:rPr sz="908" spc="250" dirty="0">
                <a:latin typeface="Microsoft Sans Serif"/>
                <a:cs typeface="Microsoft Sans Serif"/>
              </a:rPr>
              <a:t> </a:t>
            </a:r>
            <a:r>
              <a:rPr sz="908" dirty="0">
                <a:latin typeface="Verdana"/>
                <a:cs typeface="Verdana"/>
              </a:rPr>
              <a:t>чтобы</a:t>
            </a:r>
            <a:r>
              <a:rPr sz="908" spc="182" dirty="0">
                <a:latin typeface="Verdana"/>
                <a:cs typeface="Verdana"/>
              </a:rPr>
              <a:t> </a:t>
            </a:r>
            <a:r>
              <a:rPr sz="908" dirty="0">
                <a:latin typeface="Verdana"/>
                <a:cs typeface="Verdana"/>
              </a:rPr>
              <a:t>обеспечить</a:t>
            </a:r>
            <a:r>
              <a:rPr sz="908" spc="177" dirty="0">
                <a:latin typeface="Verdana"/>
                <a:cs typeface="Verdana"/>
              </a:rPr>
              <a:t> </a:t>
            </a:r>
            <a:r>
              <a:rPr sz="908" spc="-9" dirty="0">
                <a:latin typeface="Verdana"/>
                <a:cs typeface="Verdana"/>
              </a:rPr>
              <a:t>представление</a:t>
            </a:r>
            <a:r>
              <a:rPr sz="908" spc="182" dirty="0">
                <a:latin typeface="Verdana"/>
                <a:cs typeface="Verdana"/>
              </a:rPr>
              <a:t> </a:t>
            </a:r>
            <a:r>
              <a:rPr sz="908" dirty="0">
                <a:latin typeface="Verdana"/>
                <a:cs typeface="Verdana"/>
              </a:rPr>
              <a:t>всей</a:t>
            </a:r>
            <a:r>
              <a:rPr sz="908" spc="177" dirty="0">
                <a:latin typeface="Verdana"/>
                <a:cs typeface="Verdana"/>
              </a:rPr>
              <a:t> </a:t>
            </a:r>
            <a:r>
              <a:rPr sz="908" spc="-32" dirty="0">
                <a:latin typeface="Verdana"/>
                <a:cs typeface="Verdana"/>
              </a:rPr>
              <a:t>значимой </a:t>
            </a:r>
            <a:r>
              <a:rPr sz="908" spc="-64" dirty="0">
                <a:latin typeface="Verdana"/>
                <a:cs typeface="Verdana"/>
              </a:rPr>
              <a:t>информации</a:t>
            </a:r>
            <a:r>
              <a:rPr sz="908" spc="-32" dirty="0">
                <a:latin typeface="Verdana"/>
                <a:cs typeface="Verdana"/>
              </a:rPr>
              <a:t> </a:t>
            </a:r>
            <a:r>
              <a:rPr sz="908" spc="-64" dirty="0">
                <a:latin typeface="Verdana"/>
                <a:cs typeface="Verdana"/>
              </a:rPr>
              <a:t>о</a:t>
            </a:r>
            <a:r>
              <a:rPr sz="908" spc="-27" dirty="0">
                <a:latin typeface="Verdana"/>
                <a:cs typeface="Verdana"/>
              </a:rPr>
              <a:t> </a:t>
            </a:r>
            <a:r>
              <a:rPr sz="908" spc="-73" dirty="0">
                <a:latin typeface="Verdana"/>
                <a:cs typeface="Verdana"/>
              </a:rPr>
              <a:t>данной</a:t>
            </a:r>
            <a:r>
              <a:rPr sz="908" spc="-27" dirty="0">
                <a:latin typeface="Verdana"/>
                <a:cs typeface="Verdana"/>
              </a:rPr>
              <a:t> </a:t>
            </a:r>
            <a:r>
              <a:rPr sz="908" spc="-73" dirty="0">
                <a:latin typeface="Verdana"/>
                <a:cs typeface="Verdana"/>
              </a:rPr>
              <a:t>инвестиционной</a:t>
            </a:r>
            <a:r>
              <a:rPr sz="908" spc="-23" dirty="0">
                <a:latin typeface="Verdana"/>
                <a:cs typeface="Verdana"/>
              </a:rPr>
              <a:t> </a:t>
            </a:r>
            <a:r>
              <a:rPr sz="908" spc="-77" dirty="0">
                <a:latin typeface="Verdana"/>
                <a:cs typeface="Verdana"/>
              </a:rPr>
              <a:t>и</a:t>
            </a:r>
            <a:r>
              <a:rPr sz="908" spc="-36" dirty="0">
                <a:latin typeface="Verdana"/>
                <a:cs typeface="Verdana"/>
              </a:rPr>
              <a:t> </a:t>
            </a:r>
            <a:r>
              <a:rPr sz="908" spc="-68" dirty="0">
                <a:latin typeface="Verdana"/>
                <a:cs typeface="Verdana"/>
              </a:rPr>
              <a:t>финансовой</a:t>
            </a:r>
            <a:r>
              <a:rPr sz="908" spc="-27" dirty="0">
                <a:latin typeface="Verdana"/>
                <a:cs typeface="Verdana"/>
              </a:rPr>
              <a:t> </a:t>
            </a:r>
            <a:r>
              <a:rPr sz="908" spc="-9" dirty="0">
                <a:latin typeface="Verdana"/>
                <a:cs typeface="Verdana"/>
              </a:rPr>
              <a:t>деятельности</a:t>
            </a:r>
            <a:r>
              <a:rPr sz="908" spc="-9" dirty="0">
                <a:latin typeface="Microsoft Sans Serif"/>
                <a:cs typeface="Microsoft Sans Serif"/>
              </a:rPr>
              <a:t>.</a:t>
            </a:r>
            <a:endParaRPr sz="908">
              <a:latin typeface="Microsoft Sans Serif"/>
              <a:cs typeface="Microsoft Sans Serif"/>
            </a:endParaRPr>
          </a:p>
        </p:txBody>
      </p:sp>
      <p:sp>
        <p:nvSpPr>
          <p:cNvPr id="12" name="object 12"/>
          <p:cNvSpPr txBox="1"/>
          <p:nvPr/>
        </p:nvSpPr>
        <p:spPr>
          <a:xfrm>
            <a:off x="6426854" y="777548"/>
            <a:ext cx="4039304" cy="151357"/>
          </a:xfrm>
          <a:prstGeom prst="rect">
            <a:avLst/>
          </a:prstGeom>
        </p:spPr>
        <p:txBody>
          <a:bodyPr vert="horz" wrap="square" lIns="0" tIns="11526" rIns="0" bIns="0" rtlCol="0">
            <a:spAutoFit/>
          </a:bodyPr>
          <a:lstStyle/>
          <a:p>
            <a:pPr marL="11527">
              <a:spcBef>
                <a:spcPts val="91"/>
              </a:spcBef>
            </a:pPr>
            <a:r>
              <a:rPr sz="908" spc="-64" dirty="0">
                <a:latin typeface="Verdana"/>
                <a:cs typeface="Verdana"/>
              </a:rPr>
              <a:t>Многие</a:t>
            </a:r>
            <a:r>
              <a:rPr sz="908" spc="-14" dirty="0">
                <a:latin typeface="Verdana"/>
                <a:cs typeface="Verdana"/>
              </a:rPr>
              <a:t> </a:t>
            </a:r>
            <a:r>
              <a:rPr sz="908" spc="-54" dirty="0">
                <a:latin typeface="Verdana"/>
                <a:cs typeface="Verdana"/>
              </a:rPr>
              <a:t>виды</a:t>
            </a:r>
            <a:r>
              <a:rPr sz="908" spc="-5" dirty="0">
                <a:latin typeface="Verdana"/>
                <a:cs typeface="Verdana"/>
              </a:rPr>
              <a:t> </a:t>
            </a:r>
            <a:r>
              <a:rPr sz="908" spc="-68" dirty="0">
                <a:latin typeface="Verdana"/>
                <a:cs typeface="Verdana"/>
              </a:rPr>
              <a:t>инвестиционной</a:t>
            </a:r>
            <a:r>
              <a:rPr sz="908" dirty="0">
                <a:latin typeface="Verdana"/>
                <a:cs typeface="Verdana"/>
              </a:rPr>
              <a:t> и</a:t>
            </a:r>
            <a:r>
              <a:rPr sz="908" spc="-9" dirty="0">
                <a:latin typeface="Verdana"/>
                <a:cs typeface="Verdana"/>
              </a:rPr>
              <a:t> </a:t>
            </a:r>
            <a:r>
              <a:rPr sz="908" spc="-59" dirty="0">
                <a:latin typeface="Verdana"/>
                <a:cs typeface="Verdana"/>
              </a:rPr>
              <a:t>финансовой</a:t>
            </a:r>
            <a:r>
              <a:rPr sz="908" spc="-9" dirty="0">
                <a:latin typeface="Verdana"/>
                <a:cs typeface="Verdana"/>
              </a:rPr>
              <a:t> </a:t>
            </a:r>
            <a:r>
              <a:rPr sz="908" spc="-54" dirty="0">
                <a:latin typeface="Verdana"/>
                <a:cs typeface="Verdana"/>
              </a:rPr>
              <a:t>деятельности</a:t>
            </a:r>
            <a:r>
              <a:rPr sz="908" spc="-5" dirty="0">
                <a:latin typeface="Verdana"/>
                <a:cs typeface="Verdana"/>
              </a:rPr>
              <a:t> </a:t>
            </a:r>
            <a:r>
              <a:rPr sz="908" spc="-45" dirty="0">
                <a:latin typeface="Verdana"/>
                <a:cs typeface="Verdana"/>
              </a:rPr>
              <a:t>не</a:t>
            </a:r>
            <a:r>
              <a:rPr sz="908" spc="-5" dirty="0">
                <a:latin typeface="Verdana"/>
                <a:cs typeface="Verdana"/>
              </a:rPr>
              <a:t> </a:t>
            </a:r>
            <a:r>
              <a:rPr sz="908" spc="-36" dirty="0">
                <a:latin typeface="Verdana"/>
                <a:cs typeface="Verdana"/>
              </a:rPr>
              <a:t>оказывают</a:t>
            </a:r>
            <a:endParaRPr sz="908">
              <a:latin typeface="Verdana"/>
              <a:cs typeface="Verdana"/>
            </a:endParaRPr>
          </a:p>
        </p:txBody>
      </p:sp>
      <p:sp>
        <p:nvSpPr>
          <p:cNvPr id="13" name="object 13"/>
          <p:cNvSpPr txBox="1"/>
          <p:nvPr/>
        </p:nvSpPr>
        <p:spPr>
          <a:xfrm>
            <a:off x="6426889" y="915859"/>
            <a:ext cx="4038728" cy="151357"/>
          </a:xfrm>
          <a:prstGeom prst="rect">
            <a:avLst/>
          </a:prstGeom>
        </p:spPr>
        <p:txBody>
          <a:bodyPr vert="horz" wrap="square" lIns="0" tIns="11526" rIns="0" bIns="0" rtlCol="0">
            <a:spAutoFit/>
          </a:bodyPr>
          <a:lstStyle/>
          <a:p>
            <a:pPr marL="11527">
              <a:spcBef>
                <a:spcPts val="91"/>
              </a:spcBef>
              <a:tabLst>
                <a:tab pos="605142" algn="l"/>
                <a:tab pos="1205098" algn="l"/>
                <a:tab pos="1488650" algn="l"/>
                <a:tab pos="2091487" algn="l"/>
                <a:tab pos="2793452" algn="l"/>
                <a:tab pos="3339233" algn="l"/>
                <a:tab pos="3730557" algn="l"/>
              </a:tabLst>
            </a:pPr>
            <a:r>
              <a:rPr sz="908" spc="-9" dirty="0">
                <a:latin typeface="Verdana"/>
                <a:cs typeface="Verdana"/>
              </a:rPr>
              <a:t>прямого</a:t>
            </a:r>
            <a:r>
              <a:rPr sz="908" dirty="0">
                <a:latin typeface="Verdana"/>
                <a:cs typeface="Verdana"/>
              </a:rPr>
              <a:t>	</a:t>
            </a:r>
            <a:r>
              <a:rPr sz="908" spc="-9" dirty="0">
                <a:latin typeface="Verdana"/>
                <a:cs typeface="Verdana"/>
              </a:rPr>
              <a:t>влияния</a:t>
            </a:r>
            <a:r>
              <a:rPr sz="908" dirty="0">
                <a:latin typeface="Verdana"/>
                <a:cs typeface="Verdana"/>
              </a:rPr>
              <a:t>	</a:t>
            </a:r>
            <a:r>
              <a:rPr sz="908" spc="-23" dirty="0">
                <a:latin typeface="Verdana"/>
                <a:cs typeface="Verdana"/>
              </a:rPr>
              <a:t>на</a:t>
            </a:r>
            <a:r>
              <a:rPr sz="908" dirty="0">
                <a:latin typeface="Verdana"/>
                <a:cs typeface="Verdana"/>
              </a:rPr>
              <a:t>	</a:t>
            </a:r>
            <a:r>
              <a:rPr sz="908" spc="-9" dirty="0">
                <a:latin typeface="Verdana"/>
                <a:cs typeface="Verdana"/>
              </a:rPr>
              <a:t>текущие</a:t>
            </a:r>
            <a:r>
              <a:rPr sz="908" dirty="0">
                <a:latin typeface="Verdana"/>
                <a:cs typeface="Verdana"/>
              </a:rPr>
              <a:t>	</a:t>
            </a:r>
            <a:r>
              <a:rPr sz="908" spc="-9" dirty="0">
                <a:latin typeface="Verdana"/>
                <a:cs typeface="Verdana"/>
              </a:rPr>
              <a:t>денежные</a:t>
            </a:r>
            <a:r>
              <a:rPr sz="908" dirty="0">
                <a:latin typeface="Verdana"/>
                <a:cs typeface="Verdana"/>
              </a:rPr>
              <a:t>	</a:t>
            </a:r>
            <a:r>
              <a:rPr sz="908" spc="-9" dirty="0">
                <a:latin typeface="Verdana"/>
                <a:cs typeface="Verdana"/>
              </a:rPr>
              <a:t>потоки</a:t>
            </a:r>
            <a:r>
              <a:rPr sz="908" spc="-9" dirty="0">
                <a:latin typeface="Microsoft Sans Serif"/>
                <a:cs typeface="Microsoft Sans Serif"/>
              </a:rPr>
              <a:t>,</a:t>
            </a:r>
            <a:r>
              <a:rPr sz="908" dirty="0">
                <a:latin typeface="Microsoft Sans Serif"/>
                <a:cs typeface="Microsoft Sans Serif"/>
              </a:rPr>
              <a:t>	</a:t>
            </a:r>
            <a:r>
              <a:rPr sz="908" spc="-18" dirty="0">
                <a:latin typeface="Verdana"/>
                <a:cs typeface="Verdana"/>
              </a:rPr>
              <a:t>хотя</a:t>
            </a:r>
            <a:r>
              <a:rPr sz="908" dirty="0">
                <a:latin typeface="Verdana"/>
                <a:cs typeface="Verdana"/>
              </a:rPr>
              <a:t>	</a:t>
            </a:r>
            <a:r>
              <a:rPr sz="908" spc="-45" dirty="0">
                <a:latin typeface="Verdana"/>
                <a:cs typeface="Verdana"/>
              </a:rPr>
              <a:t>могут</a:t>
            </a:r>
            <a:endParaRPr sz="908">
              <a:latin typeface="Verdana"/>
              <a:cs typeface="Verdana"/>
            </a:endParaRPr>
          </a:p>
        </p:txBody>
      </p:sp>
      <p:sp>
        <p:nvSpPr>
          <p:cNvPr id="14" name="object 14"/>
          <p:cNvSpPr txBox="1"/>
          <p:nvPr/>
        </p:nvSpPr>
        <p:spPr>
          <a:xfrm>
            <a:off x="6426869" y="1054172"/>
            <a:ext cx="3222684" cy="151357"/>
          </a:xfrm>
          <a:prstGeom prst="rect">
            <a:avLst/>
          </a:prstGeom>
        </p:spPr>
        <p:txBody>
          <a:bodyPr vert="horz" wrap="square" lIns="0" tIns="11526" rIns="0" bIns="0" rtlCol="0">
            <a:spAutoFit/>
          </a:bodyPr>
          <a:lstStyle/>
          <a:p>
            <a:pPr marL="11527">
              <a:spcBef>
                <a:spcPts val="91"/>
              </a:spcBef>
            </a:pPr>
            <a:r>
              <a:rPr sz="908" spc="-59" dirty="0">
                <a:latin typeface="Verdana"/>
                <a:cs typeface="Verdana"/>
              </a:rPr>
              <a:t>воздействовать</a:t>
            </a:r>
            <a:r>
              <a:rPr sz="908" spc="-32" dirty="0">
                <a:latin typeface="Verdana"/>
                <a:cs typeface="Verdana"/>
              </a:rPr>
              <a:t> </a:t>
            </a:r>
            <a:r>
              <a:rPr sz="908" spc="-73" dirty="0">
                <a:latin typeface="Verdana"/>
                <a:cs typeface="Verdana"/>
              </a:rPr>
              <a:t>на</a:t>
            </a:r>
            <a:r>
              <a:rPr sz="908" spc="-36" dirty="0">
                <a:latin typeface="Verdana"/>
                <a:cs typeface="Verdana"/>
              </a:rPr>
              <a:t> </a:t>
            </a:r>
            <a:r>
              <a:rPr sz="908" spc="-77" dirty="0">
                <a:latin typeface="Verdana"/>
                <a:cs typeface="Verdana"/>
              </a:rPr>
              <a:t>структуру</a:t>
            </a:r>
            <a:r>
              <a:rPr sz="908" spc="-41" dirty="0">
                <a:latin typeface="Verdana"/>
                <a:cs typeface="Verdana"/>
              </a:rPr>
              <a:t> </a:t>
            </a:r>
            <a:r>
              <a:rPr sz="908" spc="-73" dirty="0">
                <a:latin typeface="Verdana"/>
                <a:cs typeface="Verdana"/>
              </a:rPr>
              <a:t>капитала</a:t>
            </a:r>
            <a:r>
              <a:rPr sz="908" spc="-27" dirty="0">
                <a:latin typeface="Verdana"/>
                <a:cs typeface="Verdana"/>
              </a:rPr>
              <a:t> </a:t>
            </a:r>
            <a:r>
              <a:rPr sz="908" spc="-77" dirty="0">
                <a:latin typeface="Verdana"/>
                <a:cs typeface="Verdana"/>
              </a:rPr>
              <a:t>и</a:t>
            </a:r>
            <a:r>
              <a:rPr sz="908" spc="-41" dirty="0">
                <a:latin typeface="Verdana"/>
                <a:cs typeface="Verdana"/>
              </a:rPr>
              <a:t> </a:t>
            </a:r>
            <a:r>
              <a:rPr sz="908" spc="-77" dirty="0">
                <a:latin typeface="Verdana"/>
                <a:cs typeface="Verdana"/>
              </a:rPr>
              <a:t>активов</a:t>
            </a:r>
            <a:r>
              <a:rPr sz="908" spc="-36" dirty="0">
                <a:latin typeface="Verdana"/>
                <a:cs typeface="Verdana"/>
              </a:rPr>
              <a:t> компании</a:t>
            </a:r>
            <a:r>
              <a:rPr sz="908" spc="-36" dirty="0">
                <a:latin typeface="Microsoft Sans Serif"/>
                <a:cs typeface="Microsoft Sans Serif"/>
              </a:rPr>
              <a:t>.</a:t>
            </a:r>
            <a:endParaRPr sz="908">
              <a:latin typeface="Microsoft Sans Serif"/>
              <a:cs typeface="Microsoft Sans Serif"/>
            </a:endParaRPr>
          </a:p>
        </p:txBody>
      </p:sp>
      <p:sp>
        <p:nvSpPr>
          <p:cNvPr id="15" name="object 15"/>
          <p:cNvSpPr txBox="1"/>
          <p:nvPr/>
        </p:nvSpPr>
        <p:spPr>
          <a:xfrm>
            <a:off x="6426878" y="1330796"/>
            <a:ext cx="2471762" cy="151357"/>
          </a:xfrm>
          <a:prstGeom prst="rect">
            <a:avLst/>
          </a:prstGeom>
        </p:spPr>
        <p:txBody>
          <a:bodyPr vert="horz" wrap="square" lIns="0" tIns="11526" rIns="0" bIns="0" rtlCol="0">
            <a:spAutoFit/>
          </a:bodyPr>
          <a:lstStyle/>
          <a:p>
            <a:pPr marL="11527">
              <a:spcBef>
                <a:spcPts val="91"/>
              </a:spcBef>
            </a:pPr>
            <a:r>
              <a:rPr sz="908" spc="-54" dirty="0">
                <a:latin typeface="Verdana"/>
                <a:cs typeface="Verdana"/>
              </a:rPr>
              <a:t>Примерами</a:t>
            </a:r>
            <a:r>
              <a:rPr sz="908" spc="-14" dirty="0">
                <a:latin typeface="Verdana"/>
                <a:cs typeface="Verdana"/>
              </a:rPr>
              <a:t> </a:t>
            </a:r>
            <a:r>
              <a:rPr sz="908" spc="-77" dirty="0">
                <a:latin typeface="Verdana"/>
                <a:cs typeface="Verdana"/>
              </a:rPr>
              <a:t>неденежных</a:t>
            </a:r>
            <a:r>
              <a:rPr sz="908" spc="-9" dirty="0">
                <a:latin typeface="Verdana"/>
                <a:cs typeface="Verdana"/>
              </a:rPr>
              <a:t> </a:t>
            </a:r>
            <a:r>
              <a:rPr sz="908" spc="-73" dirty="0">
                <a:latin typeface="Verdana"/>
                <a:cs typeface="Verdana"/>
              </a:rPr>
              <a:t>операций</a:t>
            </a:r>
            <a:r>
              <a:rPr sz="908" spc="-9" dirty="0">
                <a:latin typeface="Verdana"/>
                <a:cs typeface="Verdana"/>
              </a:rPr>
              <a:t> </a:t>
            </a:r>
            <a:r>
              <a:rPr sz="908" spc="-32" dirty="0">
                <a:latin typeface="Verdana"/>
                <a:cs typeface="Verdana"/>
              </a:rPr>
              <a:t>являются</a:t>
            </a:r>
            <a:r>
              <a:rPr sz="908" spc="-32" dirty="0">
                <a:latin typeface="Microsoft Sans Serif"/>
                <a:cs typeface="Microsoft Sans Serif"/>
              </a:rPr>
              <a:t>:</a:t>
            </a:r>
            <a:endParaRPr sz="908">
              <a:latin typeface="Microsoft Sans Serif"/>
              <a:cs typeface="Microsoft Sans Serif"/>
            </a:endParaRPr>
          </a:p>
        </p:txBody>
      </p:sp>
      <p:sp>
        <p:nvSpPr>
          <p:cNvPr id="16" name="object 16"/>
          <p:cNvSpPr txBox="1"/>
          <p:nvPr/>
        </p:nvSpPr>
        <p:spPr>
          <a:xfrm>
            <a:off x="6426919" y="1607423"/>
            <a:ext cx="4039304" cy="1015311"/>
          </a:xfrm>
          <a:prstGeom prst="rect">
            <a:avLst/>
          </a:prstGeom>
        </p:spPr>
        <p:txBody>
          <a:bodyPr vert="horz" wrap="square" lIns="0" tIns="11526" rIns="0" bIns="0" rtlCol="0">
            <a:spAutoFit/>
          </a:bodyPr>
          <a:lstStyle/>
          <a:p>
            <a:pPr marL="421871" marR="4611" indent="-410920" algn="just">
              <a:spcBef>
                <a:spcPts val="91"/>
              </a:spcBef>
              <a:buFont typeface="Microsoft Sans Serif"/>
              <a:buAutoNum type="romanLcParenBoth"/>
              <a:tabLst>
                <a:tab pos="426481" algn="l"/>
              </a:tabLst>
            </a:pPr>
            <a:r>
              <a:rPr sz="908" dirty="0">
                <a:latin typeface="Verdana"/>
                <a:cs typeface="Verdana"/>
              </a:rPr>
              <a:t>приобретение</a:t>
            </a:r>
            <a:r>
              <a:rPr sz="908" spc="109" dirty="0">
                <a:latin typeface="Verdana"/>
                <a:cs typeface="Verdana"/>
              </a:rPr>
              <a:t>  </a:t>
            </a:r>
            <a:r>
              <a:rPr sz="908" dirty="0">
                <a:latin typeface="Verdana"/>
                <a:cs typeface="Verdana"/>
              </a:rPr>
              <a:t>активов</a:t>
            </a:r>
            <a:r>
              <a:rPr sz="908" spc="109" dirty="0">
                <a:latin typeface="Verdana"/>
                <a:cs typeface="Verdana"/>
              </a:rPr>
              <a:t>  </a:t>
            </a:r>
            <a:r>
              <a:rPr sz="908" dirty="0">
                <a:latin typeface="Verdana"/>
                <a:cs typeface="Verdana"/>
              </a:rPr>
              <a:t>либо</a:t>
            </a:r>
            <a:r>
              <a:rPr sz="908" spc="109" dirty="0">
                <a:latin typeface="Verdana"/>
                <a:cs typeface="Verdana"/>
              </a:rPr>
              <a:t>  </a:t>
            </a:r>
            <a:r>
              <a:rPr sz="908" dirty="0">
                <a:latin typeface="Verdana"/>
                <a:cs typeface="Verdana"/>
              </a:rPr>
              <a:t>путем</a:t>
            </a:r>
            <a:r>
              <a:rPr sz="908" spc="109" dirty="0">
                <a:latin typeface="Verdana"/>
                <a:cs typeface="Verdana"/>
              </a:rPr>
              <a:t>  </a:t>
            </a:r>
            <a:r>
              <a:rPr sz="908" dirty="0">
                <a:latin typeface="Verdana"/>
                <a:cs typeface="Verdana"/>
              </a:rPr>
              <a:t>принятия</a:t>
            </a:r>
            <a:r>
              <a:rPr sz="908" spc="109" dirty="0">
                <a:latin typeface="Verdana"/>
                <a:cs typeface="Verdana"/>
              </a:rPr>
              <a:t>  </a:t>
            </a:r>
            <a:r>
              <a:rPr sz="908" dirty="0">
                <a:latin typeface="Verdana"/>
                <a:cs typeface="Verdana"/>
              </a:rPr>
              <a:t>на</a:t>
            </a:r>
            <a:r>
              <a:rPr sz="908" spc="109" dirty="0">
                <a:latin typeface="Verdana"/>
                <a:cs typeface="Verdana"/>
              </a:rPr>
              <a:t>  </a:t>
            </a:r>
            <a:r>
              <a:rPr sz="908" spc="-18" dirty="0">
                <a:latin typeface="Verdana"/>
                <a:cs typeface="Verdana"/>
              </a:rPr>
              <a:t>себя 	</a:t>
            </a:r>
            <a:r>
              <a:rPr sz="908" spc="-45" dirty="0">
                <a:latin typeface="Verdana"/>
                <a:cs typeface="Verdana"/>
              </a:rPr>
              <a:t>соответствующих</a:t>
            </a:r>
            <a:r>
              <a:rPr sz="908" spc="-9" dirty="0">
                <a:latin typeface="Verdana"/>
                <a:cs typeface="Verdana"/>
              </a:rPr>
              <a:t> </a:t>
            </a:r>
            <a:r>
              <a:rPr sz="908" spc="-27" dirty="0">
                <a:latin typeface="Verdana"/>
                <a:cs typeface="Verdana"/>
              </a:rPr>
              <a:t>обязательств</a:t>
            </a:r>
            <a:r>
              <a:rPr sz="908" spc="-27" dirty="0">
                <a:latin typeface="Microsoft Sans Serif"/>
                <a:cs typeface="Microsoft Sans Serif"/>
              </a:rPr>
              <a:t>,</a:t>
            </a:r>
            <a:r>
              <a:rPr sz="908" spc="73" dirty="0">
                <a:latin typeface="Microsoft Sans Serif"/>
                <a:cs typeface="Microsoft Sans Serif"/>
              </a:rPr>
              <a:t> </a:t>
            </a:r>
            <a:r>
              <a:rPr sz="908" dirty="0">
                <a:latin typeface="Verdana"/>
                <a:cs typeface="Verdana"/>
              </a:rPr>
              <a:t>либо</a:t>
            </a:r>
            <a:r>
              <a:rPr sz="908" spc="-5" dirty="0">
                <a:latin typeface="Verdana"/>
                <a:cs typeface="Verdana"/>
              </a:rPr>
              <a:t> </a:t>
            </a:r>
            <a:r>
              <a:rPr sz="908" spc="-32" dirty="0">
                <a:latin typeface="Verdana"/>
                <a:cs typeface="Verdana"/>
              </a:rPr>
              <a:t>посредством</a:t>
            </a:r>
            <a:r>
              <a:rPr sz="908" spc="-9" dirty="0">
                <a:latin typeface="Verdana"/>
                <a:cs typeface="Verdana"/>
              </a:rPr>
              <a:t> </a:t>
            </a:r>
            <a:r>
              <a:rPr sz="908" spc="-41" dirty="0">
                <a:latin typeface="Verdana"/>
                <a:cs typeface="Verdana"/>
              </a:rPr>
              <a:t>финансовой 	</a:t>
            </a:r>
            <a:r>
              <a:rPr sz="908" spc="-9" dirty="0">
                <a:latin typeface="Verdana"/>
                <a:cs typeface="Verdana"/>
              </a:rPr>
              <a:t>аренды</a:t>
            </a:r>
            <a:r>
              <a:rPr sz="908" spc="-9" dirty="0">
                <a:latin typeface="Microsoft Sans Serif"/>
                <a:cs typeface="Microsoft Sans Serif"/>
              </a:rPr>
              <a:t>;</a:t>
            </a:r>
            <a:endParaRPr sz="908">
              <a:latin typeface="Microsoft Sans Serif"/>
              <a:cs typeface="Microsoft Sans Serif"/>
            </a:endParaRPr>
          </a:p>
          <a:p>
            <a:pPr>
              <a:spcBef>
                <a:spcPts val="64"/>
              </a:spcBef>
              <a:buFont typeface="Microsoft Sans Serif"/>
              <a:buAutoNum type="romanLcParenBoth"/>
            </a:pPr>
            <a:endParaRPr sz="908">
              <a:latin typeface="Microsoft Sans Serif"/>
              <a:cs typeface="Microsoft Sans Serif"/>
            </a:endParaRPr>
          </a:p>
          <a:p>
            <a:pPr marL="425905" indent="-414378">
              <a:buFont typeface="Microsoft Sans Serif"/>
              <a:buAutoNum type="romanLcParenBoth"/>
              <a:tabLst>
                <a:tab pos="425905" algn="l"/>
              </a:tabLst>
            </a:pPr>
            <a:r>
              <a:rPr sz="908" spc="-68" dirty="0">
                <a:latin typeface="Verdana"/>
                <a:cs typeface="Verdana"/>
              </a:rPr>
              <a:t>приобретение</a:t>
            </a:r>
            <a:r>
              <a:rPr sz="908" spc="-9" dirty="0">
                <a:latin typeface="Verdana"/>
                <a:cs typeface="Verdana"/>
              </a:rPr>
              <a:t> </a:t>
            </a:r>
            <a:r>
              <a:rPr sz="908" spc="-77" dirty="0">
                <a:latin typeface="Verdana"/>
                <a:cs typeface="Verdana"/>
              </a:rPr>
              <a:t>компании</a:t>
            </a:r>
            <a:r>
              <a:rPr sz="908" spc="-18" dirty="0">
                <a:latin typeface="Verdana"/>
                <a:cs typeface="Verdana"/>
              </a:rPr>
              <a:t> </a:t>
            </a:r>
            <a:r>
              <a:rPr sz="908" spc="-59" dirty="0">
                <a:latin typeface="Verdana"/>
                <a:cs typeface="Verdana"/>
              </a:rPr>
              <a:t>посредством</a:t>
            </a:r>
            <a:r>
              <a:rPr sz="908" spc="-18" dirty="0">
                <a:latin typeface="Verdana"/>
                <a:cs typeface="Verdana"/>
              </a:rPr>
              <a:t> </a:t>
            </a:r>
            <a:r>
              <a:rPr sz="908" spc="-59" dirty="0">
                <a:latin typeface="Verdana"/>
                <a:cs typeface="Verdana"/>
              </a:rPr>
              <a:t>эмиссии</a:t>
            </a:r>
            <a:r>
              <a:rPr sz="908" spc="-14" dirty="0">
                <a:latin typeface="Verdana"/>
                <a:cs typeface="Verdana"/>
              </a:rPr>
              <a:t> </a:t>
            </a:r>
            <a:r>
              <a:rPr sz="908" spc="-9" dirty="0">
                <a:latin typeface="Verdana"/>
                <a:cs typeface="Verdana"/>
              </a:rPr>
              <a:t>акций</a:t>
            </a:r>
            <a:r>
              <a:rPr sz="908" spc="-9" dirty="0">
                <a:latin typeface="Microsoft Sans Serif"/>
                <a:cs typeface="Microsoft Sans Serif"/>
              </a:rPr>
              <a:t>;</a:t>
            </a:r>
            <a:endParaRPr sz="908">
              <a:latin typeface="Microsoft Sans Serif"/>
              <a:cs typeface="Microsoft Sans Serif"/>
            </a:endParaRPr>
          </a:p>
          <a:p>
            <a:pPr>
              <a:spcBef>
                <a:spcPts val="59"/>
              </a:spcBef>
              <a:buFont typeface="Microsoft Sans Serif"/>
              <a:buAutoNum type="romanLcParenBoth"/>
            </a:pPr>
            <a:endParaRPr sz="908">
              <a:latin typeface="Microsoft Sans Serif"/>
              <a:cs typeface="Microsoft Sans Serif"/>
            </a:endParaRPr>
          </a:p>
          <a:p>
            <a:pPr marL="425905" indent="-414378">
              <a:buFont typeface="Microsoft Sans Serif"/>
              <a:buAutoNum type="romanLcParenBoth"/>
              <a:tabLst>
                <a:tab pos="425905" algn="l"/>
              </a:tabLst>
            </a:pPr>
            <a:r>
              <a:rPr sz="908" spc="-77" dirty="0">
                <a:latin typeface="Verdana"/>
                <a:cs typeface="Verdana"/>
              </a:rPr>
              <a:t>конвертирование</a:t>
            </a:r>
            <a:r>
              <a:rPr sz="908" spc="-5" dirty="0">
                <a:latin typeface="Verdana"/>
                <a:cs typeface="Verdana"/>
              </a:rPr>
              <a:t> </a:t>
            </a:r>
            <a:r>
              <a:rPr sz="908" spc="-68" dirty="0">
                <a:latin typeface="Verdana"/>
                <a:cs typeface="Verdana"/>
              </a:rPr>
              <a:t>задолженности</a:t>
            </a:r>
            <a:r>
              <a:rPr sz="908" spc="-14" dirty="0">
                <a:latin typeface="Verdana"/>
                <a:cs typeface="Verdana"/>
              </a:rPr>
              <a:t> </a:t>
            </a:r>
            <a:r>
              <a:rPr sz="908" spc="-73" dirty="0">
                <a:latin typeface="Verdana"/>
                <a:cs typeface="Verdana"/>
              </a:rPr>
              <a:t>в</a:t>
            </a:r>
            <a:r>
              <a:rPr sz="908" spc="-5" dirty="0">
                <a:latin typeface="Verdana"/>
                <a:cs typeface="Verdana"/>
              </a:rPr>
              <a:t> </a:t>
            </a:r>
            <a:r>
              <a:rPr sz="908" spc="-64" dirty="0">
                <a:latin typeface="Verdana"/>
                <a:cs typeface="Verdana"/>
              </a:rPr>
              <a:t>собственный</a:t>
            </a:r>
            <a:r>
              <a:rPr sz="908" dirty="0">
                <a:latin typeface="Verdana"/>
                <a:cs typeface="Verdana"/>
              </a:rPr>
              <a:t> </a:t>
            </a:r>
            <a:r>
              <a:rPr sz="908" spc="-9" dirty="0">
                <a:latin typeface="Verdana"/>
                <a:cs typeface="Verdana"/>
              </a:rPr>
              <a:t>капитал</a:t>
            </a:r>
            <a:r>
              <a:rPr sz="908" spc="-9" dirty="0">
                <a:latin typeface="Microsoft Sans Serif"/>
                <a:cs typeface="Microsoft Sans Serif"/>
              </a:rPr>
              <a:t>.</a:t>
            </a:r>
            <a:endParaRPr sz="908">
              <a:latin typeface="Microsoft Sans Serif"/>
              <a:cs typeface="Microsoft Sans Serif"/>
            </a:endParaRPr>
          </a:p>
        </p:txBody>
      </p:sp>
      <p:sp>
        <p:nvSpPr>
          <p:cNvPr id="17" name="object 17"/>
          <p:cNvSpPr txBox="1"/>
          <p:nvPr/>
        </p:nvSpPr>
        <p:spPr>
          <a:xfrm>
            <a:off x="6426918" y="3119179"/>
            <a:ext cx="4038728" cy="462785"/>
          </a:xfrm>
          <a:prstGeom prst="rect">
            <a:avLst/>
          </a:prstGeom>
        </p:spPr>
        <p:txBody>
          <a:bodyPr vert="horz" wrap="square" lIns="0" tIns="26509" rIns="0" bIns="0" rtlCol="0">
            <a:spAutoFit/>
          </a:bodyPr>
          <a:lstStyle/>
          <a:p>
            <a:pPr marL="11527" marR="4611" indent="-576">
              <a:lnSpc>
                <a:spcPts val="1669"/>
              </a:lnSpc>
              <a:spcBef>
                <a:spcPts val="208"/>
              </a:spcBef>
              <a:tabLst>
                <a:tab pos="292197" algn="l"/>
                <a:tab pos="1578556" algn="l"/>
                <a:tab pos="2640726" algn="l"/>
                <a:tab pos="3509249" algn="l"/>
                <a:tab pos="3810668" algn="l"/>
              </a:tabLst>
            </a:pPr>
            <a:r>
              <a:rPr sz="1452" b="1" spc="-23" dirty="0">
                <a:latin typeface="Arial"/>
                <a:cs typeface="Arial"/>
              </a:rPr>
              <a:t>6.</a:t>
            </a:r>
            <a:r>
              <a:rPr sz="1452" b="1" dirty="0">
                <a:latin typeface="Arial"/>
                <a:cs typeface="Arial"/>
              </a:rPr>
              <a:t>	</a:t>
            </a:r>
            <a:r>
              <a:rPr sz="1452" b="1" spc="-9" dirty="0">
                <a:latin typeface="Arial"/>
                <a:cs typeface="Arial"/>
              </a:rPr>
              <a:t>Компоненты</a:t>
            </a:r>
            <a:r>
              <a:rPr sz="1452" b="1" dirty="0">
                <a:latin typeface="Arial"/>
                <a:cs typeface="Arial"/>
              </a:rPr>
              <a:t>	</a:t>
            </a:r>
            <a:r>
              <a:rPr sz="1452" b="1" spc="-9" dirty="0">
                <a:latin typeface="Arial"/>
                <a:cs typeface="Arial"/>
              </a:rPr>
              <a:t>денежных</a:t>
            </a:r>
            <a:r>
              <a:rPr sz="1452" b="1" dirty="0">
                <a:latin typeface="Arial"/>
                <a:cs typeface="Arial"/>
              </a:rPr>
              <a:t>	</a:t>
            </a:r>
            <a:r>
              <a:rPr sz="1452" b="1" spc="-9" dirty="0">
                <a:latin typeface="Arial"/>
                <a:cs typeface="Arial"/>
              </a:rPr>
              <a:t>средств</a:t>
            </a:r>
            <a:r>
              <a:rPr sz="1452" b="1" dirty="0">
                <a:latin typeface="Arial"/>
                <a:cs typeface="Arial"/>
              </a:rPr>
              <a:t>	</a:t>
            </a:r>
            <a:r>
              <a:rPr sz="1452" b="1" spc="-23" dirty="0">
                <a:latin typeface="Arial"/>
                <a:cs typeface="Arial"/>
              </a:rPr>
              <a:t>(и</a:t>
            </a:r>
            <a:r>
              <a:rPr sz="1452" b="1" dirty="0">
                <a:latin typeface="Arial"/>
                <a:cs typeface="Arial"/>
              </a:rPr>
              <a:t>	</a:t>
            </a:r>
            <a:r>
              <a:rPr sz="1452" b="1" spc="-23" dirty="0">
                <a:latin typeface="Arial"/>
                <a:cs typeface="Arial"/>
              </a:rPr>
              <a:t>их </a:t>
            </a:r>
            <a:r>
              <a:rPr sz="1452" b="1" spc="-9" dirty="0">
                <a:latin typeface="Arial"/>
                <a:cs typeface="Arial"/>
              </a:rPr>
              <a:t>эквивалентов)</a:t>
            </a:r>
            <a:endParaRPr sz="1452">
              <a:latin typeface="Arial"/>
              <a:cs typeface="Arial"/>
            </a:endParaRPr>
          </a:p>
        </p:txBody>
      </p:sp>
      <p:sp>
        <p:nvSpPr>
          <p:cNvPr id="18" name="object 18"/>
          <p:cNvSpPr txBox="1"/>
          <p:nvPr/>
        </p:nvSpPr>
        <p:spPr>
          <a:xfrm>
            <a:off x="6426919" y="3581144"/>
            <a:ext cx="4039304" cy="554015"/>
          </a:xfrm>
          <a:prstGeom prst="rect">
            <a:avLst/>
          </a:prstGeom>
        </p:spPr>
        <p:txBody>
          <a:bodyPr vert="horz" wrap="square" lIns="0" tIns="17289" rIns="0" bIns="0" rtlCol="0">
            <a:spAutoFit/>
          </a:bodyPr>
          <a:lstStyle/>
          <a:p>
            <a:pPr marL="11527" marR="4611" indent="-576" algn="just">
              <a:lnSpc>
                <a:spcPct val="95800"/>
              </a:lnSpc>
              <a:spcBef>
                <a:spcPts val="136"/>
              </a:spcBef>
            </a:pPr>
            <a:r>
              <a:rPr sz="908" spc="-32" dirty="0">
                <a:latin typeface="Verdana"/>
                <a:cs typeface="Verdana"/>
              </a:rPr>
              <a:t>Компания</a:t>
            </a:r>
            <a:r>
              <a:rPr sz="908" spc="27" dirty="0">
                <a:latin typeface="Verdana"/>
                <a:cs typeface="Verdana"/>
              </a:rPr>
              <a:t> </a:t>
            </a:r>
            <a:r>
              <a:rPr sz="908" spc="-18" dirty="0">
                <a:latin typeface="Verdana"/>
                <a:cs typeface="Verdana"/>
              </a:rPr>
              <a:t>должна</a:t>
            </a:r>
            <a:r>
              <a:rPr sz="908" spc="32" dirty="0">
                <a:latin typeface="Verdana"/>
                <a:cs typeface="Verdana"/>
              </a:rPr>
              <a:t> </a:t>
            </a:r>
            <a:r>
              <a:rPr sz="908" spc="-36" dirty="0">
                <a:latin typeface="Verdana"/>
                <a:cs typeface="Verdana"/>
              </a:rPr>
              <a:t>раскрывать</a:t>
            </a:r>
            <a:r>
              <a:rPr sz="908" spc="32" dirty="0">
                <a:latin typeface="Verdana"/>
                <a:cs typeface="Verdana"/>
              </a:rPr>
              <a:t> </a:t>
            </a:r>
            <a:r>
              <a:rPr sz="908" spc="-32" dirty="0">
                <a:latin typeface="Verdana"/>
                <a:cs typeface="Verdana"/>
              </a:rPr>
              <a:t>информацию</a:t>
            </a:r>
            <a:r>
              <a:rPr sz="908" spc="36" dirty="0">
                <a:latin typeface="Verdana"/>
                <a:cs typeface="Verdana"/>
              </a:rPr>
              <a:t> </a:t>
            </a:r>
            <a:r>
              <a:rPr sz="908" dirty="0">
                <a:latin typeface="Verdana"/>
                <a:cs typeface="Verdana"/>
              </a:rPr>
              <a:t>о</a:t>
            </a:r>
            <a:r>
              <a:rPr sz="908" spc="27" dirty="0">
                <a:latin typeface="Verdana"/>
                <a:cs typeface="Verdana"/>
              </a:rPr>
              <a:t> </a:t>
            </a:r>
            <a:r>
              <a:rPr sz="908" spc="-45" dirty="0">
                <a:latin typeface="Verdana"/>
                <a:cs typeface="Verdana"/>
              </a:rPr>
              <a:t>компонентах</a:t>
            </a:r>
            <a:r>
              <a:rPr sz="908" spc="23" dirty="0">
                <a:latin typeface="Verdana"/>
                <a:cs typeface="Verdana"/>
              </a:rPr>
              <a:t> </a:t>
            </a:r>
            <a:r>
              <a:rPr sz="908" spc="-32" dirty="0">
                <a:latin typeface="Verdana"/>
                <a:cs typeface="Verdana"/>
              </a:rPr>
              <a:t>денежных </a:t>
            </a:r>
            <a:r>
              <a:rPr sz="908" spc="-27" dirty="0">
                <a:latin typeface="Verdana"/>
                <a:cs typeface="Verdana"/>
              </a:rPr>
              <a:t>средств</a:t>
            </a:r>
            <a:r>
              <a:rPr sz="908" dirty="0">
                <a:latin typeface="Verdana"/>
                <a:cs typeface="Verdana"/>
              </a:rPr>
              <a:t> </a:t>
            </a:r>
            <a:r>
              <a:rPr sz="908" dirty="0">
                <a:latin typeface="Microsoft Sans Serif"/>
                <a:cs typeface="Microsoft Sans Serif"/>
              </a:rPr>
              <a:t>(</a:t>
            </a:r>
            <a:r>
              <a:rPr sz="908" dirty="0">
                <a:latin typeface="Verdana"/>
                <a:cs typeface="Verdana"/>
              </a:rPr>
              <a:t>и</a:t>
            </a:r>
            <a:r>
              <a:rPr sz="908" spc="-5" dirty="0">
                <a:latin typeface="Verdana"/>
                <a:cs typeface="Verdana"/>
              </a:rPr>
              <a:t> </a:t>
            </a:r>
            <a:r>
              <a:rPr sz="908" dirty="0">
                <a:latin typeface="Verdana"/>
                <a:cs typeface="Verdana"/>
              </a:rPr>
              <a:t>их </a:t>
            </a:r>
            <a:r>
              <a:rPr sz="908" spc="-50" dirty="0">
                <a:latin typeface="Verdana"/>
                <a:cs typeface="Verdana"/>
              </a:rPr>
              <a:t>эквивалентов</a:t>
            </a:r>
            <a:r>
              <a:rPr sz="908" spc="-50" dirty="0">
                <a:latin typeface="Microsoft Sans Serif"/>
                <a:cs typeface="Microsoft Sans Serif"/>
              </a:rPr>
              <a:t>),</a:t>
            </a:r>
            <a:r>
              <a:rPr sz="908" spc="73" dirty="0">
                <a:latin typeface="Microsoft Sans Serif"/>
                <a:cs typeface="Microsoft Sans Serif"/>
              </a:rPr>
              <a:t> </a:t>
            </a:r>
            <a:r>
              <a:rPr sz="908" dirty="0">
                <a:latin typeface="Verdana"/>
                <a:cs typeface="Verdana"/>
              </a:rPr>
              <a:t>а </a:t>
            </a:r>
            <a:r>
              <a:rPr sz="908" spc="-64" dirty="0">
                <a:latin typeface="Verdana"/>
                <a:cs typeface="Verdana"/>
              </a:rPr>
              <a:t>также</a:t>
            </a:r>
            <a:r>
              <a:rPr sz="908" dirty="0">
                <a:latin typeface="Verdana"/>
                <a:cs typeface="Verdana"/>
              </a:rPr>
              <a:t> </a:t>
            </a:r>
            <a:r>
              <a:rPr sz="908" spc="-45" dirty="0">
                <a:latin typeface="Verdana"/>
                <a:cs typeface="Verdana"/>
              </a:rPr>
              <a:t>представлять</a:t>
            </a:r>
            <a:r>
              <a:rPr sz="908" dirty="0">
                <a:latin typeface="Verdana"/>
                <a:cs typeface="Verdana"/>
              </a:rPr>
              <a:t> </a:t>
            </a:r>
            <a:r>
              <a:rPr sz="908" spc="-54" dirty="0">
                <a:latin typeface="Verdana"/>
                <a:cs typeface="Verdana"/>
              </a:rPr>
              <a:t>сверку</a:t>
            </a:r>
            <a:r>
              <a:rPr sz="908" dirty="0">
                <a:latin typeface="Verdana"/>
                <a:cs typeface="Verdana"/>
              </a:rPr>
              <a:t> </a:t>
            </a:r>
            <a:r>
              <a:rPr sz="908" spc="-45" dirty="0">
                <a:latin typeface="Verdana"/>
                <a:cs typeface="Verdana"/>
              </a:rPr>
              <a:t>показателей </a:t>
            </a:r>
            <a:r>
              <a:rPr sz="908" dirty="0">
                <a:latin typeface="Verdana"/>
                <a:cs typeface="Verdana"/>
              </a:rPr>
              <a:t>отчета</a:t>
            </a:r>
            <a:r>
              <a:rPr sz="908" spc="36" dirty="0">
                <a:latin typeface="Verdana"/>
                <a:cs typeface="Verdana"/>
              </a:rPr>
              <a:t> </a:t>
            </a:r>
            <a:r>
              <a:rPr sz="908" dirty="0">
                <a:latin typeface="Verdana"/>
                <a:cs typeface="Verdana"/>
              </a:rPr>
              <a:t>о</a:t>
            </a:r>
            <a:r>
              <a:rPr sz="908" spc="36" dirty="0">
                <a:latin typeface="Verdana"/>
                <a:cs typeface="Verdana"/>
              </a:rPr>
              <a:t> </a:t>
            </a:r>
            <a:r>
              <a:rPr sz="908" spc="-36" dirty="0">
                <a:latin typeface="Verdana"/>
                <a:cs typeface="Verdana"/>
              </a:rPr>
              <a:t>движении</a:t>
            </a:r>
            <a:r>
              <a:rPr sz="908" spc="36" dirty="0">
                <a:latin typeface="Verdana"/>
                <a:cs typeface="Verdana"/>
              </a:rPr>
              <a:t> </a:t>
            </a:r>
            <a:r>
              <a:rPr sz="908" spc="-41" dirty="0">
                <a:latin typeface="Verdana"/>
                <a:cs typeface="Verdana"/>
              </a:rPr>
              <a:t>денежных</a:t>
            </a:r>
            <a:r>
              <a:rPr sz="908" spc="32" dirty="0">
                <a:latin typeface="Verdana"/>
                <a:cs typeface="Verdana"/>
              </a:rPr>
              <a:t> </a:t>
            </a:r>
            <a:r>
              <a:rPr sz="908" dirty="0">
                <a:latin typeface="Verdana"/>
                <a:cs typeface="Verdana"/>
              </a:rPr>
              <a:t>средств</a:t>
            </a:r>
            <a:r>
              <a:rPr sz="908" spc="36" dirty="0">
                <a:latin typeface="Verdana"/>
                <a:cs typeface="Verdana"/>
              </a:rPr>
              <a:t> </a:t>
            </a:r>
            <a:r>
              <a:rPr sz="908" dirty="0">
                <a:latin typeface="Verdana"/>
                <a:cs typeface="Verdana"/>
              </a:rPr>
              <a:t>с</a:t>
            </a:r>
            <a:r>
              <a:rPr sz="908" spc="36" dirty="0">
                <a:latin typeface="Verdana"/>
                <a:cs typeface="Verdana"/>
              </a:rPr>
              <a:t> </a:t>
            </a:r>
            <a:r>
              <a:rPr sz="908" spc="-41" dirty="0">
                <a:latin typeface="Verdana"/>
                <a:cs typeface="Verdana"/>
              </a:rPr>
              <a:t>соответствующими</a:t>
            </a:r>
            <a:r>
              <a:rPr sz="908" spc="41" dirty="0">
                <a:latin typeface="Verdana"/>
                <a:cs typeface="Verdana"/>
              </a:rPr>
              <a:t> </a:t>
            </a:r>
            <a:r>
              <a:rPr sz="908" spc="-18" dirty="0">
                <a:latin typeface="Verdana"/>
                <a:cs typeface="Verdana"/>
              </a:rPr>
              <a:t>статьями </a:t>
            </a:r>
            <a:r>
              <a:rPr sz="908" spc="-77" dirty="0">
                <a:latin typeface="Verdana"/>
                <a:cs typeface="Verdana"/>
              </a:rPr>
              <a:t>бухгалтерского</a:t>
            </a:r>
            <a:r>
              <a:rPr sz="908" spc="36" dirty="0">
                <a:latin typeface="Verdana"/>
                <a:cs typeface="Verdana"/>
              </a:rPr>
              <a:t> </a:t>
            </a:r>
            <a:r>
              <a:rPr sz="908" spc="-9" dirty="0">
                <a:latin typeface="Verdana"/>
                <a:cs typeface="Verdana"/>
              </a:rPr>
              <a:t>баланса</a:t>
            </a:r>
            <a:r>
              <a:rPr sz="908" spc="-9" dirty="0">
                <a:latin typeface="Microsoft Sans Serif"/>
                <a:cs typeface="Microsoft Sans Serif"/>
              </a:rPr>
              <a:t>.</a:t>
            </a:r>
            <a:endParaRPr sz="908">
              <a:latin typeface="Microsoft Sans Serif"/>
              <a:cs typeface="Microsoft Sans Serif"/>
            </a:endParaRPr>
          </a:p>
        </p:txBody>
      </p:sp>
      <p:graphicFrame>
        <p:nvGraphicFramePr>
          <p:cNvPr id="19" name="object 19"/>
          <p:cNvGraphicFramePr>
            <a:graphicFrameLocks noGrp="1"/>
          </p:cNvGraphicFramePr>
          <p:nvPr/>
        </p:nvGraphicFramePr>
        <p:xfrm>
          <a:off x="6373443" y="4261757"/>
          <a:ext cx="4140157" cy="1851589"/>
        </p:xfrm>
        <a:graphic>
          <a:graphicData uri="http://schemas.openxmlformats.org/drawingml/2006/table">
            <a:tbl>
              <a:tblPr firstRow="1" bandRow="1">
                <a:tableStyleId>{2D5ABB26-0587-4C30-8999-92F81FD0307C}</a:tableStyleId>
              </a:tblPr>
              <a:tblGrid>
                <a:gridCol w="2551868">
                  <a:extLst>
                    <a:ext uri="{9D8B030D-6E8A-4147-A177-3AD203B41FA5}">
                      <a16:colId xmlns:a16="http://schemas.microsoft.com/office/drawing/2014/main" val="20000"/>
                    </a:ext>
                  </a:extLst>
                </a:gridCol>
                <a:gridCol w="829875">
                  <a:extLst>
                    <a:ext uri="{9D8B030D-6E8A-4147-A177-3AD203B41FA5}">
                      <a16:colId xmlns:a16="http://schemas.microsoft.com/office/drawing/2014/main" val="20001"/>
                    </a:ext>
                  </a:extLst>
                </a:gridCol>
                <a:gridCol w="758414">
                  <a:extLst>
                    <a:ext uri="{9D8B030D-6E8A-4147-A177-3AD203B41FA5}">
                      <a16:colId xmlns:a16="http://schemas.microsoft.com/office/drawing/2014/main" val="20002"/>
                    </a:ext>
                  </a:extLst>
                </a:gridCol>
              </a:tblGrid>
              <a:tr h="1201014">
                <a:tc gridSpan="3">
                  <a:txBody>
                    <a:bodyPr/>
                    <a:lstStyle/>
                    <a:p>
                      <a:pPr marL="68580" algn="just">
                        <a:lnSpc>
                          <a:spcPts val="1125"/>
                        </a:lnSpc>
                      </a:pPr>
                      <a:r>
                        <a:rPr sz="900" b="1" dirty="0">
                          <a:latin typeface="Arial"/>
                          <a:cs typeface="Arial"/>
                        </a:rPr>
                        <a:t>ПРИМЕР</a:t>
                      </a:r>
                      <a:r>
                        <a:rPr sz="900" b="1" spc="150" dirty="0">
                          <a:latin typeface="Arial"/>
                          <a:cs typeface="Arial"/>
                        </a:rPr>
                        <a:t> </a:t>
                      </a:r>
                      <a:r>
                        <a:rPr sz="900" b="1" dirty="0">
                          <a:latin typeface="Arial"/>
                          <a:cs typeface="Arial"/>
                        </a:rPr>
                        <a:t>-</a:t>
                      </a:r>
                      <a:r>
                        <a:rPr sz="900" b="1" spc="155" dirty="0">
                          <a:latin typeface="Arial"/>
                          <a:cs typeface="Arial"/>
                        </a:rPr>
                        <a:t> </a:t>
                      </a:r>
                      <a:r>
                        <a:rPr sz="900" b="1" dirty="0">
                          <a:latin typeface="Arial"/>
                          <a:cs typeface="Arial"/>
                        </a:rPr>
                        <a:t>Денежные</a:t>
                      </a:r>
                      <a:r>
                        <a:rPr sz="900" b="1" spc="150" dirty="0">
                          <a:latin typeface="Arial"/>
                          <a:cs typeface="Arial"/>
                        </a:rPr>
                        <a:t> </a:t>
                      </a:r>
                      <a:r>
                        <a:rPr sz="900" b="1" dirty="0">
                          <a:latin typeface="Arial"/>
                          <a:cs typeface="Arial"/>
                        </a:rPr>
                        <a:t>средства</a:t>
                      </a:r>
                      <a:r>
                        <a:rPr sz="900" b="1" spc="160" dirty="0">
                          <a:latin typeface="Arial"/>
                          <a:cs typeface="Arial"/>
                        </a:rPr>
                        <a:t> </a:t>
                      </a:r>
                      <a:r>
                        <a:rPr sz="900" b="1" dirty="0">
                          <a:latin typeface="Arial"/>
                          <a:cs typeface="Arial"/>
                        </a:rPr>
                        <a:t>и</a:t>
                      </a:r>
                      <a:r>
                        <a:rPr sz="900" b="1" spc="150" dirty="0">
                          <a:latin typeface="Arial"/>
                          <a:cs typeface="Arial"/>
                        </a:rPr>
                        <a:t> </a:t>
                      </a:r>
                      <a:r>
                        <a:rPr sz="900" b="1" dirty="0">
                          <a:latin typeface="Arial"/>
                          <a:cs typeface="Arial"/>
                        </a:rPr>
                        <a:t>эквиваленты</a:t>
                      </a:r>
                      <a:r>
                        <a:rPr sz="900" b="1" spc="165" dirty="0">
                          <a:latin typeface="Arial"/>
                          <a:cs typeface="Arial"/>
                        </a:rPr>
                        <a:t> </a:t>
                      </a:r>
                      <a:r>
                        <a:rPr sz="900" b="1" dirty="0">
                          <a:latin typeface="Arial"/>
                          <a:cs typeface="Arial"/>
                        </a:rPr>
                        <a:t>денежных</a:t>
                      </a:r>
                      <a:r>
                        <a:rPr sz="900" b="1" spc="155" dirty="0">
                          <a:latin typeface="Arial"/>
                          <a:cs typeface="Arial"/>
                        </a:rPr>
                        <a:t> </a:t>
                      </a:r>
                      <a:r>
                        <a:rPr sz="900" b="1" dirty="0">
                          <a:latin typeface="Arial"/>
                          <a:cs typeface="Arial"/>
                        </a:rPr>
                        <a:t>средств</a:t>
                      </a:r>
                      <a:r>
                        <a:rPr sz="900" b="1" spc="155" dirty="0">
                          <a:latin typeface="Arial"/>
                          <a:cs typeface="Arial"/>
                        </a:rPr>
                        <a:t> </a:t>
                      </a:r>
                      <a:r>
                        <a:rPr sz="900" b="1" spc="-50" dirty="0">
                          <a:latin typeface="Arial"/>
                          <a:cs typeface="Arial"/>
                        </a:rPr>
                        <a:t>–</a:t>
                      </a:r>
                      <a:endParaRPr sz="900">
                        <a:latin typeface="Arial"/>
                        <a:cs typeface="Arial"/>
                      </a:endParaRPr>
                    </a:p>
                    <a:p>
                      <a:pPr marL="68580" algn="just">
                        <a:lnSpc>
                          <a:spcPts val="1145"/>
                        </a:lnSpc>
                      </a:pPr>
                      <a:r>
                        <a:rPr sz="900" b="1" dirty="0">
                          <a:latin typeface="Arial"/>
                          <a:cs typeface="Arial"/>
                        </a:rPr>
                        <a:t>учетная</a:t>
                      </a:r>
                      <a:r>
                        <a:rPr sz="900" b="1" spc="-10" dirty="0">
                          <a:latin typeface="Arial"/>
                          <a:cs typeface="Arial"/>
                        </a:rPr>
                        <a:t> </a:t>
                      </a:r>
                      <a:r>
                        <a:rPr sz="900" b="1" dirty="0">
                          <a:latin typeface="Arial"/>
                          <a:cs typeface="Arial"/>
                        </a:rPr>
                        <a:t>политика</a:t>
                      </a:r>
                      <a:r>
                        <a:rPr sz="900" b="1" spc="-10" dirty="0">
                          <a:latin typeface="Arial"/>
                          <a:cs typeface="Arial"/>
                        </a:rPr>
                        <a:t> </a:t>
                      </a:r>
                      <a:r>
                        <a:rPr sz="900" b="1" dirty="0">
                          <a:latin typeface="Arial"/>
                          <a:cs typeface="Arial"/>
                        </a:rPr>
                        <a:t>и</a:t>
                      </a:r>
                      <a:r>
                        <a:rPr sz="900" b="1" spc="-10" dirty="0">
                          <a:latin typeface="Arial"/>
                          <a:cs typeface="Arial"/>
                        </a:rPr>
                        <a:t> </a:t>
                      </a:r>
                      <a:r>
                        <a:rPr sz="900" b="1" dirty="0">
                          <a:latin typeface="Arial"/>
                          <a:cs typeface="Arial"/>
                        </a:rPr>
                        <a:t>примечания</a:t>
                      </a:r>
                      <a:r>
                        <a:rPr sz="900" b="1" spc="-15" dirty="0">
                          <a:latin typeface="Arial"/>
                          <a:cs typeface="Arial"/>
                        </a:rPr>
                        <a:t> </a:t>
                      </a:r>
                      <a:r>
                        <a:rPr sz="900" b="1" spc="-10" dirty="0">
                          <a:latin typeface="Arial"/>
                          <a:cs typeface="Arial"/>
                        </a:rPr>
                        <a:t>(выписка)</a:t>
                      </a:r>
                      <a:endParaRPr sz="900">
                        <a:latin typeface="Arial"/>
                        <a:cs typeface="Arial"/>
                      </a:endParaRPr>
                    </a:p>
                    <a:p>
                      <a:pPr marL="67945" marR="60960" algn="just">
                        <a:lnSpc>
                          <a:spcPct val="95800"/>
                        </a:lnSpc>
                        <a:spcBef>
                          <a:spcPts val="20"/>
                        </a:spcBef>
                      </a:pPr>
                      <a:r>
                        <a:rPr sz="900" spc="-110" dirty="0">
                          <a:latin typeface="Verdana"/>
                          <a:cs typeface="Verdana"/>
                        </a:rPr>
                        <a:t>К</a:t>
                      </a:r>
                      <a:r>
                        <a:rPr sz="900" spc="-70" dirty="0">
                          <a:latin typeface="Verdana"/>
                          <a:cs typeface="Verdana"/>
                        </a:rPr>
                        <a:t> </a:t>
                      </a:r>
                      <a:r>
                        <a:rPr sz="900" spc="-75" dirty="0">
                          <a:latin typeface="Verdana"/>
                          <a:cs typeface="Verdana"/>
                        </a:rPr>
                        <a:t>денежным</a:t>
                      </a:r>
                      <a:r>
                        <a:rPr sz="900" spc="-70" dirty="0">
                          <a:latin typeface="Verdana"/>
                          <a:cs typeface="Verdana"/>
                        </a:rPr>
                        <a:t> </a:t>
                      </a:r>
                      <a:r>
                        <a:rPr sz="900" spc="-50" dirty="0">
                          <a:latin typeface="Verdana"/>
                          <a:cs typeface="Verdana"/>
                        </a:rPr>
                        <a:t>средствам</a:t>
                      </a:r>
                      <a:r>
                        <a:rPr sz="900" spc="-65" dirty="0">
                          <a:latin typeface="Verdana"/>
                          <a:cs typeface="Verdana"/>
                        </a:rPr>
                        <a:t> </a:t>
                      </a:r>
                      <a:r>
                        <a:rPr sz="900" spc="-85" dirty="0">
                          <a:latin typeface="Verdana"/>
                          <a:cs typeface="Verdana"/>
                        </a:rPr>
                        <a:t>и</a:t>
                      </a:r>
                      <a:r>
                        <a:rPr sz="900" spc="-70" dirty="0">
                          <a:latin typeface="Verdana"/>
                          <a:cs typeface="Verdana"/>
                        </a:rPr>
                        <a:t> </a:t>
                      </a:r>
                      <a:r>
                        <a:rPr sz="900" spc="-90" dirty="0">
                          <a:latin typeface="Verdana"/>
                          <a:cs typeface="Verdana"/>
                        </a:rPr>
                        <a:t>их</a:t>
                      </a:r>
                      <a:r>
                        <a:rPr sz="900" spc="-70" dirty="0">
                          <a:latin typeface="Verdana"/>
                          <a:cs typeface="Verdana"/>
                        </a:rPr>
                        <a:t> эквивалентам</a:t>
                      </a:r>
                      <a:r>
                        <a:rPr sz="900" spc="-60" dirty="0">
                          <a:latin typeface="Verdana"/>
                          <a:cs typeface="Verdana"/>
                        </a:rPr>
                        <a:t> </a:t>
                      </a:r>
                      <a:r>
                        <a:rPr sz="900" spc="-65" dirty="0">
                          <a:latin typeface="Verdana"/>
                          <a:cs typeface="Verdana"/>
                        </a:rPr>
                        <a:t>относятся </a:t>
                      </a:r>
                      <a:r>
                        <a:rPr sz="900" spc="-75" dirty="0">
                          <a:latin typeface="Verdana"/>
                          <a:cs typeface="Verdana"/>
                        </a:rPr>
                        <a:t>наличные</a:t>
                      </a:r>
                      <a:r>
                        <a:rPr sz="900" spc="-65" dirty="0">
                          <a:latin typeface="Verdana"/>
                          <a:cs typeface="Verdana"/>
                        </a:rPr>
                        <a:t> </a:t>
                      </a:r>
                      <a:r>
                        <a:rPr sz="900" spc="-80" dirty="0">
                          <a:latin typeface="Verdana"/>
                          <a:cs typeface="Verdana"/>
                        </a:rPr>
                        <a:t>денежные</a:t>
                      </a:r>
                      <a:r>
                        <a:rPr sz="900" spc="-45" dirty="0">
                          <a:latin typeface="Verdana"/>
                          <a:cs typeface="Verdana"/>
                        </a:rPr>
                        <a:t> средства</a:t>
                      </a:r>
                      <a:r>
                        <a:rPr sz="900" spc="-45" dirty="0">
                          <a:latin typeface="Microsoft Sans Serif"/>
                          <a:cs typeface="Microsoft Sans Serif"/>
                        </a:rPr>
                        <a:t>,</a:t>
                      </a:r>
                      <a:r>
                        <a:rPr sz="900" spc="395" dirty="0">
                          <a:latin typeface="Microsoft Sans Serif"/>
                          <a:cs typeface="Microsoft Sans Serif"/>
                        </a:rPr>
                        <a:t> </a:t>
                      </a:r>
                      <a:r>
                        <a:rPr sz="900" spc="-85" dirty="0">
                          <a:latin typeface="Verdana"/>
                          <a:cs typeface="Verdana"/>
                        </a:rPr>
                        <a:t>банковские</a:t>
                      </a:r>
                      <a:r>
                        <a:rPr sz="900" spc="320" dirty="0">
                          <a:latin typeface="Verdana"/>
                          <a:cs typeface="Verdana"/>
                        </a:rPr>
                        <a:t> </a:t>
                      </a:r>
                      <a:r>
                        <a:rPr sz="900" spc="-60" dirty="0">
                          <a:latin typeface="Verdana"/>
                          <a:cs typeface="Verdana"/>
                        </a:rPr>
                        <a:t>депозиты</a:t>
                      </a:r>
                      <a:r>
                        <a:rPr sz="900" spc="-60" dirty="0">
                          <a:latin typeface="Microsoft Sans Serif"/>
                          <a:cs typeface="Microsoft Sans Serif"/>
                        </a:rPr>
                        <a:t>,</a:t>
                      </a:r>
                      <a:r>
                        <a:rPr sz="900" spc="395" dirty="0">
                          <a:latin typeface="Microsoft Sans Serif"/>
                          <a:cs typeface="Microsoft Sans Serif"/>
                        </a:rPr>
                        <a:t> </a:t>
                      </a:r>
                      <a:r>
                        <a:rPr sz="900" spc="-60" dirty="0">
                          <a:latin typeface="Verdana"/>
                          <a:cs typeface="Verdana"/>
                        </a:rPr>
                        <a:t>выдаваемые</a:t>
                      </a:r>
                      <a:r>
                        <a:rPr sz="900" spc="320" dirty="0">
                          <a:latin typeface="Verdana"/>
                          <a:cs typeface="Verdana"/>
                        </a:rPr>
                        <a:t> </a:t>
                      </a:r>
                      <a:r>
                        <a:rPr sz="900" spc="-85" dirty="0">
                          <a:latin typeface="Verdana"/>
                          <a:cs typeface="Verdana"/>
                        </a:rPr>
                        <a:t>по</a:t>
                      </a:r>
                      <a:r>
                        <a:rPr sz="900" spc="315" dirty="0">
                          <a:latin typeface="Verdana"/>
                          <a:cs typeface="Verdana"/>
                        </a:rPr>
                        <a:t> </a:t>
                      </a:r>
                      <a:r>
                        <a:rPr sz="900" spc="-65" dirty="0">
                          <a:latin typeface="Verdana"/>
                          <a:cs typeface="Verdana"/>
                        </a:rPr>
                        <a:t>требованию</a:t>
                      </a:r>
                      <a:r>
                        <a:rPr sz="900" spc="-65" dirty="0">
                          <a:latin typeface="Microsoft Sans Serif"/>
                          <a:cs typeface="Microsoft Sans Serif"/>
                        </a:rPr>
                        <a:t>,</a:t>
                      </a:r>
                      <a:r>
                        <a:rPr sz="900" spc="395" dirty="0">
                          <a:latin typeface="Microsoft Sans Serif"/>
                          <a:cs typeface="Microsoft Sans Serif"/>
                        </a:rPr>
                        <a:t> </a:t>
                      </a:r>
                      <a:r>
                        <a:rPr sz="900" spc="-80" dirty="0">
                          <a:latin typeface="Verdana"/>
                          <a:cs typeface="Verdana"/>
                        </a:rPr>
                        <a:t>прочие</a:t>
                      </a:r>
                      <a:r>
                        <a:rPr sz="900" spc="-50" dirty="0">
                          <a:latin typeface="Verdana"/>
                          <a:cs typeface="Verdana"/>
                        </a:rPr>
                        <a:t> </a:t>
                      </a:r>
                      <a:r>
                        <a:rPr sz="900" spc="-80" dirty="0">
                          <a:latin typeface="Verdana"/>
                          <a:cs typeface="Verdana"/>
                        </a:rPr>
                        <a:t>краткосрочные</a:t>
                      </a:r>
                      <a:r>
                        <a:rPr sz="900" spc="1260" dirty="0">
                          <a:latin typeface="Verdana"/>
                          <a:cs typeface="Verdana"/>
                        </a:rPr>
                        <a:t> </a:t>
                      </a:r>
                      <a:r>
                        <a:rPr sz="900" spc="-85" dirty="0">
                          <a:latin typeface="Verdana"/>
                          <a:cs typeface="Verdana"/>
                        </a:rPr>
                        <a:t>высоколиквидные</a:t>
                      </a:r>
                      <a:r>
                        <a:rPr sz="900" spc="1250" dirty="0">
                          <a:latin typeface="Verdana"/>
                          <a:cs typeface="Verdana"/>
                        </a:rPr>
                        <a:t> </a:t>
                      </a:r>
                      <a:r>
                        <a:rPr sz="900" spc="-75" dirty="0">
                          <a:latin typeface="Verdana"/>
                          <a:cs typeface="Verdana"/>
                        </a:rPr>
                        <a:t>инвестиции</a:t>
                      </a:r>
                      <a:r>
                        <a:rPr sz="900" spc="1260" dirty="0">
                          <a:latin typeface="Verdana"/>
                          <a:cs typeface="Verdana"/>
                        </a:rPr>
                        <a:t> </a:t>
                      </a:r>
                      <a:r>
                        <a:rPr sz="900" spc="-40" dirty="0">
                          <a:latin typeface="Verdana"/>
                          <a:cs typeface="Verdana"/>
                        </a:rPr>
                        <a:t>с</a:t>
                      </a:r>
                      <a:r>
                        <a:rPr sz="900" spc="1255" dirty="0">
                          <a:latin typeface="Verdana"/>
                          <a:cs typeface="Verdana"/>
                        </a:rPr>
                        <a:t> </a:t>
                      </a:r>
                      <a:r>
                        <a:rPr sz="900" spc="-75" dirty="0">
                          <a:latin typeface="Verdana"/>
                          <a:cs typeface="Verdana"/>
                        </a:rPr>
                        <a:t>первоначально</a:t>
                      </a:r>
                      <a:r>
                        <a:rPr sz="900" spc="-40" dirty="0">
                          <a:latin typeface="Verdana"/>
                          <a:cs typeface="Verdana"/>
                        </a:rPr>
                        <a:t> </a:t>
                      </a:r>
                      <a:r>
                        <a:rPr sz="900" spc="-70" dirty="0">
                          <a:latin typeface="Verdana"/>
                          <a:cs typeface="Verdana"/>
                        </a:rPr>
                        <a:t>установленным</a:t>
                      </a:r>
                      <a:r>
                        <a:rPr sz="900" spc="325" dirty="0">
                          <a:latin typeface="Verdana"/>
                          <a:cs typeface="Verdana"/>
                        </a:rPr>
                        <a:t> </a:t>
                      </a:r>
                      <a:r>
                        <a:rPr sz="900" spc="-70" dirty="0">
                          <a:latin typeface="Verdana"/>
                          <a:cs typeface="Verdana"/>
                        </a:rPr>
                        <a:t>сроком</a:t>
                      </a:r>
                      <a:r>
                        <a:rPr sz="900" spc="315" dirty="0">
                          <a:latin typeface="Verdana"/>
                          <a:cs typeface="Verdana"/>
                        </a:rPr>
                        <a:t> </a:t>
                      </a:r>
                      <a:r>
                        <a:rPr sz="900" spc="-85" dirty="0">
                          <a:latin typeface="Verdana"/>
                          <a:cs typeface="Verdana"/>
                        </a:rPr>
                        <a:t>погашения</a:t>
                      </a:r>
                      <a:r>
                        <a:rPr sz="900" spc="320" dirty="0">
                          <a:latin typeface="Verdana"/>
                          <a:cs typeface="Verdana"/>
                        </a:rPr>
                        <a:t> </a:t>
                      </a:r>
                      <a:r>
                        <a:rPr sz="900" spc="-75" dirty="0">
                          <a:latin typeface="Verdana"/>
                          <a:cs typeface="Verdana"/>
                        </a:rPr>
                        <a:t>в</a:t>
                      </a:r>
                      <a:r>
                        <a:rPr sz="900" spc="320" dirty="0">
                          <a:latin typeface="Verdana"/>
                          <a:cs typeface="Verdana"/>
                        </a:rPr>
                        <a:t> </a:t>
                      </a:r>
                      <a:r>
                        <a:rPr sz="900" spc="-65" dirty="0">
                          <a:latin typeface="Verdana"/>
                          <a:cs typeface="Verdana"/>
                        </a:rPr>
                        <a:t>течение</a:t>
                      </a:r>
                      <a:r>
                        <a:rPr sz="900" spc="320" dirty="0">
                          <a:latin typeface="Verdana"/>
                          <a:cs typeface="Verdana"/>
                        </a:rPr>
                        <a:t> </a:t>
                      </a:r>
                      <a:r>
                        <a:rPr sz="900" spc="-70" dirty="0">
                          <a:latin typeface="Verdana"/>
                          <a:cs typeface="Verdana"/>
                        </a:rPr>
                        <a:t>трех</a:t>
                      </a:r>
                      <a:r>
                        <a:rPr sz="900" spc="315" dirty="0">
                          <a:latin typeface="Verdana"/>
                          <a:cs typeface="Verdana"/>
                        </a:rPr>
                        <a:t> </a:t>
                      </a:r>
                      <a:r>
                        <a:rPr sz="900" spc="-50" dirty="0">
                          <a:latin typeface="Verdana"/>
                          <a:cs typeface="Verdana"/>
                        </a:rPr>
                        <a:t>месяцев</a:t>
                      </a:r>
                      <a:r>
                        <a:rPr sz="900" spc="-50" dirty="0">
                          <a:latin typeface="Microsoft Sans Serif"/>
                          <a:cs typeface="Microsoft Sans Serif"/>
                        </a:rPr>
                        <a:t>,</a:t>
                      </a:r>
                      <a:r>
                        <a:rPr sz="900" spc="395" dirty="0">
                          <a:latin typeface="Microsoft Sans Serif"/>
                          <a:cs typeface="Microsoft Sans Serif"/>
                        </a:rPr>
                        <a:t> </a:t>
                      </a:r>
                      <a:r>
                        <a:rPr sz="900" spc="-50" dirty="0">
                          <a:latin typeface="Verdana"/>
                          <a:cs typeface="Verdana"/>
                        </a:rPr>
                        <a:t>а</a:t>
                      </a:r>
                      <a:r>
                        <a:rPr sz="900" spc="315" dirty="0">
                          <a:latin typeface="Verdana"/>
                          <a:cs typeface="Verdana"/>
                        </a:rPr>
                        <a:t> </a:t>
                      </a:r>
                      <a:r>
                        <a:rPr sz="900" spc="-95" dirty="0">
                          <a:latin typeface="Verdana"/>
                          <a:cs typeface="Verdana"/>
                        </a:rPr>
                        <a:t>также</a:t>
                      </a:r>
                      <a:r>
                        <a:rPr sz="900" spc="-55" dirty="0">
                          <a:latin typeface="Verdana"/>
                          <a:cs typeface="Verdana"/>
                        </a:rPr>
                        <a:t> </a:t>
                      </a:r>
                      <a:r>
                        <a:rPr sz="900" spc="-85" dirty="0">
                          <a:latin typeface="Verdana"/>
                          <a:cs typeface="Verdana"/>
                        </a:rPr>
                        <a:t>банковские</a:t>
                      </a:r>
                      <a:r>
                        <a:rPr sz="900" spc="600" dirty="0">
                          <a:latin typeface="Verdana"/>
                          <a:cs typeface="Verdana"/>
                        </a:rPr>
                        <a:t> </a:t>
                      </a:r>
                      <a:r>
                        <a:rPr sz="900" spc="-50" dirty="0">
                          <a:latin typeface="Verdana"/>
                          <a:cs typeface="Verdana"/>
                        </a:rPr>
                        <a:t>овердрафты</a:t>
                      </a:r>
                      <a:r>
                        <a:rPr sz="900" spc="-50" dirty="0">
                          <a:latin typeface="Microsoft Sans Serif"/>
                          <a:cs typeface="Microsoft Sans Serif"/>
                        </a:rPr>
                        <a:t>.</a:t>
                      </a:r>
                      <a:r>
                        <a:rPr sz="900" spc="680" dirty="0">
                          <a:latin typeface="Microsoft Sans Serif"/>
                          <a:cs typeface="Microsoft Sans Serif"/>
                        </a:rPr>
                        <a:t> </a:t>
                      </a:r>
                      <a:r>
                        <a:rPr sz="900" spc="-85" dirty="0">
                          <a:latin typeface="Verdana"/>
                          <a:cs typeface="Verdana"/>
                        </a:rPr>
                        <a:t>Банковские</a:t>
                      </a:r>
                      <a:r>
                        <a:rPr sz="900" spc="605" dirty="0">
                          <a:latin typeface="Verdana"/>
                          <a:cs typeface="Verdana"/>
                        </a:rPr>
                        <a:t> </a:t>
                      </a:r>
                      <a:r>
                        <a:rPr sz="900" spc="-65" dirty="0">
                          <a:latin typeface="Verdana"/>
                          <a:cs typeface="Verdana"/>
                        </a:rPr>
                        <a:t>овердрафты</a:t>
                      </a:r>
                      <a:r>
                        <a:rPr sz="900" spc="605" dirty="0">
                          <a:latin typeface="Verdana"/>
                          <a:cs typeface="Verdana"/>
                        </a:rPr>
                        <a:t> </a:t>
                      </a:r>
                      <a:r>
                        <a:rPr sz="900" spc="-75" dirty="0">
                          <a:latin typeface="Verdana"/>
                          <a:cs typeface="Verdana"/>
                        </a:rPr>
                        <a:t>в</a:t>
                      </a:r>
                      <a:r>
                        <a:rPr sz="900" spc="605" dirty="0">
                          <a:latin typeface="Verdana"/>
                          <a:cs typeface="Verdana"/>
                        </a:rPr>
                        <a:t> </a:t>
                      </a:r>
                      <a:r>
                        <a:rPr sz="900" spc="-75" dirty="0">
                          <a:latin typeface="Verdana"/>
                          <a:cs typeface="Verdana"/>
                        </a:rPr>
                        <a:t>бухгалтерском</a:t>
                      </a:r>
                      <a:r>
                        <a:rPr sz="900" spc="-10" dirty="0">
                          <a:latin typeface="Verdana"/>
                          <a:cs typeface="Verdana"/>
                        </a:rPr>
                        <a:t> </a:t>
                      </a:r>
                      <a:r>
                        <a:rPr sz="900" spc="-55" dirty="0">
                          <a:latin typeface="Verdana"/>
                          <a:cs typeface="Verdana"/>
                        </a:rPr>
                        <a:t>балансе</a:t>
                      </a:r>
                      <a:r>
                        <a:rPr sz="900" spc="-75" dirty="0">
                          <a:latin typeface="Verdana"/>
                          <a:cs typeface="Verdana"/>
                        </a:rPr>
                        <a:t> </a:t>
                      </a:r>
                      <a:r>
                        <a:rPr sz="900" spc="-70" dirty="0">
                          <a:latin typeface="Verdana"/>
                          <a:cs typeface="Verdana"/>
                        </a:rPr>
                        <a:t>отражаются</a:t>
                      </a:r>
                      <a:r>
                        <a:rPr sz="900" spc="-80" dirty="0">
                          <a:latin typeface="Verdana"/>
                          <a:cs typeface="Verdana"/>
                        </a:rPr>
                        <a:t> </a:t>
                      </a:r>
                      <a:r>
                        <a:rPr sz="900" spc="-125" dirty="0">
                          <a:latin typeface="Verdana"/>
                          <a:cs typeface="Verdana"/>
                        </a:rPr>
                        <a:t>как</a:t>
                      </a:r>
                      <a:r>
                        <a:rPr sz="900" spc="-85" dirty="0">
                          <a:latin typeface="Verdana"/>
                          <a:cs typeface="Verdana"/>
                        </a:rPr>
                        <a:t> </a:t>
                      </a:r>
                      <a:r>
                        <a:rPr sz="900" spc="-65" dirty="0">
                          <a:latin typeface="Verdana"/>
                          <a:cs typeface="Verdana"/>
                        </a:rPr>
                        <a:t>займы</a:t>
                      </a:r>
                      <a:r>
                        <a:rPr sz="900" spc="-80" dirty="0">
                          <a:latin typeface="Verdana"/>
                          <a:cs typeface="Verdana"/>
                        </a:rPr>
                        <a:t> </a:t>
                      </a:r>
                      <a:r>
                        <a:rPr sz="900" spc="-75" dirty="0">
                          <a:latin typeface="Verdana"/>
                          <a:cs typeface="Verdana"/>
                        </a:rPr>
                        <a:t>в </a:t>
                      </a:r>
                      <a:r>
                        <a:rPr sz="900" spc="-55" dirty="0">
                          <a:latin typeface="Verdana"/>
                          <a:cs typeface="Verdana"/>
                        </a:rPr>
                        <a:t>составе</a:t>
                      </a:r>
                      <a:r>
                        <a:rPr sz="900" spc="-80" dirty="0">
                          <a:latin typeface="Verdana"/>
                          <a:cs typeface="Verdana"/>
                        </a:rPr>
                        <a:t> </a:t>
                      </a:r>
                      <a:r>
                        <a:rPr sz="900" spc="-85" dirty="0">
                          <a:latin typeface="Verdana"/>
                          <a:cs typeface="Verdana"/>
                        </a:rPr>
                        <a:t>краткосрочных</a:t>
                      </a:r>
                      <a:r>
                        <a:rPr sz="900" spc="-75" dirty="0">
                          <a:latin typeface="Verdana"/>
                          <a:cs typeface="Verdana"/>
                        </a:rPr>
                        <a:t> </a:t>
                      </a:r>
                      <a:r>
                        <a:rPr sz="900" spc="-55" dirty="0">
                          <a:latin typeface="Verdana"/>
                          <a:cs typeface="Verdana"/>
                        </a:rPr>
                        <a:t>обязательств</a:t>
                      </a:r>
                      <a:r>
                        <a:rPr sz="900" spc="-55" dirty="0">
                          <a:latin typeface="Microsoft Sans Serif"/>
                          <a:cs typeface="Microsoft Sans Serif"/>
                        </a:rPr>
                        <a:t>.</a:t>
                      </a:r>
                      <a:endParaRPr sz="900">
                        <a:latin typeface="Microsoft Sans Serif"/>
                        <a:cs typeface="Microsoft Sans Serif"/>
                      </a:endParaRPr>
                    </a:p>
                    <a:p>
                      <a:pPr marL="67945" algn="just">
                        <a:lnSpc>
                          <a:spcPts val="1130"/>
                        </a:lnSpc>
                      </a:pPr>
                      <a:r>
                        <a:rPr sz="900" spc="-90" dirty="0">
                          <a:latin typeface="Verdana"/>
                          <a:cs typeface="Verdana"/>
                        </a:rPr>
                        <a:t>Денежные</a:t>
                      </a:r>
                      <a:r>
                        <a:rPr sz="900" spc="-40" dirty="0">
                          <a:latin typeface="Verdana"/>
                          <a:cs typeface="Verdana"/>
                        </a:rPr>
                        <a:t> </a:t>
                      </a:r>
                      <a:r>
                        <a:rPr sz="900" spc="-65" dirty="0">
                          <a:latin typeface="Verdana"/>
                          <a:cs typeface="Verdana"/>
                        </a:rPr>
                        <a:t>средства</a:t>
                      </a:r>
                      <a:r>
                        <a:rPr sz="900" spc="-50" dirty="0">
                          <a:latin typeface="Verdana"/>
                          <a:cs typeface="Verdana"/>
                        </a:rPr>
                        <a:t> </a:t>
                      </a:r>
                      <a:r>
                        <a:rPr sz="900" spc="-85" dirty="0">
                          <a:latin typeface="Verdana"/>
                          <a:cs typeface="Verdana"/>
                        </a:rPr>
                        <a:t>и</a:t>
                      </a:r>
                      <a:r>
                        <a:rPr sz="900" spc="-45" dirty="0">
                          <a:latin typeface="Verdana"/>
                          <a:cs typeface="Verdana"/>
                        </a:rPr>
                        <a:t> </a:t>
                      </a:r>
                      <a:r>
                        <a:rPr sz="900" spc="-90" dirty="0">
                          <a:latin typeface="Verdana"/>
                          <a:cs typeface="Verdana"/>
                        </a:rPr>
                        <a:t>их</a:t>
                      </a:r>
                      <a:r>
                        <a:rPr sz="900" spc="-50" dirty="0">
                          <a:latin typeface="Verdana"/>
                          <a:cs typeface="Verdana"/>
                        </a:rPr>
                        <a:t> </a:t>
                      </a:r>
                      <a:r>
                        <a:rPr sz="900" spc="-10" dirty="0">
                          <a:latin typeface="Verdana"/>
                          <a:cs typeface="Verdana"/>
                        </a:rPr>
                        <a:t>эквиваленты</a:t>
                      </a:r>
                      <a:r>
                        <a:rPr sz="900" spc="-10" dirty="0">
                          <a:latin typeface="Microsoft Sans Serif"/>
                          <a:cs typeface="Microsoft Sans Serif"/>
                        </a:rPr>
                        <a:t>:</a:t>
                      </a:r>
                      <a:endParaRPr sz="900">
                        <a:latin typeface="Microsoft Sans Serif"/>
                        <a:cs typeface="Microsoft Sans Serif"/>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0"/>
                  </a:ext>
                </a:extLst>
              </a:tr>
              <a:tr h="169433">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12700">
                      <a:solidFill>
                        <a:srgbClr val="000000"/>
                      </a:solidFill>
                      <a:prstDash val="solid"/>
                    </a:lnT>
                    <a:lnB w="19050">
                      <a:solidFill>
                        <a:srgbClr val="000000"/>
                      </a:solidFill>
                      <a:prstDash val="solid"/>
                    </a:lnB>
                  </a:tcPr>
                </a:tc>
                <a:tc>
                  <a:txBody>
                    <a:bodyPr/>
                    <a:lstStyle/>
                    <a:p>
                      <a:pPr marR="60960" algn="r">
                        <a:lnSpc>
                          <a:spcPct val="100000"/>
                        </a:lnSpc>
                        <a:spcBef>
                          <a:spcPts val="85"/>
                        </a:spcBef>
                      </a:pPr>
                      <a:r>
                        <a:rPr sz="900" b="1" spc="-20" dirty="0">
                          <a:latin typeface="Arial"/>
                          <a:cs typeface="Arial"/>
                        </a:rPr>
                        <a:t>2004</a:t>
                      </a:r>
                      <a:endParaRPr sz="900">
                        <a:latin typeface="Arial"/>
                        <a:cs typeface="Arial"/>
                      </a:endParaRPr>
                    </a:p>
                  </a:txBody>
                  <a:tcPr marL="0" marR="0" marT="9797" marB="0">
                    <a:lnL w="6350">
                      <a:solidFill>
                        <a:srgbClr val="000000"/>
                      </a:solidFill>
                      <a:prstDash val="solid"/>
                    </a:lnL>
                    <a:lnR w="6350">
                      <a:solidFill>
                        <a:srgbClr val="000000"/>
                      </a:solidFill>
                      <a:prstDash val="solid"/>
                    </a:lnR>
                    <a:lnT w="12700">
                      <a:solidFill>
                        <a:srgbClr val="000000"/>
                      </a:solidFill>
                      <a:prstDash val="solid"/>
                    </a:lnT>
                    <a:lnB w="19050">
                      <a:solidFill>
                        <a:srgbClr val="000000"/>
                      </a:solidFill>
                      <a:prstDash val="solid"/>
                    </a:lnB>
                  </a:tcPr>
                </a:tc>
                <a:tc>
                  <a:txBody>
                    <a:bodyPr/>
                    <a:lstStyle/>
                    <a:p>
                      <a:pPr marR="60960" algn="r">
                        <a:lnSpc>
                          <a:spcPct val="100000"/>
                        </a:lnSpc>
                        <a:spcBef>
                          <a:spcPts val="85"/>
                        </a:spcBef>
                      </a:pPr>
                      <a:r>
                        <a:rPr sz="900" b="1" spc="-20" dirty="0">
                          <a:latin typeface="Arial"/>
                          <a:cs typeface="Arial"/>
                        </a:rPr>
                        <a:t>2003</a:t>
                      </a:r>
                      <a:endParaRPr sz="900">
                        <a:latin typeface="Arial"/>
                        <a:cs typeface="Arial"/>
                      </a:endParaRPr>
                    </a:p>
                  </a:txBody>
                  <a:tcPr marL="0" marR="0" marT="9797" marB="0">
                    <a:lnL w="6350">
                      <a:solidFill>
                        <a:srgbClr val="000000"/>
                      </a:solidFill>
                      <a:prstDash val="solid"/>
                    </a:lnL>
                    <a:lnR w="6350">
                      <a:solidFill>
                        <a:srgbClr val="000000"/>
                      </a:solidFill>
                      <a:prstDash val="solid"/>
                    </a:lnR>
                    <a:lnT w="12700">
                      <a:solidFill>
                        <a:srgbClr val="000000"/>
                      </a:solidFill>
                      <a:prstDash val="solid"/>
                    </a:lnT>
                    <a:lnB w="19050">
                      <a:solidFill>
                        <a:srgbClr val="000000"/>
                      </a:solidFill>
                      <a:prstDash val="solid"/>
                    </a:lnB>
                  </a:tcPr>
                </a:tc>
                <a:extLst>
                  <a:ext uri="{0D108BD9-81ED-4DB2-BD59-A6C34878D82A}">
                    <a16:rowId xmlns:a16="http://schemas.microsoft.com/office/drawing/2014/main" val="10001"/>
                  </a:ext>
                </a:extLst>
              </a:tr>
              <a:tr h="166551">
                <a:tc rowSpan="2">
                  <a:txBody>
                    <a:bodyPr/>
                    <a:lstStyle/>
                    <a:p>
                      <a:pPr marL="67945" marR="180975">
                        <a:lnSpc>
                          <a:spcPts val="1150"/>
                        </a:lnSpc>
                        <a:spcBef>
                          <a:spcPts val="180"/>
                        </a:spcBef>
                      </a:pPr>
                      <a:r>
                        <a:rPr sz="900" spc="-90" dirty="0">
                          <a:latin typeface="Verdana"/>
                          <a:cs typeface="Verdana"/>
                        </a:rPr>
                        <a:t>Денежные</a:t>
                      </a:r>
                      <a:r>
                        <a:rPr sz="900" spc="-25" dirty="0">
                          <a:latin typeface="Verdana"/>
                          <a:cs typeface="Verdana"/>
                        </a:rPr>
                        <a:t> </a:t>
                      </a:r>
                      <a:r>
                        <a:rPr sz="900" spc="-65" dirty="0">
                          <a:latin typeface="Verdana"/>
                          <a:cs typeface="Verdana"/>
                        </a:rPr>
                        <a:t>средства</a:t>
                      </a:r>
                      <a:r>
                        <a:rPr sz="900" spc="-35" dirty="0">
                          <a:latin typeface="Verdana"/>
                          <a:cs typeface="Verdana"/>
                        </a:rPr>
                        <a:t> </a:t>
                      </a:r>
                      <a:r>
                        <a:rPr sz="900" spc="-75" dirty="0">
                          <a:latin typeface="Verdana"/>
                          <a:cs typeface="Verdana"/>
                        </a:rPr>
                        <a:t>на</a:t>
                      </a:r>
                      <a:r>
                        <a:rPr sz="900" spc="-40" dirty="0">
                          <a:latin typeface="Verdana"/>
                          <a:cs typeface="Verdana"/>
                        </a:rPr>
                        <a:t> </a:t>
                      </a:r>
                      <a:r>
                        <a:rPr sz="900" spc="-85" dirty="0">
                          <a:latin typeface="Verdana"/>
                          <a:cs typeface="Verdana"/>
                        </a:rPr>
                        <a:t>банковском</a:t>
                      </a:r>
                      <a:r>
                        <a:rPr sz="900" spc="-25" dirty="0">
                          <a:latin typeface="Verdana"/>
                          <a:cs typeface="Verdana"/>
                        </a:rPr>
                        <a:t> </a:t>
                      </a:r>
                      <a:r>
                        <a:rPr sz="900" spc="-60" dirty="0">
                          <a:latin typeface="Verdana"/>
                          <a:cs typeface="Verdana"/>
                        </a:rPr>
                        <a:t>счете</a:t>
                      </a:r>
                      <a:r>
                        <a:rPr sz="900" spc="-25" dirty="0">
                          <a:latin typeface="Verdana"/>
                          <a:cs typeface="Verdana"/>
                        </a:rPr>
                        <a:t> </a:t>
                      </a:r>
                      <a:r>
                        <a:rPr sz="900" spc="-50" dirty="0">
                          <a:latin typeface="Verdana"/>
                          <a:cs typeface="Verdana"/>
                        </a:rPr>
                        <a:t>и </a:t>
                      </a:r>
                      <a:r>
                        <a:rPr sz="900" spc="-10" dirty="0">
                          <a:latin typeface="Verdana"/>
                          <a:cs typeface="Verdana"/>
                        </a:rPr>
                        <a:t>наличные</a:t>
                      </a:r>
                      <a:endParaRPr sz="900">
                        <a:latin typeface="Verdana"/>
                        <a:cs typeface="Verdana"/>
                      </a:endParaRPr>
                    </a:p>
                  </a:txBody>
                  <a:tcPr marL="0" marR="0" marT="20747" marB="0">
                    <a:lnL w="6350">
                      <a:solidFill>
                        <a:srgbClr val="000000"/>
                      </a:solidFill>
                      <a:prstDash val="solid"/>
                    </a:lnL>
                    <a:lnR w="6350">
                      <a:solidFill>
                        <a:srgbClr val="000000"/>
                      </a:solidFill>
                      <a:prstDash val="solid"/>
                    </a:lnR>
                    <a:lnT w="19050">
                      <a:solidFill>
                        <a:srgbClr val="000000"/>
                      </a:solidFill>
                      <a:prstDash val="solid"/>
                    </a:lnT>
                    <a:lnB w="19050">
                      <a:solidFill>
                        <a:srgbClr val="000000"/>
                      </a:solidFill>
                      <a:prstDash val="solid"/>
                    </a:lnB>
                  </a:tcPr>
                </a:tc>
                <a:tc>
                  <a:txBody>
                    <a:bodyPr/>
                    <a:lstStyle/>
                    <a:p>
                      <a:pPr marR="60960" algn="r">
                        <a:lnSpc>
                          <a:spcPct val="100000"/>
                        </a:lnSpc>
                        <a:spcBef>
                          <a:spcPts val="105"/>
                        </a:spcBef>
                      </a:pPr>
                      <a:r>
                        <a:rPr sz="900" spc="-10" dirty="0">
                          <a:latin typeface="Microsoft Sans Serif"/>
                          <a:cs typeface="Microsoft Sans Serif"/>
                        </a:rPr>
                        <a:t>12.698</a:t>
                      </a:r>
                      <a:endParaRPr sz="900">
                        <a:latin typeface="Microsoft Sans Serif"/>
                        <a:cs typeface="Microsoft Sans Serif"/>
                      </a:endParaRPr>
                    </a:p>
                  </a:txBody>
                  <a:tcPr marL="0" marR="0" marT="12102" marB="0">
                    <a:lnL w="6350">
                      <a:solidFill>
                        <a:srgbClr val="000000"/>
                      </a:solidFill>
                      <a:prstDash val="solid"/>
                    </a:lnL>
                    <a:lnR w="6350">
                      <a:solidFill>
                        <a:srgbClr val="000000"/>
                      </a:solidFill>
                      <a:prstDash val="solid"/>
                    </a:lnR>
                    <a:lnT w="19050">
                      <a:solidFill>
                        <a:srgbClr val="000000"/>
                      </a:solidFill>
                      <a:prstDash val="solid"/>
                    </a:lnT>
                    <a:lnB w="6350">
                      <a:solidFill>
                        <a:srgbClr val="000000"/>
                      </a:solidFill>
                      <a:prstDash val="solid"/>
                    </a:lnB>
                  </a:tcPr>
                </a:tc>
                <a:tc>
                  <a:txBody>
                    <a:bodyPr/>
                    <a:lstStyle/>
                    <a:p>
                      <a:pPr marR="60960" algn="r">
                        <a:lnSpc>
                          <a:spcPct val="100000"/>
                        </a:lnSpc>
                        <a:spcBef>
                          <a:spcPts val="105"/>
                        </a:spcBef>
                      </a:pPr>
                      <a:r>
                        <a:rPr sz="900" spc="-10" dirty="0">
                          <a:latin typeface="Microsoft Sans Serif"/>
                          <a:cs typeface="Microsoft Sans Serif"/>
                        </a:rPr>
                        <a:t>30.798</a:t>
                      </a:r>
                      <a:endParaRPr sz="900">
                        <a:latin typeface="Microsoft Sans Serif"/>
                        <a:cs typeface="Microsoft Sans Serif"/>
                      </a:endParaRPr>
                    </a:p>
                  </a:txBody>
                  <a:tcPr marL="0" marR="0" marT="12102" marB="0">
                    <a:lnL w="6350">
                      <a:solidFill>
                        <a:srgbClr val="000000"/>
                      </a:solidFill>
                      <a:prstDash val="solid"/>
                    </a:lnL>
                    <a:lnR w="6350">
                      <a:solidFill>
                        <a:srgbClr val="000000"/>
                      </a:solidFill>
                      <a:prstDash val="solid"/>
                    </a:lnR>
                    <a:lnT w="19050">
                      <a:solidFill>
                        <a:srgbClr val="000000"/>
                      </a:solidFill>
                      <a:prstDash val="solid"/>
                    </a:lnT>
                    <a:lnB w="6350">
                      <a:solidFill>
                        <a:srgbClr val="000000"/>
                      </a:solidFill>
                      <a:prstDash val="solid"/>
                    </a:lnB>
                  </a:tcPr>
                </a:tc>
                <a:extLst>
                  <a:ext uri="{0D108BD9-81ED-4DB2-BD59-A6C34878D82A}">
                    <a16:rowId xmlns:a16="http://schemas.microsoft.com/office/drawing/2014/main" val="10002"/>
                  </a:ext>
                </a:extLst>
              </a:tr>
              <a:tr h="138313">
                <a:tc vMerge="1">
                  <a:txBody>
                    <a:bodyPr/>
                    <a:lstStyle/>
                    <a:p>
                      <a:endParaRPr/>
                    </a:p>
                  </a:txBody>
                  <a:tcPr marL="0" marR="0" marT="22860" marB="0">
                    <a:lnL w="6350">
                      <a:solidFill>
                        <a:srgbClr val="000000"/>
                      </a:solidFill>
                      <a:prstDash val="solid"/>
                    </a:lnL>
                    <a:lnR w="6350">
                      <a:solidFill>
                        <a:srgbClr val="000000"/>
                      </a:solidFill>
                      <a:prstDash val="solid"/>
                    </a:lnR>
                    <a:lnT w="19050">
                      <a:solidFill>
                        <a:srgbClr val="000000"/>
                      </a:solidFill>
                      <a:prstDash val="solid"/>
                    </a:lnT>
                    <a:lnB w="19050">
                      <a:solidFill>
                        <a:srgbClr val="000000"/>
                      </a:solidFill>
                      <a:prstDash val="solid"/>
                    </a:lnB>
                  </a:tcPr>
                </a:tc>
                <a:tc>
                  <a:txBody>
                    <a:bodyPr/>
                    <a:lstStyle/>
                    <a:p>
                      <a:pPr>
                        <a:lnSpc>
                          <a:spcPct val="100000"/>
                        </a:lnSpc>
                      </a:pPr>
                      <a:endParaRPr sz="7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12700">
                      <a:solidFill>
                        <a:srgbClr val="000000"/>
                      </a:solidFill>
                      <a:prstDash val="solid"/>
                    </a:lnB>
                  </a:tcPr>
                </a:tc>
                <a:tc>
                  <a:txBody>
                    <a:bodyPr/>
                    <a:lstStyle/>
                    <a:p>
                      <a:pPr>
                        <a:lnSpc>
                          <a:spcPct val="100000"/>
                        </a:lnSpc>
                      </a:pPr>
                      <a:endParaRPr sz="7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12700">
                      <a:solidFill>
                        <a:srgbClr val="000000"/>
                      </a:solidFill>
                      <a:prstDash val="solid"/>
                    </a:lnB>
                  </a:tcPr>
                </a:tc>
                <a:extLst>
                  <a:ext uri="{0D108BD9-81ED-4DB2-BD59-A6C34878D82A}">
                    <a16:rowId xmlns:a16="http://schemas.microsoft.com/office/drawing/2014/main" val="10003"/>
                  </a:ext>
                </a:extLst>
              </a:tr>
              <a:tr h="170009">
                <a:tc>
                  <a:txBody>
                    <a:bodyPr/>
                    <a:lstStyle/>
                    <a:p>
                      <a:pPr marL="67945">
                        <a:lnSpc>
                          <a:spcPct val="100000"/>
                        </a:lnSpc>
                        <a:spcBef>
                          <a:spcPts val="105"/>
                        </a:spcBef>
                      </a:pPr>
                      <a:r>
                        <a:rPr sz="900" spc="-80" dirty="0">
                          <a:latin typeface="Verdana"/>
                          <a:cs typeface="Verdana"/>
                        </a:rPr>
                        <a:t>Краткосрочные</a:t>
                      </a:r>
                      <a:r>
                        <a:rPr sz="900" spc="-30" dirty="0">
                          <a:latin typeface="Verdana"/>
                          <a:cs typeface="Verdana"/>
                        </a:rPr>
                        <a:t> </a:t>
                      </a:r>
                      <a:r>
                        <a:rPr sz="900" spc="-85" dirty="0">
                          <a:latin typeface="Verdana"/>
                          <a:cs typeface="Verdana"/>
                        </a:rPr>
                        <a:t>банковские</a:t>
                      </a:r>
                      <a:r>
                        <a:rPr sz="900" spc="-25" dirty="0">
                          <a:latin typeface="Verdana"/>
                          <a:cs typeface="Verdana"/>
                        </a:rPr>
                        <a:t> </a:t>
                      </a:r>
                      <a:r>
                        <a:rPr sz="900" spc="-10" dirty="0">
                          <a:latin typeface="Verdana"/>
                          <a:cs typeface="Verdana"/>
                        </a:rPr>
                        <a:t>депозиты</a:t>
                      </a:r>
                      <a:endParaRPr sz="900">
                        <a:latin typeface="Verdana"/>
                        <a:cs typeface="Verdana"/>
                      </a:endParaRPr>
                    </a:p>
                  </a:txBody>
                  <a:tcPr marL="0" marR="0" marT="12102" marB="0">
                    <a:lnL w="6350">
                      <a:solidFill>
                        <a:srgbClr val="000000"/>
                      </a:solidFill>
                      <a:prstDash val="solid"/>
                    </a:lnL>
                    <a:lnR w="6350">
                      <a:solidFill>
                        <a:srgbClr val="000000"/>
                      </a:solidFill>
                      <a:prstDash val="solid"/>
                    </a:lnR>
                    <a:lnT w="19050">
                      <a:solidFill>
                        <a:srgbClr val="000000"/>
                      </a:solidFill>
                      <a:prstDash val="solid"/>
                    </a:lnT>
                    <a:lnB w="19050">
                      <a:solidFill>
                        <a:srgbClr val="000000"/>
                      </a:solidFill>
                      <a:prstDash val="solid"/>
                    </a:lnB>
                  </a:tcPr>
                </a:tc>
                <a:tc>
                  <a:txBody>
                    <a:bodyPr/>
                    <a:lstStyle/>
                    <a:p>
                      <a:pPr marR="60960" algn="r">
                        <a:lnSpc>
                          <a:spcPct val="100000"/>
                        </a:lnSpc>
                        <a:spcBef>
                          <a:spcPts val="105"/>
                        </a:spcBef>
                      </a:pPr>
                      <a:r>
                        <a:rPr sz="900" spc="-10" dirty="0">
                          <a:latin typeface="Microsoft Sans Serif"/>
                          <a:cs typeface="Microsoft Sans Serif"/>
                        </a:rPr>
                        <a:t>9.530</a:t>
                      </a:r>
                      <a:endParaRPr sz="900">
                        <a:latin typeface="Microsoft Sans Serif"/>
                        <a:cs typeface="Microsoft Sans Serif"/>
                      </a:endParaRPr>
                    </a:p>
                  </a:txBody>
                  <a:tcPr marL="0" marR="0" marT="12102" marB="0">
                    <a:lnL w="6350">
                      <a:solidFill>
                        <a:srgbClr val="000000"/>
                      </a:solidFill>
                      <a:prstDash val="solid"/>
                    </a:lnL>
                    <a:lnR w="6350">
                      <a:solidFill>
                        <a:srgbClr val="000000"/>
                      </a:solidFill>
                      <a:prstDash val="solid"/>
                    </a:lnR>
                    <a:lnT w="12700">
                      <a:solidFill>
                        <a:srgbClr val="000000"/>
                      </a:solidFill>
                      <a:prstDash val="solid"/>
                    </a:lnT>
                    <a:lnB w="19050">
                      <a:solidFill>
                        <a:srgbClr val="000000"/>
                      </a:solidFill>
                      <a:prstDash val="solid"/>
                    </a:lnB>
                  </a:tcPr>
                </a:tc>
                <a:tc>
                  <a:txBody>
                    <a:bodyPr/>
                    <a:lstStyle/>
                    <a:p>
                      <a:pPr marR="60960" algn="r">
                        <a:lnSpc>
                          <a:spcPct val="100000"/>
                        </a:lnSpc>
                        <a:spcBef>
                          <a:spcPts val="105"/>
                        </a:spcBef>
                      </a:pPr>
                      <a:r>
                        <a:rPr sz="900" spc="-10" dirty="0">
                          <a:latin typeface="Microsoft Sans Serif"/>
                          <a:cs typeface="Microsoft Sans Serif"/>
                        </a:rPr>
                        <a:t>5.414</a:t>
                      </a:r>
                      <a:endParaRPr sz="900">
                        <a:latin typeface="Microsoft Sans Serif"/>
                        <a:cs typeface="Microsoft Sans Serif"/>
                      </a:endParaRPr>
                    </a:p>
                  </a:txBody>
                  <a:tcPr marL="0" marR="0" marT="12102" marB="0">
                    <a:lnL w="6350">
                      <a:solidFill>
                        <a:srgbClr val="000000"/>
                      </a:solidFill>
                      <a:prstDash val="solid"/>
                    </a:lnL>
                    <a:lnR w="6350">
                      <a:solidFill>
                        <a:srgbClr val="000000"/>
                      </a:solidFill>
                      <a:prstDash val="solid"/>
                    </a:lnR>
                    <a:lnT w="12700">
                      <a:solidFill>
                        <a:srgbClr val="000000"/>
                      </a:solidFill>
                      <a:prstDash val="solid"/>
                    </a:lnT>
                    <a:lnB w="19050">
                      <a:solidFill>
                        <a:srgbClr val="000000"/>
                      </a:solidFill>
                      <a:prstDash val="solid"/>
                    </a:lnB>
                  </a:tcPr>
                </a:tc>
                <a:extLst>
                  <a:ext uri="{0D108BD9-81ED-4DB2-BD59-A6C34878D82A}">
                    <a16:rowId xmlns:a16="http://schemas.microsoft.com/office/drawing/2014/main" val="10004"/>
                  </a:ext>
                </a:extLst>
              </a:tr>
            </a:tbl>
          </a:graphicData>
        </a:graphic>
      </p:graphicFrame>
      <p:sp>
        <p:nvSpPr>
          <p:cNvPr id="20" name="object 20"/>
          <p:cNvSpPr/>
          <p:nvPr/>
        </p:nvSpPr>
        <p:spPr>
          <a:xfrm>
            <a:off x="6089210" y="653527"/>
            <a:ext cx="9221" cy="5466806"/>
          </a:xfrm>
          <a:custGeom>
            <a:avLst/>
            <a:gdLst/>
            <a:ahLst/>
            <a:cxnLst/>
            <a:rect l="l" t="t" r="r" b="b"/>
            <a:pathLst>
              <a:path w="10160" h="6023609">
                <a:moveTo>
                  <a:pt x="9906" y="6023610"/>
                </a:moveTo>
                <a:lnTo>
                  <a:pt x="9905" y="0"/>
                </a:lnTo>
                <a:lnTo>
                  <a:pt x="0" y="0"/>
                </a:lnTo>
                <a:lnTo>
                  <a:pt x="0" y="6023610"/>
                </a:lnTo>
                <a:lnTo>
                  <a:pt x="9906" y="6023610"/>
                </a:lnTo>
                <a:close/>
              </a:path>
            </a:pathLst>
          </a:custGeom>
          <a:solidFill>
            <a:srgbClr val="000000"/>
          </a:solidFill>
        </p:spPr>
        <p:txBody>
          <a:bodyPr wrap="square" lIns="0" tIns="0" rIns="0" bIns="0" rtlCol="0"/>
          <a:lstStyle/>
          <a:p>
            <a:endParaRPr sz="1634"/>
          </a:p>
        </p:txBody>
      </p:sp>
      <p:sp>
        <p:nvSpPr>
          <p:cNvPr id="21" name="object 21"/>
          <p:cNvSpPr/>
          <p:nvPr/>
        </p:nvSpPr>
        <p:spPr>
          <a:xfrm>
            <a:off x="1520054" y="276625"/>
            <a:ext cx="9148226" cy="6309936"/>
          </a:xfrm>
          <a:custGeom>
            <a:avLst/>
            <a:gdLst/>
            <a:ahLst/>
            <a:cxnLst/>
            <a:rect l="l" t="t" r="r" b="b"/>
            <a:pathLst>
              <a:path w="10079990" h="6952615">
                <a:moveTo>
                  <a:pt x="10067531" y="12204"/>
                </a:moveTo>
                <a:lnTo>
                  <a:pt x="10061435" y="12204"/>
                </a:lnTo>
                <a:lnTo>
                  <a:pt x="10061423" y="18300"/>
                </a:lnTo>
                <a:lnTo>
                  <a:pt x="10061423" y="6934200"/>
                </a:lnTo>
                <a:lnTo>
                  <a:pt x="18288" y="6934200"/>
                </a:lnTo>
                <a:lnTo>
                  <a:pt x="18288" y="18300"/>
                </a:lnTo>
                <a:lnTo>
                  <a:pt x="10061423" y="18300"/>
                </a:lnTo>
                <a:lnTo>
                  <a:pt x="10061423" y="12204"/>
                </a:lnTo>
                <a:lnTo>
                  <a:pt x="18288" y="12204"/>
                </a:lnTo>
                <a:lnTo>
                  <a:pt x="12192" y="12204"/>
                </a:lnTo>
                <a:lnTo>
                  <a:pt x="12192" y="18288"/>
                </a:lnTo>
                <a:lnTo>
                  <a:pt x="12192" y="6934200"/>
                </a:lnTo>
                <a:lnTo>
                  <a:pt x="12192" y="6940296"/>
                </a:lnTo>
                <a:lnTo>
                  <a:pt x="18288" y="6940296"/>
                </a:lnTo>
                <a:lnTo>
                  <a:pt x="10061423" y="6940296"/>
                </a:lnTo>
                <a:lnTo>
                  <a:pt x="10067531" y="6940296"/>
                </a:lnTo>
                <a:lnTo>
                  <a:pt x="10067531" y="6934200"/>
                </a:lnTo>
                <a:lnTo>
                  <a:pt x="10067531" y="18300"/>
                </a:lnTo>
                <a:lnTo>
                  <a:pt x="10067531" y="12204"/>
                </a:lnTo>
                <a:close/>
              </a:path>
              <a:path w="10079990" h="6952615">
                <a:moveTo>
                  <a:pt x="10079736" y="0"/>
                </a:moveTo>
                <a:lnTo>
                  <a:pt x="10073640" y="0"/>
                </a:lnTo>
                <a:lnTo>
                  <a:pt x="10073640" y="6108"/>
                </a:lnTo>
                <a:lnTo>
                  <a:pt x="10073640" y="18288"/>
                </a:lnTo>
                <a:lnTo>
                  <a:pt x="10073640" y="6934200"/>
                </a:lnTo>
                <a:lnTo>
                  <a:pt x="10073640" y="6946392"/>
                </a:lnTo>
                <a:lnTo>
                  <a:pt x="10061435" y="6946392"/>
                </a:lnTo>
                <a:lnTo>
                  <a:pt x="18288" y="6946392"/>
                </a:lnTo>
                <a:lnTo>
                  <a:pt x="6096" y="6946392"/>
                </a:lnTo>
                <a:lnTo>
                  <a:pt x="6096" y="6934200"/>
                </a:lnTo>
                <a:lnTo>
                  <a:pt x="6096" y="18288"/>
                </a:lnTo>
                <a:lnTo>
                  <a:pt x="6096" y="6108"/>
                </a:lnTo>
                <a:lnTo>
                  <a:pt x="18288" y="6108"/>
                </a:lnTo>
                <a:lnTo>
                  <a:pt x="10061423" y="6108"/>
                </a:lnTo>
                <a:lnTo>
                  <a:pt x="10073640" y="6108"/>
                </a:lnTo>
                <a:lnTo>
                  <a:pt x="10073640" y="0"/>
                </a:lnTo>
                <a:lnTo>
                  <a:pt x="0" y="0"/>
                </a:lnTo>
                <a:lnTo>
                  <a:pt x="0" y="6108"/>
                </a:lnTo>
                <a:lnTo>
                  <a:pt x="0" y="18288"/>
                </a:lnTo>
                <a:lnTo>
                  <a:pt x="0" y="6934200"/>
                </a:lnTo>
                <a:lnTo>
                  <a:pt x="0" y="6946392"/>
                </a:lnTo>
                <a:lnTo>
                  <a:pt x="0" y="6952488"/>
                </a:lnTo>
                <a:lnTo>
                  <a:pt x="6096" y="6952488"/>
                </a:lnTo>
                <a:lnTo>
                  <a:pt x="10079736" y="6952488"/>
                </a:lnTo>
                <a:lnTo>
                  <a:pt x="10079736" y="6934200"/>
                </a:lnTo>
                <a:lnTo>
                  <a:pt x="10079736" y="18288"/>
                </a:lnTo>
                <a:lnTo>
                  <a:pt x="10079736" y="0"/>
                </a:lnTo>
                <a:close/>
              </a:path>
            </a:pathLst>
          </a:custGeom>
          <a:solidFill>
            <a:srgbClr val="000000"/>
          </a:solidFill>
        </p:spPr>
        <p:txBody>
          <a:bodyPr wrap="square" lIns="0" tIns="0" rIns="0" bIns="0" rtlCol="0"/>
          <a:lstStyle/>
          <a:p>
            <a:endParaRPr sz="1634"/>
          </a:p>
        </p:txBody>
      </p:sp>
      <p:sp>
        <p:nvSpPr>
          <p:cNvPr id="22" name="object 22"/>
          <p:cNvSpPr txBox="1">
            <a:spLocks noGrp="1"/>
          </p:cNvSpPr>
          <p:nvPr>
            <p:ph type="sldNum" sz="quarter" idx="7"/>
          </p:nvPr>
        </p:nvSpPr>
        <p:spPr>
          <a:xfrm>
            <a:off x="10917181" y="5924683"/>
            <a:ext cx="858794" cy="140300"/>
          </a:xfrm>
          <a:prstGeom prst="rect">
            <a:avLst/>
          </a:prstGeom>
        </p:spPr>
        <p:txBody>
          <a:bodyPr vert="horz" wrap="square" lIns="0" tIns="576" rIns="0" bIns="0" rtlCol="0" anchor="ctr">
            <a:spAutoFit/>
          </a:bodyPr>
          <a:lstStyle/>
          <a:p>
            <a:pPr marL="34580">
              <a:spcBef>
                <a:spcPts val="5"/>
              </a:spcBef>
            </a:pPr>
            <a:fld id="{81D60167-4931-47E6-BA6A-407CBD079E47}" type="slidenum">
              <a:rPr spc="-23" dirty="0"/>
              <a:pPr marL="34580">
                <a:spcBef>
                  <a:spcPts val="5"/>
                </a:spcBef>
              </a:pPr>
              <a:t>24</a:t>
            </a:fld>
            <a:endParaRPr spc="-23"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nvGraphicFramePr>
        <p:xfrm>
          <a:off x="1668740" y="653527"/>
          <a:ext cx="4140157" cy="167128"/>
        </p:xfrm>
        <a:graphic>
          <a:graphicData uri="http://schemas.openxmlformats.org/drawingml/2006/table">
            <a:tbl>
              <a:tblPr firstRow="1" bandRow="1">
                <a:tableStyleId>{2D5ABB26-0587-4C30-8999-92F81FD0307C}</a:tableStyleId>
              </a:tblPr>
              <a:tblGrid>
                <a:gridCol w="2551868">
                  <a:extLst>
                    <a:ext uri="{9D8B030D-6E8A-4147-A177-3AD203B41FA5}">
                      <a16:colId xmlns:a16="http://schemas.microsoft.com/office/drawing/2014/main" val="20000"/>
                    </a:ext>
                  </a:extLst>
                </a:gridCol>
                <a:gridCol w="829875">
                  <a:extLst>
                    <a:ext uri="{9D8B030D-6E8A-4147-A177-3AD203B41FA5}">
                      <a16:colId xmlns:a16="http://schemas.microsoft.com/office/drawing/2014/main" val="20001"/>
                    </a:ext>
                  </a:extLst>
                </a:gridCol>
                <a:gridCol w="758414">
                  <a:extLst>
                    <a:ext uri="{9D8B030D-6E8A-4147-A177-3AD203B41FA5}">
                      <a16:colId xmlns:a16="http://schemas.microsoft.com/office/drawing/2014/main" val="20002"/>
                    </a:ext>
                  </a:extLst>
                </a:gridCol>
              </a:tblGrid>
              <a:tr h="167128">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12700">
                      <a:solidFill>
                        <a:srgbClr val="000000"/>
                      </a:solidFill>
                      <a:prstDash val="solid"/>
                    </a:lnT>
                    <a:lnB w="12700">
                      <a:solidFill>
                        <a:srgbClr val="000000"/>
                      </a:solidFill>
                      <a:prstDash val="solid"/>
                    </a:lnB>
                  </a:tcPr>
                </a:tc>
                <a:tc>
                  <a:txBody>
                    <a:bodyPr/>
                    <a:lstStyle/>
                    <a:p>
                      <a:pPr marL="455930">
                        <a:lnSpc>
                          <a:spcPct val="100000"/>
                        </a:lnSpc>
                        <a:spcBef>
                          <a:spcPts val="80"/>
                        </a:spcBef>
                      </a:pPr>
                      <a:r>
                        <a:rPr sz="900" spc="-10" dirty="0">
                          <a:latin typeface="Microsoft Sans Serif"/>
                          <a:cs typeface="Microsoft Sans Serif"/>
                        </a:rPr>
                        <a:t>22.228</a:t>
                      </a:r>
                      <a:endParaRPr sz="900">
                        <a:latin typeface="Microsoft Sans Serif"/>
                        <a:cs typeface="Microsoft Sans Serif"/>
                      </a:endParaRPr>
                    </a:p>
                  </a:txBody>
                  <a:tcPr marL="0" marR="0" marT="9221" marB="0">
                    <a:lnL w="6350">
                      <a:solidFill>
                        <a:srgbClr val="000000"/>
                      </a:solidFill>
                      <a:prstDash val="solid"/>
                    </a:lnL>
                    <a:lnR w="6350">
                      <a:solidFill>
                        <a:srgbClr val="000000"/>
                      </a:solidFill>
                      <a:prstDash val="solid"/>
                    </a:lnR>
                    <a:lnT w="12700">
                      <a:solidFill>
                        <a:srgbClr val="000000"/>
                      </a:solidFill>
                      <a:prstDash val="solid"/>
                    </a:lnT>
                    <a:lnB w="12700">
                      <a:solidFill>
                        <a:srgbClr val="000000"/>
                      </a:solidFill>
                      <a:prstDash val="solid"/>
                    </a:lnB>
                  </a:tcPr>
                </a:tc>
                <a:tc>
                  <a:txBody>
                    <a:bodyPr/>
                    <a:lstStyle/>
                    <a:p>
                      <a:pPr marL="377825">
                        <a:lnSpc>
                          <a:spcPct val="100000"/>
                        </a:lnSpc>
                        <a:spcBef>
                          <a:spcPts val="80"/>
                        </a:spcBef>
                      </a:pPr>
                      <a:r>
                        <a:rPr sz="900" spc="-10" dirty="0">
                          <a:latin typeface="Microsoft Sans Serif"/>
                          <a:cs typeface="Microsoft Sans Serif"/>
                        </a:rPr>
                        <a:t>36.212</a:t>
                      </a:r>
                      <a:endParaRPr sz="900">
                        <a:latin typeface="Microsoft Sans Serif"/>
                        <a:cs typeface="Microsoft Sans Serif"/>
                      </a:endParaRPr>
                    </a:p>
                  </a:txBody>
                  <a:tcPr marL="0" marR="0" marT="9221" marB="0">
                    <a:lnL w="6350">
                      <a:solidFill>
                        <a:srgbClr val="000000"/>
                      </a:solidFill>
                      <a:prstDash val="solid"/>
                    </a:lnL>
                    <a:lnR w="635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0"/>
                  </a:ext>
                </a:extLst>
              </a:tr>
            </a:tbl>
          </a:graphicData>
        </a:graphic>
      </p:graphicFrame>
      <p:graphicFrame>
        <p:nvGraphicFramePr>
          <p:cNvPr id="3" name="object 3"/>
          <p:cNvGraphicFramePr>
            <a:graphicFrameLocks noGrp="1"/>
          </p:cNvGraphicFramePr>
          <p:nvPr/>
        </p:nvGraphicFramePr>
        <p:xfrm>
          <a:off x="1668740" y="964385"/>
          <a:ext cx="4140157" cy="1389393"/>
        </p:xfrm>
        <a:graphic>
          <a:graphicData uri="http://schemas.openxmlformats.org/drawingml/2006/table">
            <a:tbl>
              <a:tblPr firstRow="1" bandRow="1">
                <a:tableStyleId>{2D5ABB26-0587-4C30-8999-92F81FD0307C}</a:tableStyleId>
              </a:tblPr>
              <a:tblGrid>
                <a:gridCol w="2551868">
                  <a:extLst>
                    <a:ext uri="{9D8B030D-6E8A-4147-A177-3AD203B41FA5}">
                      <a16:colId xmlns:a16="http://schemas.microsoft.com/office/drawing/2014/main" val="20000"/>
                    </a:ext>
                  </a:extLst>
                </a:gridCol>
                <a:gridCol w="829875">
                  <a:extLst>
                    <a:ext uri="{9D8B030D-6E8A-4147-A177-3AD203B41FA5}">
                      <a16:colId xmlns:a16="http://schemas.microsoft.com/office/drawing/2014/main" val="20001"/>
                    </a:ext>
                  </a:extLst>
                </a:gridCol>
                <a:gridCol w="758414">
                  <a:extLst>
                    <a:ext uri="{9D8B030D-6E8A-4147-A177-3AD203B41FA5}">
                      <a16:colId xmlns:a16="http://schemas.microsoft.com/office/drawing/2014/main" val="20002"/>
                    </a:ext>
                  </a:extLst>
                </a:gridCol>
              </a:tblGrid>
              <a:tr h="699631">
                <a:tc gridSpan="3">
                  <a:txBody>
                    <a:bodyPr/>
                    <a:lstStyle/>
                    <a:p>
                      <a:pPr marL="67945" marR="60325" algn="just">
                        <a:lnSpc>
                          <a:spcPct val="95700"/>
                        </a:lnSpc>
                        <a:spcBef>
                          <a:spcPts val="125"/>
                        </a:spcBef>
                      </a:pPr>
                      <a:r>
                        <a:rPr sz="900" spc="-50" dirty="0">
                          <a:latin typeface="Verdana"/>
                          <a:cs typeface="Verdana"/>
                        </a:rPr>
                        <a:t>Эффективная</a:t>
                      </a:r>
                      <a:r>
                        <a:rPr sz="900" spc="35" dirty="0">
                          <a:latin typeface="Verdana"/>
                          <a:cs typeface="Verdana"/>
                        </a:rPr>
                        <a:t> </a:t>
                      </a:r>
                      <a:r>
                        <a:rPr sz="900" spc="-65" dirty="0">
                          <a:latin typeface="Verdana"/>
                          <a:cs typeface="Verdana"/>
                        </a:rPr>
                        <a:t>ставка</a:t>
                      </a:r>
                      <a:r>
                        <a:rPr sz="900" spc="40" dirty="0">
                          <a:latin typeface="Verdana"/>
                          <a:cs typeface="Verdana"/>
                        </a:rPr>
                        <a:t> </a:t>
                      </a:r>
                      <a:r>
                        <a:rPr sz="900" spc="-70" dirty="0">
                          <a:latin typeface="Verdana"/>
                          <a:cs typeface="Verdana"/>
                        </a:rPr>
                        <a:t>процента</a:t>
                      </a:r>
                      <a:r>
                        <a:rPr sz="900" spc="35" dirty="0">
                          <a:latin typeface="Verdana"/>
                          <a:cs typeface="Verdana"/>
                        </a:rPr>
                        <a:t> </a:t>
                      </a:r>
                      <a:r>
                        <a:rPr sz="900" spc="-50" dirty="0">
                          <a:latin typeface="Verdana"/>
                          <a:cs typeface="Verdana"/>
                        </a:rPr>
                        <a:t>по</a:t>
                      </a:r>
                      <a:r>
                        <a:rPr sz="900" spc="30" dirty="0">
                          <a:latin typeface="Verdana"/>
                          <a:cs typeface="Verdana"/>
                        </a:rPr>
                        <a:t> </a:t>
                      </a:r>
                      <a:r>
                        <a:rPr sz="900" spc="-85" dirty="0">
                          <a:latin typeface="Verdana"/>
                          <a:cs typeface="Verdana"/>
                        </a:rPr>
                        <a:t>краткосрочным</a:t>
                      </a:r>
                      <a:r>
                        <a:rPr sz="900" spc="30" dirty="0">
                          <a:latin typeface="Verdana"/>
                          <a:cs typeface="Verdana"/>
                        </a:rPr>
                        <a:t> </a:t>
                      </a:r>
                      <a:r>
                        <a:rPr sz="900" spc="-80" dirty="0">
                          <a:latin typeface="Verdana"/>
                          <a:cs typeface="Verdana"/>
                        </a:rPr>
                        <a:t>банковским</a:t>
                      </a:r>
                      <a:r>
                        <a:rPr sz="900" spc="30" dirty="0">
                          <a:latin typeface="Verdana"/>
                          <a:cs typeface="Verdana"/>
                        </a:rPr>
                        <a:t> </a:t>
                      </a:r>
                      <a:r>
                        <a:rPr sz="900" spc="-35" dirty="0">
                          <a:latin typeface="Verdana"/>
                          <a:cs typeface="Verdana"/>
                        </a:rPr>
                        <a:t>депозитам </a:t>
                      </a:r>
                      <a:r>
                        <a:rPr sz="900" spc="-30" dirty="0">
                          <a:latin typeface="Verdana"/>
                          <a:cs typeface="Verdana"/>
                        </a:rPr>
                        <a:t>составляет</a:t>
                      </a:r>
                      <a:r>
                        <a:rPr sz="900" spc="80" dirty="0">
                          <a:latin typeface="Verdana"/>
                          <a:cs typeface="Verdana"/>
                        </a:rPr>
                        <a:t> </a:t>
                      </a:r>
                      <a:r>
                        <a:rPr sz="900" dirty="0">
                          <a:latin typeface="Microsoft Sans Serif"/>
                          <a:cs typeface="Microsoft Sans Serif"/>
                        </a:rPr>
                        <a:t>5,9%</a:t>
                      </a:r>
                      <a:r>
                        <a:rPr sz="900" spc="175" dirty="0">
                          <a:latin typeface="Microsoft Sans Serif"/>
                          <a:cs typeface="Microsoft Sans Serif"/>
                        </a:rPr>
                        <a:t> </a:t>
                      </a:r>
                      <a:r>
                        <a:rPr sz="900" dirty="0">
                          <a:latin typeface="Microsoft Sans Serif"/>
                          <a:cs typeface="Microsoft Sans Serif"/>
                        </a:rPr>
                        <a:t>(2003</a:t>
                      </a:r>
                      <a:r>
                        <a:rPr sz="900" spc="170" dirty="0">
                          <a:latin typeface="Microsoft Sans Serif"/>
                          <a:cs typeface="Microsoft Sans Serif"/>
                        </a:rPr>
                        <a:t> </a:t>
                      </a:r>
                      <a:r>
                        <a:rPr sz="900" dirty="0">
                          <a:latin typeface="Verdana"/>
                          <a:cs typeface="Verdana"/>
                        </a:rPr>
                        <a:t>г</a:t>
                      </a:r>
                      <a:r>
                        <a:rPr sz="900" dirty="0">
                          <a:latin typeface="Microsoft Sans Serif"/>
                          <a:cs typeface="Microsoft Sans Serif"/>
                        </a:rPr>
                        <a:t>.</a:t>
                      </a:r>
                      <a:r>
                        <a:rPr sz="900" spc="170" dirty="0">
                          <a:latin typeface="Microsoft Sans Serif"/>
                          <a:cs typeface="Microsoft Sans Serif"/>
                        </a:rPr>
                        <a:t> </a:t>
                      </a:r>
                      <a:r>
                        <a:rPr sz="900" dirty="0">
                          <a:latin typeface="Microsoft Sans Serif"/>
                          <a:cs typeface="Microsoft Sans Serif"/>
                        </a:rPr>
                        <a:t>-</a:t>
                      </a:r>
                      <a:r>
                        <a:rPr sz="900" spc="175" dirty="0">
                          <a:latin typeface="Microsoft Sans Serif"/>
                          <a:cs typeface="Microsoft Sans Serif"/>
                        </a:rPr>
                        <a:t> </a:t>
                      </a:r>
                      <a:r>
                        <a:rPr sz="900" dirty="0">
                          <a:latin typeface="Microsoft Sans Serif"/>
                          <a:cs typeface="Microsoft Sans Serif"/>
                        </a:rPr>
                        <a:t>5,6%);</a:t>
                      </a:r>
                      <a:r>
                        <a:rPr sz="900" spc="170" dirty="0">
                          <a:latin typeface="Microsoft Sans Serif"/>
                          <a:cs typeface="Microsoft Sans Serif"/>
                        </a:rPr>
                        <a:t> </a:t>
                      </a:r>
                      <a:r>
                        <a:rPr sz="900" spc="-30" dirty="0">
                          <a:latin typeface="Verdana"/>
                          <a:cs typeface="Verdana"/>
                        </a:rPr>
                        <a:t>средний</a:t>
                      </a:r>
                      <a:r>
                        <a:rPr sz="900" spc="90" dirty="0">
                          <a:latin typeface="Verdana"/>
                          <a:cs typeface="Verdana"/>
                        </a:rPr>
                        <a:t> </a:t>
                      </a:r>
                      <a:r>
                        <a:rPr sz="900" spc="-20" dirty="0">
                          <a:latin typeface="Verdana"/>
                          <a:cs typeface="Verdana"/>
                        </a:rPr>
                        <a:t>срок</a:t>
                      </a:r>
                      <a:r>
                        <a:rPr sz="900" spc="90" dirty="0">
                          <a:latin typeface="Verdana"/>
                          <a:cs typeface="Verdana"/>
                        </a:rPr>
                        <a:t> </a:t>
                      </a:r>
                      <a:r>
                        <a:rPr sz="900" spc="-55" dirty="0">
                          <a:latin typeface="Verdana"/>
                          <a:cs typeface="Verdana"/>
                        </a:rPr>
                        <a:t>погашения</a:t>
                      </a:r>
                      <a:r>
                        <a:rPr sz="900" spc="85" dirty="0">
                          <a:latin typeface="Verdana"/>
                          <a:cs typeface="Verdana"/>
                        </a:rPr>
                        <a:t> </a:t>
                      </a:r>
                      <a:r>
                        <a:rPr sz="900" spc="-50" dirty="0">
                          <a:latin typeface="Verdana"/>
                          <a:cs typeface="Verdana"/>
                        </a:rPr>
                        <a:t>указанных </a:t>
                      </a:r>
                      <a:r>
                        <a:rPr sz="900" spc="-70" dirty="0">
                          <a:latin typeface="Verdana"/>
                          <a:cs typeface="Verdana"/>
                        </a:rPr>
                        <a:t>депозитов</a:t>
                      </a:r>
                      <a:r>
                        <a:rPr sz="900" spc="-60" dirty="0">
                          <a:latin typeface="Verdana"/>
                          <a:cs typeface="Verdana"/>
                        </a:rPr>
                        <a:t> </a:t>
                      </a:r>
                      <a:r>
                        <a:rPr sz="900" spc="265" dirty="0">
                          <a:latin typeface="Microsoft Sans Serif"/>
                          <a:cs typeface="Microsoft Sans Serif"/>
                        </a:rPr>
                        <a:t>–</a:t>
                      </a:r>
                      <a:r>
                        <a:rPr sz="900" spc="20" dirty="0">
                          <a:latin typeface="Microsoft Sans Serif"/>
                          <a:cs typeface="Microsoft Sans Serif"/>
                        </a:rPr>
                        <a:t> </a:t>
                      </a:r>
                      <a:r>
                        <a:rPr sz="900" dirty="0">
                          <a:latin typeface="Microsoft Sans Serif"/>
                          <a:cs typeface="Microsoft Sans Serif"/>
                        </a:rPr>
                        <a:t>20</a:t>
                      </a:r>
                      <a:r>
                        <a:rPr sz="900" spc="25" dirty="0">
                          <a:latin typeface="Microsoft Sans Serif"/>
                          <a:cs typeface="Microsoft Sans Serif"/>
                        </a:rPr>
                        <a:t> </a:t>
                      </a:r>
                      <a:r>
                        <a:rPr sz="900" spc="-10" dirty="0">
                          <a:latin typeface="Verdana"/>
                          <a:cs typeface="Verdana"/>
                        </a:rPr>
                        <a:t>дней</a:t>
                      </a:r>
                      <a:r>
                        <a:rPr sz="900" spc="-10" dirty="0">
                          <a:latin typeface="Microsoft Sans Serif"/>
                          <a:cs typeface="Microsoft Sans Serif"/>
                        </a:rPr>
                        <a:t>.</a:t>
                      </a:r>
                      <a:endParaRPr sz="900">
                        <a:latin typeface="Microsoft Sans Serif"/>
                        <a:cs typeface="Microsoft Sans Serif"/>
                      </a:endParaRPr>
                    </a:p>
                    <a:p>
                      <a:pPr marL="67945" marR="59055" algn="just">
                        <a:lnSpc>
                          <a:spcPts val="1160"/>
                        </a:lnSpc>
                        <a:spcBef>
                          <a:spcPts val="25"/>
                        </a:spcBef>
                      </a:pPr>
                      <a:r>
                        <a:rPr sz="900" spc="-65" dirty="0">
                          <a:latin typeface="Verdana"/>
                          <a:cs typeface="Verdana"/>
                        </a:rPr>
                        <a:t>Для</a:t>
                      </a:r>
                      <a:r>
                        <a:rPr sz="900" spc="-60" dirty="0">
                          <a:latin typeface="Verdana"/>
                          <a:cs typeface="Verdana"/>
                        </a:rPr>
                        <a:t> </a:t>
                      </a:r>
                      <a:r>
                        <a:rPr sz="900" spc="-65" dirty="0">
                          <a:latin typeface="Verdana"/>
                          <a:cs typeface="Verdana"/>
                        </a:rPr>
                        <a:t>представления</a:t>
                      </a:r>
                      <a:r>
                        <a:rPr sz="900" spc="-55" dirty="0">
                          <a:latin typeface="Verdana"/>
                          <a:cs typeface="Verdana"/>
                        </a:rPr>
                        <a:t> </a:t>
                      </a:r>
                      <a:r>
                        <a:rPr sz="900" spc="-75" dirty="0">
                          <a:latin typeface="Verdana"/>
                          <a:cs typeface="Verdana"/>
                        </a:rPr>
                        <a:t>в</a:t>
                      </a:r>
                      <a:r>
                        <a:rPr sz="900" spc="-60" dirty="0">
                          <a:latin typeface="Verdana"/>
                          <a:cs typeface="Verdana"/>
                        </a:rPr>
                        <a:t> отчете</a:t>
                      </a:r>
                      <a:r>
                        <a:rPr sz="900" spc="-55" dirty="0">
                          <a:latin typeface="Verdana"/>
                          <a:cs typeface="Verdana"/>
                        </a:rPr>
                        <a:t> </a:t>
                      </a:r>
                      <a:r>
                        <a:rPr sz="900" spc="-65" dirty="0">
                          <a:latin typeface="Verdana"/>
                          <a:cs typeface="Verdana"/>
                        </a:rPr>
                        <a:t>о</a:t>
                      </a:r>
                      <a:r>
                        <a:rPr sz="900" spc="-60" dirty="0">
                          <a:latin typeface="Verdana"/>
                          <a:cs typeface="Verdana"/>
                        </a:rPr>
                        <a:t> </a:t>
                      </a:r>
                      <a:r>
                        <a:rPr sz="900" spc="-85" dirty="0">
                          <a:latin typeface="Verdana"/>
                          <a:cs typeface="Verdana"/>
                        </a:rPr>
                        <a:t>движении</a:t>
                      </a:r>
                      <a:r>
                        <a:rPr sz="900" spc="-55" dirty="0">
                          <a:latin typeface="Verdana"/>
                          <a:cs typeface="Verdana"/>
                        </a:rPr>
                        <a:t> </a:t>
                      </a:r>
                      <a:r>
                        <a:rPr sz="900" spc="-85" dirty="0">
                          <a:latin typeface="Verdana"/>
                          <a:cs typeface="Verdana"/>
                        </a:rPr>
                        <a:t>денежных</a:t>
                      </a:r>
                      <a:r>
                        <a:rPr sz="900" spc="-65" dirty="0">
                          <a:latin typeface="Verdana"/>
                          <a:cs typeface="Verdana"/>
                        </a:rPr>
                        <a:t> </a:t>
                      </a:r>
                      <a:r>
                        <a:rPr sz="900" spc="-55" dirty="0">
                          <a:latin typeface="Verdana"/>
                          <a:cs typeface="Verdana"/>
                        </a:rPr>
                        <a:t>средств</a:t>
                      </a:r>
                      <a:r>
                        <a:rPr sz="900" spc="-60" dirty="0">
                          <a:latin typeface="Verdana"/>
                          <a:cs typeface="Verdana"/>
                        </a:rPr>
                        <a:t> </a:t>
                      </a:r>
                      <a:r>
                        <a:rPr sz="900" spc="-75" dirty="0">
                          <a:latin typeface="Verdana"/>
                          <a:cs typeface="Verdana"/>
                        </a:rPr>
                        <a:t>используются</a:t>
                      </a:r>
                      <a:r>
                        <a:rPr sz="900" spc="-45" dirty="0">
                          <a:latin typeface="Verdana"/>
                          <a:cs typeface="Verdana"/>
                        </a:rPr>
                        <a:t> </a:t>
                      </a:r>
                      <a:r>
                        <a:rPr sz="900" spc="-65" dirty="0">
                          <a:latin typeface="Verdana"/>
                          <a:cs typeface="Verdana"/>
                        </a:rPr>
                        <a:t>следующие</a:t>
                      </a:r>
                      <a:r>
                        <a:rPr sz="900" spc="-75" dirty="0">
                          <a:latin typeface="Verdana"/>
                          <a:cs typeface="Verdana"/>
                        </a:rPr>
                        <a:t> показатели </a:t>
                      </a:r>
                      <a:r>
                        <a:rPr sz="900" spc="-85" dirty="0">
                          <a:latin typeface="Verdana"/>
                          <a:cs typeface="Verdana"/>
                        </a:rPr>
                        <a:t>денежных</a:t>
                      </a:r>
                      <a:r>
                        <a:rPr sz="900" spc="-80" dirty="0">
                          <a:latin typeface="Verdana"/>
                          <a:cs typeface="Verdana"/>
                        </a:rPr>
                        <a:t> </a:t>
                      </a:r>
                      <a:r>
                        <a:rPr sz="900" spc="-55" dirty="0">
                          <a:latin typeface="Verdana"/>
                          <a:cs typeface="Verdana"/>
                        </a:rPr>
                        <a:t>средств</a:t>
                      </a:r>
                      <a:r>
                        <a:rPr sz="900" spc="-75" dirty="0">
                          <a:latin typeface="Verdana"/>
                          <a:cs typeface="Verdana"/>
                        </a:rPr>
                        <a:t> </a:t>
                      </a:r>
                      <a:r>
                        <a:rPr sz="900" spc="-85" dirty="0">
                          <a:latin typeface="Verdana"/>
                          <a:cs typeface="Verdana"/>
                        </a:rPr>
                        <a:t>и</a:t>
                      </a:r>
                      <a:r>
                        <a:rPr sz="900" spc="-80" dirty="0">
                          <a:latin typeface="Verdana"/>
                          <a:cs typeface="Verdana"/>
                        </a:rPr>
                        <a:t> </a:t>
                      </a:r>
                      <a:r>
                        <a:rPr sz="900" spc="-90" dirty="0">
                          <a:latin typeface="Verdana"/>
                          <a:cs typeface="Verdana"/>
                        </a:rPr>
                        <a:t>банковских</a:t>
                      </a:r>
                      <a:r>
                        <a:rPr sz="900" spc="-75" dirty="0">
                          <a:latin typeface="Verdana"/>
                          <a:cs typeface="Verdana"/>
                        </a:rPr>
                        <a:t> </a:t>
                      </a:r>
                      <a:r>
                        <a:rPr sz="900" spc="-55" dirty="0">
                          <a:latin typeface="Verdana"/>
                          <a:cs typeface="Verdana"/>
                        </a:rPr>
                        <a:t>овердрафтов</a:t>
                      </a:r>
                      <a:r>
                        <a:rPr sz="900" spc="-55" dirty="0">
                          <a:latin typeface="Microsoft Sans Serif"/>
                          <a:cs typeface="Microsoft Sans Serif"/>
                        </a:rPr>
                        <a:t>:</a:t>
                      </a:r>
                      <a:endParaRPr sz="900">
                        <a:latin typeface="Microsoft Sans Serif"/>
                        <a:cs typeface="Microsoft Sans Serif"/>
                      </a:endParaRPr>
                    </a:p>
                  </a:txBody>
                  <a:tcPr marL="0" marR="0" marT="14408" marB="0">
                    <a:lnL w="6350">
                      <a:solidFill>
                        <a:srgbClr val="000000"/>
                      </a:solidFill>
                      <a:prstDash val="solid"/>
                    </a:lnL>
                    <a:lnR w="6350">
                      <a:solidFill>
                        <a:srgbClr val="000000"/>
                      </a:solidFill>
                      <a:prstDash val="solid"/>
                    </a:lnR>
                    <a:lnT w="12700">
                      <a:solidFill>
                        <a:srgbClr val="000000"/>
                      </a:solidFill>
                      <a:prstDash val="solid"/>
                    </a:lnT>
                    <a:lnB w="19050">
                      <a:solidFill>
                        <a:srgbClr val="000000"/>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0"/>
                  </a:ext>
                </a:extLst>
              </a:tr>
              <a:tr h="172314">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19050">
                      <a:solidFill>
                        <a:srgbClr val="000000"/>
                      </a:solidFill>
                      <a:prstDash val="solid"/>
                    </a:lnT>
                    <a:lnB w="19050">
                      <a:solidFill>
                        <a:srgbClr val="000000"/>
                      </a:solidFill>
                      <a:prstDash val="solid"/>
                    </a:lnB>
                  </a:tcPr>
                </a:tc>
                <a:tc>
                  <a:txBody>
                    <a:bodyPr/>
                    <a:lstStyle/>
                    <a:p>
                      <a:pPr marR="60960" algn="r">
                        <a:lnSpc>
                          <a:spcPct val="100000"/>
                        </a:lnSpc>
                        <a:spcBef>
                          <a:spcPts val="110"/>
                        </a:spcBef>
                      </a:pPr>
                      <a:r>
                        <a:rPr sz="900" b="1" spc="-20" dirty="0">
                          <a:latin typeface="Arial"/>
                          <a:cs typeface="Arial"/>
                        </a:rPr>
                        <a:t>2004</a:t>
                      </a:r>
                      <a:endParaRPr sz="900">
                        <a:latin typeface="Arial"/>
                        <a:cs typeface="Arial"/>
                      </a:endParaRPr>
                    </a:p>
                  </a:txBody>
                  <a:tcPr marL="0" marR="0" marT="12679" marB="0">
                    <a:lnL w="6350">
                      <a:solidFill>
                        <a:srgbClr val="000000"/>
                      </a:solidFill>
                      <a:prstDash val="solid"/>
                    </a:lnL>
                    <a:lnR w="6350">
                      <a:solidFill>
                        <a:srgbClr val="000000"/>
                      </a:solidFill>
                      <a:prstDash val="solid"/>
                    </a:lnR>
                    <a:lnT w="19050">
                      <a:solidFill>
                        <a:srgbClr val="000000"/>
                      </a:solidFill>
                      <a:prstDash val="solid"/>
                    </a:lnT>
                    <a:lnB w="19050">
                      <a:solidFill>
                        <a:srgbClr val="000000"/>
                      </a:solidFill>
                      <a:prstDash val="solid"/>
                    </a:lnB>
                  </a:tcPr>
                </a:tc>
                <a:tc>
                  <a:txBody>
                    <a:bodyPr/>
                    <a:lstStyle/>
                    <a:p>
                      <a:pPr marR="60960" algn="r">
                        <a:lnSpc>
                          <a:spcPct val="100000"/>
                        </a:lnSpc>
                        <a:spcBef>
                          <a:spcPts val="110"/>
                        </a:spcBef>
                      </a:pPr>
                      <a:r>
                        <a:rPr sz="900" b="1" spc="-20" dirty="0">
                          <a:latin typeface="Arial"/>
                          <a:cs typeface="Arial"/>
                        </a:rPr>
                        <a:t>2003</a:t>
                      </a:r>
                      <a:endParaRPr sz="900">
                        <a:latin typeface="Arial"/>
                        <a:cs typeface="Arial"/>
                      </a:endParaRPr>
                    </a:p>
                  </a:txBody>
                  <a:tcPr marL="0" marR="0" marT="12679" marB="0">
                    <a:lnL w="6350">
                      <a:solidFill>
                        <a:srgbClr val="000000"/>
                      </a:solidFill>
                      <a:prstDash val="solid"/>
                    </a:lnL>
                    <a:lnR w="6350">
                      <a:solidFill>
                        <a:srgbClr val="000000"/>
                      </a:solidFill>
                      <a:prstDash val="solid"/>
                    </a:lnR>
                    <a:lnT w="19050">
                      <a:solidFill>
                        <a:srgbClr val="000000"/>
                      </a:solidFill>
                      <a:prstDash val="solid"/>
                    </a:lnT>
                    <a:lnB w="19050">
                      <a:solidFill>
                        <a:srgbClr val="000000"/>
                      </a:solidFill>
                      <a:prstDash val="solid"/>
                    </a:lnB>
                  </a:tcPr>
                </a:tc>
                <a:extLst>
                  <a:ext uri="{0D108BD9-81ED-4DB2-BD59-A6C34878D82A}">
                    <a16:rowId xmlns:a16="http://schemas.microsoft.com/office/drawing/2014/main" val="10001"/>
                  </a:ext>
                </a:extLst>
              </a:tr>
              <a:tr h="172891">
                <a:tc>
                  <a:txBody>
                    <a:bodyPr/>
                    <a:lstStyle/>
                    <a:p>
                      <a:pPr marL="67945">
                        <a:lnSpc>
                          <a:spcPct val="100000"/>
                        </a:lnSpc>
                        <a:spcBef>
                          <a:spcPts val="105"/>
                        </a:spcBef>
                      </a:pPr>
                      <a:r>
                        <a:rPr sz="900" spc="-90" dirty="0">
                          <a:latin typeface="Verdana"/>
                          <a:cs typeface="Verdana"/>
                        </a:rPr>
                        <a:t>Денежные</a:t>
                      </a:r>
                      <a:r>
                        <a:rPr sz="900" spc="-45" dirty="0">
                          <a:latin typeface="Verdana"/>
                          <a:cs typeface="Verdana"/>
                        </a:rPr>
                        <a:t> </a:t>
                      </a:r>
                      <a:r>
                        <a:rPr sz="900" spc="-65" dirty="0">
                          <a:latin typeface="Verdana"/>
                          <a:cs typeface="Verdana"/>
                        </a:rPr>
                        <a:t>средства</a:t>
                      </a:r>
                      <a:r>
                        <a:rPr sz="900" spc="-45" dirty="0">
                          <a:latin typeface="Verdana"/>
                          <a:cs typeface="Verdana"/>
                        </a:rPr>
                        <a:t> </a:t>
                      </a:r>
                      <a:r>
                        <a:rPr sz="900" spc="-85" dirty="0">
                          <a:latin typeface="Verdana"/>
                          <a:cs typeface="Verdana"/>
                        </a:rPr>
                        <a:t>и</a:t>
                      </a:r>
                      <a:r>
                        <a:rPr sz="900" spc="-50" dirty="0">
                          <a:latin typeface="Verdana"/>
                          <a:cs typeface="Verdana"/>
                        </a:rPr>
                        <a:t> </a:t>
                      </a:r>
                      <a:r>
                        <a:rPr sz="900" spc="-90" dirty="0">
                          <a:latin typeface="Verdana"/>
                          <a:cs typeface="Verdana"/>
                        </a:rPr>
                        <a:t>их</a:t>
                      </a:r>
                      <a:r>
                        <a:rPr sz="900" spc="-45" dirty="0">
                          <a:latin typeface="Verdana"/>
                          <a:cs typeface="Verdana"/>
                        </a:rPr>
                        <a:t> </a:t>
                      </a:r>
                      <a:r>
                        <a:rPr sz="900" spc="-10" dirty="0">
                          <a:latin typeface="Verdana"/>
                          <a:cs typeface="Verdana"/>
                        </a:rPr>
                        <a:t>эквиваленты</a:t>
                      </a:r>
                      <a:endParaRPr sz="900">
                        <a:latin typeface="Verdana"/>
                        <a:cs typeface="Verdana"/>
                      </a:endParaRPr>
                    </a:p>
                  </a:txBody>
                  <a:tcPr marL="0" marR="0" marT="12102" marB="0">
                    <a:lnL w="6350">
                      <a:solidFill>
                        <a:srgbClr val="000000"/>
                      </a:solidFill>
                      <a:prstDash val="solid"/>
                    </a:lnL>
                    <a:lnR w="6350">
                      <a:solidFill>
                        <a:srgbClr val="000000"/>
                      </a:solidFill>
                      <a:prstDash val="solid"/>
                    </a:lnR>
                    <a:lnT w="19050">
                      <a:solidFill>
                        <a:srgbClr val="000000"/>
                      </a:solidFill>
                      <a:prstDash val="solid"/>
                    </a:lnT>
                    <a:lnB w="19050">
                      <a:solidFill>
                        <a:srgbClr val="000000"/>
                      </a:solidFill>
                      <a:prstDash val="solid"/>
                    </a:lnB>
                  </a:tcPr>
                </a:tc>
                <a:tc>
                  <a:txBody>
                    <a:bodyPr/>
                    <a:lstStyle/>
                    <a:p>
                      <a:pPr marR="60960" algn="r">
                        <a:lnSpc>
                          <a:spcPct val="100000"/>
                        </a:lnSpc>
                        <a:spcBef>
                          <a:spcPts val="105"/>
                        </a:spcBef>
                      </a:pPr>
                      <a:r>
                        <a:rPr sz="900" spc="-10" dirty="0">
                          <a:latin typeface="Microsoft Sans Serif"/>
                          <a:cs typeface="Microsoft Sans Serif"/>
                        </a:rPr>
                        <a:t>22.228</a:t>
                      </a:r>
                      <a:endParaRPr sz="900">
                        <a:latin typeface="Microsoft Sans Serif"/>
                        <a:cs typeface="Microsoft Sans Serif"/>
                      </a:endParaRPr>
                    </a:p>
                  </a:txBody>
                  <a:tcPr marL="0" marR="0" marT="12102" marB="0">
                    <a:lnL w="6350">
                      <a:solidFill>
                        <a:srgbClr val="000000"/>
                      </a:solidFill>
                      <a:prstDash val="solid"/>
                    </a:lnL>
                    <a:lnR w="6350">
                      <a:solidFill>
                        <a:srgbClr val="000000"/>
                      </a:solidFill>
                      <a:prstDash val="solid"/>
                    </a:lnR>
                    <a:lnT w="19050">
                      <a:solidFill>
                        <a:srgbClr val="000000"/>
                      </a:solidFill>
                      <a:prstDash val="solid"/>
                    </a:lnT>
                    <a:lnB w="19050">
                      <a:solidFill>
                        <a:srgbClr val="000000"/>
                      </a:solidFill>
                      <a:prstDash val="solid"/>
                    </a:lnB>
                  </a:tcPr>
                </a:tc>
                <a:tc>
                  <a:txBody>
                    <a:bodyPr/>
                    <a:lstStyle/>
                    <a:p>
                      <a:pPr marR="60960" algn="r">
                        <a:lnSpc>
                          <a:spcPct val="100000"/>
                        </a:lnSpc>
                        <a:spcBef>
                          <a:spcPts val="105"/>
                        </a:spcBef>
                      </a:pPr>
                      <a:r>
                        <a:rPr sz="900" spc="-10" dirty="0">
                          <a:latin typeface="Microsoft Sans Serif"/>
                          <a:cs typeface="Microsoft Sans Serif"/>
                        </a:rPr>
                        <a:t>36.212</a:t>
                      </a:r>
                      <a:endParaRPr sz="900">
                        <a:latin typeface="Microsoft Sans Serif"/>
                        <a:cs typeface="Microsoft Sans Serif"/>
                      </a:endParaRPr>
                    </a:p>
                  </a:txBody>
                  <a:tcPr marL="0" marR="0" marT="12102" marB="0">
                    <a:lnL w="6350">
                      <a:solidFill>
                        <a:srgbClr val="000000"/>
                      </a:solidFill>
                      <a:prstDash val="solid"/>
                    </a:lnL>
                    <a:lnR w="6350">
                      <a:solidFill>
                        <a:srgbClr val="000000"/>
                      </a:solidFill>
                      <a:prstDash val="solid"/>
                    </a:lnR>
                    <a:lnT w="19050">
                      <a:solidFill>
                        <a:srgbClr val="000000"/>
                      </a:solidFill>
                      <a:prstDash val="solid"/>
                    </a:lnT>
                    <a:lnB w="19050">
                      <a:solidFill>
                        <a:srgbClr val="000000"/>
                      </a:solidFill>
                      <a:prstDash val="solid"/>
                    </a:lnB>
                  </a:tcPr>
                </a:tc>
                <a:extLst>
                  <a:ext uri="{0D108BD9-81ED-4DB2-BD59-A6C34878D82A}">
                    <a16:rowId xmlns:a16="http://schemas.microsoft.com/office/drawing/2014/main" val="10002"/>
                  </a:ext>
                </a:extLst>
              </a:tr>
              <a:tr h="172891">
                <a:tc>
                  <a:txBody>
                    <a:bodyPr/>
                    <a:lstStyle/>
                    <a:p>
                      <a:pPr marL="67945">
                        <a:lnSpc>
                          <a:spcPct val="100000"/>
                        </a:lnSpc>
                        <a:spcBef>
                          <a:spcPts val="105"/>
                        </a:spcBef>
                      </a:pPr>
                      <a:r>
                        <a:rPr sz="900" spc="-85" dirty="0">
                          <a:latin typeface="Verdana"/>
                          <a:cs typeface="Verdana"/>
                        </a:rPr>
                        <a:t>Банковские</a:t>
                      </a:r>
                      <a:r>
                        <a:rPr sz="900" spc="-35" dirty="0">
                          <a:latin typeface="Verdana"/>
                          <a:cs typeface="Verdana"/>
                        </a:rPr>
                        <a:t> </a:t>
                      </a:r>
                      <a:r>
                        <a:rPr sz="900" spc="-10" dirty="0">
                          <a:latin typeface="Verdana"/>
                          <a:cs typeface="Verdana"/>
                        </a:rPr>
                        <a:t>овердрафты</a:t>
                      </a:r>
                      <a:endParaRPr sz="900">
                        <a:latin typeface="Verdana"/>
                        <a:cs typeface="Verdana"/>
                      </a:endParaRPr>
                    </a:p>
                  </a:txBody>
                  <a:tcPr marL="0" marR="0" marT="12102" marB="0">
                    <a:lnL w="6350">
                      <a:solidFill>
                        <a:srgbClr val="000000"/>
                      </a:solidFill>
                      <a:prstDash val="solid"/>
                    </a:lnL>
                    <a:lnR w="6350">
                      <a:solidFill>
                        <a:srgbClr val="000000"/>
                      </a:solidFill>
                      <a:prstDash val="solid"/>
                    </a:lnR>
                    <a:lnT w="19050">
                      <a:solidFill>
                        <a:srgbClr val="000000"/>
                      </a:solidFill>
                      <a:prstDash val="solid"/>
                    </a:lnT>
                    <a:lnB w="19050">
                      <a:solidFill>
                        <a:srgbClr val="000000"/>
                      </a:solidFill>
                      <a:prstDash val="solid"/>
                    </a:lnB>
                  </a:tcPr>
                </a:tc>
                <a:tc>
                  <a:txBody>
                    <a:bodyPr/>
                    <a:lstStyle/>
                    <a:p>
                      <a:pPr marR="60960" algn="r">
                        <a:lnSpc>
                          <a:spcPct val="100000"/>
                        </a:lnSpc>
                        <a:spcBef>
                          <a:spcPts val="105"/>
                        </a:spcBef>
                      </a:pPr>
                      <a:r>
                        <a:rPr sz="900" spc="-10" dirty="0">
                          <a:latin typeface="Microsoft Sans Serif"/>
                          <a:cs typeface="Microsoft Sans Serif"/>
                        </a:rPr>
                        <a:t>(2.650)</a:t>
                      </a:r>
                      <a:endParaRPr sz="900">
                        <a:latin typeface="Microsoft Sans Serif"/>
                        <a:cs typeface="Microsoft Sans Serif"/>
                      </a:endParaRPr>
                    </a:p>
                  </a:txBody>
                  <a:tcPr marL="0" marR="0" marT="12102" marB="0">
                    <a:lnL w="6350">
                      <a:solidFill>
                        <a:srgbClr val="000000"/>
                      </a:solidFill>
                      <a:prstDash val="solid"/>
                    </a:lnL>
                    <a:lnR w="6350">
                      <a:solidFill>
                        <a:srgbClr val="000000"/>
                      </a:solidFill>
                      <a:prstDash val="solid"/>
                    </a:lnR>
                    <a:lnT w="19050">
                      <a:solidFill>
                        <a:srgbClr val="000000"/>
                      </a:solidFill>
                      <a:prstDash val="solid"/>
                    </a:lnT>
                    <a:lnB w="19050">
                      <a:solidFill>
                        <a:srgbClr val="000000"/>
                      </a:solidFill>
                      <a:prstDash val="solid"/>
                    </a:lnB>
                  </a:tcPr>
                </a:tc>
                <a:tc>
                  <a:txBody>
                    <a:bodyPr/>
                    <a:lstStyle/>
                    <a:p>
                      <a:pPr marR="60960" algn="r">
                        <a:lnSpc>
                          <a:spcPct val="100000"/>
                        </a:lnSpc>
                        <a:spcBef>
                          <a:spcPts val="105"/>
                        </a:spcBef>
                      </a:pPr>
                      <a:r>
                        <a:rPr sz="900" spc="-10" dirty="0">
                          <a:latin typeface="Microsoft Sans Serif"/>
                          <a:cs typeface="Microsoft Sans Serif"/>
                        </a:rPr>
                        <a:t>(6.464)</a:t>
                      </a:r>
                      <a:endParaRPr sz="900">
                        <a:latin typeface="Microsoft Sans Serif"/>
                        <a:cs typeface="Microsoft Sans Serif"/>
                      </a:endParaRPr>
                    </a:p>
                  </a:txBody>
                  <a:tcPr marL="0" marR="0" marT="12102" marB="0">
                    <a:lnL w="6350">
                      <a:solidFill>
                        <a:srgbClr val="000000"/>
                      </a:solidFill>
                      <a:prstDash val="solid"/>
                    </a:lnL>
                    <a:lnR w="6350">
                      <a:solidFill>
                        <a:srgbClr val="000000"/>
                      </a:solidFill>
                      <a:prstDash val="solid"/>
                    </a:lnR>
                    <a:lnT w="19050">
                      <a:solidFill>
                        <a:srgbClr val="000000"/>
                      </a:solidFill>
                      <a:prstDash val="solid"/>
                    </a:lnT>
                    <a:lnB w="19050">
                      <a:solidFill>
                        <a:srgbClr val="000000"/>
                      </a:solidFill>
                      <a:prstDash val="solid"/>
                    </a:lnB>
                  </a:tcPr>
                </a:tc>
                <a:extLst>
                  <a:ext uri="{0D108BD9-81ED-4DB2-BD59-A6C34878D82A}">
                    <a16:rowId xmlns:a16="http://schemas.microsoft.com/office/drawing/2014/main" val="10003"/>
                  </a:ext>
                </a:extLst>
              </a:tr>
              <a:tr h="170009">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19050">
                      <a:solidFill>
                        <a:srgbClr val="000000"/>
                      </a:solidFill>
                      <a:prstDash val="solid"/>
                    </a:lnT>
                    <a:lnB w="19050">
                      <a:solidFill>
                        <a:srgbClr val="000000"/>
                      </a:solidFill>
                      <a:prstDash val="solid"/>
                    </a:lnB>
                  </a:tcPr>
                </a:tc>
                <a:tc>
                  <a:txBody>
                    <a:bodyPr/>
                    <a:lstStyle/>
                    <a:p>
                      <a:pPr marR="60960" algn="r">
                        <a:lnSpc>
                          <a:spcPct val="100000"/>
                        </a:lnSpc>
                        <a:spcBef>
                          <a:spcPts val="105"/>
                        </a:spcBef>
                      </a:pPr>
                      <a:r>
                        <a:rPr sz="900" spc="-10" dirty="0">
                          <a:latin typeface="Microsoft Sans Serif"/>
                          <a:cs typeface="Microsoft Sans Serif"/>
                        </a:rPr>
                        <a:t>19.578</a:t>
                      </a:r>
                      <a:endParaRPr sz="900">
                        <a:latin typeface="Microsoft Sans Serif"/>
                        <a:cs typeface="Microsoft Sans Serif"/>
                      </a:endParaRPr>
                    </a:p>
                  </a:txBody>
                  <a:tcPr marL="0" marR="0" marT="12102" marB="0">
                    <a:lnL w="6350">
                      <a:solidFill>
                        <a:srgbClr val="000000"/>
                      </a:solidFill>
                      <a:prstDash val="solid"/>
                    </a:lnL>
                    <a:lnR w="6350">
                      <a:solidFill>
                        <a:srgbClr val="000000"/>
                      </a:solidFill>
                      <a:prstDash val="solid"/>
                    </a:lnR>
                    <a:lnT w="19050">
                      <a:solidFill>
                        <a:srgbClr val="000000"/>
                      </a:solidFill>
                      <a:prstDash val="solid"/>
                    </a:lnT>
                    <a:lnB w="19050">
                      <a:solidFill>
                        <a:srgbClr val="000000"/>
                      </a:solidFill>
                      <a:prstDash val="solid"/>
                    </a:lnB>
                  </a:tcPr>
                </a:tc>
                <a:tc>
                  <a:txBody>
                    <a:bodyPr/>
                    <a:lstStyle/>
                    <a:p>
                      <a:pPr marR="60960" algn="r">
                        <a:lnSpc>
                          <a:spcPct val="100000"/>
                        </a:lnSpc>
                        <a:spcBef>
                          <a:spcPts val="105"/>
                        </a:spcBef>
                      </a:pPr>
                      <a:r>
                        <a:rPr sz="900" spc="-10" dirty="0">
                          <a:latin typeface="Microsoft Sans Serif"/>
                          <a:cs typeface="Microsoft Sans Serif"/>
                        </a:rPr>
                        <a:t>29.748</a:t>
                      </a:r>
                      <a:endParaRPr sz="900">
                        <a:latin typeface="Microsoft Sans Serif"/>
                        <a:cs typeface="Microsoft Sans Serif"/>
                      </a:endParaRPr>
                    </a:p>
                  </a:txBody>
                  <a:tcPr marL="0" marR="0" marT="12102" marB="0">
                    <a:lnL w="6350">
                      <a:solidFill>
                        <a:srgbClr val="000000"/>
                      </a:solidFill>
                      <a:prstDash val="solid"/>
                    </a:lnL>
                    <a:lnR w="6350">
                      <a:solidFill>
                        <a:srgbClr val="000000"/>
                      </a:solidFill>
                      <a:prstDash val="solid"/>
                    </a:lnR>
                    <a:lnT w="19050">
                      <a:solidFill>
                        <a:srgbClr val="000000"/>
                      </a:solidFill>
                      <a:prstDash val="solid"/>
                    </a:lnT>
                    <a:lnB w="19050">
                      <a:solidFill>
                        <a:srgbClr val="000000"/>
                      </a:solidFill>
                      <a:prstDash val="solid"/>
                    </a:lnB>
                  </a:tcPr>
                </a:tc>
                <a:extLst>
                  <a:ext uri="{0D108BD9-81ED-4DB2-BD59-A6C34878D82A}">
                    <a16:rowId xmlns:a16="http://schemas.microsoft.com/office/drawing/2014/main" val="10004"/>
                  </a:ext>
                </a:extLst>
              </a:tr>
            </a:tbl>
          </a:graphicData>
        </a:graphic>
      </p:graphicFrame>
      <p:sp>
        <p:nvSpPr>
          <p:cNvPr id="4" name="object 4"/>
          <p:cNvSpPr txBox="1"/>
          <p:nvPr/>
        </p:nvSpPr>
        <p:spPr>
          <a:xfrm>
            <a:off x="1722215" y="2476717"/>
            <a:ext cx="4038728" cy="277430"/>
          </a:xfrm>
          <a:prstGeom prst="rect">
            <a:avLst/>
          </a:prstGeom>
        </p:spPr>
        <p:txBody>
          <a:bodyPr vert="horz" wrap="square" lIns="0" tIns="20747" rIns="0" bIns="0" rtlCol="0">
            <a:spAutoFit/>
          </a:bodyPr>
          <a:lstStyle/>
          <a:p>
            <a:pPr marL="11527" marR="4611">
              <a:lnSpc>
                <a:spcPts val="1044"/>
              </a:lnSpc>
              <a:spcBef>
                <a:spcPts val="163"/>
              </a:spcBef>
              <a:tabLst>
                <a:tab pos="676607" algn="l"/>
                <a:tab pos="1439086" algn="l"/>
                <a:tab pos="2288591" algn="l"/>
                <a:tab pos="2490305" algn="l"/>
                <a:tab pos="2939839" algn="l"/>
                <a:tab pos="3504638" algn="l"/>
              </a:tabLst>
            </a:pPr>
            <a:r>
              <a:rPr sz="908" spc="-9" dirty="0">
                <a:latin typeface="Verdana"/>
                <a:cs typeface="Verdana"/>
              </a:rPr>
              <a:t>Компания</a:t>
            </a:r>
            <a:r>
              <a:rPr sz="908" dirty="0">
                <a:latin typeface="Verdana"/>
                <a:cs typeface="Verdana"/>
              </a:rPr>
              <a:t>	</a:t>
            </a:r>
            <a:r>
              <a:rPr sz="908" spc="-9" dirty="0">
                <a:latin typeface="Verdana"/>
                <a:cs typeface="Verdana"/>
              </a:rPr>
              <a:t>раскрывает</a:t>
            </a:r>
            <a:r>
              <a:rPr sz="908" dirty="0">
                <a:latin typeface="Verdana"/>
                <a:cs typeface="Verdana"/>
              </a:rPr>
              <a:t>	</a:t>
            </a:r>
            <a:r>
              <a:rPr sz="908" spc="-9" dirty="0">
                <a:latin typeface="Verdana"/>
                <a:cs typeface="Verdana"/>
              </a:rPr>
              <a:t>информацию</a:t>
            </a:r>
            <a:r>
              <a:rPr sz="908" dirty="0">
                <a:latin typeface="Verdana"/>
                <a:cs typeface="Verdana"/>
              </a:rPr>
              <a:t>	</a:t>
            </a:r>
            <a:r>
              <a:rPr sz="908" spc="-45" dirty="0">
                <a:latin typeface="Verdana"/>
                <a:cs typeface="Verdana"/>
              </a:rPr>
              <a:t>о</a:t>
            </a:r>
            <a:r>
              <a:rPr sz="908" dirty="0">
                <a:latin typeface="Verdana"/>
                <a:cs typeface="Verdana"/>
              </a:rPr>
              <a:t>	</a:t>
            </a:r>
            <a:r>
              <a:rPr sz="908" spc="-18" dirty="0">
                <a:latin typeface="Verdana"/>
                <a:cs typeface="Verdana"/>
              </a:rPr>
              <a:t>своей</a:t>
            </a:r>
            <a:r>
              <a:rPr sz="908" dirty="0">
                <a:latin typeface="Verdana"/>
                <a:cs typeface="Verdana"/>
              </a:rPr>
              <a:t>	</a:t>
            </a:r>
            <a:r>
              <a:rPr sz="908" spc="-9" dirty="0">
                <a:latin typeface="Verdana"/>
                <a:cs typeface="Verdana"/>
              </a:rPr>
              <a:t>учетной</a:t>
            </a:r>
            <a:r>
              <a:rPr sz="908" dirty="0">
                <a:latin typeface="Verdana"/>
                <a:cs typeface="Verdana"/>
              </a:rPr>
              <a:t>	</a:t>
            </a:r>
            <a:r>
              <a:rPr sz="908" spc="-68" dirty="0">
                <a:latin typeface="Verdana"/>
                <a:cs typeface="Verdana"/>
              </a:rPr>
              <a:t>политике</a:t>
            </a:r>
            <a:r>
              <a:rPr sz="908" spc="-68" dirty="0">
                <a:latin typeface="Microsoft Sans Serif"/>
                <a:cs typeface="Microsoft Sans Serif"/>
              </a:rPr>
              <a:t>,</a:t>
            </a:r>
            <a:r>
              <a:rPr sz="908" spc="454" dirty="0">
                <a:latin typeface="Microsoft Sans Serif"/>
                <a:cs typeface="Microsoft Sans Serif"/>
              </a:rPr>
              <a:t> </a:t>
            </a:r>
            <a:r>
              <a:rPr sz="908" spc="-68" dirty="0">
                <a:latin typeface="Verdana"/>
                <a:cs typeface="Verdana"/>
              </a:rPr>
              <a:t>определяющей</a:t>
            </a:r>
            <a:r>
              <a:rPr sz="908" spc="-41" dirty="0">
                <a:latin typeface="Verdana"/>
                <a:cs typeface="Verdana"/>
              </a:rPr>
              <a:t> </a:t>
            </a:r>
            <a:r>
              <a:rPr sz="908" spc="-50" dirty="0">
                <a:latin typeface="Verdana"/>
                <a:cs typeface="Verdana"/>
              </a:rPr>
              <a:t>состав</a:t>
            </a:r>
            <a:r>
              <a:rPr sz="908" spc="-36" dirty="0">
                <a:latin typeface="Verdana"/>
                <a:cs typeface="Verdana"/>
              </a:rPr>
              <a:t> </a:t>
            </a:r>
            <a:r>
              <a:rPr sz="908" spc="-82" dirty="0">
                <a:latin typeface="Verdana"/>
                <a:cs typeface="Verdana"/>
              </a:rPr>
              <a:t>денежных</a:t>
            </a:r>
            <a:r>
              <a:rPr sz="908" spc="-45" dirty="0">
                <a:latin typeface="Verdana"/>
                <a:cs typeface="Verdana"/>
              </a:rPr>
              <a:t> </a:t>
            </a:r>
            <a:r>
              <a:rPr sz="908" spc="-54" dirty="0">
                <a:latin typeface="Verdana"/>
                <a:cs typeface="Verdana"/>
              </a:rPr>
              <a:t>средств</a:t>
            </a:r>
            <a:r>
              <a:rPr sz="908" spc="-36" dirty="0">
                <a:latin typeface="Verdana"/>
                <a:cs typeface="Verdana"/>
              </a:rPr>
              <a:t> </a:t>
            </a:r>
            <a:r>
              <a:rPr sz="908" spc="-45" dirty="0">
                <a:latin typeface="Microsoft Sans Serif"/>
                <a:cs typeface="Microsoft Sans Serif"/>
              </a:rPr>
              <a:t>(</a:t>
            </a:r>
            <a:r>
              <a:rPr sz="908" spc="-45" dirty="0">
                <a:latin typeface="Verdana"/>
                <a:cs typeface="Verdana"/>
              </a:rPr>
              <a:t>и </a:t>
            </a:r>
            <a:r>
              <a:rPr sz="908" spc="-82" dirty="0">
                <a:latin typeface="Verdana"/>
                <a:cs typeface="Verdana"/>
              </a:rPr>
              <a:t>их</a:t>
            </a:r>
            <a:r>
              <a:rPr sz="908" spc="-41" dirty="0">
                <a:latin typeface="Verdana"/>
                <a:cs typeface="Verdana"/>
              </a:rPr>
              <a:t> </a:t>
            </a:r>
            <a:r>
              <a:rPr sz="908" spc="-9" dirty="0">
                <a:latin typeface="Verdana"/>
                <a:cs typeface="Verdana"/>
              </a:rPr>
              <a:t>эквивалентов</a:t>
            </a:r>
            <a:r>
              <a:rPr sz="908" spc="-9" dirty="0">
                <a:latin typeface="Microsoft Sans Serif"/>
                <a:cs typeface="Microsoft Sans Serif"/>
              </a:rPr>
              <a:t>).</a:t>
            </a:r>
            <a:endParaRPr sz="908">
              <a:latin typeface="Microsoft Sans Serif"/>
              <a:cs typeface="Microsoft Sans Serif"/>
            </a:endParaRPr>
          </a:p>
        </p:txBody>
      </p:sp>
      <p:sp>
        <p:nvSpPr>
          <p:cNvPr id="5" name="object 5"/>
          <p:cNvSpPr txBox="1"/>
          <p:nvPr/>
        </p:nvSpPr>
        <p:spPr>
          <a:xfrm>
            <a:off x="1722145" y="2886815"/>
            <a:ext cx="4039304" cy="849945"/>
          </a:xfrm>
          <a:prstGeom prst="rect">
            <a:avLst/>
          </a:prstGeom>
        </p:spPr>
        <p:txBody>
          <a:bodyPr vert="horz" wrap="square" lIns="0" tIns="11526" rIns="0" bIns="0" rtlCol="0">
            <a:spAutoFit/>
          </a:bodyPr>
          <a:lstStyle/>
          <a:p>
            <a:pPr marL="11527" marR="4611" algn="just">
              <a:spcBef>
                <a:spcPts val="91"/>
              </a:spcBef>
            </a:pPr>
            <a:r>
              <a:rPr sz="908" dirty="0">
                <a:latin typeface="Verdana"/>
                <a:cs typeface="Verdana"/>
              </a:rPr>
              <a:t>Влияние</a:t>
            </a:r>
            <a:r>
              <a:rPr sz="908" spc="141" dirty="0">
                <a:latin typeface="Verdana"/>
                <a:cs typeface="Verdana"/>
              </a:rPr>
              <a:t> </a:t>
            </a:r>
            <a:r>
              <a:rPr sz="908" dirty="0">
                <a:latin typeface="Verdana"/>
                <a:cs typeface="Verdana"/>
              </a:rPr>
              <a:t>любых</a:t>
            </a:r>
            <a:r>
              <a:rPr sz="908" spc="145" dirty="0">
                <a:latin typeface="Verdana"/>
                <a:cs typeface="Verdana"/>
              </a:rPr>
              <a:t> </a:t>
            </a:r>
            <a:r>
              <a:rPr sz="908" dirty="0">
                <a:latin typeface="Verdana"/>
                <a:cs typeface="Verdana"/>
              </a:rPr>
              <a:t>изменений</a:t>
            </a:r>
            <a:r>
              <a:rPr sz="908" spc="145" dirty="0">
                <a:latin typeface="Verdana"/>
                <a:cs typeface="Verdana"/>
              </a:rPr>
              <a:t> </a:t>
            </a:r>
            <a:r>
              <a:rPr sz="908" dirty="0">
                <a:latin typeface="Verdana"/>
                <a:cs typeface="Verdana"/>
              </a:rPr>
              <a:t>учетной</a:t>
            </a:r>
            <a:r>
              <a:rPr sz="908" spc="145" dirty="0">
                <a:latin typeface="Verdana"/>
                <a:cs typeface="Verdana"/>
              </a:rPr>
              <a:t> </a:t>
            </a:r>
            <a:r>
              <a:rPr sz="908" dirty="0">
                <a:latin typeface="Verdana"/>
                <a:cs typeface="Verdana"/>
              </a:rPr>
              <a:t>политики</a:t>
            </a:r>
            <a:r>
              <a:rPr sz="908" dirty="0">
                <a:latin typeface="Microsoft Sans Serif"/>
                <a:cs typeface="Microsoft Sans Serif"/>
              </a:rPr>
              <a:t>,</a:t>
            </a:r>
            <a:r>
              <a:rPr sz="908" spc="218" dirty="0">
                <a:latin typeface="Microsoft Sans Serif"/>
                <a:cs typeface="Microsoft Sans Serif"/>
              </a:rPr>
              <a:t> </a:t>
            </a:r>
            <a:r>
              <a:rPr sz="908" spc="-50" dirty="0">
                <a:latin typeface="Verdana"/>
                <a:cs typeface="Verdana"/>
              </a:rPr>
              <a:t>регламентирующей </a:t>
            </a:r>
            <a:r>
              <a:rPr sz="908" spc="-9" dirty="0">
                <a:latin typeface="Verdana"/>
                <a:cs typeface="Verdana"/>
              </a:rPr>
              <a:t>определение</a:t>
            </a:r>
            <a:r>
              <a:rPr sz="908" spc="132" dirty="0">
                <a:latin typeface="Verdana"/>
                <a:cs typeface="Verdana"/>
              </a:rPr>
              <a:t> </a:t>
            </a:r>
            <a:r>
              <a:rPr sz="908" spc="-23" dirty="0">
                <a:latin typeface="Verdana"/>
                <a:cs typeface="Verdana"/>
              </a:rPr>
              <a:t>компонентов</a:t>
            </a:r>
            <a:r>
              <a:rPr sz="908" spc="136" dirty="0">
                <a:latin typeface="Verdana"/>
                <a:cs typeface="Verdana"/>
              </a:rPr>
              <a:t> </a:t>
            </a:r>
            <a:r>
              <a:rPr sz="908" spc="-9" dirty="0">
                <a:latin typeface="Verdana"/>
                <a:cs typeface="Verdana"/>
              </a:rPr>
              <a:t>денежных</a:t>
            </a:r>
            <a:r>
              <a:rPr sz="908" spc="132" dirty="0">
                <a:latin typeface="Verdana"/>
                <a:cs typeface="Verdana"/>
              </a:rPr>
              <a:t> </a:t>
            </a:r>
            <a:r>
              <a:rPr sz="908" dirty="0">
                <a:latin typeface="Verdana"/>
                <a:cs typeface="Verdana"/>
              </a:rPr>
              <a:t>средств</a:t>
            </a:r>
            <a:r>
              <a:rPr sz="908" spc="132" dirty="0">
                <a:latin typeface="Verdana"/>
                <a:cs typeface="Verdana"/>
              </a:rPr>
              <a:t> </a:t>
            </a:r>
            <a:r>
              <a:rPr sz="908" dirty="0">
                <a:latin typeface="Microsoft Sans Serif"/>
                <a:cs typeface="Microsoft Sans Serif"/>
              </a:rPr>
              <a:t>(</a:t>
            </a:r>
            <a:r>
              <a:rPr sz="908" dirty="0">
                <a:latin typeface="Verdana"/>
                <a:cs typeface="Verdana"/>
              </a:rPr>
              <a:t>и</a:t>
            </a:r>
            <a:r>
              <a:rPr sz="908" spc="132" dirty="0">
                <a:latin typeface="Verdana"/>
                <a:cs typeface="Verdana"/>
              </a:rPr>
              <a:t> </a:t>
            </a:r>
            <a:r>
              <a:rPr sz="908" dirty="0">
                <a:latin typeface="Verdana"/>
                <a:cs typeface="Verdana"/>
              </a:rPr>
              <a:t>их</a:t>
            </a:r>
            <a:r>
              <a:rPr sz="908" spc="132" dirty="0">
                <a:latin typeface="Verdana"/>
                <a:cs typeface="Verdana"/>
              </a:rPr>
              <a:t> </a:t>
            </a:r>
            <a:r>
              <a:rPr sz="908" spc="-41" dirty="0">
                <a:latin typeface="Verdana"/>
                <a:cs typeface="Verdana"/>
              </a:rPr>
              <a:t>эквивалентов</a:t>
            </a:r>
            <a:r>
              <a:rPr sz="908" spc="-41" dirty="0">
                <a:latin typeface="Microsoft Sans Serif"/>
                <a:cs typeface="Microsoft Sans Serif"/>
              </a:rPr>
              <a:t>), </a:t>
            </a:r>
            <a:r>
              <a:rPr sz="908" spc="-27" dirty="0">
                <a:latin typeface="Verdana"/>
                <a:cs typeface="Verdana"/>
              </a:rPr>
              <a:t>например</a:t>
            </a:r>
            <a:r>
              <a:rPr sz="908" spc="-18" dirty="0">
                <a:latin typeface="Verdana"/>
                <a:cs typeface="Verdana"/>
              </a:rPr>
              <a:t> </a:t>
            </a:r>
            <a:r>
              <a:rPr sz="908" spc="-36" dirty="0">
                <a:latin typeface="Verdana"/>
                <a:cs typeface="Verdana"/>
              </a:rPr>
              <a:t>изменений</a:t>
            </a:r>
            <a:r>
              <a:rPr sz="908" spc="-18" dirty="0">
                <a:latin typeface="Verdana"/>
                <a:cs typeface="Verdana"/>
              </a:rPr>
              <a:t> </a:t>
            </a:r>
            <a:r>
              <a:rPr sz="908" spc="-54" dirty="0">
                <a:latin typeface="Verdana"/>
                <a:cs typeface="Verdana"/>
              </a:rPr>
              <a:t>квалификации</a:t>
            </a:r>
            <a:r>
              <a:rPr sz="908" spc="-14" dirty="0">
                <a:latin typeface="Verdana"/>
                <a:cs typeface="Verdana"/>
              </a:rPr>
              <a:t> </a:t>
            </a:r>
            <a:r>
              <a:rPr sz="908" spc="-36" dirty="0">
                <a:latin typeface="Verdana"/>
                <a:cs typeface="Verdana"/>
              </a:rPr>
              <a:t>финансовых</a:t>
            </a:r>
            <a:r>
              <a:rPr sz="908" spc="-18" dirty="0">
                <a:latin typeface="Verdana"/>
                <a:cs typeface="Verdana"/>
              </a:rPr>
              <a:t> </a:t>
            </a:r>
            <a:r>
              <a:rPr sz="908" spc="-32" dirty="0">
                <a:latin typeface="Verdana"/>
                <a:cs typeface="Verdana"/>
              </a:rPr>
              <a:t>инструментов</a:t>
            </a:r>
            <a:r>
              <a:rPr sz="908" spc="-32" dirty="0">
                <a:latin typeface="Microsoft Sans Serif"/>
                <a:cs typeface="Microsoft Sans Serif"/>
              </a:rPr>
              <a:t>,</a:t>
            </a:r>
            <a:r>
              <a:rPr sz="908" spc="59" dirty="0">
                <a:latin typeface="Microsoft Sans Serif"/>
                <a:cs typeface="Microsoft Sans Serif"/>
              </a:rPr>
              <a:t> </a:t>
            </a:r>
            <a:r>
              <a:rPr sz="908" spc="-9" dirty="0">
                <a:latin typeface="Verdana"/>
                <a:cs typeface="Verdana"/>
              </a:rPr>
              <a:t>ранее рассматриваемых</a:t>
            </a:r>
            <a:r>
              <a:rPr sz="908" spc="141" dirty="0">
                <a:latin typeface="Verdana"/>
                <a:cs typeface="Verdana"/>
              </a:rPr>
              <a:t> </a:t>
            </a:r>
            <a:r>
              <a:rPr sz="908" dirty="0">
                <a:latin typeface="Verdana"/>
                <a:cs typeface="Verdana"/>
              </a:rPr>
              <a:t>как</a:t>
            </a:r>
            <a:r>
              <a:rPr sz="908" spc="145" dirty="0">
                <a:latin typeface="Verdana"/>
                <a:cs typeface="Verdana"/>
              </a:rPr>
              <a:t> </a:t>
            </a:r>
            <a:r>
              <a:rPr sz="908" dirty="0">
                <a:latin typeface="Verdana"/>
                <a:cs typeface="Verdana"/>
              </a:rPr>
              <a:t>часть</a:t>
            </a:r>
            <a:r>
              <a:rPr sz="908" spc="150" dirty="0">
                <a:latin typeface="Verdana"/>
                <a:cs typeface="Verdana"/>
              </a:rPr>
              <a:t> </a:t>
            </a:r>
            <a:r>
              <a:rPr sz="908" spc="-32" dirty="0">
                <a:latin typeface="Verdana"/>
                <a:cs typeface="Verdana"/>
              </a:rPr>
              <a:t>инвестиционного</a:t>
            </a:r>
            <a:r>
              <a:rPr sz="908" spc="145" dirty="0">
                <a:latin typeface="Verdana"/>
                <a:cs typeface="Verdana"/>
              </a:rPr>
              <a:t> </a:t>
            </a:r>
            <a:r>
              <a:rPr sz="908" dirty="0">
                <a:latin typeface="Verdana"/>
                <a:cs typeface="Verdana"/>
              </a:rPr>
              <a:t>портфеля</a:t>
            </a:r>
            <a:r>
              <a:rPr sz="908" spc="150" dirty="0">
                <a:latin typeface="Verdana"/>
                <a:cs typeface="Verdana"/>
              </a:rPr>
              <a:t> </a:t>
            </a:r>
            <a:r>
              <a:rPr sz="908" spc="-36" dirty="0">
                <a:latin typeface="Verdana"/>
                <a:cs typeface="Verdana"/>
              </a:rPr>
              <a:t>компании</a:t>
            </a:r>
            <a:r>
              <a:rPr sz="908" spc="-36" dirty="0">
                <a:latin typeface="Microsoft Sans Serif"/>
                <a:cs typeface="Microsoft Sans Serif"/>
              </a:rPr>
              <a:t>, </a:t>
            </a:r>
            <a:r>
              <a:rPr sz="908" dirty="0">
                <a:latin typeface="Verdana"/>
                <a:cs typeface="Verdana"/>
              </a:rPr>
              <a:t>отражается</a:t>
            </a:r>
            <a:r>
              <a:rPr sz="908" spc="300" dirty="0">
                <a:latin typeface="Verdana"/>
                <a:cs typeface="Verdana"/>
              </a:rPr>
              <a:t> </a:t>
            </a:r>
            <a:r>
              <a:rPr sz="908" dirty="0">
                <a:latin typeface="Verdana"/>
                <a:cs typeface="Verdana"/>
              </a:rPr>
              <a:t>в</a:t>
            </a:r>
            <a:r>
              <a:rPr sz="908" spc="309" dirty="0">
                <a:latin typeface="Verdana"/>
                <a:cs typeface="Verdana"/>
              </a:rPr>
              <a:t> </a:t>
            </a:r>
            <a:r>
              <a:rPr sz="908" spc="-9" dirty="0">
                <a:latin typeface="Verdana"/>
                <a:cs typeface="Verdana"/>
              </a:rPr>
              <a:t>соответствии</a:t>
            </a:r>
            <a:r>
              <a:rPr sz="908" spc="309" dirty="0">
                <a:latin typeface="Verdana"/>
                <a:cs typeface="Verdana"/>
              </a:rPr>
              <a:t> </a:t>
            </a:r>
            <a:r>
              <a:rPr sz="908" dirty="0">
                <a:latin typeface="Verdana"/>
                <a:cs typeface="Verdana"/>
              </a:rPr>
              <a:t>с</a:t>
            </a:r>
            <a:r>
              <a:rPr sz="908" spc="309" dirty="0">
                <a:latin typeface="Verdana"/>
                <a:cs typeface="Verdana"/>
              </a:rPr>
              <a:t> </a:t>
            </a:r>
            <a:r>
              <a:rPr sz="908" dirty="0">
                <a:latin typeface="Verdana"/>
                <a:cs typeface="Verdana"/>
              </a:rPr>
              <a:t>МСФО</a:t>
            </a:r>
            <a:r>
              <a:rPr sz="908" spc="304" dirty="0">
                <a:latin typeface="Verdana"/>
                <a:cs typeface="Verdana"/>
              </a:rPr>
              <a:t> </a:t>
            </a:r>
            <a:r>
              <a:rPr sz="908" dirty="0">
                <a:latin typeface="Microsoft Sans Serif"/>
                <a:cs typeface="Microsoft Sans Serif"/>
              </a:rPr>
              <a:t>(IAS)</a:t>
            </a:r>
            <a:r>
              <a:rPr sz="908" spc="381" dirty="0">
                <a:latin typeface="Microsoft Sans Serif"/>
                <a:cs typeface="Microsoft Sans Serif"/>
              </a:rPr>
              <a:t> </a:t>
            </a:r>
            <a:r>
              <a:rPr sz="908" dirty="0">
                <a:latin typeface="Microsoft Sans Serif"/>
                <a:cs typeface="Microsoft Sans Serif"/>
              </a:rPr>
              <a:t>8</a:t>
            </a:r>
            <a:r>
              <a:rPr sz="908" spc="386" dirty="0">
                <a:latin typeface="Microsoft Sans Serif"/>
                <a:cs typeface="Microsoft Sans Serif"/>
              </a:rPr>
              <a:t> </a:t>
            </a:r>
            <a:r>
              <a:rPr sz="908" dirty="0">
                <a:latin typeface="Microsoft Sans Serif"/>
                <a:cs typeface="Microsoft Sans Serif"/>
              </a:rPr>
              <a:t>«</a:t>
            </a:r>
            <a:r>
              <a:rPr sz="908" dirty="0">
                <a:latin typeface="Verdana"/>
                <a:cs typeface="Verdana"/>
              </a:rPr>
              <a:t>Учетная</a:t>
            </a:r>
            <a:r>
              <a:rPr sz="908" spc="304" dirty="0">
                <a:latin typeface="Verdana"/>
                <a:cs typeface="Verdana"/>
              </a:rPr>
              <a:t> </a:t>
            </a:r>
            <a:r>
              <a:rPr sz="908" spc="-41" dirty="0">
                <a:latin typeface="Verdana"/>
                <a:cs typeface="Verdana"/>
              </a:rPr>
              <a:t>политика</a:t>
            </a:r>
            <a:r>
              <a:rPr sz="908" spc="-41" dirty="0">
                <a:latin typeface="Microsoft Sans Serif"/>
                <a:cs typeface="Microsoft Sans Serif"/>
              </a:rPr>
              <a:t>, </a:t>
            </a:r>
            <a:r>
              <a:rPr sz="908" spc="-68" dirty="0">
                <a:latin typeface="Verdana"/>
                <a:cs typeface="Verdana"/>
              </a:rPr>
              <a:t>изменения</a:t>
            </a:r>
            <a:r>
              <a:rPr sz="908" spc="-27" dirty="0">
                <a:latin typeface="Verdana"/>
                <a:cs typeface="Verdana"/>
              </a:rPr>
              <a:t> </a:t>
            </a:r>
            <a:r>
              <a:rPr sz="908" spc="-73" dirty="0">
                <a:latin typeface="Verdana"/>
                <a:cs typeface="Verdana"/>
              </a:rPr>
              <a:t>в</a:t>
            </a:r>
            <a:r>
              <a:rPr sz="908" spc="-27" dirty="0">
                <a:latin typeface="Verdana"/>
                <a:cs typeface="Verdana"/>
              </a:rPr>
              <a:t> </a:t>
            </a:r>
            <a:r>
              <a:rPr sz="908" spc="-77" dirty="0">
                <a:latin typeface="Verdana"/>
                <a:cs typeface="Verdana"/>
              </a:rPr>
              <a:t>бухгалтерских</a:t>
            </a:r>
            <a:r>
              <a:rPr sz="908" spc="-27" dirty="0">
                <a:latin typeface="Verdana"/>
                <a:cs typeface="Verdana"/>
              </a:rPr>
              <a:t> </a:t>
            </a:r>
            <a:r>
              <a:rPr sz="908" spc="-77" dirty="0">
                <a:latin typeface="Verdana"/>
                <a:cs typeface="Verdana"/>
              </a:rPr>
              <a:t>оценках</a:t>
            </a:r>
            <a:r>
              <a:rPr sz="908" spc="-27" dirty="0">
                <a:latin typeface="Verdana"/>
                <a:cs typeface="Verdana"/>
              </a:rPr>
              <a:t> </a:t>
            </a:r>
            <a:r>
              <a:rPr sz="908" spc="-77" dirty="0">
                <a:latin typeface="Verdana"/>
                <a:cs typeface="Verdana"/>
              </a:rPr>
              <a:t>и</a:t>
            </a:r>
            <a:r>
              <a:rPr sz="908" spc="-27" dirty="0">
                <a:latin typeface="Verdana"/>
                <a:cs typeface="Verdana"/>
              </a:rPr>
              <a:t> </a:t>
            </a:r>
            <a:r>
              <a:rPr sz="908" spc="-9" dirty="0">
                <a:latin typeface="Verdana"/>
                <a:cs typeface="Verdana"/>
              </a:rPr>
              <a:t>ошибки</a:t>
            </a:r>
            <a:r>
              <a:rPr sz="908" spc="-9" dirty="0">
                <a:latin typeface="Microsoft Sans Serif"/>
                <a:cs typeface="Microsoft Sans Serif"/>
              </a:rPr>
              <a:t>».</a:t>
            </a:r>
            <a:endParaRPr sz="908">
              <a:latin typeface="Microsoft Sans Serif"/>
              <a:cs typeface="Microsoft Sans Serif"/>
            </a:endParaRPr>
          </a:p>
        </p:txBody>
      </p:sp>
      <p:sp>
        <p:nvSpPr>
          <p:cNvPr id="6" name="object 6"/>
          <p:cNvSpPr txBox="1"/>
          <p:nvPr/>
        </p:nvSpPr>
        <p:spPr>
          <a:xfrm>
            <a:off x="1722215" y="4263024"/>
            <a:ext cx="2234901" cy="179249"/>
          </a:xfrm>
          <a:prstGeom prst="rect">
            <a:avLst/>
          </a:prstGeom>
        </p:spPr>
        <p:txBody>
          <a:bodyPr vert="horz" wrap="square" lIns="0" tIns="11526" rIns="0" bIns="0" rtlCol="0">
            <a:spAutoFit/>
          </a:bodyPr>
          <a:lstStyle/>
          <a:p>
            <a:pPr marL="11527">
              <a:spcBef>
                <a:spcPts val="91"/>
              </a:spcBef>
            </a:pPr>
            <a:r>
              <a:rPr sz="1089" b="1" dirty="0">
                <a:latin typeface="Arial"/>
                <a:cs typeface="Arial"/>
              </a:rPr>
              <a:t>Раскрытие</a:t>
            </a:r>
            <a:r>
              <a:rPr sz="1089" b="1" spc="-41" dirty="0">
                <a:latin typeface="Arial"/>
                <a:cs typeface="Arial"/>
              </a:rPr>
              <a:t> </a:t>
            </a:r>
            <a:r>
              <a:rPr sz="1089" b="1" dirty="0">
                <a:latin typeface="Arial"/>
                <a:cs typeface="Arial"/>
              </a:rPr>
              <a:t>прочей</a:t>
            </a:r>
            <a:r>
              <a:rPr sz="1089" b="1" spc="-36" dirty="0">
                <a:latin typeface="Arial"/>
                <a:cs typeface="Arial"/>
              </a:rPr>
              <a:t> </a:t>
            </a:r>
            <a:r>
              <a:rPr sz="1089" b="1" spc="-9" dirty="0">
                <a:latin typeface="Arial"/>
                <a:cs typeface="Arial"/>
              </a:rPr>
              <a:t>информации</a:t>
            </a:r>
            <a:endParaRPr sz="1089">
              <a:latin typeface="Arial"/>
              <a:cs typeface="Arial"/>
            </a:endParaRPr>
          </a:p>
        </p:txBody>
      </p:sp>
      <p:sp>
        <p:nvSpPr>
          <p:cNvPr id="7" name="object 7"/>
          <p:cNvSpPr txBox="1"/>
          <p:nvPr/>
        </p:nvSpPr>
        <p:spPr>
          <a:xfrm>
            <a:off x="1722216" y="4581834"/>
            <a:ext cx="4040457" cy="419876"/>
          </a:xfrm>
          <a:prstGeom prst="rect">
            <a:avLst/>
          </a:prstGeom>
        </p:spPr>
        <p:txBody>
          <a:bodyPr vert="horz" wrap="square" lIns="0" tIns="17289" rIns="0" bIns="0" rtlCol="0">
            <a:spAutoFit/>
          </a:bodyPr>
          <a:lstStyle/>
          <a:p>
            <a:pPr marL="11527" marR="4611" algn="just">
              <a:lnSpc>
                <a:spcPct val="95700"/>
              </a:lnSpc>
              <a:spcBef>
                <a:spcPts val="136"/>
              </a:spcBef>
            </a:pPr>
            <a:r>
              <a:rPr sz="908" spc="-68" dirty="0">
                <a:latin typeface="Verdana"/>
                <a:cs typeface="Verdana"/>
              </a:rPr>
              <a:t>Компания</a:t>
            </a:r>
            <a:r>
              <a:rPr sz="908" spc="191" dirty="0">
                <a:latin typeface="Verdana"/>
                <a:cs typeface="Verdana"/>
              </a:rPr>
              <a:t> </a:t>
            </a:r>
            <a:r>
              <a:rPr sz="908" spc="-54" dirty="0">
                <a:latin typeface="Verdana"/>
                <a:cs typeface="Verdana"/>
              </a:rPr>
              <a:t>обязана</a:t>
            </a:r>
            <a:r>
              <a:rPr sz="908" spc="191" dirty="0">
                <a:latin typeface="Verdana"/>
                <a:cs typeface="Verdana"/>
              </a:rPr>
              <a:t> </a:t>
            </a:r>
            <a:r>
              <a:rPr sz="908" spc="-68" dirty="0">
                <a:latin typeface="Verdana"/>
                <a:cs typeface="Verdana"/>
              </a:rPr>
              <a:t>раскрывать</a:t>
            </a:r>
            <a:r>
              <a:rPr sz="908" spc="191" dirty="0">
                <a:latin typeface="Verdana"/>
                <a:cs typeface="Verdana"/>
              </a:rPr>
              <a:t> </a:t>
            </a:r>
            <a:r>
              <a:rPr sz="908" spc="-64" dirty="0">
                <a:latin typeface="Verdana"/>
                <a:cs typeface="Verdana"/>
              </a:rPr>
              <a:t>информацию</a:t>
            </a:r>
            <a:r>
              <a:rPr sz="908" spc="191" dirty="0">
                <a:latin typeface="Verdana"/>
                <a:cs typeface="Verdana"/>
              </a:rPr>
              <a:t> </a:t>
            </a:r>
            <a:r>
              <a:rPr sz="908" spc="-59" dirty="0">
                <a:latin typeface="Verdana"/>
                <a:cs typeface="Verdana"/>
              </a:rPr>
              <a:t>о</a:t>
            </a:r>
            <a:r>
              <a:rPr sz="908" spc="191" dirty="0">
                <a:latin typeface="Verdana"/>
                <a:cs typeface="Verdana"/>
              </a:rPr>
              <a:t> </a:t>
            </a:r>
            <a:r>
              <a:rPr sz="908" spc="-68" dirty="0">
                <a:latin typeface="Verdana"/>
                <a:cs typeface="Verdana"/>
              </a:rPr>
              <a:t>величине</a:t>
            </a:r>
            <a:r>
              <a:rPr sz="908" spc="191" dirty="0">
                <a:latin typeface="Verdana"/>
                <a:cs typeface="Verdana"/>
              </a:rPr>
              <a:t> </a:t>
            </a:r>
            <a:r>
              <a:rPr sz="908" spc="-68" dirty="0">
                <a:latin typeface="Verdana"/>
                <a:cs typeface="Verdana"/>
              </a:rPr>
              <a:t>значительных</a:t>
            </a:r>
            <a:r>
              <a:rPr sz="908" spc="-41" dirty="0">
                <a:latin typeface="Verdana"/>
                <a:cs typeface="Verdana"/>
              </a:rPr>
              <a:t> </a:t>
            </a:r>
            <a:r>
              <a:rPr sz="908" spc="-64" dirty="0">
                <a:latin typeface="Verdana"/>
                <a:cs typeface="Verdana"/>
              </a:rPr>
              <a:t>остатков</a:t>
            </a:r>
            <a:r>
              <a:rPr sz="908" spc="-9" dirty="0">
                <a:latin typeface="Verdana"/>
                <a:cs typeface="Verdana"/>
              </a:rPr>
              <a:t> </a:t>
            </a:r>
            <a:r>
              <a:rPr sz="908" spc="-77" dirty="0">
                <a:latin typeface="Verdana"/>
                <a:cs typeface="Verdana"/>
              </a:rPr>
              <a:t>денежных</a:t>
            </a:r>
            <a:r>
              <a:rPr sz="908" spc="-9" dirty="0">
                <a:latin typeface="Verdana"/>
                <a:cs typeface="Verdana"/>
              </a:rPr>
              <a:t> </a:t>
            </a:r>
            <a:r>
              <a:rPr sz="908" spc="-54" dirty="0">
                <a:latin typeface="Verdana"/>
                <a:cs typeface="Verdana"/>
              </a:rPr>
              <a:t>средств</a:t>
            </a:r>
            <a:r>
              <a:rPr sz="908" spc="-9" dirty="0">
                <a:latin typeface="Verdana"/>
                <a:cs typeface="Verdana"/>
              </a:rPr>
              <a:t> </a:t>
            </a:r>
            <a:r>
              <a:rPr sz="908" spc="-77" dirty="0">
                <a:latin typeface="Verdana"/>
                <a:cs typeface="Verdana"/>
              </a:rPr>
              <a:t>и</a:t>
            </a:r>
            <a:r>
              <a:rPr sz="908" spc="-14" dirty="0">
                <a:latin typeface="Verdana"/>
                <a:cs typeface="Verdana"/>
              </a:rPr>
              <a:t> </a:t>
            </a:r>
            <a:r>
              <a:rPr sz="908" spc="-68" dirty="0">
                <a:latin typeface="Verdana"/>
                <a:cs typeface="Verdana"/>
              </a:rPr>
              <a:t>эквивалентов</a:t>
            </a:r>
            <a:r>
              <a:rPr sz="908" spc="-9" dirty="0">
                <a:latin typeface="Verdana"/>
                <a:cs typeface="Verdana"/>
              </a:rPr>
              <a:t> </a:t>
            </a:r>
            <a:r>
              <a:rPr sz="908" spc="-77" dirty="0">
                <a:latin typeface="Verdana"/>
                <a:cs typeface="Verdana"/>
              </a:rPr>
              <a:t>денежных</a:t>
            </a:r>
            <a:r>
              <a:rPr sz="908" spc="-14" dirty="0">
                <a:latin typeface="Verdana"/>
                <a:cs typeface="Verdana"/>
              </a:rPr>
              <a:t> </a:t>
            </a:r>
            <a:r>
              <a:rPr sz="908" spc="-45" dirty="0">
                <a:latin typeface="Verdana"/>
                <a:cs typeface="Verdana"/>
              </a:rPr>
              <a:t>средств</a:t>
            </a:r>
            <a:r>
              <a:rPr sz="908" spc="-14" dirty="0">
                <a:latin typeface="Verdana"/>
                <a:cs typeface="Verdana"/>
              </a:rPr>
              <a:t> </a:t>
            </a:r>
            <a:r>
              <a:rPr sz="908" spc="-68" dirty="0">
                <a:latin typeface="Verdana"/>
                <a:cs typeface="Verdana"/>
              </a:rPr>
              <a:t>компании</a:t>
            </a:r>
            <a:r>
              <a:rPr sz="908" spc="-68" dirty="0">
                <a:latin typeface="Microsoft Sans Serif"/>
                <a:cs typeface="Microsoft Sans Serif"/>
              </a:rPr>
              <a:t>,</a:t>
            </a:r>
            <a:r>
              <a:rPr sz="908" dirty="0">
                <a:latin typeface="Microsoft Sans Serif"/>
                <a:cs typeface="Microsoft Sans Serif"/>
              </a:rPr>
              <a:t> </a:t>
            </a:r>
            <a:r>
              <a:rPr sz="908" spc="-73" dirty="0">
                <a:latin typeface="Verdana"/>
                <a:cs typeface="Verdana"/>
              </a:rPr>
              <a:t>которые</a:t>
            </a:r>
            <a:r>
              <a:rPr sz="908" spc="-68" dirty="0">
                <a:latin typeface="Verdana"/>
                <a:cs typeface="Verdana"/>
              </a:rPr>
              <a:t> не</a:t>
            </a:r>
            <a:r>
              <a:rPr sz="908" spc="-77" dirty="0">
                <a:latin typeface="Verdana"/>
                <a:cs typeface="Verdana"/>
              </a:rPr>
              <a:t> </a:t>
            </a:r>
            <a:r>
              <a:rPr sz="908" spc="-64" dirty="0">
                <a:latin typeface="Verdana"/>
                <a:cs typeface="Verdana"/>
              </a:rPr>
              <a:t>могут</a:t>
            </a:r>
            <a:r>
              <a:rPr sz="908" spc="177" dirty="0">
                <a:latin typeface="Verdana"/>
                <a:cs typeface="Verdana"/>
              </a:rPr>
              <a:t> </a:t>
            </a:r>
            <a:r>
              <a:rPr sz="908" spc="-59" dirty="0">
                <a:latin typeface="Verdana"/>
                <a:cs typeface="Verdana"/>
              </a:rPr>
              <a:t>использоваться</a:t>
            </a:r>
            <a:r>
              <a:rPr sz="908" spc="-73" dirty="0">
                <a:latin typeface="Verdana"/>
                <a:cs typeface="Verdana"/>
              </a:rPr>
              <a:t> группой</a:t>
            </a:r>
            <a:r>
              <a:rPr sz="908" spc="-73" dirty="0">
                <a:latin typeface="Microsoft Sans Serif"/>
                <a:cs typeface="Microsoft Sans Serif"/>
              </a:rPr>
              <a:t>.</a:t>
            </a:r>
            <a:endParaRPr sz="908">
              <a:latin typeface="Microsoft Sans Serif"/>
              <a:cs typeface="Microsoft Sans Serif"/>
            </a:endParaRPr>
          </a:p>
        </p:txBody>
      </p:sp>
      <p:sp>
        <p:nvSpPr>
          <p:cNvPr id="8" name="object 8"/>
          <p:cNvSpPr/>
          <p:nvPr/>
        </p:nvSpPr>
        <p:spPr>
          <a:xfrm>
            <a:off x="1665282" y="5132089"/>
            <a:ext cx="4152836" cy="570539"/>
          </a:xfrm>
          <a:custGeom>
            <a:avLst/>
            <a:gdLst/>
            <a:ahLst/>
            <a:cxnLst/>
            <a:rect l="l" t="t" r="r" b="b"/>
            <a:pathLst>
              <a:path w="4575810" h="628650">
                <a:moveTo>
                  <a:pt x="4575810" y="0"/>
                </a:moveTo>
                <a:lnTo>
                  <a:pt x="4569714" y="0"/>
                </a:lnTo>
                <a:lnTo>
                  <a:pt x="6096" y="0"/>
                </a:lnTo>
                <a:lnTo>
                  <a:pt x="0" y="0"/>
                </a:lnTo>
                <a:lnTo>
                  <a:pt x="0" y="6096"/>
                </a:lnTo>
                <a:lnTo>
                  <a:pt x="0" y="171450"/>
                </a:lnTo>
                <a:lnTo>
                  <a:pt x="0" y="323850"/>
                </a:lnTo>
                <a:lnTo>
                  <a:pt x="0" y="476250"/>
                </a:lnTo>
                <a:lnTo>
                  <a:pt x="0" y="628650"/>
                </a:lnTo>
                <a:lnTo>
                  <a:pt x="6096" y="628650"/>
                </a:lnTo>
                <a:lnTo>
                  <a:pt x="6096" y="476250"/>
                </a:lnTo>
                <a:lnTo>
                  <a:pt x="6096" y="323850"/>
                </a:lnTo>
                <a:lnTo>
                  <a:pt x="6096" y="171450"/>
                </a:lnTo>
                <a:lnTo>
                  <a:pt x="6096" y="6096"/>
                </a:lnTo>
                <a:lnTo>
                  <a:pt x="4569714" y="6096"/>
                </a:lnTo>
                <a:lnTo>
                  <a:pt x="4569714" y="171450"/>
                </a:lnTo>
                <a:lnTo>
                  <a:pt x="4569714" y="323850"/>
                </a:lnTo>
                <a:lnTo>
                  <a:pt x="4569714" y="476250"/>
                </a:lnTo>
                <a:lnTo>
                  <a:pt x="4569714" y="628650"/>
                </a:lnTo>
                <a:lnTo>
                  <a:pt x="4575810" y="628650"/>
                </a:lnTo>
                <a:lnTo>
                  <a:pt x="4575810" y="476250"/>
                </a:lnTo>
                <a:lnTo>
                  <a:pt x="4575810" y="323850"/>
                </a:lnTo>
                <a:lnTo>
                  <a:pt x="4575810" y="171450"/>
                </a:lnTo>
                <a:lnTo>
                  <a:pt x="4575810" y="6096"/>
                </a:lnTo>
                <a:lnTo>
                  <a:pt x="4575810" y="0"/>
                </a:lnTo>
                <a:close/>
              </a:path>
            </a:pathLst>
          </a:custGeom>
          <a:solidFill>
            <a:srgbClr val="000000"/>
          </a:solidFill>
        </p:spPr>
        <p:txBody>
          <a:bodyPr wrap="square" lIns="0" tIns="0" rIns="0" bIns="0" rtlCol="0"/>
          <a:lstStyle/>
          <a:p>
            <a:endParaRPr sz="1634"/>
          </a:p>
        </p:txBody>
      </p:sp>
      <p:sp>
        <p:nvSpPr>
          <p:cNvPr id="9" name="object 9"/>
          <p:cNvSpPr txBox="1"/>
          <p:nvPr/>
        </p:nvSpPr>
        <p:spPr>
          <a:xfrm>
            <a:off x="1670815" y="5135779"/>
            <a:ext cx="4141886" cy="704585"/>
          </a:xfrm>
          <a:prstGeom prst="rect">
            <a:avLst/>
          </a:prstGeom>
        </p:spPr>
        <p:txBody>
          <a:bodyPr vert="horz" wrap="square" lIns="0" tIns="11526" rIns="0" bIns="0" rtlCol="0">
            <a:spAutoFit/>
          </a:bodyPr>
          <a:lstStyle/>
          <a:p>
            <a:pPr marL="62820" marR="57056" indent="-576" algn="just">
              <a:spcBef>
                <a:spcPts val="91"/>
              </a:spcBef>
            </a:pPr>
            <a:r>
              <a:rPr sz="908" b="1" dirty="0">
                <a:latin typeface="Arial"/>
                <a:cs typeface="Arial"/>
              </a:rPr>
              <a:t>ПРИМЕР</a:t>
            </a:r>
            <a:r>
              <a:rPr sz="908" b="1" spc="349" dirty="0">
                <a:latin typeface="Arial"/>
                <a:cs typeface="Arial"/>
              </a:rPr>
              <a:t>  </a:t>
            </a:r>
            <a:r>
              <a:rPr sz="908" b="1" dirty="0">
                <a:latin typeface="Arial"/>
                <a:cs typeface="Arial"/>
              </a:rPr>
              <a:t>-</a:t>
            </a:r>
            <a:r>
              <a:rPr sz="908" b="1" spc="345" dirty="0">
                <a:latin typeface="Arial"/>
                <a:cs typeface="Arial"/>
              </a:rPr>
              <a:t>  </a:t>
            </a:r>
            <a:r>
              <a:rPr sz="908" b="1" dirty="0">
                <a:latin typeface="Arial"/>
                <a:cs typeface="Arial"/>
              </a:rPr>
              <a:t>Денежные</a:t>
            </a:r>
            <a:r>
              <a:rPr sz="908" b="1" spc="354" dirty="0">
                <a:latin typeface="Arial"/>
                <a:cs typeface="Arial"/>
              </a:rPr>
              <a:t>  </a:t>
            </a:r>
            <a:r>
              <a:rPr sz="908" b="1" dirty="0">
                <a:latin typeface="Arial"/>
                <a:cs typeface="Arial"/>
              </a:rPr>
              <a:t>средства,</a:t>
            </a:r>
            <a:r>
              <a:rPr sz="908" b="1" spc="345" dirty="0">
                <a:latin typeface="Arial"/>
                <a:cs typeface="Arial"/>
              </a:rPr>
              <a:t>  </a:t>
            </a:r>
            <a:r>
              <a:rPr sz="908" b="1" dirty="0">
                <a:latin typeface="Arial"/>
                <a:cs typeface="Arial"/>
              </a:rPr>
              <a:t>которые</a:t>
            </a:r>
            <a:r>
              <a:rPr sz="908" b="1" spc="354" dirty="0">
                <a:latin typeface="Arial"/>
                <a:cs typeface="Arial"/>
              </a:rPr>
              <a:t>  </a:t>
            </a:r>
            <a:r>
              <a:rPr sz="908" b="1" dirty="0">
                <a:latin typeface="Arial"/>
                <a:cs typeface="Arial"/>
              </a:rPr>
              <a:t>не</a:t>
            </a:r>
            <a:r>
              <a:rPr sz="908" b="1" spc="345" dirty="0">
                <a:latin typeface="Arial"/>
                <a:cs typeface="Arial"/>
              </a:rPr>
              <a:t>  </a:t>
            </a:r>
            <a:r>
              <a:rPr sz="908" b="1" dirty="0">
                <a:latin typeface="Arial"/>
                <a:cs typeface="Arial"/>
              </a:rPr>
              <a:t>могут</a:t>
            </a:r>
            <a:r>
              <a:rPr sz="908" b="1" spc="345" dirty="0">
                <a:latin typeface="Arial"/>
                <a:cs typeface="Arial"/>
              </a:rPr>
              <a:t>  </a:t>
            </a:r>
            <a:r>
              <a:rPr sz="908" b="1" spc="-18" dirty="0">
                <a:latin typeface="Arial"/>
                <a:cs typeface="Arial"/>
              </a:rPr>
              <a:t>быть </a:t>
            </a:r>
            <a:r>
              <a:rPr sz="908" b="1" dirty="0">
                <a:latin typeface="Arial"/>
                <a:cs typeface="Arial"/>
              </a:rPr>
              <a:t>использованы</a:t>
            </a:r>
            <a:r>
              <a:rPr sz="908" b="1" spc="-32" dirty="0">
                <a:latin typeface="Arial"/>
                <a:cs typeface="Arial"/>
              </a:rPr>
              <a:t> </a:t>
            </a:r>
            <a:r>
              <a:rPr sz="908" b="1" spc="-9" dirty="0">
                <a:latin typeface="Arial"/>
                <a:cs typeface="Arial"/>
              </a:rPr>
              <a:t>группой</a:t>
            </a:r>
            <a:endParaRPr sz="908">
              <a:latin typeface="Arial"/>
              <a:cs typeface="Arial"/>
            </a:endParaRPr>
          </a:p>
          <a:p>
            <a:pPr marL="62820" marR="55327" algn="just">
              <a:lnSpc>
                <a:spcPts val="1089"/>
              </a:lnSpc>
              <a:spcBef>
                <a:spcPts val="32"/>
              </a:spcBef>
            </a:pPr>
            <a:r>
              <a:rPr sz="908" spc="-50" dirty="0">
                <a:latin typeface="Verdana"/>
                <a:cs typeface="Verdana"/>
              </a:rPr>
              <a:t>Ваша</a:t>
            </a:r>
            <a:r>
              <a:rPr sz="908" spc="9" dirty="0">
                <a:latin typeface="Verdana"/>
                <a:cs typeface="Verdana"/>
              </a:rPr>
              <a:t> </a:t>
            </a:r>
            <a:r>
              <a:rPr sz="908" spc="-64" dirty="0">
                <a:latin typeface="Verdana"/>
                <a:cs typeface="Verdana"/>
              </a:rPr>
              <a:t>зарубежная</a:t>
            </a:r>
            <a:r>
              <a:rPr sz="908" spc="18" dirty="0">
                <a:latin typeface="Verdana"/>
                <a:cs typeface="Verdana"/>
              </a:rPr>
              <a:t> </a:t>
            </a:r>
            <a:r>
              <a:rPr sz="908" spc="-68" dirty="0">
                <a:latin typeface="Verdana"/>
                <a:cs typeface="Verdana"/>
              </a:rPr>
              <a:t>дочерняя</a:t>
            </a:r>
            <a:r>
              <a:rPr sz="908" spc="14" dirty="0">
                <a:latin typeface="Verdana"/>
                <a:cs typeface="Verdana"/>
              </a:rPr>
              <a:t> </a:t>
            </a:r>
            <a:r>
              <a:rPr sz="908" spc="-82" dirty="0">
                <a:latin typeface="Verdana"/>
                <a:cs typeface="Verdana"/>
              </a:rPr>
              <a:t>компания</a:t>
            </a:r>
            <a:r>
              <a:rPr sz="908" spc="18" dirty="0">
                <a:latin typeface="Verdana"/>
                <a:cs typeface="Verdana"/>
              </a:rPr>
              <a:t> </a:t>
            </a:r>
            <a:r>
              <a:rPr sz="908" spc="-50" dirty="0">
                <a:latin typeface="Verdana"/>
                <a:cs typeface="Verdana"/>
              </a:rPr>
              <a:t>имеет</a:t>
            </a:r>
            <a:r>
              <a:rPr sz="908" spc="14" dirty="0">
                <a:latin typeface="Verdana"/>
                <a:cs typeface="Verdana"/>
              </a:rPr>
              <a:t> </a:t>
            </a:r>
            <a:r>
              <a:rPr sz="908" spc="-64" dirty="0">
                <a:latin typeface="Verdana"/>
                <a:cs typeface="Verdana"/>
              </a:rPr>
              <a:t>остаток</a:t>
            </a:r>
            <a:r>
              <a:rPr sz="908" spc="18" dirty="0">
                <a:latin typeface="Verdana"/>
                <a:cs typeface="Verdana"/>
              </a:rPr>
              <a:t> </a:t>
            </a:r>
            <a:r>
              <a:rPr sz="908" spc="-86" dirty="0">
                <a:latin typeface="Verdana"/>
                <a:cs typeface="Verdana"/>
              </a:rPr>
              <a:t>денежных</a:t>
            </a:r>
            <a:r>
              <a:rPr sz="908" spc="5" dirty="0">
                <a:latin typeface="Verdana"/>
                <a:cs typeface="Verdana"/>
              </a:rPr>
              <a:t> </a:t>
            </a:r>
            <a:r>
              <a:rPr sz="908" spc="-45" dirty="0">
                <a:latin typeface="Verdana"/>
                <a:cs typeface="Verdana"/>
              </a:rPr>
              <a:t>средств</a:t>
            </a:r>
            <a:r>
              <a:rPr sz="908" spc="14" dirty="0">
                <a:latin typeface="Verdana"/>
                <a:cs typeface="Verdana"/>
              </a:rPr>
              <a:t> </a:t>
            </a:r>
            <a:r>
              <a:rPr sz="908" spc="-45" dirty="0">
                <a:latin typeface="Verdana"/>
                <a:cs typeface="Verdana"/>
              </a:rPr>
              <a:t>в </a:t>
            </a:r>
            <a:r>
              <a:rPr sz="908" dirty="0">
                <a:latin typeface="Verdana"/>
                <a:cs typeface="Verdana"/>
              </a:rPr>
              <a:t>банке</a:t>
            </a:r>
            <a:r>
              <a:rPr sz="908" dirty="0">
                <a:latin typeface="Microsoft Sans Serif"/>
                <a:cs typeface="Microsoft Sans Serif"/>
              </a:rPr>
              <a:t>,</a:t>
            </a:r>
            <a:r>
              <a:rPr sz="908" spc="182" dirty="0">
                <a:latin typeface="Microsoft Sans Serif"/>
                <a:cs typeface="Microsoft Sans Serif"/>
              </a:rPr>
              <a:t> </a:t>
            </a:r>
            <a:r>
              <a:rPr sz="908" dirty="0">
                <a:latin typeface="Verdana"/>
                <a:cs typeface="Verdana"/>
              </a:rPr>
              <a:t>но</a:t>
            </a:r>
            <a:r>
              <a:rPr sz="908" spc="109" dirty="0">
                <a:latin typeface="Verdana"/>
                <a:cs typeface="Verdana"/>
              </a:rPr>
              <a:t> </a:t>
            </a:r>
            <a:r>
              <a:rPr sz="908" spc="-32" dirty="0">
                <a:latin typeface="Verdana"/>
                <a:cs typeface="Verdana"/>
              </a:rPr>
              <a:t>правительство</a:t>
            </a:r>
            <a:r>
              <a:rPr sz="908" spc="113" dirty="0">
                <a:latin typeface="Verdana"/>
                <a:cs typeface="Verdana"/>
              </a:rPr>
              <a:t> </a:t>
            </a:r>
            <a:r>
              <a:rPr sz="908" dirty="0">
                <a:latin typeface="Verdana"/>
                <a:cs typeface="Verdana"/>
              </a:rPr>
              <a:t>той</a:t>
            </a:r>
            <a:r>
              <a:rPr sz="908" spc="109" dirty="0">
                <a:latin typeface="Verdana"/>
                <a:cs typeface="Verdana"/>
              </a:rPr>
              <a:t> </a:t>
            </a:r>
            <a:r>
              <a:rPr sz="908" dirty="0">
                <a:latin typeface="Verdana"/>
                <a:cs typeface="Verdana"/>
              </a:rPr>
              <a:t>страны</a:t>
            </a:r>
            <a:r>
              <a:rPr sz="908" spc="109" dirty="0">
                <a:latin typeface="Verdana"/>
                <a:cs typeface="Verdana"/>
              </a:rPr>
              <a:t> </a:t>
            </a:r>
            <a:r>
              <a:rPr sz="908" spc="-18" dirty="0">
                <a:latin typeface="Verdana"/>
                <a:cs typeface="Verdana"/>
              </a:rPr>
              <a:t>заморозило</a:t>
            </a:r>
            <a:r>
              <a:rPr sz="908" spc="109" dirty="0">
                <a:latin typeface="Verdana"/>
                <a:cs typeface="Verdana"/>
              </a:rPr>
              <a:t> </a:t>
            </a:r>
            <a:r>
              <a:rPr sz="908" dirty="0">
                <a:latin typeface="Verdana"/>
                <a:cs typeface="Verdana"/>
              </a:rPr>
              <a:t>их</a:t>
            </a:r>
            <a:r>
              <a:rPr sz="908" spc="109" dirty="0">
                <a:latin typeface="Verdana"/>
                <a:cs typeface="Verdana"/>
              </a:rPr>
              <a:t> </a:t>
            </a:r>
            <a:r>
              <a:rPr sz="908" dirty="0">
                <a:latin typeface="Verdana"/>
                <a:cs typeface="Verdana"/>
              </a:rPr>
              <a:t>счета</a:t>
            </a:r>
            <a:r>
              <a:rPr sz="908" spc="109" dirty="0">
                <a:latin typeface="Verdana"/>
                <a:cs typeface="Verdana"/>
              </a:rPr>
              <a:t> </a:t>
            </a:r>
            <a:r>
              <a:rPr sz="908" dirty="0">
                <a:latin typeface="Verdana"/>
                <a:cs typeface="Verdana"/>
              </a:rPr>
              <a:t>до</a:t>
            </a:r>
            <a:r>
              <a:rPr sz="908" spc="109" dirty="0">
                <a:latin typeface="Verdana"/>
                <a:cs typeface="Verdana"/>
              </a:rPr>
              <a:t> </a:t>
            </a:r>
            <a:r>
              <a:rPr sz="908" spc="-18" dirty="0">
                <a:latin typeface="Verdana"/>
                <a:cs typeface="Verdana"/>
              </a:rPr>
              <a:t>того </a:t>
            </a:r>
            <a:r>
              <a:rPr sz="908" spc="-32" dirty="0">
                <a:latin typeface="Verdana"/>
                <a:cs typeface="Verdana"/>
              </a:rPr>
              <a:t>момента</a:t>
            </a:r>
            <a:r>
              <a:rPr sz="908" spc="-32" dirty="0">
                <a:latin typeface="Microsoft Sans Serif"/>
                <a:cs typeface="Microsoft Sans Serif"/>
              </a:rPr>
              <a:t>,</a:t>
            </a:r>
            <a:r>
              <a:rPr sz="908" spc="59" dirty="0">
                <a:latin typeface="Microsoft Sans Serif"/>
                <a:cs typeface="Microsoft Sans Serif"/>
              </a:rPr>
              <a:t> </a:t>
            </a:r>
            <a:r>
              <a:rPr sz="908" spc="-95" dirty="0">
                <a:latin typeface="Verdana"/>
                <a:cs typeface="Verdana"/>
              </a:rPr>
              <a:t>пока</a:t>
            </a:r>
            <a:r>
              <a:rPr sz="908" spc="-18" dirty="0">
                <a:latin typeface="Verdana"/>
                <a:cs typeface="Verdana"/>
              </a:rPr>
              <a:t> </a:t>
            </a:r>
            <a:r>
              <a:rPr sz="908" dirty="0">
                <a:latin typeface="Verdana"/>
                <a:cs typeface="Verdana"/>
              </a:rPr>
              <a:t>с</a:t>
            </a:r>
            <a:r>
              <a:rPr sz="908" spc="-14" dirty="0">
                <a:latin typeface="Verdana"/>
                <a:cs typeface="Verdana"/>
              </a:rPr>
              <a:t> </a:t>
            </a:r>
            <a:r>
              <a:rPr sz="908" spc="-64" dirty="0">
                <a:latin typeface="Verdana"/>
                <a:cs typeface="Verdana"/>
              </a:rPr>
              <a:t>дочерней</a:t>
            </a:r>
            <a:r>
              <a:rPr sz="908" spc="-14" dirty="0">
                <a:latin typeface="Verdana"/>
                <a:cs typeface="Verdana"/>
              </a:rPr>
              <a:t> </a:t>
            </a:r>
            <a:r>
              <a:rPr sz="908" spc="-73" dirty="0">
                <a:latin typeface="Verdana"/>
                <a:cs typeface="Verdana"/>
              </a:rPr>
              <a:t>компанией</a:t>
            </a:r>
            <a:r>
              <a:rPr sz="908" spc="-18" dirty="0">
                <a:latin typeface="Verdana"/>
                <a:cs typeface="Verdana"/>
              </a:rPr>
              <a:t> </a:t>
            </a:r>
            <a:r>
              <a:rPr sz="908" spc="-68" dirty="0">
                <a:latin typeface="Verdana"/>
                <a:cs typeface="Verdana"/>
              </a:rPr>
              <a:t>не</a:t>
            </a:r>
            <a:r>
              <a:rPr sz="908" spc="-14" dirty="0">
                <a:latin typeface="Verdana"/>
                <a:cs typeface="Verdana"/>
              </a:rPr>
              <a:t> </a:t>
            </a:r>
            <a:r>
              <a:rPr sz="908" spc="-64" dirty="0">
                <a:latin typeface="Verdana"/>
                <a:cs typeface="Verdana"/>
              </a:rPr>
              <a:t>будут</a:t>
            </a:r>
            <a:r>
              <a:rPr sz="908" spc="-18" dirty="0">
                <a:latin typeface="Verdana"/>
                <a:cs typeface="Verdana"/>
              </a:rPr>
              <a:t> </a:t>
            </a:r>
            <a:r>
              <a:rPr sz="908" spc="-73" dirty="0">
                <a:latin typeface="Verdana"/>
                <a:cs typeface="Verdana"/>
              </a:rPr>
              <a:t>урегулированы</a:t>
            </a:r>
            <a:r>
              <a:rPr sz="908" spc="-14" dirty="0">
                <a:latin typeface="Verdana"/>
                <a:cs typeface="Verdana"/>
              </a:rPr>
              <a:t> </a:t>
            </a:r>
            <a:r>
              <a:rPr sz="908" spc="-32" dirty="0">
                <a:latin typeface="Verdana"/>
                <a:cs typeface="Verdana"/>
              </a:rPr>
              <a:t>налоговые</a:t>
            </a:r>
            <a:endParaRPr sz="908">
              <a:latin typeface="Verdana"/>
              <a:cs typeface="Verdana"/>
            </a:endParaRPr>
          </a:p>
        </p:txBody>
      </p:sp>
      <p:sp>
        <p:nvSpPr>
          <p:cNvPr id="10" name="object 10"/>
          <p:cNvSpPr/>
          <p:nvPr/>
        </p:nvSpPr>
        <p:spPr>
          <a:xfrm>
            <a:off x="1665282" y="5702629"/>
            <a:ext cx="4152836" cy="138313"/>
          </a:xfrm>
          <a:custGeom>
            <a:avLst/>
            <a:gdLst/>
            <a:ahLst/>
            <a:cxnLst/>
            <a:rect l="l" t="t" r="r" b="b"/>
            <a:pathLst>
              <a:path w="4575810" h="152400">
                <a:moveTo>
                  <a:pt x="6096" y="0"/>
                </a:moveTo>
                <a:lnTo>
                  <a:pt x="0" y="0"/>
                </a:lnTo>
                <a:lnTo>
                  <a:pt x="0" y="152400"/>
                </a:lnTo>
                <a:lnTo>
                  <a:pt x="6096" y="152400"/>
                </a:lnTo>
                <a:lnTo>
                  <a:pt x="6096" y="0"/>
                </a:lnTo>
                <a:close/>
              </a:path>
              <a:path w="4575810" h="152400">
                <a:moveTo>
                  <a:pt x="4575810" y="0"/>
                </a:moveTo>
                <a:lnTo>
                  <a:pt x="4569714" y="0"/>
                </a:lnTo>
                <a:lnTo>
                  <a:pt x="4569714" y="152400"/>
                </a:lnTo>
                <a:lnTo>
                  <a:pt x="4575810" y="152400"/>
                </a:lnTo>
                <a:lnTo>
                  <a:pt x="4575810" y="0"/>
                </a:lnTo>
                <a:close/>
              </a:path>
            </a:pathLst>
          </a:custGeom>
          <a:solidFill>
            <a:srgbClr val="000000"/>
          </a:solidFill>
        </p:spPr>
        <p:txBody>
          <a:bodyPr wrap="square" lIns="0" tIns="0" rIns="0" bIns="0" rtlCol="0"/>
          <a:lstStyle/>
          <a:p>
            <a:endParaRPr sz="1634"/>
          </a:p>
        </p:txBody>
      </p:sp>
      <p:sp>
        <p:nvSpPr>
          <p:cNvPr id="11" name="object 11"/>
          <p:cNvSpPr/>
          <p:nvPr/>
        </p:nvSpPr>
        <p:spPr>
          <a:xfrm>
            <a:off x="6369986" y="653526"/>
            <a:ext cx="4152836" cy="293914"/>
          </a:xfrm>
          <a:custGeom>
            <a:avLst/>
            <a:gdLst/>
            <a:ahLst/>
            <a:cxnLst/>
            <a:rect l="l" t="t" r="r" b="b"/>
            <a:pathLst>
              <a:path w="4575809" h="323850">
                <a:moveTo>
                  <a:pt x="6096" y="0"/>
                </a:moveTo>
                <a:lnTo>
                  <a:pt x="0" y="0"/>
                </a:lnTo>
                <a:lnTo>
                  <a:pt x="0" y="152400"/>
                </a:lnTo>
                <a:lnTo>
                  <a:pt x="6096" y="152400"/>
                </a:lnTo>
                <a:lnTo>
                  <a:pt x="6096" y="0"/>
                </a:lnTo>
                <a:close/>
              </a:path>
              <a:path w="4575809" h="323850">
                <a:moveTo>
                  <a:pt x="4575810" y="152412"/>
                </a:moveTo>
                <a:lnTo>
                  <a:pt x="4569714" y="152412"/>
                </a:lnTo>
                <a:lnTo>
                  <a:pt x="4569714" y="317754"/>
                </a:lnTo>
                <a:lnTo>
                  <a:pt x="6096" y="317754"/>
                </a:lnTo>
                <a:lnTo>
                  <a:pt x="6096" y="152412"/>
                </a:lnTo>
                <a:lnTo>
                  <a:pt x="0" y="152412"/>
                </a:lnTo>
                <a:lnTo>
                  <a:pt x="0" y="317754"/>
                </a:lnTo>
                <a:lnTo>
                  <a:pt x="0" y="323850"/>
                </a:lnTo>
                <a:lnTo>
                  <a:pt x="6096" y="323850"/>
                </a:lnTo>
                <a:lnTo>
                  <a:pt x="4569714" y="323850"/>
                </a:lnTo>
                <a:lnTo>
                  <a:pt x="4575810" y="323850"/>
                </a:lnTo>
                <a:lnTo>
                  <a:pt x="4575810" y="317766"/>
                </a:lnTo>
                <a:lnTo>
                  <a:pt x="4575810" y="152412"/>
                </a:lnTo>
                <a:close/>
              </a:path>
              <a:path w="4575809" h="323850">
                <a:moveTo>
                  <a:pt x="4575810" y="0"/>
                </a:moveTo>
                <a:lnTo>
                  <a:pt x="4569714" y="0"/>
                </a:lnTo>
                <a:lnTo>
                  <a:pt x="4569714" y="152400"/>
                </a:lnTo>
                <a:lnTo>
                  <a:pt x="4575810" y="152400"/>
                </a:lnTo>
                <a:lnTo>
                  <a:pt x="4575810" y="0"/>
                </a:lnTo>
                <a:close/>
              </a:path>
            </a:pathLst>
          </a:custGeom>
          <a:solidFill>
            <a:srgbClr val="000000"/>
          </a:solidFill>
        </p:spPr>
        <p:txBody>
          <a:bodyPr wrap="square" lIns="0" tIns="0" rIns="0" bIns="0" rtlCol="0"/>
          <a:lstStyle/>
          <a:p>
            <a:endParaRPr sz="1634"/>
          </a:p>
        </p:txBody>
      </p:sp>
      <p:sp>
        <p:nvSpPr>
          <p:cNvPr id="12" name="object 12"/>
          <p:cNvSpPr txBox="1"/>
          <p:nvPr/>
        </p:nvSpPr>
        <p:spPr>
          <a:xfrm>
            <a:off x="6375518" y="394421"/>
            <a:ext cx="4141886" cy="1829316"/>
          </a:xfrm>
          <a:prstGeom prst="rect">
            <a:avLst/>
          </a:prstGeom>
        </p:spPr>
        <p:txBody>
          <a:bodyPr vert="horz" wrap="square" lIns="0" tIns="11526" rIns="0" bIns="0" rtlCol="0">
            <a:spAutoFit/>
          </a:bodyPr>
          <a:lstStyle/>
          <a:p>
            <a:pPr marL="2075350">
              <a:spcBef>
                <a:spcPts val="91"/>
              </a:spcBef>
            </a:pPr>
            <a:r>
              <a:rPr sz="908" spc="-54" dirty="0">
                <a:latin typeface="Verdana"/>
                <a:cs typeface="Verdana"/>
              </a:rPr>
              <a:t>Отчет</a:t>
            </a:r>
            <a:r>
              <a:rPr sz="908" spc="-36" dirty="0">
                <a:latin typeface="Verdana"/>
                <a:cs typeface="Verdana"/>
              </a:rPr>
              <a:t> </a:t>
            </a:r>
            <a:r>
              <a:rPr sz="908" spc="-64" dirty="0">
                <a:latin typeface="Verdana"/>
                <a:cs typeface="Verdana"/>
              </a:rPr>
              <a:t>о</a:t>
            </a:r>
            <a:r>
              <a:rPr sz="908" spc="-32" dirty="0">
                <a:latin typeface="Verdana"/>
                <a:cs typeface="Verdana"/>
              </a:rPr>
              <a:t> </a:t>
            </a:r>
            <a:r>
              <a:rPr sz="908" spc="-82" dirty="0">
                <a:latin typeface="Verdana"/>
                <a:cs typeface="Verdana"/>
              </a:rPr>
              <a:t>движении</a:t>
            </a:r>
            <a:r>
              <a:rPr sz="908" spc="-32" dirty="0">
                <a:latin typeface="Verdana"/>
                <a:cs typeface="Verdana"/>
              </a:rPr>
              <a:t> </a:t>
            </a:r>
            <a:r>
              <a:rPr sz="908" spc="-82" dirty="0">
                <a:latin typeface="Verdana"/>
                <a:cs typeface="Verdana"/>
              </a:rPr>
              <a:t>денежных</a:t>
            </a:r>
            <a:r>
              <a:rPr sz="908" spc="-36" dirty="0">
                <a:latin typeface="Verdana"/>
                <a:cs typeface="Verdana"/>
              </a:rPr>
              <a:t> </a:t>
            </a:r>
            <a:r>
              <a:rPr sz="908" spc="-9" dirty="0">
                <a:latin typeface="Verdana"/>
                <a:cs typeface="Verdana"/>
              </a:rPr>
              <a:t>средств</a:t>
            </a:r>
            <a:endParaRPr sz="908">
              <a:latin typeface="Verdana"/>
              <a:cs typeface="Verdana"/>
            </a:endParaRPr>
          </a:p>
          <a:p>
            <a:pPr marL="62820" marR="56480" algn="just">
              <a:spcBef>
                <a:spcPts val="840"/>
              </a:spcBef>
            </a:pPr>
            <a:r>
              <a:rPr sz="908" spc="-50" dirty="0">
                <a:latin typeface="Verdana"/>
                <a:cs typeface="Verdana"/>
              </a:rPr>
              <a:t>споры</a:t>
            </a:r>
            <a:r>
              <a:rPr sz="908" spc="-50" dirty="0">
                <a:latin typeface="Microsoft Sans Serif"/>
                <a:cs typeface="Microsoft Sans Serif"/>
              </a:rPr>
              <a:t>.</a:t>
            </a:r>
            <a:r>
              <a:rPr sz="908" spc="41" dirty="0">
                <a:latin typeface="Microsoft Sans Serif"/>
                <a:cs typeface="Microsoft Sans Serif"/>
              </a:rPr>
              <a:t> </a:t>
            </a:r>
            <a:r>
              <a:rPr sz="908" spc="-77" dirty="0">
                <a:latin typeface="Verdana"/>
                <a:cs typeface="Verdana"/>
              </a:rPr>
              <a:t>Указанные</a:t>
            </a:r>
            <a:r>
              <a:rPr sz="908" spc="27" dirty="0">
                <a:latin typeface="Verdana"/>
                <a:cs typeface="Verdana"/>
              </a:rPr>
              <a:t> </a:t>
            </a:r>
            <a:r>
              <a:rPr sz="908" spc="-82" dirty="0">
                <a:latin typeface="Verdana"/>
                <a:cs typeface="Verdana"/>
              </a:rPr>
              <a:t>денежные</a:t>
            </a:r>
            <a:r>
              <a:rPr sz="908" spc="27" dirty="0">
                <a:latin typeface="Verdana"/>
                <a:cs typeface="Verdana"/>
              </a:rPr>
              <a:t> </a:t>
            </a:r>
            <a:r>
              <a:rPr sz="908" spc="-73" dirty="0">
                <a:latin typeface="Verdana"/>
                <a:cs typeface="Verdana"/>
              </a:rPr>
              <a:t>остатки</a:t>
            </a:r>
            <a:r>
              <a:rPr sz="908" spc="23" dirty="0">
                <a:latin typeface="Verdana"/>
                <a:cs typeface="Verdana"/>
              </a:rPr>
              <a:t> </a:t>
            </a:r>
            <a:r>
              <a:rPr sz="908" spc="-82" dirty="0">
                <a:latin typeface="Verdana"/>
                <a:cs typeface="Verdana"/>
              </a:rPr>
              <a:t>должны</a:t>
            </a:r>
            <a:r>
              <a:rPr sz="908" spc="32" dirty="0">
                <a:latin typeface="Verdana"/>
                <a:cs typeface="Verdana"/>
              </a:rPr>
              <a:t> </a:t>
            </a:r>
            <a:r>
              <a:rPr sz="908" spc="-68" dirty="0">
                <a:latin typeface="Verdana"/>
                <a:cs typeface="Verdana"/>
              </a:rPr>
              <a:t>раскрываться</a:t>
            </a:r>
            <a:r>
              <a:rPr sz="908" spc="32" dirty="0">
                <a:latin typeface="Verdana"/>
                <a:cs typeface="Verdana"/>
              </a:rPr>
              <a:t> </a:t>
            </a:r>
            <a:r>
              <a:rPr sz="908" spc="-159" dirty="0">
                <a:latin typeface="Verdana"/>
                <a:cs typeface="Verdana"/>
              </a:rPr>
              <a:t>как</a:t>
            </a:r>
            <a:r>
              <a:rPr sz="908" spc="77" dirty="0">
                <a:latin typeface="Verdana"/>
                <a:cs typeface="Verdana"/>
              </a:rPr>
              <a:t> </a:t>
            </a:r>
            <a:r>
              <a:rPr sz="908" spc="-32" dirty="0">
                <a:latin typeface="Verdana"/>
                <a:cs typeface="Verdana"/>
              </a:rPr>
              <a:t>денежные </a:t>
            </a:r>
            <a:r>
              <a:rPr sz="908" spc="-41" dirty="0">
                <a:latin typeface="Verdana"/>
                <a:cs typeface="Verdana"/>
              </a:rPr>
              <a:t>средства</a:t>
            </a:r>
            <a:r>
              <a:rPr sz="908" spc="-41" dirty="0">
                <a:latin typeface="Microsoft Sans Serif"/>
                <a:cs typeface="Microsoft Sans Serif"/>
              </a:rPr>
              <a:t>,</a:t>
            </a:r>
            <a:r>
              <a:rPr sz="908" spc="32" dirty="0">
                <a:latin typeface="Microsoft Sans Serif"/>
                <a:cs typeface="Microsoft Sans Serif"/>
              </a:rPr>
              <a:t> </a:t>
            </a:r>
            <a:r>
              <a:rPr sz="908" spc="-77" dirty="0">
                <a:latin typeface="Verdana"/>
                <a:cs typeface="Verdana"/>
              </a:rPr>
              <a:t>которые</a:t>
            </a:r>
            <a:r>
              <a:rPr sz="908" spc="-41" dirty="0">
                <a:latin typeface="Verdana"/>
                <a:cs typeface="Verdana"/>
              </a:rPr>
              <a:t> </a:t>
            </a:r>
            <a:r>
              <a:rPr sz="908" spc="-73" dirty="0">
                <a:latin typeface="Verdana"/>
                <a:cs typeface="Verdana"/>
              </a:rPr>
              <a:t>не</a:t>
            </a:r>
            <a:r>
              <a:rPr sz="908" spc="-41" dirty="0">
                <a:latin typeface="Verdana"/>
                <a:cs typeface="Verdana"/>
              </a:rPr>
              <a:t> </a:t>
            </a:r>
            <a:r>
              <a:rPr sz="908" spc="-64" dirty="0">
                <a:latin typeface="Verdana"/>
                <a:cs typeface="Verdana"/>
              </a:rPr>
              <a:t>могут</a:t>
            </a:r>
            <a:r>
              <a:rPr sz="908" spc="-41" dirty="0">
                <a:latin typeface="Verdana"/>
                <a:cs typeface="Verdana"/>
              </a:rPr>
              <a:t> </a:t>
            </a:r>
            <a:r>
              <a:rPr sz="908" spc="-59" dirty="0">
                <a:latin typeface="Verdana"/>
                <a:cs typeface="Verdana"/>
              </a:rPr>
              <a:t>быть</a:t>
            </a:r>
            <a:r>
              <a:rPr sz="908" spc="-41" dirty="0">
                <a:latin typeface="Verdana"/>
                <a:cs typeface="Verdana"/>
              </a:rPr>
              <a:t> </a:t>
            </a:r>
            <a:r>
              <a:rPr sz="908" spc="-73" dirty="0">
                <a:latin typeface="Verdana"/>
                <a:cs typeface="Verdana"/>
              </a:rPr>
              <a:t>использованы</a:t>
            </a:r>
            <a:r>
              <a:rPr sz="908" spc="-36" dirty="0">
                <a:latin typeface="Verdana"/>
                <a:cs typeface="Verdana"/>
              </a:rPr>
              <a:t> </a:t>
            </a:r>
            <a:r>
              <a:rPr sz="908" spc="-9" dirty="0">
                <a:latin typeface="Verdana"/>
                <a:cs typeface="Verdana"/>
              </a:rPr>
              <a:t>группой</a:t>
            </a:r>
            <a:r>
              <a:rPr sz="908" spc="-9" dirty="0">
                <a:latin typeface="Microsoft Sans Serif"/>
                <a:cs typeface="Microsoft Sans Serif"/>
              </a:rPr>
              <a:t>.</a:t>
            </a:r>
            <a:endParaRPr sz="908">
              <a:latin typeface="Microsoft Sans Serif"/>
              <a:cs typeface="Microsoft Sans Serif"/>
            </a:endParaRPr>
          </a:p>
          <a:p>
            <a:pPr>
              <a:spcBef>
                <a:spcPts val="195"/>
              </a:spcBef>
            </a:pPr>
            <a:endParaRPr sz="908">
              <a:latin typeface="Microsoft Sans Serif"/>
              <a:cs typeface="Microsoft Sans Serif"/>
            </a:endParaRPr>
          </a:p>
          <a:p>
            <a:pPr marL="62820" marR="55903" algn="just">
              <a:spcBef>
                <a:spcPts val="5"/>
              </a:spcBef>
            </a:pPr>
            <a:r>
              <a:rPr sz="908" dirty="0">
                <a:latin typeface="Verdana"/>
                <a:cs typeface="Verdana"/>
              </a:rPr>
              <a:t>Существуют</a:t>
            </a:r>
            <a:r>
              <a:rPr sz="908" spc="132" dirty="0">
                <a:latin typeface="Verdana"/>
                <a:cs typeface="Verdana"/>
              </a:rPr>
              <a:t> </a:t>
            </a:r>
            <a:r>
              <a:rPr sz="908" dirty="0">
                <a:latin typeface="Verdana"/>
                <a:cs typeface="Verdana"/>
              </a:rPr>
              <a:t>различные</a:t>
            </a:r>
            <a:r>
              <a:rPr sz="908" spc="136" dirty="0">
                <a:latin typeface="Verdana"/>
                <a:cs typeface="Verdana"/>
              </a:rPr>
              <a:t> </a:t>
            </a:r>
            <a:r>
              <a:rPr sz="908" dirty="0">
                <a:latin typeface="Verdana"/>
                <a:cs typeface="Verdana"/>
              </a:rPr>
              <a:t>обстоятельства</a:t>
            </a:r>
            <a:r>
              <a:rPr sz="908" dirty="0">
                <a:latin typeface="Microsoft Sans Serif"/>
                <a:cs typeface="Microsoft Sans Serif"/>
              </a:rPr>
              <a:t>,</a:t>
            </a:r>
            <a:r>
              <a:rPr sz="908" spc="213" dirty="0">
                <a:latin typeface="Microsoft Sans Serif"/>
                <a:cs typeface="Microsoft Sans Serif"/>
              </a:rPr>
              <a:t> </a:t>
            </a:r>
            <a:r>
              <a:rPr sz="908" dirty="0">
                <a:latin typeface="Verdana"/>
                <a:cs typeface="Verdana"/>
              </a:rPr>
              <a:t>при</a:t>
            </a:r>
            <a:r>
              <a:rPr sz="908" spc="136" dirty="0">
                <a:latin typeface="Verdana"/>
                <a:cs typeface="Verdana"/>
              </a:rPr>
              <a:t> </a:t>
            </a:r>
            <a:r>
              <a:rPr sz="908" dirty="0">
                <a:latin typeface="Verdana"/>
                <a:cs typeface="Verdana"/>
              </a:rPr>
              <a:t>которых</a:t>
            </a:r>
            <a:r>
              <a:rPr sz="908" spc="136" dirty="0">
                <a:latin typeface="Verdana"/>
                <a:cs typeface="Verdana"/>
              </a:rPr>
              <a:t> </a:t>
            </a:r>
            <a:r>
              <a:rPr sz="908" spc="-32" dirty="0">
                <a:latin typeface="Verdana"/>
                <a:cs typeface="Verdana"/>
              </a:rPr>
              <a:t>имеющиеся </a:t>
            </a:r>
            <a:r>
              <a:rPr sz="908" spc="-77" dirty="0">
                <a:latin typeface="Verdana"/>
                <a:cs typeface="Verdana"/>
              </a:rPr>
              <a:t>денежные</a:t>
            </a:r>
            <a:r>
              <a:rPr sz="908" spc="-36" dirty="0">
                <a:latin typeface="Verdana"/>
                <a:cs typeface="Verdana"/>
              </a:rPr>
              <a:t> </a:t>
            </a:r>
            <a:r>
              <a:rPr sz="908" spc="-54" dirty="0">
                <a:latin typeface="Verdana"/>
                <a:cs typeface="Verdana"/>
              </a:rPr>
              <a:t>средства</a:t>
            </a:r>
            <a:r>
              <a:rPr sz="908" spc="-27" dirty="0">
                <a:latin typeface="Verdana"/>
                <a:cs typeface="Verdana"/>
              </a:rPr>
              <a:t> </a:t>
            </a:r>
            <a:r>
              <a:rPr sz="908" spc="-45" dirty="0">
                <a:latin typeface="Microsoft Sans Serif"/>
                <a:cs typeface="Microsoft Sans Serif"/>
              </a:rPr>
              <a:t>(</a:t>
            </a:r>
            <a:r>
              <a:rPr sz="908" spc="-45" dirty="0">
                <a:latin typeface="Verdana"/>
                <a:cs typeface="Verdana"/>
              </a:rPr>
              <a:t>и</a:t>
            </a:r>
            <a:r>
              <a:rPr sz="908" spc="-36" dirty="0">
                <a:latin typeface="Verdana"/>
                <a:cs typeface="Verdana"/>
              </a:rPr>
              <a:t> </a:t>
            </a:r>
            <a:r>
              <a:rPr sz="908" spc="-82" dirty="0">
                <a:latin typeface="Verdana"/>
                <a:cs typeface="Verdana"/>
              </a:rPr>
              <a:t>их</a:t>
            </a:r>
            <a:r>
              <a:rPr sz="908" spc="-36" dirty="0">
                <a:latin typeface="Verdana"/>
                <a:cs typeface="Verdana"/>
              </a:rPr>
              <a:t> </a:t>
            </a:r>
            <a:r>
              <a:rPr sz="908" spc="-64" dirty="0">
                <a:latin typeface="Verdana"/>
                <a:cs typeface="Verdana"/>
              </a:rPr>
              <a:t>эквиваленты</a:t>
            </a:r>
            <a:r>
              <a:rPr sz="908" spc="-64" dirty="0">
                <a:latin typeface="Microsoft Sans Serif"/>
                <a:cs typeface="Microsoft Sans Serif"/>
              </a:rPr>
              <a:t>)</a:t>
            </a:r>
            <a:r>
              <a:rPr sz="908" spc="50" dirty="0">
                <a:latin typeface="Microsoft Sans Serif"/>
                <a:cs typeface="Microsoft Sans Serif"/>
              </a:rPr>
              <a:t> </a:t>
            </a:r>
            <a:r>
              <a:rPr sz="908" spc="-73" dirty="0">
                <a:latin typeface="Verdana"/>
                <a:cs typeface="Verdana"/>
              </a:rPr>
              <a:t>не</a:t>
            </a:r>
            <a:r>
              <a:rPr sz="908" spc="-32" dirty="0">
                <a:latin typeface="Verdana"/>
                <a:cs typeface="Verdana"/>
              </a:rPr>
              <a:t> </a:t>
            </a:r>
            <a:r>
              <a:rPr sz="908" spc="-68" dirty="0">
                <a:latin typeface="Verdana"/>
                <a:cs typeface="Verdana"/>
              </a:rPr>
              <a:t>могут</a:t>
            </a:r>
            <a:r>
              <a:rPr sz="908" spc="-32" dirty="0">
                <a:latin typeface="Verdana"/>
                <a:cs typeface="Verdana"/>
              </a:rPr>
              <a:t> </a:t>
            </a:r>
            <a:r>
              <a:rPr sz="908" spc="-64" dirty="0">
                <a:latin typeface="Verdana"/>
                <a:cs typeface="Verdana"/>
              </a:rPr>
              <a:t>использоваться</a:t>
            </a:r>
            <a:r>
              <a:rPr sz="908" spc="-32" dirty="0">
                <a:latin typeface="Verdana"/>
                <a:cs typeface="Verdana"/>
              </a:rPr>
              <a:t> </a:t>
            </a:r>
            <a:r>
              <a:rPr sz="908" spc="-9" dirty="0">
                <a:latin typeface="Verdana"/>
                <a:cs typeface="Verdana"/>
              </a:rPr>
              <a:t>группой</a:t>
            </a:r>
            <a:r>
              <a:rPr sz="908" spc="-9" dirty="0">
                <a:latin typeface="Microsoft Sans Serif"/>
                <a:cs typeface="Microsoft Sans Serif"/>
              </a:rPr>
              <a:t>.</a:t>
            </a:r>
            <a:endParaRPr sz="908">
              <a:latin typeface="Microsoft Sans Serif"/>
              <a:cs typeface="Microsoft Sans Serif"/>
            </a:endParaRPr>
          </a:p>
          <a:p>
            <a:pPr>
              <a:spcBef>
                <a:spcPts val="59"/>
              </a:spcBef>
            </a:pPr>
            <a:endParaRPr sz="908">
              <a:latin typeface="Microsoft Sans Serif"/>
              <a:cs typeface="Microsoft Sans Serif"/>
            </a:endParaRPr>
          </a:p>
          <a:p>
            <a:pPr marL="62820" marR="54751" indent="-576" algn="just"/>
            <a:r>
              <a:rPr sz="908" spc="-18" dirty="0">
                <a:latin typeface="Verdana"/>
                <a:cs typeface="Verdana"/>
              </a:rPr>
              <a:t>Примером</a:t>
            </a:r>
            <a:r>
              <a:rPr sz="908" spc="-32" dirty="0">
                <a:latin typeface="Verdana"/>
                <a:cs typeface="Verdana"/>
              </a:rPr>
              <a:t> </a:t>
            </a:r>
            <a:r>
              <a:rPr sz="908" spc="-9" dirty="0">
                <a:latin typeface="Verdana"/>
                <a:cs typeface="Verdana"/>
              </a:rPr>
              <a:t>может</a:t>
            </a:r>
            <a:r>
              <a:rPr sz="908" spc="-27" dirty="0">
                <a:latin typeface="Verdana"/>
                <a:cs typeface="Verdana"/>
              </a:rPr>
              <a:t> </a:t>
            </a:r>
            <a:r>
              <a:rPr sz="908" spc="-32" dirty="0">
                <a:latin typeface="Verdana"/>
                <a:cs typeface="Verdana"/>
              </a:rPr>
              <a:t>служить</a:t>
            </a:r>
            <a:r>
              <a:rPr sz="908" spc="-18" dirty="0">
                <a:latin typeface="Verdana"/>
                <a:cs typeface="Verdana"/>
              </a:rPr>
              <a:t> </a:t>
            </a:r>
            <a:r>
              <a:rPr sz="908" spc="-27" dirty="0">
                <a:latin typeface="Verdana"/>
                <a:cs typeface="Verdana"/>
              </a:rPr>
              <a:t>ситуация</a:t>
            </a:r>
            <a:r>
              <a:rPr sz="908" spc="-27" dirty="0">
                <a:latin typeface="Microsoft Sans Serif"/>
                <a:cs typeface="Microsoft Sans Serif"/>
              </a:rPr>
              <a:t>,</a:t>
            </a:r>
            <a:r>
              <a:rPr sz="908" spc="54" dirty="0">
                <a:latin typeface="Microsoft Sans Serif"/>
                <a:cs typeface="Microsoft Sans Serif"/>
              </a:rPr>
              <a:t> </a:t>
            </a:r>
            <a:r>
              <a:rPr sz="908" spc="-36" dirty="0">
                <a:latin typeface="Verdana"/>
                <a:cs typeface="Verdana"/>
              </a:rPr>
              <a:t>когда</a:t>
            </a:r>
            <a:r>
              <a:rPr sz="908" spc="-18" dirty="0">
                <a:latin typeface="Verdana"/>
                <a:cs typeface="Verdana"/>
              </a:rPr>
              <a:t> </a:t>
            </a:r>
            <a:r>
              <a:rPr sz="908" spc="-23" dirty="0">
                <a:latin typeface="Verdana"/>
                <a:cs typeface="Verdana"/>
              </a:rPr>
              <a:t>доступ </a:t>
            </a:r>
            <a:r>
              <a:rPr sz="908" spc="-59" dirty="0">
                <a:latin typeface="Verdana"/>
                <a:cs typeface="Verdana"/>
              </a:rPr>
              <a:t>группы</a:t>
            </a:r>
            <a:r>
              <a:rPr sz="908" spc="-14" dirty="0">
                <a:latin typeface="Verdana"/>
                <a:cs typeface="Verdana"/>
              </a:rPr>
              <a:t> </a:t>
            </a:r>
            <a:r>
              <a:rPr sz="908" dirty="0">
                <a:latin typeface="Verdana"/>
                <a:cs typeface="Verdana"/>
              </a:rPr>
              <a:t>к</a:t>
            </a:r>
            <a:r>
              <a:rPr sz="908" spc="-18" dirty="0">
                <a:latin typeface="Verdana"/>
                <a:cs typeface="Verdana"/>
              </a:rPr>
              <a:t> </a:t>
            </a:r>
            <a:r>
              <a:rPr sz="908" spc="-32" dirty="0">
                <a:latin typeface="Verdana"/>
                <a:cs typeface="Verdana"/>
              </a:rPr>
              <a:t>денежным </a:t>
            </a:r>
            <a:r>
              <a:rPr sz="908" spc="-27" dirty="0">
                <a:latin typeface="Verdana"/>
                <a:cs typeface="Verdana"/>
              </a:rPr>
              <a:t>средствам</a:t>
            </a:r>
            <a:r>
              <a:rPr sz="908" spc="5" dirty="0">
                <a:latin typeface="Verdana"/>
                <a:cs typeface="Verdana"/>
              </a:rPr>
              <a:t> </a:t>
            </a:r>
            <a:r>
              <a:rPr sz="908" dirty="0">
                <a:latin typeface="Microsoft Sans Serif"/>
                <a:cs typeface="Microsoft Sans Serif"/>
              </a:rPr>
              <a:t>(</a:t>
            </a:r>
            <a:r>
              <a:rPr sz="908" dirty="0">
                <a:latin typeface="Verdana"/>
                <a:cs typeface="Verdana"/>
              </a:rPr>
              <a:t>и</a:t>
            </a:r>
            <a:r>
              <a:rPr sz="908" spc="322" dirty="0">
                <a:latin typeface="Verdana"/>
                <a:cs typeface="Verdana"/>
              </a:rPr>
              <a:t> </a:t>
            </a:r>
            <a:r>
              <a:rPr sz="908" dirty="0">
                <a:latin typeface="Verdana"/>
                <a:cs typeface="Verdana"/>
              </a:rPr>
              <a:t>их </a:t>
            </a:r>
            <a:r>
              <a:rPr sz="908" spc="-41" dirty="0">
                <a:latin typeface="Verdana"/>
                <a:cs typeface="Verdana"/>
              </a:rPr>
              <a:t>эквивалентам</a:t>
            </a:r>
            <a:r>
              <a:rPr sz="908" spc="-41" dirty="0">
                <a:latin typeface="Microsoft Sans Serif"/>
                <a:cs typeface="Microsoft Sans Serif"/>
              </a:rPr>
              <a:t>)</a:t>
            </a:r>
            <a:r>
              <a:rPr sz="908" spc="82" dirty="0">
                <a:latin typeface="Microsoft Sans Serif"/>
                <a:cs typeface="Microsoft Sans Serif"/>
              </a:rPr>
              <a:t> </a:t>
            </a:r>
            <a:r>
              <a:rPr sz="908" spc="-45" dirty="0">
                <a:latin typeface="Verdana"/>
                <a:cs typeface="Verdana"/>
              </a:rPr>
              <a:t>дочерней</a:t>
            </a:r>
            <a:r>
              <a:rPr sz="908" spc="5" dirty="0">
                <a:latin typeface="Verdana"/>
                <a:cs typeface="Verdana"/>
              </a:rPr>
              <a:t> </a:t>
            </a:r>
            <a:r>
              <a:rPr sz="908" spc="-64" dirty="0">
                <a:latin typeface="Verdana"/>
                <a:cs typeface="Verdana"/>
              </a:rPr>
              <a:t>компании</a:t>
            </a:r>
            <a:r>
              <a:rPr sz="908" spc="5" dirty="0">
                <a:latin typeface="Verdana"/>
                <a:cs typeface="Verdana"/>
              </a:rPr>
              <a:t> </a:t>
            </a:r>
            <a:r>
              <a:rPr sz="908" spc="-59" dirty="0">
                <a:latin typeface="Verdana"/>
                <a:cs typeface="Verdana"/>
              </a:rPr>
              <a:t>ограничен</a:t>
            </a:r>
            <a:r>
              <a:rPr sz="908" spc="5" dirty="0">
                <a:latin typeface="Verdana"/>
                <a:cs typeface="Verdana"/>
              </a:rPr>
              <a:t> </a:t>
            </a:r>
            <a:r>
              <a:rPr sz="908" spc="-9" dirty="0">
                <a:latin typeface="Verdana"/>
                <a:cs typeface="Verdana"/>
              </a:rPr>
              <a:t>мерами валютного</a:t>
            </a:r>
            <a:r>
              <a:rPr sz="908" spc="36" dirty="0">
                <a:latin typeface="Verdana"/>
                <a:cs typeface="Verdana"/>
              </a:rPr>
              <a:t> </a:t>
            </a:r>
            <a:r>
              <a:rPr sz="908" spc="-9" dirty="0">
                <a:latin typeface="Verdana"/>
                <a:cs typeface="Verdana"/>
              </a:rPr>
              <a:t>контроля</a:t>
            </a:r>
            <a:r>
              <a:rPr sz="908" spc="36" dirty="0">
                <a:latin typeface="Verdana"/>
                <a:cs typeface="Verdana"/>
              </a:rPr>
              <a:t> </a:t>
            </a:r>
            <a:r>
              <a:rPr sz="908" dirty="0">
                <a:latin typeface="Microsoft Sans Serif"/>
                <a:cs typeface="Microsoft Sans Serif"/>
              </a:rPr>
              <a:t>(</a:t>
            </a:r>
            <a:r>
              <a:rPr sz="908" dirty="0">
                <a:latin typeface="Verdana"/>
                <a:cs typeface="Verdana"/>
              </a:rPr>
              <a:t>или</a:t>
            </a:r>
            <a:r>
              <a:rPr sz="908" spc="41" dirty="0">
                <a:latin typeface="Verdana"/>
                <a:cs typeface="Verdana"/>
              </a:rPr>
              <a:t> </a:t>
            </a:r>
            <a:r>
              <a:rPr sz="908" dirty="0">
                <a:latin typeface="Verdana"/>
                <a:cs typeface="Verdana"/>
              </a:rPr>
              <a:t>прочими</a:t>
            </a:r>
            <a:r>
              <a:rPr sz="908" spc="41" dirty="0">
                <a:latin typeface="Verdana"/>
                <a:cs typeface="Verdana"/>
              </a:rPr>
              <a:t> </a:t>
            </a:r>
            <a:r>
              <a:rPr sz="908" spc="-18" dirty="0">
                <a:latin typeface="Verdana"/>
                <a:cs typeface="Verdana"/>
              </a:rPr>
              <a:t>ограничениям</a:t>
            </a:r>
            <a:r>
              <a:rPr sz="908" spc="-18" dirty="0">
                <a:latin typeface="Microsoft Sans Serif"/>
                <a:cs typeface="Microsoft Sans Serif"/>
              </a:rPr>
              <a:t>),</a:t>
            </a:r>
            <a:r>
              <a:rPr sz="908" spc="113" dirty="0">
                <a:latin typeface="Microsoft Sans Serif"/>
                <a:cs typeface="Microsoft Sans Serif"/>
              </a:rPr>
              <a:t> </a:t>
            </a:r>
            <a:r>
              <a:rPr sz="908" dirty="0">
                <a:latin typeface="Verdana"/>
                <a:cs typeface="Verdana"/>
              </a:rPr>
              <a:t>когда</a:t>
            </a:r>
            <a:r>
              <a:rPr sz="908" spc="41" dirty="0">
                <a:latin typeface="Verdana"/>
                <a:cs typeface="Verdana"/>
              </a:rPr>
              <a:t> </a:t>
            </a:r>
            <a:r>
              <a:rPr sz="908" spc="-36" dirty="0">
                <a:latin typeface="Verdana"/>
                <a:cs typeface="Verdana"/>
              </a:rPr>
              <a:t>денежные </a:t>
            </a:r>
            <a:r>
              <a:rPr sz="908" spc="-41" dirty="0">
                <a:latin typeface="Verdana"/>
                <a:cs typeface="Verdana"/>
              </a:rPr>
              <a:t>средства</a:t>
            </a:r>
            <a:r>
              <a:rPr sz="908" spc="27" dirty="0">
                <a:latin typeface="Verdana"/>
                <a:cs typeface="Verdana"/>
              </a:rPr>
              <a:t> </a:t>
            </a:r>
            <a:r>
              <a:rPr sz="908" spc="-68" dirty="0">
                <a:latin typeface="Verdana"/>
                <a:cs typeface="Verdana"/>
              </a:rPr>
              <a:t>недоступны</a:t>
            </a:r>
            <a:r>
              <a:rPr sz="908" spc="27" dirty="0">
                <a:latin typeface="Verdana"/>
                <a:cs typeface="Verdana"/>
              </a:rPr>
              <a:t> </a:t>
            </a:r>
            <a:r>
              <a:rPr sz="908" spc="-32" dirty="0">
                <a:latin typeface="Verdana"/>
                <a:cs typeface="Verdana"/>
              </a:rPr>
              <a:t>для</a:t>
            </a:r>
            <a:r>
              <a:rPr sz="908" spc="23" dirty="0">
                <a:latin typeface="Verdana"/>
                <a:cs typeface="Verdana"/>
              </a:rPr>
              <a:t> </a:t>
            </a:r>
            <a:r>
              <a:rPr sz="908" spc="-68" dirty="0">
                <a:latin typeface="Verdana"/>
                <a:cs typeface="Verdana"/>
              </a:rPr>
              <a:t>пользования</a:t>
            </a:r>
            <a:r>
              <a:rPr sz="908" spc="27" dirty="0">
                <a:latin typeface="Verdana"/>
                <a:cs typeface="Verdana"/>
              </a:rPr>
              <a:t> </a:t>
            </a:r>
            <a:r>
              <a:rPr sz="908" spc="-73" dirty="0">
                <a:latin typeface="Verdana"/>
                <a:cs typeface="Verdana"/>
              </a:rPr>
              <a:t>головной</a:t>
            </a:r>
            <a:r>
              <a:rPr sz="908" spc="23" dirty="0">
                <a:latin typeface="Verdana"/>
                <a:cs typeface="Verdana"/>
              </a:rPr>
              <a:t> </a:t>
            </a:r>
            <a:r>
              <a:rPr sz="908" spc="-77" dirty="0">
                <a:latin typeface="Verdana"/>
                <a:cs typeface="Verdana"/>
              </a:rPr>
              <a:t>компанией</a:t>
            </a:r>
            <a:r>
              <a:rPr sz="908" spc="32" dirty="0">
                <a:latin typeface="Verdana"/>
                <a:cs typeface="Verdana"/>
              </a:rPr>
              <a:t> </a:t>
            </a:r>
            <a:r>
              <a:rPr sz="908" spc="-54" dirty="0">
                <a:latin typeface="Verdana"/>
                <a:cs typeface="Verdana"/>
              </a:rPr>
              <a:t>или</a:t>
            </a:r>
            <a:r>
              <a:rPr sz="908" spc="27" dirty="0">
                <a:latin typeface="Verdana"/>
                <a:cs typeface="Verdana"/>
              </a:rPr>
              <a:t> </a:t>
            </a:r>
            <a:r>
              <a:rPr sz="908" spc="-32" dirty="0">
                <a:latin typeface="Verdana"/>
                <a:cs typeface="Verdana"/>
              </a:rPr>
              <a:t>другими </a:t>
            </a:r>
            <a:r>
              <a:rPr sz="908" spc="-68" dirty="0">
                <a:latin typeface="Verdana"/>
                <a:cs typeface="Verdana"/>
              </a:rPr>
              <a:t>дочерними</a:t>
            </a:r>
            <a:r>
              <a:rPr sz="908" spc="-9" dirty="0">
                <a:latin typeface="Verdana"/>
                <a:cs typeface="Verdana"/>
              </a:rPr>
              <a:t> компаниями</a:t>
            </a:r>
            <a:r>
              <a:rPr sz="908" spc="-9" dirty="0">
                <a:latin typeface="Microsoft Sans Serif"/>
                <a:cs typeface="Microsoft Sans Serif"/>
              </a:rPr>
              <a:t>.</a:t>
            </a:r>
            <a:endParaRPr sz="908">
              <a:latin typeface="Microsoft Sans Serif"/>
              <a:cs typeface="Microsoft Sans Serif"/>
            </a:endParaRPr>
          </a:p>
        </p:txBody>
      </p:sp>
      <p:sp>
        <p:nvSpPr>
          <p:cNvPr id="13" name="object 13"/>
          <p:cNvSpPr txBox="1"/>
          <p:nvPr/>
        </p:nvSpPr>
        <p:spPr>
          <a:xfrm>
            <a:off x="6426885" y="2316271"/>
            <a:ext cx="4039304" cy="570510"/>
          </a:xfrm>
          <a:prstGeom prst="rect">
            <a:avLst/>
          </a:prstGeom>
        </p:spPr>
        <p:txBody>
          <a:bodyPr vert="horz" wrap="square" lIns="0" tIns="11526" rIns="0" bIns="0" rtlCol="0">
            <a:spAutoFit/>
          </a:bodyPr>
          <a:lstStyle/>
          <a:p>
            <a:pPr marL="11527" marR="4611" algn="just">
              <a:spcBef>
                <a:spcPts val="91"/>
              </a:spcBef>
            </a:pPr>
            <a:r>
              <a:rPr sz="908" dirty="0">
                <a:latin typeface="Verdana"/>
                <a:cs typeface="Verdana"/>
              </a:rPr>
              <a:t>С</a:t>
            </a:r>
            <a:r>
              <a:rPr sz="908" spc="95" dirty="0">
                <a:latin typeface="Verdana"/>
                <a:cs typeface="Verdana"/>
              </a:rPr>
              <a:t> </a:t>
            </a:r>
            <a:r>
              <a:rPr sz="908" dirty="0">
                <a:latin typeface="Verdana"/>
                <a:cs typeface="Verdana"/>
              </a:rPr>
              <a:t>точки</a:t>
            </a:r>
            <a:r>
              <a:rPr sz="908" spc="100" dirty="0">
                <a:latin typeface="Verdana"/>
                <a:cs typeface="Verdana"/>
              </a:rPr>
              <a:t> </a:t>
            </a:r>
            <a:r>
              <a:rPr sz="908" dirty="0">
                <a:latin typeface="Verdana"/>
                <a:cs typeface="Verdana"/>
              </a:rPr>
              <a:t>зрения</a:t>
            </a:r>
            <a:r>
              <a:rPr sz="908" spc="100" dirty="0">
                <a:latin typeface="Verdana"/>
                <a:cs typeface="Verdana"/>
              </a:rPr>
              <a:t> </a:t>
            </a:r>
            <a:r>
              <a:rPr sz="908" spc="-18" dirty="0">
                <a:latin typeface="Verdana"/>
                <a:cs typeface="Verdana"/>
              </a:rPr>
              <a:t>понимания</a:t>
            </a:r>
            <a:r>
              <a:rPr sz="908" spc="95" dirty="0">
                <a:latin typeface="Verdana"/>
                <a:cs typeface="Verdana"/>
              </a:rPr>
              <a:t> </a:t>
            </a:r>
            <a:r>
              <a:rPr sz="908" spc="-27" dirty="0">
                <a:latin typeface="Verdana"/>
                <a:cs typeface="Verdana"/>
              </a:rPr>
              <a:t>финансового</a:t>
            </a:r>
            <a:r>
              <a:rPr sz="908" spc="100" dirty="0">
                <a:latin typeface="Verdana"/>
                <a:cs typeface="Verdana"/>
              </a:rPr>
              <a:t> </a:t>
            </a:r>
            <a:r>
              <a:rPr sz="908" spc="-27" dirty="0">
                <a:latin typeface="Verdana"/>
                <a:cs typeface="Verdana"/>
              </a:rPr>
              <a:t>положения</a:t>
            </a:r>
            <a:r>
              <a:rPr sz="908" spc="100" dirty="0">
                <a:latin typeface="Verdana"/>
                <a:cs typeface="Verdana"/>
              </a:rPr>
              <a:t> </a:t>
            </a:r>
            <a:r>
              <a:rPr sz="908" dirty="0">
                <a:latin typeface="Verdana"/>
                <a:cs typeface="Verdana"/>
              </a:rPr>
              <a:t>и</a:t>
            </a:r>
            <a:r>
              <a:rPr sz="908" spc="100" dirty="0">
                <a:latin typeface="Verdana"/>
                <a:cs typeface="Verdana"/>
              </a:rPr>
              <a:t> </a:t>
            </a:r>
            <a:r>
              <a:rPr sz="908" spc="-41" dirty="0">
                <a:latin typeface="Verdana"/>
                <a:cs typeface="Verdana"/>
              </a:rPr>
              <a:t>ликвидности </a:t>
            </a:r>
            <a:r>
              <a:rPr sz="908" spc="-86" dirty="0">
                <a:latin typeface="Verdana"/>
                <a:cs typeface="Verdana"/>
              </a:rPr>
              <a:t>компании</a:t>
            </a:r>
            <a:r>
              <a:rPr sz="908" spc="27" dirty="0">
                <a:latin typeface="Verdana"/>
                <a:cs typeface="Verdana"/>
              </a:rPr>
              <a:t> </a:t>
            </a:r>
            <a:r>
              <a:rPr sz="908" spc="-68" dirty="0">
                <a:latin typeface="Verdana"/>
                <a:cs typeface="Verdana"/>
              </a:rPr>
              <a:t>определенный</a:t>
            </a:r>
            <a:r>
              <a:rPr sz="908" spc="27" dirty="0">
                <a:latin typeface="Verdana"/>
                <a:cs typeface="Verdana"/>
              </a:rPr>
              <a:t> </a:t>
            </a:r>
            <a:r>
              <a:rPr sz="908" spc="-73" dirty="0">
                <a:latin typeface="Verdana"/>
                <a:cs typeface="Verdana"/>
              </a:rPr>
              <a:t>интерес</a:t>
            </a:r>
            <a:r>
              <a:rPr sz="908" spc="23" dirty="0">
                <a:latin typeface="Verdana"/>
                <a:cs typeface="Verdana"/>
              </a:rPr>
              <a:t> </a:t>
            </a:r>
            <a:r>
              <a:rPr sz="908" spc="-68" dirty="0">
                <a:latin typeface="Verdana"/>
                <a:cs typeface="Verdana"/>
              </a:rPr>
              <a:t>для</a:t>
            </a:r>
            <a:r>
              <a:rPr sz="908" spc="27" dirty="0">
                <a:latin typeface="Verdana"/>
                <a:cs typeface="Verdana"/>
              </a:rPr>
              <a:t> </a:t>
            </a:r>
            <a:r>
              <a:rPr sz="908" spc="-64" dirty="0">
                <a:latin typeface="Verdana"/>
                <a:cs typeface="Verdana"/>
              </a:rPr>
              <a:t>пользователей</a:t>
            </a:r>
            <a:r>
              <a:rPr sz="908" spc="27" dirty="0">
                <a:latin typeface="Verdana"/>
                <a:cs typeface="Verdana"/>
              </a:rPr>
              <a:t> </a:t>
            </a:r>
            <a:r>
              <a:rPr sz="908" spc="-64" dirty="0">
                <a:latin typeface="Verdana"/>
                <a:cs typeface="Verdana"/>
              </a:rPr>
              <a:t>может</a:t>
            </a:r>
            <a:r>
              <a:rPr sz="908" spc="18" dirty="0">
                <a:latin typeface="Verdana"/>
                <a:cs typeface="Verdana"/>
              </a:rPr>
              <a:t> </a:t>
            </a:r>
            <a:r>
              <a:rPr sz="908" spc="-36" dirty="0">
                <a:latin typeface="Verdana"/>
                <a:cs typeface="Verdana"/>
              </a:rPr>
              <a:t>представлять </a:t>
            </a:r>
            <a:r>
              <a:rPr sz="908" spc="-9" dirty="0">
                <a:latin typeface="Verdana"/>
                <a:cs typeface="Verdana"/>
              </a:rPr>
              <a:t>дополнительная</a:t>
            </a:r>
            <a:r>
              <a:rPr sz="908" spc="309" dirty="0">
                <a:latin typeface="Verdana"/>
                <a:cs typeface="Verdana"/>
              </a:rPr>
              <a:t> </a:t>
            </a:r>
            <a:r>
              <a:rPr sz="908" dirty="0">
                <a:latin typeface="Verdana"/>
                <a:cs typeface="Verdana"/>
              </a:rPr>
              <a:t>информация</a:t>
            </a:r>
            <a:r>
              <a:rPr sz="908" dirty="0">
                <a:latin typeface="Microsoft Sans Serif"/>
                <a:cs typeface="Microsoft Sans Serif"/>
              </a:rPr>
              <a:t>.</a:t>
            </a:r>
            <a:r>
              <a:rPr sz="908" spc="381" dirty="0">
                <a:latin typeface="Microsoft Sans Serif"/>
                <a:cs typeface="Microsoft Sans Serif"/>
              </a:rPr>
              <a:t> </a:t>
            </a:r>
            <a:r>
              <a:rPr sz="908" dirty="0">
                <a:latin typeface="Verdana"/>
                <a:cs typeface="Verdana"/>
              </a:rPr>
              <a:t>Поэтому</a:t>
            </a:r>
            <a:r>
              <a:rPr sz="908" spc="304" dirty="0">
                <a:latin typeface="Verdana"/>
                <a:cs typeface="Verdana"/>
              </a:rPr>
              <a:t> </a:t>
            </a:r>
            <a:r>
              <a:rPr sz="908" dirty="0">
                <a:latin typeface="Verdana"/>
                <a:cs typeface="Verdana"/>
              </a:rPr>
              <a:t>наряду</a:t>
            </a:r>
            <a:r>
              <a:rPr sz="908" spc="304" dirty="0">
                <a:latin typeface="Verdana"/>
                <a:cs typeface="Verdana"/>
              </a:rPr>
              <a:t> </a:t>
            </a:r>
            <a:r>
              <a:rPr sz="908" dirty="0">
                <a:latin typeface="Verdana"/>
                <a:cs typeface="Verdana"/>
              </a:rPr>
              <a:t>с</a:t>
            </a:r>
            <a:r>
              <a:rPr sz="908" spc="313" dirty="0">
                <a:latin typeface="Verdana"/>
                <a:cs typeface="Verdana"/>
              </a:rPr>
              <a:t> </a:t>
            </a:r>
            <a:r>
              <a:rPr sz="908" spc="-41" dirty="0">
                <a:latin typeface="Verdana"/>
                <a:cs typeface="Verdana"/>
              </a:rPr>
              <a:t>комментариями </a:t>
            </a:r>
            <a:r>
              <a:rPr sz="908" spc="-73" dirty="0">
                <a:latin typeface="Verdana"/>
                <a:cs typeface="Verdana"/>
              </a:rPr>
              <a:t>руководства</a:t>
            </a:r>
            <a:r>
              <a:rPr sz="908" spc="9" dirty="0">
                <a:latin typeface="Verdana"/>
                <a:cs typeface="Verdana"/>
              </a:rPr>
              <a:t> </a:t>
            </a:r>
            <a:r>
              <a:rPr sz="908" spc="-68" dirty="0">
                <a:latin typeface="Verdana"/>
                <a:cs typeface="Verdana"/>
              </a:rPr>
              <a:t>рекомендуется</a:t>
            </a:r>
            <a:r>
              <a:rPr sz="908" spc="14" dirty="0">
                <a:latin typeface="Verdana"/>
                <a:cs typeface="Verdana"/>
              </a:rPr>
              <a:t> </a:t>
            </a:r>
            <a:r>
              <a:rPr sz="908" spc="-9" dirty="0">
                <a:latin typeface="Verdana"/>
                <a:cs typeface="Verdana"/>
              </a:rPr>
              <a:t>раскрывать</a:t>
            </a:r>
            <a:r>
              <a:rPr sz="908" spc="-9" dirty="0">
                <a:latin typeface="Microsoft Sans Serif"/>
                <a:cs typeface="Microsoft Sans Serif"/>
              </a:rPr>
              <a:t>:</a:t>
            </a:r>
            <a:endParaRPr sz="908">
              <a:latin typeface="Microsoft Sans Serif"/>
              <a:cs typeface="Microsoft Sans Serif"/>
            </a:endParaRPr>
          </a:p>
        </p:txBody>
      </p:sp>
      <p:sp>
        <p:nvSpPr>
          <p:cNvPr id="14" name="object 14"/>
          <p:cNvSpPr txBox="1"/>
          <p:nvPr/>
        </p:nvSpPr>
        <p:spPr>
          <a:xfrm>
            <a:off x="6426884" y="3007836"/>
            <a:ext cx="126210" cy="151357"/>
          </a:xfrm>
          <a:prstGeom prst="rect">
            <a:avLst/>
          </a:prstGeom>
        </p:spPr>
        <p:txBody>
          <a:bodyPr vert="horz" wrap="square" lIns="0" tIns="11526" rIns="0" bIns="0" rtlCol="0">
            <a:spAutoFit/>
          </a:bodyPr>
          <a:lstStyle/>
          <a:p>
            <a:pPr marL="11527">
              <a:spcBef>
                <a:spcPts val="91"/>
              </a:spcBef>
            </a:pPr>
            <a:r>
              <a:rPr sz="908" spc="-23" dirty="0">
                <a:latin typeface="Microsoft Sans Serif"/>
                <a:cs typeface="Microsoft Sans Serif"/>
              </a:rPr>
              <a:t>(i)</a:t>
            </a:r>
            <a:endParaRPr sz="908">
              <a:latin typeface="Microsoft Sans Serif"/>
              <a:cs typeface="Microsoft Sans Serif"/>
            </a:endParaRPr>
          </a:p>
        </p:txBody>
      </p:sp>
      <p:sp>
        <p:nvSpPr>
          <p:cNvPr id="15" name="object 15"/>
          <p:cNvSpPr txBox="1"/>
          <p:nvPr/>
        </p:nvSpPr>
        <p:spPr>
          <a:xfrm>
            <a:off x="6841821" y="3007836"/>
            <a:ext cx="3624943" cy="710228"/>
          </a:xfrm>
          <a:prstGeom prst="rect">
            <a:avLst/>
          </a:prstGeom>
        </p:spPr>
        <p:txBody>
          <a:bodyPr vert="horz" wrap="square" lIns="0" tIns="11526" rIns="0" bIns="0" rtlCol="0">
            <a:spAutoFit/>
          </a:bodyPr>
          <a:lstStyle/>
          <a:p>
            <a:pPr marL="11527" marR="4611" algn="just">
              <a:spcBef>
                <a:spcPts val="91"/>
              </a:spcBef>
            </a:pPr>
            <a:r>
              <a:rPr sz="908" spc="-73" dirty="0">
                <a:latin typeface="Verdana"/>
                <a:cs typeface="Verdana"/>
              </a:rPr>
              <a:t>величину</a:t>
            </a:r>
            <a:r>
              <a:rPr sz="908" spc="45" dirty="0">
                <a:latin typeface="Verdana"/>
                <a:cs typeface="Verdana"/>
              </a:rPr>
              <a:t> </a:t>
            </a:r>
            <a:r>
              <a:rPr sz="908" spc="-91" dirty="0">
                <a:latin typeface="Verdana"/>
                <a:cs typeface="Verdana"/>
              </a:rPr>
              <a:t>пока</a:t>
            </a:r>
            <a:r>
              <a:rPr sz="908" spc="50" dirty="0">
                <a:latin typeface="Verdana"/>
                <a:cs typeface="Verdana"/>
              </a:rPr>
              <a:t> </a:t>
            </a:r>
            <a:r>
              <a:rPr sz="908" spc="-68" dirty="0">
                <a:latin typeface="Verdana"/>
                <a:cs typeface="Verdana"/>
              </a:rPr>
              <a:t>не</a:t>
            </a:r>
            <a:r>
              <a:rPr sz="908" spc="50" dirty="0">
                <a:latin typeface="Verdana"/>
                <a:cs typeface="Verdana"/>
              </a:rPr>
              <a:t> </a:t>
            </a:r>
            <a:r>
              <a:rPr sz="908" spc="-68" dirty="0">
                <a:latin typeface="Verdana"/>
                <a:cs typeface="Verdana"/>
              </a:rPr>
              <a:t>привлеченных</a:t>
            </a:r>
            <a:r>
              <a:rPr sz="908" spc="-68" dirty="0">
                <a:latin typeface="Microsoft Sans Serif"/>
                <a:cs typeface="Microsoft Sans Serif"/>
              </a:rPr>
              <a:t>,</a:t>
            </a:r>
            <a:r>
              <a:rPr sz="908" spc="118" dirty="0">
                <a:latin typeface="Microsoft Sans Serif"/>
                <a:cs typeface="Microsoft Sans Serif"/>
              </a:rPr>
              <a:t> </a:t>
            </a:r>
            <a:r>
              <a:rPr sz="908" spc="-73" dirty="0">
                <a:latin typeface="Verdana"/>
                <a:cs typeface="Verdana"/>
              </a:rPr>
              <a:t>но</a:t>
            </a:r>
            <a:r>
              <a:rPr sz="908" spc="50" dirty="0">
                <a:latin typeface="Verdana"/>
                <a:cs typeface="Verdana"/>
              </a:rPr>
              <a:t> </a:t>
            </a:r>
            <a:r>
              <a:rPr sz="908" spc="-68" dirty="0">
                <a:latin typeface="Verdana"/>
                <a:cs typeface="Verdana"/>
              </a:rPr>
              <a:t>возможных</a:t>
            </a:r>
            <a:r>
              <a:rPr sz="908" spc="41" dirty="0">
                <a:latin typeface="Verdana"/>
                <a:cs typeface="Verdana"/>
              </a:rPr>
              <a:t> </a:t>
            </a:r>
            <a:r>
              <a:rPr sz="908" spc="-50" dirty="0">
                <a:latin typeface="Verdana"/>
                <a:cs typeface="Verdana"/>
              </a:rPr>
              <a:t>займов</a:t>
            </a:r>
            <a:r>
              <a:rPr sz="908" spc="-50" dirty="0">
                <a:latin typeface="Microsoft Sans Serif"/>
                <a:cs typeface="Microsoft Sans Serif"/>
              </a:rPr>
              <a:t>,</a:t>
            </a:r>
            <a:r>
              <a:rPr sz="908" spc="118" dirty="0">
                <a:latin typeface="Microsoft Sans Serif"/>
                <a:cs typeface="Microsoft Sans Serif"/>
              </a:rPr>
              <a:t> </a:t>
            </a:r>
            <a:r>
              <a:rPr sz="908" spc="-73" dirty="0">
                <a:latin typeface="Verdana"/>
                <a:cs typeface="Verdana"/>
              </a:rPr>
              <a:t>которые</a:t>
            </a:r>
            <a:r>
              <a:rPr sz="908" spc="-45" dirty="0">
                <a:latin typeface="Verdana"/>
                <a:cs typeface="Verdana"/>
              </a:rPr>
              <a:t> </a:t>
            </a:r>
            <a:r>
              <a:rPr sz="908" spc="-64" dirty="0">
                <a:latin typeface="Verdana"/>
                <a:cs typeface="Verdana"/>
              </a:rPr>
              <a:t>могут</a:t>
            </a:r>
            <a:r>
              <a:rPr sz="908" spc="185" dirty="0">
                <a:latin typeface="Verdana"/>
                <a:cs typeface="Verdana"/>
              </a:rPr>
              <a:t> </a:t>
            </a:r>
            <a:r>
              <a:rPr sz="908" spc="-54" dirty="0">
                <a:latin typeface="Verdana"/>
                <a:cs typeface="Verdana"/>
              </a:rPr>
              <a:t>быть</a:t>
            </a:r>
            <a:r>
              <a:rPr sz="908" spc="185" dirty="0">
                <a:latin typeface="Verdana"/>
                <a:cs typeface="Verdana"/>
              </a:rPr>
              <a:t> </a:t>
            </a:r>
            <a:r>
              <a:rPr sz="908" spc="-59" dirty="0">
                <a:latin typeface="Verdana"/>
                <a:cs typeface="Verdana"/>
              </a:rPr>
              <a:t>предоставлены</a:t>
            </a:r>
            <a:r>
              <a:rPr sz="908" spc="195" dirty="0">
                <a:latin typeface="Verdana"/>
                <a:cs typeface="Verdana"/>
              </a:rPr>
              <a:t> </a:t>
            </a:r>
            <a:r>
              <a:rPr sz="908" spc="-50" dirty="0">
                <a:latin typeface="Verdana"/>
                <a:cs typeface="Verdana"/>
              </a:rPr>
              <a:t>для</a:t>
            </a:r>
            <a:r>
              <a:rPr sz="908" spc="185" dirty="0">
                <a:latin typeface="Verdana"/>
                <a:cs typeface="Verdana"/>
              </a:rPr>
              <a:t> </a:t>
            </a:r>
            <a:r>
              <a:rPr sz="908" spc="-64" dirty="0">
                <a:latin typeface="Verdana"/>
                <a:cs typeface="Verdana"/>
              </a:rPr>
              <a:t>финансирования</a:t>
            </a:r>
            <a:r>
              <a:rPr sz="908" spc="185" dirty="0">
                <a:latin typeface="Verdana"/>
                <a:cs typeface="Verdana"/>
              </a:rPr>
              <a:t> </a:t>
            </a:r>
            <a:r>
              <a:rPr sz="908" spc="-68" dirty="0">
                <a:latin typeface="Verdana"/>
                <a:cs typeface="Verdana"/>
              </a:rPr>
              <a:t>операционной</a:t>
            </a:r>
            <a:r>
              <a:rPr sz="908" spc="-45" dirty="0">
                <a:latin typeface="Verdana"/>
                <a:cs typeface="Verdana"/>
              </a:rPr>
              <a:t> </a:t>
            </a:r>
            <a:r>
              <a:rPr sz="908" spc="-54" dirty="0">
                <a:latin typeface="Verdana"/>
                <a:cs typeface="Verdana"/>
              </a:rPr>
              <a:t>деятельности</a:t>
            </a:r>
            <a:r>
              <a:rPr sz="908" spc="-50" dirty="0">
                <a:latin typeface="Verdana"/>
                <a:cs typeface="Verdana"/>
              </a:rPr>
              <a:t> </a:t>
            </a:r>
            <a:r>
              <a:rPr sz="908" spc="-68" dirty="0">
                <a:latin typeface="Verdana"/>
                <a:cs typeface="Verdana"/>
              </a:rPr>
              <a:t>в</a:t>
            </a:r>
            <a:r>
              <a:rPr sz="908" spc="-54" dirty="0">
                <a:latin typeface="Verdana"/>
                <a:cs typeface="Verdana"/>
              </a:rPr>
              <a:t> </a:t>
            </a:r>
            <a:r>
              <a:rPr sz="908" spc="-50" dirty="0">
                <a:latin typeface="Verdana"/>
                <a:cs typeface="Verdana"/>
              </a:rPr>
              <a:t>будущем</a:t>
            </a:r>
            <a:r>
              <a:rPr sz="908" spc="-50" dirty="0">
                <a:latin typeface="Microsoft Sans Serif"/>
                <a:cs typeface="Microsoft Sans Serif"/>
              </a:rPr>
              <a:t>,</a:t>
            </a:r>
            <a:r>
              <a:rPr sz="908" spc="23" dirty="0">
                <a:latin typeface="Microsoft Sans Serif"/>
                <a:cs typeface="Microsoft Sans Serif"/>
              </a:rPr>
              <a:t> </a:t>
            </a:r>
            <a:r>
              <a:rPr sz="908" spc="-45" dirty="0">
                <a:latin typeface="Verdana"/>
                <a:cs typeface="Verdana"/>
              </a:rPr>
              <a:t>а</a:t>
            </a:r>
            <a:r>
              <a:rPr sz="908" spc="-54" dirty="0">
                <a:latin typeface="Verdana"/>
                <a:cs typeface="Verdana"/>
              </a:rPr>
              <a:t> </a:t>
            </a:r>
            <a:r>
              <a:rPr sz="908" spc="-86" dirty="0">
                <a:latin typeface="Verdana"/>
                <a:cs typeface="Verdana"/>
              </a:rPr>
              <a:t>также</a:t>
            </a:r>
            <a:r>
              <a:rPr sz="908" spc="-54" dirty="0">
                <a:latin typeface="Verdana"/>
                <a:cs typeface="Verdana"/>
              </a:rPr>
              <a:t> </a:t>
            </a:r>
            <a:r>
              <a:rPr sz="908" spc="-50" dirty="0">
                <a:latin typeface="Verdana"/>
                <a:cs typeface="Verdana"/>
              </a:rPr>
              <a:t>для</a:t>
            </a:r>
            <a:r>
              <a:rPr sz="908" spc="-54" dirty="0">
                <a:latin typeface="Verdana"/>
                <a:cs typeface="Verdana"/>
              </a:rPr>
              <a:t> </a:t>
            </a:r>
            <a:r>
              <a:rPr sz="908" spc="-77" dirty="0">
                <a:latin typeface="Verdana"/>
                <a:cs typeface="Verdana"/>
              </a:rPr>
              <a:t>погашения</a:t>
            </a:r>
            <a:r>
              <a:rPr sz="908" spc="-59" dirty="0">
                <a:latin typeface="Verdana"/>
                <a:cs typeface="Verdana"/>
              </a:rPr>
              <a:t> </a:t>
            </a:r>
            <a:r>
              <a:rPr sz="908" spc="-68" dirty="0">
                <a:latin typeface="Verdana"/>
                <a:cs typeface="Verdana"/>
              </a:rPr>
              <a:t>основной</a:t>
            </a:r>
            <a:r>
              <a:rPr sz="908" spc="-54" dirty="0">
                <a:latin typeface="Verdana"/>
                <a:cs typeface="Verdana"/>
              </a:rPr>
              <a:t> </a:t>
            </a:r>
            <a:r>
              <a:rPr sz="908" spc="-45" dirty="0">
                <a:latin typeface="Verdana"/>
                <a:cs typeface="Verdana"/>
              </a:rPr>
              <a:t>суммы</a:t>
            </a:r>
            <a:r>
              <a:rPr sz="908" spc="-18" dirty="0">
                <a:latin typeface="Verdana"/>
                <a:cs typeface="Verdana"/>
              </a:rPr>
              <a:t> </a:t>
            </a:r>
            <a:r>
              <a:rPr sz="908" spc="-59" dirty="0">
                <a:latin typeface="Verdana"/>
                <a:cs typeface="Verdana"/>
              </a:rPr>
              <a:t>долга</a:t>
            </a:r>
            <a:r>
              <a:rPr sz="908" spc="14" dirty="0">
                <a:latin typeface="Verdana"/>
                <a:cs typeface="Verdana"/>
              </a:rPr>
              <a:t> </a:t>
            </a:r>
            <a:r>
              <a:rPr sz="908" spc="-36" dirty="0">
                <a:latin typeface="Verdana"/>
                <a:cs typeface="Verdana"/>
              </a:rPr>
              <a:t>с</a:t>
            </a:r>
            <a:r>
              <a:rPr sz="908" spc="14" dirty="0">
                <a:latin typeface="Verdana"/>
                <a:cs typeface="Verdana"/>
              </a:rPr>
              <a:t> </a:t>
            </a:r>
            <a:r>
              <a:rPr sz="908" spc="-73" dirty="0">
                <a:latin typeface="Verdana"/>
                <a:cs typeface="Verdana"/>
              </a:rPr>
              <a:t>указанием</a:t>
            </a:r>
            <a:r>
              <a:rPr sz="908" spc="14" dirty="0">
                <a:latin typeface="Verdana"/>
                <a:cs typeface="Verdana"/>
              </a:rPr>
              <a:t> </a:t>
            </a:r>
            <a:r>
              <a:rPr sz="908" spc="-86" dirty="0">
                <a:latin typeface="Verdana"/>
                <a:cs typeface="Verdana"/>
              </a:rPr>
              <a:t>каких</a:t>
            </a:r>
            <a:r>
              <a:rPr sz="908" spc="-86" dirty="0">
                <a:latin typeface="Microsoft Sans Serif"/>
                <a:cs typeface="Microsoft Sans Serif"/>
              </a:rPr>
              <a:t>-</a:t>
            </a:r>
            <a:r>
              <a:rPr sz="908" spc="-54" dirty="0">
                <a:latin typeface="Verdana"/>
                <a:cs typeface="Verdana"/>
              </a:rPr>
              <a:t>либо</a:t>
            </a:r>
            <a:r>
              <a:rPr sz="908" spc="9" dirty="0">
                <a:latin typeface="Verdana"/>
                <a:cs typeface="Verdana"/>
              </a:rPr>
              <a:t> </a:t>
            </a:r>
            <a:r>
              <a:rPr sz="908" spc="-77" dirty="0">
                <a:latin typeface="Verdana"/>
                <a:cs typeface="Verdana"/>
              </a:rPr>
              <a:t>ограничений</a:t>
            </a:r>
            <a:r>
              <a:rPr sz="908" spc="14" dirty="0">
                <a:latin typeface="Verdana"/>
                <a:cs typeface="Verdana"/>
              </a:rPr>
              <a:t> </a:t>
            </a:r>
            <a:r>
              <a:rPr sz="908" spc="-68" dirty="0">
                <a:latin typeface="Verdana"/>
                <a:cs typeface="Verdana"/>
              </a:rPr>
              <a:t>на</a:t>
            </a:r>
            <a:r>
              <a:rPr sz="908" spc="14" dirty="0">
                <a:latin typeface="Verdana"/>
                <a:cs typeface="Verdana"/>
              </a:rPr>
              <a:t> </a:t>
            </a:r>
            <a:r>
              <a:rPr sz="908" spc="-73" dirty="0">
                <a:latin typeface="Verdana"/>
                <a:cs typeface="Verdana"/>
              </a:rPr>
              <a:t>привлечение</a:t>
            </a:r>
            <a:r>
              <a:rPr sz="908" spc="14" dirty="0">
                <a:latin typeface="Verdana"/>
                <a:cs typeface="Verdana"/>
              </a:rPr>
              <a:t> </a:t>
            </a:r>
            <a:r>
              <a:rPr sz="908" spc="-82" dirty="0">
                <a:latin typeface="Verdana"/>
                <a:cs typeface="Verdana"/>
              </a:rPr>
              <a:t>таких</a:t>
            </a:r>
            <a:r>
              <a:rPr sz="908" spc="-50" dirty="0">
                <a:latin typeface="Verdana"/>
                <a:cs typeface="Verdana"/>
              </a:rPr>
              <a:t> займов</a:t>
            </a:r>
            <a:r>
              <a:rPr sz="908" spc="-50" dirty="0">
                <a:latin typeface="Microsoft Sans Serif"/>
                <a:cs typeface="Microsoft Sans Serif"/>
              </a:rPr>
              <a:t>;</a:t>
            </a:r>
            <a:endParaRPr sz="908">
              <a:latin typeface="Microsoft Sans Serif"/>
              <a:cs typeface="Microsoft Sans Serif"/>
            </a:endParaRPr>
          </a:p>
        </p:txBody>
      </p:sp>
      <p:sp>
        <p:nvSpPr>
          <p:cNvPr id="16" name="object 16"/>
          <p:cNvSpPr txBox="1"/>
          <p:nvPr/>
        </p:nvSpPr>
        <p:spPr>
          <a:xfrm>
            <a:off x="6372752" y="3854773"/>
            <a:ext cx="4147649" cy="990571"/>
          </a:xfrm>
          <a:prstGeom prst="rect">
            <a:avLst/>
          </a:prstGeom>
          <a:ln w="6096">
            <a:solidFill>
              <a:srgbClr val="000000"/>
            </a:solidFill>
          </a:ln>
        </p:spPr>
        <p:txBody>
          <a:bodyPr vert="horz" wrap="square" lIns="0" tIns="12679" rIns="0" bIns="0" rtlCol="0">
            <a:spAutoFit/>
          </a:bodyPr>
          <a:lstStyle/>
          <a:p>
            <a:pPr marL="65701" algn="just">
              <a:lnSpc>
                <a:spcPts val="1085"/>
              </a:lnSpc>
              <a:spcBef>
                <a:spcPts val="100"/>
              </a:spcBef>
            </a:pPr>
            <a:r>
              <a:rPr sz="908" b="1" dirty="0">
                <a:latin typeface="Arial"/>
                <a:cs typeface="Arial"/>
              </a:rPr>
              <a:t>ПРИМЕР</a:t>
            </a:r>
            <a:r>
              <a:rPr sz="908" b="1" spc="-9" dirty="0">
                <a:latin typeface="Arial"/>
                <a:cs typeface="Arial"/>
              </a:rPr>
              <a:t> </a:t>
            </a:r>
            <a:r>
              <a:rPr sz="908" b="1" dirty="0">
                <a:latin typeface="Arial"/>
                <a:cs typeface="Arial"/>
              </a:rPr>
              <a:t>–</a:t>
            </a:r>
            <a:r>
              <a:rPr sz="908" b="1" spc="-9" dirty="0">
                <a:latin typeface="Arial"/>
                <a:cs typeface="Arial"/>
              </a:rPr>
              <a:t> </a:t>
            </a:r>
            <a:r>
              <a:rPr sz="908" b="1" dirty="0">
                <a:latin typeface="Arial"/>
                <a:cs typeface="Arial"/>
              </a:rPr>
              <a:t>Финансовые</a:t>
            </a:r>
            <a:r>
              <a:rPr sz="908" b="1" spc="-5" dirty="0">
                <a:latin typeface="Arial"/>
                <a:cs typeface="Arial"/>
              </a:rPr>
              <a:t> </a:t>
            </a:r>
            <a:r>
              <a:rPr sz="908" b="1" spc="-9" dirty="0">
                <a:latin typeface="Arial"/>
                <a:cs typeface="Arial"/>
              </a:rPr>
              <a:t>возможности</a:t>
            </a:r>
            <a:endParaRPr sz="908">
              <a:latin typeface="Arial"/>
              <a:cs typeface="Arial"/>
            </a:endParaRPr>
          </a:p>
          <a:p>
            <a:pPr marL="65125" marR="58209" algn="just">
              <a:lnSpc>
                <a:spcPts val="1089"/>
              </a:lnSpc>
              <a:spcBef>
                <a:spcPts val="32"/>
              </a:spcBef>
            </a:pPr>
            <a:r>
              <a:rPr sz="908" dirty="0">
                <a:latin typeface="Verdana"/>
                <a:cs typeface="Verdana"/>
              </a:rPr>
              <a:t>Вам</a:t>
            </a:r>
            <a:r>
              <a:rPr sz="908" spc="-14" dirty="0">
                <a:latin typeface="Verdana"/>
                <a:cs typeface="Verdana"/>
              </a:rPr>
              <a:t> </a:t>
            </a:r>
            <a:r>
              <a:rPr sz="908" spc="-50" dirty="0">
                <a:latin typeface="Verdana"/>
                <a:cs typeface="Verdana"/>
              </a:rPr>
              <a:t>предоставлена</a:t>
            </a:r>
            <a:r>
              <a:rPr sz="908" spc="-9" dirty="0">
                <a:latin typeface="Verdana"/>
                <a:cs typeface="Verdana"/>
              </a:rPr>
              <a:t> </a:t>
            </a:r>
            <a:r>
              <a:rPr sz="908" spc="-59" dirty="0">
                <a:latin typeface="Verdana"/>
                <a:cs typeface="Verdana"/>
              </a:rPr>
              <a:t>кредитная</a:t>
            </a:r>
            <a:r>
              <a:rPr sz="908" spc="-14" dirty="0">
                <a:latin typeface="Verdana"/>
                <a:cs typeface="Verdana"/>
              </a:rPr>
              <a:t> </a:t>
            </a:r>
            <a:r>
              <a:rPr sz="908" spc="-50" dirty="0">
                <a:latin typeface="Verdana"/>
                <a:cs typeface="Verdana"/>
              </a:rPr>
              <a:t>линия</a:t>
            </a:r>
            <a:r>
              <a:rPr sz="908" spc="-9" dirty="0">
                <a:latin typeface="Verdana"/>
                <a:cs typeface="Verdana"/>
              </a:rPr>
              <a:t> </a:t>
            </a:r>
            <a:r>
              <a:rPr sz="908" dirty="0">
                <a:latin typeface="Verdana"/>
                <a:cs typeface="Verdana"/>
              </a:rPr>
              <a:t>на</a:t>
            </a:r>
            <a:r>
              <a:rPr sz="908" spc="-14" dirty="0">
                <a:latin typeface="Verdana"/>
                <a:cs typeface="Verdana"/>
              </a:rPr>
              <a:t> </a:t>
            </a:r>
            <a:r>
              <a:rPr sz="908" spc="-23" dirty="0">
                <a:latin typeface="Verdana"/>
                <a:cs typeface="Verdana"/>
              </a:rPr>
              <a:t>сумму</a:t>
            </a:r>
            <a:r>
              <a:rPr sz="908" spc="-14" dirty="0">
                <a:latin typeface="Verdana"/>
                <a:cs typeface="Verdana"/>
              </a:rPr>
              <a:t> </a:t>
            </a:r>
            <a:r>
              <a:rPr sz="908" dirty="0">
                <a:latin typeface="Microsoft Sans Serif"/>
                <a:cs typeface="Microsoft Sans Serif"/>
              </a:rPr>
              <a:t>$250</a:t>
            </a:r>
            <a:r>
              <a:rPr sz="908" spc="64" dirty="0">
                <a:latin typeface="Microsoft Sans Serif"/>
                <a:cs typeface="Microsoft Sans Serif"/>
              </a:rPr>
              <a:t> </a:t>
            </a:r>
            <a:r>
              <a:rPr sz="908" dirty="0">
                <a:latin typeface="Verdana"/>
                <a:cs typeface="Verdana"/>
              </a:rPr>
              <a:t>млн</a:t>
            </a:r>
            <a:r>
              <a:rPr sz="908" dirty="0">
                <a:latin typeface="Microsoft Sans Serif"/>
                <a:cs typeface="Microsoft Sans Serif"/>
              </a:rPr>
              <a:t>.,</a:t>
            </a:r>
            <a:r>
              <a:rPr sz="908" spc="59" dirty="0">
                <a:latin typeface="Microsoft Sans Serif"/>
                <a:cs typeface="Microsoft Sans Serif"/>
              </a:rPr>
              <a:t> </a:t>
            </a:r>
            <a:r>
              <a:rPr sz="908" dirty="0">
                <a:latin typeface="Verdana"/>
                <a:cs typeface="Verdana"/>
              </a:rPr>
              <a:t>из</a:t>
            </a:r>
            <a:r>
              <a:rPr sz="908" spc="-14" dirty="0">
                <a:latin typeface="Verdana"/>
                <a:cs typeface="Verdana"/>
              </a:rPr>
              <a:t> </a:t>
            </a:r>
            <a:r>
              <a:rPr sz="908" spc="-54" dirty="0">
                <a:latin typeface="Verdana"/>
                <a:cs typeface="Verdana"/>
              </a:rPr>
              <a:t>которой</a:t>
            </a:r>
            <a:r>
              <a:rPr sz="908" spc="-18" dirty="0">
                <a:latin typeface="Verdana"/>
                <a:cs typeface="Verdana"/>
              </a:rPr>
              <a:t> </a:t>
            </a:r>
            <a:r>
              <a:rPr sz="908" spc="-45" dirty="0">
                <a:latin typeface="Verdana"/>
                <a:cs typeface="Verdana"/>
              </a:rPr>
              <a:t>в </a:t>
            </a:r>
            <a:r>
              <a:rPr sz="908" spc="-23" dirty="0">
                <a:latin typeface="Verdana"/>
                <a:cs typeface="Verdana"/>
              </a:rPr>
              <a:t>настоящее</a:t>
            </a:r>
            <a:r>
              <a:rPr sz="908" spc="54" dirty="0">
                <a:latin typeface="Verdana"/>
                <a:cs typeface="Verdana"/>
              </a:rPr>
              <a:t> </a:t>
            </a:r>
            <a:r>
              <a:rPr sz="908" dirty="0">
                <a:latin typeface="Verdana"/>
                <a:cs typeface="Verdana"/>
              </a:rPr>
              <a:t>время</a:t>
            </a:r>
            <a:r>
              <a:rPr sz="908" spc="54" dirty="0">
                <a:latin typeface="Verdana"/>
                <a:cs typeface="Verdana"/>
              </a:rPr>
              <a:t> </a:t>
            </a:r>
            <a:r>
              <a:rPr sz="908" dirty="0">
                <a:latin typeface="Verdana"/>
                <a:cs typeface="Verdana"/>
              </a:rPr>
              <a:t>вы</a:t>
            </a:r>
            <a:r>
              <a:rPr sz="908" spc="59" dirty="0">
                <a:latin typeface="Verdana"/>
                <a:cs typeface="Verdana"/>
              </a:rPr>
              <a:t> </a:t>
            </a:r>
            <a:r>
              <a:rPr sz="908" spc="-32" dirty="0">
                <a:latin typeface="Verdana"/>
                <a:cs typeface="Verdana"/>
              </a:rPr>
              <a:t>используете</a:t>
            </a:r>
            <a:r>
              <a:rPr sz="908" spc="54" dirty="0">
                <a:latin typeface="Verdana"/>
                <a:cs typeface="Verdana"/>
              </a:rPr>
              <a:t> </a:t>
            </a:r>
            <a:r>
              <a:rPr sz="908" spc="-18" dirty="0">
                <a:latin typeface="Verdana"/>
                <a:cs typeface="Verdana"/>
              </a:rPr>
              <a:t>только</a:t>
            </a:r>
            <a:r>
              <a:rPr sz="908" spc="54" dirty="0">
                <a:latin typeface="Verdana"/>
                <a:cs typeface="Verdana"/>
              </a:rPr>
              <a:t> </a:t>
            </a:r>
            <a:r>
              <a:rPr sz="908" dirty="0">
                <a:latin typeface="Microsoft Sans Serif"/>
                <a:cs typeface="Microsoft Sans Serif"/>
              </a:rPr>
              <a:t>$35</a:t>
            </a:r>
            <a:r>
              <a:rPr sz="908" spc="136" dirty="0">
                <a:latin typeface="Microsoft Sans Serif"/>
                <a:cs typeface="Microsoft Sans Serif"/>
              </a:rPr>
              <a:t> </a:t>
            </a:r>
            <a:r>
              <a:rPr sz="908" dirty="0">
                <a:latin typeface="Verdana"/>
                <a:cs typeface="Verdana"/>
              </a:rPr>
              <a:t>млн</a:t>
            </a:r>
            <a:r>
              <a:rPr sz="908" dirty="0">
                <a:latin typeface="Microsoft Sans Serif"/>
                <a:cs typeface="Microsoft Sans Serif"/>
              </a:rPr>
              <a:t>.</a:t>
            </a:r>
            <a:r>
              <a:rPr sz="908" spc="127" dirty="0">
                <a:latin typeface="Microsoft Sans Serif"/>
                <a:cs typeface="Microsoft Sans Serif"/>
              </a:rPr>
              <a:t> </a:t>
            </a:r>
            <a:r>
              <a:rPr sz="908" spc="-32" dirty="0">
                <a:latin typeface="Verdana"/>
                <a:cs typeface="Verdana"/>
              </a:rPr>
              <a:t>Кредитная</a:t>
            </a:r>
            <a:r>
              <a:rPr sz="908" spc="59" dirty="0">
                <a:latin typeface="Verdana"/>
                <a:cs typeface="Verdana"/>
              </a:rPr>
              <a:t> </a:t>
            </a:r>
            <a:r>
              <a:rPr sz="908" spc="-9" dirty="0">
                <a:latin typeface="Verdana"/>
                <a:cs typeface="Verdana"/>
              </a:rPr>
              <a:t>линия </a:t>
            </a:r>
            <a:r>
              <a:rPr sz="908" spc="-41" dirty="0">
                <a:latin typeface="Verdana"/>
                <a:cs typeface="Verdana"/>
              </a:rPr>
              <a:t>предоставлена</a:t>
            </a:r>
            <a:r>
              <a:rPr sz="908" spc="36" dirty="0">
                <a:latin typeface="Verdana"/>
                <a:cs typeface="Verdana"/>
              </a:rPr>
              <a:t> </a:t>
            </a:r>
            <a:r>
              <a:rPr sz="908" dirty="0">
                <a:latin typeface="Verdana"/>
                <a:cs typeface="Verdana"/>
              </a:rPr>
              <a:t>на</a:t>
            </a:r>
            <a:r>
              <a:rPr sz="908" spc="41" dirty="0">
                <a:latin typeface="Verdana"/>
                <a:cs typeface="Verdana"/>
              </a:rPr>
              <a:t> </a:t>
            </a:r>
            <a:r>
              <a:rPr sz="908" dirty="0">
                <a:latin typeface="Microsoft Sans Serif"/>
                <a:cs typeface="Microsoft Sans Serif"/>
              </a:rPr>
              <a:t>5</a:t>
            </a:r>
            <a:r>
              <a:rPr sz="908" spc="113" dirty="0">
                <a:latin typeface="Microsoft Sans Serif"/>
                <a:cs typeface="Microsoft Sans Serif"/>
              </a:rPr>
              <a:t> </a:t>
            </a:r>
            <a:r>
              <a:rPr sz="908" dirty="0">
                <a:latin typeface="Verdana"/>
                <a:cs typeface="Verdana"/>
              </a:rPr>
              <a:t>лет</a:t>
            </a:r>
            <a:r>
              <a:rPr sz="908" dirty="0">
                <a:latin typeface="Microsoft Sans Serif"/>
                <a:cs typeface="Microsoft Sans Serif"/>
              </a:rPr>
              <a:t>,</a:t>
            </a:r>
            <a:r>
              <a:rPr sz="908" spc="109" dirty="0">
                <a:latin typeface="Microsoft Sans Serif"/>
                <a:cs typeface="Microsoft Sans Serif"/>
              </a:rPr>
              <a:t> </a:t>
            </a:r>
            <a:r>
              <a:rPr sz="908" dirty="0">
                <a:latin typeface="Verdana"/>
                <a:cs typeface="Verdana"/>
              </a:rPr>
              <a:t>по</a:t>
            </a:r>
            <a:r>
              <a:rPr sz="908" spc="41" dirty="0">
                <a:latin typeface="Verdana"/>
                <a:cs typeface="Verdana"/>
              </a:rPr>
              <a:t> </a:t>
            </a:r>
            <a:r>
              <a:rPr sz="908" spc="-50" dirty="0">
                <a:latin typeface="Verdana"/>
                <a:cs typeface="Verdana"/>
              </a:rPr>
              <a:t>процентной</a:t>
            </a:r>
            <a:r>
              <a:rPr sz="908" spc="36" dirty="0">
                <a:latin typeface="Verdana"/>
                <a:cs typeface="Verdana"/>
              </a:rPr>
              <a:t> </a:t>
            </a:r>
            <a:r>
              <a:rPr sz="908" spc="-9" dirty="0">
                <a:latin typeface="Verdana"/>
                <a:cs typeface="Verdana"/>
              </a:rPr>
              <a:t>ставке</a:t>
            </a:r>
            <a:r>
              <a:rPr sz="908" spc="-9" dirty="0">
                <a:latin typeface="Microsoft Sans Serif"/>
                <a:cs typeface="Microsoft Sans Serif"/>
              </a:rPr>
              <a:t>,</a:t>
            </a:r>
            <a:r>
              <a:rPr sz="908" spc="109" dirty="0">
                <a:latin typeface="Microsoft Sans Serif"/>
                <a:cs typeface="Microsoft Sans Serif"/>
              </a:rPr>
              <a:t> </a:t>
            </a:r>
            <a:r>
              <a:rPr sz="908" spc="-45" dirty="0">
                <a:latin typeface="Verdana"/>
                <a:cs typeface="Verdana"/>
              </a:rPr>
              <a:t>которая</a:t>
            </a:r>
            <a:r>
              <a:rPr sz="908" spc="36" dirty="0">
                <a:latin typeface="Verdana"/>
                <a:cs typeface="Verdana"/>
              </a:rPr>
              <a:t> </a:t>
            </a:r>
            <a:r>
              <a:rPr sz="908" dirty="0">
                <a:latin typeface="Verdana"/>
                <a:cs typeface="Verdana"/>
              </a:rPr>
              <a:t>на</a:t>
            </a:r>
            <a:r>
              <a:rPr sz="908" spc="32" dirty="0">
                <a:latin typeface="Verdana"/>
                <a:cs typeface="Verdana"/>
              </a:rPr>
              <a:t> </a:t>
            </a:r>
            <a:r>
              <a:rPr sz="908" dirty="0">
                <a:latin typeface="Microsoft Sans Serif"/>
                <a:cs typeface="Microsoft Sans Serif"/>
              </a:rPr>
              <a:t>1%</a:t>
            </a:r>
            <a:r>
              <a:rPr sz="908" spc="113" dirty="0">
                <a:latin typeface="Microsoft Sans Serif"/>
                <a:cs typeface="Microsoft Sans Serif"/>
              </a:rPr>
              <a:t> </a:t>
            </a:r>
            <a:r>
              <a:rPr sz="908" spc="-18" dirty="0">
                <a:latin typeface="Verdana"/>
                <a:cs typeface="Verdana"/>
              </a:rPr>
              <a:t>выше </a:t>
            </a:r>
            <a:r>
              <a:rPr sz="908" dirty="0">
                <a:latin typeface="Verdana"/>
                <a:cs typeface="Verdana"/>
              </a:rPr>
              <a:t>ставки</a:t>
            </a:r>
            <a:r>
              <a:rPr sz="908" spc="154" dirty="0">
                <a:latin typeface="Verdana"/>
                <a:cs typeface="Verdana"/>
              </a:rPr>
              <a:t>  </a:t>
            </a:r>
            <a:r>
              <a:rPr sz="908" dirty="0">
                <a:latin typeface="Verdana"/>
                <a:cs typeface="Verdana"/>
              </a:rPr>
              <a:t>национального</a:t>
            </a:r>
            <a:r>
              <a:rPr sz="908" spc="154" dirty="0">
                <a:latin typeface="Verdana"/>
                <a:cs typeface="Verdana"/>
              </a:rPr>
              <a:t>  </a:t>
            </a:r>
            <a:r>
              <a:rPr sz="908" dirty="0">
                <a:latin typeface="Verdana"/>
                <a:cs typeface="Verdana"/>
              </a:rPr>
              <a:t>банка</a:t>
            </a:r>
            <a:r>
              <a:rPr sz="908" dirty="0">
                <a:latin typeface="Microsoft Sans Serif"/>
                <a:cs typeface="Microsoft Sans Serif"/>
              </a:rPr>
              <a:t>.</a:t>
            </a:r>
            <a:r>
              <a:rPr sz="908" spc="227" dirty="0">
                <a:latin typeface="Microsoft Sans Serif"/>
                <a:cs typeface="Microsoft Sans Serif"/>
              </a:rPr>
              <a:t>  </a:t>
            </a:r>
            <a:r>
              <a:rPr sz="908" dirty="0">
                <a:latin typeface="Verdana"/>
                <a:cs typeface="Verdana"/>
              </a:rPr>
              <a:t>Данная</a:t>
            </a:r>
            <a:r>
              <a:rPr sz="908" spc="154" dirty="0">
                <a:latin typeface="Verdana"/>
                <a:cs typeface="Verdana"/>
              </a:rPr>
              <a:t>  </a:t>
            </a:r>
            <a:r>
              <a:rPr sz="908" dirty="0">
                <a:latin typeface="Verdana"/>
                <a:cs typeface="Verdana"/>
              </a:rPr>
              <a:t>информация</a:t>
            </a:r>
            <a:r>
              <a:rPr sz="908" spc="159" dirty="0">
                <a:latin typeface="Verdana"/>
                <a:cs typeface="Verdana"/>
              </a:rPr>
              <a:t>  </a:t>
            </a:r>
            <a:r>
              <a:rPr sz="908" spc="-27" dirty="0">
                <a:latin typeface="Verdana"/>
                <a:cs typeface="Verdana"/>
              </a:rPr>
              <a:t>помогает </a:t>
            </a:r>
            <a:r>
              <a:rPr sz="908" spc="-36" dirty="0">
                <a:latin typeface="Verdana"/>
                <a:cs typeface="Verdana"/>
              </a:rPr>
              <a:t>пользователям</a:t>
            </a:r>
            <a:r>
              <a:rPr sz="908" spc="386" dirty="0">
                <a:latin typeface="Verdana"/>
                <a:cs typeface="Verdana"/>
              </a:rPr>
              <a:t> </a:t>
            </a:r>
            <a:r>
              <a:rPr sz="908" spc="-36" dirty="0">
                <a:latin typeface="Verdana"/>
                <a:cs typeface="Verdana"/>
              </a:rPr>
              <a:t>получить</a:t>
            </a:r>
            <a:r>
              <a:rPr sz="908" spc="394" dirty="0">
                <a:latin typeface="Verdana"/>
                <a:cs typeface="Verdana"/>
              </a:rPr>
              <a:t> </a:t>
            </a:r>
            <a:r>
              <a:rPr sz="908" spc="-27" dirty="0">
                <a:latin typeface="Verdana"/>
                <a:cs typeface="Verdana"/>
              </a:rPr>
              <a:t>сведения</a:t>
            </a:r>
            <a:r>
              <a:rPr sz="908" spc="386" dirty="0">
                <a:latin typeface="Verdana"/>
                <a:cs typeface="Verdana"/>
              </a:rPr>
              <a:t> </a:t>
            </a:r>
            <a:r>
              <a:rPr sz="908" dirty="0">
                <a:latin typeface="Verdana"/>
                <a:cs typeface="Verdana"/>
              </a:rPr>
              <a:t>о</a:t>
            </a:r>
            <a:r>
              <a:rPr sz="908" spc="390" dirty="0">
                <a:latin typeface="Verdana"/>
                <a:cs typeface="Verdana"/>
              </a:rPr>
              <a:t> </a:t>
            </a:r>
            <a:r>
              <a:rPr sz="908" dirty="0">
                <a:latin typeface="Verdana"/>
                <a:cs typeface="Verdana"/>
              </a:rPr>
              <a:t>том</a:t>
            </a:r>
            <a:r>
              <a:rPr sz="908" dirty="0">
                <a:latin typeface="Microsoft Sans Serif"/>
                <a:cs typeface="Microsoft Sans Serif"/>
              </a:rPr>
              <a:t>,</a:t>
            </a:r>
            <a:r>
              <a:rPr sz="908" spc="109" dirty="0">
                <a:latin typeface="Microsoft Sans Serif"/>
                <a:cs typeface="Microsoft Sans Serif"/>
              </a:rPr>
              <a:t>  </a:t>
            </a:r>
            <a:r>
              <a:rPr sz="908" spc="-36" dirty="0">
                <a:latin typeface="Verdana"/>
                <a:cs typeface="Verdana"/>
              </a:rPr>
              <a:t>какими</a:t>
            </a:r>
            <a:r>
              <a:rPr sz="908" spc="386" dirty="0">
                <a:latin typeface="Verdana"/>
                <a:cs typeface="Verdana"/>
              </a:rPr>
              <a:t> </a:t>
            </a:r>
            <a:r>
              <a:rPr sz="908" spc="-41" dirty="0">
                <a:latin typeface="Verdana"/>
                <a:cs typeface="Verdana"/>
              </a:rPr>
              <a:t>возможностями</a:t>
            </a:r>
            <a:endParaRPr sz="908">
              <a:latin typeface="Verdana"/>
              <a:cs typeface="Verdana"/>
            </a:endParaRPr>
          </a:p>
          <a:p>
            <a:pPr marL="65125" algn="just">
              <a:lnSpc>
                <a:spcPts val="1057"/>
              </a:lnSpc>
            </a:pPr>
            <a:r>
              <a:rPr sz="908" spc="-68" dirty="0">
                <a:latin typeface="Verdana"/>
                <a:cs typeface="Verdana"/>
              </a:rPr>
              <a:t>финансирования</a:t>
            </a:r>
            <a:r>
              <a:rPr sz="908" spc="-27" dirty="0">
                <a:latin typeface="Verdana"/>
                <a:cs typeface="Verdana"/>
              </a:rPr>
              <a:t> </a:t>
            </a:r>
            <a:r>
              <a:rPr sz="908" spc="-73" dirty="0">
                <a:latin typeface="Verdana"/>
                <a:cs typeface="Verdana"/>
              </a:rPr>
              <a:t>вы</a:t>
            </a:r>
            <a:r>
              <a:rPr sz="908" spc="-23" dirty="0">
                <a:latin typeface="Verdana"/>
                <a:cs typeface="Verdana"/>
              </a:rPr>
              <a:t> </a:t>
            </a:r>
            <a:r>
              <a:rPr sz="908" spc="-64" dirty="0">
                <a:latin typeface="Verdana"/>
                <a:cs typeface="Verdana"/>
              </a:rPr>
              <a:t>располагается</a:t>
            </a:r>
            <a:r>
              <a:rPr sz="908" spc="-32" dirty="0">
                <a:latin typeface="Verdana"/>
                <a:cs typeface="Verdana"/>
              </a:rPr>
              <a:t> </a:t>
            </a:r>
            <a:r>
              <a:rPr sz="908" spc="-54" dirty="0">
                <a:latin typeface="Verdana"/>
                <a:cs typeface="Verdana"/>
              </a:rPr>
              <a:t>для</a:t>
            </a:r>
            <a:r>
              <a:rPr sz="908" spc="-32" dirty="0">
                <a:latin typeface="Verdana"/>
                <a:cs typeface="Verdana"/>
              </a:rPr>
              <a:t> </a:t>
            </a:r>
            <a:r>
              <a:rPr sz="908" spc="-64" dirty="0">
                <a:latin typeface="Verdana"/>
                <a:cs typeface="Verdana"/>
              </a:rPr>
              <a:t>реализации</a:t>
            </a:r>
            <a:r>
              <a:rPr sz="908" spc="-23" dirty="0">
                <a:latin typeface="Verdana"/>
                <a:cs typeface="Verdana"/>
              </a:rPr>
              <a:t> </a:t>
            </a:r>
            <a:r>
              <a:rPr sz="908" spc="-64" dirty="0">
                <a:latin typeface="Verdana"/>
                <a:cs typeface="Verdana"/>
              </a:rPr>
              <a:t>своих</a:t>
            </a:r>
            <a:r>
              <a:rPr sz="908" spc="-32" dirty="0">
                <a:latin typeface="Verdana"/>
                <a:cs typeface="Verdana"/>
              </a:rPr>
              <a:t> </a:t>
            </a:r>
            <a:r>
              <a:rPr sz="908" spc="-9" dirty="0">
                <a:latin typeface="Verdana"/>
                <a:cs typeface="Verdana"/>
              </a:rPr>
              <a:t>планов</a:t>
            </a:r>
            <a:r>
              <a:rPr sz="908" spc="-9" dirty="0">
                <a:latin typeface="Microsoft Sans Serif"/>
                <a:cs typeface="Microsoft Sans Serif"/>
              </a:rPr>
              <a:t>.</a:t>
            </a:r>
            <a:endParaRPr sz="908">
              <a:latin typeface="Microsoft Sans Serif"/>
              <a:cs typeface="Microsoft Sans Serif"/>
            </a:endParaRPr>
          </a:p>
        </p:txBody>
      </p:sp>
      <p:sp>
        <p:nvSpPr>
          <p:cNvPr id="17" name="object 17"/>
          <p:cNvSpPr txBox="1"/>
          <p:nvPr/>
        </p:nvSpPr>
        <p:spPr>
          <a:xfrm>
            <a:off x="6426918" y="4978792"/>
            <a:ext cx="150991" cy="151357"/>
          </a:xfrm>
          <a:prstGeom prst="rect">
            <a:avLst/>
          </a:prstGeom>
        </p:spPr>
        <p:txBody>
          <a:bodyPr vert="horz" wrap="square" lIns="0" tIns="11526" rIns="0" bIns="0" rtlCol="0">
            <a:spAutoFit/>
          </a:bodyPr>
          <a:lstStyle/>
          <a:p>
            <a:pPr marL="11527">
              <a:spcBef>
                <a:spcPts val="91"/>
              </a:spcBef>
            </a:pPr>
            <a:r>
              <a:rPr sz="908" spc="-18" dirty="0">
                <a:latin typeface="Microsoft Sans Serif"/>
                <a:cs typeface="Microsoft Sans Serif"/>
              </a:rPr>
              <a:t>(ii)</a:t>
            </a:r>
            <a:endParaRPr sz="908">
              <a:latin typeface="Microsoft Sans Serif"/>
              <a:cs typeface="Microsoft Sans Serif"/>
            </a:endParaRPr>
          </a:p>
        </p:txBody>
      </p:sp>
      <p:sp>
        <p:nvSpPr>
          <p:cNvPr id="18" name="object 18"/>
          <p:cNvSpPr txBox="1"/>
          <p:nvPr/>
        </p:nvSpPr>
        <p:spPr>
          <a:xfrm>
            <a:off x="6841855" y="4978792"/>
            <a:ext cx="3623789" cy="570510"/>
          </a:xfrm>
          <a:prstGeom prst="rect">
            <a:avLst/>
          </a:prstGeom>
        </p:spPr>
        <p:txBody>
          <a:bodyPr vert="horz" wrap="square" lIns="0" tIns="11526" rIns="0" bIns="0" rtlCol="0">
            <a:spAutoFit/>
          </a:bodyPr>
          <a:lstStyle/>
          <a:p>
            <a:pPr marL="11527" marR="4611" indent="-576" algn="just">
              <a:spcBef>
                <a:spcPts val="91"/>
              </a:spcBef>
            </a:pPr>
            <a:r>
              <a:rPr sz="908" spc="-27" dirty="0">
                <a:latin typeface="Verdana"/>
                <a:cs typeface="Verdana"/>
              </a:rPr>
              <a:t>агрегированные</a:t>
            </a:r>
            <a:r>
              <a:rPr sz="908" spc="50" dirty="0">
                <a:latin typeface="Verdana"/>
                <a:cs typeface="Verdana"/>
              </a:rPr>
              <a:t> </a:t>
            </a:r>
            <a:r>
              <a:rPr sz="908" dirty="0">
                <a:latin typeface="Verdana"/>
                <a:cs typeface="Verdana"/>
              </a:rPr>
              <a:t>показатели</a:t>
            </a:r>
            <a:r>
              <a:rPr sz="908" dirty="0">
                <a:latin typeface="Microsoft Sans Serif"/>
                <a:cs typeface="Microsoft Sans Serif"/>
              </a:rPr>
              <a:t>,</a:t>
            </a:r>
            <a:r>
              <a:rPr sz="908" spc="132" dirty="0">
                <a:latin typeface="Microsoft Sans Serif"/>
                <a:cs typeface="Microsoft Sans Serif"/>
              </a:rPr>
              <a:t> </a:t>
            </a:r>
            <a:r>
              <a:rPr sz="908" dirty="0">
                <a:latin typeface="Verdana"/>
                <a:cs typeface="Verdana"/>
              </a:rPr>
              <a:t>отражающие</a:t>
            </a:r>
            <a:r>
              <a:rPr sz="908" spc="54" dirty="0">
                <a:latin typeface="Verdana"/>
                <a:cs typeface="Verdana"/>
              </a:rPr>
              <a:t> </a:t>
            </a:r>
            <a:r>
              <a:rPr sz="908" dirty="0">
                <a:latin typeface="Verdana"/>
                <a:cs typeface="Verdana"/>
              </a:rPr>
              <a:t>потоки</a:t>
            </a:r>
            <a:r>
              <a:rPr sz="908" spc="54" dirty="0">
                <a:latin typeface="Verdana"/>
                <a:cs typeface="Verdana"/>
              </a:rPr>
              <a:t> </a:t>
            </a:r>
            <a:r>
              <a:rPr sz="908" spc="-41" dirty="0">
                <a:latin typeface="Verdana"/>
                <a:cs typeface="Verdana"/>
              </a:rPr>
              <a:t>денежных </a:t>
            </a:r>
            <a:r>
              <a:rPr sz="908" dirty="0">
                <a:latin typeface="Verdana"/>
                <a:cs typeface="Verdana"/>
              </a:rPr>
              <a:t>средств</a:t>
            </a:r>
            <a:r>
              <a:rPr sz="908" spc="304" dirty="0">
                <a:latin typeface="Verdana"/>
                <a:cs typeface="Verdana"/>
              </a:rPr>
              <a:t> </a:t>
            </a:r>
            <a:r>
              <a:rPr sz="908" dirty="0">
                <a:latin typeface="Verdana"/>
                <a:cs typeface="Verdana"/>
              </a:rPr>
              <a:t>по</a:t>
            </a:r>
            <a:r>
              <a:rPr sz="908" spc="300" dirty="0">
                <a:latin typeface="Verdana"/>
                <a:cs typeface="Verdana"/>
              </a:rPr>
              <a:t> </a:t>
            </a:r>
            <a:r>
              <a:rPr sz="908" spc="-9" dirty="0">
                <a:latin typeface="Verdana"/>
                <a:cs typeface="Verdana"/>
              </a:rPr>
              <a:t>операционной</a:t>
            </a:r>
            <a:r>
              <a:rPr sz="908" spc="-9" dirty="0">
                <a:latin typeface="Microsoft Sans Serif"/>
                <a:cs typeface="Microsoft Sans Serif"/>
              </a:rPr>
              <a:t>,</a:t>
            </a:r>
            <a:r>
              <a:rPr sz="908" spc="381" dirty="0">
                <a:latin typeface="Microsoft Sans Serif"/>
                <a:cs typeface="Microsoft Sans Serif"/>
              </a:rPr>
              <a:t> </a:t>
            </a:r>
            <a:r>
              <a:rPr sz="908" spc="-18" dirty="0">
                <a:latin typeface="Verdana"/>
                <a:cs typeface="Verdana"/>
              </a:rPr>
              <a:t>инвестиционной</a:t>
            </a:r>
            <a:r>
              <a:rPr sz="908" spc="309" dirty="0">
                <a:latin typeface="Verdana"/>
                <a:cs typeface="Verdana"/>
              </a:rPr>
              <a:t> </a:t>
            </a:r>
            <a:r>
              <a:rPr sz="908" dirty="0">
                <a:latin typeface="Verdana"/>
                <a:cs typeface="Verdana"/>
              </a:rPr>
              <a:t>и</a:t>
            </a:r>
            <a:r>
              <a:rPr sz="908" spc="300" dirty="0">
                <a:latin typeface="Verdana"/>
                <a:cs typeface="Verdana"/>
              </a:rPr>
              <a:t> </a:t>
            </a:r>
            <a:r>
              <a:rPr sz="908" spc="-45" dirty="0">
                <a:latin typeface="Verdana"/>
                <a:cs typeface="Verdana"/>
              </a:rPr>
              <a:t>финансовой деятельности</a:t>
            </a:r>
            <a:r>
              <a:rPr sz="908" spc="-45" dirty="0">
                <a:latin typeface="Microsoft Sans Serif"/>
                <a:cs typeface="Microsoft Sans Serif"/>
              </a:rPr>
              <a:t>,</a:t>
            </a:r>
            <a:r>
              <a:rPr sz="908" spc="14" dirty="0">
                <a:latin typeface="Microsoft Sans Serif"/>
                <a:cs typeface="Microsoft Sans Serif"/>
              </a:rPr>
              <a:t> </a:t>
            </a:r>
            <a:r>
              <a:rPr sz="908" spc="-64" dirty="0">
                <a:latin typeface="Verdana"/>
                <a:cs typeface="Verdana"/>
              </a:rPr>
              <a:t>связанные</a:t>
            </a:r>
            <a:r>
              <a:rPr sz="908" spc="-14" dirty="0">
                <a:latin typeface="Verdana"/>
                <a:cs typeface="Verdana"/>
              </a:rPr>
              <a:t> </a:t>
            </a:r>
            <a:r>
              <a:rPr sz="908" dirty="0">
                <a:latin typeface="Verdana"/>
                <a:cs typeface="Verdana"/>
              </a:rPr>
              <a:t>с</a:t>
            </a:r>
            <a:r>
              <a:rPr sz="908" spc="-32" dirty="0">
                <a:latin typeface="Verdana"/>
                <a:cs typeface="Verdana"/>
              </a:rPr>
              <a:t> </a:t>
            </a:r>
            <a:r>
              <a:rPr sz="908" spc="-54" dirty="0">
                <a:latin typeface="Verdana"/>
                <a:cs typeface="Verdana"/>
              </a:rPr>
              <a:t>участием</a:t>
            </a:r>
            <a:r>
              <a:rPr sz="908" spc="-27" dirty="0">
                <a:latin typeface="Verdana"/>
                <a:cs typeface="Verdana"/>
              </a:rPr>
              <a:t> </a:t>
            </a:r>
            <a:r>
              <a:rPr sz="908" dirty="0">
                <a:latin typeface="Verdana"/>
                <a:cs typeface="Verdana"/>
              </a:rPr>
              <a:t>в</a:t>
            </a:r>
            <a:r>
              <a:rPr sz="908" spc="-36" dirty="0">
                <a:latin typeface="Verdana"/>
                <a:cs typeface="Verdana"/>
              </a:rPr>
              <a:t> </a:t>
            </a:r>
            <a:r>
              <a:rPr sz="908" spc="-50" dirty="0">
                <a:latin typeface="Verdana"/>
                <a:cs typeface="Verdana"/>
              </a:rPr>
              <a:t>совместной</a:t>
            </a:r>
            <a:r>
              <a:rPr sz="908" spc="-27" dirty="0">
                <a:latin typeface="Verdana"/>
                <a:cs typeface="Verdana"/>
              </a:rPr>
              <a:t> </a:t>
            </a:r>
            <a:r>
              <a:rPr sz="908" spc="-36" dirty="0">
                <a:latin typeface="Verdana"/>
                <a:cs typeface="Verdana"/>
              </a:rPr>
              <a:t>деятельности</a:t>
            </a:r>
            <a:r>
              <a:rPr sz="908" spc="-36" dirty="0">
                <a:latin typeface="Microsoft Sans Serif"/>
                <a:cs typeface="Microsoft Sans Serif"/>
              </a:rPr>
              <a:t>, </a:t>
            </a:r>
            <a:r>
              <a:rPr sz="908" spc="-41" dirty="0">
                <a:latin typeface="Verdana"/>
                <a:cs typeface="Verdana"/>
              </a:rPr>
              <a:t>с</a:t>
            </a:r>
            <a:r>
              <a:rPr sz="908" spc="-9" dirty="0">
                <a:latin typeface="Verdana"/>
                <a:cs typeface="Verdana"/>
              </a:rPr>
              <a:t> </a:t>
            </a:r>
            <a:r>
              <a:rPr sz="908" spc="-64" dirty="0">
                <a:latin typeface="Verdana"/>
                <a:cs typeface="Verdana"/>
              </a:rPr>
              <a:t>использованием</a:t>
            </a:r>
            <a:r>
              <a:rPr sz="908" spc="-5" dirty="0">
                <a:latin typeface="Verdana"/>
                <a:cs typeface="Verdana"/>
              </a:rPr>
              <a:t> </a:t>
            </a:r>
            <a:r>
              <a:rPr sz="908" spc="-50" dirty="0">
                <a:latin typeface="Verdana"/>
                <a:cs typeface="Verdana"/>
              </a:rPr>
              <a:t>метода</a:t>
            </a:r>
            <a:r>
              <a:rPr sz="908" spc="-14" dirty="0">
                <a:latin typeface="Verdana"/>
                <a:cs typeface="Verdana"/>
              </a:rPr>
              <a:t> </a:t>
            </a:r>
            <a:r>
              <a:rPr sz="908" spc="-77" dirty="0">
                <a:latin typeface="Verdana"/>
                <a:cs typeface="Verdana"/>
              </a:rPr>
              <a:t>пропорциональной</a:t>
            </a:r>
            <a:r>
              <a:rPr sz="908" spc="-9" dirty="0">
                <a:latin typeface="Verdana"/>
                <a:cs typeface="Verdana"/>
              </a:rPr>
              <a:t> консолидации</a:t>
            </a:r>
            <a:r>
              <a:rPr sz="908" spc="-9" dirty="0">
                <a:latin typeface="Microsoft Sans Serif"/>
                <a:cs typeface="Microsoft Sans Serif"/>
              </a:rPr>
              <a:t>;</a:t>
            </a:r>
            <a:endParaRPr sz="908">
              <a:latin typeface="Microsoft Sans Serif"/>
              <a:cs typeface="Microsoft Sans Serif"/>
            </a:endParaRPr>
          </a:p>
        </p:txBody>
      </p:sp>
      <p:sp>
        <p:nvSpPr>
          <p:cNvPr id="19" name="object 19"/>
          <p:cNvSpPr txBox="1"/>
          <p:nvPr/>
        </p:nvSpPr>
        <p:spPr>
          <a:xfrm>
            <a:off x="6372752" y="5687415"/>
            <a:ext cx="4147649" cy="153102"/>
          </a:xfrm>
          <a:prstGeom prst="rect">
            <a:avLst/>
          </a:prstGeom>
          <a:ln w="6096">
            <a:solidFill>
              <a:srgbClr val="000000"/>
            </a:solidFill>
          </a:ln>
        </p:spPr>
        <p:txBody>
          <a:bodyPr vert="horz" wrap="square" lIns="0" tIns="13254" rIns="0" bIns="0" rtlCol="0">
            <a:spAutoFit/>
          </a:bodyPr>
          <a:lstStyle/>
          <a:p>
            <a:pPr marL="65701">
              <a:spcBef>
                <a:spcPts val="103"/>
              </a:spcBef>
            </a:pPr>
            <a:r>
              <a:rPr sz="908" b="1" dirty="0">
                <a:latin typeface="Arial"/>
                <a:cs typeface="Arial"/>
              </a:rPr>
              <a:t>ПРИМЕР</a:t>
            </a:r>
            <a:r>
              <a:rPr sz="908" b="1" spc="-23" dirty="0">
                <a:latin typeface="Arial"/>
                <a:cs typeface="Arial"/>
              </a:rPr>
              <a:t> </a:t>
            </a:r>
            <a:r>
              <a:rPr sz="908" b="1" dirty="0">
                <a:latin typeface="Arial"/>
                <a:cs typeface="Arial"/>
              </a:rPr>
              <a:t>-</a:t>
            </a:r>
            <a:r>
              <a:rPr sz="908" b="1" spc="-18" dirty="0">
                <a:latin typeface="Arial"/>
                <a:cs typeface="Arial"/>
              </a:rPr>
              <a:t> </a:t>
            </a:r>
            <a:r>
              <a:rPr sz="908" b="1" dirty="0">
                <a:latin typeface="Arial"/>
                <a:cs typeface="Arial"/>
              </a:rPr>
              <a:t>Совместное</a:t>
            </a:r>
            <a:r>
              <a:rPr sz="908" b="1" spc="-18" dirty="0">
                <a:latin typeface="Arial"/>
                <a:cs typeface="Arial"/>
              </a:rPr>
              <a:t> </a:t>
            </a:r>
            <a:r>
              <a:rPr sz="908" b="1" spc="-9" dirty="0">
                <a:latin typeface="Arial"/>
                <a:cs typeface="Arial"/>
              </a:rPr>
              <a:t>предприятие</a:t>
            </a:r>
            <a:endParaRPr sz="908">
              <a:latin typeface="Arial"/>
              <a:cs typeface="Arial"/>
            </a:endParaRPr>
          </a:p>
        </p:txBody>
      </p:sp>
      <p:sp>
        <p:nvSpPr>
          <p:cNvPr id="20" name="object 20"/>
          <p:cNvSpPr/>
          <p:nvPr/>
        </p:nvSpPr>
        <p:spPr>
          <a:xfrm>
            <a:off x="6089210" y="653527"/>
            <a:ext cx="9221" cy="5204012"/>
          </a:xfrm>
          <a:custGeom>
            <a:avLst/>
            <a:gdLst/>
            <a:ahLst/>
            <a:cxnLst/>
            <a:rect l="l" t="t" r="r" b="b"/>
            <a:pathLst>
              <a:path w="10160" h="5734050">
                <a:moveTo>
                  <a:pt x="9906" y="5734050"/>
                </a:moveTo>
                <a:lnTo>
                  <a:pt x="9905" y="0"/>
                </a:lnTo>
                <a:lnTo>
                  <a:pt x="0" y="0"/>
                </a:lnTo>
                <a:lnTo>
                  <a:pt x="0" y="5734050"/>
                </a:lnTo>
                <a:lnTo>
                  <a:pt x="9906" y="5734050"/>
                </a:lnTo>
                <a:close/>
              </a:path>
            </a:pathLst>
          </a:custGeom>
          <a:solidFill>
            <a:srgbClr val="000000"/>
          </a:solidFill>
        </p:spPr>
        <p:txBody>
          <a:bodyPr wrap="square" lIns="0" tIns="0" rIns="0" bIns="0" rtlCol="0"/>
          <a:lstStyle/>
          <a:p>
            <a:endParaRPr sz="1634"/>
          </a:p>
        </p:txBody>
      </p:sp>
      <p:sp>
        <p:nvSpPr>
          <p:cNvPr id="21" name="object 21"/>
          <p:cNvSpPr/>
          <p:nvPr/>
        </p:nvSpPr>
        <p:spPr>
          <a:xfrm>
            <a:off x="1520054" y="276625"/>
            <a:ext cx="9148226" cy="6309936"/>
          </a:xfrm>
          <a:custGeom>
            <a:avLst/>
            <a:gdLst/>
            <a:ahLst/>
            <a:cxnLst/>
            <a:rect l="l" t="t" r="r" b="b"/>
            <a:pathLst>
              <a:path w="10079990" h="6952615">
                <a:moveTo>
                  <a:pt x="10067531" y="12204"/>
                </a:moveTo>
                <a:lnTo>
                  <a:pt x="10061435" y="12204"/>
                </a:lnTo>
                <a:lnTo>
                  <a:pt x="10061423" y="18300"/>
                </a:lnTo>
                <a:lnTo>
                  <a:pt x="10061423" y="6934200"/>
                </a:lnTo>
                <a:lnTo>
                  <a:pt x="18288" y="6934200"/>
                </a:lnTo>
                <a:lnTo>
                  <a:pt x="18288" y="18300"/>
                </a:lnTo>
                <a:lnTo>
                  <a:pt x="10061423" y="18300"/>
                </a:lnTo>
                <a:lnTo>
                  <a:pt x="10061423" y="12204"/>
                </a:lnTo>
                <a:lnTo>
                  <a:pt x="18288" y="12204"/>
                </a:lnTo>
                <a:lnTo>
                  <a:pt x="12192" y="12204"/>
                </a:lnTo>
                <a:lnTo>
                  <a:pt x="12192" y="18288"/>
                </a:lnTo>
                <a:lnTo>
                  <a:pt x="12192" y="6934200"/>
                </a:lnTo>
                <a:lnTo>
                  <a:pt x="12192" y="6940296"/>
                </a:lnTo>
                <a:lnTo>
                  <a:pt x="18288" y="6940296"/>
                </a:lnTo>
                <a:lnTo>
                  <a:pt x="10061423" y="6940296"/>
                </a:lnTo>
                <a:lnTo>
                  <a:pt x="10067531" y="6940296"/>
                </a:lnTo>
                <a:lnTo>
                  <a:pt x="10067531" y="6934200"/>
                </a:lnTo>
                <a:lnTo>
                  <a:pt x="10067531" y="18300"/>
                </a:lnTo>
                <a:lnTo>
                  <a:pt x="10067531" y="12204"/>
                </a:lnTo>
                <a:close/>
              </a:path>
              <a:path w="10079990" h="6952615">
                <a:moveTo>
                  <a:pt x="10079736" y="0"/>
                </a:moveTo>
                <a:lnTo>
                  <a:pt x="10073640" y="0"/>
                </a:lnTo>
                <a:lnTo>
                  <a:pt x="10073640" y="6108"/>
                </a:lnTo>
                <a:lnTo>
                  <a:pt x="10073640" y="18288"/>
                </a:lnTo>
                <a:lnTo>
                  <a:pt x="10073640" y="6934200"/>
                </a:lnTo>
                <a:lnTo>
                  <a:pt x="10073640" y="6946392"/>
                </a:lnTo>
                <a:lnTo>
                  <a:pt x="10061435" y="6946392"/>
                </a:lnTo>
                <a:lnTo>
                  <a:pt x="18288" y="6946392"/>
                </a:lnTo>
                <a:lnTo>
                  <a:pt x="6096" y="6946392"/>
                </a:lnTo>
                <a:lnTo>
                  <a:pt x="6096" y="6934200"/>
                </a:lnTo>
                <a:lnTo>
                  <a:pt x="6096" y="18288"/>
                </a:lnTo>
                <a:lnTo>
                  <a:pt x="6096" y="6108"/>
                </a:lnTo>
                <a:lnTo>
                  <a:pt x="18288" y="6108"/>
                </a:lnTo>
                <a:lnTo>
                  <a:pt x="10061423" y="6108"/>
                </a:lnTo>
                <a:lnTo>
                  <a:pt x="10073640" y="6108"/>
                </a:lnTo>
                <a:lnTo>
                  <a:pt x="10073640" y="0"/>
                </a:lnTo>
                <a:lnTo>
                  <a:pt x="0" y="0"/>
                </a:lnTo>
                <a:lnTo>
                  <a:pt x="0" y="6108"/>
                </a:lnTo>
                <a:lnTo>
                  <a:pt x="0" y="18288"/>
                </a:lnTo>
                <a:lnTo>
                  <a:pt x="0" y="6934200"/>
                </a:lnTo>
                <a:lnTo>
                  <a:pt x="0" y="6946392"/>
                </a:lnTo>
                <a:lnTo>
                  <a:pt x="0" y="6952488"/>
                </a:lnTo>
                <a:lnTo>
                  <a:pt x="6096" y="6952488"/>
                </a:lnTo>
                <a:lnTo>
                  <a:pt x="10079736" y="6952488"/>
                </a:lnTo>
                <a:lnTo>
                  <a:pt x="10079736" y="6934200"/>
                </a:lnTo>
                <a:lnTo>
                  <a:pt x="10079736" y="18288"/>
                </a:lnTo>
                <a:lnTo>
                  <a:pt x="10079736" y="0"/>
                </a:lnTo>
                <a:close/>
              </a:path>
            </a:pathLst>
          </a:custGeom>
          <a:solidFill>
            <a:srgbClr val="000000"/>
          </a:solidFill>
        </p:spPr>
        <p:txBody>
          <a:bodyPr wrap="square" lIns="0" tIns="0" rIns="0" bIns="0" rtlCol="0"/>
          <a:lstStyle/>
          <a:p>
            <a:endParaRPr sz="1634"/>
          </a:p>
        </p:txBody>
      </p:sp>
      <p:sp>
        <p:nvSpPr>
          <p:cNvPr id="22" name="object 22"/>
          <p:cNvSpPr txBox="1">
            <a:spLocks noGrp="1"/>
          </p:cNvSpPr>
          <p:nvPr>
            <p:ph type="sldNum" sz="quarter" idx="7"/>
          </p:nvPr>
        </p:nvSpPr>
        <p:spPr>
          <a:xfrm>
            <a:off x="10917181" y="5924683"/>
            <a:ext cx="858794" cy="140300"/>
          </a:xfrm>
          <a:prstGeom prst="rect">
            <a:avLst/>
          </a:prstGeom>
        </p:spPr>
        <p:txBody>
          <a:bodyPr vert="horz" wrap="square" lIns="0" tIns="576" rIns="0" bIns="0" rtlCol="0" anchor="ctr">
            <a:spAutoFit/>
          </a:bodyPr>
          <a:lstStyle/>
          <a:p>
            <a:pPr marL="34580">
              <a:spcBef>
                <a:spcPts val="5"/>
              </a:spcBef>
            </a:pPr>
            <a:fld id="{81D60167-4931-47E6-BA6A-407CBD079E47}" type="slidenum">
              <a:rPr spc="-23" dirty="0"/>
              <a:pPr marL="34580">
                <a:spcBef>
                  <a:spcPts val="5"/>
                </a:spcBef>
              </a:pPr>
              <a:t>25</a:t>
            </a:fld>
            <a:endParaRPr spc="-23"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668049" y="656293"/>
            <a:ext cx="4147649" cy="710228"/>
          </a:xfrm>
          <a:prstGeom prst="rect">
            <a:avLst/>
          </a:prstGeom>
          <a:ln w="6096">
            <a:solidFill>
              <a:srgbClr val="000000"/>
            </a:solidFill>
          </a:ln>
        </p:spPr>
        <p:txBody>
          <a:bodyPr vert="horz" wrap="square" lIns="0" tIns="11526" rIns="0" bIns="0" rtlCol="0">
            <a:spAutoFit/>
          </a:bodyPr>
          <a:lstStyle/>
          <a:p>
            <a:pPr marL="65125" marR="58209" algn="just">
              <a:spcBef>
                <a:spcPts val="91"/>
              </a:spcBef>
            </a:pPr>
            <a:r>
              <a:rPr sz="908" spc="-50" dirty="0">
                <a:latin typeface="Verdana"/>
                <a:cs typeface="Verdana"/>
              </a:rPr>
              <a:t>Вы</a:t>
            </a:r>
            <a:r>
              <a:rPr sz="908" spc="771" dirty="0">
                <a:latin typeface="Verdana"/>
                <a:cs typeface="Verdana"/>
              </a:rPr>
              <a:t> </a:t>
            </a:r>
            <a:r>
              <a:rPr sz="908" spc="-50" dirty="0">
                <a:latin typeface="Verdana"/>
                <a:cs typeface="Verdana"/>
              </a:rPr>
              <a:t>владеете</a:t>
            </a:r>
            <a:r>
              <a:rPr sz="908" spc="771" dirty="0">
                <a:latin typeface="Verdana"/>
                <a:cs typeface="Verdana"/>
              </a:rPr>
              <a:t> </a:t>
            </a:r>
            <a:r>
              <a:rPr sz="908" spc="-5" dirty="0">
                <a:latin typeface="Microsoft Sans Serif"/>
                <a:cs typeface="Microsoft Sans Serif"/>
              </a:rPr>
              <a:t>60</a:t>
            </a:r>
            <a:r>
              <a:rPr sz="908" dirty="0">
                <a:latin typeface="Microsoft Sans Serif"/>
                <a:cs typeface="Microsoft Sans Serif"/>
              </a:rPr>
              <a:t>%</a:t>
            </a:r>
            <a:r>
              <a:rPr sz="908" spc="834" dirty="0">
                <a:latin typeface="Microsoft Sans Serif"/>
                <a:cs typeface="Microsoft Sans Serif"/>
              </a:rPr>
              <a:t> </a:t>
            </a:r>
            <a:r>
              <a:rPr sz="908" spc="-59" dirty="0">
                <a:latin typeface="Verdana"/>
                <a:cs typeface="Verdana"/>
              </a:rPr>
              <a:t>совместного</a:t>
            </a:r>
            <a:r>
              <a:rPr sz="908" spc="771" dirty="0">
                <a:latin typeface="Verdana"/>
                <a:cs typeface="Verdana"/>
              </a:rPr>
              <a:t> </a:t>
            </a:r>
            <a:r>
              <a:rPr sz="908" spc="-64" dirty="0">
                <a:latin typeface="Verdana"/>
                <a:cs typeface="Verdana"/>
              </a:rPr>
              <a:t>предприятия</a:t>
            </a:r>
            <a:r>
              <a:rPr sz="908" spc="-64" dirty="0">
                <a:latin typeface="Microsoft Sans Serif"/>
                <a:cs typeface="Microsoft Sans Serif"/>
              </a:rPr>
              <a:t>.</a:t>
            </a:r>
            <a:r>
              <a:rPr sz="908" spc="840" dirty="0">
                <a:latin typeface="Microsoft Sans Serif"/>
                <a:cs typeface="Microsoft Sans Serif"/>
              </a:rPr>
              <a:t> </a:t>
            </a:r>
            <a:r>
              <a:rPr sz="908" spc="-64" dirty="0">
                <a:latin typeface="Verdana"/>
                <a:cs typeface="Verdana"/>
              </a:rPr>
              <a:t>Используя</a:t>
            </a:r>
            <a:r>
              <a:rPr sz="908" spc="776" dirty="0">
                <a:latin typeface="Verdana"/>
                <a:cs typeface="Verdana"/>
              </a:rPr>
              <a:t> </a:t>
            </a:r>
            <a:r>
              <a:rPr sz="908" spc="-45" dirty="0">
                <a:latin typeface="Verdana"/>
                <a:cs typeface="Verdana"/>
              </a:rPr>
              <a:t>метод</a:t>
            </a:r>
            <a:r>
              <a:rPr sz="908" spc="-27" dirty="0">
                <a:latin typeface="Verdana"/>
                <a:cs typeface="Verdana"/>
              </a:rPr>
              <a:t> </a:t>
            </a:r>
            <a:r>
              <a:rPr sz="908" spc="-73" dirty="0">
                <a:latin typeface="Verdana"/>
                <a:cs typeface="Verdana"/>
              </a:rPr>
              <a:t>пропорциональной</a:t>
            </a:r>
            <a:r>
              <a:rPr sz="908" spc="-23" dirty="0">
                <a:latin typeface="Verdana"/>
                <a:cs typeface="Verdana"/>
              </a:rPr>
              <a:t> </a:t>
            </a:r>
            <a:r>
              <a:rPr sz="908" spc="-64" dirty="0">
                <a:latin typeface="Verdana"/>
                <a:cs typeface="Verdana"/>
              </a:rPr>
              <a:t>консолидации</a:t>
            </a:r>
            <a:r>
              <a:rPr sz="908" spc="-64" dirty="0">
                <a:latin typeface="Microsoft Sans Serif"/>
                <a:cs typeface="Microsoft Sans Serif"/>
              </a:rPr>
              <a:t>,</a:t>
            </a:r>
            <a:r>
              <a:rPr sz="908" spc="50" dirty="0">
                <a:latin typeface="Microsoft Sans Serif"/>
                <a:cs typeface="Microsoft Sans Serif"/>
              </a:rPr>
              <a:t> </a:t>
            </a:r>
            <a:r>
              <a:rPr sz="908" spc="-73" dirty="0">
                <a:latin typeface="Verdana"/>
                <a:cs typeface="Verdana"/>
              </a:rPr>
              <a:t>вы</a:t>
            </a:r>
            <a:r>
              <a:rPr sz="908" spc="-27" dirty="0">
                <a:latin typeface="Verdana"/>
                <a:cs typeface="Verdana"/>
              </a:rPr>
              <a:t> </a:t>
            </a:r>
            <a:r>
              <a:rPr sz="908" spc="-68" dirty="0">
                <a:latin typeface="Verdana"/>
                <a:cs typeface="Verdana"/>
              </a:rPr>
              <a:t>консолидируете</a:t>
            </a:r>
            <a:r>
              <a:rPr sz="908" spc="-23" dirty="0">
                <a:latin typeface="Verdana"/>
                <a:cs typeface="Verdana"/>
              </a:rPr>
              <a:t> </a:t>
            </a:r>
            <a:r>
              <a:rPr sz="908" spc="-68" dirty="0">
                <a:latin typeface="Verdana"/>
                <a:cs typeface="Verdana"/>
              </a:rPr>
              <a:t>в</a:t>
            </a:r>
            <a:r>
              <a:rPr sz="908" spc="-27" dirty="0">
                <a:latin typeface="Verdana"/>
                <a:cs typeface="Verdana"/>
              </a:rPr>
              <a:t> </a:t>
            </a:r>
            <a:r>
              <a:rPr sz="908" spc="-59" dirty="0">
                <a:latin typeface="Verdana"/>
                <a:cs typeface="Verdana"/>
              </a:rPr>
              <a:t>своей</a:t>
            </a:r>
            <a:r>
              <a:rPr sz="908" spc="-32" dirty="0">
                <a:latin typeface="Verdana"/>
                <a:cs typeface="Verdana"/>
              </a:rPr>
              <a:t> </a:t>
            </a:r>
            <a:r>
              <a:rPr sz="908" spc="-59" dirty="0">
                <a:latin typeface="Verdana"/>
                <a:cs typeface="Verdana"/>
              </a:rPr>
              <a:t>отчетности</a:t>
            </a:r>
            <a:r>
              <a:rPr sz="908" spc="-36" dirty="0">
                <a:latin typeface="Verdana"/>
                <a:cs typeface="Verdana"/>
              </a:rPr>
              <a:t> </a:t>
            </a:r>
            <a:r>
              <a:rPr sz="908" spc="-5" dirty="0">
                <a:latin typeface="Microsoft Sans Serif"/>
                <a:cs typeface="Microsoft Sans Serif"/>
              </a:rPr>
              <a:t>60</a:t>
            </a:r>
            <a:r>
              <a:rPr sz="908" dirty="0">
                <a:latin typeface="Microsoft Sans Serif"/>
                <a:cs typeface="Microsoft Sans Serif"/>
              </a:rPr>
              <a:t>%</a:t>
            </a:r>
            <a:r>
              <a:rPr sz="908" spc="454" dirty="0">
                <a:latin typeface="Microsoft Sans Serif"/>
                <a:cs typeface="Microsoft Sans Serif"/>
              </a:rPr>
              <a:t> </a:t>
            </a:r>
            <a:r>
              <a:rPr sz="908" spc="-59" dirty="0">
                <a:latin typeface="Verdana"/>
                <a:cs typeface="Verdana"/>
              </a:rPr>
              <a:t>всех</a:t>
            </a:r>
            <a:r>
              <a:rPr sz="908" spc="371" dirty="0">
                <a:latin typeface="Verdana"/>
                <a:cs typeface="Verdana"/>
              </a:rPr>
              <a:t> </a:t>
            </a:r>
            <a:r>
              <a:rPr sz="908" spc="-68" dirty="0">
                <a:latin typeface="Verdana"/>
                <a:cs typeface="Verdana"/>
              </a:rPr>
              <a:t>его</a:t>
            </a:r>
            <a:r>
              <a:rPr sz="908" spc="381" dirty="0">
                <a:latin typeface="Verdana"/>
                <a:cs typeface="Verdana"/>
              </a:rPr>
              <a:t> </a:t>
            </a:r>
            <a:r>
              <a:rPr sz="908" spc="-64" dirty="0">
                <a:latin typeface="Verdana"/>
                <a:cs typeface="Verdana"/>
              </a:rPr>
              <a:t>показателей</a:t>
            </a:r>
            <a:r>
              <a:rPr sz="908" spc="381" dirty="0">
                <a:latin typeface="Verdana"/>
                <a:cs typeface="Verdana"/>
              </a:rPr>
              <a:t> </a:t>
            </a:r>
            <a:r>
              <a:rPr sz="908" spc="-77" dirty="0">
                <a:latin typeface="Verdana"/>
                <a:cs typeface="Verdana"/>
              </a:rPr>
              <a:t>движения</a:t>
            </a:r>
            <a:r>
              <a:rPr sz="908" spc="381" dirty="0">
                <a:latin typeface="Verdana"/>
                <a:cs typeface="Verdana"/>
              </a:rPr>
              <a:t> </a:t>
            </a:r>
            <a:r>
              <a:rPr sz="908" spc="-77" dirty="0">
                <a:latin typeface="Verdana"/>
                <a:cs typeface="Verdana"/>
              </a:rPr>
              <a:t>денежных</a:t>
            </a:r>
            <a:r>
              <a:rPr sz="908" spc="377" dirty="0">
                <a:latin typeface="Verdana"/>
                <a:cs typeface="Verdana"/>
              </a:rPr>
              <a:t> </a:t>
            </a:r>
            <a:r>
              <a:rPr sz="908" spc="-41" dirty="0">
                <a:latin typeface="Verdana"/>
                <a:cs typeface="Verdana"/>
              </a:rPr>
              <a:t>средств</a:t>
            </a:r>
            <a:r>
              <a:rPr sz="908" spc="-41" dirty="0">
                <a:latin typeface="Microsoft Sans Serif"/>
                <a:cs typeface="Microsoft Sans Serif"/>
              </a:rPr>
              <a:t>.</a:t>
            </a:r>
            <a:r>
              <a:rPr sz="908" spc="449" dirty="0">
                <a:latin typeface="Microsoft Sans Serif"/>
                <a:cs typeface="Microsoft Sans Serif"/>
              </a:rPr>
              <a:t> </a:t>
            </a:r>
            <a:r>
              <a:rPr sz="908" spc="-50" dirty="0">
                <a:latin typeface="Verdana"/>
                <a:cs typeface="Verdana"/>
              </a:rPr>
              <a:t>Вы</a:t>
            </a:r>
            <a:r>
              <a:rPr sz="908" spc="381" dirty="0">
                <a:latin typeface="Verdana"/>
                <a:cs typeface="Verdana"/>
              </a:rPr>
              <a:t> </a:t>
            </a:r>
            <a:r>
              <a:rPr sz="908" spc="-86" dirty="0">
                <a:latin typeface="Verdana"/>
                <a:cs typeface="Verdana"/>
              </a:rPr>
              <a:t>также</a:t>
            </a:r>
            <a:r>
              <a:rPr sz="908" spc="-50" dirty="0">
                <a:latin typeface="Verdana"/>
                <a:cs typeface="Verdana"/>
              </a:rPr>
              <a:t> </a:t>
            </a:r>
            <a:r>
              <a:rPr sz="908" spc="-68" dirty="0">
                <a:latin typeface="Verdana"/>
                <a:cs typeface="Verdana"/>
              </a:rPr>
              <a:t>включаете</a:t>
            </a:r>
            <a:r>
              <a:rPr sz="908" spc="394" dirty="0">
                <a:latin typeface="Verdana"/>
                <a:cs typeface="Verdana"/>
              </a:rPr>
              <a:t> </a:t>
            </a:r>
            <a:r>
              <a:rPr sz="908" spc="-59" dirty="0">
                <a:latin typeface="Verdana"/>
                <a:cs typeface="Verdana"/>
              </a:rPr>
              <a:t>соответствующие</a:t>
            </a:r>
            <a:r>
              <a:rPr sz="908" spc="399" dirty="0">
                <a:latin typeface="Verdana"/>
                <a:cs typeface="Verdana"/>
              </a:rPr>
              <a:t> </a:t>
            </a:r>
            <a:r>
              <a:rPr sz="908" spc="-73" dirty="0">
                <a:latin typeface="Verdana"/>
                <a:cs typeface="Verdana"/>
              </a:rPr>
              <a:t>агрегированные</a:t>
            </a:r>
            <a:r>
              <a:rPr sz="908" spc="408" dirty="0">
                <a:latin typeface="Verdana"/>
                <a:cs typeface="Verdana"/>
              </a:rPr>
              <a:t> </a:t>
            </a:r>
            <a:r>
              <a:rPr sz="908" spc="-68" dirty="0">
                <a:latin typeface="Verdana"/>
                <a:cs typeface="Verdana"/>
              </a:rPr>
              <a:t>показатели</a:t>
            </a:r>
            <a:r>
              <a:rPr sz="908" spc="394" dirty="0">
                <a:latin typeface="Verdana"/>
                <a:cs typeface="Verdana"/>
              </a:rPr>
              <a:t> </a:t>
            </a:r>
            <a:r>
              <a:rPr sz="908" spc="-68" dirty="0">
                <a:latin typeface="Verdana"/>
                <a:cs typeface="Verdana"/>
              </a:rPr>
              <a:t>в</a:t>
            </a:r>
            <a:r>
              <a:rPr sz="908" spc="399" dirty="0">
                <a:latin typeface="Verdana"/>
                <a:cs typeface="Verdana"/>
              </a:rPr>
              <a:t> </a:t>
            </a:r>
            <a:r>
              <a:rPr sz="908" spc="-68" dirty="0">
                <a:latin typeface="Verdana"/>
                <a:cs typeface="Verdana"/>
              </a:rPr>
              <a:t>итоговые</a:t>
            </a:r>
            <a:r>
              <a:rPr sz="908" spc="-27" dirty="0">
                <a:latin typeface="Verdana"/>
                <a:cs typeface="Verdana"/>
              </a:rPr>
              <a:t> </a:t>
            </a:r>
            <a:r>
              <a:rPr sz="908" spc="-82" dirty="0">
                <a:latin typeface="Verdana"/>
                <a:cs typeface="Verdana"/>
              </a:rPr>
              <a:t>потоки</a:t>
            </a:r>
            <a:r>
              <a:rPr sz="908" spc="-68" dirty="0">
                <a:latin typeface="Verdana"/>
                <a:cs typeface="Verdana"/>
              </a:rPr>
              <a:t> </a:t>
            </a:r>
            <a:r>
              <a:rPr sz="908" spc="-77" dirty="0">
                <a:latin typeface="Verdana"/>
                <a:cs typeface="Verdana"/>
              </a:rPr>
              <a:t>по</a:t>
            </a:r>
            <a:r>
              <a:rPr sz="908" spc="-68" dirty="0">
                <a:latin typeface="Verdana"/>
                <a:cs typeface="Verdana"/>
              </a:rPr>
              <a:t> </a:t>
            </a:r>
            <a:r>
              <a:rPr sz="908" spc="-64" dirty="0">
                <a:latin typeface="Verdana"/>
                <a:cs typeface="Verdana"/>
              </a:rPr>
              <a:t>операционной</a:t>
            </a:r>
            <a:r>
              <a:rPr sz="908" spc="-64" dirty="0">
                <a:latin typeface="Microsoft Sans Serif"/>
                <a:cs typeface="Microsoft Sans Serif"/>
              </a:rPr>
              <a:t>,</a:t>
            </a:r>
            <a:r>
              <a:rPr sz="908" spc="5" dirty="0">
                <a:latin typeface="Microsoft Sans Serif"/>
                <a:cs typeface="Microsoft Sans Serif"/>
              </a:rPr>
              <a:t> </a:t>
            </a:r>
            <a:r>
              <a:rPr sz="908" spc="-68" dirty="0">
                <a:latin typeface="Verdana"/>
                <a:cs typeface="Verdana"/>
              </a:rPr>
              <a:t>инвестиционной </a:t>
            </a:r>
            <a:r>
              <a:rPr sz="908" spc="-77" dirty="0">
                <a:latin typeface="Verdana"/>
                <a:cs typeface="Verdana"/>
              </a:rPr>
              <a:t>и</a:t>
            </a:r>
            <a:r>
              <a:rPr sz="908" spc="-73" dirty="0">
                <a:latin typeface="Verdana"/>
                <a:cs typeface="Verdana"/>
              </a:rPr>
              <a:t> </a:t>
            </a:r>
            <a:r>
              <a:rPr sz="908" spc="-64" dirty="0">
                <a:latin typeface="Verdana"/>
                <a:cs typeface="Verdana"/>
              </a:rPr>
              <a:t>финансовой</a:t>
            </a:r>
            <a:r>
              <a:rPr sz="908" spc="-68" dirty="0">
                <a:latin typeface="Verdana"/>
                <a:cs typeface="Verdana"/>
              </a:rPr>
              <a:t> </a:t>
            </a:r>
            <a:r>
              <a:rPr sz="908" spc="-50" dirty="0">
                <a:latin typeface="Verdana"/>
                <a:cs typeface="Verdana"/>
              </a:rPr>
              <a:t>деятельности</a:t>
            </a:r>
            <a:r>
              <a:rPr sz="908" spc="-50" dirty="0">
                <a:latin typeface="Microsoft Sans Serif"/>
                <a:cs typeface="Microsoft Sans Serif"/>
              </a:rPr>
              <a:t>.</a:t>
            </a:r>
            <a:endParaRPr sz="908">
              <a:latin typeface="Microsoft Sans Serif"/>
              <a:cs typeface="Microsoft Sans Serif"/>
            </a:endParaRPr>
          </a:p>
        </p:txBody>
      </p:sp>
      <p:sp>
        <p:nvSpPr>
          <p:cNvPr id="3" name="object 3"/>
          <p:cNvSpPr txBox="1"/>
          <p:nvPr/>
        </p:nvSpPr>
        <p:spPr>
          <a:xfrm>
            <a:off x="1722215" y="1503688"/>
            <a:ext cx="176925" cy="151357"/>
          </a:xfrm>
          <a:prstGeom prst="rect">
            <a:avLst/>
          </a:prstGeom>
        </p:spPr>
        <p:txBody>
          <a:bodyPr vert="horz" wrap="square" lIns="0" tIns="11526" rIns="0" bIns="0" rtlCol="0">
            <a:spAutoFit/>
          </a:bodyPr>
          <a:lstStyle/>
          <a:p>
            <a:pPr marL="11527">
              <a:spcBef>
                <a:spcPts val="91"/>
              </a:spcBef>
            </a:pPr>
            <a:r>
              <a:rPr sz="908" spc="-9" dirty="0">
                <a:latin typeface="Microsoft Sans Serif"/>
                <a:cs typeface="Microsoft Sans Serif"/>
              </a:rPr>
              <a:t>(iii)</a:t>
            </a:r>
            <a:endParaRPr sz="908">
              <a:latin typeface="Microsoft Sans Serif"/>
              <a:cs typeface="Microsoft Sans Serif"/>
            </a:endParaRPr>
          </a:p>
        </p:txBody>
      </p:sp>
      <p:sp>
        <p:nvSpPr>
          <p:cNvPr id="4" name="object 4"/>
          <p:cNvSpPr txBox="1"/>
          <p:nvPr/>
        </p:nvSpPr>
        <p:spPr>
          <a:xfrm>
            <a:off x="2137152" y="1503688"/>
            <a:ext cx="3623789" cy="291074"/>
          </a:xfrm>
          <a:prstGeom prst="rect">
            <a:avLst/>
          </a:prstGeom>
        </p:spPr>
        <p:txBody>
          <a:bodyPr vert="horz" wrap="square" lIns="0" tIns="11526" rIns="0" bIns="0" rtlCol="0">
            <a:spAutoFit/>
          </a:bodyPr>
          <a:lstStyle/>
          <a:p>
            <a:pPr marL="11527" marR="4611" indent="-576">
              <a:spcBef>
                <a:spcPts val="91"/>
              </a:spcBef>
            </a:pPr>
            <a:r>
              <a:rPr sz="908" spc="-68" dirty="0">
                <a:latin typeface="Verdana"/>
                <a:cs typeface="Verdana"/>
              </a:rPr>
              <a:t>агрегированные</a:t>
            </a:r>
            <a:r>
              <a:rPr sz="908" spc="9" dirty="0">
                <a:latin typeface="Verdana"/>
                <a:cs typeface="Verdana"/>
              </a:rPr>
              <a:t> </a:t>
            </a:r>
            <a:r>
              <a:rPr sz="908" spc="-64" dirty="0">
                <a:latin typeface="Verdana"/>
                <a:cs typeface="Verdana"/>
              </a:rPr>
              <a:t>денежные</a:t>
            </a:r>
            <a:r>
              <a:rPr sz="908" spc="9" dirty="0">
                <a:latin typeface="Verdana"/>
                <a:cs typeface="Verdana"/>
              </a:rPr>
              <a:t> </a:t>
            </a:r>
            <a:r>
              <a:rPr sz="908" spc="-77" dirty="0">
                <a:latin typeface="Verdana"/>
                <a:cs typeface="Verdana"/>
              </a:rPr>
              <a:t>потоки</a:t>
            </a:r>
            <a:r>
              <a:rPr sz="908" spc="9" dirty="0">
                <a:latin typeface="Verdana"/>
                <a:cs typeface="Verdana"/>
              </a:rPr>
              <a:t> </a:t>
            </a:r>
            <a:r>
              <a:rPr sz="908" dirty="0">
                <a:latin typeface="Microsoft Sans Serif"/>
                <a:cs typeface="Microsoft Sans Serif"/>
              </a:rPr>
              <a:t>,</a:t>
            </a:r>
            <a:r>
              <a:rPr sz="908" spc="82" dirty="0">
                <a:latin typeface="Microsoft Sans Serif"/>
                <a:cs typeface="Microsoft Sans Serif"/>
              </a:rPr>
              <a:t> </a:t>
            </a:r>
            <a:r>
              <a:rPr sz="908" spc="-54" dirty="0">
                <a:latin typeface="Verdana"/>
                <a:cs typeface="Verdana"/>
              </a:rPr>
              <a:t>представляющие</a:t>
            </a:r>
            <a:r>
              <a:rPr sz="908" spc="14" dirty="0">
                <a:latin typeface="Verdana"/>
                <a:cs typeface="Verdana"/>
              </a:rPr>
              <a:t> </a:t>
            </a:r>
            <a:r>
              <a:rPr sz="908" spc="-41" dirty="0">
                <a:latin typeface="Verdana"/>
                <a:cs typeface="Verdana"/>
              </a:rPr>
              <a:t>увеличение </a:t>
            </a:r>
            <a:r>
              <a:rPr sz="908" spc="-68" dirty="0">
                <a:latin typeface="Verdana"/>
                <a:cs typeface="Verdana"/>
              </a:rPr>
              <a:t>производительной</a:t>
            </a:r>
            <a:r>
              <a:rPr sz="908" spc="-14" dirty="0">
                <a:latin typeface="Verdana"/>
                <a:cs typeface="Verdana"/>
              </a:rPr>
              <a:t> </a:t>
            </a:r>
            <a:r>
              <a:rPr sz="908" spc="-50" dirty="0">
                <a:latin typeface="Verdana"/>
                <a:cs typeface="Verdana"/>
              </a:rPr>
              <a:t>способности</a:t>
            </a:r>
            <a:r>
              <a:rPr sz="908" spc="-50" dirty="0">
                <a:latin typeface="Microsoft Sans Serif"/>
                <a:cs typeface="Microsoft Sans Serif"/>
              </a:rPr>
              <a:t>,</a:t>
            </a:r>
            <a:r>
              <a:rPr sz="908" spc="59" dirty="0">
                <a:latin typeface="Microsoft Sans Serif"/>
                <a:cs typeface="Microsoft Sans Serif"/>
              </a:rPr>
              <a:t> </a:t>
            </a:r>
            <a:r>
              <a:rPr sz="908" spc="-54" dirty="0">
                <a:latin typeface="Verdana"/>
                <a:cs typeface="Verdana"/>
              </a:rPr>
              <a:t>отдельно</a:t>
            </a:r>
            <a:r>
              <a:rPr sz="908" spc="-18" dirty="0">
                <a:latin typeface="Verdana"/>
                <a:cs typeface="Verdana"/>
              </a:rPr>
              <a:t> </a:t>
            </a:r>
            <a:r>
              <a:rPr sz="908" spc="-50" dirty="0">
                <a:latin typeface="Verdana"/>
                <a:cs typeface="Verdana"/>
              </a:rPr>
              <a:t>от</a:t>
            </a:r>
            <a:r>
              <a:rPr sz="908" spc="-18" dirty="0">
                <a:latin typeface="Verdana"/>
                <a:cs typeface="Verdana"/>
              </a:rPr>
              <a:t> </a:t>
            </a:r>
            <a:r>
              <a:rPr sz="908" spc="-64" dirty="0">
                <a:latin typeface="Verdana"/>
                <a:cs typeface="Verdana"/>
              </a:rPr>
              <a:t>показателей</a:t>
            </a:r>
            <a:r>
              <a:rPr sz="908" spc="-14" dirty="0">
                <a:latin typeface="Verdana"/>
                <a:cs typeface="Verdana"/>
              </a:rPr>
              <a:t> </a:t>
            </a:r>
            <a:r>
              <a:rPr sz="908" spc="-41" dirty="0">
                <a:latin typeface="Verdana"/>
                <a:cs typeface="Verdana"/>
              </a:rPr>
              <a:t>потоков</a:t>
            </a:r>
            <a:endParaRPr sz="908">
              <a:latin typeface="Verdana"/>
              <a:cs typeface="Verdana"/>
            </a:endParaRPr>
          </a:p>
        </p:txBody>
      </p:sp>
      <p:sp>
        <p:nvSpPr>
          <p:cNvPr id="5" name="object 5"/>
          <p:cNvSpPr txBox="1"/>
          <p:nvPr/>
        </p:nvSpPr>
        <p:spPr>
          <a:xfrm>
            <a:off x="2137185" y="1780312"/>
            <a:ext cx="3623214" cy="151357"/>
          </a:xfrm>
          <a:prstGeom prst="rect">
            <a:avLst/>
          </a:prstGeom>
        </p:spPr>
        <p:txBody>
          <a:bodyPr vert="horz" wrap="square" lIns="0" tIns="11526" rIns="0" bIns="0" rtlCol="0">
            <a:spAutoFit/>
          </a:bodyPr>
          <a:lstStyle/>
          <a:p>
            <a:pPr marL="11527">
              <a:spcBef>
                <a:spcPts val="91"/>
              </a:spcBef>
              <a:tabLst>
                <a:tab pos="790143" algn="l"/>
                <a:tab pos="1485768" algn="l"/>
                <a:tab pos="2455149" algn="l"/>
                <a:tab pos="2890275" algn="l"/>
              </a:tabLst>
            </a:pPr>
            <a:r>
              <a:rPr sz="908" spc="-9" dirty="0">
                <a:latin typeface="Verdana"/>
                <a:cs typeface="Verdana"/>
              </a:rPr>
              <a:t>денежных</a:t>
            </a:r>
            <a:r>
              <a:rPr sz="908" dirty="0">
                <a:latin typeface="Verdana"/>
                <a:cs typeface="Verdana"/>
              </a:rPr>
              <a:t>	</a:t>
            </a:r>
            <a:r>
              <a:rPr sz="908" spc="-9" dirty="0">
                <a:latin typeface="Verdana"/>
                <a:cs typeface="Verdana"/>
              </a:rPr>
              <a:t>средств</a:t>
            </a:r>
            <a:r>
              <a:rPr sz="908" spc="-9" dirty="0">
                <a:latin typeface="Microsoft Sans Serif"/>
                <a:cs typeface="Microsoft Sans Serif"/>
              </a:rPr>
              <a:t>,</a:t>
            </a:r>
            <a:r>
              <a:rPr sz="908" dirty="0">
                <a:latin typeface="Microsoft Sans Serif"/>
                <a:cs typeface="Microsoft Sans Serif"/>
              </a:rPr>
              <a:t>	</a:t>
            </a:r>
            <a:r>
              <a:rPr sz="908" spc="-9" dirty="0">
                <a:latin typeface="Verdana"/>
                <a:cs typeface="Verdana"/>
              </a:rPr>
              <a:t>необходимых</a:t>
            </a:r>
            <a:r>
              <a:rPr sz="908" dirty="0">
                <a:latin typeface="Verdana"/>
                <a:cs typeface="Verdana"/>
              </a:rPr>
              <a:t>	</a:t>
            </a:r>
            <a:r>
              <a:rPr sz="908" spc="-23" dirty="0">
                <a:latin typeface="Verdana"/>
                <a:cs typeface="Verdana"/>
              </a:rPr>
              <a:t>для</a:t>
            </a:r>
            <a:r>
              <a:rPr sz="908" dirty="0">
                <a:latin typeface="Verdana"/>
                <a:cs typeface="Verdana"/>
              </a:rPr>
              <a:t>	</a:t>
            </a:r>
            <a:r>
              <a:rPr sz="908" spc="-64" dirty="0">
                <a:latin typeface="Verdana"/>
                <a:cs typeface="Verdana"/>
              </a:rPr>
              <a:t>поддержания</a:t>
            </a:r>
            <a:endParaRPr sz="908">
              <a:latin typeface="Verdana"/>
              <a:cs typeface="Verdana"/>
            </a:endParaRPr>
          </a:p>
        </p:txBody>
      </p:sp>
      <p:sp>
        <p:nvSpPr>
          <p:cNvPr id="6" name="object 6"/>
          <p:cNvSpPr txBox="1"/>
          <p:nvPr/>
        </p:nvSpPr>
        <p:spPr>
          <a:xfrm>
            <a:off x="2137185" y="1918624"/>
            <a:ext cx="1763486" cy="151357"/>
          </a:xfrm>
          <a:prstGeom prst="rect">
            <a:avLst/>
          </a:prstGeom>
        </p:spPr>
        <p:txBody>
          <a:bodyPr vert="horz" wrap="square" lIns="0" tIns="11526" rIns="0" bIns="0" rtlCol="0">
            <a:spAutoFit/>
          </a:bodyPr>
          <a:lstStyle/>
          <a:p>
            <a:pPr marL="11527">
              <a:spcBef>
                <a:spcPts val="91"/>
              </a:spcBef>
            </a:pPr>
            <a:r>
              <a:rPr sz="908" spc="-73" dirty="0">
                <a:latin typeface="Verdana"/>
                <a:cs typeface="Verdana"/>
              </a:rPr>
              <a:t>производительной</a:t>
            </a:r>
            <a:r>
              <a:rPr sz="908" spc="54" dirty="0">
                <a:latin typeface="Verdana"/>
                <a:cs typeface="Verdana"/>
              </a:rPr>
              <a:t> </a:t>
            </a:r>
            <a:r>
              <a:rPr sz="908" spc="-41" dirty="0">
                <a:latin typeface="Verdana"/>
                <a:cs typeface="Verdana"/>
              </a:rPr>
              <a:t>способности</a:t>
            </a:r>
            <a:r>
              <a:rPr sz="908" spc="-41" dirty="0">
                <a:latin typeface="Microsoft Sans Serif"/>
                <a:cs typeface="Microsoft Sans Serif"/>
              </a:rPr>
              <a:t>;</a:t>
            </a:r>
            <a:endParaRPr sz="908">
              <a:latin typeface="Microsoft Sans Serif"/>
              <a:cs typeface="Microsoft Sans Serif"/>
            </a:endParaRPr>
          </a:p>
        </p:txBody>
      </p:sp>
      <p:sp>
        <p:nvSpPr>
          <p:cNvPr id="7" name="object 7"/>
          <p:cNvSpPr/>
          <p:nvPr/>
        </p:nvSpPr>
        <p:spPr>
          <a:xfrm>
            <a:off x="1665282" y="2209543"/>
            <a:ext cx="4152836" cy="835639"/>
          </a:xfrm>
          <a:custGeom>
            <a:avLst/>
            <a:gdLst/>
            <a:ahLst/>
            <a:cxnLst/>
            <a:rect l="l" t="t" r="r" b="b"/>
            <a:pathLst>
              <a:path w="4575810" h="920750">
                <a:moveTo>
                  <a:pt x="4575810" y="0"/>
                </a:moveTo>
                <a:lnTo>
                  <a:pt x="4569714" y="0"/>
                </a:lnTo>
                <a:lnTo>
                  <a:pt x="6096" y="0"/>
                </a:lnTo>
                <a:lnTo>
                  <a:pt x="0" y="0"/>
                </a:lnTo>
                <a:lnTo>
                  <a:pt x="0" y="6096"/>
                </a:lnTo>
                <a:lnTo>
                  <a:pt x="0" y="920496"/>
                </a:lnTo>
                <a:lnTo>
                  <a:pt x="6096" y="920496"/>
                </a:lnTo>
                <a:lnTo>
                  <a:pt x="6096" y="6108"/>
                </a:lnTo>
                <a:lnTo>
                  <a:pt x="4569714" y="6108"/>
                </a:lnTo>
                <a:lnTo>
                  <a:pt x="4569714" y="920496"/>
                </a:lnTo>
                <a:lnTo>
                  <a:pt x="4575810" y="920496"/>
                </a:lnTo>
                <a:lnTo>
                  <a:pt x="4575810" y="6096"/>
                </a:lnTo>
                <a:lnTo>
                  <a:pt x="4575810" y="0"/>
                </a:lnTo>
                <a:close/>
              </a:path>
            </a:pathLst>
          </a:custGeom>
          <a:solidFill>
            <a:srgbClr val="000000"/>
          </a:solidFill>
        </p:spPr>
        <p:txBody>
          <a:bodyPr wrap="square" lIns="0" tIns="0" rIns="0" bIns="0" rtlCol="0"/>
          <a:lstStyle/>
          <a:p>
            <a:endParaRPr sz="1634"/>
          </a:p>
        </p:txBody>
      </p:sp>
      <p:sp>
        <p:nvSpPr>
          <p:cNvPr id="8" name="object 8"/>
          <p:cNvSpPr txBox="1"/>
          <p:nvPr/>
        </p:nvSpPr>
        <p:spPr>
          <a:xfrm>
            <a:off x="1733741" y="2201473"/>
            <a:ext cx="4028355" cy="989407"/>
          </a:xfrm>
          <a:prstGeom prst="rect">
            <a:avLst/>
          </a:prstGeom>
        </p:spPr>
        <p:txBody>
          <a:bodyPr vert="horz" wrap="square" lIns="0" tIns="11526" rIns="0" bIns="0" rtlCol="0">
            <a:spAutoFit/>
          </a:bodyPr>
          <a:lstStyle/>
          <a:p>
            <a:pPr algn="just">
              <a:lnSpc>
                <a:spcPts val="1085"/>
              </a:lnSpc>
              <a:spcBef>
                <a:spcPts val="91"/>
              </a:spcBef>
            </a:pPr>
            <a:r>
              <a:rPr sz="908" b="1" dirty="0">
                <a:latin typeface="Arial"/>
                <a:cs typeface="Arial"/>
              </a:rPr>
              <a:t>ПРИМЕР</a:t>
            </a:r>
            <a:r>
              <a:rPr sz="908" b="1" spc="-27" dirty="0">
                <a:latin typeface="Arial"/>
                <a:cs typeface="Arial"/>
              </a:rPr>
              <a:t> </a:t>
            </a:r>
            <a:r>
              <a:rPr sz="908" b="1" dirty="0">
                <a:latin typeface="Arial"/>
                <a:cs typeface="Arial"/>
              </a:rPr>
              <a:t>-</a:t>
            </a:r>
            <a:r>
              <a:rPr sz="908" b="1" spc="-23" dirty="0">
                <a:latin typeface="Arial"/>
                <a:cs typeface="Arial"/>
              </a:rPr>
              <a:t> </a:t>
            </a:r>
            <a:r>
              <a:rPr sz="908" b="1" dirty="0">
                <a:latin typeface="Arial"/>
                <a:cs typeface="Arial"/>
              </a:rPr>
              <a:t>Увеличение</a:t>
            </a:r>
            <a:r>
              <a:rPr sz="908" b="1" spc="-36" dirty="0">
                <a:latin typeface="Arial"/>
                <a:cs typeface="Arial"/>
              </a:rPr>
              <a:t> </a:t>
            </a:r>
            <a:r>
              <a:rPr sz="908" b="1" dirty="0">
                <a:latin typeface="Arial"/>
                <a:cs typeface="Arial"/>
              </a:rPr>
              <a:t>производительной</a:t>
            </a:r>
            <a:r>
              <a:rPr sz="908" b="1" spc="-18" dirty="0">
                <a:latin typeface="Arial"/>
                <a:cs typeface="Arial"/>
              </a:rPr>
              <a:t> </a:t>
            </a:r>
            <a:r>
              <a:rPr sz="908" b="1" spc="-9" dirty="0">
                <a:latin typeface="Arial"/>
                <a:cs typeface="Arial"/>
              </a:rPr>
              <a:t>способности</a:t>
            </a:r>
            <a:endParaRPr sz="908">
              <a:latin typeface="Arial"/>
              <a:cs typeface="Arial"/>
            </a:endParaRPr>
          </a:p>
          <a:p>
            <a:pPr marR="4611" algn="just">
              <a:lnSpc>
                <a:spcPts val="1089"/>
              </a:lnSpc>
              <a:spcBef>
                <a:spcPts val="36"/>
              </a:spcBef>
            </a:pPr>
            <a:r>
              <a:rPr sz="908" spc="-18" dirty="0">
                <a:latin typeface="Verdana"/>
                <a:cs typeface="Verdana"/>
              </a:rPr>
              <a:t>Мощности</a:t>
            </a:r>
            <a:r>
              <a:rPr sz="908" spc="-41" dirty="0">
                <a:latin typeface="Verdana"/>
                <a:cs typeface="Verdana"/>
              </a:rPr>
              <a:t> </a:t>
            </a:r>
            <a:r>
              <a:rPr sz="908" spc="-9" dirty="0">
                <a:latin typeface="Verdana"/>
                <a:cs typeface="Verdana"/>
              </a:rPr>
              <a:t>вашей</a:t>
            </a:r>
            <a:r>
              <a:rPr sz="908" spc="-41" dirty="0">
                <a:latin typeface="Verdana"/>
                <a:cs typeface="Verdana"/>
              </a:rPr>
              <a:t> </a:t>
            </a:r>
            <a:r>
              <a:rPr sz="908" spc="-45" dirty="0">
                <a:latin typeface="Verdana"/>
                <a:cs typeface="Verdana"/>
              </a:rPr>
              <a:t>единственной</a:t>
            </a:r>
            <a:r>
              <a:rPr sz="908" spc="-32" dirty="0">
                <a:latin typeface="Verdana"/>
                <a:cs typeface="Verdana"/>
              </a:rPr>
              <a:t> фабрики</a:t>
            </a:r>
            <a:r>
              <a:rPr sz="908" spc="-41" dirty="0">
                <a:latin typeface="Verdana"/>
                <a:cs typeface="Verdana"/>
              </a:rPr>
              <a:t> </a:t>
            </a:r>
            <a:r>
              <a:rPr sz="908" spc="-36" dirty="0">
                <a:latin typeface="Verdana"/>
                <a:cs typeface="Verdana"/>
              </a:rPr>
              <a:t>полностью </a:t>
            </a:r>
            <a:r>
              <a:rPr sz="908" spc="-41" dirty="0">
                <a:latin typeface="Verdana"/>
                <a:cs typeface="Verdana"/>
              </a:rPr>
              <a:t>загружены</a:t>
            </a:r>
            <a:r>
              <a:rPr sz="908" spc="-41" dirty="0">
                <a:latin typeface="Microsoft Sans Serif"/>
                <a:cs typeface="Microsoft Sans Serif"/>
              </a:rPr>
              <a:t>.</a:t>
            </a:r>
            <a:r>
              <a:rPr sz="908" spc="36" dirty="0">
                <a:latin typeface="Microsoft Sans Serif"/>
                <a:cs typeface="Microsoft Sans Serif"/>
              </a:rPr>
              <a:t> </a:t>
            </a:r>
            <a:r>
              <a:rPr sz="908" spc="-18" dirty="0">
                <a:latin typeface="Verdana"/>
                <a:cs typeface="Verdana"/>
              </a:rPr>
              <a:t>Ваша </a:t>
            </a:r>
            <a:r>
              <a:rPr sz="908" spc="-50" dirty="0">
                <a:latin typeface="Verdana"/>
                <a:cs typeface="Verdana"/>
              </a:rPr>
              <a:t>инвестиционная</a:t>
            </a:r>
            <a:r>
              <a:rPr sz="908" spc="54" dirty="0">
                <a:latin typeface="Verdana"/>
                <a:cs typeface="Verdana"/>
              </a:rPr>
              <a:t> </a:t>
            </a:r>
            <a:r>
              <a:rPr sz="908" spc="-32" dirty="0">
                <a:latin typeface="Verdana"/>
                <a:cs typeface="Verdana"/>
              </a:rPr>
              <a:t>деятельность</a:t>
            </a:r>
            <a:r>
              <a:rPr sz="908" spc="64" dirty="0">
                <a:latin typeface="Verdana"/>
                <a:cs typeface="Verdana"/>
              </a:rPr>
              <a:t> </a:t>
            </a:r>
            <a:r>
              <a:rPr sz="908" spc="-32" dirty="0">
                <a:latin typeface="Verdana"/>
                <a:cs typeface="Verdana"/>
              </a:rPr>
              <a:t>обеспечила</a:t>
            </a:r>
            <a:r>
              <a:rPr sz="908" spc="59" dirty="0">
                <a:latin typeface="Verdana"/>
                <a:cs typeface="Verdana"/>
              </a:rPr>
              <a:t> </a:t>
            </a:r>
            <a:r>
              <a:rPr sz="908" dirty="0">
                <a:latin typeface="Verdana"/>
                <a:cs typeface="Verdana"/>
              </a:rPr>
              <a:t>вам</a:t>
            </a:r>
            <a:r>
              <a:rPr sz="908" spc="54" dirty="0">
                <a:latin typeface="Verdana"/>
                <a:cs typeface="Verdana"/>
              </a:rPr>
              <a:t> </a:t>
            </a:r>
            <a:r>
              <a:rPr sz="908" spc="-41" dirty="0">
                <a:latin typeface="Verdana"/>
                <a:cs typeface="Verdana"/>
              </a:rPr>
              <a:t>получение</a:t>
            </a:r>
            <a:r>
              <a:rPr sz="908" spc="54" dirty="0">
                <a:latin typeface="Verdana"/>
                <a:cs typeface="Verdana"/>
              </a:rPr>
              <a:t> </a:t>
            </a:r>
            <a:r>
              <a:rPr sz="908" dirty="0">
                <a:latin typeface="Microsoft Sans Serif"/>
                <a:cs typeface="Microsoft Sans Serif"/>
              </a:rPr>
              <a:t>$75</a:t>
            </a:r>
            <a:r>
              <a:rPr sz="908" spc="132" dirty="0">
                <a:latin typeface="Microsoft Sans Serif"/>
                <a:cs typeface="Microsoft Sans Serif"/>
              </a:rPr>
              <a:t> </a:t>
            </a:r>
            <a:r>
              <a:rPr sz="908" dirty="0">
                <a:latin typeface="Verdana"/>
                <a:cs typeface="Verdana"/>
              </a:rPr>
              <a:t>млн</a:t>
            </a:r>
            <a:r>
              <a:rPr sz="908" dirty="0">
                <a:latin typeface="Microsoft Sans Serif"/>
                <a:cs typeface="Microsoft Sans Serif"/>
              </a:rPr>
              <a:t>.</a:t>
            </a:r>
            <a:r>
              <a:rPr sz="908" spc="132" dirty="0">
                <a:latin typeface="Microsoft Sans Serif"/>
                <a:cs typeface="Microsoft Sans Serif"/>
              </a:rPr>
              <a:t> </a:t>
            </a:r>
            <a:r>
              <a:rPr sz="908" spc="-45" dirty="0">
                <a:latin typeface="Verdana"/>
                <a:cs typeface="Verdana"/>
              </a:rPr>
              <a:t>В </a:t>
            </a:r>
            <a:r>
              <a:rPr sz="908" dirty="0">
                <a:latin typeface="Verdana"/>
                <a:cs typeface="Verdana"/>
              </a:rPr>
              <a:t>самом</a:t>
            </a:r>
            <a:r>
              <a:rPr sz="908" spc="77" dirty="0">
                <a:latin typeface="Verdana"/>
                <a:cs typeface="Verdana"/>
              </a:rPr>
              <a:t> </a:t>
            </a:r>
            <a:r>
              <a:rPr sz="908" spc="-18" dirty="0">
                <a:latin typeface="Verdana"/>
                <a:cs typeface="Verdana"/>
              </a:rPr>
              <a:t>конце</a:t>
            </a:r>
            <a:r>
              <a:rPr sz="908" spc="82" dirty="0">
                <a:latin typeface="Verdana"/>
                <a:cs typeface="Verdana"/>
              </a:rPr>
              <a:t> </a:t>
            </a:r>
            <a:r>
              <a:rPr sz="908" dirty="0">
                <a:latin typeface="Verdana"/>
                <a:cs typeface="Verdana"/>
              </a:rPr>
              <a:t>года</a:t>
            </a:r>
            <a:r>
              <a:rPr sz="908" spc="77" dirty="0">
                <a:latin typeface="Verdana"/>
                <a:cs typeface="Verdana"/>
              </a:rPr>
              <a:t> </a:t>
            </a:r>
            <a:r>
              <a:rPr sz="908" dirty="0">
                <a:latin typeface="Verdana"/>
                <a:cs typeface="Verdana"/>
              </a:rPr>
              <a:t>за</a:t>
            </a:r>
            <a:r>
              <a:rPr sz="908" spc="73" dirty="0">
                <a:latin typeface="Verdana"/>
                <a:cs typeface="Verdana"/>
              </a:rPr>
              <a:t> </a:t>
            </a:r>
            <a:r>
              <a:rPr sz="908" dirty="0">
                <a:latin typeface="Microsoft Sans Serif"/>
                <a:cs typeface="Microsoft Sans Serif"/>
              </a:rPr>
              <a:t>$10</a:t>
            </a:r>
            <a:r>
              <a:rPr sz="908" spc="154" dirty="0">
                <a:latin typeface="Microsoft Sans Serif"/>
                <a:cs typeface="Microsoft Sans Serif"/>
              </a:rPr>
              <a:t> </a:t>
            </a:r>
            <a:r>
              <a:rPr sz="908" dirty="0">
                <a:latin typeface="Verdana"/>
                <a:cs typeface="Verdana"/>
              </a:rPr>
              <a:t>млн</a:t>
            </a:r>
            <a:r>
              <a:rPr sz="908" dirty="0">
                <a:latin typeface="Microsoft Sans Serif"/>
                <a:cs typeface="Microsoft Sans Serif"/>
              </a:rPr>
              <a:t>.</a:t>
            </a:r>
            <a:r>
              <a:rPr sz="908" spc="154" dirty="0">
                <a:latin typeface="Microsoft Sans Serif"/>
                <a:cs typeface="Microsoft Sans Serif"/>
              </a:rPr>
              <a:t> </a:t>
            </a:r>
            <a:r>
              <a:rPr sz="908" dirty="0">
                <a:latin typeface="Verdana"/>
                <a:cs typeface="Verdana"/>
              </a:rPr>
              <a:t>вы</a:t>
            </a:r>
            <a:r>
              <a:rPr sz="908" spc="82" dirty="0">
                <a:latin typeface="Verdana"/>
                <a:cs typeface="Verdana"/>
              </a:rPr>
              <a:t> </a:t>
            </a:r>
            <a:r>
              <a:rPr sz="908" spc="-36" dirty="0">
                <a:latin typeface="Verdana"/>
                <a:cs typeface="Verdana"/>
              </a:rPr>
              <a:t>приобретаете</a:t>
            </a:r>
            <a:r>
              <a:rPr sz="908" spc="82" dirty="0">
                <a:latin typeface="Verdana"/>
                <a:cs typeface="Verdana"/>
              </a:rPr>
              <a:t> </a:t>
            </a:r>
            <a:r>
              <a:rPr sz="908" spc="-27" dirty="0">
                <a:latin typeface="Verdana"/>
                <a:cs typeface="Verdana"/>
              </a:rPr>
              <a:t>участок</a:t>
            </a:r>
            <a:r>
              <a:rPr sz="908" spc="82" dirty="0">
                <a:latin typeface="Verdana"/>
                <a:cs typeface="Verdana"/>
              </a:rPr>
              <a:t> </a:t>
            </a:r>
            <a:r>
              <a:rPr sz="908" dirty="0">
                <a:latin typeface="Verdana"/>
                <a:cs typeface="Verdana"/>
              </a:rPr>
              <a:t>земли</a:t>
            </a:r>
            <a:r>
              <a:rPr sz="908" spc="82" dirty="0">
                <a:latin typeface="Verdana"/>
                <a:cs typeface="Verdana"/>
              </a:rPr>
              <a:t> </a:t>
            </a:r>
            <a:r>
              <a:rPr sz="908" spc="-23" dirty="0">
                <a:latin typeface="Verdana"/>
                <a:cs typeface="Verdana"/>
              </a:rPr>
              <a:t>для </a:t>
            </a:r>
            <a:r>
              <a:rPr sz="908" spc="-27" dirty="0">
                <a:latin typeface="Verdana"/>
                <a:cs typeface="Verdana"/>
              </a:rPr>
              <a:t>строительства</a:t>
            </a:r>
            <a:r>
              <a:rPr sz="908" spc="-36" dirty="0">
                <a:latin typeface="Verdana"/>
                <a:cs typeface="Verdana"/>
              </a:rPr>
              <a:t> </a:t>
            </a:r>
            <a:r>
              <a:rPr sz="908" dirty="0">
                <a:latin typeface="Verdana"/>
                <a:cs typeface="Verdana"/>
              </a:rPr>
              <a:t>новой</a:t>
            </a:r>
            <a:r>
              <a:rPr sz="908" spc="-36" dirty="0">
                <a:latin typeface="Verdana"/>
                <a:cs typeface="Verdana"/>
              </a:rPr>
              <a:t> </a:t>
            </a:r>
            <a:r>
              <a:rPr sz="908" dirty="0">
                <a:latin typeface="Verdana"/>
                <a:cs typeface="Verdana"/>
              </a:rPr>
              <a:t>фабрики</a:t>
            </a:r>
            <a:r>
              <a:rPr sz="908" dirty="0">
                <a:latin typeface="Microsoft Sans Serif"/>
                <a:cs typeface="Microsoft Sans Serif"/>
              </a:rPr>
              <a:t>.</a:t>
            </a:r>
            <a:r>
              <a:rPr sz="908" spc="41" dirty="0">
                <a:latin typeface="Microsoft Sans Serif"/>
                <a:cs typeface="Microsoft Sans Serif"/>
              </a:rPr>
              <a:t> </a:t>
            </a:r>
            <a:r>
              <a:rPr sz="908" spc="-9" dirty="0">
                <a:latin typeface="Verdana"/>
                <a:cs typeface="Verdana"/>
              </a:rPr>
              <a:t>Отдельное</a:t>
            </a:r>
            <a:r>
              <a:rPr sz="908" spc="-36" dirty="0">
                <a:latin typeface="Verdana"/>
                <a:cs typeface="Verdana"/>
              </a:rPr>
              <a:t> </a:t>
            </a:r>
            <a:r>
              <a:rPr sz="908" spc="-27" dirty="0">
                <a:latin typeface="Verdana"/>
                <a:cs typeface="Verdana"/>
              </a:rPr>
              <a:t>отражение</a:t>
            </a:r>
            <a:r>
              <a:rPr sz="908" spc="-36" dirty="0">
                <a:latin typeface="Verdana"/>
                <a:cs typeface="Verdana"/>
              </a:rPr>
              <a:t> </a:t>
            </a:r>
            <a:r>
              <a:rPr sz="908" dirty="0">
                <a:latin typeface="Verdana"/>
                <a:cs typeface="Verdana"/>
              </a:rPr>
              <a:t>данной</a:t>
            </a:r>
            <a:r>
              <a:rPr sz="908" spc="-32" dirty="0">
                <a:latin typeface="Verdana"/>
                <a:cs typeface="Verdana"/>
              </a:rPr>
              <a:t> </a:t>
            </a:r>
            <a:r>
              <a:rPr sz="908" spc="-9" dirty="0">
                <a:latin typeface="Verdana"/>
                <a:cs typeface="Verdana"/>
              </a:rPr>
              <a:t>суммы </a:t>
            </a:r>
            <a:r>
              <a:rPr sz="908" spc="-32" dirty="0">
                <a:latin typeface="Verdana"/>
                <a:cs typeface="Verdana"/>
              </a:rPr>
              <a:t>обеспечивает</a:t>
            </a:r>
            <a:r>
              <a:rPr sz="908" spc="82" dirty="0">
                <a:latin typeface="Verdana"/>
                <a:cs typeface="Verdana"/>
              </a:rPr>
              <a:t>  </a:t>
            </a:r>
            <a:r>
              <a:rPr sz="908" dirty="0">
                <a:latin typeface="Verdana"/>
                <a:cs typeface="Verdana"/>
              </a:rPr>
              <a:t>вашим</a:t>
            </a:r>
            <a:r>
              <a:rPr sz="908" spc="86" dirty="0">
                <a:latin typeface="Verdana"/>
                <a:cs typeface="Verdana"/>
              </a:rPr>
              <a:t>  </a:t>
            </a:r>
            <a:r>
              <a:rPr sz="908" spc="-32" dirty="0">
                <a:latin typeface="Verdana"/>
                <a:cs typeface="Verdana"/>
              </a:rPr>
              <a:t>пользователям</a:t>
            </a:r>
            <a:r>
              <a:rPr sz="908" spc="86" dirty="0">
                <a:latin typeface="Verdana"/>
                <a:cs typeface="Verdana"/>
              </a:rPr>
              <a:t>  </a:t>
            </a:r>
            <a:r>
              <a:rPr sz="908" spc="-32" dirty="0">
                <a:latin typeface="Verdana"/>
                <a:cs typeface="Verdana"/>
              </a:rPr>
              <a:t>получение</a:t>
            </a:r>
            <a:r>
              <a:rPr sz="908" spc="86" dirty="0">
                <a:latin typeface="Verdana"/>
                <a:cs typeface="Verdana"/>
              </a:rPr>
              <a:t>  </a:t>
            </a:r>
            <a:r>
              <a:rPr sz="908" dirty="0">
                <a:latin typeface="Verdana"/>
                <a:cs typeface="Verdana"/>
              </a:rPr>
              <a:t>более</a:t>
            </a:r>
            <a:r>
              <a:rPr sz="908" spc="86" dirty="0">
                <a:latin typeface="Verdana"/>
                <a:cs typeface="Verdana"/>
              </a:rPr>
              <a:t>  </a:t>
            </a:r>
            <a:r>
              <a:rPr sz="908" spc="-36" dirty="0">
                <a:latin typeface="Verdana"/>
                <a:cs typeface="Verdana"/>
              </a:rPr>
              <a:t>полезной</a:t>
            </a:r>
            <a:endParaRPr sz="908">
              <a:latin typeface="Verdana"/>
              <a:cs typeface="Verdana"/>
            </a:endParaRPr>
          </a:p>
          <a:p>
            <a:pPr>
              <a:lnSpc>
                <a:spcPts val="1057"/>
              </a:lnSpc>
            </a:pPr>
            <a:r>
              <a:rPr sz="908" spc="-9" dirty="0">
                <a:latin typeface="Verdana"/>
                <a:cs typeface="Verdana"/>
              </a:rPr>
              <a:t>информации</a:t>
            </a:r>
            <a:r>
              <a:rPr sz="908" spc="-9" dirty="0">
                <a:latin typeface="Microsoft Sans Serif"/>
                <a:cs typeface="Microsoft Sans Serif"/>
              </a:rPr>
              <a:t>.</a:t>
            </a:r>
            <a:endParaRPr sz="908">
              <a:latin typeface="Microsoft Sans Serif"/>
              <a:cs typeface="Microsoft Sans Serif"/>
            </a:endParaRPr>
          </a:p>
        </p:txBody>
      </p:sp>
      <p:sp>
        <p:nvSpPr>
          <p:cNvPr id="9" name="object 9"/>
          <p:cNvSpPr/>
          <p:nvPr/>
        </p:nvSpPr>
        <p:spPr>
          <a:xfrm>
            <a:off x="1665282" y="3044952"/>
            <a:ext cx="4152836" cy="156178"/>
          </a:xfrm>
          <a:custGeom>
            <a:avLst/>
            <a:gdLst/>
            <a:ahLst/>
            <a:cxnLst/>
            <a:rect l="l" t="t" r="r" b="b"/>
            <a:pathLst>
              <a:path w="4575810" h="172085">
                <a:moveTo>
                  <a:pt x="6096" y="0"/>
                </a:moveTo>
                <a:lnTo>
                  <a:pt x="0" y="0"/>
                </a:lnTo>
                <a:lnTo>
                  <a:pt x="0" y="165354"/>
                </a:lnTo>
                <a:lnTo>
                  <a:pt x="6096" y="165354"/>
                </a:lnTo>
                <a:lnTo>
                  <a:pt x="6096" y="0"/>
                </a:lnTo>
                <a:close/>
              </a:path>
              <a:path w="4575810" h="172085">
                <a:moveTo>
                  <a:pt x="4575810" y="165366"/>
                </a:moveTo>
                <a:lnTo>
                  <a:pt x="4569714" y="165366"/>
                </a:lnTo>
                <a:lnTo>
                  <a:pt x="6096" y="165366"/>
                </a:lnTo>
                <a:lnTo>
                  <a:pt x="0" y="165366"/>
                </a:lnTo>
                <a:lnTo>
                  <a:pt x="0" y="171462"/>
                </a:lnTo>
                <a:lnTo>
                  <a:pt x="6096" y="171462"/>
                </a:lnTo>
                <a:lnTo>
                  <a:pt x="4569714" y="171462"/>
                </a:lnTo>
                <a:lnTo>
                  <a:pt x="4575810" y="171462"/>
                </a:lnTo>
                <a:lnTo>
                  <a:pt x="4575810" y="165366"/>
                </a:lnTo>
                <a:close/>
              </a:path>
              <a:path w="4575810" h="172085">
                <a:moveTo>
                  <a:pt x="4575810" y="0"/>
                </a:moveTo>
                <a:lnTo>
                  <a:pt x="4569714" y="0"/>
                </a:lnTo>
                <a:lnTo>
                  <a:pt x="4569714" y="165354"/>
                </a:lnTo>
                <a:lnTo>
                  <a:pt x="4575810" y="165354"/>
                </a:lnTo>
                <a:lnTo>
                  <a:pt x="4575810" y="0"/>
                </a:lnTo>
                <a:close/>
              </a:path>
            </a:pathLst>
          </a:custGeom>
          <a:solidFill>
            <a:srgbClr val="000000"/>
          </a:solidFill>
        </p:spPr>
        <p:txBody>
          <a:bodyPr wrap="square" lIns="0" tIns="0" rIns="0" bIns="0" rtlCol="0"/>
          <a:lstStyle/>
          <a:p>
            <a:endParaRPr sz="1634"/>
          </a:p>
        </p:txBody>
      </p:sp>
      <p:sp>
        <p:nvSpPr>
          <p:cNvPr id="10" name="object 10"/>
          <p:cNvSpPr txBox="1"/>
          <p:nvPr/>
        </p:nvSpPr>
        <p:spPr>
          <a:xfrm>
            <a:off x="1722215" y="3324573"/>
            <a:ext cx="183264" cy="151357"/>
          </a:xfrm>
          <a:prstGeom prst="rect">
            <a:avLst/>
          </a:prstGeom>
        </p:spPr>
        <p:txBody>
          <a:bodyPr vert="horz" wrap="square" lIns="0" tIns="11526" rIns="0" bIns="0" rtlCol="0">
            <a:spAutoFit/>
          </a:bodyPr>
          <a:lstStyle/>
          <a:p>
            <a:pPr marL="11527">
              <a:spcBef>
                <a:spcPts val="91"/>
              </a:spcBef>
            </a:pPr>
            <a:r>
              <a:rPr sz="908" spc="-18" dirty="0">
                <a:latin typeface="Microsoft Sans Serif"/>
                <a:cs typeface="Microsoft Sans Serif"/>
              </a:rPr>
              <a:t>(iv)</a:t>
            </a:r>
            <a:endParaRPr sz="908">
              <a:latin typeface="Microsoft Sans Serif"/>
              <a:cs typeface="Microsoft Sans Serif"/>
            </a:endParaRPr>
          </a:p>
        </p:txBody>
      </p:sp>
      <p:sp>
        <p:nvSpPr>
          <p:cNvPr id="11" name="object 11"/>
          <p:cNvSpPr txBox="1"/>
          <p:nvPr/>
        </p:nvSpPr>
        <p:spPr>
          <a:xfrm>
            <a:off x="2137151" y="3324574"/>
            <a:ext cx="2769134" cy="291074"/>
          </a:xfrm>
          <a:prstGeom prst="rect">
            <a:avLst/>
          </a:prstGeom>
        </p:spPr>
        <p:txBody>
          <a:bodyPr vert="horz" wrap="square" lIns="0" tIns="11526" rIns="0" bIns="0" rtlCol="0">
            <a:spAutoFit/>
          </a:bodyPr>
          <a:lstStyle/>
          <a:p>
            <a:pPr marL="11527" marR="4611" indent="-576">
              <a:spcBef>
                <a:spcPts val="91"/>
              </a:spcBef>
              <a:tabLst>
                <a:tab pos="1022979" algn="l"/>
                <a:tab pos="1220658" algn="l"/>
                <a:tab pos="2017717" algn="l"/>
              </a:tabLst>
            </a:pPr>
            <a:r>
              <a:rPr sz="908" spc="-45" dirty="0">
                <a:latin typeface="Verdana"/>
                <a:cs typeface="Verdana"/>
              </a:rPr>
              <a:t>денежные</a:t>
            </a:r>
            <a:r>
              <a:rPr sz="908" spc="250" dirty="0">
                <a:latin typeface="Verdana"/>
                <a:cs typeface="Verdana"/>
              </a:rPr>
              <a:t> </a:t>
            </a:r>
            <a:r>
              <a:rPr sz="908" spc="-41" dirty="0">
                <a:latin typeface="Verdana"/>
                <a:cs typeface="Verdana"/>
              </a:rPr>
              <a:t>потоки</a:t>
            </a:r>
            <a:r>
              <a:rPr sz="908" spc="-41" dirty="0">
                <a:latin typeface="Microsoft Sans Serif"/>
                <a:cs typeface="Microsoft Sans Serif"/>
              </a:rPr>
              <a:t>,</a:t>
            </a:r>
            <a:r>
              <a:rPr sz="908" spc="327" dirty="0">
                <a:latin typeface="Microsoft Sans Serif"/>
                <a:cs typeface="Microsoft Sans Serif"/>
              </a:rPr>
              <a:t> </a:t>
            </a:r>
            <a:r>
              <a:rPr sz="908" spc="-54" dirty="0">
                <a:latin typeface="Verdana"/>
                <a:cs typeface="Verdana"/>
              </a:rPr>
              <a:t>возникающие</a:t>
            </a:r>
            <a:r>
              <a:rPr sz="908" spc="254" dirty="0">
                <a:latin typeface="Verdana"/>
                <a:cs typeface="Verdana"/>
              </a:rPr>
              <a:t> </a:t>
            </a:r>
            <a:r>
              <a:rPr sz="908" dirty="0">
                <a:latin typeface="Verdana"/>
                <a:cs typeface="Verdana"/>
              </a:rPr>
              <a:t>в</a:t>
            </a:r>
            <a:r>
              <a:rPr sz="908" spc="245" dirty="0">
                <a:latin typeface="Verdana"/>
                <a:cs typeface="Verdana"/>
              </a:rPr>
              <a:t> </a:t>
            </a:r>
            <a:r>
              <a:rPr sz="908" spc="-9" dirty="0">
                <a:latin typeface="Verdana"/>
                <a:cs typeface="Verdana"/>
              </a:rPr>
              <a:t>результате инвестиционной</a:t>
            </a:r>
            <a:r>
              <a:rPr sz="908" dirty="0">
                <a:latin typeface="Verdana"/>
                <a:cs typeface="Verdana"/>
              </a:rPr>
              <a:t>	</a:t>
            </a:r>
            <a:r>
              <a:rPr sz="908" spc="-45" dirty="0">
                <a:latin typeface="Verdana"/>
                <a:cs typeface="Verdana"/>
              </a:rPr>
              <a:t>и</a:t>
            </a:r>
            <a:r>
              <a:rPr sz="908" dirty="0">
                <a:latin typeface="Verdana"/>
                <a:cs typeface="Verdana"/>
              </a:rPr>
              <a:t>	</a:t>
            </a:r>
            <a:r>
              <a:rPr sz="908" spc="-9" dirty="0">
                <a:latin typeface="Verdana"/>
                <a:cs typeface="Verdana"/>
              </a:rPr>
              <a:t>финансовой</a:t>
            </a:r>
            <a:r>
              <a:rPr sz="908" dirty="0">
                <a:latin typeface="Verdana"/>
                <a:cs typeface="Verdana"/>
              </a:rPr>
              <a:t>	</a:t>
            </a:r>
            <a:r>
              <a:rPr sz="908" spc="-59" dirty="0">
                <a:latin typeface="Verdana"/>
                <a:cs typeface="Verdana"/>
              </a:rPr>
              <a:t>деятельности</a:t>
            </a:r>
            <a:endParaRPr sz="908">
              <a:latin typeface="Verdana"/>
              <a:cs typeface="Verdana"/>
            </a:endParaRPr>
          </a:p>
        </p:txBody>
      </p:sp>
      <p:sp>
        <p:nvSpPr>
          <p:cNvPr id="12" name="object 12"/>
          <p:cNvSpPr txBox="1"/>
          <p:nvPr/>
        </p:nvSpPr>
        <p:spPr>
          <a:xfrm>
            <a:off x="4935908" y="3324574"/>
            <a:ext cx="825842" cy="291074"/>
          </a:xfrm>
          <a:prstGeom prst="rect">
            <a:avLst/>
          </a:prstGeom>
        </p:spPr>
        <p:txBody>
          <a:bodyPr vert="horz" wrap="square" lIns="0" tIns="11526" rIns="0" bIns="0" rtlCol="0">
            <a:spAutoFit/>
          </a:bodyPr>
          <a:lstStyle/>
          <a:p>
            <a:pPr marL="92788" marR="4611" indent="-81838">
              <a:spcBef>
                <a:spcPts val="91"/>
              </a:spcBef>
              <a:tabLst>
                <a:tab pos="352712" algn="l"/>
              </a:tabLst>
            </a:pPr>
            <a:r>
              <a:rPr sz="908" spc="-59" dirty="0">
                <a:latin typeface="Verdana"/>
                <a:cs typeface="Verdana"/>
              </a:rPr>
              <a:t>операционной</a:t>
            </a:r>
            <a:r>
              <a:rPr sz="908" spc="-59" dirty="0">
                <a:latin typeface="Microsoft Sans Serif"/>
                <a:cs typeface="Microsoft Sans Serif"/>
              </a:rPr>
              <a:t>,</a:t>
            </a:r>
            <a:r>
              <a:rPr sz="908" spc="-23" dirty="0">
                <a:latin typeface="Microsoft Sans Serif"/>
                <a:cs typeface="Microsoft Sans Serif"/>
              </a:rPr>
              <a:t> </a:t>
            </a:r>
            <a:r>
              <a:rPr sz="908" spc="-23" dirty="0">
                <a:latin typeface="Verdana"/>
                <a:cs typeface="Verdana"/>
              </a:rPr>
              <a:t>по</a:t>
            </a:r>
            <a:r>
              <a:rPr sz="908" dirty="0">
                <a:latin typeface="Verdana"/>
                <a:cs typeface="Verdana"/>
              </a:rPr>
              <a:t>	</a:t>
            </a:r>
            <a:r>
              <a:rPr sz="908" spc="-77" dirty="0">
                <a:latin typeface="Verdana"/>
                <a:cs typeface="Verdana"/>
              </a:rPr>
              <a:t>каждому</a:t>
            </a:r>
            <a:endParaRPr sz="908">
              <a:latin typeface="Verdana"/>
              <a:cs typeface="Verdana"/>
            </a:endParaRPr>
          </a:p>
        </p:txBody>
      </p:sp>
      <p:sp>
        <p:nvSpPr>
          <p:cNvPr id="13" name="object 13"/>
          <p:cNvSpPr txBox="1"/>
          <p:nvPr/>
        </p:nvSpPr>
        <p:spPr>
          <a:xfrm>
            <a:off x="1722212" y="3601198"/>
            <a:ext cx="4039304" cy="1713899"/>
          </a:xfrm>
          <a:prstGeom prst="rect">
            <a:avLst/>
          </a:prstGeom>
        </p:spPr>
        <p:txBody>
          <a:bodyPr vert="horz" wrap="square" lIns="0" tIns="11526" rIns="0" bIns="0" rtlCol="0">
            <a:spAutoFit/>
          </a:bodyPr>
          <a:lstStyle/>
          <a:p>
            <a:pPr marL="426481">
              <a:spcBef>
                <a:spcPts val="91"/>
              </a:spcBef>
            </a:pPr>
            <a:r>
              <a:rPr sz="908" spc="-50" dirty="0">
                <a:latin typeface="Verdana"/>
                <a:cs typeface="Verdana"/>
              </a:rPr>
              <a:t>отчетному</a:t>
            </a:r>
            <a:r>
              <a:rPr sz="908" spc="9" dirty="0">
                <a:latin typeface="Verdana"/>
                <a:cs typeface="Verdana"/>
              </a:rPr>
              <a:t> </a:t>
            </a:r>
            <a:r>
              <a:rPr sz="908" spc="-45" dirty="0">
                <a:latin typeface="Verdana"/>
                <a:cs typeface="Verdana"/>
              </a:rPr>
              <a:t>отраслевому</a:t>
            </a:r>
            <a:r>
              <a:rPr sz="908" spc="9" dirty="0">
                <a:latin typeface="Verdana"/>
                <a:cs typeface="Verdana"/>
              </a:rPr>
              <a:t> </a:t>
            </a:r>
            <a:r>
              <a:rPr sz="908" dirty="0">
                <a:latin typeface="Verdana"/>
                <a:cs typeface="Verdana"/>
              </a:rPr>
              <a:t>и</a:t>
            </a:r>
            <a:r>
              <a:rPr sz="908" spc="14" dirty="0">
                <a:latin typeface="Verdana"/>
                <a:cs typeface="Verdana"/>
              </a:rPr>
              <a:t> </a:t>
            </a:r>
            <a:r>
              <a:rPr sz="908" spc="-64" dirty="0">
                <a:latin typeface="Verdana"/>
                <a:cs typeface="Verdana"/>
              </a:rPr>
              <a:t>географическому</a:t>
            </a:r>
            <a:r>
              <a:rPr sz="908" spc="27" dirty="0">
                <a:latin typeface="Verdana"/>
                <a:cs typeface="Verdana"/>
              </a:rPr>
              <a:t> </a:t>
            </a:r>
            <a:r>
              <a:rPr sz="908" spc="-45" dirty="0">
                <a:latin typeface="Verdana"/>
                <a:cs typeface="Verdana"/>
              </a:rPr>
              <a:t>сегменту</a:t>
            </a:r>
            <a:r>
              <a:rPr sz="908" spc="18" dirty="0">
                <a:latin typeface="Verdana"/>
                <a:cs typeface="Verdana"/>
              </a:rPr>
              <a:t> </a:t>
            </a:r>
            <a:r>
              <a:rPr sz="908" dirty="0">
                <a:latin typeface="Microsoft Sans Serif"/>
                <a:cs typeface="Microsoft Sans Serif"/>
              </a:rPr>
              <a:t>(</a:t>
            </a:r>
            <a:r>
              <a:rPr sz="908" dirty="0">
                <a:latin typeface="Verdana"/>
                <a:cs typeface="Verdana"/>
              </a:rPr>
              <a:t>см</a:t>
            </a:r>
            <a:r>
              <a:rPr sz="908" dirty="0">
                <a:latin typeface="Microsoft Sans Serif"/>
                <a:cs typeface="Microsoft Sans Serif"/>
              </a:rPr>
              <a:t>.</a:t>
            </a:r>
            <a:r>
              <a:rPr sz="908" spc="86" dirty="0">
                <a:latin typeface="Microsoft Sans Serif"/>
                <a:cs typeface="Microsoft Sans Serif"/>
              </a:rPr>
              <a:t> </a:t>
            </a:r>
            <a:r>
              <a:rPr sz="908" spc="-18" dirty="0">
                <a:latin typeface="Verdana"/>
                <a:cs typeface="Verdana"/>
              </a:rPr>
              <a:t>МСФО</a:t>
            </a:r>
            <a:endParaRPr sz="908">
              <a:latin typeface="Verdana"/>
              <a:cs typeface="Verdana"/>
            </a:endParaRPr>
          </a:p>
          <a:p>
            <a:pPr marL="426481"/>
            <a:r>
              <a:rPr sz="908" dirty="0">
                <a:latin typeface="Microsoft Sans Serif"/>
                <a:cs typeface="Microsoft Sans Serif"/>
              </a:rPr>
              <a:t>(IFRS)</a:t>
            </a:r>
            <a:r>
              <a:rPr sz="908" spc="18" dirty="0">
                <a:latin typeface="Microsoft Sans Serif"/>
                <a:cs typeface="Microsoft Sans Serif"/>
              </a:rPr>
              <a:t> </a:t>
            </a:r>
            <a:r>
              <a:rPr sz="908" dirty="0">
                <a:latin typeface="Microsoft Sans Serif"/>
                <a:cs typeface="Microsoft Sans Serif"/>
              </a:rPr>
              <a:t>8</a:t>
            </a:r>
            <a:r>
              <a:rPr sz="908" spc="27" dirty="0">
                <a:latin typeface="Microsoft Sans Serif"/>
                <a:cs typeface="Microsoft Sans Serif"/>
              </a:rPr>
              <a:t> </a:t>
            </a:r>
            <a:r>
              <a:rPr sz="908" spc="-64" dirty="0">
                <a:latin typeface="Microsoft Sans Serif"/>
                <a:cs typeface="Microsoft Sans Serif"/>
              </a:rPr>
              <a:t>«</a:t>
            </a:r>
            <a:r>
              <a:rPr sz="908" spc="-64" dirty="0">
                <a:latin typeface="Verdana"/>
                <a:cs typeface="Verdana"/>
              </a:rPr>
              <a:t>Операционные</a:t>
            </a:r>
            <a:r>
              <a:rPr sz="908" spc="-54" dirty="0">
                <a:latin typeface="Verdana"/>
                <a:cs typeface="Verdana"/>
              </a:rPr>
              <a:t> </a:t>
            </a:r>
            <a:r>
              <a:rPr sz="908" spc="-9" dirty="0">
                <a:latin typeface="Verdana"/>
                <a:cs typeface="Verdana"/>
              </a:rPr>
              <a:t>сегменты</a:t>
            </a:r>
            <a:r>
              <a:rPr sz="908" spc="-9" dirty="0">
                <a:latin typeface="Microsoft Sans Serif"/>
                <a:cs typeface="Microsoft Sans Serif"/>
              </a:rPr>
              <a:t>»).</a:t>
            </a:r>
            <a:endParaRPr sz="908">
              <a:latin typeface="Microsoft Sans Serif"/>
              <a:cs typeface="Microsoft Sans Serif"/>
            </a:endParaRPr>
          </a:p>
          <a:p>
            <a:pPr>
              <a:spcBef>
                <a:spcPts val="64"/>
              </a:spcBef>
            </a:pPr>
            <a:endParaRPr sz="908">
              <a:latin typeface="Microsoft Sans Serif"/>
              <a:cs typeface="Microsoft Sans Serif"/>
            </a:endParaRPr>
          </a:p>
          <a:p>
            <a:pPr marL="11527" marR="4611" algn="just"/>
            <a:r>
              <a:rPr sz="908" dirty="0">
                <a:latin typeface="Verdana"/>
                <a:cs typeface="Verdana"/>
              </a:rPr>
              <a:t>Отдельное</a:t>
            </a:r>
            <a:r>
              <a:rPr sz="908" spc="118" dirty="0">
                <a:latin typeface="Verdana"/>
                <a:cs typeface="Verdana"/>
              </a:rPr>
              <a:t> </a:t>
            </a:r>
            <a:r>
              <a:rPr sz="908" dirty="0">
                <a:latin typeface="Verdana"/>
                <a:cs typeface="Verdana"/>
              </a:rPr>
              <a:t>раскрытие</a:t>
            </a:r>
            <a:r>
              <a:rPr sz="908" spc="118" dirty="0">
                <a:latin typeface="Verdana"/>
                <a:cs typeface="Verdana"/>
              </a:rPr>
              <a:t> </a:t>
            </a:r>
            <a:r>
              <a:rPr sz="908" dirty="0">
                <a:latin typeface="Verdana"/>
                <a:cs typeface="Verdana"/>
              </a:rPr>
              <a:t>информации</a:t>
            </a:r>
            <a:r>
              <a:rPr sz="908" spc="123" dirty="0">
                <a:latin typeface="Verdana"/>
                <a:cs typeface="Verdana"/>
              </a:rPr>
              <a:t> </a:t>
            </a:r>
            <a:r>
              <a:rPr sz="908" dirty="0">
                <a:latin typeface="Verdana"/>
                <a:cs typeface="Verdana"/>
              </a:rPr>
              <a:t>о</a:t>
            </a:r>
            <a:r>
              <a:rPr sz="908" spc="118" dirty="0">
                <a:latin typeface="Verdana"/>
                <a:cs typeface="Verdana"/>
              </a:rPr>
              <a:t> </a:t>
            </a:r>
            <a:r>
              <a:rPr sz="908" dirty="0">
                <a:latin typeface="Verdana"/>
                <a:cs typeface="Verdana"/>
              </a:rPr>
              <a:t>потоках</a:t>
            </a:r>
            <a:r>
              <a:rPr sz="908" spc="118" dirty="0">
                <a:latin typeface="Verdana"/>
                <a:cs typeface="Verdana"/>
              </a:rPr>
              <a:t> </a:t>
            </a:r>
            <a:r>
              <a:rPr sz="908" dirty="0">
                <a:latin typeface="Verdana"/>
                <a:cs typeface="Verdana"/>
              </a:rPr>
              <a:t>денежных</a:t>
            </a:r>
            <a:r>
              <a:rPr sz="908" spc="118" dirty="0">
                <a:latin typeface="Verdana"/>
                <a:cs typeface="Verdana"/>
              </a:rPr>
              <a:t> </a:t>
            </a:r>
            <a:r>
              <a:rPr sz="908" spc="-9" dirty="0">
                <a:latin typeface="Verdana"/>
                <a:cs typeface="Verdana"/>
              </a:rPr>
              <a:t>средств</a:t>
            </a:r>
            <a:r>
              <a:rPr sz="908" spc="-9" dirty="0">
                <a:latin typeface="Microsoft Sans Serif"/>
                <a:cs typeface="Microsoft Sans Serif"/>
              </a:rPr>
              <a:t>, </a:t>
            </a:r>
            <a:r>
              <a:rPr sz="908" spc="-54" dirty="0">
                <a:latin typeface="Verdana"/>
                <a:cs typeface="Verdana"/>
              </a:rPr>
              <a:t>представляющих</a:t>
            </a:r>
            <a:r>
              <a:rPr sz="908" spc="9" dirty="0">
                <a:latin typeface="Verdana"/>
                <a:cs typeface="Verdana"/>
              </a:rPr>
              <a:t> </a:t>
            </a:r>
            <a:r>
              <a:rPr sz="908" spc="-54" dirty="0">
                <a:latin typeface="Verdana"/>
                <a:cs typeface="Verdana"/>
              </a:rPr>
              <a:t>увеличение</a:t>
            </a:r>
            <a:r>
              <a:rPr sz="908" spc="9" dirty="0">
                <a:latin typeface="Verdana"/>
                <a:cs typeface="Verdana"/>
              </a:rPr>
              <a:t> </a:t>
            </a:r>
            <a:r>
              <a:rPr sz="908" spc="-59" dirty="0">
                <a:latin typeface="Verdana"/>
                <a:cs typeface="Verdana"/>
              </a:rPr>
              <a:t>производительной</a:t>
            </a:r>
            <a:r>
              <a:rPr sz="908" spc="5" dirty="0">
                <a:latin typeface="Verdana"/>
                <a:cs typeface="Verdana"/>
              </a:rPr>
              <a:t> </a:t>
            </a:r>
            <a:r>
              <a:rPr sz="908" spc="-41" dirty="0">
                <a:latin typeface="Verdana"/>
                <a:cs typeface="Verdana"/>
              </a:rPr>
              <a:t>способности</a:t>
            </a:r>
            <a:r>
              <a:rPr sz="908" spc="-41" dirty="0">
                <a:latin typeface="Microsoft Sans Serif"/>
                <a:cs typeface="Microsoft Sans Serif"/>
              </a:rPr>
              <a:t>,</a:t>
            </a:r>
            <a:r>
              <a:rPr sz="908" spc="82" dirty="0">
                <a:latin typeface="Microsoft Sans Serif"/>
                <a:cs typeface="Microsoft Sans Serif"/>
              </a:rPr>
              <a:t> </a:t>
            </a:r>
            <a:r>
              <a:rPr sz="908" dirty="0">
                <a:latin typeface="Verdana"/>
                <a:cs typeface="Verdana"/>
              </a:rPr>
              <a:t>и</a:t>
            </a:r>
            <a:r>
              <a:rPr sz="908" spc="5" dirty="0">
                <a:latin typeface="Verdana"/>
                <a:cs typeface="Verdana"/>
              </a:rPr>
              <a:t> </a:t>
            </a:r>
            <a:r>
              <a:rPr sz="908" spc="-27" dirty="0">
                <a:latin typeface="Verdana"/>
                <a:cs typeface="Verdana"/>
              </a:rPr>
              <a:t>потоках </a:t>
            </a:r>
            <a:r>
              <a:rPr sz="908" dirty="0">
                <a:latin typeface="Verdana"/>
                <a:cs typeface="Verdana"/>
              </a:rPr>
              <a:t>денежных</a:t>
            </a:r>
            <a:r>
              <a:rPr sz="908" spc="136" dirty="0">
                <a:latin typeface="Verdana"/>
                <a:cs typeface="Verdana"/>
              </a:rPr>
              <a:t> </a:t>
            </a:r>
            <a:r>
              <a:rPr sz="908" dirty="0">
                <a:latin typeface="Verdana"/>
                <a:cs typeface="Verdana"/>
              </a:rPr>
              <a:t>средств</a:t>
            </a:r>
            <a:r>
              <a:rPr sz="908" dirty="0">
                <a:latin typeface="Microsoft Sans Serif"/>
                <a:cs typeface="Microsoft Sans Serif"/>
              </a:rPr>
              <a:t>,</a:t>
            </a:r>
            <a:r>
              <a:rPr sz="908" spc="218" dirty="0">
                <a:latin typeface="Microsoft Sans Serif"/>
                <a:cs typeface="Microsoft Sans Serif"/>
              </a:rPr>
              <a:t> </a:t>
            </a:r>
            <a:r>
              <a:rPr sz="908" dirty="0">
                <a:latin typeface="Verdana"/>
                <a:cs typeface="Verdana"/>
              </a:rPr>
              <a:t>необходимых</a:t>
            </a:r>
            <a:r>
              <a:rPr sz="908" spc="136" dirty="0">
                <a:latin typeface="Verdana"/>
                <a:cs typeface="Verdana"/>
              </a:rPr>
              <a:t> </a:t>
            </a:r>
            <a:r>
              <a:rPr sz="908" dirty="0">
                <a:latin typeface="Verdana"/>
                <a:cs typeface="Verdana"/>
              </a:rPr>
              <a:t>для</a:t>
            </a:r>
            <a:r>
              <a:rPr sz="908" spc="141" dirty="0">
                <a:latin typeface="Verdana"/>
                <a:cs typeface="Verdana"/>
              </a:rPr>
              <a:t> </a:t>
            </a:r>
            <a:r>
              <a:rPr sz="908" spc="-9" dirty="0">
                <a:latin typeface="Verdana"/>
                <a:cs typeface="Verdana"/>
              </a:rPr>
              <a:t>поддержания</a:t>
            </a:r>
            <a:r>
              <a:rPr sz="908" spc="145" dirty="0">
                <a:latin typeface="Verdana"/>
                <a:cs typeface="Verdana"/>
              </a:rPr>
              <a:t> </a:t>
            </a:r>
            <a:r>
              <a:rPr sz="908" spc="-50" dirty="0">
                <a:latin typeface="Verdana"/>
                <a:cs typeface="Verdana"/>
              </a:rPr>
              <a:t>операционной </a:t>
            </a:r>
            <a:r>
              <a:rPr sz="908" dirty="0">
                <a:latin typeface="Verdana"/>
                <a:cs typeface="Verdana"/>
              </a:rPr>
              <a:t>деятельности</a:t>
            </a:r>
            <a:r>
              <a:rPr sz="908" dirty="0">
                <a:latin typeface="Microsoft Sans Serif"/>
                <a:cs typeface="Microsoft Sans Serif"/>
              </a:rPr>
              <a:t>,</a:t>
            </a:r>
            <a:r>
              <a:rPr sz="908" spc="82" dirty="0">
                <a:latin typeface="Microsoft Sans Serif"/>
                <a:cs typeface="Microsoft Sans Serif"/>
              </a:rPr>
              <a:t> </a:t>
            </a:r>
            <a:r>
              <a:rPr sz="908" dirty="0">
                <a:latin typeface="Verdana"/>
                <a:cs typeface="Verdana"/>
              </a:rPr>
              <a:t>позволяет</a:t>
            </a:r>
            <a:r>
              <a:rPr sz="908" spc="9" dirty="0">
                <a:latin typeface="Verdana"/>
                <a:cs typeface="Verdana"/>
              </a:rPr>
              <a:t> </a:t>
            </a:r>
            <a:r>
              <a:rPr sz="908" spc="-9" dirty="0">
                <a:latin typeface="Verdana"/>
                <a:cs typeface="Verdana"/>
              </a:rPr>
              <a:t>пользователю</a:t>
            </a:r>
            <a:r>
              <a:rPr sz="908" spc="14" dirty="0">
                <a:latin typeface="Verdana"/>
                <a:cs typeface="Verdana"/>
              </a:rPr>
              <a:t> </a:t>
            </a:r>
            <a:r>
              <a:rPr sz="908" dirty="0">
                <a:latin typeface="Verdana"/>
                <a:cs typeface="Verdana"/>
              </a:rPr>
              <a:t>определить</a:t>
            </a:r>
            <a:r>
              <a:rPr sz="908" dirty="0">
                <a:latin typeface="Microsoft Sans Serif"/>
                <a:cs typeface="Microsoft Sans Serif"/>
              </a:rPr>
              <a:t>,</a:t>
            </a:r>
            <a:r>
              <a:rPr sz="908" spc="82" dirty="0">
                <a:latin typeface="Microsoft Sans Serif"/>
                <a:cs typeface="Microsoft Sans Serif"/>
              </a:rPr>
              <a:t> </a:t>
            </a:r>
            <a:r>
              <a:rPr sz="908" dirty="0">
                <a:latin typeface="Verdana"/>
                <a:cs typeface="Verdana"/>
              </a:rPr>
              <a:t>адекватен</a:t>
            </a:r>
            <a:r>
              <a:rPr sz="908" spc="9" dirty="0">
                <a:latin typeface="Verdana"/>
                <a:cs typeface="Verdana"/>
              </a:rPr>
              <a:t> </a:t>
            </a:r>
            <a:r>
              <a:rPr sz="908" spc="-23" dirty="0">
                <a:latin typeface="Verdana"/>
                <a:cs typeface="Verdana"/>
              </a:rPr>
              <a:t>ли </a:t>
            </a:r>
            <a:r>
              <a:rPr sz="908" spc="-41" dirty="0">
                <a:latin typeface="Verdana"/>
                <a:cs typeface="Verdana"/>
              </a:rPr>
              <a:t>уровень</a:t>
            </a:r>
            <a:r>
              <a:rPr sz="908" spc="-5" dirty="0">
                <a:latin typeface="Verdana"/>
                <a:cs typeface="Verdana"/>
              </a:rPr>
              <a:t> </a:t>
            </a:r>
            <a:r>
              <a:rPr sz="908" spc="-50" dirty="0">
                <a:latin typeface="Verdana"/>
                <a:cs typeface="Verdana"/>
              </a:rPr>
              <a:t>инвестиций</a:t>
            </a:r>
            <a:r>
              <a:rPr sz="908" dirty="0">
                <a:latin typeface="Verdana"/>
                <a:cs typeface="Verdana"/>
              </a:rPr>
              <a:t> </a:t>
            </a:r>
            <a:r>
              <a:rPr sz="908" spc="-54" dirty="0">
                <a:latin typeface="Verdana"/>
                <a:cs typeface="Verdana"/>
              </a:rPr>
              <a:t>компании</a:t>
            </a:r>
            <a:r>
              <a:rPr sz="908" spc="-5" dirty="0">
                <a:latin typeface="Verdana"/>
                <a:cs typeface="Verdana"/>
              </a:rPr>
              <a:t> </a:t>
            </a:r>
            <a:r>
              <a:rPr sz="908" dirty="0">
                <a:latin typeface="Verdana"/>
                <a:cs typeface="Verdana"/>
              </a:rPr>
              <a:t>в</a:t>
            </a:r>
            <a:r>
              <a:rPr sz="908" spc="-5" dirty="0">
                <a:latin typeface="Verdana"/>
                <a:cs typeface="Verdana"/>
              </a:rPr>
              <a:t> </a:t>
            </a:r>
            <a:r>
              <a:rPr sz="908" spc="-54" dirty="0">
                <a:latin typeface="Verdana"/>
                <a:cs typeface="Verdana"/>
              </a:rPr>
              <a:t>поддержание</a:t>
            </a:r>
            <a:r>
              <a:rPr sz="908" spc="-9" dirty="0">
                <a:latin typeface="Verdana"/>
                <a:cs typeface="Verdana"/>
              </a:rPr>
              <a:t> </a:t>
            </a:r>
            <a:r>
              <a:rPr sz="908" spc="-23" dirty="0">
                <a:latin typeface="Verdana"/>
                <a:cs typeface="Verdana"/>
              </a:rPr>
              <a:t>своей</a:t>
            </a:r>
            <a:r>
              <a:rPr sz="908" spc="-5" dirty="0">
                <a:latin typeface="Verdana"/>
                <a:cs typeface="Verdana"/>
              </a:rPr>
              <a:t> </a:t>
            </a:r>
            <a:r>
              <a:rPr sz="908" spc="-50" dirty="0">
                <a:latin typeface="Verdana"/>
                <a:cs typeface="Verdana"/>
              </a:rPr>
              <a:t>производительной </a:t>
            </a:r>
            <a:r>
              <a:rPr sz="908" spc="-9" dirty="0">
                <a:latin typeface="Verdana"/>
                <a:cs typeface="Verdana"/>
              </a:rPr>
              <a:t>способности</a:t>
            </a:r>
            <a:r>
              <a:rPr sz="908" spc="-9" dirty="0">
                <a:latin typeface="Microsoft Sans Serif"/>
                <a:cs typeface="Microsoft Sans Serif"/>
              </a:rPr>
              <a:t>.</a:t>
            </a:r>
            <a:endParaRPr sz="908">
              <a:latin typeface="Microsoft Sans Serif"/>
              <a:cs typeface="Microsoft Sans Serif"/>
            </a:endParaRPr>
          </a:p>
          <a:p>
            <a:pPr>
              <a:spcBef>
                <a:spcPts val="59"/>
              </a:spcBef>
            </a:pPr>
            <a:endParaRPr sz="908">
              <a:latin typeface="Microsoft Sans Serif"/>
              <a:cs typeface="Microsoft Sans Serif"/>
            </a:endParaRPr>
          </a:p>
          <a:p>
            <a:pPr marL="11527" marR="4611" indent="-576" algn="just"/>
            <a:r>
              <a:rPr sz="908" spc="-36" dirty="0">
                <a:latin typeface="Verdana"/>
                <a:cs typeface="Verdana"/>
              </a:rPr>
              <a:t>Компания</a:t>
            </a:r>
            <a:r>
              <a:rPr sz="908" spc="-36" dirty="0">
                <a:latin typeface="Microsoft Sans Serif"/>
                <a:cs typeface="Microsoft Sans Serif"/>
              </a:rPr>
              <a:t>,</a:t>
            </a:r>
            <a:r>
              <a:rPr sz="908" spc="64" dirty="0">
                <a:latin typeface="Microsoft Sans Serif"/>
                <a:cs typeface="Microsoft Sans Serif"/>
              </a:rPr>
              <a:t> </a:t>
            </a:r>
            <a:r>
              <a:rPr sz="908" spc="-41" dirty="0">
                <a:latin typeface="Verdana"/>
                <a:cs typeface="Verdana"/>
              </a:rPr>
              <a:t>которая</a:t>
            </a:r>
            <a:r>
              <a:rPr sz="908" spc="-5" dirty="0">
                <a:latin typeface="Verdana"/>
                <a:cs typeface="Verdana"/>
              </a:rPr>
              <a:t> </a:t>
            </a:r>
            <a:r>
              <a:rPr sz="908" dirty="0">
                <a:latin typeface="Verdana"/>
                <a:cs typeface="Verdana"/>
              </a:rPr>
              <a:t>не</a:t>
            </a:r>
            <a:r>
              <a:rPr sz="908" spc="-9" dirty="0">
                <a:latin typeface="Verdana"/>
                <a:cs typeface="Verdana"/>
              </a:rPr>
              <a:t> </a:t>
            </a:r>
            <a:r>
              <a:rPr sz="908" spc="-45" dirty="0">
                <a:latin typeface="Verdana"/>
                <a:cs typeface="Verdana"/>
              </a:rPr>
              <a:t>инвестирует</a:t>
            </a:r>
            <a:r>
              <a:rPr sz="908" spc="-9" dirty="0">
                <a:latin typeface="Verdana"/>
                <a:cs typeface="Verdana"/>
              </a:rPr>
              <a:t> </a:t>
            </a:r>
            <a:r>
              <a:rPr sz="908" spc="-41" dirty="0">
                <a:latin typeface="Verdana"/>
                <a:cs typeface="Verdana"/>
              </a:rPr>
              <a:t>достаточно</a:t>
            </a:r>
            <a:r>
              <a:rPr sz="908" spc="-9" dirty="0">
                <a:latin typeface="Verdana"/>
                <a:cs typeface="Verdana"/>
              </a:rPr>
              <a:t> </a:t>
            </a:r>
            <a:r>
              <a:rPr sz="908" spc="-18" dirty="0">
                <a:latin typeface="Verdana"/>
                <a:cs typeface="Verdana"/>
              </a:rPr>
              <a:t>средств</a:t>
            </a:r>
            <a:r>
              <a:rPr sz="908" spc="-5" dirty="0">
                <a:latin typeface="Verdana"/>
                <a:cs typeface="Verdana"/>
              </a:rPr>
              <a:t> </a:t>
            </a:r>
            <a:r>
              <a:rPr sz="908" dirty="0">
                <a:latin typeface="Verdana"/>
                <a:cs typeface="Verdana"/>
              </a:rPr>
              <a:t>в</a:t>
            </a:r>
            <a:r>
              <a:rPr sz="908" spc="-9" dirty="0">
                <a:latin typeface="Verdana"/>
                <a:cs typeface="Verdana"/>
              </a:rPr>
              <a:t> </a:t>
            </a:r>
            <a:r>
              <a:rPr sz="908" spc="-45" dirty="0">
                <a:latin typeface="Verdana"/>
                <a:cs typeface="Verdana"/>
              </a:rPr>
              <a:t>поддержание </a:t>
            </a:r>
            <a:r>
              <a:rPr sz="908" spc="-64" dirty="0">
                <a:latin typeface="Verdana"/>
                <a:cs typeface="Verdana"/>
              </a:rPr>
              <a:t>производительной</a:t>
            </a:r>
            <a:r>
              <a:rPr sz="908" spc="-18" dirty="0">
                <a:latin typeface="Verdana"/>
                <a:cs typeface="Verdana"/>
              </a:rPr>
              <a:t> </a:t>
            </a:r>
            <a:r>
              <a:rPr sz="908" spc="-45" dirty="0">
                <a:latin typeface="Verdana"/>
                <a:cs typeface="Verdana"/>
              </a:rPr>
              <a:t>способности</a:t>
            </a:r>
            <a:r>
              <a:rPr sz="908" spc="-45" dirty="0">
                <a:latin typeface="Microsoft Sans Serif"/>
                <a:cs typeface="Microsoft Sans Serif"/>
              </a:rPr>
              <a:t>,</a:t>
            </a:r>
            <a:r>
              <a:rPr sz="908" spc="50" dirty="0">
                <a:latin typeface="Microsoft Sans Serif"/>
                <a:cs typeface="Microsoft Sans Serif"/>
              </a:rPr>
              <a:t> </a:t>
            </a:r>
            <a:r>
              <a:rPr sz="908" spc="-50" dirty="0">
                <a:latin typeface="Verdana"/>
                <a:cs typeface="Verdana"/>
              </a:rPr>
              <a:t>возможно</a:t>
            </a:r>
            <a:r>
              <a:rPr sz="908" spc="-50" dirty="0">
                <a:latin typeface="Microsoft Sans Serif"/>
                <a:cs typeface="Microsoft Sans Serif"/>
              </a:rPr>
              <a:t>,</a:t>
            </a:r>
            <a:r>
              <a:rPr sz="908" spc="50" dirty="0">
                <a:latin typeface="Microsoft Sans Serif"/>
                <a:cs typeface="Microsoft Sans Serif"/>
              </a:rPr>
              <a:t> </a:t>
            </a:r>
            <a:r>
              <a:rPr sz="908" spc="-18" dirty="0">
                <a:latin typeface="Verdana"/>
                <a:cs typeface="Verdana"/>
              </a:rPr>
              <a:t>за</a:t>
            </a:r>
            <a:r>
              <a:rPr sz="908" spc="-27" dirty="0">
                <a:latin typeface="Verdana"/>
                <a:cs typeface="Verdana"/>
              </a:rPr>
              <a:t> </a:t>
            </a:r>
            <a:r>
              <a:rPr sz="908" spc="-45" dirty="0">
                <a:latin typeface="Verdana"/>
                <a:cs typeface="Verdana"/>
              </a:rPr>
              <a:t>счет</a:t>
            </a:r>
            <a:r>
              <a:rPr sz="908" spc="-23" dirty="0">
                <a:latin typeface="Verdana"/>
                <a:cs typeface="Verdana"/>
              </a:rPr>
              <a:t> </a:t>
            </a:r>
            <a:r>
              <a:rPr sz="908" spc="-59" dirty="0">
                <a:latin typeface="Verdana"/>
                <a:cs typeface="Verdana"/>
              </a:rPr>
              <a:t>обеспечения</a:t>
            </a:r>
            <a:r>
              <a:rPr sz="908" spc="-23" dirty="0">
                <a:latin typeface="Verdana"/>
                <a:cs typeface="Verdana"/>
              </a:rPr>
              <a:t> </a:t>
            </a:r>
            <a:r>
              <a:rPr sz="908" spc="-36" dirty="0">
                <a:latin typeface="Verdana"/>
                <a:cs typeface="Verdana"/>
              </a:rPr>
              <a:t>текущей</a:t>
            </a:r>
            <a:endParaRPr sz="908">
              <a:latin typeface="Verdana"/>
              <a:cs typeface="Verdana"/>
            </a:endParaRPr>
          </a:p>
        </p:txBody>
      </p:sp>
      <p:sp>
        <p:nvSpPr>
          <p:cNvPr id="14" name="object 14"/>
          <p:cNvSpPr txBox="1"/>
          <p:nvPr/>
        </p:nvSpPr>
        <p:spPr>
          <a:xfrm>
            <a:off x="1722254" y="5260948"/>
            <a:ext cx="4039881" cy="151357"/>
          </a:xfrm>
          <a:prstGeom prst="rect">
            <a:avLst/>
          </a:prstGeom>
        </p:spPr>
        <p:txBody>
          <a:bodyPr vert="horz" wrap="square" lIns="0" tIns="11526" rIns="0" bIns="0" rtlCol="0">
            <a:spAutoFit/>
          </a:bodyPr>
          <a:lstStyle/>
          <a:p>
            <a:pPr marL="11527">
              <a:spcBef>
                <a:spcPts val="91"/>
              </a:spcBef>
              <a:tabLst>
                <a:tab pos="839706" algn="l"/>
                <a:tab pos="1054677" algn="l"/>
                <a:tab pos="2035583" algn="l"/>
                <a:tab pos="2658016" algn="l"/>
                <a:tab pos="3153656" algn="l"/>
              </a:tabLst>
            </a:pPr>
            <a:r>
              <a:rPr sz="908" spc="-9" dirty="0">
                <a:latin typeface="Verdana"/>
                <a:cs typeface="Verdana"/>
              </a:rPr>
              <a:t>ликвидности</a:t>
            </a:r>
            <a:r>
              <a:rPr sz="908" dirty="0">
                <a:latin typeface="Verdana"/>
                <a:cs typeface="Verdana"/>
              </a:rPr>
              <a:t>	</a:t>
            </a:r>
            <a:r>
              <a:rPr sz="908" spc="-45" dirty="0">
                <a:latin typeface="Verdana"/>
                <a:cs typeface="Verdana"/>
              </a:rPr>
              <a:t>и</a:t>
            </a:r>
            <a:r>
              <a:rPr sz="908" dirty="0">
                <a:latin typeface="Verdana"/>
                <a:cs typeface="Verdana"/>
              </a:rPr>
              <a:t>	</a:t>
            </a:r>
            <a:r>
              <a:rPr sz="908" spc="-9" dirty="0">
                <a:latin typeface="Verdana"/>
                <a:cs typeface="Verdana"/>
              </a:rPr>
              <a:t>распределения</a:t>
            </a:r>
            <a:r>
              <a:rPr sz="908" dirty="0">
                <a:latin typeface="Verdana"/>
                <a:cs typeface="Verdana"/>
              </a:rPr>
              <a:t>	</a:t>
            </a:r>
            <a:r>
              <a:rPr sz="908" spc="-9" dirty="0">
                <a:latin typeface="Verdana"/>
                <a:cs typeface="Verdana"/>
              </a:rPr>
              <a:t>прибыли</a:t>
            </a:r>
            <a:r>
              <a:rPr sz="908" dirty="0">
                <a:latin typeface="Verdana"/>
                <a:cs typeface="Verdana"/>
              </a:rPr>
              <a:t>	</a:t>
            </a:r>
            <a:r>
              <a:rPr sz="908" spc="-9" dirty="0">
                <a:latin typeface="Verdana"/>
                <a:cs typeface="Verdana"/>
              </a:rPr>
              <a:t>между</a:t>
            </a:r>
            <a:r>
              <a:rPr sz="908" dirty="0">
                <a:latin typeface="Verdana"/>
                <a:cs typeface="Verdana"/>
              </a:rPr>
              <a:t>	</a:t>
            </a:r>
            <a:r>
              <a:rPr sz="908" spc="-59" dirty="0">
                <a:latin typeface="Verdana"/>
                <a:cs typeface="Verdana"/>
              </a:rPr>
              <a:t>собственниками</a:t>
            </a:r>
            <a:endParaRPr sz="908">
              <a:latin typeface="Verdana"/>
              <a:cs typeface="Verdana"/>
            </a:endParaRPr>
          </a:p>
        </p:txBody>
      </p:sp>
      <p:sp>
        <p:nvSpPr>
          <p:cNvPr id="15" name="object 15"/>
          <p:cNvSpPr txBox="1"/>
          <p:nvPr/>
        </p:nvSpPr>
        <p:spPr>
          <a:xfrm>
            <a:off x="1722254" y="5399260"/>
            <a:ext cx="2356501" cy="151357"/>
          </a:xfrm>
          <a:prstGeom prst="rect">
            <a:avLst/>
          </a:prstGeom>
        </p:spPr>
        <p:txBody>
          <a:bodyPr vert="horz" wrap="square" lIns="0" tIns="11526" rIns="0" bIns="0" rtlCol="0">
            <a:spAutoFit/>
          </a:bodyPr>
          <a:lstStyle/>
          <a:p>
            <a:pPr marL="11527">
              <a:spcBef>
                <a:spcPts val="91"/>
              </a:spcBef>
            </a:pPr>
            <a:r>
              <a:rPr sz="908" spc="-64" dirty="0">
                <a:latin typeface="Verdana"/>
                <a:cs typeface="Verdana"/>
              </a:rPr>
              <a:t>подрывает</a:t>
            </a:r>
            <a:r>
              <a:rPr sz="908" spc="-32" dirty="0">
                <a:latin typeface="Verdana"/>
                <a:cs typeface="Verdana"/>
              </a:rPr>
              <a:t> </a:t>
            </a:r>
            <a:r>
              <a:rPr sz="908" spc="-64" dirty="0">
                <a:latin typeface="Verdana"/>
                <a:cs typeface="Verdana"/>
              </a:rPr>
              <a:t>свою</a:t>
            </a:r>
            <a:r>
              <a:rPr sz="908" spc="-32" dirty="0">
                <a:latin typeface="Verdana"/>
                <a:cs typeface="Verdana"/>
              </a:rPr>
              <a:t> </a:t>
            </a:r>
            <a:r>
              <a:rPr sz="908" spc="-77" dirty="0">
                <a:latin typeface="Verdana"/>
                <a:cs typeface="Verdana"/>
              </a:rPr>
              <a:t>будущую</a:t>
            </a:r>
            <a:r>
              <a:rPr sz="908" spc="-32" dirty="0">
                <a:latin typeface="Verdana"/>
                <a:cs typeface="Verdana"/>
              </a:rPr>
              <a:t> </a:t>
            </a:r>
            <a:r>
              <a:rPr sz="908" spc="-41" dirty="0">
                <a:latin typeface="Verdana"/>
                <a:cs typeface="Verdana"/>
              </a:rPr>
              <a:t>рентабельность</a:t>
            </a:r>
            <a:r>
              <a:rPr sz="908" spc="-41" dirty="0">
                <a:latin typeface="Microsoft Sans Serif"/>
                <a:cs typeface="Microsoft Sans Serif"/>
              </a:rPr>
              <a:t>.</a:t>
            </a:r>
            <a:endParaRPr sz="908">
              <a:latin typeface="Microsoft Sans Serif"/>
              <a:cs typeface="Microsoft Sans Serif"/>
            </a:endParaRPr>
          </a:p>
        </p:txBody>
      </p:sp>
      <p:sp>
        <p:nvSpPr>
          <p:cNvPr id="16" name="object 16"/>
          <p:cNvSpPr txBox="1"/>
          <p:nvPr/>
        </p:nvSpPr>
        <p:spPr>
          <a:xfrm>
            <a:off x="1722251" y="5675885"/>
            <a:ext cx="4039304" cy="151357"/>
          </a:xfrm>
          <a:prstGeom prst="rect">
            <a:avLst/>
          </a:prstGeom>
        </p:spPr>
        <p:txBody>
          <a:bodyPr vert="horz" wrap="square" lIns="0" tIns="11526" rIns="0" bIns="0" rtlCol="0">
            <a:spAutoFit/>
          </a:bodyPr>
          <a:lstStyle/>
          <a:p>
            <a:pPr marL="11527">
              <a:spcBef>
                <a:spcPts val="91"/>
              </a:spcBef>
            </a:pPr>
            <a:r>
              <a:rPr sz="908" spc="-36" dirty="0">
                <a:latin typeface="Verdana"/>
                <a:cs typeface="Verdana"/>
              </a:rPr>
              <a:t>Раскрытие</a:t>
            </a:r>
            <a:r>
              <a:rPr sz="908" spc="103" dirty="0">
                <a:latin typeface="Verdana"/>
                <a:cs typeface="Verdana"/>
              </a:rPr>
              <a:t> </a:t>
            </a:r>
            <a:r>
              <a:rPr sz="908" spc="-45" dirty="0">
                <a:latin typeface="Verdana"/>
                <a:cs typeface="Verdana"/>
              </a:rPr>
              <a:t>информации</a:t>
            </a:r>
            <a:r>
              <a:rPr sz="908" spc="113" dirty="0">
                <a:latin typeface="Verdana"/>
                <a:cs typeface="Verdana"/>
              </a:rPr>
              <a:t> </a:t>
            </a:r>
            <a:r>
              <a:rPr sz="908" dirty="0">
                <a:latin typeface="Verdana"/>
                <a:cs typeface="Verdana"/>
              </a:rPr>
              <a:t>о</a:t>
            </a:r>
            <a:r>
              <a:rPr sz="908" spc="113" dirty="0">
                <a:latin typeface="Verdana"/>
                <a:cs typeface="Verdana"/>
              </a:rPr>
              <a:t> </a:t>
            </a:r>
            <a:r>
              <a:rPr sz="908" spc="-54" dirty="0">
                <a:latin typeface="Verdana"/>
                <a:cs typeface="Verdana"/>
              </a:rPr>
              <a:t>движении</a:t>
            </a:r>
            <a:r>
              <a:rPr sz="908" spc="113" dirty="0">
                <a:latin typeface="Verdana"/>
                <a:cs typeface="Verdana"/>
              </a:rPr>
              <a:t> </a:t>
            </a:r>
            <a:r>
              <a:rPr sz="908" spc="-59" dirty="0">
                <a:latin typeface="Verdana"/>
                <a:cs typeface="Verdana"/>
              </a:rPr>
              <a:t>денежных</a:t>
            </a:r>
            <a:r>
              <a:rPr sz="908" spc="109" dirty="0">
                <a:latin typeface="Verdana"/>
                <a:cs typeface="Verdana"/>
              </a:rPr>
              <a:t> </a:t>
            </a:r>
            <a:r>
              <a:rPr sz="908" spc="-27" dirty="0">
                <a:latin typeface="Verdana"/>
                <a:cs typeface="Verdana"/>
              </a:rPr>
              <a:t>средств</a:t>
            </a:r>
            <a:r>
              <a:rPr sz="908" spc="103" dirty="0">
                <a:latin typeface="Verdana"/>
                <a:cs typeface="Verdana"/>
              </a:rPr>
              <a:t> </a:t>
            </a:r>
            <a:r>
              <a:rPr sz="908" dirty="0">
                <a:latin typeface="Verdana"/>
                <a:cs typeface="Verdana"/>
              </a:rPr>
              <a:t>по</a:t>
            </a:r>
            <a:r>
              <a:rPr sz="908" spc="113" dirty="0">
                <a:latin typeface="Verdana"/>
                <a:cs typeface="Verdana"/>
              </a:rPr>
              <a:t> </a:t>
            </a:r>
            <a:r>
              <a:rPr sz="908" spc="-18" dirty="0">
                <a:latin typeface="Verdana"/>
                <a:cs typeface="Verdana"/>
              </a:rPr>
              <a:t>сегментам</a:t>
            </a:r>
            <a:endParaRPr sz="908">
              <a:latin typeface="Verdana"/>
              <a:cs typeface="Verdana"/>
            </a:endParaRPr>
          </a:p>
        </p:txBody>
      </p:sp>
      <p:sp>
        <p:nvSpPr>
          <p:cNvPr id="17" name="object 17"/>
          <p:cNvSpPr txBox="1"/>
          <p:nvPr/>
        </p:nvSpPr>
        <p:spPr>
          <a:xfrm>
            <a:off x="1722276" y="5814197"/>
            <a:ext cx="4039881" cy="151357"/>
          </a:xfrm>
          <a:prstGeom prst="rect">
            <a:avLst/>
          </a:prstGeom>
        </p:spPr>
        <p:txBody>
          <a:bodyPr vert="horz" wrap="square" lIns="0" tIns="11526" rIns="0" bIns="0" rtlCol="0">
            <a:spAutoFit/>
          </a:bodyPr>
          <a:lstStyle/>
          <a:p>
            <a:pPr marL="11527">
              <a:spcBef>
                <a:spcPts val="91"/>
              </a:spcBef>
              <a:tabLst>
                <a:tab pos="414955" algn="l"/>
                <a:tab pos="1267917" algn="l"/>
                <a:tab pos="2244790" algn="l"/>
                <a:tab pos="3191117" algn="l"/>
                <a:tab pos="3672349" algn="l"/>
              </a:tabLst>
            </a:pPr>
            <a:r>
              <a:rPr sz="908" spc="-18" dirty="0">
                <a:latin typeface="Verdana"/>
                <a:cs typeface="Verdana"/>
              </a:rPr>
              <a:t>дает</a:t>
            </a:r>
            <a:r>
              <a:rPr sz="908" dirty="0">
                <a:latin typeface="Verdana"/>
                <a:cs typeface="Verdana"/>
              </a:rPr>
              <a:t>	</a:t>
            </a:r>
            <a:r>
              <a:rPr sz="908" spc="-9" dirty="0">
                <a:latin typeface="Verdana"/>
                <a:cs typeface="Verdana"/>
              </a:rPr>
              <a:t>возможность</a:t>
            </a:r>
            <a:r>
              <a:rPr sz="908" dirty="0">
                <a:latin typeface="Verdana"/>
                <a:cs typeface="Verdana"/>
              </a:rPr>
              <a:t>	</a:t>
            </a:r>
            <a:r>
              <a:rPr sz="908" spc="-9" dirty="0">
                <a:latin typeface="Verdana"/>
                <a:cs typeface="Verdana"/>
              </a:rPr>
              <a:t>пользователям</a:t>
            </a:r>
            <a:r>
              <a:rPr sz="908" dirty="0">
                <a:latin typeface="Verdana"/>
                <a:cs typeface="Verdana"/>
              </a:rPr>
              <a:t>	</a:t>
            </a:r>
            <a:r>
              <a:rPr sz="908" spc="-9" dirty="0">
                <a:latin typeface="Verdana"/>
                <a:cs typeface="Verdana"/>
              </a:rPr>
              <a:t>сформировать</a:t>
            </a:r>
            <a:r>
              <a:rPr sz="908" dirty="0">
                <a:latin typeface="Verdana"/>
                <a:cs typeface="Verdana"/>
              </a:rPr>
              <a:t>	</a:t>
            </a:r>
            <a:r>
              <a:rPr sz="908" spc="-9" dirty="0">
                <a:latin typeface="Verdana"/>
                <a:cs typeface="Verdana"/>
              </a:rPr>
              <a:t>более</a:t>
            </a:r>
            <a:r>
              <a:rPr sz="908" dirty="0">
                <a:latin typeface="Verdana"/>
                <a:cs typeface="Verdana"/>
              </a:rPr>
              <a:t>	</a:t>
            </a:r>
            <a:r>
              <a:rPr sz="908" spc="-54" dirty="0">
                <a:latin typeface="Verdana"/>
                <a:cs typeface="Verdana"/>
              </a:rPr>
              <a:t>четкое</a:t>
            </a:r>
            <a:endParaRPr sz="908">
              <a:latin typeface="Verdana"/>
              <a:cs typeface="Verdana"/>
            </a:endParaRPr>
          </a:p>
        </p:txBody>
      </p:sp>
      <p:sp>
        <p:nvSpPr>
          <p:cNvPr id="18" name="object 18"/>
          <p:cNvSpPr txBox="1"/>
          <p:nvPr/>
        </p:nvSpPr>
        <p:spPr>
          <a:xfrm>
            <a:off x="1722280" y="5952509"/>
            <a:ext cx="4039881" cy="151357"/>
          </a:xfrm>
          <a:prstGeom prst="rect">
            <a:avLst/>
          </a:prstGeom>
        </p:spPr>
        <p:txBody>
          <a:bodyPr vert="horz" wrap="square" lIns="0" tIns="11526" rIns="0" bIns="0" rtlCol="0">
            <a:spAutoFit/>
          </a:bodyPr>
          <a:lstStyle/>
          <a:p>
            <a:pPr marL="11527">
              <a:spcBef>
                <a:spcPts val="91"/>
              </a:spcBef>
            </a:pPr>
            <a:r>
              <a:rPr sz="908" spc="-54" dirty="0">
                <a:latin typeface="Verdana"/>
                <a:cs typeface="Verdana"/>
              </a:rPr>
              <a:t>представление</a:t>
            </a:r>
            <a:r>
              <a:rPr sz="908" spc="9" dirty="0">
                <a:latin typeface="Verdana"/>
                <a:cs typeface="Verdana"/>
              </a:rPr>
              <a:t> </a:t>
            </a:r>
            <a:r>
              <a:rPr sz="908" dirty="0">
                <a:latin typeface="Verdana"/>
                <a:cs typeface="Verdana"/>
              </a:rPr>
              <a:t>о</a:t>
            </a:r>
            <a:r>
              <a:rPr sz="908" spc="340" dirty="0">
                <a:latin typeface="Verdana"/>
                <a:cs typeface="Verdana"/>
              </a:rPr>
              <a:t> </a:t>
            </a:r>
            <a:r>
              <a:rPr sz="908" spc="-54" dirty="0">
                <a:latin typeface="Verdana"/>
                <a:cs typeface="Verdana"/>
              </a:rPr>
              <a:t>взаимосвязи</a:t>
            </a:r>
            <a:r>
              <a:rPr sz="908" spc="14" dirty="0">
                <a:latin typeface="Verdana"/>
                <a:cs typeface="Verdana"/>
              </a:rPr>
              <a:t> </a:t>
            </a:r>
            <a:r>
              <a:rPr sz="908" spc="-73" dirty="0">
                <a:latin typeface="Verdana"/>
                <a:cs typeface="Verdana"/>
              </a:rPr>
              <a:t>движения</a:t>
            </a:r>
            <a:r>
              <a:rPr sz="908" spc="9" dirty="0">
                <a:latin typeface="Verdana"/>
                <a:cs typeface="Verdana"/>
              </a:rPr>
              <a:t> </a:t>
            </a:r>
            <a:r>
              <a:rPr sz="908" spc="-68" dirty="0">
                <a:latin typeface="Verdana"/>
                <a:cs typeface="Verdana"/>
              </a:rPr>
              <a:t>денежных</a:t>
            </a:r>
            <a:r>
              <a:rPr sz="908" spc="5" dirty="0">
                <a:latin typeface="Verdana"/>
                <a:cs typeface="Verdana"/>
              </a:rPr>
              <a:t> </a:t>
            </a:r>
            <a:r>
              <a:rPr sz="908" spc="-32" dirty="0">
                <a:latin typeface="Verdana"/>
                <a:cs typeface="Verdana"/>
              </a:rPr>
              <a:t>средств</a:t>
            </a:r>
            <a:r>
              <a:rPr sz="908" spc="9" dirty="0">
                <a:latin typeface="Verdana"/>
                <a:cs typeface="Verdana"/>
              </a:rPr>
              <a:t> </a:t>
            </a:r>
            <a:r>
              <a:rPr sz="908" spc="-64" dirty="0">
                <a:latin typeface="Verdana"/>
                <a:cs typeface="Verdana"/>
              </a:rPr>
              <a:t>компании</a:t>
            </a:r>
            <a:r>
              <a:rPr sz="908" spc="14" dirty="0">
                <a:latin typeface="Verdana"/>
                <a:cs typeface="Verdana"/>
              </a:rPr>
              <a:t> </a:t>
            </a:r>
            <a:r>
              <a:rPr sz="908" spc="-45" dirty="0">
                <a:latin typeface="Verdana"/>
                <a:cs typeface="Verdana"/>
              </a:rPr>
              <a:t>в</a:t>
            </a:r>
            <a:endParaRPr sz="908">
              <a:latin typeface="Verdana"/>
              <a:cs typeface="Verdana"/>
            </a:endParaRPr>
          </a:p>
        </p:txBody>
      </p:sp>
      <p:sp>
        <p:nvSpPr>
          <p:cNvPr id="19" name="object 19"/>
          <p:cNvSpPr txBox="1"/>
          <p:nvPr/>
        </p:nvSpPr>
        <p:spPr>
          <a:xfrm>
            <a:off x="6426894" y="394421"/>
            <a:ext cx="4039881" cy="533384"/>
          </a:xfrm>
          <a:prstGeom prst="rect">
            <a:avLst/>
          </a:prstGeom>
        </p:spPr>
        <p:txBody>
          <a:bodyPr vert="horz" wrap="square" lIns="0" tIns="11526" rIns="0" bIns="0" rtlCol="0">
            <a:spAutoFit/>
          </a:bodyPr>
          <a:lstStyle/>
          <a:p>
            <a:pPr marL="2024057">
              <a:spcBef>
                <a:spcPts val="91"/>
              </a:spcBef>
            </a:pPr>
            <a:r>
              <a:rPr sz="908" spc="-54" dirty="0">
                <a:latin typeface="Verdana"/>
                <a:cs typeface="Verdana"/>
              </a:rPr>
              <a:t>Отчет</a:t>
            </a:r>
            <a:r>
              <a:rPr sz="908" spc="-36" dirty="0">
                <a:latin typeface="Verdana"/>
                <a:cs typeface="Verdana"/>
              </a:rPr>
              <a:t> </a:t>
            </a:r>
            <a:r>
              <a:rPr sz="908" spc="-64" dirty="0">
                <a:latin typeface="Verdana"/>
                <a:cs typeface="Verdana"/>
              </a:rPr>
              <a:t>о</a:t>
            </a:r>
            <a:r>
              <a:rPr sz="908" spc="-32" dirty="0">
                <a:latin typeface="Verdana"/>
                <a:cs typeface="Verdana"/>
              </a:rPr>
              <a:t> </a:t>
            </a:r>
            <a:r>
              <a:rPr sz="908" spc="-82" dirty="0">
                <a:latin typeface="Verdana"/>
                <a:cs typeface="Verdana"/>
              </a:rPr>
              <a:t>движении</a:t>
            </a:r>
            <a:r>
              <a:rPr sz="908" spc="-32" dirty="0">
                <a:latin typeface="Verdana"/>
                <a:cs typeface="Verdana"/>
              </a:rPr>
              <a:t> </a:t>
            </a:r>
            <a:r>
              <a:rPr sz="908" spc="-82" dirty="0">
                <a:latin typeface="Verdana"/>
                <a:cs typeface="Verdana"/>
              </a:rPr>
              <a:t>денежных</a:t>
            </a:r>
            <a:r>
              <a:rPr sz="908" spc="-36" dirty="0">
                <a:latin typeface="Verdana"/>
                <a:cs typeface="Verdana"/>
              </a:rPr>
              <a:t> </a:t>
            </a:r>
            <a:r>
              <a:rPr sz="908" spc="-18" dirty="0">
                <a:latin typeface="Verdana"/>
                <a:cs typeface="Verdana"/>
              </a:rPr>
              <a:t>средств</a:t>
            </a:r>
            <a:endParaRPr sz="908">
              <a:latin typeface="Verdana"/>
              <a:cs typeface="Verdana"/>
            </a:endParaRPr>
          </a:p>
          <a:p>
            <a:pPr marL="11527" marR="5187">
              <a:spcBef>
                <a:spcPts val="840"/>
              </a:spcBef>
            </a:pPr>
            <a:r>
              <a:rPr sz="908" spc="-41" dirty="0">
                <a:latin typeface="Verdana"/>
                <a:cs typeface="Verdana"/>
              </a:rPr>
              <a:t>целом</a:t>
            </a:r>
            <a:r>
              <a:rPr sz="908" spc="-32" dirty="0">
                <a:latin typeface="Verdana"/>
                <a:cs typeface="Verdana"/>
              </a:rPr>
              <a:t> </a:t>
            </a:r>
            <a:r>
              <a:rPr sz="908" dirty="0">
                <a:latin typeface="Verdana"/>
                <a:cs typeface="Verdana"/>
              </a:rPr>
              <a:t>и</a:t>
            </a:r>
            <a:r>
              <a:rPr sz="908" spc="-14" dirty="0">
                <a:latin typeface="Verdana"/>
                <a:cs typeface="Verdana"/>
              </a:rPr>
              <a:t> </a:t>
            </a:r>
            <a:r>
              <a:rPr sz="908" dirty="0">
                <a:latin typeface="Verdana"/>
                <a:cs typeface="Verdana"/>
              </a:rPr>
              <a:t>ее</a:t>
            </a:r>
            <a:r>
              <a:rPr sz="908" spc="-14" dirty="0">
                <a:latin typeface="Verdana"/>
                <a:cs typeface="Verdana"/>
              </a:rPr>
              <a:t> </a:t>
            </a:r>
            <a:r>
              <a:rPr sz="908" spc="-54" dirty="0">
                <a:latin typeface="Verdana"/>
                <a:cs typeface="Verdana"/>
              </a:rPr>
              <a:t>подразделений</a:t>
            </a:r>
            <a:r>
              <a:rPr sz="908" spc="-54" dirty="0">
                <a:latin typeface="Microsoft Sans Serif"/>
                <a:cs typeface="Microsoft Sans Serif"/>
              </a:rPr>
              <a:t>,</a:t>
            </a:r>
            <a:r>
              <a:rPr sz="908" spc="68" dirty="0">
                <a:latin typeface="Microsoft Sans Serif"/>
                <a:cs typeface="Microsoft Sans Serif"/>
              </a:rPr>
              <a:t> </a:t>
            </a:r>
            <a:r>
              <a:rPr sz="908" dirty="0">
                <a:latin typeface="Verdana"/>
                <a:cs typeface="Verdana"/>
              </a:rPr>
              <a:t>а</a:t>
            </a:r>
            <a:r>
              <a:rPr sz="908" spc="-9" dirty="0">
                <a:latin typeface="Verdana"/>
                <a:cs typeface="Verdana"/>
              </a:rPr>
              <a:t> </a:t>
            </a:r>
            <a:r>
              <a:rPr sz="908" spc="-82" dirty="0">
                <a:latin typeface="Verdana"/>
                <a:cs typeface="Verdana"/>
              </a:rPr>
              <a:t>также</a:t>
            </a:r>
            <a:r>
              <a:rPr sz="908" spc="5" dirty="0">
                <a:latin typeface="Verdana"/>
                <a:cs typeface="Verdana"/>
              </a:rPr>
              <a:t> </a:t>
            </a:r>
            <a:r>
              <a:rPr sz="908" dirty="0">
                <a:latin typeface="Verdana"/>
                <a:cs typeface="Verdana"/>
              </a:rPr>
              <a:t>о</a:t>
            </a:r>
            <a:r>
              <a:rPr sz="908" spc="-9" dirty="0">
                <a:latin typeface="Verdana"/>
                <a:cs typeface="Verdana"/>
              </a:rPr>
              <a:t> </a:t>
            </a:r>
            <a:r>
              <a:rPr sz="908" spc="-64" dirty="0">
                <a:latin typeface="Verdana"/>
                <a:cs typeface="Verdana"/>
              </a:rPr>
              <a:t>наличии</a:t>
            </a:r>
            <a:r>
              <a:rPr sz="908" spc="-5" dirty="0">
                <a:latin typeface="Verdana"/>
                <a:cs typeface="Verdana"/>
              </a:rPr>
              <a:t> </a:t>
            </a:r>
            <a:r>
              <a:rPr sz="908" dirty="0">
                <a:latin typeface="Microsoft Sans Serif"/>
                <a:cs typeface="Microsoft Sans Serif"/>
              </a:rPr>
              <a:t>(</a:t>
            </a:r>
            <a:r>
              <a:rPr sz="908" dirty="0">
                <a:latin typeface="Verdana"/>
                <a:cs typeface="Verdana"/>
              </a:rPr>
              <a:t>и</a:t>
            </a:r>
            <a:r>
              <a:rPr sz="908" spc="-18" dirty="0">
                <a:latin typeface="Verdana"/>
                <a:cs typeface="Verdana"/>
              </a:rPr>
              <a:t> </a:t>
            </a:r>
            <a:r>
              <a:rPr sz="908" spc="-59" dirty="0">
                <a:latin typeface="Verdana"/>
                <a:cs typeface="Verdana"/>
              </a:rPr>
              <a:t>устойчивости</a:t>
            </a:r>
            <a:r>
              <a:rPr sz="908" spc="-59" dirty="0">
                <a:latin typeface="Microsoft Sans Serif"/>
                <a:cs typeface="Microsoft Sans Serif"/>
              </a:rPr>
              <a:t>)</a:t>
            </a:r>
            <a:r>
              <a:rPr sz="908" spc="73" dirty="0">
                <a:latin typeface="Microsoft Sans Serif"/>
                <a:cs typeface="Microsoft Sans Serif"/>
              </a:rPr>
              <a:t> </a:t>
            </a:r>
            <a:r>
              <a:rPr sz="908" spc="-27" dirty="0">
                <a:latin typeface="Verdana"/>
                <a:cs typeface="Verdana"/>
              </a:rPr>
              <a:t>потоков </a:t>
            </a:r>
            <a:r>
              <a:rPr sz="908" spc="-82" dirty="0">
                <a:latin typeface="Verdana"/>
                <a:cs typeface="Verdana"/>
              </a:rPr>
              <a:t>денежных</a:t>
            </a:r>
            <a:r>
              <a:rPr sz="908" spc="-41" dirty="0">
                <a:latin typeface="Verdana"/>
                <a:cs typeface="Verdana"/>
              </a:rPr>
              <a:t> </a:t>
            </a:r>
            <a:r>
              <a:rPr sz="908" spc="-54" dirty="0">
                <a:latin typeface="Verdana"/>
                <a:cs typeface="Verdana"/>
              </a:rPr>
              <a:t>средств</a:t>
            </a:r>
            <a:r>
              <a:rPr sz="908" spc="-36" dirty="0">
                <a:latin typeface="Verdana"/>
                <a:cs typeface="Verdana"/>
              </a:rPr>
              <a:t> </a:t>
            </a:r>
            <a:r>
              <a:rPr sz="908" spc="-77" dirty="0">
                <a:latin typeface="Verdana"/>
                <a:cs typeface="Verdana"/>
              </a:rPr>
              <a:t>по</a:t>
            </a:r>
            <a:r>
              <a:rPr sz="908" spc="-36" dirty="0">
                <a:latin typeface="Verdana"/>
                <a:cs typeface="Verdana"/>
              </a:rPr>
              <a:t> </a:t>
            </a:r>
            <a:r>
              <a:rPr sz="908" spc="-9" dirty="0">
                <a:latin typeface="Verdana"/>
                <a:cs typeface="Verdana"/>
              </a:rPr>
              <a:t>сегментам</a:t>
            </a:r>
            <a:r>
              <a:rPr sz="908" spc="-9" dirty="0">
                <a:latin typeface="Microsoft Sans Serif"/>
                <a:cs typeface="Microsoft Sans Serif"/>
              </a:rPr>
              <a:t>.</a:t>
            </a:r>
            <a:endParaRPr sz="908">
              <a:latin typeface="Microsoft Sans Serif"/>
              <a:cs typeface="Microsoft Sans Serif"/>
            </a:endParaRPr>
          </a:p>
        </p:txBody>
      </p:sp>
      <p:sp>
        <p:nvSpPr>
          <p:cNvPr id="20" name="object 20"/>
          <p:cNvSpPr txBox="1"/>
          <p:nvPr/>
        </p:nvSpPr>
        <p:spPr>
          <a:xfrm>
            <a:off x="6426919" y="1047256"/>
            <a:ext cx="4039304" cy="356120"/>
          </a:xfrm>
          <a:prstGeom prst="rect">
            <a:avLst/>
          </a:prstGeom>
        </p:spPr>
        <p:txBody>
          <a:bodyPr vert="horz" wrap="square" lIns="0" tIns="22476" rIns="0" bIns="0" rtlCol="0">
            <a:spAutoFit/>
          </a:bodyPr>
          <a:lstStyle/>
          <a:p>
            <a:pPr marL="11527" marR="4611">
              <a:lnSpc>
                <a:spcPts val="1252"/>
              </a:lnSpc>
              <a:spcBef>
                <a:spcPts val="177"/>
              </a:spcBef>
              <a:tabLst>
                <a:tab pos="530796" algn="l"/>
                <a:tab pos="735392" algn="l"/>
                <a:tab pos="1541672" algn="l"/>
                <a:tab pos="2363513" algn="l"/>
                <a:tab pos="3037814" algn="l"/>
                <a:tab pos="3866571" algn="l"/>
              </a:tabLst>
            </a:pPr>
            <a:r>
              <a:rPr sz="1089" b="1" spc="-9" dirty="0">
                <a:latin typeface="Arial"/>
                <a:cs typeface="Arial"/>
              </a:rPr>
              <a:t>Отчет</a:t>
            </a:r>
            <a:r>
              <a:rPr sz="1089" b="1" dirty="0">
                <a:latin typeface="Arial"/>
                <a:cs typeface="Arial"/>
              </a:rPr>
              <a:t>	</a:t>
            </a:r>
            <a:r>
              <a:rPr sz="1089" b="1" spc="-45" dirty="0">
                <a:latin typeface="Arial"/>
                <a:cs typeface="Arial"/>
              </a:rPr>
              <a:t>о</a:t>
            </a:r>
            <a:r>
              <a:rPr sz="1089" b="1" dirty="0">
                <a:latin typeface="Arial"/>
                <a:cs typeface="Arial"/>
              </a:rPr>
              <a:t>	</a:t>
            </a:r>
            <a:r>
              <a:rPr sz="1089" b="1" spc="-9" dirty="0">
                <a:latin typeface="Arial"/>
                <a:cs typeface="Arial"/>
              </a:rPr>
              <a:t>движении</a:t>
            </a:r>
            <a:r>
              <a:rPr sz="1089" b="1" dirty="0">
                <a:latin typeface="Arial"/>
                <a:cs typeface="Arial"/>
              </a:rPr>
              <a:t>	</a:t>
            </a:r>
            <a:r>
              <a:rPr sz="1089" b="1" spc="-9" dirty="0">
                <a:latin typeface="Arial"/>
                <a:cs typeface="Arial"/>
              </a:rPr>
              <a:t>денежных</a:t>
            </a:r>
            <a:r>
              <a:rPr sz="1089" b="1" dirty="0">
                <a:latin typeface="Arial"/>
                <a:cs typeface="Arial"/>
              </a:rPr>
              <a:t>	</a:t>
            </a:r>
            <a:r>
              <a:rPr sz="1089" b="1" spc="-9" dirty="0">
                <a:latin typeface="Arial"/>
                <a:cs typeface="Arial"/>
              </a:rPr>
              <a:t>средств</a:t>
            </a:r>
            <a:r>
              <a:rPr sz="1089" b="1" dirty="0">
                <a:latin typeface="Arial"/>
                <a:cs typeface="Arial"/>
              </a:rPr>
              <a:t>	</a:t>
            </a:r>
            <a:r>
              <a:rPr sz="1089" b="1" spc="-9" dirty="0">
                <a:latin typeface="Arial"/>
                <a:cs typeface="Arial"/>
              </a:rPr>
              <a:t>компании,</a:t>
            </a:r>
            <a:r>
              <a:rPr sz="1089" b="1" dirty="0">
                <a:latin typeface="Arial"/>
                <a:cs typeface="Arial"/>
              </a:rPr>
              <a:t>	</a:t>
            </a:r>
            <a:r>
              <a:rPr sz="1089" b="1" spc="-23" dirty="0">
                <a:latin typeface="Arial"/>
                <a:cs typeface="Arial"/>
              </a:rPr>
              <a:t>не </a:t>
            </a:r>
            <a:r>
              <a:rPr sz="1089" b="1" dirty="0">
                <a:latin typeface="Arial"/>
                <a:cs typeface="Arial"/>
              </a:rPr>
              <a:t>являющейся</a:t>
            </a:r>
            <a:r>
              <a:rPr sz="1089" b="1" spc="-27" dirty="0">
                <a:latin typeface="Arial"/>
                <a:cs typeface="Arial"/>
              </a:rPr>
              <a:t> </a:t>
            </a:r>
            <a:r>
              <a:rPr sz="1089" b="1" dirty="0">
                <a:latin typeface="Arial"/>
                <a:cs typeface="Arial"/>
              </a:rPr>
              <a:t>финансовым</a:t>
            </a:r>
            <a:r>
              <a:rPr sz="1089" b="1" spc="-27" dirty="0">
                <a:latin typeface="Arial"/>
                <a:cs typeface="Arial"/>
              </a:rPr>
              <a:t> </a:t>
            </a:r>
            <a:r>
              <a:rPr sz="1089" b="1" spc="-9" dirty="0">
                <a:latin typeface="Arial"/>
                <a:cs typeface="Arial"/>
              </a:rPr>
              <a:t>институтом</a:t>
            </a:r>
            <a:endParaRPr sz="1089">
              <a:latin typeface="Arial"/>
              <a:cs typeface="Arial"/>
            </a:endParaRPr>
          </a:p>
        </p:txBody>
      </p:sp>
      <p:sp>
        <p:nvSpPr>
          <p:cNvPr id="21" name="object 21"/>
          <p:cNvSpPr txBox="1"/>
          <p:nvPr/>
        </p:nvSpPr>
        <p:spPr>
          <a:xfrm>
            <a:off x="6426903" y="1510604"/>
            <a:ext cx="4039881" cy="291074"/>
          </a:xfrm>
          <a:prstGeom prst="rect">
            <a:avLst/>
          </a:prstGeom>
        </p:spPr>
        <p:txBody>
          <a:bodyPr vert="horz" wrap="square" lIns="0" tIns="11526" rIns="0" bIns="0" rtlCol="0">
            <a:spAutoFit/>
          </a:bodyPr>
          <a:lstStyle/>
          <a:p>
            <a:pPr marL="11527" marR="4611">
              <a:spcBef>
                <a:spcPts val="91"/>
              </a:spcBef>
            </a:pPr>
            <a:r>
              <a:rPr sz="908" dirty="0">
                <a:latin typeface="Verdana"/>
                <a:cs typeface="Verdana"/>
              </a:rPr>
              <a:t>В</a:t>
            </a:r>
            <a:r>
              <a:rPr sz="908" spc="150" dirty="0">
                <a:latin typeface="Verdana"/>
                <a:cs typeface="Verdana"/>
              </a:rPr>
              <a:t> </a:t>
            </a:r>
            <a:r>
              <a:rPr sz="908" spc="-59" dirty="0">
                <a:latin typeface="Verdana"/>
                <a:cs typeface="Verdana"/>
              </a:rPr>
              <a:t>приведенных</a:t>
            </a:r>
            <a:r>
              <a:rPr sz="908" spc="154" dirty="0">
                <a:latin typeface="Verdana"/>
                <a:cs typeface="Verdana"/>
              </a:rPr>
              <a:t> </a:t>
            </a:r>
            <a:r>
              <a:rPr sz="908" spc="-32" dirty="0">
                <a:latin typeface="Verdana"/>
                <a:cs typeface="Verdana"/>
              </a:rPr>
              <a:t>ниже</a:t>
            </a:r>
            <a:r>
              <a:rPr sz="908" spc="154" dirty="0">
                <a:latin typeface="Verdana"/>
                <a:cs typeface="Verdana"/>
              </a:rPr>
              <a:t> </a:t>
            </a:r>
            <a:r>
              <a:rPr sz="908" spc="-41" dirty="0">
                <a:latin typeface="Verdana"/>
                <a:cs typeface="Verdana"/>
              </a:rPr>
              <a:t>примерах</a:t>
            </a:r>
            <a:r>
              <a:rPr sz="908" spc="150" dirty="0">
                <a:latin typeface="Verdana"/>
                <a:cs typeface="Verdana"/>
              </a:rPr>
              <a:t> </a:t>
            </a:r>
            <a:r>
              <a:rPr sz="908" spc="-18" dirty="0">
                <a:latin typeface="Verdana"/>
                <a:cs typeface="Verdana"/>
              </a:rPr>
              <a:t>даны</a:t>
            </a:r>
            <a:r>
              <a:rPr sz="908" spc="159" dirty="0">
                <a:latin typeface="Verdana"/>
                <a:cs typeface="Verdana"/>
              </a:rPr>
              <a:t> </a:t>
            </a:r>
            <a:r>
              <a:rPr sz="908" spc="-50" dirty="0">
                <a:latin typeface="Verdana"/>
                <a:cs typeface="Verdana"/>
              </a:rPr>
              <a:t>показатели</a:t>
            </a:r>
            <a:r>
              <a:rPr sz="908" spc="154" dirty="0">
                <a:latin typeface="Verdana"/>
                <a:cs typeface="Verdana"/>
              </a:rPr>
              <a:t> </a:t>
            </a:r>
            <a:r>
              <a:rPr sz="908" spc="-41" dirty="0">
                <a:latin typeface="Verdana"/>
                <a:cs typeface="Verdana"/>
              </a:rPr>
              <a:t>только</a:t>
            </a:r>
            <a:r>
              <a:rPr sz="908" spc="159" dirty="0">
                <a:latin typeface="Verdana"/>
                <a:cs typeface="Verdana"/>
              </a:rPr>
              <a:t> </a:t>
            </a:r>
            <a:r>
              <a:rPr sz="908" dirty="0">
                <a:latin typeface="Verdana"/>
                <a:cs typeface="Verdana"/>
              </a:rPr>
              <a:t>за</a:t>
            </a:r>
            <a:r>
              <a:rPr sz="908" spc="154" dirty="0">
                <a:latin typeface="Verdana"/>
                <a:cs typeface="Verdana"/>
              </a:rPr>
              <a:t> </a:t>
            </a:r>
            <a:r>
              <a:rPr sz="908" spc="-41" dirty="0">
                <a:latin typeface="Verdana"/>
                <a:cs typeface="Verdana"/>
              </a:rPr>
              <a:t>текущий </a:t>
            </a:r>
            <a:r>
              <a:rPr sz="908" spc="-45" dirty="0">
                <a:latin typeface="Verdana"/>
                <a:cs typeface="Verdana"/>
              </a:rPr>
              <a:t>отчетный</a:t>
            </a:r>
            <a:r>
              <a:rPr sz="908" spc="250" dirty="0">
                <a:latin typeface="Verdana"/>
                <a:cs typeface="Verdana"/>
              </a:rPr>
              <a:t> </a:t>
            </a:r>
            <a:r>
              <a:rPr sz="908" spc="-32" dirty="0">
                <a:latin typeface="Verdana"/>
                <a:cs typeface="Verdana"/>
              </a:rPr>
              <a:t>период</a:t>
            </a:r>
            <a:r>
              <a:rPr sz="908" spc="-32" dirty="0">
                <a:latin typeface="Microsoft Sans Serif"/>
                <a:cs typeface="Microsoft Sans Serif"/>
              </a:rPr>
              <a:t>.</a:t>
            </a:r>
            <a:r>
              <a:rPr sz="908" spc="322" dirty="0">
                <a:latin typeface="Microsoft Sans Serif"/>
                <a:cs typeface="Microsoft Sans Serif"/>
              </a:rPr>
              <a:t> </a:t>
            </a:r>
            <a:r>
              <a:rPr sz="908" dirty="0">
                <a:latin typeface="Verdana"/>
                <a:cs typeface="Verdana"/>
              </a:rPr>
              <a:t>В</a:t>
            </a:r>
            <a:r>
              <a:rPr sz="908" spc="241" dirty="0">
                <a:latin typeface="Verdana"/>
                <a:cs typeface="Verdana"/>
              </a:rPr>
              <a:t> </a:t>
            </a:r>
            <a:r>
              <a:rPr sz="908" spc="-45" dirty="0">
                <a:latin typeface="Verdana"/>
                <a:cs typeface="Verdana"/>
              </a:rPr>
              <a:t>соответствии</a:t>
            </a:r>
            <a:r>
              <a:rPr sz="908" spc="254" dirty="0">
                <a:latin typeface="Verdana"/>
                <a:cs typeface="Verdana"/>
              </a:rPr>
              <a:t> </a:t>
            </a:r>
            <a:r>
              <a:rPr sz="908" dirty="0">
                <a:latin typeface="Verdana"/>
                <a:cs typeface="Verdana"/>
              </a:rPr>
              <a:t>с</a:t>
            </a:r>
            <a:r>
              <a:rPr sz="908" spc="245" dirty="0">
                <a:latin typeface="Verdana"/>
                <a:cs typeface="Verdana"/>
              </a:rPr>
              <a:t> </a:t>
            </a:r>
            <a:r>
              <a:rPr sz="908" dirty="0">
                <a:latin typeface="Verdana"/>
                <a:cs typeface="Verdana"/>
              </a:rPr>
              <a:t>МСФО</a:t>
            </a:r>
            <a:r>
              <a:rPr sz="908" spc="250" dirty="0">
                <a:latin typeface="Verdana"/>
                <a:cs typeface="Verdana"/>
              </a:rPr>
              <a:t> </a:t>
            </a:r>
            <a:r>
              <a:rPr sz="908" dirty="0">
                <a:latin typeface="Microsoft Sans Serif"/>
                <a:cs typeface="Microsoft Sans Serif"/>
              </a:rPr>
              <a:t>(IAS)</a:t>
            </a:r>
            <a:r>
              <a:rPr sz="908" spc="322" dirty="0">
                <a:latin typeface="Microsoft Sans Serif"/>
                <a:cs typeface="Microsoft Sans Serif"/>
              </a:rPr>
              <a:t> </a:t>
            </a:r>
            <a:r>
              <a:rPr sz="908" dirty="0">
                <a:latin typeface="Microsoft Sans Serif"/>
                <a:cs typeface="Microsoft Sans Serif"/>
              </a:rPr>
              <a:t>1</a:t>
            </a:r>
            <a:r>
              <a:rPr sz="908" spc="327" dirty="0">
                <a:latin typeface="Microsoft Sans Serif"/>
                <a:cs typeface="Microsoft Sans Serif"/>
              </a:rPr>
              <a:t> </a:t>
            </a:r>
            <a:r>
              <a:rPr sz="908" spc="-32" dirty="0">
                <a:latin typeface="Microsoft Sans Serif"/>
                <a:cs typeface="Microsoft Sans Serif"/>
              </a:rPr>
              <a:t>«</a:t>
            </a:r>
            <a:r>
              <a:rPr sz="908" spc="-32" dirty="0">
                <a:latin typeface="Verdana"/>
                <a:cs typeface="Verdana"/>
              </a:rPr>
              <a:t>Представление</a:t>
            </a:r>
            <a:endParaRPr sz="908">
              <a:latin typeface="Verdana"/>
              <a:cs typeface="Verdana"/>
            </a:endParaRPr>
          </a:p>
        </p:txBody>
      </p:sp>
      <p:sp>
        <p:nvSpPr>
          <p:cNvPr id="22" name="object 22"/>
          <p:cNvSpPr txBox="1"/>
          <p:nvPr/>
        </p:nvSpPr>
        <p:spPr>
          <a:xfrm>
            <a:off x="6426928" y="1787228"/>
            <a:ext cx="4038152" cy="151357"/>
          </a:xfrm>
          <a:prstGeom prst="rect">
            <a:avLst/>
          </a:prstGeom>
        </p:spPr>
        <p:txBody>
          <a:bodyPr vert="horz" wrap="square" lIns="0" tIns="11526" rIns="0" bIns="0" rtlCol="0">
            <a:spAutoFit/>
          </a:bodyPr>
          <a:lstStyle/>
          <a:p>
            <a:pPr marL="11527">
              <a:spcBef>
                <a:spcPts val="91"/>
              </a:spcBef>
              <a:tabLst>
                <a:tab pos="794754" algn="l"/>
                <a:tab pos="1698433" algn="l"/>
                <a:tab pos="2474744" algn="l"/>
                <a:tab pos="3070664" algn="l"/>
              </a:tabLst>
            </a:pPr>
            <a:r>
              <a:rPr sz="908" spc="-9" dirty="0">
                <a:latin typeface="Verdana"/>
                <a:cs typeface="Verdana"/>
              </a:rPr>
              <a:t>финансовой</a:t>
            </a:r>
            <a:r>
              <a:rPr sz="908" dirty="0">
                <a:latin typeface="Verdana"/>
                <a:cs typeface="Verdana"/>
              </a:rPr>
              <a:t>	</a:t>
            </a:r>
            <a:r>
              <a:rPr sz="908" spc="-9" dirty="0">
                <a:latin typeface="Verdana"/>
                <a:cs typeface="Verdana"/>
              </a:rPr>
              <a:t>отчетности</a:t>
            </a:r>
            <a:r>
              <a:rPr sz="908" spc="-9" dirty="0">
                <a:latin typeface="Microsoft Sans Serif"/>
                <a:cs typeface="Microsoft Sans Serif"/>
              </a:rPr>
              <a:t>»</a:t>
            </a:r>
            <a:r>
              <a:rPr sz="908" dirty="0">
                <a:latin typeface="Microsoft Sans Serif"/>
                <a:cs typeface="Microsoft Sans Serif"/>
              </a:rPr>
              <a:t>	</a:t>
            </a:r>
            <a:r>
              <a:rPr sz="908" spc="-9" dirty="0">
                <a:latin typeface="Verdana"/>
                <a:cs typeface="Verdana"/>
              </a:rPr>
              <a:t>необходимо</a:t>
            </a:r>
            <a:r>
              <a:rPr sz="908" dirty="0">
                <a:latin typeface="Verdana"/>
                <a:cs typeface="Verdana"/>
              </a:rPr>
              <a:t>	</a:t>
            </a:r>
            <a:r>
              <a:rPr sz="908" spc="-9" dirty="0">
                <a:latin typeface="Verdana"/>
                <a:cs typeface="Verdana"/>
              </a:rPr>
              <a:t>отразить</a:t>
            </a:r>
            <a:r>
              <a:rPr sz="908" dirty="0">
                <a:latin typeface="Verdana"/>
                <a:cs typeface="Verdana"/>
              </a:rPr>
              <a:t>	</a:t>
            </a:r>
            <a:r>
              <a:rPr sz="908" spc="-54" dirty="0">
                <a:latin typeface="Verdana"/>
                <a:cs typeface="Verdana"/>
              </a:rPr>
              <a:t>соответствующие</a:t>
            </a:r>
            <a:endParaRPr sz="908">
              <a:latin typeface="Verdana"/>
              <a:cs typeface="Verdana"/>
            </a:endParaRPr>
          </a:p>
        </p:txBody>
      </p:sp>
      <p:sp>
        <p:nvSpPr>
          <p:cNvPr id="23" name="object 23"/>
          <p:cNvSpPr txBox="1"/>
          <p:nvPr/>
        </p:nvSpPr>
        <p:spPr>
          <a:xfrm>
            <a:off x="6426924" y="1925540"/>
            <a:ext cx="2046450" cy="151357"/>
          </a:xfrm>
          <a:prstGeom prst="rect">
            <a:avLst/>
          </a:prstGeom>
        </p:spPr>
        <p:txBody>
          <a:bodyPr vert="horz" wrap="square" lIns="0" tIns="11526" rIns="0" bIns="0" rtlCol="0">
            <a:spAutoFit/>
          </a:bodyPr>
          <a:lstStyle/>
          <a:p>
            <a:pPr marL="11527">
              <a:spcBef>
                <a:spcPts val="91"/>
              </a:spcBef>
            </a:pPr>
            <a:r>
              <a:rPr sz="908" spc="-68" dirty="0">
                <a:latin typeface="Verdana"/>
                <a:cs typeface="Verdana"/>
              </a:rPr>
              <a:t>показатели</a:t>
            </a:r>
            <a:r>
              <a:rPr sz="908" spc="-41" dirty="0">
                <a:latin typeface="Verdana"/>
                <a:cs typeface="Verdana"/>
              </a:rPr>
              <a:t> </a:t>
            </a:r>
            <a:r>
              <a:rPr sz="908" spc="-82" dirty="0">
                <a:latin typeface="Verdana"/>
                <a:cs typeface="Verdana"/>
              </a:rPr>
              <a:t>и</a:t>
            </a:r>
            <a:r>
              <a:rPr sz="908" spc="-50" dirty="0">
                <a:latin typeface="Verdana"/>
                <a:cs typeface="Verdana"/>
              </a:rPr>
              <a:t> </a:t>
            </a:r>
            <a:r>
              <a:rPr sz="908" spc="-54" dirty="0">
                <a:latin typeface="Verdana"/>
                <a:cs typeface="Verdana"/>
              </a:rPr>
              <a:t>за</a:t>
            </a:r>
            <a:r>
              <a:rPr sz="908" spc="-41" dirty="0">
                <a:latin typeface="Verdana"/>
                <a:cs typeface="Verdana"/>
              </a:rPr>
              <a:t> </a:t>
            </a:r>
            <a:r>
              <a:rPr sz="908" spc="-77" dirty="0">
                <a:latin typeface="Verdana"/>
                <a:cs typeface="Verdana"/>
              </a:rPr>
              <a:t>предыдущий</a:t>
            </a:r>
            <a:r>
              <a:rPr sz="908" spc="-36" dirty="0">
                <a:latin typeface="Verdana"/>
                <a:cs typeface="Verdana"/>
              </a:rPr>
              <a:t> </a:t>
            </a:r>
            <a:r>
              <a:rPr sz="908" spc="-27" dirty="0">
                <a:latin typeface="Verdana"/>
                <a:cs typeface="Verdana"/>
              </a:rPr>
              <a:t>период</a:t>
            </a:r>
            <a:r>
              <a:rPr sz="908" spc="-27" dirty="0">
                <a:latin typeface="Microsoft Sans Serif"/>
                <a:cs typeface="Microsoft Sans Serif"/>
              </a:rPr>
              <a:t>.</a:t>
            </a:r>
            <a:endParaRPr sz="908">
              <a:latin typeface="Microsoft Sans Serif"/>
              <a:cs typeface="Microsoft Sans Serif"/>
            </a:endParaRPr>
          </a:p>
        </p:txBody>
      </p:sp>
      <p:sp>
        <p:nvSpPr>
          <p:cNvPr id="24" name="object 24"/>
          <p:cNvSpPr txBox="1"/>
          <p:nvPr/>
        </p:nvSpPr>
        <p:spPr>
          <a:xfrm>
            <a:off x="6426935" y="2202165"/>
            <a:ext cx="4039881" cy="430792"/>
          </a:xfrm>
          <a:prstGeom prst="rect">
            <a:avLst/>
          </a:prstGeom>
        </p:spPr>
        <p:txBody>
          <a:bodyPr vert="horz" wrap="square" lIns="0" tIns="11526" rIns="0" bIns="0" rtlCol="0">
            <a:spAutoFit/>
          </a:bodyPr>
          <a:lstStyle/>
          <a:p>
            <a:pPr marL="11527" marR="4611" indent="-576" algn="just">
              <a:spcBef>
                <a:spcPts val="91"/>
              </a:spcBef>
            </a:pPr>
            <a:r>
              <a:rPr sz="908" dirty="0">
                <a:latin typeface="Verdana"/>
                <a:cs typeface="Verdana"/>
              </a:rPr>
              <a:t>В</a:t>
            </a:r>
            <a:r>
              <a:rPr sz="908" spc="132" dirty="0">
                <a:latin typeface="Verdana"/>
                <a:cs typeface="Verdana"/>
              </a:rPr>
              <a:t> </a:t>
            </a:r>
            <a:r>
              <a:rPr sz="908" dirty="0">
                <a:latin typeface="Verdana"/>
                <a:cs typeface="Verdana"/>
              </a:rPr>
              <a:t>целях</a:t>
            </a:r>
            <a:r>
              <a:rPr sz="908" spc="132" dirty="0">
                <a:latin typeface="Verdana"/>
                <a:cs typeface="Verdana"/>
              </a:rPr>
              <a:t> </a:t>
            </a:r>
            <a:r>
              <a:rPr sz="908" spc="-18" dirty="0">
                <a:latin typeface="Verdana"/>
                <a:cs typeface="Verdana"/>
              </a:rPr>
              <a:t>иллюстрации</a:t>
            </a:r>
            <a:r>
              <a:rPr sz="908" spc="132" dirty="0">
                <a:latin typeface="Verdana"/>
                <a:cs typeface="Verdana"/>
              </a:rPr>
              <a:t> </a:t>
            </a:r>
            <a:r>
              <a:rPr sz="908" spc="-18" dirty="0">
                <a:latin typeface="Verdana"/>
                <a:cs typeface="Verdana"/>
              </a:rPr>
              <a:t>применения</a:t>
            </a:r>
            <a:r>
              <a:rPr sz="908" spc="136" dirty="0">
                <a:latin typeface="Verdana"/>
                <a:cs typeface="Verdana"/>
              </a:rPr>
              <a:t> </a:t>
            </a:r>
            <a:r>
              <a:rPr sz="908" dirty="0">
                <a:latin typeface="Verdana"/>
                <a:cs typeface="Verdana"/>
              </a:rPr>
              <a:t>прямого</a:t>
            </a:r>
            <a:r>
              <a:rPr sz="908" spc="132" dirty="0">
                <a:latin typeface="Verdana"/>
                <a:cs typeface="Verdana"/>
              </a:rPr>
              <a:t> </a:t>
            </a:r>
            <a:r>
              <a:rPr sz="908" dirty="0">
                <a:latin typeface="Verdana"/>
                <a:cs typeface="Verdana"/>
              </a:rPr>
              <a:t>и</a:t>
            </a:r>
            <a:r>
              <a:rPr sz="908" spc="136" dirty="0">
                <a:latin typeface="Verdana"/>
                <a:cs typeface="Verdana"/>
              </a:rPr>
              <a:t> </a:t>
            </a:r>
            <a:r>
              <a:rPr sz="908" spc="-23" dirty="0">
                <a:latin typeface="Verdana"/>
                <a:cs typeface="Verdana"/>
              </a:rPr>
              <a:t>косвенного</a:t>
            </a:r>
            <a:r>
              <a:rPr sz="908" spc="136" dirty="0">
                <a:latin typeface="Verdana"/>
                <a:cs typeface="Verdana"/>
              </a:rPr>
              <a:t> </a:t>
            </a:r>
            <a:r>
              <a:rPr sz="908" spc="-9" dirty="0">
                <a:latin typeface="Verdana"/>
                <a:cs typeface="Verdana"/>
              </a:rPr>
              <a:t>методов </a:t>
            </a:r>
            <a:r>
              <a:rPr sz="908" dirty="0">
                <a:latin typeface="Verdana"/>
                <a:cs typeface="Verdana"/>
              </a:rPr>
              <a:t>составления</a:t>
            </a:r>
            <a:r>
              <a:rPr sz="908" spc="309" dirty="0">
                <a:latin typeface="Verdana"/>
                <a:cs typeface="Verdana"/>
              </a:rPr>
              <a:t> </a:t>
            </a:r>
            <a:r>
              <a:rPr sz="908" dirty="0">
                <a:latin typeface="Verdana"/>
                <a:cs typeface="Verdana"/>
              </a:rPr>
              <a:t>отчета</a:t>
            </a:r>
            <a:r>
              <a:rPr sz="908" spc="318" dirty="0">
                <a:latin typeface="Verdana"/>
                <a:cs typeface="Verdana"/>
              </a:rPr>
              <a:t> </a:t>
            </a:r>
            <a:r>
              <a:rPr sz="908" dirty="0">
                <a:latin typeface="Verdana"/>
                <a:cs typeface="Verdana"/>
              </a:rPr>
              <a:t>о</a:t>
            </a:r>
            <a:r>
              <a:rPr sz="908" spc="318" dirty="0">
                <a:latin typeface="Verdana"/>
                <a:cs typeface="Verdana"/>
              </a:rPr>
              <a:t> </a:t>
            </a:r>
            <a:r>
              <a:rPr sz="908" dirty="0">
                <a:latin typeface="Verdana"/>
                <a:cs typeface="Verdana"/>
              </a:rPr>
              <a:t>движении</a:t>
            </a:r>
            <a:r>
              <a:rPr sz="908" spc="322" dirty="0">
                <a:latin typeface="Verdana"/>
                <a:cs typeface="Verdana"/>
              </a:rPr>
              <a:t> </a:t>
            </a:r>
            <a:r>
              <a:rPr sz="908" dirty="0">
                <a:latin typeface="Verdana"/>
                <a:cs typeface="Verdana"/>
              </a:rPr>
              <a:t>денежных</a:t>
            </a:r>
            <a:r>
              <a:rPr sz="908" spc="313" dirty="0">
                <a:latin typeface="Verdana"/>
                <a:cs typeface="Verdana"/>
              </a:rPr>
              <a:t> </a:t>
            </a:r>
            <a:r>
              <a:rPr sz="908" dirty="0">
                <a:latin typeface="Verdana"/>
                <a:cs typeface="Verdana"/>
              </a:rPr>
              <a:t>средств</a:t>
            </a:r>
            <a:r>
              <a:rPr sz="908" spc="318" dirty="0">
                <a:latin typeface="Verdana"/>
                <a:cs typeface="Verdana"/>
              </a:rPr>
              <a:t> </a:t>
            </a:r>
            <a:r>
              <a:rPr sz="908" spc="-41" dirty="0">
                <a:latin typeface="Verdana"/>
                <a:cs typeface="Verdana"/>
              </a:rPr>
              <a:t>приводится </a:t>
            </a:r>
            <a:r>
              <a:rPr sz="908" spc="-64" dirty="0">
                <a:latin typeface="Verdana"/>
                <a:cs typeface="Verdana"/>
              </a:rPr>
              <a:t>информация</a:t>
            </a:r>
            <a:r>
              <a:rPr sz="908" spc="-41" dirty="0">
                <a:latin typeface="Verdana"/>
                <a:cs typeface="Verdana"/>
              </a:rPr>
              <a:t> </a:t>
            </a:r>
            <a:r>
              <a:rPr sz="908" spc="-73" dirty="0">
                <a:latin typeface="Verdana"/>
                <a:cs typeface="Verdana"/>
              </a:rPr>
              <a:t>из</a:t>
            </a:r>
            <a:r>
              <a:rPr sz="908" spc="-36" dirty="0">
                <a:latin typeface="Verdana"/>
                <a:cs typeface="Verdana"/>
              </a:rPr>
              <a:t> </a:t>
            </a:r>
            <a:r>
              <a:rPr sz="908" spc="-54" dirty="0">
                <a:latin typeface="Verdana"/>
                <a:cs typeface="Verdana"/>
              </a:rPr>
              <a:t>отчета</a:t>
            </a:r>
            <a:r>
              <a:rPr sz="908" spc="-36" dirty="0">
                <a:latin typeface="Verdana"/>
                <a:cs typeface="Verdana"/>
              </a:rPr>
              <a:t> </a:t>
            </a:r>
            <a:r>
              <a:rPr sz="908" spc="-64" dirty="0">
                <a:latin typeface="Verdana"/>
                <a:cs typeface="Verdana"/>
              </a:rPr>
              <a:t>о</a:t>
            </a:r>
            <a:r>
              <a:rPr sz="908" spc="-36" dirty="0">
                <a:latin typeface="Verdana"/>
                <a:cs typeface="Verdana"/>
              </a:rPr>
              <a:t> </a:t>
            </a:r>
            <a:r>
              <a:rPr sz="908" spc="-73" dirty="0">
                <a:latin typeface="Verdana"/>
                <a:cs typeface="Verdana"/>
              </a:rPr>
              <a:t>прибылях</a:t>
            </a:r>
            <a:r>
              <a:rPr sz="908" spc="-41" dirty="0">
                <a:latin typeface="Verdana"/>
                <a:cs typeface="Verdana"/>
              </a:rPr>
              <a:t> </a:t>
            </a:r>
            <a:r>
              <a:rPr sz="908" spc="-82" dirty="0">
                <a:latin typeface="Verdana"/>
                <a:cs typeface="Verdana"/>
              </a:rPr>
              <a:t>и</a:t>
            </a:r>
            <a:r>
              <a:rPr sz="908" spc="-36" dirty="0">
                <a:latin typeface="Verdana"/>
                <a:cs typeface="Verdana"/>
              </a:rPr>
              <a:t> </a:t>
            </a:r>
            <a:r>
              <a:rPr sz="908" spc="-77" dirty="0">
                <a:latin typeface="Verdana"/>
                <a:cs typeface="Verdana"/>
              </a:rPr>
              <a:t>убытках</a:t>
            </a:r>
            <a:r>
              <a:rPr sz="908" spc="-41" dirty="0">
                <a:latin typeface="Verdana"/>
                <a:cs typeface="Verdana"/>
              </a:rPr>
              <a:t> </a:t>
            </a:r>
            <a:r>
              <a:rPr sz="908" spc="-77" dirty="0">
                <a:latin typeface="Verdana"/>
                <a:cs typeface="Verdana"/>
              </a:rPr>
              <a:t>и</a:t>
            </a:r>
            <a:r>
              <a:rPr sz="908" spc="-45" dirty="0">
                <a:latin typeface="Verdana"/>
                <a:cs typeface="Verdana"/>
              </a:rPr>
              <a:t> </a:t>
            </a:r>
            <a:r>
              <a:rPr sz="908" spc="-77" dirty="0">
                <a:latin typeface="Verdana"/>
                <a:cs typeface="Verdana"/>
              </a:rPr>
              <a:t>бухгалтерского</a:t>
            </a:r>
            <a:r>
              <a:rPr sz="908" spc="-41" dirty="0">
                <a:latin typeface="Verdana"/>
                <a:cs typeface="Verdana"/>
              </a:rPr>
              <a:t> </a:t>
            </a:r>
            <a:r>
              <a:rPr sz="908" spc="-9" dirty="0">
                <a:latin typeface="Verdana"/>
                <a:cs typeface="Verdana"/>
              </a:rPr>
              <a:t>баланса</a:t>
            </a:r>
            <a:r>
              <a:rPr sz="908" spc="-9" dirty="0">
                <a:latin typeface="Microsoft Sans Serif"/>
                <a:cs typeface="Microsoft Sans Serif"/>
              </a:rPr>
              <a:t>.</a:t>
            </a:r>
            <a:endParaRPr sz="908">
              <a:latin typeface="Microsoft Sans Serif"/>
              <a:cs typeface="Microsoft Sans Serif"/>
            </a:endParaRPr>
          </a:p>
        </p:txBody>
      </p:sp>
      <p:sp>
        <p:nvSpPr>
          <p:cNvPr id="25" name="object 25"/>
          <p:cNvSpPr txBox="1"/>
          <p:nvPr/>
        </p:nvSpPr>
        <p:spPr>
          <a:xfrm>
            <a:off x="6426922" y="2755417"/>
            <a:ext cx="4038152" cy="291074"/>
          </a:xfrm>
          <a:prstGeom prst="rect">
            <a:avLst/>
          </a:prstGeom>
        </p:spPr>
        <p:txBody>
          <a:bodyPr vert="horz" wrap="square" lIns="0" tIns="11526" rIns="0" bIns="0" rtlCol="0">
            <a:spAutoFit/>
          </a:bodyPr>
          <a:lstStyle/>
          <a:p>
            <a:pPr marL="11527" marR="4611" indent="-576">
              <a:spcBef>
                <a:spcPts val="91"/>
              </a:spcBef>
            </a:pPr>
            <a:r>
              <a:rPr sz="908" spc="-64" dirty="0">
                <a:latin typeface="Verdana"/>
                <a:cs typeface="Verdana"/>
              </a:rPr>
              <a:t>Дополнительная</a:t>
            </a:r>
            <a:r>
              <a:rPr sz="908" spc="-18" dirty="0">
                <a:latin typeface="Verdana"/>
                <a:cs typeface="Verdana"/>
              </a:rPr>
              <a:t> </a:t>
            </a:r>
            <a:r>
              <a:rPr sz="908" spc="-50" dirty="0">
                <a:latin typeface="Verdana"/>
                <a:cs typeface="Verdana"/>
              </a:rPr>
              <a:t>информация</a:t>
            </a:r>
            <a:r>
              <a:rPr sz="908" spc="-50" dirty="0">
                <a:latin typeface="Microsoft Sans Serif"/>
                <a:cs typeface="Microsoft Sans Serif"/>
              </a:rPr>
              <a:t>,</a:t>
            </a:r>
            <a:r>
              <a:rPr sz="908" spc="59" dirty="0">
                <a:latin typeface="Microsoft Sans Serif"/>
                <a:cs typeface="Microsoft Sans Serif"/>
              </a:rPr>
              <a:t> </a:t>
            </a:r>
            <a:r>
              <a:rPr sz="908" spc="-68" dirty="0">
                <a:latin typeface="Verdana"/>
                <a:cs typeface="Verdana"/>
              </a:rPr>
              <a:t>приведенная</a:t>
            </a:r>
            <a:r>
              <a:rPr sz="908" spc="-18" dirty="0">
                <a:latin typeface="Verdana"/>
                <a:cs typeface="Verdana"/>
              </a:rPr>
              <a:t> </a:t>
            </a:r>
            <a:r>
              <a:rPr sz="908" spc="-59" dirty="0">
                <a:latin typeface="Verdana"/>
                <a:cs typeface="Verdana"/>
              </a:rPr>
              <a:t>ниже</a:t>
            </a:r>
            <a:r>
              <a:rPr sz="908" spc="-59" dirty="0">
                <a:latin typeface="Microsoft Sans Serif"/>
                <a:cs typeface="Microsoft Sans Serif"/>
              </a:rPr>
              <a:t>,</a:t>
            </a:r>
            <a:r>
              <a:rPr sz="908" spc="64" dirty="0">
                <a:latin typeface="Microsoft Sans Serif"/>
                <a:cs typeface="Microsoft Sans Serif"/>
              </a:rPr>
              <a:t> </a:t>
            </a:r>
            <a:r>
              <a:rPr sz="908" spc="-91" dirty="0">
                <a:latin typeface="Verdana"/>
                <a:cs typeface="Verdana"/>
              </a:rPr>
              <a:t>также</a:t>
            </a:r>
            <a:r>
              <a:rPr sz="908" spc="-18" dirty="0">
                <a:latin typeface="Verdana"/>
                <a:cs typeface="Verdana"/>
              </a:rPr>
              <a:t> </a:t>
            </a:r>
            <a:r>
              <a:rPr sz="908" spc="-59" dirty="0">
                <a:latin typeface="Verdana"/>
                <a:cs typeface="Verdana"/>
              </a:rPr>
              <a:t>потребуется</a:t>
            </a:r>
            <a:r>
              <a:rPr sz="908" spc="-18" dirty="0">
                <a:latin typeface="Verdana"/>
                <a:cs typeface="Verdana"/>
              </a:rPr>
              <a:t> </a:t>
            </a:r>
            <a:r>
              <a:rPr sz="908" spc="-23" dirty="0">
                <a:latin typeface="Verdana"/>
                <a:cs typeface="Verdana"/>
              </a:rPr>
              <a:t>для </a:t>
            </a:r>
            <a:r>
              <a:rPr sz="908" spc="-59" dirty="0">
                <a:latin typeface="Verdana"/>
                <a:cs typeface="Verdana"/>
              </a:rPr>
              <a:t>составления</a:t>
            </a:r>
            <a:r>
              <a:rPr sz="908" spc="-36" dirty="0">
                <a:latin typeface="Verdana"/>
                <a:cs typeface="Verdana"/>
              </a:rPr>
              <a:t> </a:t>
            </a:r>
            <a:r>
              <a:rPr sz="908" spc="-54" dirty="0">
                <a:latin typeface="Verdana"/>
                <a:cs typeface="Verdana"/>
              </a:rPr>
              <a:t>отчета</a:t>
            </a:r>
            <a:r>
              <a:rPr sz="908" spc="-27" dirty="0">
                <a:latin typeface="Verdana"/>
                <a:cs typeface="Verdana"/>
              </a:rPr>
              <a:t> </a:t>
            </a:r>
            <a:r>
              <a:rPr sz="908" spc="-64" dirty="0">
                <a:latin typeface="Verdana"/>
                <a:cs typeface="Verdana"/>
              </a:rPr>
              <a:t>о</a:t>
            </a:r>
            <a:r>
              <a:rPr sz="908" spc="-23" dirty="0">
                <a:latin typeface="Verdana"/>
                <a:cs typeface="Verdana"/>
              </a:rPr>
              <a:t> </a:t>
            </a:r>
            <a:r>
              <a:rPr sz="908" spc="-82" dirty="0">
                <a:latin typeface="Verdana"/>
                <a:cs typeface="Verdana"/>
              </a:rPr>
              <a:t>движении</a:t>
            </a:r>
            <a:r>
              <a:rPr sz="908" spc="-27" dirty="0">
                <a:latin typeface="Verdana"/>
                <a:cs typeface="Verdana"/>
              </a:rPr>
              <a:t> </a:t>
            </a:r>
            <a:r>
              <a:rPr sz="908" spc="-82" dirty="0">
                <a:latin typeface="Verdana"/>
                <a:cs typeface="Verdana"/>
              </a:rPr>
              <a:t>денежных</a:t>
            </a:r>
            <a:r>
              <a:rPr sz="908" spc="-32" dirty="0">
                <a:latin typeface="Verdana"/>
                <a:cs typeface="Verdana"/>
              </a:rPr>
              <a:t> </a:t>
            </a:r>
            <a:r>
              <a:rPr sz="908" spc="-9" dirty="0">
                <a:latin typeface="Verdana"/>
                <a:cs typeface="Verdana"/>
              </a:rPr>
              <a:t>средств</a:t>
            </a:r>
            <a:r>
              <a:rPr sz="908" spc="-9" dirty="0">
                <a:latin typeface="Microsoft Sans Serif"/>
                <a:cs typeface="Microsoft Sans Serif"/>
              </a:rPr>
              <a:t>:</a:t>
            </a:r>
            <a:endParaRPr sz="908">
              <a:latin typeface="Microsoft Sans Serif"/>
              <a:cs typeface="Microsoft Sans Serif"/>
            </a:endParaRPr>
          </a:p>
        </p:txBody>
      </p:sp>
      <p:sp>
        <p:nvSpPr>
          <p:cNvPr id="26" name="object 26"/>
          <p:cNvSpPr txBox="1"/>
          <p:nvPr/>
        </p:nvSpPr>
        <p:spPr>
          <a:xfrm>
            <a:off x="6426927" y="3170354"/>
            <a:ext cx="4039304" cy="151357"/>
          </a:xfrm>
          <a:prstGeom prst="rect">
            <a:avLst/>
          </a:prstGeom>
        </p:spPr>
        <p:txBody>
          <a:bodyPr vert="horz" wrap="square" lIns="0" tIns="11526" rIns="0" bIns="0" rtlCol="0">
            <a:spAutoFit/>
          </a:bodyPr>
          <a:lstStyle/>
          <a:p>
            <a:pPr marL="11527">
              <a:spcBef>
                <a:spcPts val="91"/>
              </a:spcBef>
            </a:pPr>
            <a:r>
              <a:rPr sz="908" dirty="0">
                <a:latin typeface="Verdana"/>
                <a:cs typeface="Verdana"/>
              </a:rPr>
              <a:t>Все</a:t>
            </a:r>
            <a:r>
              <a:rPr sz="908" spc="-9" dirty="0">
                <a:latin typeface="Verdana"/>
                <a:cs typeface="Verdana"/>
              </a:rPr>
              <a:t> </a:t>
            </a:r>
            <a:r>
              <a:rPr sz="908" spc="-77" dirty="0">
                <a:latin typeface="Verdana"/>
                <a:cs typeface="Verdana"/>
              </a:rPr>
              <a:t>акции</a:t>
            </a:r>
            <a:r>
              <a:rPr sz="908" dirty="0">
                <a:latin typeface="Verdana"/>
                <a:cs typeface="Verdana"/>
              </a:rPr>
              <a:t> </a:t>
            </a:r>
            <a:r>
              <a:rPr sz="908" spc="-64" dirty="0">
                <a:latin typeface="Verdana"/>
                <a:cs typeface="Verdana"/>
              </a:rPr>
              <a:t>дочерней</a:t>
            </a:r>
            <a:r>
              <a:rPr sz="908" dirty="0">
                <a:latin typeface="Verdana"/>
                <a:cs typeface="Verdana"/>
              </a:rPr>
              <a:t> </a:t>
            </a:r>
            <a:r>
              <a:rPr sz="908" spc="-73" dirty="0">
                <a:latin typeface="Verdana"/>
                <a:cs typeface="Verdana"/>
              </a:rPr>
              <a:t>компании</a:t>
            </a:r>
            <a:r>
              <a:rPr sz="908" dirty="0">
                <a:latin typeface="Verdana"/>
                <a:cs typeface="Verdana"/>
              </a:rPr>
              <a:t> </a:t>
            </a:r>
            <a:r>
              <a:rPr sz="908" spc="-45" dirty="0">
                <a:latin typeface="Verdana"/>
                <a:cs typeface="Verdana"/>
              </a:rPr>
              <a:t>были</a:t>
            </a:r>
            <a:r>
              <a:rPr sz="908" dirty="0">
                <a:latin typeface="Verdana"/>
                <a:cs typeface="Verdana"/>
              </a:rPr>
              <a:t> </a:t>
            </a:r>
            <a:r>
              <a:rPr sz="908" spc="-64" dirty="0">
                <a:latin typeface="Verdana"/>
                <a:cs typeface="Verdana"/>
              </a:rPr>
              <a:t>приобретены</a:t>
            </a:r>
            <a:r>
              <a:rPr sz="908" dirty="0">
                <a:latin typeface="Verdana"/>
                <a:cs typeface="Verdana"/>
              </a:rPr>
              <a:t> за</a:t>
            </a:r>
            <a:r>
              <a:rPr sz="908" spc="-9" dirty="0">
                <a:latin typeface="Verdana"/>
                <a:cs typeface="Verdana"/>
              </a:rPr>
              <a:t> </a:t>
            </a:r>
            <a:r>
              <a:rPr sz="908" dirty="0">
                <a:latin typeface="Microsoft Sans Serif"/>
                <a:cs typeface="Microsoft Sans Serif"/>
              </a:rPr>
              <a:t>590.</a:t>
            </a:r>
            <a:r>
              <a:rPr sz="908" spc="73" dirty="0">
                <a:latin typeface="Microsoft Sans Serif"/>
                <a:cs typeface="Microsoft Sans Serif"/>
              </a:rPr>
              <a:t> </a:t>
            </a:r>
            <a:r>
              <a:rPr sz="908" spc="-27" dirty="0">
                <a:latin typeface="Verdana"/>
                <a:cs typeface="Verdana"/>
              </a:rPr>
              <a:t>Справедливая</a:t>
            </a:r>
            <a:endParaRPr sz="908">
              <a:latin typeface="Verdana"/>
              <a:cs typeface="Verdana"/>
            </a:endParaRPr>
          </a:p>
        </p:txBody>
      </p:sp>
      <p:sp>
        <p:nvSpPr>
          <p:cNvPr id="27" name="object 27"/>
          <p:cNvSpPr txBox="1"/>
          <p:nvPr/>
        </p:nvSpPr>
        <p:spPr>
          <a:xfrm>
            <a:off x="6426927" y="3308666"/>
            <a:ext cx="4038152" cy="151357"/>
          </a:xfrm>
          <a:prstGeom prst="rect">
            <a:avLst/>
          </a:prstGeom>
        </p:spPr>
        <p:txBody>
          <a:bodyPr vert="horz" wrap="square" lIns="0" tIns="11526" rIns="0" bIns="0" rtlCol="0">
            <a:spAutoFit/>
          </a:bodyPr>
          <a:lstStyle/>
          <a:p>
            <a:pPr marL="11527">
              <a:spcBef>
                <a:spcPts val="91"/>
              </a:spcBef>
              <a:tabLst>
                <a:tab pos="745766" algn="l"/>
                <a:tab pos="1761829" algn="l"/>
                <a:tab pos="2362360" algn="l"/>
                <a:tab pos="2609028" algn="l"/>
                <a:tab pos="3301194" algn="l"/>
              </a:tabLst>
            </a:pPr>
            <a:r>
              <a:rPr sz="908" spc="-9" dirty="0">
                <a:latin typeface="Verdana"/>
                <a:cs typeface="Verdana"/>
              </a:rPr>
              <a:t>стоимость</a:t>
            </a:r>
            <a:r>
              <a:rPr sz="908" dirty="0">
                <a:latin typeface="Verdana"/>
                <a:cs typeface="Verdana"/>
              </a:rPr>
              <a:t>	</a:t>
            </a:r>
            <a:r>
              <a:rPr sz="908" spc="-9" dirty="0">
                <a:latin typeface="Verdana"/>
                <a:cs typeface="Verdana"/>
              </a:rPr>
              <a:t>приобретенных</a:t>
            </a:r>
            <a:r>
              <a:rPr sz="908" dirty="0">
                <a:latin typeface="Verdana"/>
                <a:cs typeface="Verdana"/>
              </a:rPr>
              <a:t>	</a:t>
            </a:r>
            <a:r>
              <a:rPr sz="908" spc="-9" dirty="0">
                <a:latin typeface="Verdana"/>
                <a:cs typeface="Verdana"/>
              </a:rPr>
              <a:t>активов</a:t>
            </a:r>
            <a:r>
              <a:rPr sz="908" dirty="0">
                <a:latin typeface="Verdana"/>
                <a:cs typeface="Verdana"/>
              </a:rPr>
              <a:t>	</a:t>
            </a:r>
            <a:r>
              <a:rPr sz="908" spc="-45" dirty="0">
                <a:latin typeface="Verdana"/>
                <a:cs typeface="Verdana"/>
              </a:rPr>
              <a:t>и</a:t>
            </a:r>
            <a:r>
              <a:rPr sz="908" dirty="0">
                <a:latin typeface="Verdana"/>
                <a:cs typeface="Verdana"/>
              </a:rPr>
              <a:t>	</a:t>
            </a:r>
            <a:r>
              <a:rPr sz="908" spc="-9" dirty="0">
                <a:latin typeface="Verdana"/>
                <a:cs typeface="Verdana"/>
              </a:rPr>
              <a:t>принятых</a:t>
            </a:r>
            <a:r>
              <a:rPr sz="908" dirty="0">
                <a:latin typeface="Verdana"/>
                <a:cs typeface="Verdana"/>
              </a:rPr>
              <a:t>	</a:t>
            </a:r>
            <a:r>
              <a:rPr sz="908" spc="-50" dirty="0">
                <a:latin typeface="Verdana"/>
                <a:cs typeface="Verdana"/>
              </a:rPr>
              <a:t>обязательств</a:t>
            </a:r>
            <a:endParaRPr sz="908">
              <a:latin typeface="Verdana"/>
              <a:cs typeface="Verdana"/>
            </a:endParaRPr>
          </a:p>
        </p:txBody>
      </p:sp>
      <p:sp>
        <p:nvSpPr>
          <p:cNvPr id="28" name="object 28"/>
          <p:cNvSpPr txBox="1"/>
          <p:nvPr/>
        </p:nvSpPr>
        <p:spPr>
          <a:xfrm>
            <a:off x="6426935" y="3446977"/>
            <a:ext cx="1109959" cy="151357"/>
          </a:xfrm>
          <a:prstGeom prst="rect">
            <a:avLst/>
          </a:prstGeom>
        </p:spPr>
        <p:txBody>
          <a:bodyPr vert="horz" wrap="square" lIns="0" tIns="11526" rIns="0" bIns="0" rtlCol="0">
            <a:spAutoFit/>
          </a:bodyPr>
          <a:lstStyle/>
          <a:p>
            <a:pPr marL="11527">
              <a:spcBef>
                <a:spcPts val="91"/>
              </a:spcBef>
            </a:pPr>
            <a:r>
              <a:rPr sz="908" spc="-64" dirty="0">
                <a:latin typeface="Verdana"/>
                <a:cs typeface="Verdana"/>
              </a:rPr>
              <a:t>представлена</a:t>
            </a:r>
            <a:r>
              <a:rPr sz="908" spc="-5" dirty="0">
                <a:latin typeface="Verdana"/>
                <a:cs typeface="Verdana"/>
              </a:rPr>
              <a:t> </a:t>
            </a:r>
            <a:r>
              <a:rPr sz="908" spc="-36" dirty="0">
                <a:latin typeface="Verdana"/>
                <a:cs typeface="Verdana"/>
              </a:rPr>
              <a:t>ниже</a:t>
            </a:r>
            <a:r>
              <a:rPr sz="908" spc="-36" dirty="0">
                <a:latin typeface="Microsoft Sans Serif"/>
                <a:cs typeface="Microsoft Sans Serif"/>
              </a:rPr>
              <a:t>:</a:t>
            </a:r>
            <a:endParaRPr sz="908">
              <a:latin typeface="Microsoft Sans Serif"/>
              <a:cs typeface="Microsoft Sans Serif"/>
            </a:endParaRPr>
          </a:p>
        </p:txBody>
      </p:sp>
      <p:graphicFrame>
        <p:nvGraphicFramePr>
          <p:cNvPr id="29" name="object 29"/>
          <p:cNvGraphicFramePr>
            <a:graphicFrameLocks noGrp="1"/>
          </p:cNvGraphicFramePr>
          <p:nvPr/>
        </p:nvGraphicFramePr>
        <p:xfrm>
          <a:off x="6409651" y="3815224"/>
          <a:ext cx="4073882" cy="1301292"/>
        </p:xfrm>
        <a:graphic>
          <a:graphicData uri="http://schemas.openxmlformats.org/drawingml/2006/table">
            <a:tbl>
              <a:tblPr firstRow="1" bandRow="1">
                <a:tableStyleId>{2D5ABB26-0587-4C30-8999-92F81FD0307C}</a:tableStyleId>
              </a:tblPr>
              <a:tblGrid>
                <a:gridCol w="3158714">
                  <a:extLst>
                    <a:ext uri="{9D8B030D-6E8A-4147-A177-3AD203B41FA5}">
                      <a16:colId xmlns:a16="http://schemas.microsoft.com/office/drawing/2014/main" val="20000"/>
                    </a:ext>
                  </a:extLst>
                </a:gridCol>
                <a:gridCol w="915168">
                  <a:extLst>
                    <a:ext uri="{9D8B030D-6E8A-4147-A177-3AD203B41FA5}">
                      <a16:colId xmlns:a16="http://schemas.microsoft.com/office/drawing/2014/main" val="20001"/>
                    </a:ext>
                  </a:extLst>
                </a:gridCol>
              </a:tblGrid>
              <a:tr h="167704">
                <a:tc>
                  <a:txBody>
                    <a:bodyPr/>
                    <a:lstStyle/>
                    <a:p>
                      <a:pPr marL="31750">
                        <a:lnSpc>
                          <a:spcPts val="1105"/>
                        </a:lnSpc>
                      </a:pPr>
                      <a:r>
                        <a:rPr sz="900" spc="-10" dirty="0">
                          <a:latin typeface="Verdana"/>
                          <a:cs typeface="Verdana"/>
                        </a:rPr>
                        <a:t>Запасы</a:t>
                      </a:r>
                      <a:endParaRPr sz="900">
                        <a:latin typeface="Verdana"/>
                        <a:cs typeface="Verdana"/>
                      </a:endParaRPr>
                    </a:p>
                  </a:txBody>
                  <a:tcPr marL="0" marR="0" marT="0" marB="0"/>
                </a:tc>
                <a:tc>
                  <a:txBody>
                    <a:bodyPr/>
                    <a:lstStyle/>
                    <a:p>
                      <a:pPr marR="24130" algn="r">
                        <a:lnSpc>
                          <a:spcPts val="1105"/>
                        </a:lnSpc>
                      </a:pPr>
                      <a:r>
                        <a:rPr sz="900" spc="-25" dirty="0">
                          <a:latin typeface="Microsoft Sans Serif"/>
                          <a:cs typeface="Microsoft Sans Serif"/>
                        </a:rPr>
                        <a:t>100</a:t>
                      </a:r>
                      <a:endParaRPr sz="900">
                        <a:latin typeface="Microsoft Sans Serif"/>
                        <a:cs typeface="Microsoft Sans Serif"/>
                      </a:endParaRPr>
                    </a:p>
                  </a:txBody>
                  <a:tcPr marL="0" marR="0" marT="0" marB="0"/>
                </a:tc>
                <a:extLst>
                  <a:ext uri="{0D108BD9-81ED-4DB2-BD59-A6C34878D82A}">
                    <a16:rowId xmlns:a16="http://schemas.microsoft.com/office/drawing/2014/main" val="10000"/>
                  </a:ext>
                </a:extLst>
              </a:tr>
              <a:tr h="206893">
                <a:tc>
                  <a:txBody>
                    <a:bodyPr/>
                    <a:lstStyle/>
                    <a:p>
                      <a:pPr marL="31750">
                        <a:lnSpc>
                          <a:spcPct val="100000"/>
                        </a:lnSpc>
                        <a:spcBef>
                          <a:spcPts val="245"/>
                        </a:spcBef>
                      </a:pPr>
                      <a:r>
                        <a:rPr sz="900" spc="-80" dirty="0">
                          <a:latin typeface="Verdana"/>
                          <a:cs typeface="Verdana"/>
                        </a:rPr>
                        <a:t>Дебиторская</a:t>
                      </a:r>
                      <a:r>
                        <a:rPr sz="900" spc="15" dirty="0">
                          <a:latin typeface="Verdana"/>
                          <a:cs typeface="Verdana"/>
                        </a:rPr>
                        <a:t> </a:t>
                      </a:r>
                      <a:r>
                        <a:rPr sz="900" spc="-10" dirty="0">
                          <a:latin typeface="Verdana"/>
                          <a:cs typeface="Verdana"/>
                        </a:rPr>
                        <a:t>задолженность</a:t>
                      </a:r>
                      <a:endParaRPr sz="900">
                        <a:latin typeface="Verdana"/>
                        <a:cs typeface="Verdana"/>
                      </a:endParaRPr>
                    </a:p>
                  </a:txBody>
                  <a:tcPr marL="0" marR="0" marT="28239" marB="0"/>
                </a:tc>
                <a:tc>
                  <a:txBody>
                    <a:bodyPr/>
                    <a:lstStyle/>
                    <a:p>
                      <a:pPr marR="24130" algn="r">
                        <a:lnSpc>
                          <a:spcPct val="100000"/>
                        </a:lnSpc>
                        <a:spcBef>
                          <a:spcPts val="245"/>
                        </a:spcBef>
                      </a:pPr>
                      <a:r>
                        <a:rPr sz="900" spc="-25" dirty="0">
                          <a:latin typeface="Microsoft Sans Serif"/>
                          <a:cs typeface="Microsoft Sans Serif"/>
                        </a:rPr>
                        <a:t>100</a:t>
                      </a:r>
                      <a:endParaRPr sz="900">
                        <a:latin typeface="Microsoft Sans Serif"/>
                        <a:cs typeface="Microsoft Sans Serif"/>
                      </a:endParaRPr>
                    </a:p>
                  </a:txBody>
                  <a:tcPr marL="0" marR="0" marT="28239" marB="0"/>
                </a:tc>
                <a:extLst>
                  <a:ext uri="{0D108BD9-81ED-4DB2-BD59-A6C34878D82A}">
                    <a16:rowId xmlns:a16="http://schemas.microsoft.com/office/drawing/2014/main" val="10001"/>
                  </a:ext>
                </a:extLst>
              </a:tr>
              <a:tr h="206893">
                <a:tc>
                  <a:txBody>
                    <a:bodyPr/>
                    <a:lstStyle/>
                    <a:p>
                      <a:pPr marL="31750">
                        <a:lnSpc>
                          <a:spcPct val="100000"/>
                        </a:lnSpc>
                        <a:spcBef>
                          <a:spcPts val="245"/>
                        </a:spcBef>
                      </a:pPr>
                      <a:r>
                        <a:rPr sz="900" spc="-90" dirty="0">
                          <a:latin typeface="Verdana"/>
                          <a:cs typeface="Verdana"/>
                        </a:rPr>
                        <a:t>Денежные</a:t>
                      </a:r>
                      <a:r>
                        <a:rPr sz="900" spc="-20" dirty="0">
                          <a:latin typeface="Verdana"/>
                          <a:cs typeface="Verdana"/>
                        </a:rPr>
                        <a:t> </a:t>
                      </a:r>
                      <a:r>
                        <a:rPr sz="900" spc="-10" dirty="0">
                          <a:latin typeface="Verdana"/>
                          <a:cs typeface="Verdana"/>
                        </a:rPr>
                        <a:t>средства</a:t>
                      </a:r>
                      <a:endParaRPr sz="900">
                        <a:latin typeface="Verdana"/>
                        <a:cs typeface="Verdana"/>
                      </a:endParaRPr>
                    </a:p>
                  </a:txBody>
                  <a:tcPr marL="0" marR="0" marT="28239" marB="0"/>
                </a:tc>
                <a:tc>
                  <a:txBody>
                    <a:bodyPr/>
                    <a:lstStyle/>
                    <a:p>
                      <a:pPr marR="24130" algn="r">
                        <a:lnSpc>
                          <a:spcPct val="100000"/>
                        </a:lnSpc>
                        <a:spcBef>
                          <a:spcPts val="245"/>
                        </a:spcBef>
                      </a:pPr>
                      <a:r>
                        <a:rPr sz="900" spc="-25" dirty="0">
                          <a:latin typeface="Microsoft Sans Serif"/>
                          <a:cs typeface="Microsoft Sans Serif"/>
                        </a:rPr>
                        <a:t>40</a:t>
                      </a:r>
                      <a:endParaRPr sz="900">
                        <a:latin typeface="Microsoft Sans Serif"/>
                        <a:cs typeface="Microsoft Sans Serif"/>
                      </a:endParaRPr>
                    </a:p>
                  </a:txBody>
                  <a:tcPr marL="0" marR="0" marT="28239" marB="0"/>
                </a:tc>
                <a:extLst>
                  <a:ext uri="{0D108BD9-81ED-4DB2-BD59-A6C34878D82A}">
                    <a16:rowId xmlns:a16="http://schemas.microsoft.com/office/drawing/2014/main" val="10002"/>
                  </a:ext>
                </a:extLst>
              </a:tr>
              <a:tr h="206893">
                <a:tc>
                  <a:txBody>
                    <a:bodyPr/>
                    <a:lstStyle/>
                    <a:p>
                      <a:pPr marL="31750">
                        <a:lnSpc>
                          <a:spcPct val="100000"/>
                        </a:lnSpc>
                        <a:spcBef>
                          <a:spcPts val="245"/>
                        </a:spcBef>
                      </a:pPr>
                      <a:r>
                        <a:rPr sz="900" spc="-70" dirty="0">
                          <a:latin typeface="Verdana"/>
                          <a:cs typeface="Verdana"/>
                        </a:rPr>
                        <a:t>Основные</a:t>
                      </a:r>
                      <a:r>
                        <a:rPr sz="900" spc="-30" dirty="0">
                          <a:latin typeface="Verdana"/>
                          <a:cs typeface="Verdana"/>
                        </a:rPr>
                        <a:t> </a:t>
                      </a:r>
                      <a:r>
                        <a:rPr sz="900" spc="-10" dirty="0">
                          <a:latin typeface="Verdana"/>
                          <a:cs typeface="Verdana"/>
                        </a:rPr>
                        <a:t>средства</a:t>
                      </a:r>
                      <a:endParaRPr sz="900">
                        <a:latin typeface="Verdana"/>
                        <a:cs typeface="Verdana"/>
                      </a:endParaRPr>
                    </a:p>
                  </a:txBody>
                  <a:tcPr marL="0" marR="0" marT="28239" marB="0"/>
                </a:tc>
                <a:tc>
                  <a:txBody>
                    <a:bodyPr/>
                    <a:lstStyle/>
                    <a:p>
                      <a:pPr marR="24130" algn="r">
                        <a:lnSpc>
                          <a:spcPct val="100000"/>
                        </a:lnSpc>
                        <a:spcBef>
                          <a:spcPts val="245"/>
                        </a:spcBef>
                      </a:pPr>
                      <a:r>
                        <a:rPr sz="900" spc="-25" dirty="0">
                          <a:latin typeface="Microsoft Sans Serif"/>
                          <a:cs typeface="Microsoft Sans Serif"/>
                        </a:rPr>
                        <a:t>650</a:t>
                      </a:r>
                      <a:endParaRPr sz="900">
                        <a:latin typeface="Microsoft Sans Serif"/>
                        <a:cs typeface="Microsoft Sans Serif"/>
                      </a:endParaRPr>
                    </a:p>
                  </a:txBody>
                  <a:tcPr marL="0" marR="0" marT="28239" marB="0"/>
                </a:tc>
                <a:extLst>
                  <a:ext uri="{0D108BD9-81ED-4DB2-BD59-A6C34878D82A}">
                    <a16:rowId xmlns:a16="http://schemas.microsoft.com/office/drawing/2014/main" val="10003"/>
                  </a:ext>
                </a:extLst>
              </a:tr>
              <a:tr h="345205">
                <a:tc>
                  <a:txBody>
                    <a:bodyPr/>
                    <a:lstStyle/>
                    <a:p>
                      <a:pPr marL="31750" marR="755650" indent="-635">
                        <a:lnSpc>
                          <a:spcPct val="100000"/>
                        </a:lnSpc>
                        <a:spcBef>
                          <a:spcPts val="245"/>
                        </a:spcBef>
                      </a:pPr>
                      <a:r>
                        <a:rPr sz="900" spc="-80" dirty="0">
                          <a:latin typeface="Verdana"/>
                          <a:cs typeface="Verdana"/>
                        </a:rPr>
                        <a:t>Кредиторская</a:t>
                      </a:r>
                      <a:r>
                        <a:rPr sz="900" spc="-5" dirty="0">
                          <a:latin typeface="Verdana"/>
                          <a:cs typeface="Verdana"/>
                        </a:rPr>
                        <a:t> </a:t>
                      </a:r>
                      <a:r>
                        <a:rPr sz="900" spc="-70" dirty="0">
                          <a:latin typeface="Verdana"/>
                          <a:cs typeface="Verdana"/>
                        </a:rPr>
                        <a:t>задолженность</a:t>
                      </a:r>
                      <a:r>
                        <a:rPr sz="900" spc="-5" dirty="0">
                          <a:latin typeface="Verdana"/>
                          <a:cs typeface="Verdana"/>
                        </a:rPr>
                        <a:t> </a:t>
                      </a:r>
                      <a:r>
                        <a:rPr sz="900" spc="-75" dirty="0">
                          <a:latin typeface="Verdana"/>
                          <a:cs typeface="Verdana"/>
                        </a:rPr>
                        <a:t>поставщикам</a:t>
                      </a:r>
                      <a:r>
                        <a:rPr sz="900" dirty="0">
                          <a:latin typeface="Verdana"/>
                          <a:cs typeface="Verdana"/>
                        </a:rPr>
                        <a:t> </a:t>
                      </a:r>
                      <a:r>
                        <a:rPr sz="900" spc="-50" dirty="0">
                          <a:latin typeface="Verdana"/>
                          <a:cs typeface="Verdana"/>
                        </a:rPr>
                        <a:t>и </a:t>
                      </a:r>
                      <a:r>
                        <a:rPr sz="900" spc="-10" dirty="0">
                          <a:latin typeface="Verdana"/>
                          <a:cs typeface="Verdana"/>
                        </a:rPr>
                        <a:t>подрядчикам</a:t>
                      </a:r>
                      <a:endParaRPr sz="900">
                        <a:latin typeface="Verdana"/>
                        <a:cs typeface="Verdana"/>
                      </a:endParaRPr>
                    </a:p>
                  </a:txBody>
                  <a:tcPr marL="0" marR="0" marT="28239" marB="0"/>
                </a:tc>
                <a:tc>
                  <a:txBody>
                    <a:bodyPr/>
                    <a:lstStyle/>
                    <a:p>
                      <a:pPr marR="24130" algn="r">
                        <a:lnSpc>
                          <a:spcPct val="100000"/>
                        </a:lnSpc>
                        <a:spcBef>
                          <a:spcPts val="245"/>
                        </a:spcBef>
                      </a:pPr>
                      <a:r>
                        <a:rPr sz="900" spc="-25" dirty="0">
                          <a:latin typeface="Microsoft Sans Serif"/>
                          <a:cs typeface="Microsoft Sans Serif"/>
                        </a:rPr>
                        <a:t>100</a:t>
                      </a:r>
                      <a:endParaRPr sz="900">
                        <a:latin typeface="Microsoft Sans Serif"/>
                        <a:cs typeface="Microsoft Sans Serif"/>
                      </a:endParaRPr>
                    </a:p>
                  </a:txBody>
                  <a:tcPr marL="0" marR="0" marT="28239" marB="0"/>
                </a:tc>
                <a:extLst>
                  <a:ext uri="{0D108BD9-81ED-4DB2-BD59-A6C34878D82A}">
                    <a16:rowId xmlns:a16="http://schemas.microsoft.com/office/drawing/2014/main" val="10004"/>
                  </a:ext>
                </a:extLst>
              </a:tr>
              <a:tr h="167704">
                <a:tc>
                  <a:txBody>
                    <a:bodyPr/>
                    <a:lstStyle/>
                    <a:p>
                      <a:pPr marL="31750">
                        <a:lnSpc>
                          <a:spcPts val="1110"/>
                        </a:lnSpc>
                        <a:spcBef>
                          <a:spcPts val="245"/>
                        </a:spcBef>
                      </a:pPr>
                      <a:r>
                        <a:rPr sz="900" spc="-80" dirty="0">
                          <a:latin typeface="Verdana"/>
                          <a:cs typeface="Verdana"/>
                        </a:rPr>
                        <a:t>Долгосрочный</a:t>
                      </a:r>
                      <a:r>
                        <a:rPr sz="900" spc="-5" dirty="0">
                          <a:latin typeface="Verdana"/>
                          <a:cs typeface="Verdana"/>
                        </a:rPr>
                        <a:t> </a:t>
                      </a:r>
                      <a:r>
                        <a:rPr sz="900" spc="-20" dirty="0">
                          <a:latin typeface="Verdana"/>
                          <a:cs typeface="Verdana"/>
                        </a:rPr>
                        <a:t>заем</a:t>
                      </a:r>
                      <a:endParaRPr sz="900">
                        <a:latin typeface="Verdana"/>
                        <a:cs typeface="Verdana"/>
                      </a:endParaRPr>
                    </a:p>
                  </a:txBody>
                  <a:tcPr marL="0" marR="0" marT="28239" marB="0"/>
                </a:tc>
                <a:tc>
                  <a:txBody>
                    <a:bodyPr/>
                    <a:lstStyle/>
                    <a:p>
                      <a:pPr marR="24130" algn="r">
                        <a:lnSpc>
                          <a:spcPts val="1110"/>
                        </a:lnSpc>
                        <a:spcBef>
                          <a:spcPts val="245"/>
                        </a:spcBef>
                      </a:pPr>
                      <a:r>
                        <a:rPr sz="900" spc="-25" dirty="0">
                          <a:latin typeface="Microsoft Sans Serif"/>
                          <a:cs typeface="Microsoft Sans Serif"/>
                        </a:rPr>
                        <a:t>200</a:t>
                      </a:r>
                      <a:endParaRPr sz="900">
                        <a:latin typeface="Microsoft Sans Serif"/>
                        <a:cs typeface="Microsoft Sans Serif"/>
                      </a:endParaRPr>
                    </a:p>
                  </a:txBody>
                  <a:tcPr marL="0" marR="0" marT="28239" marB="0"/>
                </a:tc>
                <a:extLst>
                  <a:ext uri="{0D108BD9-81ED-4DB2-BD59-A6C34878D82A}">
                    <a16:rowId xmlns:a16="http://schemas.microsoft.com/office/drawing/2014/main" val="10005"/>
                  </a:ext>
                </a:extLst>
              </a:tr>
            </a:tbl>
          </a:graphicData>
        </a:graphic>
      </p:graphicFrame>
      <p:sp>
        <p:nvSpPr>
          <p:cNvPr id="30" name="object 30"/>
          <p:cNvSpPr txBox="1"/>
          <p:nvPr/>
        </p:nvSpPr>
        <p:spPr>
          <a:xfrm>
            <a:off x="6426921" y="5239506"/>
            <a:ext cx="4038728" cy="291074"/>
          </a:xfrm>
          <a:prstGeom prst="rect">
            <a:avLst/>
          </a:prstGeom>
        </p:spPr>
        <p:txBody>
          <a:bodyPr vert="horz" wrap="square" lIns="0" tIns="11526" rIns="0" bIns="0" rtlCol="0">
            <a:spAutoFit/>
          </a:bodyPr>
          <a:lstStyle/>
          <a:p>
            <a:pPr marL="11527" marR="4611">
              <a:spcBef>
                <a:spcPts val="91"/>
              </a:spcBef>
            </a:pPr>
            <a:r>
              <a:rPr sz="908" dirty="0">
                <a:latin typeface="Microsoft Sans Serif"/>
                <a:cs typeface="Microsoft Sans Serif"/>
              </a:rPr>
              <a:t>250</a:t>
            </a:r>
            <a:r>
              <a:rPr sz="908" spc="277" dirty="0">
                <a:latin typeface="Microsoft Sans Serif"/>
                <a:cs typeface="Microsoft Sans Serif"/>
              </a:rPr>
              <a:t> </a:t>
            </a:r>
            <a:r>
              <a:rPr sz="908" spc="-9" dirty="0">
                <a:latin typeface="Verdana"/>
                <a:cs typeface="Verdana"/>
              </a:rPr>
              <a:t>были</a:t>
            </a:r>
            <a:r>
              <a:rPr sz="908" spc="208" dirty="0">
                <a:latin typeface="Verdana"/>
                <a:cs typeface="Verdana"/>
              </a:rPr>
              <a:t> </a:t>
            </a:r>
            <a:r>
              <a:rPr sz="908" spc="-50" dirty="0">
                <a:latin typeface="Verdana"/>
                <a:cs typeface="Verdana"/>
              </a:rPr>
              <a:t>получены</a:t>
            </a:r>
            <a:r>
              <a:rPr sz="908" spc="208" dirty="0">
                <a:latin typeface="Verdana"/>
                <a:cs typeface="Verdana"/>
              </a:rPr>
              <a:t> </a:t>
            </a:r>
            <a:r>
              <a:rPr sz="908" spc="-23" dirty="0">
                <a:latin typeface="Verdana"/>
                <a:cs typeface="Verdana"/>
              </a:rPr>
              <a:t>путем</a:t>
            </a:r>
            <a:r>
              <a:rPr sz="908" spc="213" dirty="0">
                <a:latin typeface="Verdana"/>
                <a:cs typeface="Verdana"/>
              </a:rPr>
              <a:t> </a:t>
            </a:r>
            <a:r>
              <a:rPr sz="908" spc="-50" dirty="0">
                <a:latin typeface="Verdana"/>
                <a:cs typeface="Verdana"/>
              </a:rPr>
              <a:t>выпуска</a:t>
            </a:r>
            <a:r>
              <a:rPr sz="908" spc="208" dirty="0">
                <a:latin typeface="Verdana"/>
                <a:cs typeface="Verdana"/>
              </a:rPr>
              <a:t> </a:t>
            </a:r>
            <a:r>
              <a:rPr sz="908" spc="-41" dirty="0">
                <a:latin typeface="Verdana"/>
                <a:cs typeface="Verdana"/>
              </a:rPr>
              <a:t>акций</a:t>
            </a:r>
            <a:r>
              <a:rPr sz="908" spc="-41" dirty="0">
                <a:latin typeface="Microsoft Sans Serif"/>
                <a:cs typeface="Microsoft Sans Serif"/>
              </a:rPr>
              <a:t>,</a:t>
            </a:r>
            <a:r>
              <a:rPr sz="908" spc="277" dirty="0">
                <a:latin typeface="Microsoft Sans Serif"/>
                <a:cs typeface="Microsoft Sans Serif"/>
              </a:rPr>
              <a:t> </a:t>
            </a:r>
            <a:r>
              <a:rPr sz="908" dirty="0">
                <a:latin typeface="Verdana"/>
                <a:cs typeface="Verdana"/>
              </a:rPr>
              <a:t>а</a:t>
            </a:r>
            <a:r>
              <a:rPr sz="908" spc="204" dirty="0">
                <a:latin typeface="Verdana"/>
                <a:cs typeface="Verdana"/>
              </a:rPr>
              <a:t> </a:t>
            </a:r>
            <a:r>
              <a:rPr sz="908" spc="-36" dirty="0">
                <a:latin typeface="Verdana"/>
                <a:cs typeface="Verdana"/>
              </a:rPr>
              <a:t>другие</a:t>
            </a:r>
            <a:r>
              <a:rPr sz="908" spc="208" dirty="0">
                <a:latin typeface="Verdana"/>
                <a:cs typeface="Verdana"/>
              </a:rPr>
              <a:t> </a:t>
            </a:r>
            <a:r>
              <a:rPr sz="908" dirty="0">
                <a:latin typeface="Microsoft Sans Serif"/>
                <a:cs typeface="Microsoft Sans Serif"/>
              </a:rPr>
              <a:t>250</a:t>
            </a:r>
            <a:r>
              <a:rPr sz="908" spc="286" dirty="0">
                <a:latin typeface="Microsoft Sans Serif"/>
                <a:cs typeface="Microsoft Sans Serif"/>
              </a:rPr>
              <a:t> </a:t>
            </a:r>
            <a:r>
              <a:rPr sz="908" spc="241" dirty="0">
                <a:latin typeface="Microsoft Sans Serif"/>
                <a:cs typeface="Microsoft Sans Serif"/>
              </a:rPr>
              <a:t>–</a:t>
            </a:r>
            <a:r>
              <a:rPr sz="908" spc="277" dirty="0">
                <a:latin typeface="Microsoft Sans Serif"/>
                <a:cs typeface="Microsoft Sans Serif"/>
              </a:rPr>
              <a:t> </a:t>
            </a:r>
            <a:r>
              <a:rPr sz="908" dirty="0">
                <a:latin typeface="Verdana"/>
                <a:cs typeface="Verdana"/>
              </a:rPr>
              <a:t>за</a:t>
            </a:r>
            <a:r>
              <a:rPr sz="908" spc="204" dirty="0">
                <a:latin typeface="Verdana"/>
                <a:cs typeface="Verdana"/>
              </a:rPr>
              <a:t> </a:t>
            </a:r>
            <a:r>
              <a:rPr sz="908" spc="-18" dirty="0">
                <a:latin typeface="Verdana"/>
                <a:cs typeface="Verdana"/>
              </a:rPr>
              <a:t>счет </a:t>
            </a:r>
            <a:r>
              <a:rPr sz="908" spc="-73" dirty="0">
                <a:latin typeface="Verdana"/>
                <a:cs typeface="Verdana"/>
              </a:rPr>
              <a:t>долгосрочного</a:t>
            </a:r>
            <a:r>
              <a:rPr sz="908" spc="9" dirty="0">
                <a:latin typeface="Verdana"/>
                <a:cs typeface="Verdana"/>
              </a:rPr>
              <a:t> </a:t>
            </a:r>
            <a:r>
              <a:rPr sz="908" spc="-9" dirty="0">
                <a:latin typeface="Verdana"/>
                <a:cs typeface="Verdana"/>
              </a:rPr>
              <a:t>займа</a:t>
            </a:r>
            <a:r>
              <a:rPr sz="908" spc="-9" dirty="0">
                <a:latin typeface="Microsoft Sans Serif"/>
                <a:cs typeface="Microsoft Sans Serif"/>
              </a:rPr>
              <a:t>.</a:t>
            </a:r>
            <a:endParaRPr sz="908">
              <a:latin typeface="Microsoft Sans Serif"/>
              <a:cs typeface="Microsoft Sans Serif"/>
            </a:endParaRPr>
          </a:p>
        </p:txBody>
      </p:sp>
      <p:sp>
        <p:nvSpPr>
          <p:cNvPr id="31" name="object 31"/>
          <p:cNvSpPr txBox="1"/>
          <p:nvPr/>
        </p:nvSpPr>
        <p:spPr>
          <a:xfrm>
            <a:off x="6426935" y="5654449"/>
            <a:ext cx="4039881" cy="291074"/>
          </a:xfrm>
          <a:prstGeom prst="rect">
            <a:avLst/>
          </a:prstGeom>
        </p:spPr>
        <p:txBody>
          <a:bodyPr vert="horz" wrap="square" lIns="0" tIns="11526" rIns="0" bIns="0" rtlCol="0">
            <a:spAutoFit/>
          </a:bodyPr>
          <a:lstStyle/>
          <a:p>
            <a:pPr marL="11527" marR="4611" indent="-576">
              <a:spcBef>
                <a:spcPts val="91"/>
              </a:spcBef>
            </a:pPr>
            <a:r>
              <a:rPr sz="908" spc="-41" dirty="0">
                <a:latin typeface="Verdana"/>
                <a:cs typeface="Verdana"/>
              </a:rPr>
              <a:t>Расходы</a:t>
            </a:r>
            <a:r>
              <a:rPr sz="908" spc="-14" dirty="0">
                <a:latin typeface="Verdana"/>
                <a:cs typeface="Verdana"/>
              </a:rPr>
              <a:t> </a:t>
            </a:r>
            <a:r>
              <a:rPr sz="908" spc="-82" dirty="0">
                <a:latin typeface="Verdana"/>
                <a:cs typeface="Verdana"/>
              </a:rPr>
              <a:t>по</a:t>
            </a:r>
            <a:r>
              <a:rPr sz="908" spc="-18" dirty="0">
                <a:latin typeface="Verdana"/>
                <a:cs typeface="Verdana"/>
              </a:rPr>
              <a:t> </a:t>
            </a:r>
            <a:r>
              <a:rPr sz="908" spc="-64" dirty="0">
                <a:latin typeface="Verdana"/>
                <a:cs typeface="Verdana"/>
              </a:rPr>
              <a:t>процентам</a:t>
            </a:r>
            <a:r>
              <a:rPr sz="908" spc="-14" dirty="0">
                <a:latin typeface="Verdana"/>
                <a:cs typeface="Verdana"/>
              </a:rPr>
              <a:t> </a:t>
            </a:r>
            <a:r>
              <a:rPr sz="908" spc="-54" dirty="0">
                <a:latin typeface="Verdana"/>
                <a:cs typeface="Verdana"/>
              </a:rPr>
              <a:t>составили</a:t>
            </a:r>
            <a:r>
              <a:rPr sz="908" spc="-18" dirty="0">
                <a:latin typeface="Verdana"/>
                <a:cs typeface="Verdana"/>
              </a:rPr>
              <a:t> </a:t>
            </a:r>
            <a:r>
              <a:rPr sz="908" dirty="0">
                <a:latin typeface="Microsoft Sans Serif"/>
                <a:cs typeface="Microsoft Sans Serif"/>
              </a:rPr>
              <a:t>400,</a:t>
            </a:r>
            <a:r>
              <a:rPr sz="908" spc="68" dirty="0">
                <a:latin typeface="Microsoft Sans Serif"/>
                <a:cs typeface="Microsoft Sans Serif"/>
              </a:rPr>
              <a:t> </a:t>
            </a:r>
            <a:r>
              <a:rPr sz="908" spc="-77" dirty="0">
                <a:latin typeface="Verdana"/>
                <a:cs typeface="Verdana"/>
              </a:rPr>
              <a:t>из</a:t>
            </a:r>
            <a:r>
              <a:rPr sz="908" spc="-14" dirty="0">
                <a:latin typeface="Verdana"/>
                <a:cs typeface="Verdana"/>
              </a:rPr>
              <a:t> </a:t>
            </a:r>
            <a:r>
              <a:rPr sz="908" spc="-82" dirty="0">
                <a:latin typeface="Verdana"/>
                <a:cs typeface="Verdana"/>
              </a:rPr>
              <a:t>которых</a:t>
            </a:r>
            <a:r>
              <a:rPr sz="908" spc="-14" dirty="0">
                <a:latin typeface="Verdana"/>
                <a:cs typeface="Verdana"/>
              </a:rPr>
              <a:t> </a:t>
            </a:r>
            <a:r>
              <a:rPr sz="908" dirty="0">
                <a:latin typeface="Microsoft Sans Serif"/>
                <a:cs typeface="Microsoft Sans Serif"/>
              </a:rPr>
              <a:t>170</a:t>
            </a:r>
            <a:r>
              <a:rPr sz="908" spc="59" dirty="0">
                <a:latin typeface="Microsoft Sans Serif"/>
                <a:cs typeface="Microsoft Sans Serif"/>
              </a:rPr>
              <a:t> </a:t>
            </a:r>
            <a:r>
              <a:rPr sz="908" spc="-64" dirty="0">
                <a:latin typeface="Verdana"/>
                <a:cs typeface="Verdana"/>
              </a:rPr>
              <a:t>были</a:t>
            </a:r>
            <a:r>
              <a:rPr sz="908" spc="-9" dirty="0">
                <a:latin typeface="Verdana"/>
                <a:cs typeface="Verdana"/>
              </a:rPr>
              <a:t> </a:t>
            </a:r>
            <a:r>
              <a:rPr sz="908" spc="-73" dirty="0">
                <a:latin typeface="Verdana"/>
                <a:cs typeface="Verdana"/>
              </a:rPr>
              <a:t>выплачены</a:t>
            </a:r>
            <a:r>
              <a:rPr sz="908" spc="-9" dirty="0">
                <a:latin typeface="Verdana"/>
                <a:cs typeface="Verdana"/>
              </a:rPr>
              <a:t> </a:t>
            </a:r>
            <a:r>
              <a:rPr sz="908" spc="-45" dirty="0">
                <a:latin typeface="Verdana"/>
                <a:cs typeface="Verdana"/>
              </a:rPr>
              <a:t>в </a:t>
            </a:r>
            <a:r>
              <a:rPr sz="908" spc="-50" dirty="0">
                <a:latin typeface="Verdana"/>
                <a:cs typeface="Verdana"/>
              </a:rPr>
              <a:t>течение</a:t>
            </a:r>
            <a:r>
              <a:rPr sz="908" spc="-32" dirty="0">
                <a:latin typeface="Verdana"/>
                <a:cs typeface="Verdana"/>
              </a:rPr>
              <a:t> </a:t>
            </a:r>
            <a:r>
              <a:rPr sz="908" spc="-59" dirty="0">
                <a:latin typeface="Verdana"/>
                <a:cs typeface="Verdana"/>
              </a:rPr>
              <a:t>отчетного</a:t>
            </a:r>
            <a:r>
              <a:rPr sz="908" spc="-18" dirty="0">
                <a:latin typeface="Verdana"/>
                <a:cs typeface="Verdana"/>
              </a:rPr>
              <a:t> </a:t>
            </a:r>
            <a:r>
              <a:rPr sz="908" spc="-45" dirty="0">
                <a:latin typeface="Verdana"/>
                <a:cs typeface="Verdana"/>
              </a:rPr>
              <a:t>периода</a:t>
            </a:r>
            <a:r>
              <a:rPr sz="908" spc="-45" dirty="0">
                <a:latin typeface="Microsoft Sans Serif"/>
                <a:cs typeface="Microsoft Sans Serif"/>
              </a:rPr>
              <a:t>.</a:t>
            </a:r>
            <a:r>
              <a:rPr sz="908" spc="64" dirty="0">
                <a:latin typeface="Microsoft Sans Serif"/>
                <a:cs typeface="Microsoft Sans Serif"/>
              </a:rPr>
              <a:t> </a:t>
            </a:r>
            <a:r>
              <a:rPr sz="908" dirty="0">
                <a:latin typeface="Microsoft Sans Serif"/>
                <a:cs typeface="Microsoft Sans Serif"/>
              </a:rPr>
              <a:t>100,</a:t>
            </a:r>
            <a:r>
              <a:rPr sz="908" spc="68" dirty="0">
                <a:latin typeface="Microsoft Sans Serif"/>
                <a:cs typeface="Microsoft Sans Serif"/>
              </a:rPr>
              <a:t> </a:t>
            </a:r>
            <a:r>
              <a:rPr sz="908" spc="-54" dirty="0">
                <a:latin typeface="Verdana"/>
                <a:cs typeface="Verdana"/>
              </a:rPr>
              <a:t>относящиеся</a:t>
            </a:r>
            <a:r>
              <a:rPr sz="908" spc="-5" dirty="0">
                <a:latin typeface="Verdana"/>
                <a:cs typeface="Verdana"/>
              </a:rPr>
              <a:t> </a:t>
            </a:r>
            <a:r>
              <a:rPr sz="908" spc="-145" dirty="0">
                <a:latin typeface="Verdana"/>
                <a:cs typeface="Verdana"/>
              </a:rPr>
              <a:t>к</a:t>
            </a:r>
            <a:r>
              <a:rPr sz="908" spc="32" dirty="0">
                <a:latin typeface="Verdana"/>
                <a:cs typeface="Verdana"/>
              </a:rPr>
              <a:t> </a:t>
            </a:r>
            <a:r>
              <a:rPr sz="908" spc="-45" dirty="0">
                <a:latin typeface="Verdana"/>
                <a:cs typeface="Verdana"/>
              </a:rPr>
              <a:t>расходам</a:t>
            </a:r>
            <a:r>
              <a:rPr sz="908" spc="-5" dirty="0">
                <a:latin typeface="Verdana"/>
                <a:cs typeface="Verdana"/>
              </a:rPr>
              <a:t> </a:t>
            </a:r>
            <a:r>
              <a:rPr sz="908" spc="-36" dirty="0">
                <a:latin typeface="Verdana"/>
                <a:cs typeface="Verdana"/>
              </a:rPr>
              <a:t>по</a:t>
            </a:r>
            <a:r>
              <a:rPr sz="908" spc="-5" dirty="0">
                <a:latin typeface="Verdana"/>
                <a:cs typeface="Verdana"/>
              </a:rPr>
              <a:t> </a:t>
            </a:r>
            <a:r>
              <a:rPr sz="908" spc="-23" dirty="0">
                <a:latin typeface="Verdana"/>
                <a:cs typeface="Verdana"/>
              </a:rPr>
              <a:t>процентам</a:t>
            </a:r>
            <a:endParaRPr sz="908">
              <a:latin typeface="Verdana"/>
              <a:cs typeface="Verdana"/>
            </a:endParaRPr>
          </a:p>
        </p:txBody>
      </p:sp>
      <p:sp>
        <p:nvSpPr>
          <p:cNvPr id="32" name="object 32"/>
          <p:cNvSpPr/>
          <p:nvPr/>
        </p:nvSpPr>
        <p:spPr>
          <a:xfrm>
            <a:off x="6089210" y="653527"/>
            <a:ext cx="9221" cy="5451822"/>
          </a:xfrm>
          <a:custGeom>
            <a:avLst/>
            <a:gdLst/>
            <a:ahLst/>
            <a:cxnLst/>
            <a:rect l="l" t="t" r="r" b="b"/>
            <a:pathLst>
              <a:path w="10160" h="6007100">
                <a:moveTo>
                  <a:pt x="9906" y="6006845"/>
                </a:moveTo>
                <a:lnTo>
                  <a:pt x="9905" y="0"/>
                </a:lnTo>
                <a:lnTo>
                  <a:pt x="0" y="0"/>
                </a:lnTo>
                <a:lnTo>
                  <a:pt x="0" y="6006845"/>
                </a:lnTo>
                <a:lnTo>
                  <a:pt x="9906" y="6006845"/>
                </a:lnTo>
                <a:close/>
              </a:path>
            </a:pathLst>
          </a:custGeom>
          <a:solidFill>
            <a:srgbClr val="000000"/>
          </a:solidFill>
        </p:spPr>
        <p:txBody>
          <a:bodyPr wrap="square" lIns="0" tIns="0" rIns="0" bIns="0" rtlCol="0"/>
          <a:lstStyle/>
          <a:p>
            <a:endParaRPr sz="1634"/>
          </a:p>
        </p:txBody>
      </p:sp>
      <p:sp>
        <p:nvSpPr>
          <p:cNvPr id="33" name="object 33"/>
          <p:cNvSpPr/>
          <p:nvPr/>
        </p:nvSpPr>
        <p:spPr>
          <a:xfrm>
            <a:off x="1520054" y="276625"/>
            <a:ext cx="9148226" cy="6309936"/>
          </a:xfrm>
          <a:custGeom>
            <a:avLst/>
            <a:gdLst/>
            <a:ahLst/>
            <a:cxnLst/>
            <a:rect l="l" t="t" r="r" b="b"/>
            <a:pathLst>
              <a:path w="10079990" h="6952615">
                <a:moveTo>
                  <a:pt x="10067531" y="12204"/>
                </a:moveTo>
                <a:lnTo>
                  <a:pt x="10061435" y="12204"/>
                </a:lnTo>
                <a:lnTo>
                  <a:pt x="10061423" y="18300"/>
                </a:lnTo>
                <a:lnTo>
                  <a:pt x="10061423" y="6934200"/>
                </a:lnTo>
                <a:lnTo>
                  <a:pt x="18288" y="6934200"/>
                </a:lnTo>
                <a:lnTo>
                  <a:pt x="18288" y="18300"/>
                </a:lnTo>
                <a:lnTo>
                  <a:pt x="10061423" y="18300"/>
                </a:lnTo>
                <a:lnTo>
                  <a:pt x="10061423" y="12204"/>
                </a:lnTo>
                <a:lnTo>
                  <a:pt x="18288" y="12204"/>
                </a:lnTo>
                <a:lnTo>
                  <a:pt x="12192" y="12204"/>
                </a:lnTo>
                <a:lnTo>
                  <a:pt x="12192" y="18288"/>
                </a:lnTo>
                <a:lnTo>
                  <a:pt x="12192" y="6934200"/>
                </a:lnTo>
                <a:lnTo>
                  <a:pt x="12192" y="6940296"/>
                </a:lnTo>
                <a:lnTo>
                  <a:pt x="18288" y="6940296"/>
                </a:lnTo>
                <a:lnTo>
                  <a:pt x="10061423" y="6940296"/>
                </a:lnTo>
                <a:lnTo>
                  <a:pt x="10067531" y="6940296"/>
                </a:lnTo>
                <a:lnTo>
                  <a:pt x="10067531" y="6934200"/>
                </a:lnTo>
                <a:lnTo>
                  <a:pt x="10067531" y="18300"/>
                </a:lnTo>
                <a:lnTo>
                  <a:pt x="10067531" y="12204"/>
                </a:lnTo>
                <a:close/>
              </a:path>
              <a:path w="10079990" h="6952615">
                <a:moveTo>
                  <a:pt x="10079736" y="0"/>
                </a:moveTo>
                <a:lnTo>
                  <a:pt x="10073640" y="0"/>
                </a:lnTo>
                <a:lnTo>
                  <a:pt x="10073640" y="6108"/>
                </a:lnTo>
                <a:lnTo>
                  <a:pt x="10073640" y="18288"/>
                </a:lnTo>
                <a:lnTo>
                  <a:pt x="10073640" y="6934200"/>
                </a:lnTo>
                <a:lnTo>
                  <a:pt x="10073640" y="6946392"/>
                </a:lnTo>
                <a:lnTo>
                  <a:pt x="10061435" y="6946392"/>
                </a:lnTo>
                <a:lnTo>
                  <a:pt x="18288" y="6946392"/>
                </a:lnTo>
                <a:lnTo>
                  <a:pt x="6096" y="6946392"/>
                </a:lnTo>
                <a:lnTo>
                  <a:pt x="6096" y="6934200"/>
                </a:lnTo>
                <a:lnTo>
                  <a:pt x="6096" y="18288"/>
                </a:lnTo>
                <a:lnTo>
                  <a:pt x="6096" y="6108"/>
                </a:lnTo>
                <a:lnTo>
                  <a:pt x="18288" y="6108"/>
                </a:lnTo>
                <a:lnTo>
                  <a:pt x="10061423" y="6108"/>
                </a:lnTo>
                <a:lnTo>
                  <a:pt x="10073640" y="6108"/>
                </a:lnTo>
                <a:lnTo>
                  <a:pt x="10073640" y="0"/>
                </a:lnTo>
                <a:lnTo>
                  <a:pt x="0" y="0"/>
                </a:lnTo>
                <a:lnTo>
                  <a:pt x="0" y="6108"/>
                </a:lnTo>
                <a:lnTo>
                  <a:pt x="0" y="18288"/>
                </a:lnTo>
                <a:lnTo>
                  <a:pt x="0" y="6934200"/>
                </a:lnTo>
                <a:lnTo>
                  <a:pt x="0" y="6946392"/>
                </a:lnTo>
                <a:lnTo>
                  <a:pt x="0" y="6952488"/>
                </a:lnTo>
                <a:lnTo>
                  <a:pt x="6096" y="6952488"/>
                </a:lnTo>
                <a:lnTo>
                  <a:pt x="10079736" y="6952488"/>
                </a:lnTo>
                <a:lnTo>
                  <a:pt x="10079736" y="6934200"/>
                </a:lnTo>
                <a:lnTo>
                  <a:pt x="10079736" y="18288"/>
                </a:lnTo>
                <a:lnTo>
                  <a:pt x="10079736" y="0"/>
                </a:lnTo>
                <a:close/>
              </a:path>
            </a:pathLst>
          </a:custGeom>
          <a:solidFill>
            <a:srgbClr val="000000"/>
          </a:solidFill>
        </p:spPr>
        <p:txBody>
          <a:bodyPr wrap="square" lIns="0" tIns="0" rIns="0" bIns="0" rtlCol="0"/>
          <a:lstStyle/>
          <a:p>
            <a:endParaRPr sz="1634"/>
          </a:p>
        </p:txBody>
      </p:sp>
      <p:sp>
        <p:nvSpPr>
          <p:cNvPr id="34" name="object 34"/>
          <p:cNvSpPr txBox="1">
            <a:spLocks noGrp="1"/>
          </p:cNvSpPr>
          <p:nvPr>
            <p:ph type="sldNum" sz="quarter" idx="7"/>
          </p:nvPr>
        </p:nvSpPr>
        <p:spPr>
          <a:xfrm>
            <a:off x="10917181" y="5924683"/>
            <a:ext cx="858794" cy="140300"/>
          </a:xfrm>
          <a:prstGeom prst="rect">
            <a:avLst/>
          </a:prstGeom>
        </p:spPr>
        <p:txBody>
          <a:bodyPr vert="horz" wrap="square" lIns="0" tIns="576" rIns="0" bIns="0" rtlCol="0" anchor="ctr">
            <a:spAutoFit/>
          </a:bodyPr>
          <a:lstStyle/>
          <a:p>
            <a:pPr marL="34580">
              <a:spcBef>
                <a:spcPts val="5"/>
              </a:spcBef>
            </a:pPr>
            <a:fld id="{81D60167-4931-47E6-BA6A-407CBD079E47}" type="slidenum">
              <a:rPr spc="-23" dirty="0"/>
              <a:pPr marL="34580">
                <a:spcBef>
                  <a:spcPts val="5"/>
                </a:spcBef>
              </a:pPr>
              <a:t>26</a:t>
            </a:fld>
            <a:endParaRPr spc="-23"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439367" y="394421"/>
            <a:ext cx="2027432" cy="151357"/>
          </a:xfrm>
          <a:prstGeom prst="rect">
            <a:avLst/>
          </a:prstGeom>
        </p:spPr>
        <p:txBody>
          <a:bodyPr vert="horz" wrap="square" lIns="0" tIns="11526" rIns="0" bIns="0" rtlCol="0">
            <a:spAutoFit/>
          </a:bodyPr>
          <a:lstStyle/>
          <a:p>
            <a:pPr marL="11527">
              <a:spcBef>
                <a:spcPts val="91"/>
              </a:spcBef>
            </a:pPr>
            <a:r>
              <a:rPr sz="908" spc="-54" dirty="0">
                <a:latin typeface="Verdana"/>
                <a:cs typeface="Verdana"/>
              </a:rPr>
              <a:t>Отчет</a:t>
            </a:r>
            <a:r>
              <a:rPr sz="908" spc="-36" dirty="0">
                <a:latin typeface="Verdana"/>
                <a:cs typeface="Verdana"/>
              </a:rPr>
              <a:t> </a:t>
            </a:r>
            <a:r>
              <a:rPr sz="908" spc="-64" dirty="0">
                <a:latin typeface="Verdana"/>
                <a:cs typeface="Verdana"/>
              </a:rPr>
              <a:t>о</a:t>
            </a:r>
            <a:r>
              <a:rPr sz="908" spc="-32" dirty="0">
                <a:latin typeface="Verdana"/>
                <a:cs typeface="Verdana"/>
              </a:rPr>
              <a:t> </a:t>
            </a:r>
            <a:r>
              <a:rPr sz="908" spc="-82" dirty="0">
                <a:latin typeface="Verdana"/>
                <a:cs typeface="Verdana"/>
              </a:rPr>
              <a:t>движении</a:t>
            </a:r>
            <a:r>
              <a:rPr sz="908" spc="-32" dirty="0">
                <a:latin typeface="Verdana"/>
                <a:cs typeface="Verdana"/>
              </a:rPr>
              <a:t> </a:t>
            </a:r>
            <a:r>
              <a:rPr sz="908" spc="-82" dirty="0">
                <a:latin typeface="Verdana"/>
                <a:cs typeface="Verdana"/>
              </a:rPr>
              <a:t>денежных</a:t>
            </a:r>
            <a:r>
              <a:rPr sz="908" spc="-36" dirty="0">
                <a:latin typeface="Verdana"/>
                <a:cs typeface="Verdana"/>
              </a:rPr>
              <a:t> </a:t>
            </a:r>
            <a:r>
              <a:rPr sz="908" spc="-18" dirty="0">
                <a:latin typeface="Verdana"/>
                <a:cs typeface="Verdana"/>
              </a:rPr>
              <a:t>средств</a:t>
            </a:r>
            <a:endParaRPr sz="908">
              <a:latin typeface="Verdana"/>
              <a:cs typeface="Verdana"/>
            </a:endParaRPr>
          </a:p>
        </p:txBody>
      </p:sp>
      <p:sp>
        <p:nvSpPr>
          <p:cNvPr id="3" name="object 3"/>
          <p:cNvSpPr txBox="1"/>
          <p:nvPr/>
        </p:nvSpPr>
        <p:spPr>
          <a:xfrm>
            <a:off x="1722134" y="639227"/>
            <a:ext cx="4039881" cy="2870113"/>
          </a:xfrm>
          <a:prstGeom prst="rect">
            <a:avLst/>
          </a:prstGeom>
        </p:spPr>
        <p:txBody>
          <a:bodyPr vert="horz" wrap="square" lIns="0" tIns="11526" rIns="0" bIns="0" rtlCol="0">
            <a:spAutoFit/>
          </a:bodyPr>
          <a:lstStyle/>
          <a:p>
            <a:pPr marL="11527" marR="4611" algn="just">
              <a:spcBef>
                <a:spcPts val="91"/>
              </a:spcBef>
            </a:pPr>
            <a:r>
              <a:rPr sz="908" dirty="0">
                <a:latin typeface="Verdana"/>
                <a:cs typeface="Verdana"/>
              </a:rPr>
              <a:t>за</a:t>
            </a:r>
            <a:r>
              <a:rPr sz="908" spc="32" dirty="0">
                <a:latin typeface="Verdana"/>
                <a:cs typeface="Verdana"/>
              </a:rPr>
              <a:t> </a:t>
            </a:r>
            <a:r>
              <a:rPr sz="908" spc="-41" dirty="0">
                <a:latin typeface="Verdana"/>
                <a:cs typeface="Verdana"/>
              </a:rPr>
              <a:t>предыдущий</a:t>
            </a:r>
            <a:r>
              <a:rPr sz="908" spc="32" dirty="0">
                <a:latin typeface="Verdana"/>
                <a:cs typeface="Verdana"/>
              </a:rPr>
              <a:t> </a:t>
            </a:r>
            <a:r>
              <a:rPr sz="908" dirty="0">
                <a:latin typeface="Verdana"/>
                <a:cs typeface="Verdana"/>
              </a:rPr>
              <a:t>период</a:t>
            </a:r>
            <a:r>
              <a:rPr sz="908" dirty="0">
                <a:latin typeface="Microsoft Sans Serif"/>
                <a:cs typeface="Microsoft Sans Serif"/>
              </a:rPr>
              <a:t>,</a:t>
            </a:r>
            <a:r>
              <a:rPr sz="908" spc="103" dirty="0">
                <a:latin typeface="Microsoft Sans Serif"/>
                <a:cs typeface="Microsoft Sans Serif"/>
              </a:rPr>
              <a:t> </a:t>
            </a:r>
            <a:r>
              <a:rPr sz="908" spc="-9" dirty="0">
                <a:latin typeface="Verdana"/>
                <a:cs typeface="Verdana"/>
              </a:rPr>
              <a:t>также</a:t>
            </a:r>
            <a:r>
              <a:rPr sz="908" spc="32" dirty="0">
                <a:latin typeface="Verdana"/>
                <a:cs typeface="Verdana"/>
              </a:rPr>
              <a:t> </a:t>
            </a:r>
            <a:r>
              <a:rPr sz="908" dirty="0">
                <a:latin typeface="Verdana"/>
                <a:cs typeface="Verdana"/>
              </a:rPr>
              <a:t>были</a:t>
            </a:r>
            <a:r>
              <a:rPr sz="908" spc="32" dirty="0">
                <a:latin typeface="Verdana"/>
                <a:cs typeface="Verdana"/>
              </a:rPr>
              <a:t> </a:t>
            </a:r>
            <a:r>
              <a:rPr sz="908" spc="-32" dirty="0">
                <a:latin typeface="Verdana"/>
                <a:cs typeface="Verdana"/>
              </a:rPr>
              <a:t>выплачены</a:t>
            </a:r>
            <a:r>
              <a:rPr sz="908" spc="32" dirty="0">
                <a:latin typeface="Verdana"/>
                <a:cs typeface="Verdana"/>
              </a:rPr>
              <a:t> </a:t>
            </a:r>
            <a:r>
              <a:rPr sz="908" dirty="0">
                <a:latin typeface="Verdana"/>
                <a:cs typeface="Verdana"/>
              </a:rPr>
              <a:t>в</a:t>
            </a:r>
            <a:r>
              <a:rPr sz="908" spc="32" dirty="0">
                <a:latin typeface="Verdana"/>
                <a:cs typeface="Verdana"/>
              </a:rPr>
              <a:t> </a:t>
            </a:r>
            <a:r>
              <a:rPr sz="908" dirty="0">
                <a:latin typeface="Verdana"/>
                <a:cs typeface="Verdana"/>
              </a:rPr>
              <a:t>данном</a:t>
            </a:r>
            <a:r>
              <a:rPr sz="908" spc="36" dirty="0">
                <a:latin typeface="Verdana"/>
                <a:cs typeface="Verdana"/>
              </a:rPr>
              <a:t> </a:t>
            </a:r>
            <a:r>
              <a:rPr sz="908" spc="-18" dirty="0">
                <a:latin typeface="Verdana"/>
                <a:cs typeface="Verdana"/>
              </a:rPr>
              <a:t>отчетном </a:t>
            </a:r>
            <a:r>
              <a:rPr sz="908" spc="-9" dirty="0">
                <a:latin typeface="Verdana"/>
                <a:cs typeface="Verdana"/>
              </a:rPr>
              <a:t>периоде</a:t>
            </a:r>
            <a:r>
              <a:rPr sz="908" spc="-9" dirty="0">
                <a:latin typeface="Microsoft Sans Serif"/>
                <a:cs typeface="Microsoft Sans Serif"/>
              </a:rPr>
              <a:t>.</a:t>
            </a:r>
            <a:endParaRPr sz="908">
              <a:latin typeface="Microsoft Sans Serif"/>
              <a:cs typeface="Microsoft Sans Serif"/>
            </a:endParaRPr>
          </a:p>
          <a:p>
            <a:pPr>
              <a:spcBef>
                <a:spcPts val="64"/>
              </a:spcBef>
            </a:pPr>
            <a:endParaRPr sz="908">
              <a:latin typeface="Microsoft Sans Serif"/>
              <a:cs typeface="Microsoft Sans Serif"/>
            </a:endParaRPr>
          </a:p>
          <a:p>
            <a:pPr marL="11527" algn="just"/>
            <a:r>
              <a:rPr sz="908" spc="-32" dirty="0">
                <a:latin typeface="Verdana"/>
                <a:cs typeface="Verdana"/>
              </a:rPr>
              <a:t>Сумма</a:t>
            </a:r>
            <a:r>
              <a:rPr sz="908" spc="-36" dirty="0">
                <a:latin typeface="Verdana"/>
                <a:cs typeface="Verdana"/>
              </a:rPr>
              <a:t> </a:t>
            </a:r>
            <a:r>
              <a:rPr sz="908" spc="-77" dirty="0">
                <a:latin typeface="Verdana"/>
                <a:cs typeface="Verdana"/>
              </a:rPr>
              <a:t>выплаченных</a:t>
            </a:r>
            <a:r>
              <a:rPr sz="908" spc="-32" dirty="0">
                <a:latin typeface="Verdana"/>
                <a:cs typeface="Verdana"/>
              </a:rPr>
              <a:t> </a:t>
            </a:r>
            <a:r>
              <a:rPr sz="908" spc="-68" dirty="0">
                <a:latin typeface="Verdana"/>
                <a:cs typeface="Verdana"/>
              </a:rPr>
              <a:t>дивидендов</a:t>
            </a:r>
            <a:r>
              <a:rPr sz="908" spc="-23" dirty="0">
                <a:latin typeface="Verdana"/>
                <a:cs typeface="Verdana"/>
              </a:rPr>
              <a:t> </a:t>
            </a:r>
            <a:r>
              <a:rPr sz="908" spc="241" dirty="0">
                <a:latin typeface="Microsoft Sans Serif"/>
                <a:cs typeface="Microsoft Sans Serif"/>
              </a:rPr>
              <a:t>–</a:t>
            </a:r>
            <a:r>
              <a:rPr sz="908" spc="50" dirty="0">
                <a:latin typeface="Microsoft Sans Serif"/>
                <a:cs typeface="Microsoft Sans Serif"/>
              </a:rPr>
              <a:t> </a:t>
            </a:r>
            <a:r>
              <a:rPr sz="908" dirty="0">
                <a:latin typeface="Microsoft Sans Serif"/>
                <a:cs typeface="Microsoft Sans Serif"/>
              </a:rPr>
              <a:t>1</a:t>
            </a:r>
            <a:r>
              <a:rPr sz="908" spc="54" dirty="0">
                <a:latin typeface="Microsoft Sans Serif"/>
                <a:cs typeface="Microsoft Sans Serif"/>
              </a:rPr>
              <a:t> </a:t>
            </a:r>
            <a:r>
              <a:rPr sz="908" spc="-18" dirty="0">
                <a:latin typeface="Microsoft Sans Serif"/>
                <a:cs typeface="Microsoft Sans Serif"/>
              </a:rPr>
              <a:t>200.</a:t>
            </a:r>
            <a:endParaRPr sz="908">
              <a:latin typeface="Microsoft Sans Serif"/>
              <a:cs typeface="Microsoft Sans Serif"/>
            </a:endParaRPr>
          </a:p>
          <a:p>
            <a:pPr>
              <a:spcBef>
                <a:spcPts val="59"/>
              </a:spcBef>
            </a:pPr>
            <a:endParaRPr sz="908">
              <a:latin typeface="Microsoft Sans Serif"/>
              <a:cs typeface="Microsoft Sans Serif"/>
            </a:endParaRPr>
          </a:p>
          <a:p>
            <a:pPr marL="11527" marR="4611" algn="just"/>
            <a:r>
              <a:rPr sz="908" spc="-23" dirty="0">
                <a:latin typeface="Verdana"/>
                <a:cs typeface="Verdana"/>
              </a:rPr>
              <a:t>Налоговые</a:t>
            </a:r>
            <a:r>
              <a:rPr sz="908" spc="59" dirty="0">
                <a:latin typeface="Verdana"/>
                <a:cs typeface="Verdana"/>
              </a:rPr>
              <a:t> </a:t>
            </a:r>
            <a:r>
              <a:rPr sz="908" spc="-27" dirty="0">
                <a:latin typeface="Verdana"/>
                <a:cs typeface="Verdana"/>
              </a:rPr>
              <a:t>обязательства</a:t>
            </a:r>
            <a:r>
              <a:rPr sz="908" spc="54" dirty="0">
                <a:latin typeface="Verdana"/>
                <a:cs typeface="Verdana"/>
              </a:rPr>
              <a:t> </a:t>
            </a:r>
            <a:r>
              <a:rPr sz="908" dirty="0">
                <a:latin typeface="Verdana"/>
                <a:cs typeface="Verdana"/>
              </a:rPr>
              <a:t>на</a:t>
            </a:r>
            <a:r>
              <a:rPr sz="908" spc="59" dirty="0">
                <a:latin typeface="Verdana"/>
                <a:cs typeface="Verdana"/>
              </a:rPr>
              <a:t> </a:t>
            </a:r>
            <a:r>
              <a:rPr sz="908" dirty="0">
                <a:latin typeface="Verdana"/>
                <a:cs typeface="Verdana"/>
              </a:rPr>
              <a:t>начало</a:t>
            </a:r>
            <a:r>
              <a:rPr sz="908" spc="59" dirty="0">
                <a:latin typeface="Verdana"/>
                <a:cs typeface="Verdana"/>
              </a:rPr>
              <a:t> </a:t>
            </a:r>
            <a:r>
              <a:rPr sz="908" dirty="0">
                <a:latin typeface="Verdana"/>
                <a:cs typeface="Verdana"/>
              </a:rPr>
              <a:t>и</a:t>
            </a:r>
            <a:r>
              <a:rPr sz="908" spc="54" dirty="0">
                <a:latin typeface="Verdana"/>
                <a:cs typeface="Verdana"/>
              </a:rPr>
              <a:t> </a:t>
            </a:r>
            <a:r>
              <a:rPr sz="908" dirty="0">
                <a:latin typeface="Verdana"/>
                <a:cs typeface="Verdana"/>
              </a:rPr>
              <a:t>на</a:t>
            </a:r>
            <a:r>
              <a:rPr sz="908" spc="59" dirty="0">
                <a:latin typeface="Verdana"/>
                <a:cs typeface="Verdana"/>
              </a:rPr>
              <a:t> </a:t>
            </a:r>
            <a:r>
              <a:rPr sz="908" spc="-9" dirty="0">
                <a:latin typeface="Verdana"/>
                <a:cs typeface="Verdana"/>
              </a:rPr>
              <a:t>конец</a:t>
            </a:r>
            <a:r>
              <a:rPr sz="908" spc="59" dirty="0">
                <a:latin typeface="Verdana"/>
                <a:cs typeface="Verdana"/>
              </a:rPr>
              <a:t> </a:t>
            </a:r>
            <a:r>
              <a:rPr sz="908" spc="-27" dirty="0">
                <a:latin typeface="Verdana"/>
                <a:cs typeface="Verdana"/>
              </a:rPr>
              <a:t>отчетного</a:t>
            </a:r>
            <a:r>
              <a:rPr sz="908" spc="59" dirty="0">
                <a:latin typeface="Verdana"/>
                <a:cs typeface="Verdana"/>
              </a:rPr>
              <a:t> </a:t>
            </a:r>
            <a:r>
              <a:rPr sz="908" spc="-18" dirty="0">
                <a:latin typeface="Verdana"/>
                <a:cs typeface="Verdana"/>
              </a:rPr>
              <a:t>периода </a:t>
            </a:r>
            <a:r>
              <a:rPr sz="908" spc="-32" dirty="0">
                <a:latin typeface="Verdana"/>
                <a:cs typeface="Verdana"/>
              </a:rPr>
              <a:t>составили</a:t>
            </a:r>
            <a:r>
              <a:rPr sz="908" spc="86" dirty="0">
                <a:latin typeface="Verdana"/>
                <a:cs typeface="Verdana"/>
              </a:rPr>
              <a:t> </a:t>
            </a:r>
            <a:r>
              <a:rPr sz="908" dirty="0">
                <a:latin typeface="Microsoft Sans Serif"/>
                <a:cs typeface="Microsoft Sans Serif"/>
              </a:rPr>
              <a:t>1</a:t>
            </a:r>
            <a:r>
              <a:rPr sz="908" spc="159" dirty="0">
                <a:latin typeface="Microsoft Sans Serif"/>
                <a:cs typeface="Microsoft Sans Serif"/>
              </a:rPr>
              <a:t> </a:t>
            </a:r>
            <a:r>
              <a:rPr sz="908" dirty="0">
                <a:latin typeface="Microsoft Sans Serif"/>
                <a:cs typeface="Microsoft Sans Serif"/>
              </a:rPr>
              <a:t>000</a:t>
            </a:r>
            <a:r>
              <a:rPr sz="908" spc="159" dirty="0">
                <a:latin typeface="Microsoft Sans Serif"/>
                <a:cs typeface="Microsoft Sans Serif"/>
              </a:rPr>
              <a:t> </a:t>
            </a:r>
            <a:r>
              <a:rPr sz="908" dirty="0">
                <a:latin typeface="Verdana"/>
                <a:cs typeface="Verdana"/>
              </a:rPr>
              <a:t>и</a:t>
            </a:r>
            <a:r>
              <a:rPr sz="908" spc="86" dirty="0">
                <a:latin typeface="Verdana"/>
                <a:cs typeface="Verdana"/>
              </a:rPr>
              <a:t> </a:t>
            </a:r>
            <a:r>
              <a:rPr sz="908" dirty="0">
                <a:latin typeface="Microsoft Sans Serif"/>
                <a:cs typeface="Microsoft Sans Serif"/>
              </a:rPr>
              <a:t>400</a:t>
            </a:r>
            <a:r>
              <a:rPr sz="908" spc="154" dirty="0">
                <a:latin typeface="Microsoft Sans Serif"/>
                <a:cs typeface="Microsoft Sans Serif"/>
              </a:rPr>
              <a:t> </a:t>
            </a:r>
            <a:r>
              <a:rPr sz="908" spc="-36" dirty="0">
                <a:latin typeface="Verdana"/>
                <a:cs typeface="Verdana"/>
              </a:rPr>
              <a:t>соответственно</a:t>
            </a:r>
            <a:r>
              <a:rPr sz="908" spc="-36" dirty="0">
                <a:latin typeface="Microsoft Sans Serif"/>
                <a:cs typeface="Microsoft Sans Serif"/>
              </a:rPr>
              <a:t>.</a:t>
            </a:r>
            <a:r>
              <a:rPr sz="908" spc="163" dirty="0">
                <a:latin typeface="Microsoft Sans Serif"/>
                <a:cs typeface="Microsoft Sans Serif"/>
              </a:rPr>
              <a:t> </a:t>
            </a:r>
            <a:r>
              <a:rPr sz="908" dirty="0">
                <a:latin typeface="Verdana"/>
                <a:cs typeface="Verdana"/>
              </a:rPr>
              <a:t>В</a:t>
            </a:r>
            <a:r>
              <a:rPr sz="908" spc="82" dirty="0">
                <a:latin typeface="Verdana"/>
                <a:cs typeface="Verdana"/>
              </a:rPr>
              <a:t> </a:t>
            </a:r>
            <a:r>
              <a:rPr sz="908" spc="-27" dirty="0">
                <a:latin typeface="Verdana"/>
                <a:cs typeface="Verdana"/>
              </a:rPr>
              <a:t>течение</a:t>
            </a:r>
            <a:r>
              <a:rPr sz="908" spc="91" dirty="0">
                <a:latin typeface="Verdana"/>
                <a:cs typeface="Verdana"/>
              </a:rPr>
              <a:t> </a:t>
            </a:r>
            <a:r>
              <a:rPr sz="908" spc="-36" dirty="0">
                <a:latin typeface="Verdana"/>
                <a:cs typeface="Verdana"/>
              </a:rPr>
              <a:t>отчетного</a:t>
            </a:r>
            <a:r>
              <a:rPr sz="908" spc="91" dirty="0">
                <a:latin typeface="Verdana"/>
                <a:cs typeface="Verdana"/>
              </a:rPr>
              <a:t> </a:t>
            </a:r>
            <a:r>
              <a:rPr sz="908" spc="-27" dirty="0">
                <a:latin typeface="Verdana"/>
                <a:cs typeface="Verdana"/>
              </a:rPr>
              <a:t>периода </a:t>
            </a:r>
            <a:r>
              <a:rPr sz="908" dirty="0">
                <a:latin typeface="Verdana"/>
                <a:cs typeface="Verdana"/>
              </a:rPr>
              <a:t>было</a:t>
            </a:r>
            <a:r>
              <a:rPr sz="908" spc="41" dirty="0">
                <a:latin typeface="Verdana"/>
                <a:cs typeface="Verdana"/>
              </a:rPr>
              <a:t> </a:t>
            </a:r>
            <a:r>
              <a:rPr sz="908" spc="-41" dirty="0">
                <a:latin typeface="Verdana"/>
                <a:cs typeface="Verdana"/>
              </a:rPr>
              <a:t>выплачено</a:t>
            </a:r>
            <a:r>
              <a:rPr sz="908" spc="45" dirty="0">
                <a:latin typeface="Verdana"/>
                <a:cs typeface="Verdana"/>
              </a:rPr>
              <a:t> </a:t>
            </a:r>
            <a:r>
              <a:rPr sz="908" spc="-45" dirty="0">
                <a:latin typeface="Verdana"/>
                <a:cs typeface="Verdana"/>
              </a:rPr>
              <a:t>дополнительно</a:t>
            </a:r>
            <a:r>
              <a:rPr sz="908" spc="41" dirty="0">
                <a:latin typeface="Verdana"/>
                <a:cs typeface="Verdana"/>
              </a:rPr>
              <a:t> </a:t>
            </a:r>
            <a:r>
              <a:rPr sz="908" dirty="0">
                <a:latin typeface="Microsoft Sans Serif"/>
                <a:cs typeface="Microsoft Sans Serif"/>
              </a:rPr>
              <a:t>200</a:t>
            </a:r>
            <a:r>
              <a:rPr sz="908" spc="113" dirty="0">
                <a:latin typeface="Microsoft Sans Serif"/>
                <a:cs typeface="Microsoft Sans Serif"/>
              </a:rPr>
              <a:t> </a:t>
            </a:r>
            <a:r>
              <a:rPr sz="908" dirty="0">
                <a:latin typeface="Verdana"/>
                <a:cs typeface="Verdana"/>
              </a:rPr>
              <a:t>по</a:t>
            </a:r>
            <a:r>
              <a:rPr sz="908" spc="41" dirty="0">
                <a:latin typeface="Verdana"/>
                <a:cs typeface="Verdana"/>
              </a:rPr>
              <a:t> </a:t>
            </a:r>
            <a:r>
              <a:rPr sz="908" spc="-18" dirty="0">
                <a:latin typeface="Verdana"/>
                <a:cs typeface="Verdana"/>
              </a:rPr>
              <a:t>налогам</a:t>
            </a:r>
            <a:r>
              <a:rPr sz="908" spc="-18" dirty="0">
                <a:latin typeface="Microsoft Sans Serif"/>
                <a:cs typeface="Microsoft Sans Serif"/>
              </a:rPr>
              <a:t>.</a:t>
            </a:r>
            <a:r>
              <a:rPr sz="908" spc="113" dirty="0">
                <a:latin typeface="Microsoft Sans Serif"/>
                <a:cs typeface="Microsoft Sans Serif"/>
              </a:rPr>
              <a:t> </a:t>
            </a:r>
            <a:r>
              <a:rPr sz="908" dirty="0">
                <a:latin typeface="Verdana"/>
                <a:cs typeface="Verdana"/>
              </a:rPr>
              <a:t>Сумма</a:t>
            </a:r>
            <a:r>
              <a:rPr sz="908" spc="41" dirty="0">
                <a:latin typeface="Verdana"/>
                <a:cs typeface="Verdana"/>
              </a:rPr>
              <a:t> </a:t>
            </a:r>
            <a:r>
              <a:rPr sz="908" spc="-54" dirty="0">
                <a:latin typeface="Verdana"/>
                <a:cs typeface="Verdana"/>
              </a:rPr>
              <a:t>удержанного </a:t>
            </a:r>
            <a:r>
              <a:rPr sz="908" spc="-68" dirty="0">
                <a:latin typeface="Verdana"/>
                <a:cs typeface="Verdana"/>
              </a:rPr>
              <a:t>налога</a:t>
            </a:r>
            <a:r>
              <a:rPr sz="908" spc="-32" dirty="0">
                <a:latin typeface="Verdana"/>
                <a:cs typeface="Verdana"/>
              </a:rPr>
              <a:t> </a:t>
            </a:r>
            <a:r>
              <a:rPr sz="908" spc="-73" dirty="0">
                <a:latin typeface="Verdana"/>
                <a:cs typeface="Verdana"/>
              </a:rPr>
              <a:t>на</a:t>
            </a:r>
            <a:r>
              <a:rPr sz="908" spc="-27" dirty="0">
                <a:latin typeface="Verdana"/>
                <a:cs typeface="Verdana"/>
              </a:rPr>
              <a:t> </a:t>
            </a:r>
            <a:r>
              <a:rPr sz="908" spc="-73" dirty="0">
                <a:latin typeface="Verdana"/>
                <a:cs typeface="Verdana"/>
              </a:rPr>
              <a:t>полученные</a:t>
            </a:r>
            <a:r>
              <a:rPr sz="908" spc="-32" dirty="0">
                <a:latin typeface="Verdana"/>
                <a:cs typeface="Verdana"/>
              </a:rPr>
              <a:t> </a:t>
            </a:r>
            <a:r>
              <a:rPr sz="908" spc="-68" dirty="0">
                <a:latin typeface="Verdana"/>
                <a:cs typeface="Verdana"/>
              </a:rPr>
              <a:t>дивиденды</a:t>
            </a:r>
            <a:r>
              <a:rPr sz="908" spc="-23" dirty="0">
                <a:latin typeface="Verdana"/>
                <a:cs typeface="Verdana"/>
              </a:rPr>
              <a:t> </a:t>
            </a:r>
            <a:r>
              <a:rPr sz="908" spc="-54" dirty="0">
                <a:latin typeface="Verdana"/>
                <a:cs typeface="Verdana"/>
              </a:rPr>
              <a:t>составила</a:t>
            </a:r>
            <a:r>
              <a:rPr sz="908" spc="-32" dirty="0">
                <a:latin typeface="Verdana"/>
                <a:cs typeface="Verdana"/>
              </a:rPr>
              <a:t> </a:t>
            </a:r>
            <a:r>
              <a:rPr sz="908" spc="-18" dirty="0">
                <a:latin typeface="Microsoft Sans Serif"/>
                <a:cs typeface="Microsoft Sans Serif"/>
              </a:rPr>
              <a:t>100.</a:t>
            </a:r>
            <a:endParaRPr sz="908">
              <a:latin typeface="Microsoft Sans Serif"/>
              <a:cs typeface="Microsoft Sans Serif"/>
            </a:endParaRPr>
          </a:p>
          <a:p>
            <a:pPr>
              <a:spcBef>
                <a:spcPts val="64"/>
              </a:spcBef>
            </a:pPr>
            <a:endParaRPr sz="908">
              <a:latin typeface="Microsoft Sans Serif"/>
              <a:cs typeface="Microsoft Sans Serif"/>
            </a:endParaRPr>
          </a:p>
          <a:p>
            <a:pPr marL="11527" marR="4611" indent="-576" algn="just"/>
            <a:r>
              <a:rPr sz="908" dirty="0">
                <a:latin typeface="Verdana"/>
                <a:cs typeface="Verdana"/>
              </a:rPr>
              <a:t>В</a:t>
            </a:r>
            <a:r>
              <a:rPr sz="908" spc="-9" dirty="0">
                <a:latin typeface="Verdana"/>
                <a:cs typeface="Verdana"/>
              </a:rPr>
              <a:t> </a:t>
            </a:r>
            <a:r>
              <a:rPr sz="908" spc="-36" dirty="0">
                <a:latin typeface="Verdana"/>
                <a:cs typeface="Verdana"/>
              </a:rPr>
              <a:t>течение</a:t>
            </a:r>
            <a:r>
              <a:rPr sz="908" spc="-5" dirty="0">
                <a:latin typeface="Verdana"/>
                <a:cs typeface="Verdana"/>
              </a:rPr>
              <a:t> </a:t>
            </a:r>
            <a:r>
              <a:rPr sz="908" spc="-45" dirty="0">
                <a:latin typeface="Verdana"/>
                <a:cs typeface="Verdana"/>
              </a:rPr>
              <a:t>отчетного</a:t>
            </a:r>
            <a:r>
              <a:rPr sz="908" spc="-5" dirty="0">
                <a:latin typeface="Verdana"/>
                <a:cs typeface="Verdana"/>
              </a:rPr>
              <a:t> </a:t>
            </a:r>
            <a:r>
              <a:rPr sz="908" spc="-36" dirty="0">
                <a:latin typeface="Verdana"/>
                <a:cs typeface="Verdana"/>
              </a:rPr>
              <a:t>периода</a:t>
            </a:r>
            <a:r>
              <a:rPr sz="908" spc="-5" dirty="0">
                <a:latin typeface="Verdana"/>
                <a:cs typeface="Verdana"/>
              </a:rPr>
              <a:t> </a:t>
            </a:r>
            <a:r>
              <a:rPr sz="908" spc="-59" dirty="0">
                <a:latin typeface="Verdana"/>
                <a:cs typeface="Verdana"/>
              </a:rPr>
              <a:t>группа</a:t>
            </a:r>
            <a:r>
              <a:rPr sz="908" spc="-5" dirty="0">
                <a:latin typeface="Verdana"/>
                <a:cs typeface="Verdana"/>
              </a:rPr>
              <a:t> </a:t>
            </a:r>
            <a:r>
              <a:rPr sz="908" spc="-45" dirty="0">
                <a:latin typeface="Verdana"/>
                <a:cs typeface="Verdana"/>
              </a:rPr>
              <a:t>приобрела</a:t>
            </a:r>
            <a:r>
              <a:rPr sz="908" spc="-5" dirty="0">
                <a:latin typeface="Verdana"/>
                <a:cs typeface="Verdana"/>
              </a:rPr>
              <a:t> </a:t>
            </a:r>
            <a:r>
              <a:rPr sz="908" spc="-45" dirty="0">
                <a:latin typeface="Verdana"/>
                <a:cs typeface="Verdana"/>
              </a:rPr>
              <a:t>основные</a:t>
            </a:r>
            <a:r>
              <a:rPr sz="908" spc="-5" dirty="0">
                <a:latin typeface="Verdana"/>
                <a:cs typeface="Verdana"/>
              </a:rPr>
              <a:t> </a:t>
            </a:r>
            <a:r>
              <a:rPr sz="908" spc="-32" dirty="0">
                <a:latin typeface="Verdana"/>
                <a:cs typeface="Verdana"/>
              </a:rPr>
              <a:t>средства</a:t>
            </a:r>
            <a:r>
              <a:rPr sz="908" spc="-5" dirty="0">
                <a:latin typeface="Verdana"/>
                <a:cs typeface="Verdana"/>
              </a:rPr>
              <a:t> </a:t>
            </a:r>
            <a:r>
              <a:rPr sz="908" spc="-23" dirty="0">
                <a:latin typeface="Verdana"/>
                <a:cs typeface="Verdana"/>
              </a:rPr>
              <a:t>на </a:t>
            </a:r>
            <a:r>
              <a:rPr sz="908" dirty="0">
                <a:latin typeface="Verdana"/>
                <a:cs typeface="Verdana"/>
              </a:rPr>
              <a:t>сумму</a:t>
            </a:r>
            <a:r>
              <a:rPr sz="908" spc="113" dirty="0">
                <a:latin typeface="Verdana"/>
                <a:cs typeface="Verdana"/>
              </a:rPr>
              <a:t> </a:t>
            </a:r>
            <a:r>
              <a:rPr sz="908" dirty="0">
                <a:latin typeface="Microsoft Sans Serif"/>
                <a:cs typeface="Microsoft Sans Serif"/>
              </a:rPr>
              <a:t>1</a:t>
            </a:r>
            <a:r>
              <a:rPr sz="908" spc="195" dirty="0">
                <a:latin typeface="Microsoft Sans Serif"/>
                <a:cs typeface="Microsoft Sans Serif"/>
              </a:rPr>
              <a:t> </a:t>
            </a:r>
            <a:r>
              <a:rPr sz="908" dirty="0">
                <a:latin typeface="Microsoft Sans Serif"/>
                <a:cs typeface="Microsoft Sans Serif"/>
              </a:rPr>
              <a:t>250,</a:t>
            </a:r>
            <a:r>
              <a:rPr sz="908" spc="191" dirty="0">
                <a:latin typeface="Microsoft Sans Serif"/>
                <a:cs typeface="Microsoft Sans Serif"/>
              </a:rPr>
              <a:t> </a:t>
            </a:r>
            <a:r>
              <a:rPr sz="908" dirty="0">
                <a:latin typeface="Verdana"/>
                <a:cs typeface="Verdana"/>
              </a:rPr>
              <a:t>из</a:t>
            </a:r>
            <a:r>
              <a:rPr sz="908" spc="123" dirty="0">
                <a:latin typeface="Verdana"/>
                <a:cs typeface="Verdana"/>
              </a:rPr>
              <a:t> </a:t>
            </a:r>
            <a:r>
              <a:rPr sz="908" spc="-36" dirty="0">
                <a:latin typeface="Verdana"/>
                <a:cs typeface="Verdana"/>
              </a:rPr>
              <a:t>которых</a:t>
            </a:r>
            <a:r>
              <a:rPr sz="908" spc="113" dirty="0">
                <a:latin typeface="Verdana"/>
                <a:cs typeface="Verdana"/>
              </a:rPr>
              <a:t> </a:t>
            </a:r>
            <a:r>
              <a:rPr sz="908" dirty="0">
                <a:latin typeface="Verdana"/>
                <a:cs typeface="Verdana"/>
              </a:rPr>
              <a:t>на</a:t>
            </a:r>
            <a:r>
              <a:rPr sz="908" spc="118" dirty="0">
                <a:latin typeface="Verdana"/>
                <a:cs typeface="Verdana"/>
              </a:rPr>
              <a:t> </a:t>
            </a:r>
            <a:r>
              <a:rPr sz="908" dirty="0">
                <a:latin typeface="Microsoft Sans Serif"/>
                <a:cs typeface="Microsoft Sans Serif"/>
              </a:rPr>
              <a:t>900</a:t>
            </a:r>
            <a:r>
              <a:rPr sz="908" spc="191" dirty="0">
                <a:latin typeface="Microsoft Sans Serif"/>
                <a:cs typeface="Microsoft Sans Serif"/>
              </a:rPr>
              <a:t> </a:t>
            </a:r>
            <a:r>
              <a:rPr sz="908" dirty="0">
                <a:latin typeface="Verdana"/>
                <a:cs typeface="Verdana"/>
              </a:rPr>
              <a:t>были</a:t>
            </a:r>
            <a:r>
              <a:rPr sz="908" spc="123" dirty="0">
                <a:latin typeface="Verdana"/>
                <a:cs typeface="Verdana"/>
              </a:rPr>
              <a:t> </a:t>
            </a:r>
            <a:r>
              <a:rPr sz="908" spc="-41" dirty="0">
                <a:latin typeface="Verdana"/>
                <a:cs typeface="Verdana"/>
              </a:rPr>
              <a:t>приобретены</a:t>
            </a:r>
            <a:r>
              <a:rPr sz="908" spc="123" dirty="0">
                <a:latin typeface="Verdana"/>
                <a:cs typeface="Verdana"/>
              </a:rPr>
              <a:t> </a:t>
            </a:r>
            <a:r>
              <a:rPr sz="908" dirty="0">
                <a:latin typeface="Verdana"/>
                <a:cs typeface="Verdana"/>
              </a:rPr>
              <a:t>по</a:t>
            </a:r>
            <a:r>
              <a:rPr sz="908" spc="113" dirty="0">
                <a:latin typeface="Verdana"/>
                <a:cs typeface="Verdana"/>
              </a:rPr>
              <a:t> </a:t>
            </a:r>
            <a:r>
              <a:rPr sz="908" spc="-36" dirty="0">
                <a:latin typeface="Verdana"/>
                <a:cs typeface="Verdana"/>
              </a:rPr>
              <a:t>финансовой </a:t>
            </a:r>
            <a:r>
              <a:rPr sz="908" spc="-9" dirty="0">
                <a:latin typeface="Verdana"/>
                <a:cs typeface="Verdana"/>
              </a:rPr>
              <a:t>аренде</a:t>
            </a:r>
            <a:r>
              <a:rPr sz="908" spc="-9" dirty="0">
                <a:latin typeface="Microsoft Sans Serif"/>
                <a:cs typeface="Microsoft Sans Serif"/>
              </a:rPr>
              <a:t>.</a:t>
            </a:r>
            <a:r>
              <a:rPr sz="908" spc="27" dirty="0">
                <a:latin typeface="Microsoft Sans Serif"/>
                <a:cs typeface="Microsoft Sans Serif"/>
              </a:rPr>
              <a:t> </a:t>
            </a:r>
            <a:r>
              <a:rPr sz="908" dirty="0">
                <a:latin typeface="Verdana"/>
                <a:cs typeface="Verdana"/>
              </a:rPr>
              <a:t>Для</a:t>
            </a:r>
            <a:r>
              <a:rPr sz="908" spc="-27" dirty="0">
                <a:latin typeface="Verdana"/>
                <a:cs typeface="Verdana"/>
              </a:rPr>
              <a:t> </a:t>
            </a:r>
            <a:r>
              <a:rPr sz="908" spc="-77" dirty="0">
                <a:latin typeface="Verdana"/>
                <a:cs typeface="Verdana"/>
              </a:rPr>
              <a:t>покупки</a:t>
            </a:r>
            <a:r>
              <a:rPr sz="908" dirty="0">
                <a:latin typeface="Verdana"/>
                <a:cs typeface="Verdana"/>
              </a:rPr>
              <a:t> </a:t>
            </a:r>
            <a:r>
              <a:rPr sz="908" spc="-41" dirty="0">
                <a:latin typeface="Verdana"/>
                <a:cs typeface="Verdana"/>
              </a:rPr>
              <a:t>основных</a:t>
            </a:r>
            <a:r>
              <a:rPr sz="908" spc="-27" dirty="0">
                <a:latin typeface="Verdana"/>
                <a:cs typeface="Verdana"/>
              </a:rPr>
              <a:t> </a:t>
            </a:r>
            <a:r>
              <a:rPr sz="908" spc="-18" dirty="0">
                <a:latin typeface="Verdana"/>
                <a:cs typeface="Verdana"/>
              </a:rPr>
              <a:t>средств</a:t>
            </a:r>
            <a:r>
              <a:rPr sz="908" spc="-23" dirty="0">
                <a:latin typeface="Verdana"/>
                <a:cs typeface="Verdana"/>
              </a:rPr>
              <a:t> </a:t>
            </a:r>
            <a:r>
              <a:rPr sz="908" dirty="0">
                <a:latin typeface="Verdana"/>
                <a:cs typeface="Verdana"/>
              </a:rPr>
              <a:t>были</a:t>
            </a:r>
            <a:r>
              <a:rPr sz="908" spc="-27" dirty="0">
                <a:latin typeface="Verdana"/>
                <a:cs typeface="Verdana"/>
              </a:rPr>
              <a:t> </a:t>
            </a:r>
            <a:r>
              <a:rPr sz="908" spc="-50" dirty="0">
                <a:latin typeface="Verdana"/>
                <a:cs typeface="Verdana"/>
              </a:rPr>
              <a:t>использованы</a:t>
            </a:r>
            <a:r>
              <a:rPr sz="908" spc="-23" dirty="0">
                <a:latin typeface="Verdana"/>
                <a:cs typeface="Verdana"/>
              </a:rPr>
              <a:t> </a:t>
            </a:r>
            <a:r>
              <a:rPr sz="908" spc="-36" dirty="0">
                <a:latin typeface="Verdana"/>
                <a:cs typeface="Verdana"/>
              </a:rPr>
              <a:t>денежные </a:t>
            </a:r>
            <a:r>
              <a:rPr sz="908" spc="-50" dirty="0">
                <a:latin typeface="Verdana"/>
                <a:cs typeface="Verdana"/>
              </a:rPr>
              <a:t>средства</a:t>
            </a:r>
            <a:r>
              <a:rPr sz="908" spc="-45" dirty="0">
                <a:latin typeface="Verdana"/>
                <a:cs typeface="Verdana"/>
              </a:rPr>
              <a:t> </a:t>
            </a:r>
            <a:r>
              <a:rPr sz="908" spc="-73" dirty="0">
                <a:latin typeface="Verdana"/>
                <a:cs typeface="Verdana"/>
              </a:rPr>
              <a:t>в</a:t>
            </a:r>
            <a:r>
              <a:rPr sz="908" spc="-45" dirty="0">
                <a:latin typeface="Verdana"/>
                <a:cs typeface="Verdana"/>
              </a:rPr>
              <a:t> </a:t>
            </a:r>
            <a:r>
              <a:rPr sz="908" spc="-54" dirty="0">
                <a:latin typeface="Verdana"/>
                <a:cs typeface="Verdana"/>
              </a:rPr>
              <a:t>размере</a:t>
            </a:r>
            <a:r>
              <a:rPr sz="908" spc="-45" dirty="0">
                <a:latin typeface="Verdana"/>
                <a:cs typeface="Verdana"/>
              </a:rPr>
              <a:t> </a:t>
            </a:r>
            <a:r>
              <a:rPr sz="908" spc="-18" dirty="0">
                <a:latin typeface="Microsoft Sans Serif"/>
                <a:cs typeface="Microsoft Sans Serif"/>
              </a:rPr>
              <a:t>350.</a:t>
            </a:r>
            <a:endParaRPr sz="908">
              <a:latin typeface="Microsoft Sans Serif"/>
              <a:cs typeface="Microsoft Sans Serif"/>
            </a:endParaRPr>
          </a:p>
          <a:p>
            <a:pPr>
              <a:spcBef>
                <a:spcPts val="59"/>
              </a:spcBef>
            </a:pPr>
            <a:endParaRPr sz="908">
              <a:latin typeface="Microsoft Sans Serif"/>
              <a:cs typeface="Microsoft Sans Serif"/>
            </a:endParaRPr>
          </a:p>
          <a:p>
            <a:pPr marL="11527" marR="4611" algn="just">
              <a:spcBef>
                <a:spcPts val="5"/>
              </a:spcBef>
            </a:pPr>
            <a:r>
              <a:rPr sz="908" dirty="0">
                <a:latin typeface="Verdana"/>
                <a:cs typeface="Verdana"/>
              </a:rPr>
              <a:t>Завод</a:t>
            </a:r>
            <a:r>
              <a:rPr sz="908" dirty="0">
                <a:latin typeface="Microsoft Sans Serif"/>
                <a:cs typeface="Microsoft Sans Serif"/>
              </a:rPr>
              <a:t>,</a:t>
            </a:r>
            <a:r>
              <a:rPr sz="908" spc="136" dirty="0">
                <a:latin typeface="Microsoft Sans Serif"/>
                <a:cs typeface="Microsoft Sans Serif"/>
              </a:rPr>
              <a:t>  </a:t>
            </a:r>
            <a:r>
              <a:rPr sz="908" dirty="0">
                <a:latin typeface="Verdana"/>
                <a:cs typeface="Verdana"/>
              </a:rPr>
              <a:t>первоначальная</a:t>
            </a:r>
            <a:r>
              <a:rPr sz="908" spc="68" dirty="0">
                <a:latin typeface="Verdana"/>
                <a:cs typeface="Verdana"/>
              </a:rPr>
              <a:t>  </a:t>
            </a:r>
            <a:r>
              <a:rPr sz="908" dirty="0">
                <a:latin typeface="Verdana"/>
                <a:cs typeface="Verdana"/>
              </a:rPr>
              <a:t>стоимость</a:t>
            </a:r>
            <a:r>
              <a:rPr sz="908" spc="445" dirty="0">
                <a:latin typeface="Verdana"/>
                <a:cs typeface="Verdana"/>
              </a:rPr>
              <a:t> </a:t>
            </a:r>
            <a:r>
              <a:rPr sz="908" dirty="0">
                <a:latin typeface="Verdana"/>
                <a:cs typeface="Verdana"/>
              </a:rPr>
              <a:t>которого</a:t>
            </a:r>
            <a:r>
              <a:rPr sz="908" spc="445" dirty="0">
                <a:latin typeface="Verdana"/>
                <a:cs typeface="Verdana"/>
              </a:rPr>
              <a:t> </a:t>
            </a:r>
            <a:r>
              <a:rPr sz="908" dirty="0">
                <a:latin typeface="Verdana"/>
                <a:cs typeface="Verdana"/>
              </a:rPr>
              <a:t>составляла</a:t>
            </a:r>
            <a:r>
              <a:rPr sz="908" spc="449" dirty="0">
                <a:latin typeface="Verdana"/>
                <a:cs typeface="Verdana"/>
              </a:rPr>
              <a:t> </a:t>
            </a:r>
            <a:r>
              <a:rPr sz="908" dirty="0">
                <a:latin typeface="Microsoft Sans Serif"/>
                <a:cs typeface="Microsoft Sans Serif"/>
              </a:rPr>
              <a:t>80,</a:t>
            </a:r>
            <a:r>
              <a:rPr sz="908" spc="141" dirty="0">
                <a:latin typeface="Microsoft Sans Serif"/>
                <a:cs typeface="Microsoft Sans Serif"/>
              </a:rPr>
              <a:t>  </a:t>
            </a:r>
            <a:r>
              <a:rPr sz="908" spc="-45" dirty="0">
                <a:latin typeface="Verdana"/>
                <a:cs typeface="Verdana"/>
              </a:rPr>
              <a:t>а </a:t>
            </a:r>
            <a:r>
              <a:rPr sz="908" spc="-77" dirty="0">
                <a:latin typeface="Verdana"/>
                <a:cs typeface="Verdana"/>
              </a:rPr>
              <a:t>накопленная</a:t>
            </a:r>
            <a:r>
              <a:rPr sz="908" spc="-45" dirty="0">
                <a:latin typeface="Verdana"/>
                <a:cs typeface="Verdana"/>
              </a:rPr>
              <a:t> </a:t>
            </a:r>
            <a:r>
              <a:rPr sz="908" spc="-64" dirty="0">
                <a:latin typeface="Verdana"/>
                <a:cs typeface="Verdana"/>
              </a:rPr>
              <a:t>амортизация</a:t>
            </a:r>
            <a:r>
              <a:rPr sz="908" spc="-45" dirty="0">
                <a:latin typeface="Verdana"/>
                <a:cs typeface="Verdana"/>
              </a:rPr>
              <a:t> </a:t>
            </a:r>
            <a:r>
              <a:rPr sz="908" spc="241" dirty="0">
                <a:latin typeface="Microsoft Sans Serif"/>
                <a:cs typeface="Microsoft Sans Serif"/>
              </a:rPr>
              <a:t>–</a:t>
            </a:r>
            <a:r>
              <a:rPr sz="908" spc="36" dirty="0">
                <a:latin typeface="Microsoft Sans Serif"/>
                <a:cs typeface="Microsoft Sans Serif"/>
              </a:rPr>
              <a:t> </a:t>
            </a:r>
            <a:r>
              <a:rPr sz="908" dirty="0">
                <a:latin typeface="Microsoft Sans Serif"/>
                <a:cs typeface="Microsoft Sans Serif"/>
              </a:rPr>
              <a:t>60,</a:t>
            </a:r>
            <a:r>
              <a:rPr sz="908" spc="32" dirty="0">
                <a:latin typeface="Microsoft Sans Serif"/>
                <a:cs typeface="Microsoft Sans Serif"/>
              </a:rPr>
              <a:t> </a:t>
            </a:r>
            <a:r>
              <a:rPr sz="908" spc="-54" dirty="0">
                <a:latin typeface="Verdana"/>
                <a:cs typeface="Verdana"/>
              </a:rPr>
              <a:t>был</a:t>
            </a:r>
            <a:r>
              <a:rPr sz="908" spc="-50" dirty="0">
                <a:latin typeface="Verdana"/>
                <a:cs typeface="Verdana"/>
              </a:rPr>
              <a:t> </a:t>
            </a:r>
            <a:r>
              <a:rPr sz="908" spc="-68" dirty="0">
                <a:latin typeface="Verdana"/>
                <a:cs typeface="Verdana"/>
              </a:rPr>
              <a:t>продан</a:t>
            </a:r>
            <a:r>
              <a:rPr sz="908" spc="-45" dirty="0">
                <a:latin typeface="Verdana"/>
                <a:cs typeface="Verdana"/>
              </a:rPr>
              <a:t> </a:t>
            </a:r>
            <a:r>
              <a:rPr sz="908" spc="-54" dirty="0">
                <a:latin typeface="Verdana"/>
                <a:cs typeface="Verdana"/>
              </a:rPr>
              <a:t>за</a:t>
            </a:r>
            <a:r>
              <a:rPr sz="908" spc="-45" dirty="0">
                <a:latin typeface="Verdana"/>
                <a:cs typeface="Verdana"/>
              </a:rPr>
              <a:t> </a:t>
            </a:r>
            <a:r>
              <a:rPr sz="908" spc="-23" dirty="0">
                <a:latin typeface="Microsoft Sans Serif"/>
                <a:cs typeface="Microsoft Sans Serif"/>
              </a:rPr>
              <a:t>20.</a:t>
            </a:r>
            <a:endParaRPr sz="908">
              <a:latin typeface="Microsoft Sans Serif"/>
              <a:cs typeface="Microsoft Sans Serif"/>
            </a:endParaRPr>
          </a:p>
          <a:p>
            <a:pPr>
              <a:spcBef>
                <a:spcPts val="59"/>
              </a:spcBef>
            </a:pPr>
            <a:endParaRPr sz="908">
              <a:latin typeface="Microsoft Sans Serif"/>
              <a:cs typeface="Microsoft Sans Serif"/>
            </a:endParaRPr>
          </a:p>
          <a:p>
            <a:pPr marL="11527" marR="5187" algn="just"/>
            <a:r>
              <a:rPr sz="908" spc="-64" dirty="0">
                <a:latin typeface="Verdana"/>
                <a:cs typeface="Verdana"/>
              </a:rPr>
              <a:t>Дебиторская</a:t>
            </a:r>
            <a:r>
              <a:rPr sz="908" spc="-9" dirty="0">
                <a:latin typeface="Verdana"/>
                <a:cs typeface="Verdana"/>
              </a:rPr>
              <a:t> </a:t>
            </a:r>
            <a:r>
              <a:rPr sz="908" spc="-54" dirty="0">
                <a:latin typeface="Verdana"/>
                <a:cs typeface="Verdana"/>
              </a:rPr>
              <a:t>задолженность</a:t>
            </a:r>
            <a:r>
              <a:rPr sz="908" spc="-5" dirty="0">
                <a:latin typeface="Verdana"/>
                <a:cs typeface="Verdana"/>
              </a:rPr>
              <a:t> </a:t>
            </a:r>
            <a:r>
              <a:rPr sz="908" spc="-50" dirty="0">
                <a:latin typeface="Verdana"/>
                <a:cs typeface="Verdana"/>
              </a:rPr>
              <a:t>по</a:t>
            </a:r>
            <a:r>
              <a:rPr sz="908" spc="-9" dirty="0">
                <a:latin typeface="Verdana"/>
                <a:cs typeface="Verdana"/>
              </a:rPr>
              <a:t> </a:t>
            </a:r>
            <a:r>
              <a:rPr sz="908" spc="-54" dirty="0">
                <a:latin typeface="Verdana"/>
                <a:cs typeface="Verdana"/>
              </a:rPr>
              <a:t>состоянию</a:t>
            </a:r>
            <a:r>
              <a:rPr sz="908" spc="-14" dirty="0">
                <a:latin typeface="Verdana"/>
                <a:cs typeface="Verdana"/>
              </a:rPr>
              <a:t> </a:t>
            </a:r>
            <a:r>
              <a:rPr sz="908" spc="-18" dirty="0">
                <a:latin typeface="Verdana"/>
                <a:cs typeface="Verdana"/>
              </a:rPr>
              <a:t>на</a:t>
            </a:r>
            <a:r>
              <a:rPr sz="908" spc="-9" dirty="0">
                <a:latin typeface="Verdana"/>
                <a:cs typeface="Verdana"/>
              </a:rPr>
              <a:t> </a:t>
            </a:r>
            <a:r>
              <a:rPr sz="908" spc="-73" dirty="0">
                <a:latin typeface="Verdana"/>
                <a:cs typeface="Verdana"/>
              </a:rPr>
              <a:t>конец</a:t>
            </a:r>
            <a:r>
              <a:rPr sz="908" dirty="0">
                <a:latin typeface="Verdana"/>
                <a:cs typeface="Verdana"/>
              </a:rPr>
              <a:t> </a:t>
            </a:r>
            <a:r>
              <a:rPr sz="908" dirty="0">
                <a:latin typeface="Microsoft Sans Serif"/>
                <a:cs typeface="Microsoft Sans Serif"/>
              </a:rPr>
              <a:t>2002</a:t>
            </a:r>
            <a:r>
              <a:rPr sz="908" spc="64" dirty="0">
                <a:latin typeface="Microsoft Sans Serif"/>
                <a:cs typeface="Microsoft Sans Serif"/>
              </a:rPr>
              <a:t> </a:t>
            </a:r>
            <a:r>
              <a:rPr sz="908" spc="-45" dirty="0">
                <a:latin typeface="Verdana"/>
                <a:cs typeface="Verdana"/>
              </a:rPr>
              <a:t>года</a:t>
            </a:r>
            <a:r>
              <a:rPr sz="908" spc="-5" dirty="0">
                <a:latin typeface="Verdana"/>
                <a:cs typeface="Verdana"/>
              </a:rPr>
              <a:t> </a:t>
            </a:r>
            <a:r>
              <a:rPr sz="908" spc="-41" dirty="0">
                <a:latin typeface="Verdana"/>
                <a:cs typeface="Verdana"/>
              </a:rPr>
              <a:t>включала </a:t>
            </a:r>
            <a:r>
              <a:rPr sz="908" spc="-73" dirty="0">
                <a:latin typeface="Verdana"/>
                <a:cs typeface="Verdana"/>
              </a:rPr>
              <a:t>проценты</a:t>
            </a:r>
            <a:r>
              <a:rPr sz="908" spc="-32" dirty="0">
                <a:latin typeface="Verdana"/>
                <a:cs typeface="Verdana"/>
              </a:rPr>
              <a:t> </a:t>
            </a:r>
            <a:r>
              <a:rPr sz="908" spc="-141" dirty="0">
                <a:latin typeface="Verdana"/>
                <a:cs typeface="Verdana"/>
              </a:rPr>
              <a:t>к</a:t>
            </a:r>
            <a:r>
              <a:rPr sz="908" spc="-45" dirty="0">
                <a:latin typeface="Verdana"/>
                <a:cs typeface="Verdana"/>
              </a:rPr>
              <a:t> </a:t>
            </a:r>
            <a:r>
              <a:rPr sz="908" spc="-82" dirty="0">
                <a:latin typeface="Verdana"/>
                <a:cs typeface="Verdana"/>
              </a:rPr>
              <a:t>получению</a:t>
            </a:r>
            <a:r>
              <a:rPr sz="908" spc="-41" dirty="0">
                <a:latin typeface="Verdana"/>
                <a:cs typeface="Verdana"/>
              </a:rPr>
              <a:t> </a:t>
            </a:r>
            <a:r>
              <a:rPr sz="908" spc="-73" dirty="0">
                <a:latin typeface="Verdana"/>
                <a:cs typeface="Verdana"/>
              </a:rPr>
              <a:t>на</a:t>
            </a:r>
            <a:r>
              <a:rPr sz="908" spc="-36" dirty="0">
                <a:latin typeface="Verdana"/>
                <a:cs typeface="Verdana"/>
              </a:rPr>
              <a:t> </a:t>
            </a:r>
            <a:r>
              <a:rPr sz="908" spc="-50" dirty="0">
                <a:latin typeface="Verdana"/>
                <a:cs typeface="Verdana"/>
              </a:rPr>
              <a:t>сумму</a:t>
            </a:r>
            <a:r>
              <a:rPr sz="908" spc="-41" dirty="0">
                <a:latin typeface="Verdana"/>
                <a:cs typeface="Verdana"/>
              </a:rPr>
              <a:t> </a:t>
            </a:r>
            <a:r>
              <a:rPr sz="908" spc="-18" dirty="0">
                <a:latin typeface="Microsoft Sans Serif"/>
                <a:cs typeface="Microsoft Sans Serif"/>
              </a:rPr>
              <a:t>100.</a:t>
            </a:r>
            <a:endParaRPr sz="908">
              <a:latin typeface="Microsoft Sans Serif"/>
              <a:cs typeface="Microsoft Sans Serif"/>
            </a:endParaRPr>
          </a:p>
        </p:txBody>
      </p:sp>
      <p:sp>
        <p:nvSpPr>
          <p:cNvPr id="4" name="object 4"/>
          <p:cNvSpPr txBox="1"/>
          <p:nvPr/>
        </p:nvSpPr>
        <p:spPr>
          <a:xfrm>
            <a:off x="1722216" y="3813508"/>
            <a:ext cx="4039304" cy="356120"/>
          </a:xfrm>
          <a:prstGeom prst="rect">
            <a:avLst/>
          </a:prstGeom>
        </p:spPr>
        <p:txBody>
          <a:bodyPr vert="horz" wrap="square" lIns="0" tIns="22476" rIns="0" bIns="0" rtlCol="0">
            <a:spAutoFit/>
          </a:bodyPr>
          <a:lstStyle/>
          <a:p>
            <a:pPr marL="11527" marR="4611">
              <a:lnSpc>
                <a:spcPts val="1252"/>
              </a:lnSpc>
              <a:spcBef>
                <a:spcPts val="177"/>
              </a:spcBef>
            </a:pPr>
            <a:r>
              <a:rPr sz="1089" b="1" dirty="0">
                <a:latin typeface="Arial"/>
                <a:cs typeface="Arial"/>
              </a:rPr>
              <a:t>Консолидированный</a:t>
            </a:r>
            <a:r>
              <a:rPr sz="1089" b="1" spc="439" dirty="0">
                <a:latin typeface="Arial"/>
                <a:cs typeface="Arial"/>
              </a:rPr>
              <a:t> </a:t>
            </a:r>
            <a:r>
              <a:rPr sz="1089" b="1" dirty="0">
                <a:latin typeface="Arial"/>
                <a:cs typeface="Arial"/>
              </a:rPr>
              <a:t>отчет</a:t>
            </a:r>
            <a:r>
              <a:rPr sz="1089" b="1" spc="436" dirty="0">
                <a:latin typeface="Arial"/>
                <a:cs typeface="Arial"/>
              </a:rPr>
              <a:t> </a:t>
            </a:r>
            <a:r>
              <a:rPr sz="1089" b="1" dirty="0">
                <a:latin typeface="Arial"/>
                <a:cs typeface="Arial"/>
              </a:rPr>
              <a:t>о</a:t>
            </a:r>
            <a:r>
              <a:rPr sz="1089" b="1" spc="431" dirty="0">
                <a:latin typeface="Arial"/>
                <a:cs typeface="Arial"/>
              </a:rPr>
              <a:t> </a:t>
            </a:r>
            <a:r>
              <a:rPr sz="1089" b="1" dirty="0">
                <a:latin typeface="Arial"/>
                <a:cs typeface="Arial"/>
              </a:rPr>
              <a:t>прибылях</a:t>
            </a:r>
            <a:r>
              <a:rPr sz="1089" b="1" spc="436" dirty="0">
                <a:latin typeface="Arial"/>
                <a:cs typeface="Arial"/>
              </a:rPr>
              <a:t> </a:t>
            </a:r>
            <a:r>
              <a:rPr sz="1089" b="1" dirty="0">
                <a:latin typeface="Arial"/>
                <a:cs typeface="Arial"/>
              </a:rPr>
              <a:t>и</a:t>
            </a:r>
            <a:r>
              <a:rPr sz="1089" b="1" spc="436" dirty="0">
                <a:latin typeface="Arial"/>
                <a:cs typeface="Arial"/>
              </a:rPr>
              <a:t> </a:t>
            </a:r>
            <a:r>
              <a:rPr sz="1089" b="1" dirty="0">
                <a:latin typeface="Arial"/>
                <a:cs typeface="Arial"/>
              </a:rPr>
              <a:t>убытках</a:t>
            </a:r>
            <a:r>
              <a:rPr sz="1089" b="1" spc="439" dirty="0">
                <a:latin typeface="Arial"/>
                <a:cs typeface="Arial"/>
              </a:rPr>
              <a:t> </a:t>
            </a:r>
            <a:r>
              <a:rPr sz="1089" b="1" spc="-23" dirty="0">
                <a:latin typeface="Arial"/>
                <a:cs typeface="Arial"/>
              </a:rPr>
              <a:t>за </a:t>
            </a:r>
            <a:r>
              <a:rPr sz="1089" b="1" dirty="0">
                <a:latin typeface="Arial"/>
                <a:cs typeface="Arial"/>
              </a:rPr>
              <a:t>период,</a:t>
            </a:r>
            <a:r>
              <a:rPr sz="1089" b="1" spc="-23" dirty="0">
                <a:latin typeface="Arial"/>
                <a:cs typeface="Arial"/>
              </a:rPr>
              <a:t> </a:t>
            </a:r>
            <a:r>
              <a:rPr sz="1089" b="1" spc="-9" dirty="0">
                <a:latin typeface="Arial"/>
                <a:cs typeface="Arial"/>
              </a:rPr>
              <a:t>окончившийся</a:t>
            </a:r>
            <a:r>
              <a:rPr sz="1089" b="1" spc="-14" dirty="0">
                <a:latin typeface="Arial"/>
                <a:cs typeface="Arial"/>
              </a:rPr>
              <a:t> </a:t>
            </a:r>
            <a:r>
              <a:rPr sz="1089" b="1" dirty="0">
                <a:latin typeface="Arial"/>
                <a:cs typeface="Arial"/>
              </a:rPr>
              <a:t>в</a:t>
            </a:r>
            <a:r>
              <a:rPr sz="1089" b="1" spc="-27" dirty="0">
                <a:latin typeface="Arial"/>
                <a:cs typeface="Arial"/>
              </a:rPr>
              <a:t> </a:t>
            </a:r>
            <a:r>
              <a:rPr sz="1089" b="1" dirty="0">
                <a:latin typeface="Arial"/>
                <a:cs typeface="Arial"/>
              </a:rPr>
              <a:t>2007</a:t>
            </a:r>
            <a:r>
              <a:rPr sz="1089" b="1" spc="-27" dirty="0">
                <a:latin typeface="Arial"/>
                <a:cs typeface="Arial"/>
              </a:rPr>
              <a:t> </a:t>
            </a:r>
            <a:r>
              <a:rPr sz="1089" b="1" spc="-18" dirty="0">
                <a:latin typeface="Arial"/>
                <a:cs typeface="Arial"/>
              </a:rPr>
              <a:t>году</a:t>
            </a:r>
            <a:endParaRPr sz="1089">
              <a:latin typeface="Arial"/>
              <a:cs typeface="Arial"/>
            </a:endParaRPr>
          </a:p>
        </p:txBody>
      </p:sp>
      <p:graphicFrame>
        <p:nvGraphicFramePr>
          <p:cNvPr id="5" name="object 5"/>
          <p:cNvGraphicFramePr>
            <a:graphicFrameLocks noGrp="1"/>
          </p:cNvGraphicFramePr>
          <p:nvPr/>
        </p:nvGraphicFramePr>
        <p:xfrm>
          <a:off x="6409576" y="730853"/>
          <a:ext cx="4072730" cy="2197445"/>
        </p:xfrm>
        <a:graphic>
          <a:graphicData uri="http://schemas.openxmlformats.org/drawingml/2006/table">
            <a:tbl>
              <a:tblPr firstRow="1" bandRow="1">
                <a:tableStyleId>{2D5ABB26-0587-4C30-8999-92F81FD0307C}</a:tableStyleId>
              </a:tblPr>
              <a:tblGrid>
                <a:gridCol w="3221531">
                  <a:extLst>
                    <a:ext uri="{9D8B030D-6E8A-4147-A177-3AD203B41FA5}">
                      <a16:colId xmlns:a16="http://schemas.microsoft.com/office/drawing/2014/main" val="20000"/>
                    </a:ext>
                  </a:extLst>
                </a:gridCol>
                <a:gridCol w="851199">
                  <a:extLst>
                    <a:ext uri="{9D8B030D-6E8A-4147-A177-3AD203B41FA5}">
                      <a16:colId xmlns:a16="http://schemas.microsoft.com/office/drawing/2014/main" val="20001"/>
                    </a:ext>
                  </a:extLst>
                </a:gridCol>
              </a:tblGrid>
              <a:tr h="167704">
                <a:tc>
                  <a:txBody>
                    <a:bodyPr/>
                    <a:lstStyle/>
                    <a:p>
                      <a:pPr marL="31750">
                        <a:lnSpc>
                          <a:spcPts val="1105"/>
                        </a:lnSpc>
                      </a:pPr>
                      <a:r>
                        <a:rPr sz="900" spc="-85" dirty="0">
                          <a:latin typeface="Verdana"/>
                          <a:cs typeface="Verdana"/>
                        </a:rPr>
                        <a:t>Выручка</a:t>
                      </a:r>
                      <a:r>
                        <a:rPr sz="900" spc="-60" dirty="0">
                          <a:latin typeface="Verdana"/>
                          <a:cs typeface="Verdana"/>
                        </a:rPr>
                        <a:t> </a:t>
                      </a:r>
                      <a:r>
                        <a:rPr sz="900" spc="-55" dirty="0">
                          <a:latin typeface="Verdana"/>
                          <a:cs typeface="Verdana"/>
                        </a:rPr>
                        <a:t>от</a:t>
                      </a:r>
                      <a:r>
                        <a:rPr sz="900" spc="-60" dirty="0">
                          <a:latin typeface="Verdana"/>
                          <a:cs typeface="Verdana"/>
                        </a:rPr>
                        <a:t> </a:t>
                      </a:r>
                      <a:r>
                        <a:rPr sz="900" spc="-10" dirty="0">
                          <a:latin typeface="Verdana"/>
                          <a:cs typeface="Verdana"/>
                        </a:rPr>
                        <a:t>реализации</a:t>
                      </a:r>
                      <a:endParaRPr sz="900">
                        <a:latin typeface="Verdana"/>
                        <a:cs typeface="Verdana"/>
                      </a:endParaRPr>
                    </a:p>
                  </a:txBody>
                  <a:tcPr marL="0" marR="0" marT="0" marB="0"/>
                </a:tc>
                <a:tc>
                  <a:txBody>
                    <a:bodyPr/>
                    <a:lstStyle/>
                    <a:p>
                      <a:pPr marR="24130" algn="r">
                        <a:lnSpc>
                          <a:spcPts val="1105"/>
                        </a:lnSpc>
                      </a:pPr>
                      <a:r>
                        <a:rPr sz="900" spc="-10" dirty="0">
                          <a:latin typeface="Microsoft Sans Serif"/>
                          <a:cs typeface="Microsoft Sans Serif"/>
                        </a:rPr>
                        <a:t>30650</a:t>
                      </a:r>
                      <a:endParaRPr sz="900">
                        <a:latin typeface="Microsoft Sans Serif"/>
                        <a:cs typeface="Microsoft Sans Serif"/>
                      </a:endParaRPr>
                    </a:p>
                  </a:txBody>
                  <a:tcPr marL="0" marR="0" marT="0" marB="0"/>
                </a:tc>
                <a:extLst>
                  <a:ext uri="{0D108BD9-81ED-4DB2-BD59-A6C34878D82A}">
                    <a16:rowId xmlns:a16="http://schemas.microsoft.com/office/drawing/2014/main" val="10000"/>
                  </a:ext>
                </a:extLst>
              </a:tr>
              <a:tr h="206893">
                <a:tc>
                  <a:txBody>
                    <a:bodyPr/>
                    <a:lstStyle/>
                    <a:p>
                      <a:pPr marL="31750">
                        <a:lnSpc>
                          <a:spcPct val="100000"/>
                        </a:lnSpc>
                        <a:spcBef>
                          <a:spcPts val="245"/>
                        </a:spcBef>
                      </a:pPr>
                      <a:r>
                        <a:rPr sz="900" spc="-55" dirty="0">
                          <a:latin typeface="Verdana"/>
                          <a:cs typeface="Verdana"/>
                        </a:rPr>
                        <a:t>Себестоимость</a:t>
                      </a:r>
                      <a:r>
                        <a:rPr sz="900" spc="15" dirty="0">
                          <a:latin typeface="Verdana"/>
                          <a:cs typeface="Verdana"/>
                        </a:rPr>
                        <a:t> </a:t>
                      </a:r>
                      <a:r>
                        <a:rPr sz="900" spc="-85" dirty="0">
                          <a:latin typeface="Verdana"/>
                          <a:cs typeface="Verdana"/>
                        </a:rPr>
                        <a:t>проданных</a:t>
                      </a:r>
                      <a:r>
                        <a:rPr sz="900" spc="15" dirty="0">
                          <a:latin typeface="Verdana"/>
                          <a:cs typeface="Verdana"/>
                        </a:rPr>
                        <a:t> </a:t>
                      </a:r>
                      <a:r>
                        <a:rPr sz="900" spc="-10" dirty="0">
                          <a:latin typeface="Verdana"/>
                          <a:cs typeface="Verdana"/>
                        </a:rPr>
                        <a:t>товаров</a:t>
                      </a:r>
                      <a:endParaRPr sz="900">
                        <a:latin typeface="Verdana"/>
                        <a:cs typeface="Verdana"/>
                      </a:endParaRPr>
                    </a:p>
                  </a:txBody>
                  <a:tcPr marL="0" marR="0" marT="28239" marB="0"/>
                </a:tc>
                <a:tc>
                  <a:txBody>
                    <a:bodyPr/>
                    <a:lstStyle/>
                    <a:p>
                      <a:pPr marR="24130" algn="r">
                        <a:lnSpc>
                          <a:spcPct val="100000"/>
                        </a:lnSpc>
                        <a:spcBef>
                          <a:spcPts val="245"/>
                        </a:spcBef>
                      </a:pPr>
                      <a:r>
                        <a:rPr sz="900" spc="-10" dirty="0">
                          <a:latin typeface="Microsoft Sans Serif"/>
                          <a:cs typeface="Microsoft Sans Serif"/>
                        </a:rPr>
                        <a:t>(26000)</a:t>
                      </a:r>
                      <a:endParaRPr sz="900">
                        <a:latin typeface="Microsoft Sans Serif"/>
                        <a:cs typeface="Microsoft Sans Serif"/>
                      </a:endParaRPr>
                    </a:p>
                  </a:txBody>
                  <a:tcPr marL="0" marR="0" marT="28239" marB="0"/>
                </a:tc>
                <a:extLst>
                  <a:ext uri="{0D108BD9-81ED-4DB2-BD59-A6C34878D82A}">
                    <a16:rowId xmlns:a16="http://schemas.microsoft.com/office/drawing/2014/main" val="10001"/>
                  </a:ext>
                </a:extLst>
              </a:tr>
              <a:tr h="206893">
                <a:tc>
                  <a:txBody>
                    <a:bodyPr/>
                    <a:lstStyle/>
                    <a:p>
                      <a:pPr marL="31750">
                        <a:lnSpc>
                          <a:spcPct val="100000"/>
                        </a:lnSpc>
                        <a:spcBef>
                          <a:spcPts val="245"/>
                        </a:spcBef>
                      </a:pPr>
                      <a:r>
                        <a:rPr sz="900" spc="-60" dirty="0">
                          <a:latin typeface="Verdana"/>
                          <a:cs typeface="Verdana"/>
                        </a:rPr>
                        <a:t>Валовая</a:t>
                      </a:r>
                      <a:r>
                        <a:rPr sz="900" spc="-40" dirty="0">
                          <a:latin typeface="Verdana"/>
                          <a:cs typeface="Verdana"/>
                        </a:rPr>
                        <a:t> </a:t>
                      </a:r>
                      <a:r>
                        <a:rPr sz="900" spc="-10" dirty="0">
                          <a:latin typeface="Verdana"/>
                          <a:cs typeface="Verdana"/>
                        </a:rPr>
                        <a:t>прибыль</a:t>
                      </a:r>
                      <a:endParaRPr sz="900">
                        <a:latin typeface="Verdana"/>
                        <a:cs typeface="Verdana"/>
                      </a:endParaRPr>
                    </a:p>
                  </a:txBody>
                  <a:tcPr marL="0" marR="0" marT="28239" marB="0"/>
                </a:tc>
                <a:tc>
                  <a:txBody>
                    <a:bodyPr/>
                    <a:lstStyle/>
                    <a:p>
                      <a:pPr marR="24130" algn="r">
                        <a:lnSpc>
                          <a:spcPct val="100000"/>
                        </a:lnSpc>
                        <a:spcBef>
                          <a:spcPts val="245"/>
                        </a:spcBef>
                      </a:pPr>
                      <a:r>
                        <a:rPr sz="900" spc="-20" dirty="0">
                          <a:latin typeface="Microsoft Sans Serif"/>
                          <a:cs typeface="Microsoft Sans Serif"/>
                        </a:rPr>
                        <a:t>4650</a:t>
                      </a:r>
                      <a:endParaRPr sz="900">
                        <a:latin typeface="Microsoft Sans Serif"/>
                        <a:cs typeface="Microsoft Sans Serif"/>
                      </a:endParaRPr>
                    </a:p>
                  </a:txBody>
                  <a:tcPr marL="0" marR="0" marT="28239" marB="0"/>
                </a:tc>
                <a:extLst>
                  <a:ext uri="{0D108BD9-81ED-4DB2-BD59-A6C34878D82A}">
                    <a16:rowId xmlns:a16="http://schemas.microsoft.com/office/drawing/2014/main" val="10002"/>
                  </a:ext>
                </a:extLst>
              </a:tr>
              <a:tr h="206893">
                <a:tc>
                  <a:txBody>
                    <a:bodyPr/>
                    <a:lstStyle/>
                    <a:p>
                      <a:pPr marL="31750">
                        <a:lnSpc>
                          <a:spcPct val="100000"/>
                        </a:lnSpc>
                        <a:spcBef>
                          <a:spcPts val="245"/>
                        </a:spcBef>
                      </a:pPr>
                      <a:r>
                        <a:rPr sz="900" spc="-50" dirty="0">
                          <a:latin typeface="Verdana"/>
                          <a:cs typeface="Verdana"/>
                        </a:rPr>
                        <a:t>Расходы </a:t>
                      </a:r>
                      <a:r>
                        <a:rPr sz="900" spc="-80" dirty="0">
                          <a:latin typeface="Verdana"/>
                          <a:cs typeface="Verdana"/>
                        </a:rPr>
                        <a:t>на</a:t>
                      </a:r>
                      <a:r>
                        <a:rPr sz="900" spc="-45" dirty="0">
                          <a:latin typeface="Verdana"/>
                          <a:cs typeface="Verdana"/>
                        </a:rPr>
                        <a:t> </a:t>
                      </a:r>
                      <a:r>
                        <a:rPr sz="900" spc="-10" dirty="0">
                          <a:latin typeface="Verdana"/>
                          <a:cs typeface="Verdana"/>
                        </a:rPr>
                        <a:t>амортизацию</a:t>
                      </a:r>
                      <a:endParaRPr sz="900">
                        <a:latin typeface="Verdana"/>
                        <a:cs typeface="Verdana"/>
                      </a:endParaRPr>
                    </a:p>
                  </a:txBody>
                  <a:tcPr marL="0" marR="0" marT="28239" marB="0"/>
                </a:tc>
                <a:tc>
                  <a:txBody>
                    <a:bodyPr/>
                    <a:lstStyle/>
                    <a:p>
                      <a:pPr marR="24130" algn="r">
                        <a:lnSpc>
                          <a:spcPct val="100000"/>
                        </a:lnSpc>
                        <a:spcBef>
                          <a:spcPts val="245"/>
                        </a:spcBef>
                      </a:pPr>
                      <a:r>
                        <a:rPr sz="900" spc="-10" dirty="0">
                          <a:latin typeface="Microsoft Sans Serif"/>
                          <a:cs typeface="Microsoft Sans Serif"/>
                        </a:rPr>
                        <a:t>(450)</a:t>
                      </a:r>
                      <a:endParaRPr sz="900">
                        <a:latin typeface="Microsoft Sans Serif"/>
                        <a:cs typeface="Microsoft Sans Serif"/>
                      </a:endParaRPr>
                    </a:p>
                  </a:txBody>
                  <a:tcPr marL="0" marR="0" marT="28239" marB="0"/>
                </a:tc>
                <a:extLst>
                  <a:ext uri="{0D108BD9-81ED-4DB2-BD59-A6C34878D82A}">
                    <a16:rowId xmlns:a16="http://schemas.microsoft.com/office/drawing/2014/main" val="10003"/>
                  </a:ext>
                </a:extLst>
              </a:tr>
              <a:tr h="206893">
                <a:tc>
                  <a:txBody>
                    <a:bodyPr/>
                    <a:lstStyle/>
                    <a:p>
                      <a:pPr marL="31750">
                        <a:lnSpc>
                          <a:spcPct val="100000"/>
                        </a:lnSpc>
                        <a:spcBef>
                          <a:spcPts val="245"/>
                        </a:spcBef>
                      </a:pPr>
                      <a:r>
                        <a:rPr sz="900" spc="-65" dirty="0">
                          <a:latin typeface="Verdana"/>
                          <a:cs typeface="Verdana"/>
                        </a:rPr>
                        <a:t>Административные</a:t>
                      </a:r>
                      <a:r>
                        <a:rPr sz="900" spc="-45" dirty="0">
                          <a:latin typeface="Verdana"/>
                          <a:cs typeface="Verdana"/>
                        </a:rPr>
                        <a:t> </a:t>
                      </a:r>
                      <a:r>
                        <a:rPr sz="900" spc="-75" dirty="0">
                          <a:latin typeface="Verdana"/>
                          <a:cs typeface="Verdana"/>
                        </a:rPr>
                        <a:t>расходы</a:t>
                      </a:r>
                      <a:r>
                        <a:rPr sz="900" spc="-45" dirty="0">
                          <a:latin typeface="Verdana"/>
                          <a:cs typeface="Verdana"/>
                        </a:rPr>
                        <a:t> </a:t>
                      </a:r>
                      <a:r>
                        <a:rPr sz="900" spc="-85" dirty="0">
                          <a:latin typeface="Verdana"/>
                          <a:cs typeface="Verdana"/>
                        </a:rPr>
                        <a:t>и</a:t>
                      </a:r>
                      <a:r>
                        <a:rPr sz="900" spc="-45" dirty="0">
                          <a:latin typeface="Verdana"/>
                          <a:cs typeface="Verdana"/>
                        </a:rPr>
                        <a:t> </a:t>
                      </a:r>
                      <a:r>
                        <a:rPr sz="900" spc="-70" dirty="0">
                          <a:latin typeface="Verdana"/>
                          <a:cs typeface="Verdana"/>
                        </a:rPr>
                        <a:t>расходы</a:t>
                      </a:r>
                      <a:r>
                        <a:rPr sz="900" spc="-35" dirty="0">
                          <a:latin typeface="Verdana"/>
                          <a:cs typeface="Verdana"/>
                        </a:rPr>
                        <a:t> </a:t>
                      </a:r>
                      <a:r>
                        <a:rPr sz="900" spc="-80" dirty="0">
                          <a:latin typeface="Verdana"/>
                          <a:cs typeface="Verdana"/>
                        </a:rPr>
                        <a:t>на</a:t>
                      </a:r>
                      <a:r>
                        <a:rPr sz="900" spc="-40" dirty="0">
                          <a:latin typeface="Verdana"/>
                          <a:cs typeface="Verdana"/>
                        </a:rPr>
                        <a:t> </a:t>
                      </a:r>
                      <a:r>
                        <a:rPr sz="900" spc="-10" dirty="0">
                          <a:latin typeface="Verdana"/>
                          <a:cs typeface="Verdana"/>
                        </a:rPr>
                        <a:t>продажу</a:t>
                      </a:r>
                      <a:endParaRPr sz="900">
                        <a:latin typeface="Verdana"/>
                        <a:cs typeface="Verdana"/>
                      </a:endParaRPr>
                    </a:p>
                  </a:txBody>
                  <a:tcPr marL="0" marR="0" marT="28239" marB="0"/>
                </a:tc>
                <a:tc>
                  <a:txBody>
                    <a:bodyPr/>
                    <a:lstStyle/>
                    <a:p>
                      <a:pPr marR="24130" algn="r">
                        <a:lnSpc>
                          <a:spcPct val="100000"/>
                        </a:lnSpc>
                        <a:spcBef>
                          <a:spcPts val="245"/>
                        </a:spcBef>
                      </a:pPr>
                      <a:r>
                        <a:rPr sz="900" spc="-10" dirty="0">
                          <a:latin typeface="Microsoft Sans Serif"/>
                          <a:cs typeface="Microsoft Sans Serif"/>
                        </a:rPr>
                        <a:t>(910)</a:t>
                      </a:r>
                      <a:endParaRPr sz="900">
                        <a:latin typeface="Microsoft Sans Serif"/>
                        <a:cs typeface="Microsoft Sans Serif"/>
                      </a:endParaRPr>
                    </a:p>
                  </a:txBody>
                  <a:tcPr marL="0" marR="0" marT="28239" marB="0"/>
                </a:tc>
                <a:extLst>
                  <a:ext uri="{0D108BD9-81ED-4DB2-BD59-A6C34878D82A}">
                    <a16:rowId xmlns:a16="http://schemas.microsoft.com/office/drawing/2014/main" val="10004"/>
                  </a:ext>
                </a:extLst>
              </a:tr>
              <a:tr h="206893">
                <a:tc>
                  <a:txBody>
                    <a:bodyPr/>
                    <a:lstStyle/>
                    <a:p>
                      <a:pPr marL="31750">
                        <a:lnSpc>
                          <a:spcPct val="100000"/>
                        </a:lnSpc>
                        <a:spcBef>
                          <a:spcPts val="245"/>
                        </a:spcBef>
                      </a:pPr>
                      <a:r>
                        <a:rPr sz="900" spc="-50" dirty="0">
                          <a:latin typeface="Verdana"/>
                          <a:cs typeface="Verdana"/>
                        </a:rPr>
                        <a:t>Расходы</a:t>
                      </a:r>
                      <a:r>
                        <a:rPr sz="900" spc="-60" dirty="0">
                          <a:latin typeface="Verdana"/>
                          <a:cs typeface="Verdana"/>
                        </a:rPr>
                        <a:t> </a:t>
                      </a:r>
                      <a:r>
                        <a:rPr sz="900" spc="-85" dirty="0">
                          <a:latin typeface="Verdana"/>
                          <a:cs typeface="Verdana"/>
                        </a:rPr>
                        <a:t>по</a:t>
                      </a:r>
                      <a:r>
                        <a:rPr sz="900" spc="-55" dirty="0">
                          <a:latin typeface="Verdana"/>
                          <a:cs typeface="Verdana"/>
                        </a:rPr>
                        <a:t> </a:t>
                      </a:r>
                      <a:r>
                        <a:rPr sz="900" spc="-10" dirty="0">
                          <a:latin typeface="Verdana"/>
                          <a:cs typeface="Verdana"/>
                        </a:rPr>
                        <a:t>процентам</a:t>
                      </a:r>
                      <a:endParaRPr sz="900">
                        <a:latin typeface="Verdana"/>
                        <a:cs typeface="Verdana"/>
                      </a:endParaRPr>
                    </a:p>
                  </a:txBody>
                  <a:tcPr marL="0" marR="0" marT="28239" marB="0"/>
                </a:tc>
                <a:tc>
                  <a:txBody>
                    <a:bodyPr/>
                    <a:lstStyle/>
                    <a:p>
                      <a:pPr marR="24130" algn="r">
                        <a:lnSpc>
                          <a:spcPct val="100000"/>
                        </a:lnSpc>
                        <a:spcBef>
                          <a:spcPts val="245"/>
                        </a:spcBef>
                      </a:pPr>
                      <a:r>
                        <a:rPr sz="900" spc="-10" dirty="0">
                          <a:latin typeface="Microsoft Sans Serif"/>
                          <a:cs typeface="Microsoft Sans Serif"/>
                        </a:rPr>
                        <a:t>(400)</a:t>
                      </a:r>
                      <a:endParaRPr sz="900">
                        <a:latin typeface="Microsoft Sans Serif"/>
                        <a:cs typeface="Microsoft Sans Serif"/>
                      </a:endParaRPr>
                    </a:p>
                  </a:txBody>
                  <a:tcPr marL="0" marR="0" marT="28239" marB="0"/>
                </a:tc>
                <a:extLst>
                  <a:ext uri="{0D108BD9-81ED-4DB2-BD59-A6C34878D82A}">
                    <a16:rowId xmlns:a16="http://schemas.microsoft.com/office/drawing/2014/main" val="10005"/>
                  </a:ext>
                </a:extLst>
              </a:tr>
              <a:tr h="206893">
                <a:tc>
                  <a:txBody>
                    <a:bodyPr/>
                    <a:lstStyle/>
                    <a:p>
                      <a:pPr marL="31750">
                        <a:lnSpc>
                          <a:spcPct val="100000"/>
                        </a:lnSpc>
                        <a:spcBef>
                          <a:spcPts val="245"/>
                        </a:spcBef>
                      </a:pPr>
                      <a:r>
                        <a:rPr sz="900" spc="-80" dirty="0">
                          <a:latin typeface="Verdana"/>
                          <a:cs typeface="Verdana"/>
                        </a:rPr>
                        <a:t>Инвестиционный</a:t>
                      </a:r>
                      <a:r>
                        <a:rPr sz="900" spc="45" dirty="0">
                          <a:latin typeface="Verdana"/>
                          <a:cs typeface="Verdana"/>
                        </a:rPr>
                        <a:t> </a:t>
                      </a:r>
                      <a:r>
                        <a:rPr sz="900" spc="-10" dirty="0">
                          <a:latin typeface="Verdana"/>
                          <a:cs typeface="Verdana"/>
                        </a:rPr>
                        <a:t>доход</a:t>
                      </a:r>
                      <a:endParaRPr sz="900">
                        <a:latin typeface="Verdana"/>
                        <a:cs typeface="Verdana"/>
                      </a:endParaRPr>
                    </a:p>
                  </a:txBody>
                  <a:tcPr marL="0" marR="0" marT="28239" marB="0"/>
                </a:tc>
                <a:tc>
                  <a:txBody>
                    <a:bodyPr/>
                    <a:lstStyle/>
                    <a:p>
                      <a:pPr marR="24130" algn="r">
                        <a:lnSpc>
                          <a:spcPct val="100000"/>
                        </a:lnSpc>
                        <a:spcBef>
                          <a:spcPts val="245"/>
                        </a:spcBef>
                      </a:pPr>
                      <a:r>
                        <a:rPr sz="900" spc="-25" dirty="0">
                          <a:latin typeface="Microsoft Sans Serif"/>
                          <a:cs typeface="Microsoft Sans Serif"/>
                        </a:rPr>
                        <a:t>500</a:t>
                      </a:r>
                      <a:endParaRPr sz="900">
                        <a:latin typeface="Microsoft Sans Serif"/>
                        <a:cs typeface="Microsoft Sans Serif"/>
                      </a:endParaRPr>
                    </a:p>
                  </a:txBody>
                  <a:tcPr marL="0" marR="0" marT="28239" marB="0"/>
                </a:tc>
                <a:extLst>
                  <a:ext uri="{0D108BD9-81ED-4DB2-BD59-A6C34878D82A}">
                    <a16:rowId xmlns:a16="http://schemas.microsoft.com/office/drawing/2014/main" val="10006"/>
                  </a:ext>
                </a:extLst>
              </a:tr>
              <a:tr h="206893">
                <a:tc>
                  <a:txBody>
                    <a:bodyPr/>
                    <a:lstStyle/>
                    <a:p>
                      <a:pPr marL="31750">
                        <a:lnSpc>
                          <a:spcPct val="100000"/>
                        </a:lnSpc>
                        <a:spcBef>
                          <a:spcPts val="245"/>
                        </a:spcBef>
                      </a:pPr>
                      <a:r>
                        <a:rPr sz="900" spc="-80" dirty="0">
                          <a:latin typeface="Verdana"/>
                          <a:cs typeface="Verdana"/>
                        </a:rPr>
                        <a:t>Курсовая</a:t>
                      </a:r>
                      <a:r>
                        <a:rPr sz="900" spc="-15" dirty="0">
                          <a:latin typeface="Verdana"/>
                          <a:cs typeface="Verdana"/>
                        </a:rPr>
                        <a:t> </a:t>
                      </a:r>
                      <a:r>
                        <a:rPr sz="900" spc="-80" dirty="0">
                          <a:latin typeface="Verdana"/>
                          <a:cs typeface="Verdana"/>
                        </a:rPr>
                        <a:t>разница</a:t>
                      </a:r>
                      <a:r>
                        <a:rPr sz="900" spc="-15" dirty="0">
                          <a:latin typeface="Verdana"/>
                          <a:cs typeface="Verdana"/>
                        </a:rPr>
                        <a:t> </a:t>
                      </a:r>
                      <a:r>
                        <a:rPr sz="900" spc="-10" dirty="0">
                          <a:latin typeface="Microsoft Sans Serif"/>
                          <a:cs typeface="Microsoft Sans Serif"/>
                        </a:rPr>
                        <a:t>(</a:t>
                      </a:r>
                      <a:r>
                        <a:rPr sz="900" spc="-10" dirty="0">
                          <a:latin typeface="Verdana"/>
                          <a:cs typeface="Verdana"/>
                        </a:rPr>
                        <a:t>убыток</a:t>
                      </a:r>
                      <a:r>
                        <a:rPr sz="900" spc="-10" dirty="0">
                          <a:latin typeface="Microsoft Sans Serif"/>
                          <a:cs typeface="Microsoft Sans Serif"/>
                        </a:rPr>
                        <a:t>)</a:t>
                      </a:r>
                      <a:endParaRPr sz="900">
                        <a:latin typeface="Microsoft Sans Serif"/>
                        <a:cs typeface="Microsoft Sans Serif"/>
                      </a:endParaRPr>
                    </a:p>
                  </a:txBody>
                  <a:tcPr marL="0" marR="0" marT="28239" marB="0"/>
                </a:tc>
                <a:tc>
                  <a:txBody>
                    <a:bodyPr/>
                    <a:lstStyle/>
                    <a:p>
                      <a:pPr marR="24130" algn="r">
                        <a:lnSpc>
                          <a:spcPct val="100000"/>
                        </a:lnSpc>
                        <a:spcBef>
                          <a:spcPts val="245"/>
                        </a:spcBef>
                      </a:pPr>
                      <a:r>
                        <a:rPr sz="900" spc="-20" dirty="0">
                          <a:latin typeface="Microsoft Sans Serif"/>
                          <a:cs typeface="Microsoft Sans Serif"/>
                        </a:rPr>
                        <a:t>(40)</a:t>
                      </a:r>
                      <a:endParaRPr sz="900">
                        <a:latin typeface="Microsoft Sans Serif"/>
                        <a:cs typeface="Microsoft Sans Serif"/>
                      </a:endParaRPr>
                    </a:p>
                  </a:txBody>
                  <a:tcPr marL="0" marR="0" marT="28239" marB="0"/>
                </a:tc>
                <a:extLst>
                  <a:ext uri="{0D108BD9-81ED-4DB2-BD59-A6C34878D82A}">
                    <a16:rowId xmlns:a16="http://schemas.microsoft.com/office/drawing/2014/main" val="10007"/>
                  </a:ext>
                </a:extLst>
              </a:tr>
              <a:tr h="206893">
                <a:tc>
                  <a:txBody>
                    <a:bodyPr/>
                    <a:lstStyle/>
                    <a:p>
                      <a:pPr marL="31750">
                        <a:lnSpc>
                          <a:spcPct val="100000"/>
                        </a:lnSpc>
                        <a:spcBef>
                          <a:spcPts val="245"/>
                        </a:spcBef>
                      </a:pPr>
                      <a:r>
                        <a:rPr sz="900" spc="-65" dirty="0">
                          <a:latin typeface="Verdana"/>
                          <a:cs typeface="Verdana"/>
                        </a:rPr>
                        <a:t>Чистая</a:t>
                      </a:r>
                      <a:r>
                        <a:rPr sz="900" spc="-55" dirty="0">
                          <a:latin typeface="Verdana"/>
                          <a:cs typeface="Verdana"/>
                        </a:rPr>
                        <a:t> </a:t>
                      </a:r>
                      <a:r>
                        <a:rPr sz="900" spc="-80" dirty="0">
                          <a:latin typeface="Verdana"/>
                          <a:cs typeface="Verdana"/>
                        </a:rPr>
                        <a:t>прибыль</a:t>
                      </a:r>
                      <a:r>
                        <a:rPr sz="900" spc="-45" dirty="0">
                          <a:latin typeface="Verdana"/>
                          <a:cs typeface="Verdana"/>
                        </a:rPr>
                        <a:t> </a:t>
                      </a:r>
                      <a:r>
                        <a:rPr sz="900" spc="-55" dirty="0">
                          <a:latin typeface="Verdana"/>
                          <a:cs typeface="Verdana"/>
                        </a:rPr>
                        <a:t>до</a:t>
                      </a:r>
                      <a:r>
                        <a:rPr sz="900" spc="-45" dirty="0">
                          <a:latin typeface="Verdana"/>
                          <a:cs typeface="Verdana"/>
                        </a:rPr>
                        <a:t> </a:t>
                      </a:r>
                      <a:r>
                        <a:rPr sz="900" spc="-10" dirty="0">
                          <a:latin typeface="Verdana"/>
                          <a:cs typeface="Verdana"/>
                        </a:rPr>
                        <a:t>налогообложения</a:t>
                      </a:r>
                      <a:endParaRPr sz="900">
                        <a:latin typeface="Verdana"/>
                        <a:cs typeface="Verdana"/>
                      </a:endParaRPr>
                    </a:p>
                  </a:txBody>
                  <a:tcPr marL="0" marR="0" marT="28239" marB="0"/>
                </a:tc>
                <a:tc>
                  <a:txBody>
                    <a:bodyPr/>
                    <a:lstStyle/>
                    <a:p>
                      <a:pPr marR="24130" algn="r">
                        <a:lnSpc>
                          <a:spcPct val="100000"/>
                        </a:lnSpc>
                        <a:spcBef>
                          <a:spcPts val="245"/>
                        </a:spcBef>
                      </a:pPr>
                      <a:r>
                        <a:rPr sz="900" spc="-20" dirty="0">
                          <a:latin typeface="Microsoft Sans Serif"/>
                          <a:cs typeface="Microsoft Sans Serif"/>
                        </a:rPr>
                        <a:t>3350</a:t>
                      </a:r>
                      <a:endParaRPr sz="900">
                        <a:latin typeface="Microsoft Sans Serif"/>
                        <a:cs typeface="Microsoft Sans Serif"/>
                      </a:endParaRPr>
                    </a:p>
                  </a:txBody>
                  <a:tcPr marL="0" marR="0" marT="28239" marB="0"/>
                </a:tc>
                <a:extLst>
                  <a:ext uri="{0D108BD9-81ED-4DB2-BD59-A6C34878D82A}">
                    <a16:rowId xmlns:a16="http://schemas.microsoft.com/office/drawing/2014/main" val="10008"/>
                  </a:ext>
                </a:extLst>
              </a:tr>
              <a:tr h="206893">
                <a:tc>
                  <a:txBody>
                    <a:bodyPr/>
                    <a:lstStyle/>
                    <a:p>
                      <a:pPr marL="31750">
                        <a:lnSpc>
                          <a:spcPct val="100000"/>
                        </a:lnSpc>
                        <a:spcBef>
                          <a:spcPts val="245"/>
                        </a:spcBef>
                      </a:pPr>
                      <a:r>
                        <a:rPr sz="900" spc="-70" dirty="0">
                          <a:latin typeface="Verdana"/>
                          <a:cs typeface="Verdana"/>
                        </a:rPr>
                        <a:t>Налоги</a:t>
                      </a:r>
                      <a:r>
                        <a:rPr sz="900" spc="-45" dirty="0">
                          <a:latin typeface="Verdana"/>
                          <a:cs typeface="Verdana"/>
                        </a:rPr>
                        <a:t> </a:t>
                      </a:r>
                      <a:r>
                        <a:rPr sz="900" spc="-80" dirty="0">
                          <a:latin typeface="Verdana"/>
                          <a:cs typeface="Verdana"/>
                        </a:rPr>
                        <a:t>на</a:t>
                      </a:r>
                      <a:r>
                        <a:rPr sz="900" spc="-40" dirty="0">
                          <a:latin typeface="Verdana"/>
                          <a:cs typeface="Verdana"/>
                        </a:rPr>
                        <a:t> </a:t>
                      </a:r>
                      <a:r>
                        <a:rPr sz="900" spc="-10" dirty="0">
                          <a:latin typeface="Verdana"/>
                          <a:cs typeface="Verdana"/>
                        </a:rPr>
                        <a:t>прибыль</a:t>
                      </a:r>
                      <a:endParaRPr sz="900">
                        <a:latin typeface="Verdana"/>
                        <a:cs typeface="Verdana"/>
                      </a:endParaRPr>
                    </a:p>
                  </a:txBody>
                  <a:tcPr marL="0" marR="0" marT="28239" marB="0"/>
                </a:tc>
                <a:tc>
                  <a:txBody>
                    <a:bodyPr/>
                    <a:lstStyle/>
                    <a:p>
                      <a:pPr marR="24130" algn="r">
                        <a:lnSpc>
                          <a:spcPct val="100000"/>
                        </a:lnSpc>
                        <a:spcBef>
                          <a:spcPts val="245"/>
                        </a:spcBef>
                      </a:pPr>
                      <a:r>
                        <a:rPr sz="900" spc="-10" dirty="0">
                          <a:latin typeface="Microsoft Sans Serif"/>
                          <a:cs typeface="Microsoft Sans Serif"/>
                        </a:rPr>
                        <a:t>(300)</a:t>
                      </a:r>
                      <a:endParaRPr sz="900">
                        <a:latin typeface="Microsoft Sans Serif"/>
                        <a:cs typeface="Microsoft Sans Serif"/>
                      </a:endParaRPr>
                    </a:p>
                  </a:txBody>
                  <a:tcPr marL="0" marR="0" marT="28239" marB="0"/>
                </a:tc>
                <a:extLst>
                  <a:ext uri="{0D108BD9-81ED-4DB2-BD59-A6C34878D82A}">
                    <a16:rowId xmlns:a16="http://schemas.microsoft.com/office/drawing/2014/main" val="10009"/>
                  </a:ext>
                </a:extLst>
              </a:tr>
              <a:tr h="167704">
                <a:tc>
                  <a:txBody>
                    <a:bodyPr/>
                    <a:lstStyle/>
                    <a:p>
                      <a:pPr marL="31750">
                        <a:lnSpc>
                          <a:spcPts val="1110"/>
                        </a:lnSpc>
                        <a:spcBef>
                          <a:spcPts val="245"/>
                        </a:spcBef>
                      </a:pPr>
                      <a:r>
                        <a:rPr sz="900" spc="-65" dirty="0">
                          <a:latin typeface="Verdana"/>
                          <a:cs typeface="Verdana"/>
                        </a:rPr>
                        <a:t>Чистая</a:t>
                      </a:r>
                      <a:r>
                        <a:rPr sz="900" spc="-40" dirty="0">
                          <a:latin typeface="Verdana"/>
                          <a:cs typeface="Verdana"/>
                        </a:rPr>
                        <a:t> </a:t>
                      </a:r>
                      <a:r>
                        <a:rPr sz="900" spc="-10" dirty="0">
                          <a:latin typeface="Verdana"/>
                          <a:cs typeface="Verdana"/>
                        </a:rPr>
                        <a:t>прибыль</a:t>
                      </a:r>
                      <a:endParaRPr sz="900">
                        <a:latin typeface="Verdana"/>
                        <a:cs typeface="Verdana"/>
                      </a:endParaRPr>
                    </a:p>
                  </a:txBody>
                  <a:tcPr marL="0" marR="0" marT="28239" marB="0"/>
                </a:tc>
                <a:tc>
                  <a:txBody>
                    <a:bodyPr/>
                    <a:lstStyle/>
                    <a:p>
                      <a:pPr marR="24130" algn="r">
                        <a:lnSpc>
                          <a:spcPts val="1110"/>
                        </a:lnSpc>
                        <a:spcBef>
                          <a:spcPts val="245"/>
                        </a:spcBef>
                      </a:pPr>
                      <a:r>
                        <a:rPr sz="900" spc="-20" dirty="0">
                          <a:latin typeface="Microsoft Sans Serif"/>
                          <a:cs typeface="Microsoft Sans Serif"/>
                        </a:rPr>
                        <a:t>3050</a:t>
                      </a:r>
                      <a:endParaRPr sz="900">
                        <a:latin typeface="Microsoft Sans Serif"/>
                        <a:cs typeface="Microsoft Sans Serif"/>
                      </a:endParaRPr>
                    </a:p>
                  </a:txBody>
                  <a:tcPr marL="0" marR="0" marT="28239" marB="0"/>
                </a:tc>
                <a:extLst>
                  <a:ext uri="{0D108BD9-81ED-4DB2-BD59-A6C34878D82A}">
                    <a16:rowId xmlns:a16="http://schemas.microsoft.com/office/drawing/2014/main" val="10010"/>
                  </a:ext>
                </a:extLst>
              </a:tr>
            </a:tbl>
          </a:graphicData>
        </a:graphic>
      </p:graphicFrame>
      <p:sp>
        <p:nvSpPr>
          <p:cNvPr id="6" name="object 6"/>
          <p:cNvSpPr/>
          <p:nvPr/>
        </p:nvSpPr>
        <p:spPr>
          <a:xfrm>
            <a:off x="6089210" y="653527"/>
            <a:ext cx="9221" cy="3637622"/>
          </a:xfrm>
          <a:custGeom>
            <a:avLst/>
            <a:gdLst/>
            <a:ahLst/>
            <a:cxnLst/>
            <a:rect l="l" t="t" r="r" b="b"/>
            <a:pathLst>
              <a:path w="10160" h="4008120">
                <a:moveTo>
                  <a:pt x="9905" y="4008120"/>
                </a:moveTo>
                <a:lnTo>
                  <a:pt x="9905" y="0"/>
                </a:lnTo>
                <a:lnTo>
                  <a:pt x="0" y="0"/>
                </a:lnTo>
                <a:lnTo>
                  <a:pt x="0" y="4008120"/>
                </a:lnTo>
                <a:lnTo>
                  <a:pt x="9905" y="4008120"/>
                </a:lnTo>
                <a:close/>
              </a:path>
            </a:pathLst>
          </a:custGeom>
          <a:solidFill>
            <a:srgbClr val="000000"/>
          </a:solidFill>
        </p:spPr>
        <p:txBody>
          <a:bodyPr wrap="square" lIns="0" tIns="0" rIns="0" bIns="0" rtlCol="0"/>
          <a:lstStyle/>
          <a:p>
            <a:endParaRPr sz="1634"/>
          </a:p>
        </p:txBody>
      </p:sp>
      <p:sp>
        <p:nvSpPr>
          <p:cNvPr id="7" name="object 7"/>
          <p:cNvSpPr/>
          <p:nvPr/>
        </p:nvSpPr>
        <p:spPr>
          <a:xfrm>
            <a:off x="1520054" y="276625"/>
            <a:ext cx="9148226" cy="6309936"/>
          </a:xfrm>
          <a:custGeom>
            <a:avLst/>
            <a:gdLst/>
            <a:ahLst/>
            <a:cxnLst/>
            <a:rect l="l" t="t" r="r" b="b"/>
            <a:pathLst>
              <a:path w="10079990" h="6952615">
                <a:moveTo>
                  <a:pt x="10067531" y="12204"/>
                </a:moveTo>
                <a:lnTo>
                  <a:pt x="10061435" y="12204"/>
                </a:lnTo>
                <a:lnTo>
                  <a:pt x="10061423" y="18300"/>
                </a:lnTo>
                <a:lnTo>
                  <a:pt x="10061423" y="6934200"/>
                </a:lnTo>
                <a:lnTo>
                  <a:pt x="18288" y="6934200"/>
                </a:lnTo>
                <a:lnTo>
                  <a:pt x="18288" y="18300"/>
                </a:lnTo>
                <a:lnTo>
                  <a:pt x="10061423" y="18300"/>
                </a:lnTo>
                <a:lnTo>
                  <a:pt x="10061423" y="12204"/>
                </a:lnTo>
                <a:lnTo>
                  <a:pt x="18288" y="12204"/>
                </a:lnTo>
                <a:lnTo>
                  <a:pt x="12192" y="12204"/>
                </a:lnTo>
                <a:lnTo>
                  <a:pt x="12192" y="18288"/>
                </a:lnTo>
                <a:lnTo>
                  <a:pt x="12192" y="6934200"/>
                </a:lnTo>
                <a:lnTo>
                  <a:pt x="12192" y="6940296"/>
                </a:lnTo>
                <a:lnTo>
                  <a:pt x="18288" y="6940296"/>
                </a:lnTo>
                <a:lnTo>
                  <a:pt x="10061423" y="6940296"/>
                </a:lnTo>
                <a:lnTo>
                  <a:pt x="10067531" y="6940296"/>
                </a:lnTo>
                <a:lnTo>
                  <a:pt x="10067531" y="6934200"/>
                </a:lnTo>
                <a:lnTo>
                  <a:pt x="10067531" y="18300"/>
                </a:lnTo>
                <a:lnTo>
                  <a:pt x="10067531" y="12204"/>
                </a:lnTo>
                <a:close/>
              </a:path>
              <a:path w="10079990" h="6952615">
                <a:moveTo>
                  <a:pt x="10079736" y="0"/>
                </a:moveTo>
                <a:lnTo>
                  <a:pt x="10073640" y="0"/>
                </a:lnTo>
                <a:lnTo>
                  <a:pt x="10073640" y="6108"/>
                </a:lnTo>
                <a:lnTo>
                  <a:pt x="10073640" y="18288"/>
                </a:lnTo>
                <a:lnTo>
                  <a:pt x="10073640" y="6934200"/>
                </a:lnTo>
                <a:lnTo>
                  <a:pt x="10073640" y="6946392"/>
                </a:lnTo>
                <a:lnTo>
                  <a:pt x="10061435" y="6946392"/>
                </a:lnTo>
                <a:lnTo>
                  <a:pt x="18288" y="6946392"/>
                </a:lnTo>
                <a:lnTo>
                  <a:pt x="6096" y="6946392"/>
                </a:lnTo>
                <a:lnTo>
                  <a:pt x="6096" y="6934200"/>
                </a:lnTo>
                <a:lnTo>
                  <a:pt x="6096" y="18288"/>
                </a:lnTo>
                <a:lnTo>
                  <a:pt x="6096" y="6108"/>
                </a:lnTo>
                <a:lnTo>
                  <a:pt x="18288" y="6108"/>
                </a:lnTo>
                <a:lnTo>
                  <a:pt x="10061423" y="6108"/>
                </a:lnTo>
                <a:lnTo>
                  <a:pt x="10073640" y="6108"/>
                </a:lnTo>
                <a:lnTo>
                  <a:pt x="10073640" y="0"/>
                </a:lnTo>
                <a:lnTo>
                  <a:pt x="0" y="0"/>
                </a:lnTo>
                <a:lnTo>
                  <a:pt x="0" y="6108"/>
                </a:lnTo>
                <a:lnTo>
                  <a:pt x="0" y="18288"/>
                </a:lnTo>
                <a:lnTo>
                  <a:pt x="0" y="6934200"/>
                </a:lnTo>
                <a:lnTo>
                  <a:pt x="0" y="6946392"/>
                </a:lnTo>
                <a:lnTo>
                  <a:pt x="0" y="6952488"/>
                </a:lnTo>
                <a:lnTo>
                  <a:pt x="6096" y="6952488"/>
                </a:lnTo>
                <a:lnTo>
                  <a:pt x="10079736" y="6952488"/>
                </a:lnTo>
                <a:lnTo>
                  <a:pt x="10079736" y="6934200"/>
                </a:lnTo>
                <a:lnTo>
                  <a:pt x="10079736" y="18288"/>
                </a:lnTo>
                <a:lnTo>
                  <a:pt x="10079736" y="0"/>
                </a:lnTo>
                <a:close/>
              </a:path>
            </a:pathLst>
          </a:custGeom>
          <a:solidFill>
            <a:srgbClr val="000000"/>
          </a:solidFill>
        </p:spPr>
        <p:txBody>
          <a:bodyPr wrap="square" lIns="0" tIns="0" rIns="0" bIns="0" rtlCol="0"/>
          <a:lstStyle/>
          <a:p>
            <a:endParaRPr sz="1634"/>
          </a:p>
        </p:txBody>
      </p:sp>
      <p:sp>
        <p:nvSpPr>
          <p:cNvPr id="8" name="object 8"/>
          <p:cNvSpPr txBox="1">
            <a:spLocks noGrp="1"/>
          </p:cNvSpPr>
          <p:nvPr>
            <p:ph type="sldNum" sz="quarter" idx="7"/>
          </p:nvPr>
        </p:nvSpPr>
        <p:spPr>
          <a:xfrm>
            <a:off x="10917181" y="5924683"/>
            <a:ext cx="858794" cy="140300"/>
          </a:xfrm>
          <a:prstGeom prst="rect">
            <a:avLst/>
          </a:prstGeom>
        </p:spPr>
        <p:txBody>
          <a:bodyPr vert="horz" wrap="square" lIns="0" tIns="576" rIns="0" bIns="0" rtlCol="0" anchor="ctr">
            <a:spAutoFit/>
          </a:bodyPr>
          <a:lstStyle/>
          <a:p>
            <a:pPr marL="34580">
              <a:spcBef>
                <a:spcPts val="5"/>
              </a:spcBef>
            </a:pPr>
            <a:fld id="{81D60167-4931-47E6-BA6A-407CBD079E47}" type="slidenum">
              <a:rPr spc="-23" dirty="0"/>
              <a:pPr marL="34580">
                <a:spcBef>
                  <a:spcPts val="5"/>
                </a:spcBef>
              </a:pPr>
              <a:t>27</a:t>
            </a:fld>
            <a:endParaRPr spc="-23"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439367" y="394421"/>
            <a:ext cx="2027432" cy="151357"/>
          </a:xfrm>
          <a:prstGeom prst="rect">
            <a:avLst/>
          </a:prstGeom>
        </p:spPr>
        <p:txBody>
          <a:bodyPr vert="horz" wrap="square" lIns="0" tIns="11526" rIns="0" bIns="0" rtlCol="0">
            <a:spAutoFit/>
          </a:bodyPr>
          <a:lstStyle/>
          <a:p>
            <a:pPr marL="11527">
              <a:spcBef>
                <a:spcPts val="91"/>
              </a:spcBef>
            </a:pPr>
            <a:r>
              <a:rPr sz="908" spc="-54" dirty="0">
                <a:latin typeface="Verdana"/>
                <a:cs typeface="Verdana"/>
              </a:rPr>
              <a:t>Отчет</a:t>
            </a:r>
            <a:r>
              <a:rPr sz="908" spc="-36" dirty="0">
                <a:latin typeface="Verdana"/>
                <a:cs typeface="Verdana"/>
              </a:rPr>
              <a:t> </a:t>
            </a:r>
            <a:r>
              <a:rPr sz="908" spc="-64" dirty="0">
                <a:latin typeface="Verdana"/>
                <a:cs typeface="Verdana"/>
              </a:rPr>
              <a:t>о</a:t>
            </a:r>
            <a:r>
              <a:rPr sz="908" spc="-32" dirty="0">
                <a:latin typeface="Verdana"/>
                <a:cs typeface="Verdana"/>
              </a:rPr>
              <a:t> </a:t>
            </a:r>
            <a:r>
              <a:rPr sz="908" spc="-82" dirty="0">
                <a:latin typeface="Verdana"/>
                <a:cs typeface="Verdana"/>
              </a:rPr>
              <a:t>движении</a:t>
            </a:r>
            <a:r>
              <a:rPr sz="908" spc="-32" dirty="0">
                <a:latin typeface="Verdana"/>
                <a:cs typeface="Verdana"/>
              </a:rPr>
              <a:t> </a:t>
            </a:r>
            <a:r>
              <a:rPr sz="908" spc="-82" dirty="0">
                <a:latin typeface="Verdana"/>
                <a:cs typeface="Verdana"/>
              </a:rPr>
              <a:t>денежных</a:t>
            </a:r>
            <a:r>
              <a:rPr sz="908" spc="-36" dirty="0">
                <a:latin typeface="Verdana"/>
                <a:cs typeface="Verdana"/>
              </a:rPr>
              <a:t> </a:t>
            </a:r>
            <a:r>
              <a:rPr sz="908" spc="-18" dirty="0">
                <a:latin typeface="Verdana"/>
                <a:cs typeface="Verdana"/>
              </a:rPr>
              <a:t>средств</a:t>
            </a:r>
            <a:endParaRPr sz="908">
              <a:latin typeface="Verdana"/>
              <a:cs typeface="Verdana"/>
            </a:endParaRPr>
          </a:p>
        </p:txBody>
      </p:sp>
      <p:graphicFrame>
        <p:nvGraphicFramePr>
          <p:cNvPr id="3" name="object 3"/>
          <p:cNvGraphicFramePr>
            <a:graphicFrameLocks noGrp="1"/>
          </p:cNvGraphicFramePr>
          <p:nvPr/>
        </p:nvGraphicFramePr>
        <p:xfrm>
          <a:off x="1704786" y="726103"/>
          <a:ext cx="4072152" cy="5378058"/>
        </p:xfrm>
        <a:graphic>
          <a:graphicData uri="http://schemas.openxmlformats.org/drawingml/2006/table">
            <a:tbl>
              <a:tblPr firstRow="1" bandRow="1">
                <a:tableStyleId>{2D5ABB26-0587-4C30-8999-92F81FD0307C}</a:tableStyleId>
              </a:tblPr>
              <a:tblGrid>
                <a:gridCol w="2312702">
                  <a:extLst>
                    <a:ext uri="{9D8B030D-6E8A-4147-A177-3AD203B41FA5}">
                      <a16:colId xmlns:a16="http://schemas.microsoft.com/office/drawing/2014/main" val="20000"/>
                    </a:ext>
                  </a:extLst>
                </a:gridCol>
                <a:gridCol w="948593">
                  <a:extLst>
                    <a:ext uri="{9D8B030D-6E8A-4147-A177-3AD203B41FA5}">
                      <a16:colId xmlns:a16="http://schemas.microsoft.com/office/drawing/2014/main" val="20001"/>
                    </a:ext>
                  </a:extLst>
                </a:gridCol>
                <a:gridCol w="810857">
                  <a:extLst>
                    <a:ext uri="{9D8B030D-6E8A-4147-A177-3AD203B41FA5}">
                      <a16:colId xmlns:a16="http://schemas.microsoft.com/office/drawing/2014/main" val="20002"/>
                    </a:ext>
                  </a:extLst>
                </a:gridCol>
              </a:tblGrid>
              <a:tr h="352697">
                <a:tc>
                  <a:txBody>
                    <a:bodyPr/>
                    <a:lstStyle/>
                    <a:p>
                      <a:pPr marL="31750">
                        <a:lnSpc>
                          <a:spcPts val="1295"/>
                        </a:lnSpc>
                      </a:pPr>
                      <a:r>
                        <a:rPr sz="1100" b="1" spc="-10" dirty="0">
                          <a:latin typeface="Arial"/>
                          <a:cs typeface="Arial"/>
                        </a:rPr>
                        <a:t>Консолидированный</a:t>
                      </a:r>
                      <a:endParaRPr sz="1100">
                        <a:latin typeface="Arial"/>
                        <a:cs typeface="Arial"/>
                      </a:endParaRPr>
                    </a:p>
                    <a:p>
                      <a:pPr marL="31750">
                        <a:lnSpc>
                          <a:spcPts val="1410"/>
                        </a:lnSpc>
                      </a:pPr>
                      <a:r>
                        <a:rPr sz="1100" b="1" dirty="0">
                          <a:latin typeface="Arial"/>
                          <a:cs typeface="Arial"/>
                        </a:rPr>
                        <a:t>бухгалтерский</a:t>
                      </a:r>
                      <a:r>
                        <a:rPr sz="1100" b="1" spc="-30" dirty="0">
                          <a:latin typeface="Arial"/>
                          <a:cs typeface="Arial"/>
                        </a:rPr>
                        <a:t> </a:t>
                      </a:r>
                      <a:r>
                        <a:rPr sz="1100" b="1" spc="-10" dirty="0">
                          <a:latin typeface="Arial"/>
                          <a:cs typeface="Arial"/>
                        </a:rPr>
                        <a:t>баланс</a:t>
                      </a:r>
                      <a:endParaRPr sz="1100">
                        <a:latin typeface="Arial"/>
                        <a:cs typeface="Arial"/>
                      </a:endParaRPr>
                    </a:p>
                  </a:txBody>
                  <a:tcPr marL="0" marR="0" marT="0" marB="0"/>
                </a:tc>
                <a:tc>
                  <a:txBody>
                    <a:bodyPr/>
                    <a:lstStyle/>
                    <a:p>
                      <a:pPr marL="543560">
                        <a:lnSpc>
                          <a:spcPts val="1155"/>
                        </a:lnSpc>
                      </a:pPr>
                      <a:r>
                        <a:rPr sz="900" b="1" spc="-20" dirty="0">
                          <a:latin typeface="Arial"/>
                          <a:cs typeface="Arial"/>
                        </a:rPr>
                        <a:t>2007</a:t>
                      </a:r>
                      <a:endParaRPr sz="900">
                        <a:latin typeface="Arial"/>
                        <a:cs typeface="Arial"/>
                      </a:endParaRPr>
                    </a:p>
                  </a:txBody>
                  <a:tcPr marL="0" marR="0" marT="0" marB="0"/>
                </a:tc>
                <a:tc>
                  <a:txBody>
                    <a:bodyPr/>
                    <a:lstStyle/>
                    <a:p>
                      <a:pPr marR="24130" algn="r">
                        <a:lnSpc>
                          <a:spcPts val="1155"/>
                        </a:lnSpc>
                      </a:pPr>
                      <a:r>
                        <a:rPr sz="900" b="1" spc="-20" dirty="0">
                          <a:latin typeface="Arial"/>
                          <a:cs typeface="Arial"/>
                        </a:rPr>
                        <a:t>2006</a:t>
                      </a:r>
                      <a:endParaRPr sz="900">
                        <a:latin typeface="Arial"/>
                        <a:cs typeface="Arial"/>
                      </a:endParaRPr>
                    </a:p>
                  </a:txBody>
                  <a:tcPr marL="0" marR="0" marT="0" marB="0"/>
                </a:tc>
                <a:extLst>
                  <a:ext uri="{0D108BD9-81ED-4DB2-BD59-A6C34878D82A}">
                    <a16:rowId xmlns:a16="http://schemas.microsoft.com/office/drawing/2014/main" val="10000"/>
                  </a:ext>
                </a:extLst>
              </a:tr>
              <a:tr h="207469">
                <a:tc>
                  <a:txBody>
                    <a:bodyPr/>
                    <a:lstStyle/>
                    <a:p>
                      <a:pPr marL="31750">
                        <a:lnSpc>
                          <a:spcPct val="100000"/>
                        </a:lnSpc>
                        <a:spcBef>
                          <a:spcPts val="250"/>
                        </a:spcBef>
                      </a:pPr>
                      <a:r>
                        <a:rPr sz="900" b="1" spc="-10" dirty="0">
                          <a:latin typeface="Arial"/>
                          <a:cs typeface="Arial"/>
                        </a:rPr>
                        <a:t>Активы</a:t>
                      </a:r>
                      <a:endParaRPr sz="900">
                        <a:latin typeface="Arial"/>
                        <a:cs typeface="Arial"/>
                      </a:endParaRPr>
                    </a:p>
                  </a:txBody>
                  <a:tcPr marL="0" marR="0" marT="28815" marB="0"/>
                </a:tc>
                <a:tc>
                  <a:txBody>
                    <a:bodyPr/>
                    <a:lstStyle/>
                    <a:p>
                      <a:pPr>
                        <a:lnSpc>
                          <a:spcPct val="100000"/>
                        </a:lnSpc>
                      </a:pPr>
                      <a:endParaRPr sz="900">
                        <a:latin typeface="Times New Roman"/>
                        <a:cs typeface="Times New Roman"/>
                      </a:endParaRPr>
                    </a:p>
                  </a:txBody>
                  <a:tcPr marL="0" marR="0" marT="0" marB="0"/>
                </a:tc>
                <a:tc>
                  <a:txBody>
                    <a:bodyPr/>
                    <a:lstStyle/>
                    <a:p>
                      <a:pPr>
                        <a:lnSpc>
                          <a:spcPct val="100000"/>
                        </a:lnSpc>
                      </a:pPr>
                      <a:endParaRPr sz="900">
                        <a:latin typeface="Times New Roman"/>
                        <a:cs typeface="Times New Roman"/>
                      </a:endParaRPr>
                    </a:p>
                  </a:txBody>
                  <a:tcPr marL="0" marR="0" marT="0" marB="0"/>
                </a:tc>
                <a:extLst>
                  <a:ext uri="{0D108BD9-81ED-4DB2-BD59-A6C34878D82A}">
                    <a16:rowId xmlns:a16="http://schemas.microsoft.com/office/drawing/2014/main" val="10001"/>
                  </a:ext>
                </a:extLst>
              </a:tr>
              <a:tr h="206893">
                <a:tc>
                  <a:txBody>
                    <a:bodyPr/>
                    <a:lstStyle/>
                    <a:p>
                      <a:pPr marL="31750">
                        <a:lnSpc>
                          <a:spcPct val="100000"/>
                        </a:lnSpc>
                        <a:spcBef>
                          <a:spcPts val="244"/>
                        </a:spcBef>
                      </a:pPr>
                      <a:r>
                        <a:rPr sz="900" spc="-90" dirty="0">
                          <a:latin typeface="Verdana"/>
                          <a:cs typeface="Verdana"/>
                        </a:rPr>
                        <a:t>Денежные</a:t>
                      </a:r>
                      <a:r>
                        <a:rPr sz="900" spc="-40" dirty="0">
                          <a:latin typeface="Verdana"/>
                          <a:cs typeface="Verdana"/>
                        </a:rPr>
                        <a:t> </a:t>
                      </a:r>
                      <a:r>
                        <a:rPr sz="900" spc="-65" dirty="0">
                          <a:latin typeface="Verdana"/>
                          <a:cs typeface="Verdana"/>
                        </a:rPr>
                        <a:t>средства</a:t>
                      </a:r>
                      <a:r>
                        <a:rPr sz="900" spc="-50" dirty="0">
                          <a:latin typeface="Verdana"/>
                          <a:cs typeface="Verdana"/>
                        </a:rPr>
                        <a:t> </a:t>
                      </a:r>
                      <a:r>
                        <a:rPr sz="900" spc="-50" dirty="0">
                          <a:latin typeface="Microsoft Sans Serif"/>
                          <a:cs typeface="Microsoft Sans Serif"/>
                        </a:rPr>
                        <a:t>(</a:t>
                      </a:r>
                      <a:r>
                        <a:rPr sz="900" spc="-50" dirty="0">
                          <a:latin typeface="Verdana"/>
                          <a:cs typeface="Verdana"/>
                        </a:rPr>
                        <a:t>и</a:t>
                      </a:r>
                      <a:r>
                        <a:rPr sz="900" spc="-45" dirty="0">
                          <a:latin typeface="Verdana"/>
                          <a:cs typeface="Verdana"/>
                        </a:rPr>
                        <a:t> </a:t>
                      </a:r>
                      <a:r>
                        <a:rPr sz="900" spc="-90" dirty="0">
                          <a:latin typeface="Verdana"/>
                          <a:cs typeface="Verdana"/>
                        </a:rPr>
                        <a:t>их</a:t>
                      </a:r>
                      <a:r>
                        <a:rPr sz="900" spc="-45" dirty="0">
                          <a:latin typeface="Verdana"/>
                          <a:cs typeface="Verdana"/>
                        </a:rPr>
                        <a:t> </a:t>
                      </a:r>
                      <a:r>
                        <a:rPr sz="900" spc="-10" dirty="0">
                          <a:latin typeface="Verdana"/>
                          <a:cs typeface="Verdana"/>
                        </a:rPr>
                        <a:t>эквиваленты</a:t>
                      </a:r>
                      <a:r>
                        <a:rPr sz="900" spc="-10" dirty="0">
                          <a:latin typeface="Microsoft Sans Serif"/>
                          <a:cs typeface="Microsoft Sans Serif"/>
                        </a:rPr>
                        <a:t>)</a:t>
                      </a:r>
                      <a:endParaRPr sz="900">
                        <a:latin typeface="Microsoft Sans Serif"/>
                        <a:cs typeface="Microsoft Sans Serif"/>
                      </a:endParaRPr>
                    </a:p>
                  </a:txBody>
                  <a:tcPr marL="0" marR="0" marT="28238" marB="0"/>
                </a:tc>
                <a:tc>
                  <a:txBody>
                    <a:bodyPr/>
                    <a:lstStyle/>
                    <a:p>
                      <a:pPr marR="36830" algn="r">
                        <a:lnSpc>
                          <a:spcPct val="100000"/>
                        </a:lnSpc>
                        <a:spcBef>
                          <a:spcPts val="244"/>
                        </a:spcBef>
                      </a:pPr>
                      <a:r>
                        <a:rPr sz="900" spc="-25" dirty="0">
                          <a:latin typeface="Microsoft Sans Serif"/>
                          <a:cs typeface="Microsoft Sans Serif"/>
                        </a:rPr>
                        <a:t>230</a:t>
                      </a:r>
                      <a:endParaRPr sz="900">
                        <a:latin typeface="Microsoft Sans Serif"/>
                        <a:cs typeface="Microsoft Sans Serif"/>
                      </a:endParaRPr>
                    </a:p>
                  </a:txBody>
                  <a:tcPr marL="0" marR="0" marT="28238" marB="0"/>
                </a:tc>
                <a:tc>
                  <a:txBody>
                    <a:bodyPr/>
                    <a:lstStyle/>
                    <a:p>
                      <a:pPr marR="24130" algn="r">
                        <a:lnSpc>
                          <a:spcPct val="100000"/>
                        </a:lnSpc>
                        <a:spcBef>
                          <a:spcPts val="244"/>
                        </a:spcBef>
                      </a:pPr>
                      <a:r>
                        <a:rPr sz="900" spc="-25" dirty="0">
                          <a:latin typeface="Microsoft Sans Serif"/>
                          <a:cs typeface="Microsoft Sans Serif"/>
                        </a:rPr>
                        <a:t>160</a:t>
                      </a:r>
                      <a:endParaRPr sz="900">
                        <a:latin typeface="Microsoft Sans Serif"/>
                        <a:cs typeface="Microsoft Sans Serif"/>
                      </a:endParaRPr>
                    </a:p>
                  </a:txBody>
                  <a:tcPr marL="0" marR="0" marT="28238" marB="0"/>
                </a:tc>
                <a:extLst>
                  <a:ext uri="{0D108BD9-81ED-4DB2-BD59-A6C34878D82A}">
                    <a16:rowId xmlns:a16="http://schemas.microsoft.com/office/drawing/2014/main" val="10002"/>
                  </a:ext>
                </a:extLst>
              </a:tr>
              <a:tr h="206893">
                <a:tc>
                  <a:txBody>
                    <a:bodyPr/>
                    <a:lstStyle/>
                    <a:p>
                      <a:pPr marL="31750">
                        <a:lnSpc>
                          <a:spcPct val="100000"/>
                        </a:lnSpc>
                        <a:spcBef>
                          <a:spcPts val="245"/>
                        </a:spcBef>
                      </a:pPr>
                      <a:r>
                        <a:rPr sz="900" spc="-80" dirty="0">
                          <a:latin typeface="Verdana"/>
                          <a:cs typeface="Verdana"/>
                        </a:rPr>
                        <a:t>Дебиторская</a:t>
                      </a:r>
                      <a:r>
                        <a:rPr sz="900" spc="15" dirty="0">
                          <a:latin typeface="Verdana"/>
                          <a:cs typeface="Verdana"/>
                        </a:rPr>
                        <a:t> </a:t>
                      </a:r>
                      <a:r>
                        <a:rPr sz="900" spc="-10" dirty="0">
                          <a:latin typeface="Verdana"/>
                          <a:cs typeface="Verdana"/>
                        </a:rPr>
                        <a:t>задолженность</a:t>
                      </a:r>
                      <a:endParaRPr sz="900">
                        <a:latin typeface="Verdana"/>
                        <a:cs typeface="Verdana"/>
                      </a:endParaRPr>
                    </a:p>
                  </a:txBody>
                  <a:tcPr marL="0" marR="0" marT="28239" marB="0"/>
                </a:tc>
                <a:tc>
                  <a:txBody>
                    <a:bodyPr/>
                    <a:lstStyle/>
                    <a:p>
                      <a:pPr marR="36830" algn="r">
                        <a:lnSpc>
                          <a:spcPct val="100000"/>
                        </a:lnSpc>
                        <a:spcBef>
                          <a:spcPts val="245"/>
                        </a:spcBef>
                      </a:pPr>
                      <a:r>
                        <a:rPr sz="900" spc="-20" dirty="0">
                          <a:latin typeface="Microsoft Sans Serif"/>
                          <a:cs typeface="Microsoft Sans Serif"/>
                        </a:rPr>
                        <a:t>1900</a:t>
                      </a:r>
                      <a:endParaRPr sz="900">
                        <a:latin typeface="Microsoft Sans Serif"/>
                        <a:cs typeface="Microsoft Sans Serif"/>
                      </a:endParaRPr>
                    </a:p>
                  </a:txBody>
                  <a:tcPr marL="0" marR="0" marT="28239" marB="0"/>
                </a:tc>
                <a:tc>
                  <a:txBody>
                    <a:bodyPr/>
                    <a:lstStyle/>
                    <a:p>
                      <a:pPr marR="24130" algn="r">
                        <a:lnSpc>
                          <a:spcPct val="100000"/>
                        </a:lnSpc>
                        <a:spcBef>
                          <a:spcPts val="245"/>
                        </a:spcBef>
                      </a:pPr>
                      <a:r>
                        <a:rPr sz="900" spc="-20" dirty="0">
                          <a:latin typeface="Microsoft Sans Serif"/>
                          <a:cs typeface="Microsoft Sans Serif"/>
                        </a:rPr>
                        <a:t>1200</a:t>
                      </a:r>
                      <a:endParaRPr sz="900">
                        <a:latin typeface="Microsoft Sans Serif"/>
                        <a:cs typeface="Microsoft Sans Serif"/>
                      </a:endParaRPr>
                    </a:p>
                  </a:txBody>
                  <a:tcPr marL="0" marR="0" marT="28239" marB="0"/>
                </a:tc>
                <a:extLst>
                  <a:ext uri="{0D108BD9-81ED-4DB2-BD59-A6C34878D82A}">
                    <a16:rowId xmlns:a16="http://schemas.microsoft.com/office/drawing/2014/main" val="10003"/>
                  </a:ext>
                </a:extLst>
              </a:tr>
              <a:tr h="206893">
                <a:tc>
                  <a:txBody>
                    <a:bodyPr/>
                    <a:lstStyle/>
                    <a:p>
                      <a:pPr marL="31750">
                        <a:lnSpc>
                          <a:spcPct val="100000"/>
                        </a:lnSpc>
                        <a:spcBef>
                          <a:spcPts val="245"/>
                        </a:spcBef>
                      </a:pPr>
                      <a:r>
                        <a:rPr sz="900" spc="-10" dirty="0">
                          <a:latin typeface="Verdana"/>
                          <a:cs typeface="Verdana"/>
                        </a:rPr>
                        <a:t>Запасы</a:t>
                      </a:r>
                      <a:endParaRPr sz="900">
                        <a:latin typeface="Verdana"/>
                        <a:cs typeface="Verdana"/>
                      </a:endParaRPr>
                    </a:p>
                  </a:txBody>
                  <a:tcPr marL="0" marR="0" marT="28239" marB="0"/>
                </a:tc>
                <a:tc>
                  <a:txBody>
                    <a:bodyPr/>
                    <a:lstStyle/>
                    <a:p>
                      <a:pPr marR="36830" algn="r">
                        <a:lnSpc>
                          <a:spcPct val="100000"/>
                        </a:lnSpc>
                        <a:spcBef>
                          <a:spcPts val="245"/>
                        </a:spcBef>
                      </a:pPr>
                      <a:r>
                        <a:rPr sz="900" spc="-20" dirty="0">
                          <a:latin typeface="Microsoft Sans Serif"/>
                          <a:cs typeface="Microsoft Sans Serif"/>
                        </a:rPr>
                        <a:t>1000</a:t>
                      </a:r>
                      <a:endParaRPr sz="900">
                        <a:latin typeface="Microsoft Sans Serif"/>
                        <a:cs typeface="Microsoft Sans Serif"/>
                      </a:endParaRPr>
                    </a:p>
                  </a:txBody>
                  <a:tcPr marL="0" marR="0" marT="28239" marB="0"/>
                </a:tc>
                <a:tc>
                  <a:txBody>
                    <a:bodyPr/>
                    <a:lstStyle/>
                    <a:p>
                      <a:pPr marR="24130" algn="r">
                        <a:lnSpc>
                          <a:spcPct val="100000"/>
                        </a:lnSpc>
                        <a:spcBef>
                          <a:spcPts val="245"/>
                        </a:spcBef>
                      </a:pPr>
                      <a:r>
                        <a:rPr sz="900" spc="-20" dirty="0">
                          <a:latin typeface="Microsoft Sans Serif"/>
                          <a:cs typeface="Microsoft Sans Serif"/>
                        </a:rPr>
                        <a:t>1950</a:t>
                      </a:r>
                      <a:endParaRPr sz="900">
                        <a:latin typeface="Microsoft Sans Serif"/>
                        <a:cs typeface="Microsoft Sans Serif"/>
                      </a:endParaRPr>
                    </a:p>
                  </a:txBody>
                  <a:tcPr marL="0" marR="0" marT="28239" marB="0"/>
                </a:tc>
                <a:extLst>
                  <a:ext uri="{0D108BD9-81ED-4DB2-BD59-A6C34878D82A}">
                    <a16:rowId xmlns:a16="http://schemas.microsoft.com/office/drawing/2014/main" val="10004"/>
                  </a:ext>
                </a:extLst>
              </a:tr>
              <a:tr h="206893">
                <a:tc>
                  <a:txBody>
                    <a:bodyPr/>
                    <a:lstStyle/>
                    <a:p>
                      <a:pPr marL="31750">
                        <a:lnSpc>
                          <a:spcPct val="100000"/>
                        </a:lnSpc>
                        <a:spcBef>
                          <a:spcPts val="245"/>
                        </a:spcBef>
                      </a:pPr>
                      <a:r>
                        <a:rPr sz="900" spc="-65" dirty="0">
                          <a:latin typeface="Verdana"/>
                          <a:cs typeface="Verdana"/>
                        </a:rPr>
                        <a:t>Портфельные</a:t>
                      </a:r>
                      <a:r>
                        <a:rPr sz="900" spc="20" dirty="0">
                          <a:latin typeface="Verdana"/>
                          <a:cs typeface="Verdana"/>
                        </a:rPr>
                        <a:t> </a:t>
                      </a:r>
                      <a:r>
                        <a:rPr sz="900" spc="-10" dirty="0">
                          <a:latin typeface="Verdana"/>
                          <a:cs typeface="Verdana"/>
                        </a:rPr>
                        <a:t>инвестиции</a:t>
                      </a:r>
                      <a:endParaRPr sz="900">
                        <a:latin typeface="Verdana"/>
                        <a:cs typeface="Verdana"/>
                      </a:endParaRPr>
                    </a:p>
                  </a:txBody>
                  <a:tcPr marL="0" marR="0" marT="28239" marB="0"/>
                </a:tc>
                <a:tc>
                  <a:txBody>
                    <a:bodyPr/>
                    <a:lstStyle/>
                    <a:p>
                      <a:pPr marR="36830" algn="r">
                        <a:lnSpc>
                          <a:spcPct val="100000"/>
                        </a:lnSpc>
                        <a:spcBef>
                          <a:spcPts val="245"/>
                        </a:spcBef>
                      </a:pPr>
                      <a:r>
                        <a:rPr sz="900" spc="-20" dirty="0">
                          <a:latin typeface="Microsoft Sans Serif"/>
                          <a:cs typeface="Microsoft Sans Serif"/>
                        </a:rPr>
                        <a:t>2500</a:t>
                      </a:r>
                      <a:endParaRPr sz="900">
                        <a:latin typeface="Microsoft Sans Serif"/>
                        <a:cs typeface="Microsoft Sans Serif"/>
                      </a:endParaRPr>
                    </a:p>
                  </a:txBody>
                  <a:tcPr marL="0" marR="0" marT="28239" marB="0"/>
                </a:tc>
                <a:tc>
                  <a:txBody>
                    <a:bodyPr/>
                    <a:lstStyle/>
                    <a:p>
                      <a:pPr marR="24130" algn="r">
                        <a:lnSpc>
                          <a:spcPct val="100000"/>
                        </a:lnSpc>
                        <a:spcBef>
                          <a:spcPts val="245"/>
                        </a:spcBef>
                      </a:pPr>
                      <a:r>
                        <a:rPr sz="900" spc="-20" dirty="0">
                          <a:latin typeface="Microsoft Sans Serif"/>
                          <a:cs typeface="Microsoft Sans Serif"/>
                        </a:rPr>
                        <a:t>2500</a:t>
                      </a:r>
                      <a:endParaRPr sz="900">
                        <a:latin typeface="Microsoft Sans Serif"/>
                        <a:cs typeface="Microsoft Sans Serif"/>
                      </a:endParaRPr>
                    </a:p>
                  </a:txBody>
                  <a:tcPr marL="0" marR="0" marT="28239" marB="0"/>
                </a:tc>
                <a:extLst>
                  <a:ext uri="{0D108BD9-81ED-4DB2-BD59-A6C34878D82A}">
                    <a16:rowId xmlns:a16="http://schemas.microsoft.com/office/drawing/2014/main" val="10005"/>
                  </a:ext>
                </a:extLst>
              </a:tr>
              <a:tr h="345205">
                <a:tc>
                  <a:txBody>
                    <a:bodyPr/>
                    <a:lstStyle/>
                    <a:p>
                      <a:pPr marL="31750" marR="278765" indent="-635">
                        <a:lnSpc>
                          <a:spcPct val="100000"/>
                        </a:lnSpc>
                        <a:spcBef>
                          <a:spcPts val="245"/>
                        </a:spcBef>
                      </a:pPr>
                      <a:r>
                        <a:rPr sz="900" spc="-70" dirty="0">
                          <a:latin typeface="Verdana"/>
                          <a:cs typeface="Verdana"/>
                        </a:rPr>
                        <a:t>Основные</a:t>
                      </a:r>
                      <a:r>
                        <a:rPr sz="900" spc="-25" dirty="0">
                          <a:latin typeface="Verdana"/>
                          <a:cs typeface="Verdana"/>
                        </a:rPr>
                        <a:t> </a:t>
                      </a:r>
                      <a:r>
                        <a:rPr sz="900" spc="-60" dirty="0">
                          <a:latin typeface="Verdana"/>
                          <a:cs typeface="Verdana"/>
                        </a:rPr>
                        <a:t>средства</a:t>
                      </a:r>
                      <a:r>
                        <a:rPr sz="900" spc="-10" dirty="0">
                          <a:latin typeface="Verdana"/>
                          <a:cs typeface="Verdana"/>
                        </a:rPr>
                        <a:t> </a:t>
                      </a:r>
                      <a:r>
                        <a:rPr sz="900" spc="-65" dirty="0">
                          <a:latin typeface="Microsoft Sans Serif"/>
                          <a:cs typeface="Microsoft Sans Serif"/>
                        </a:rPr>
                        <a:t>(</a:t>
                      </a:r>
                      <a:r>
                        <a:rPr sz="900" spc="-65" dirty="0">
                          <a:latin typeface="Verdana"/>
                          <a:cs typeface="Verdana"/>
                        </a:rPr>
                        <a:t>первоначальная </a:t>
                      </a:r>
                      <a:r>
                        <a:rPr sz="900" spc="-10" dirty="0">
                          <a:latin typeface="Verdana"/>
                          <a:cs typeface="Verdana"/>
                        </a:rPr>
                        <a:t>стоимость</a:t>
                      </a:r>
                      <a:r>
                        <a:rPr sz="900" spc="-10" dirty="0">
                          <a:latin typeface="Microsoft Sans Serif"/>
                          <a:cs typeface="Microsoft Sans Serif"/>
                        </a:rPr>
                        <a:t>)</a:t>
                      </a:r>
                      <a:endParaRPr sz="900">
                        <a:latin typeface="Microsoft Sans Serif"/>
                        <a:cs typeface="Microsoft Sans Serif"/>
                      </a:endParaRPr>
                    </a:p>
                  </a:txBody>
                  <a:tcPr marL="0" marR="0" marT="28239" marB="0"/>
                </a:tc>
                <a:tc>
                  <a:txBody>
                    <a:bodyPr/>
                    <a:lstStyle/>
                    <a:p>
                      <a:pPr marL="146685">
                        <a:lnSpc>
                          <a:spcPct val="100000"/>
                        </a:lnSpc>
                        <a:spcBef>
                          <a:spcPts val="245"/>
                        </a:spcBef>
                      </a:pPr>
                      <a:r>
                        <a:rPr sz="900" spc="-20" dirty="0">
                          <a:latin typeface="Microsoft Sans Serif"/>
                          <a:cs typeface="Microsoft Sans Serif"/>
                        </a:rPr>
                        <a:t>3730</a:t>
                      </a:r>
                      <a:endParaRPr sz="900">
                        <a:latin typeface="Microsoft Sans Serif"/>
                        <a:cs typeface="Microsoft Sans Serif"/>
                      </a:endParaRPr>
                    </a:p>
                  </a:txBody>
                  <a:tcPr marL="0" marR="0" marT="28239" marB="0"/>
                </a:tc>
                <a:tc>
                  <a:txBody>
                    <a:bodyPr/>
                    <a:lstStyle/>
                    <a:p>
                      <a:pPr marL="128905">
                        <a:lnSpc>
                          <a:spcPct val="100000"/>
                        </a:lnSpc>
                        <a:spcBef>
                          <a:spcPts val="245"/>
                        </a:spcBef>
                      </a:pPr>
                      <a:r>
                        <a:rPr sz="900" spc="-20" dirty="0">
                          <a:latin typeface="Microsoft Sans Serif"/>
                          <a:cs typeface="Microsoft Sans Serif"/>
                        </a:rPr>
                        <a:t>1910</a:t>
                      </a:r>
                      <a:endParaRPr sz="900">
                        <a:latin typeface="Microsoft Sans Serif"/>
                        <a:cs typeface="Microsoft Sans Serif"/>
                      </a:endParaRPr>
                    </a:p>
                  </a:txBody>
                  <a:tcPr marL="0" marR="0" marT="28239" marB="0"/>
                </a:tc>
                <a:extLst>
                  <a:ext uri="{0D108BD9-81ED-4DB2-BD59-A6C34878D82A}">
                    <a16:rowId xmlns:a16="http://schemas.microsoft.com/office/drawing/2014/main" val="10006"/>
                  </a:ext>
                </a:extLst>
              </a:tr>
              <a:tr h="206893">
                <a:tc>
                  <a:txBody>
                    <a:bodyPr/>
                    <a:lstStyle/>
                    <a:p>
                      <a:pPr marL="31750">
                        <a:lnSpc>
                          <a:spcPct val="100000"/>
                        </a:lnSpc>
                        <a:spcBef>
                          <a:spcPts val="245"/>
                        </a:spcBef>
                      </a:pPr>
                      <a:r>
                        <a:rPr sz="900" spc="-80" dirty="0">
                          <a:latin typeface="Verdana"/>
                          <a:cs typeface="Verdana"/>
                        </a:rPr>
                        <a:t>Накопленная</a:t>
                      </a:r>
                      <a:r>
                        <a:rPr sz="900" spc="-5" dirty="0">
                          <a:latin typeface="Verdana"/>
                          <a:cs typeface="Verdana"/>
                        </a:rPr>
                        <a:t> </a:t>
                      </a:r>
                      <a:r>
                        <a:rPr sz="900" spc="-10" dirty="0">
                          <a:latin typeface="Verdana"/>
                          <a:cs typeface="Verdana"/>
                        </a:rPr>
                        <a:t>амортизация</a:t>
                      </a:r>
                      <a:endParaRPr sz="900">
                        <a:latin typeface="Verdana"/>
                        <a:cs typeface="Verdana"/>
                      </a:endParaRPr>
                    </a:p>
                  </a:txBody>
                  <a:tcPr marL="0" marR="0" marT="28239" marB="0"/>
                </a:tc>
                <a:tc>
                  <a:txBody>
                    <a:bodyPr/>
                    <a:lstStyle/>
                    <a:p>
                      <a:pPr marL="61594">
                        <a:lnSpc>
                          <a:spcPct val="100000"/>
                        </a:lnSpc>
                        <a:spcBef>
                          <a:spcPts val="245"/>
                        </a:spcBef>
                      </a:pPr>
                      <a:r>
                        <a:rPr sz="900" spc="-10" dirty="0">
                          <a:latin typeface="Microsoft Sans Serif"/>
                          <a:cs typeface="Microsoft Sans Serif"/>
                        </a:rPr>
                        <a:t>(1450)</a:t>
                      </a:r>
                      <a:endParaRPr sz="900">
                        <a:latin typeface="Microsoft Sans Serif"/>
                        <a:cs typeface="Microsoft Sans Serif"/>
                      </a:endParaRPr>
                    </a:p>
                  </a:txBody>
                  <a:tcPr marL="0" marR="0" marT="28239" marB="0"/>
                </a:tc>
                <a:tc>
                  <a:txBody>
                    <a:bodyPr/>
                    <a:lstStyle/>
                    <a:p>
                      <a:pPr marL="44450">
                        <a:lnSpc>
                          <a:spcPct val="100000"/>
                        </a:lnSpc>
                        <a:spcBef>
                          <a:spcPts val="245"/>
                        </a:spcBef>
                      </a:pPr>
                      <a:r>
                        <a:rPr sz="900" spc="-10" dirty="0">
                          <a:latin typeface="Microsoft Sans Serif"/>
                          <a:cs typeface="Microsoft Sans Serif"/>
                        </a:rPr>
                        <a:t>(1060)</a:t>
                      </a:r>
                      <a:endParaRPr sz="900">
                        <a:latin typeface="Microsoft Sans Serif"/>
                        <a:cs typeface="Microsoft Sans Serif"/>
                      </a:endParaRPr>
                    </a:p>
                  </a:txBody>
                  <a:tcPr marL="0" marR="0" marT="28239" marB="0"/>
                </a:tc>
                <a:extLst>
                  <a:ext uri="{0D108BD9-81ED-4DB2-BD59-A6C34878D82A}">
                    <a16:rowId xmlns:a16="http://schemas.microsoft.com/office/drawing/2014/main" val="10007"/>
                  </a:ext>
                </a:extLst>
              </a:tr>
              <a:tr h="345205">
                <a:tc>
                  <a:txBody>
                    <a:bodyPr/>
                    <a:lstStyle/>
                    <a:p>
                      <a:pPr marL="31750" marR="586740">
                        <a:lnSpc>
                          <a:spcPct val="100000"/>
                        </a:lnSpc>
                        <a:spcBef>
                          <a:spcPts val="245"/>
                        </a:spcBef>
                      </a:pPr>
                      <a:r>
                        <a:rPr sz="900" spc="-70" dirty="0">
                          <a:latin typeface="Verdana"/>
                          <a:cs typeface="Verdana"/>
                        </a:rPr>
                        <a:t>Основные</a:t>
                      </a:r>
                      <a:r>
                        <a:rPr sz="900" spc="-25" dirty="0">
                          <a:latin typeface="Verdana"/>
                          <a:cs typeface="Verdana"/>
                        </a:rPr>
                        <a:t> </a:t>
                      </a:r>
                      <a:r>
                        <a:rPr sz="900" spc="-60" dirty="0">
                          <a:latin typeface="Verdana"/>
                          <a:cs typeface="Verdana"/>
                        </a:rPr>
                        <a:t>средства</a:t>
                      </a:r>
                      <a:r>
                        <a:rPr sz="900" spc="-10" dirty="0">
                          <a:latin typeface="Verdana"/>
                          <a:cs typeface="Verdana"/>
                        </a:rPr>
                        <a:t> </a:t>
                      </a:r>
                      <a:r>
                        <a:rPr sz="900" spc="-55" dirty="0">
                          <a:latin typeface="Microsoft Sans Serif"/>
                          <a:cs typeface="Microsoft Sans Serif"/>
                        </a:rPr>
                        <a:t>(</a:t>
                      </a:r>
                      <a:r>
                        <a:rPr sz="900" spc="-55" dirty="0">
                          <a:latin typeface="Verdana"/>
                          <a:cs typeface="Verdana"/>
                        </a:rPr>
                        <a:t>остаточная </a:t>
                      </a:r>
                      <a:r>
                        <a:rPr sz="900" spc="-10" dirty="0">
                          <a:latin typeface="Verdana"/>
                          <a:cs typeface="Verdana"/>
                        </a:rPr>
                        <a:t>стоимость</a:t>
                      </a:r>
                      <a:r>
                        <a:rPr sz="900" spc="-10" dirty="0">
                          <a:latin typeface="Microsoft Sans Serif"/>
                          <a:cs typeface="Microsoft Sans Serif"/>
                        </a:rPr>
                        <a:t>)</a:t>
                      </a:r>
                      <a:endParaRPr sz="900">
                        <a:latin typeface="Microsoft Sans Serif"/>
                        <a:cs typeface="Microsoft Sans Serif"/>
                      </a:endParaRPr>
                    </a:p>
                  </a:txBody>
                  <a:tcPr marL="0" marR="0" marT="28239" marB="0"/>
                </a:tc>
                <a:tc>
                  <a:txBody>
                    <a:bodyPr/>
                    <a:lstStyle/>
                    <a:p>
                      <a:pPr marR="36830" algn="r">
                        <a:lnSpc>
                          <a:spcPct val="100000"/>
                        </a:lnSpc>
                        <a:spcBef>
                          <a:spcPts val="245"/>
                        </a:spcBef>
                      </a:pPr>
                      <a:r>
                        <a:rPr sz="900" spc="-20" dirty="0">
                          <a:latin typeface="Microsoft Sans Serif"/>
                          <a:cs typeface="Microsoft Sans Serif"/>
                        </a:rPr>
                        <a:t>2280</a:t>
                      </a:r>
                      <a:endParaRPr sz="900">
                        <a:latin typeface="Microsoft Sans Serif"/>
                        <a:cs typeface="Microsoft Sans Serif"/>
                      </a:endParaRPr>
                    </a:p>
                  </a:txBody>
                  <a:tcPr marL="0" marR="0" marT="28239" marB="0"/>
                </a:tc>
                <a:tc>
                  <a:txBody>
                    <a:bodyPr/>
                    <a:lstStyle/>
                    <a:p>
                      <a:pPr marR="24130" algn="r">
                        <a:lnSpc>
                          <a:spcPct val="100000"/>
                        </a:lnSpc>
                        <a:spcBef>
                          <a:spcPts val="245"/>
                        </a:spcBef>
                      </a:pPr>
                      <a:r>
                        <a:rPr sz="900" spc="-25" dirty="0">
                          <a:latin typeface="Microsoft Sans Serif"/>
                          <a:cs typeface="Microsoft Sans Serif"/>
                        </a:rPr>
                        <a:t>850</a:t>
                      </a:r>
                      <a:endParaRPr sz="900">
                        <a:latin typeface="Microsoft Sans Serif"/>
                        <a:cs typeface="Microsoft Sans Serif"/>
                      </a:endParaRPr>
                    </a:p>
                  </a:txBody>
                  <a:tcPr marL="0" marR="0" marT="28239" marB="0"/>
                </a:tc>
                <a:extLst>
                  <a:ext uri="{0D108BD9-81ED-4DB2-BD59-A6C34878D82A}">
                    <a16:rowId xmlns:a16="http://schemas.microsoft.com/office/drawing/2014/main" val="10008"/>
                  </a:ext>
                </a:extLst>
              </a:tr>
              <a:tr h="207469">
                <a:tc>
                  <a:txBody>
                    <a:bodyPr/>
                    <a:lstStyle/>
                    <a:p>
                      <a:pPr marL="31750">
                        <a:lnSpc>
                          <a:spcPct val="100000"/>
                        </a:lnSpc>
                        <a:spcBef>
                          <a:spcPts val="245"/>
                        </a:spcBef>
                      </a:pPr>
                      <a:r>
                        <a:rPr sz="900" spc="-70" dirty="0">
                          <a:latin typeface="Verdana"/>
                          <a:cs typeface="Verdana"/>
                        </a:rPr>
                        <a:t>Итого</a:t>
                      </a:r>
                      <a:r>
                        <a:rPr sz="900" spc="-40" dirty="0">
                          <a:latin typeface="Verdana"/>
                          <a:cs typeface="Verdana"/>
                        </a:rPr>
                        <a:t> </a:t>
                      </a:r>
                      <a:r>
                        <a:rPr sz="900" spc="-10" dirty="0">
                          <a:latin typeface="Verdana"/>
                          <a:cs typeface="Verdana"/>
                        </a:rPr>
                        <a:t>активы</a:t>
                      </a:r>
                      <a:endParaRPr sz="900">
                        <a:latin typeface="Verdana"/>
                        <a:cs typeface="Verdana"/>
                      </a:endParaRPr>
                    </a:p>
                  </a:txBody>
                  <a:tcPr marL="0" marR="0" marT="28239" marB="0"/>
                </a:tc>
                <a:tc>
                  <a:txBody>
                    <a:bodyPr/>
                    <a:lstStyle/>
                    <a:p>
                      <a:pPr marR="36830" algn="r">
                        <a:lnSpc>
                          <a:spcPct val="100000"/>
                        </a:lnSpc>
                        <a:spcBef>
                          <a:spcPts val="245"/>
                        </a:spcBef>
                      </a:pPr>
                      <a:r>
                        <a:rPr sz="900" spc="-20" dirty="0">
                          <a:latin typeface="Microsoft Sans Serif"/>
                          <a:cs typeface="Microsoft Sans Serif"/>
                        </a:rPr>
                        <a:t>7910</a:t>
                      </a:r>
                      <a:endParaRPr sz="900">
                        <a:latin typeface="Microsoft Sans Serif"/>
                        <a:cs typeface="Microsoft Sans Serif"/>
                      </a:endParaRPr>
                    </a:p>
                  </a:txBody>
                  <a:tcPr marL="0" marR="0" marT="28239" marB="0"/>
                </a:tc>
                <a:tc>
                  <a:txBody>
                    <a:bodyPr/>
                    <a:lstStyle/>
                    <a:p>
                      <a:pPr marR="24130" algn="r">
                        <a:lnSpc>
                          <a:spcPct val="100000"/>
                        </a:lnSpc>
                        <a:spcBef>
                          <a:spcPts val="245"/>
                        </a:spcBef>
                      </a:pPr>
                      <a:r>
                        <a:rPr sz="900" spc="-20" dirty="0">
                          <a:latin typeface="Microsoft Sans Serif"/>
                          <a:cs typeface="Microsoft Sans Serif"/>
                        </a:rPr>
                        <a:t>6600</a:t>
                      </a:r>
                      <a:endParaRPr sz="900">
                        <a:latin typeface="Microsoft Sans Serif"/>
                        <a:cs typeface="Microsoft Sans Serif"/>
                      </a:endParaRPr>
                    </a:p>
                  </a:txBody>
                  <a:tcPr marL="0" marR="0" marT="28239" marB="0"/>
                </a:tc>
                <a:extLst>
                  <a:ext uri="{0D108BD9-81ED-4DB2-BD59-A6C34878D82A}">
                    <a16:rowId xmlns:a16="http://schemas.microsoft.com/office/drawing/2014/main" val="10009"/>
                  </a:ext>
                </a:extLst>
              </a:tr>
              <a:tr h="206893">
                <a:tc>
                  <a:txBody>
                    <a:bodyPr/>
                    <a:lstStyle/>
                    <a:p>
                      <a:pPr marL="31750">
                        <a:lnSpc>
                          <a:spcPct val="100000"/>
                        </a:lnSpc>
                        <a:spcBef>
                          <a:spcPts val="250"/>
                        </a:spcBef>
                      </a:pPr>
                      <a:r>
                        <a:rPr sz="900" b="1" spc="-10" dirty="0">
                          <a:latin typeface="Arial"/>
                          <a:cs typeface="Arial"/>
                        </a:rPr>
                        <a:t>Обязательства</a:t>
                      </a:r>
                      <a:endParaRPr sz="900">
                        <a:latin typeface="Arial"/>
                        <a:cs typeface="Arial"/>
                      </a:endParaRPr>
                    </a:p>
                  </a:txBody>
                  <a:tcPr marL="0" marR="0" marT="28815" marB="0"/>
                </a:tc>
                <a:tc>
                  <a:txBody>
                    <a:bodyPr/>
                    <a:lstStyle/>
                    <a:p>
                      <a:pPr>
                        <a:lnSpc>
                          <a:spcPct val="100000"/>
                        </a:lnSpc>
                      </a:pPr>
                      <a:endParaRPr sz="900">
                        <a:latin typeface="Times New Roman"/>
                        <a:cs typeface="Times New Roman"/>
                      </a:endParaRPr>
                    </a:p>
                  </a:txBody>
                  <a:tcPr marL="0" marR="0" marT="0" marB="0"/>
                </a:tc>
                <a:tc>
                  <a:txBody>
                    <a:bodyPr/>
                    <a:lstStyle/>
                    <a:p>
                      <a:pPr>
                        <a:lnSpc>
                          <a:spcPct val="100000"/>
                        </a:lnSpc>
                      </a:pPr>
                      <a:endParaRPr sz="900">
                        <a:latin typeface="Times New Roman"/>
                        <a:cs typeface="Times New Roman"/>
                      </a:endParaRPr>
                    </a:p>
                  </a:txBody>
                  <a:tcPr marL="0" marR="0" marT="0" marB="0"/>
                </a:tc>
                <a:extLst>
                  <a:ext uri="{0D108BD9-81ED-4DB2-BD59-A6C34878D82A}">
                    <a16:rowId xmlns:a16="http://schemas.microsoft.com/office/drawing/2014/main" val="10010"/>
                  </a:ext>
                </a:extLst>
              </a:tr>
              <a:tr h="345205">
                <a:tc>
                  <a:txBody>
                    <a:bodyPr/>
                    <a:lstStyle/>
                    <a:p>
                      <a:pPr marL="31750" marR="753110">
                        <a:lnSpc>
                          <a:spcPct val="100000"/>
                        </a:lnSpc>
                        <a:spcBef>
                          <a:spcPts val="244"/>
                        </a:spcBef>
                      </a:pPr>
                      <a:r>
                        <a:rPr sz="900" spc="-80" dirty="0">
                          <a:latin typeface="Verdana"/>
                          <a:cs typeface="Verdana"/>
                        </a:rPr>
                        <a:t>Кредиторская</a:t>
                      </a:r>
                      <a:r>
                        <a:rPr sz="900" spc="-10" dirty="0">
                          <a:latin typeface="Verdana"/>
                          <a:cs typeface="Verdana"/>
                        </a:rPr>
                        <a:t> </a:t>
                      </a:r>
                      <a:r>
                        <a:rPr sz="900" spc="-65" dirty="0">
                          <a:latin typeface="Verdana"/>
                          <a:cs typeface="Verdana"/>
                        </a:rPr>
                        <a:t>задолженность </a:t>
                      </a:r>
                      <a:r>
                        <a:rPr sz="900" spc="-75" dirty="0">
                          <a:latin typeface="Verdana"/>
                          <a:cs typeface="Verdana"/>
                        </a:rPr>
                        <a:t>поставщикам</a:t>
                      </a:r>
                      <a:r>
                        <a:rPr sz="900" spc="-35" dirty="0">
                          <a:latin typeface="Verdana"/>
                          <a:cs typeface="Verdana"/>
                        </a:rPr>
                        <a:t> </a:t>
                      </a:r>
                      <a:r>
                        <a:rPr sz="900" spc="-85" dirty="0">
                          <a:latin typeface="Verdana"/>
                          <a:cs typeface="Verdana"/>
                        </a:rPr>
                        <a:t>и</a:t>
                      </a:r>
                      <a:r>
                        <a:rPr sz="900" spc="-45" dirty="0">
                          <a:latin typeface="Verdana"/>
                          <a:cs typeface="Verdana"/>
                        </a:rPr>
                        <a:t> </a:t>
                      </a:r>
                      <a:r>
                        <a:rPr sz="900" spc="-35" dirty="0">
                          <a:latin typeface="Verdana"/>
                          <a:cs typeface="Verdana"/>
                        </a:rPr>
                        <a:t>подрядчикам</a:t>
                      </a:r>
                      <a:endParaRPr sz="900">
                        <a:latin typeface="Verdana"/>
                        <a:cs typeface="Verdana"/>
                      </a:endParaRPr>
                    </a:p>
                  </a:txBody>
                  <a:tcPr marL="0" marR="0" marT="28238" marB="0"/>
                </a:tc>
                <a:tc>
                  <a:txBody>
                    <a:bodyPr/>
                    <a:lstStyle/>
                    <a:p>
                      <a:pPr marR="36830" algn="r">
                        <a:lnSpc>
                          <a:spcPct val="100000"/>
                        </a:lnSpc>
                        <a:spcBef>
                          <a:spcPts val="244"/>
                        </a:spcBef>
                      </a:pPr>
                      <a:r>
                        <a:rPr sz="900" spc="-25" dirty="0">
                          <a:latin typeface="Microsoft Sans Serif"/>
                          <a:cs typeface="Microsoft Sans Serif"/>
                        </a:rPr>
                        <a:t>250</a:t>
                      </a:r>
                      <a:endParaRPr sz="900">
                        <a:latin typeface="Microsoft Sans Serif"/>
                        <a:cs typeface="Microsoft Sans Serif"/>
                      </a:endParaRPr>
                    </a:p>
                  </a:txBody>
                  <a:tcPr marL="0" marR="0" marT="28238" marB="0"/>
                </a:tc>
                <a:tc>
                  <a:txBody>
                    <a:bodyPr/>
                    <a:lstStyle/>
                    <a:p>
                      <a:pPr marR="24130" algn="r">
                        <a:lnSpc>
                          <a:spcPct val="100000"/>
                        </a:lnSpc>
                        <a:spcBef>
                          <a:spcPts val="244"/>
                        </a:spcBef>
                      </a:pPr>
                      <a:r>
                        <a:rPr sz="900" spc="-20" dirty="0">
                          <a:latin typeface="Microsoft Sans Serif"/>
                          <a:cs typeface="Microsoft Sans Serif"/>
                        </a:rPr>
                        <a:t>1890</a:t>
                      </a:r>
                      <a:endParaRPr sz="900">
                        <a:latin typeface="Microsoft Sans Serif"/>
                        <a:cs typeface="Microsoft Sans Serif"/>
                      </a:endParaRPr>
                    </a:p>
                  </a:txBody>
                  <a:tcPr marL="0" marR="0" marT="28238" marB="0"/>
                </a:tc>
                <a:extLst>
                  <a:ext uri="{0D108BD9-81ED-4DB2-BD59-A6C34878D82A}">
                    <a16:rowId xmlns:a16="http://schemas.microsoft.com/office/drawing/2014/main" val="10011"/>
                  </a:ext>
                </a:extLst>
              </a:tr>
              <a:tr h="345205">
                <a:tc>
                  <a:txBody>
                    <a:bodyPr/>
                    <a:lstStyle/>
                    <a:p>
                      <a:pPr marL="31750" marR="579120">
                        <a:lnSpc>
                          <a:spcPct val="100000"/>
                        </a:lnSpc>
                        <a:spcBef>
                          <a:spcPts val="245"/>
                        </a:spcBef>
                      </a:pPr>
                      <a:r>
                        <a:rPr sz="900" spc="-80" dirty="0">
                          <a:latin typeface="Verdana"/>
                          <a:cs typeface="Verdana"/>
                        </a:rPr>
                        <a:t>Кредиторская</a:t>
                      </a:r>
                      <a:r>
                        <a:rPr sz="900" spc="-5" dirty="0">
                          <a:latin typeface="Verdana"/>
                          <a:cs typeface="Verdana"/>
                        </a:rPr>
                        <a:t> </a:t>
                      </a:r>
                      <a:r>
                        <a:rPr sz="900" spc="-70" dirty="0">
                          <a:latin typeface="Verdana"/>
                          <a:cs typeface="Verdana"/>
                        </a:rPr>
                        <a:t>задолженность</a:t>
                      </a:r>
                      <a:r>
                        <a:rPr sz="900" dirty="0">
                          <a:latin typeface="Verdana"/>
                          <a:cs typeface="Verdana"/>
                        </a:rPr>
                        <a:t> </a:t>
                      </a:r>
                      <a:r>
                        <a:rPr sz="900" spc="-25" dirty="0">
                          <a:latin typeface="Verdana"/>
                          <a:cs typeface="Verdana"/>
                        </a:rPr>
                        <a:t>по </a:t>
                      </a:r>
                      <a:r>
                        <a:rPr sz="900" spc="-10" dirty="0">
                          <a:latin typeface="Verdana"/>
                          <a:cs typeface="Verdana"/>
                        </a:rPr>
                        <a:t>процентам</a:t>
                      </a:r>
                      <a:endParaRPr sz="900">
                        <a:latin typeface="Verdana"/>
                        <a:cs typeface="Verdana"/>
                      </a:endParaRPr>
                    </a:p>
                  </a:txBody>
                  <a:tcPr marL="0" marR="0" marT="28239" marB="0"/>
                </a:tc>
                <a:tc>
                  <a:txBody>
                    <a:bodyPr/>
                    <a:lstStyle/>
                    <a:p>
                      <a:pPr marR="36830" algn="r">
                        <a:lnSpc>
                          <a:spcPct val="100000"/>
                        </a:lnSpc>
                        <a:spcBef>
                          <a:spcPts val="245"/>
                        </a:spcBef>
                      </a:pPr>
                      <a:r>
                        <a:rPr sz="900" spc="-25" dirty="0">
                          <a:latin typeface="Microsoft Sans Serif"/>
                          <a:cs typeface="Microsoft Sans Serif"/>
                        </a:rPr>
                        <a:t>230</a:t>
                      </a:r>
                      <a:endParaRPr sz="900">
                        <a:latin typeface="Microsoft Sans Serif"/>
                        <a:cs typeface="Microsoft Sans Serif"/>
                      </a:endParaRPr>
                    </a:p>
                  </a:txBody>
                  <a:tcPr marL="0" marR="0" marT="28239" marB="0"/>
                </a:tc>
                <a:tc>
                  <a:txBody>
                    <a:bodyPr/>
                    <a:lstStyle/>
                    <a:p>
                      <a:pPr marR="24130" algn="r">
                        <a:lnSpc>
                          <a:spcPct val="100000"/>
                        </a:lnSpc>
                        <a:spcBef>
                          <a:spcPts val="245"/>
                        </a:spcBef>
                      </a:pPr>
                      <a:r>
                        <a:rPr sz="900" spc="-25" dirty="0">
                          <a:latin typeface="Microsoft Sans Serif"/>
                          <a:cs typeface="Microsoft Sans Serif"/>
                        </a:rPr>
                        <a:t>100</a:t>
                      </a:r>
                      <a:endParaRPr sz="900">
                        <a:latin typeface="Microsoft Sans Serif"/>
                        <a:cs typeface="Microsoft Sans Serif"/>
                      </a:endParaRPr>
                    </a:p>
                  </a:txBody>
                  <a:tcPr marL="0" marR="0" marT="28239" marB="0"/>
                </a:tc>
                <a:extLst>
                  <a:ext uri="{0D108BD9-81ED-4DB2-BD59-A6C34878D82A}">
                    <a16:rowId xmlns:a16="http://schemas.microsoft.com/office/drawing/2014/main" val="10012"/>
                  </a:ext>
                </a:extLst>
              </a:tr>
              <a:tr h="345205">
                <a:tc>
                  <a:txBody>
                    <a:bodyPr/>
                    <a:lstStyle/>
                    <a:p>
                      <a:pPr marL="31750" marR="53975">
                        <a:lnSpc>
                          <a:spcPct val="100000"/>
                        </a:lnSpc>
                        <a:spcBef>
                          <a:spcPts val="245"/>
                        </a:spcBef>
                      </a:pPr>
                      <a:r>
                        <a:rPr sz="900" spc="-80" dirty="0">
                          <a:latin typeface="Verdana"/>
                          <a:cs typeface="Verdana"/>
                        </a:rPr>
                        <a:t>Кредиторская</a:t>
                      </a:r>
                      <a:r>
                        <a:rPr sz="900" spc="-30" dirty="0">
                          <a:latin typeface="Verdana"/>
                          <a:cs typeface="Verdana"/>
                        </a:rPr>
                        <a:t> </a:t>
                      </a:r>
                      <a:r>
                        <a:rPr sz="900" spc="-70" dirty="0">
                          <a:latin typeface="Verdana"/>
                          <a:cs typeface="Verdana"/>
                        </a:rPr>
                        <a:t>задолженность</a:t>
                      </a:r>
                      <a:r>
                        <a:rPr sz="900" spc="-25" dirty="0">
                          <a:latin typeface="Verdana"/>
                          <a:cs typeface="Verdana"/>
                        </a:rPr>
                        <a:t> </a:t>
                      </a:r>
                      <a:r>
                        <a:rPr sz="900" spc="-85" dirty="0">
                          <a:latin typeface="Verdana"/>
                          <a:cs typeface="Verdana"/>
                        </a:rPr>
                        <a:t>по</a:t>
                      </a:r>
                      <a:r>
                        <a:rPr sz="900" spc="-25" dirty="0">
                          <a:latin typeface="Verdana"/>
                          <a:cs typeface="Verdana"/>
                        </a:rPr>
                        <a:t> </a:t>
                      </a:r>
                      <a:r>
                        <a:rPr sz="900" spc="-45" dirty="0">
                          <a:latin typeface="Verdana"/>
                          <a:cs typeface="Verdana"/>
                        </a:rPr>
                        <a:t>налогам </a:t>
                      </a:r>
                      <a:r>
                        <a:rPr sz="900" spc="-80" dirty="0">
                          <a:latin typeface="Verdana"/>
                          <a:cs typeface="Verdana"/>
                        </a:rPr>
                        <a:t>на</a:t>
                      </a:r>
                      <a:r>
                        <a:rPr sz="900" spc="-60" dirty="0">
                          <a:latin typeface="Verdana"/>
                          <a:cs typeface="Verdana"/>
                        </a:rPr>
                        <a:t> </a:t>
                      </a:r>
                      <a:r>
                        <a:rPr sz="900" spc="-10" dirty="0">
                          <a:latin typeface="Verdana"/>
                          <a:cs typeface="Verdana"/>
                        </a:rPr>
                        <a:t>прибыль</a:t>
                      </a:r>
                      <a:endParaRPr sz="900">
                        <a:latin typeface="Verdana"/>
                        <a:cs typeface="Verdana"/>
                      </a:endParaRPr>
                    </a:p>
                  </a:txBody>
                  <a:tcPr marL="0" marR="0" marT="28239" marB="0"/>
                </a:tc>
                <a:tc>
                  <a:txBody>
                    <a:bodyPr/>
                    <a:lstStyle/>
                    <a:p>
                      <a:pPr marR="36830" algn="r">
                        <a:lnSpc>
                          <a:spcPct val="100000"/>
                        </a:lnSpc>
                        <a:spcBef>
                          <a:spcPts val="245"/>
                        </a:spcBef>
                      </a:pPr>
                      <a:r>
                        <a:rPr sz="900" spc="-25" dirty="0">
                          <a:latin typeface="Microsoft Sans Serif"/>
                          <a:cs typeface="Microsoft Sans Serif"/>
                        </a:rPr>
                        <a:t>400</a:t>
                      </a:r>
                      <a:endParaRPr sz="900">
                        <a:latin typeface="Microsoft Sans Serif"/>
                        <a:cs typeface="Microsoft Sans Serif"/>
                      </a:endParaRPr>
                    </a:p>
                  </a:txBody>
                  <a:tcPr marL="0" marR="0" marT="28239" marB="0"/>
                </a:tc>
                <a:tc>
                  <a:txBody>
                    <a:bodyPr/>
                    <a:lstStyle/>
                    <a:p>
                      <a:pPr marR="24130" algn="r">
                        <a:lnSpc>
                          <a:spcPct val="100000"/>
                        </a:lnSpc>
                        <a:spcBef>
                          <a:spcPts val="245"/>
                        </a:spcBef>
                      </a:pPr>
                      <a:r>
                        <a:rPr sz="900" spc="-20" dirty="0">
                          <a:latin typeface="Microsoft Sans Serif"/>
                          <a:cs typeface="Microsoft Sans Serif"/>
                        </a:rPr>
                        <a:t>1000</a:t>
                      </a:r>
                      <a:endParaRPr sz="900">
                        <a:latin typeface="Microsoft Sans Serif"/>
                        <a:cs typeface="Microsoft Sans Serif"/>
                      </a:endParaRPr>
                    </a:p>
                  </a:txBody>
                  <a:tcPr marL="0" marR="0" marT="28239" marB="0"/>
                </a:tc>
                <a:extLst>
                  <a:ext uri="{0D108BD9-81ED-4DB2-BD59-A6C34878D82A}">
                    <a16:rowId xmlns:a16="http://schemas.microsoft.com/office/drawing/2014/main" val="10013"/>
                  </a:ext>
                </a:extLst>
              </a:tr>
              <a:tr h="206893">
                <a:tc>
                  <a:txBody>
                    <a:bodyPr/>
                    <a:lstStyle/>
                    <a:p>
                      <a:pPr marL="31750">
                        <a:lnSpc>
                          <a:spcPct val="100000"/>
                        </a:lnSpc>
                        <a:spcBef>
                          <a:spcPts val="245"/>
                        </a:spcBef>
                      </a:pPr>
                      <a:r>
                        <a:rPr sz="900" spc="-80" dirty="0">
                          <a:latin typeface="Verdana"/>
                          <a:cs typeface="Verdana"/>
                        </a:rPr>
                        <a:t>Долгосрочная</a:t>
                      </a:r>
                      <a:r>
                        <a:rPr sz="900" spc="25" dirty="0">
                          <a:latin typeface="Verdana"/>
                          <a:cs typeface="Verdana"/>
                        </a:rPr>
                        <a:t> </a:t>
                      </a:r>
                      <a:r>
                        <a:rPr sz="900" spc="-10" dirty="0">
                          <a:latin typeface="Verdana"/>
                          <a:cs typeface="Verdana"/>
                        </a:rPr>
                        <a:t>задолженность</a:t>
                      </a:r>
                      <a:endParaRPr sz="900">
                        <a:latin typeface="Verdana"/>
                        <a:cs typeface="Verdana"/>
                      </a:endParaRPr>
                    </a:p>
                  </a:txBody>
                  <a:tcPr marL="0" marR="0" marT="28239" marB="0"/>
                </a:tc>
                <a:tc>
                  <a:txBody>
                    <a:bodyPr/>
                    <a:lstStyle/>
                    <a:p>
                      <a:pPr marR="36830" algn="r">
                        <a:lnSpc>
                          <a:spcPct val="100000"/>
                        </a:lnSpc>
                        <a:spcBef>
                          <a:spcPts val="245"/>
                        </a:spcBef>
                      </a:pPr>
                      <a:r>
                        <a:rPr sz="900" spc="-20" dirty="0">
                          <a:latin typeface="Microsoft Sans Serif"/>
                          <a:cs typeface="Microsoft Sans Serif"/>
                        </a:rPr>
                        <a:t>2300</a:t>
                      </a:r>
                      <a:endParaRPr sz="900">
                        <a:latin typeface="Microsoft Sans Serif"/>
                        <a:cs typeface="Microsoft Sans Serif"/>
                      </a:endParaRPr>
                    </a:p>
                  </a:txBody>
                  <a:tcPr marL="0" marR="0" marT="28239" marB="0"/>
                </a:tc>
                <a:tc>
                  <a:txBody>
                    <a:bodyPr/>
                    <a:lstStyle/>
                    <a:p>
                      <a:pPr marR="24130" algn="r">
                        <a:lnSpc>
                          <a:spcPct val="100000"/>
                        </a:lnSpc>
                        <a:spcBef>
                          <a:spcPts val="245"/>
                        </a:spcBef>
                      </a:pPr>
                      <a:r>
                        <a:rPr sz="900" spc="-20" dirty="0">
                          <a:latin typeface="Microsoft Sans Serif"/>
                          <a:cs typeface="Microsoft Sans Serif"/>
                        </a:rPr>
                        <a:t>1040</a:t>
                      </a:r>
                      <a:endParaRPr sz="900">
                        <a:latin typeface="Microsoft Sans Serif"/>
                        <a:cs typeface="Microsoft Sans Serif"/>
                      </a:endParaRPr>
                    </a:p>
                  </a:txBody>
                  <a:tcPr marL="0" marR="0" marT="28239" marB="0"/>
                </a:tc>
                <a:extLst>
                  <a:ext uri="{0D108BD9-81ED-4DB2-BD59-A6C34878D82A}">
                    <a16:rowId xmlns:a16="http://schemas.microsoft.com/office/drawing/2014/main" val="10014"/>
                  </a:ext>
                </a:extLst>
              </a:tr>
              <a:tr h="207469">
                <a:tc>
                  <a:txBody>
                    <a:bodyPr/>
                    <a:lstStyle/>
                    <a:p>
                      <a:pPr marL="31750">
                        <a:lnSpc>
                          <a:spcPct val="100000"/>
                        </a:lnSpc>
                        <a:spcBef>
                          <a:spcPts val="245"/>
                        </a:spcBef>
                      </a:pPr>
                      <a:r>
                        <a:rPr sz="900" spc="-70" dirty="0">
                          <a:latin typeface="Verdana"/>
                          <a:cs typeface="Verdana"/>
                        </a:rPr>
                        <a:t>Итого</a:t>
                      </a:r>
                      <a:r>
                        <a:rPr sz="900" spc="-40" dirty="0">
                          <a:latin typeface="Verdana"/>
                          <a:cs typeface="Verdana"/>
                        </a:rPr>
                        <a:t> </a:t>
                      </a:r>
                      <a:r>
                        <a:rPr sz="900" spc="-10" dirty="0">
                          <a:latin typeface="Verdana"/>
                          <a:cs typeface="Verdana"/>
                        </a:rPr>
                        <a:t>обязательства</a:t>
                      </a:r>
                      <a:endParaRPr sz="900">
                        <a:latin typeface="Verdana"/>
                        <a:cs typeface="Verdana"/>
                      </a:endParaRPr>
                    </a:p>
                  </a:txBody>
                  <a:tcPr marL="0" marR="0" marT="28239" marB="0"/>
                </a:tc>
                <a:tc>
                  <a:txBody>
                    <a:bodyPr/>
                    <a:lstStyle/>
                    <a:p>
                      <a:pPr marR="36830" algn="r">
                        <a:lnSpc>
                          <a:spcPct val="100000"/>
                        </a:lnSpc>
                        <a:spcBef>
                          <a:spcPts val="245"/>
                        </a:spcBef>
                      </a:pPr>
                      <a:r>
                        <a:rPr sz="900" spc="-20" dirty="0">
                          <a:latin typeface="Microsoft Sans Serif"/>
                          <a:cs typeface="Microsoft Sans Serif"/>
                        </a:rPr>
                        <a:t>3180</a:t>
                      </a:r>
                      <a:endParaRPr sz="900">
                        <a:latin typeface="Microsoft Sans Serif"/>
                        <a:cs typeface="Microsoft Sans Serif"/>
                      </a:endParaRPr>
                    </a:p>
                  </a:txBody>
                  <a:tcPr marL="0" marR="0" marT="28239" marB="0"/>
                </a:tc>
                <a:tc>
                  <a:txBody>
                    <a:bodyPr/>
                    <a:lstStyle/>
                    <a:p>
                      <a:pPr marR="24130" algn="r">
                        <a:lnSpc>
                          <a:spcPct val="100000"/>
                        </a:lnSpc>
                        <a:spcBef>
                          <a:spcPts val="245"/>
                        </a:spcBef>
                      </a:pPr>
                      <a:r>
                        <a:rPr sz="900" spc="-20" dirty="0">
                          <a:latin typeface="Microsoft Sans Serif"/>
                          <a:cs typeface="Microsoft Sans Serif"/>
                        </a:rPr>
                        <a:t>4030</a:t>
                      </a:r>
                      <a:endParaRPr sz="900">
                        <a:latin typeface="Microsoft Sans Serif"/>
                        <a:cs typeface="Microsoft Sans Serif"/>
                      </a:endParaRPr>
                    </a:p>
                  </a:txBody>
                  <a:tcPr marL="0" marR="0" marT="28239" marB="0"/>
                </a:tc>
                <a:extLst>
                  <a:ext uri="{0D108BD9-81ED-4DB2-BD59-A6C34878D82A}">
                    <a16:rowId xmlns:a16="http://schemas.microsoft.com/office/drawing/2014/main" val="10015"/>
                  </a:ext>
                </a:extLst>
              </a:tr>
              <a:tr h="206893">
                <a:tc>
                  <a:txBody>
                    <a:bodyPr/>
                    <a:lstStyle/>
                    <a:p>
                      <a:pPr marL="31750">
                        <a:lnSpc>
                          <a:spcPct val="100000"/>
                        </a:lnSpc>
                        <a:spcBef>
                          <a:spcPts val="250"/>
                        </a:spcBef>
                      </a:pPr>
                      <a:r>
                        <a:rPr sz="900" b="1" dirty="0">
                          <a:latin typeface="Arial"/>
                          <a:cs typeface="Arial"/>
                        </a:rPr>
                        <a:t>Собственный</a:t>
                      </a:r>
                      <a:r>
                        <a:rPr sz="900" b="1" spc="-25" dirty="0">
                          <a:latin typeface="Arial"/>
                          <a:cs typeface="Arial"/>
                        </a:rPr>
                        <a:t> </a:t>
                      </a:r>
                      <a:r>
                        <a:rPr sz="900" b="1" dirty="0">
                          <a:latin typeface="Arial"/>
                          <a:cs typeface="Arial"/>
                        </a:rPr>
                        <a:t>капитал</a:t>
                      </a:r>
                      <a:r>
                        <a:rPr sz="900" b="1" spc="-20" dirty="0">
                          <a:latin typeface="Arial"/>
                          <a:cs typeface="Arial"/>
                        </a:rPr>
                        <a:t> </a:t>
                      </a:r>
                      <a:r>
                        <a:rPr sz="900" b="1" spc="-10" dirty="0">
                          <a:latin typeface="Arial"/>
                          <a:cs typeface="Arial"/>
                        </a:rPr>
                        <a:t>акционеров</a:t>
                      </a:r>
                      <a:endParaRPr sz="900">
                        <a:latin typeface="Arial"/>
                        <a:cs typeface="Arial"/>
                      </a:endParaRPr>
                    </a:p>
                  </a:txBody>
                  <a:tcPr marL="0" marR="0" marT="28815" marB="0"/>
                </a:tc>
                <a:tc>
                  <a:txBody>
                    <a:bodyPr/>
                    <a:lstStyle/>
                    <a:p>
                      <a:pPr>
                        <a:lnSpc>
                          <a:spcPct val="100000"/>
                        </a:lnSpc>
                      </a:pPr>
                      <a:endParaRPr sz="900">
                        <a:latin typeface="Times New Roman"/>
                        <a:cs typeface="Times New Roman"/>
                      </a:endParaRPr>
                    </a:p>
                  </a:txBody>
                  <a:tcPr marL="0" marR="0" marT="0" marB="0"/>
                </a:tc>
                <a:tc>
                  <a:txBody>
                    <a:bodyPr/>
                    <a:lstStyle/>
                    <a:p>
                      <a:pPr>
                        <a:lnSpc>
                          <a:spcPct val="100000"/>
                        </a:lnSpc>
                      </a:pPr>
                      <a:endParaRPr sz="900">
                        <a:latin typeface="Times New Roman"/>
                        <a:cs typeface="Times New Roman"/>
                      </a:endParaRPr>
                    </a:p>
                  </a:txBody>
                  <a:tcPr marL="0" marR="0" marT="0" marB="0"/>
                </a:tc>
                <a:extLst>
                  <a:ext uri="{0D108BD9-81ED-4DB2-BD59-A6C34878D82A}">
                    <a16:rowId xmlns:a16="http://schemas.microsoft.com/office/drawing/2014/main" val="10016"/>
                  </a:ext>
                </a:extLst>
              </a:tr>
              <a:tr h="206893">
                <a:tc>
                  <a:txBody>
                    <a:bodyPr/>
                    <a:lstStyle/>
                    <a:p>
                      <a:pPr marL="31750">
                        <a:lnSpc>
                          <a:spcPct val="100000"/>
                        </a:lnSpc>
                        <a:spcBef>
                          <a:spcPts val="244"/>
                        </a:spcBef>
                      </a:pPr>
                      <a:r>
                        <a:rPr sz="900" spc="-90" dirty="0">
                          <a:latin typeface="Verdana"/>
                          <a:cs typeface="Verdana"/>
                        </a:rPr>
                        <a:t>Акционерный</a:t>
                      </a:r>
                      <a:r>
                        <a:rPr sz="900" spc="5" dirty="0">
                          <a:latin typeface="Verdana"/>
                          <a:cs typeface="Verdana"/>
                        </a:rPr>
                        <a:t> </a:t>
                      </a:r>
                      <a:r>
                        <a:rPr sz="900" spc="-10" dirty="0">
                          <a:latin typeface="Verdana"/>
                          <a:cs typeface="Verdana"/>
                        </a:rPr>
                        <a:t>капитал</a:t>
                      </a:r>
                      <a:endParaRPr sz="900">
                        <a:latin typeface="Verdana"/>
                        <a:cs typeface="Verdana"/>
                      </a:endParaRPr>
                    </a:p>
                  </a:txBody>
                  <a:tcPr marL="0" marR="0" marT="28238" marB="0"/>
                </a:tc>
                <a:tc>
                  <a:txBody>
                    <a:bodyPr/>
                    <a:lstStyle/>
                    <a:p>
                      <a:pPr marR="36830" algn="r">
                        <a:lnSpc>
                          <a:spcPct val="100000"/>
                        </a:lnSpc>
                        <a:spcBef>
                          <a:spcPts val="244"/>
                        </a:spcBef>
                      </a:pPr>
                      <a:r>
                        <a:rPr sz="900" spc="-20" dirty="0">
                          <a:latin typeface="Microsoft Sans Serif"/>
                          <a:cs typeface="Microsoft Sans Serif"/>
                        </a:rPr>
                        <a:t>1500</a:t>
                      </a:r>
                      <a:endParaRPr sz="900">
                        <a:latin typeface="Microsoft Sans Serif"/>
                        <a:cs typeface="Microsoft Sans Serif"/>
                      </a:endParaRPr>
                    </a:p>
                  </a:txBody>
                  <a:tcPr marL="0" marR="0" marT="28238" marB="0"/>
                </a:tc>
                <a:tc>
                  <a:txBody>
                    <a:bodyPr/>
                    <a:lstStyle/>
                    <a:p>
                      <a:pPr marR="24130" algn="r">
                        <a:lnSpc>
                          <a:spcPct val="100000"/>
                        </a:lnSpc>
                        <a:spcBef>
                          <a:spcPts val="244"/>
                        </a:spcBef>
                      </a:pPr>
                      <a:r>
                        <a:rPr sz="900" spc="-20" dirty="0">
                          <a:latin typeface="Microsoft Sans Serif"/>
                          <a:cs typeface="Microsoft Sans Serif"/>
                        </a:rPr>
                        <a:t>1250</a:t>
                      </a:r>
                      <a:endParaRPr sz="900">
                        <a:latin typeface="Microsoft Sans Serif"/>
                        <a:cs typeface="Microsoft Sans Serif"/>
                      </a:endParaRPr>
                    </a:p>
                  </a:txBody>
                  <a:tcPr marL="0" marR="0" marT="28238" marB="0"/>
                </a:tc>
                <a:extLst>
                  <a:ext uri="{0D108BD9-81ED-4DB2-BD59-A6C34878D82A}">
                    <a16:rowId xmlns:a16="http://schemas.microsoft.com/office/drawing/2014/main" val="10017"/>
                  </a:ext>
                </a:extLst>
              </a:tr>
              <a:tr h="207469">
                <a:tc>
                  <a:txBody>
                    <a:bodyPr/>
                    <a:lstStyle/>
                    <a:p>
                      <a:pPr marL="31750">
                        <a:lnSpc>
                          <a:spcPct val="100000"/>
                        </a:lnSpc>
                        <a:spcBef>
                          <a:spcPts val="245"/>
                        </a:spcBef>
                      </a:pPr>
                      <a:r>
                        <a:rPr sz="900" spc="-65" dirty="0">
                          <a:latin typeface="Verdana"/>
                          <a:cs typeface="Verdana"/>
                        </a:rPr>
                        <a:t>Нераспределенная</a:t>
                      </a:r>
                      <a:r>
                        <a:rPr sz="900" spc="5" dirty="0">
                          <a:latin typeface="Verdana"/>
                          <a:cs typeface="Verdana"/>
                        </a:rPr>
                        <a:t> </a:t>
                      </a:r>
                      <a:r>
                        <a:rPr sz="900" spc="-10" dirty="0">
                          <a:latin typeface="Verdana"/>
                          <a:cs typeface="Verdana"/>
                        </a:rPr>
                        <a:t>прибыль</a:t>
                      </a:r>
                      <a:endParaRPr sz="900">
                        <a:latin typeface="Verdana"/>
                        <a:cs typeface="Verdana"/>
                      </a:endParaRPr>
                    </a:p>
                  </a:txBody>
                  <a:tcPr marL="0" marR="0" marT="28239" marB="0"/>
                </a:tc>
                <a:tc>
                  <a:txBody>
                    <a:bodyPr/>
                    <a:lstStyle/>
                    <a:p>
                      <a:pPr marR="36830" algn="r">
                        <a:lnSpc>
                          <a:spcPct val="100000"/>
                        </a:lnSpc>
                        <a:spcBef>
                          <a:spcPts val="245"/>
                        </a:spcBef>
                      </a:pPr>
                      <a:r>
                        <a:rPr sz="900" spc="-20" dirty="0">
                          <a:latin typeface="Microsoft Sans Serif"/>
                          <a:cs typeface="Microsoft Sans Serif"/>
                        </a:rPr>
                        <a:t>3410</a:t>
                      </a:r>
                      <a:endParaRPr sz="900">
                        <a:latin typeface="Microsoft Sans Serif"/>
                        <a:cs typeface="Microsoft Sans Serif"/>
                      </a:endParaRPr>
                    </a:p>
                  </a:txBody>
                  <a:tcPr marL="0" marR="0" marT="28239" marB="0"/>
                </a:tc>
                <a:tc>
                  <a:txBody>
                    <a:bodyPr/>
                    <a:lstStyle/>
                    <a:p>
                      <a:pPr marR="24130" algn="r">
                        <a:lnSpc>
                          <a:spcPct val="100000"/>
                        </a:lnSpc>
                        <a:spcBef>
                          <a:spcPts val="245"/>
                        </a:spcBef>
                      </a:pPr>
                      <a:r>
                        <a:rPr sz="900" spc="-20" dirty="0">
                          <a:latin typeface="Microsoft Sans Serif"/>
                          <a:cs typeface="Microsoft Sans Serif"/>
                        </a:rPr>
                        <a:t>1380</a:t>
                      </a:r>
                      <a:endParaRPr sz="900">
                        <a:latin typeface="Microsoft Sans Serif"/>
                        <a:cs typeface="Microsoft Sans Serif"/>
                      </a:endParaRPr>
                    </a:p>
                  </a:txBody>
                  <a:tcPr marL="0" marR="0" marT="28239" marB="0"/>
                </a:tc>
                <a:extLst>
                  <a:ext uri="{0D108BD9-81ED-4DB2-BD59-A6C34878D82A}">
                    <a16:rowId xmlns:a16="http://schemas.microsoft.com/office/drawing/2014/main" val="10018"/>
                  </a:ext>
                </a:extLst>
              </a:tr>
              <a:tr h="206893">
                <a:tc>
                  <a:txBody>
                    <a:bodyPr/>
                    <a:lstStyle/>
                    <a:p>
                      <a:pPr marL="31750">
                        <a:lnSpc>
                          <a:spcPct val="100000"/>
                        </a:lnSpc>
                        <a:spcBef>
                          <a:spcPts val="245"/>
                        </a:spcBef>
                      </a:pPr>
                      <a:r>
                        <a:rPr sz="900" spc="-70" dirty="0">
                          <a:latin typeface="Verdana"/>
                          <a:cs typeface="Verdana"/>
                        </a:rPr>
                        <a:t>Итого</a:t>
                      </a:r>
                      <a:r>
                        <a:rPr sz="900" spc="-30" dirty="0">
                          <a:latin typeface="Verdana"/>
                          <a:cs typeface="Verdana"/>
                        </a:rPr>
                        <a:t> </a:t>
                      </a:r>
                      <a:r>
                        <a:rPr sz="900" spc="-70" dirty="0">
                          <a:latin typeface="Verdana"/>
                          <a:cs typeface="Verdana"/>
                        </a:rPr>
                        <a:t>собственный</a:t>
                      </a:r>
                      <a:r>
                        <a:rPr sz="900" spc="-25" dirty="0">
                          <a:latin typeface="Verdana"/>
                          <a:cs typeface="Verdana"/>
                        </a:rPr>
                        <a:t> </a:t>
                      </a:r>
                      <a:r>
                        <a:rPr sz="900" spc="-85" dirty="0">
                          <a:latin typeface="Verdana"/>
                          <a:cs typeface="Verdana"/>
                        </a:rPr>
                        <a:t>капитал</a:t>
                      </a:r>
                      <a:r>
                        <a:rPr sz="900" spc="-30" dirty="0">
                          <a:latin typeface="Verdana"/>
                          <a:cs typeface="Verdana"/>
                        </a:rPr>
                        <a:t> </a:t>
                      </a:r>
                      <a:r>
                        <a:rPr sz="900" spc="-10" dirty="0">
                          <a:latin typeface="Verdana"/>
                          <a:cs typeface="Verdana"/>
                        </a:rPr>
                        <a:t>акционеров</a:t>
                      </a:r>
                      <a:endParaRPr sz="900">
                        <a:latin typeface="Verdana"/>
                        <a:cs typeface="Verdana"/>
                      </a:endParaRPr>
                    </a:p>
                  </a:txBody>
                  <a:tcPr marL="0" marR="0" marT="28239" marB="0"/>
                </a:tc>
                <a:tc>
                  <a:txBody>
                    <a:bodyPr/>
                    <a:lstStyle/>
                    <a:p>
                      <a:pPr marR="36830" algn="r">
                        <a:lnSpc>
                          <a:spcPct val="100000"/>
                        </a:lnSpc>
                        <a:spcBef>
                          <a:spcPts val="245"/>
                        </a:spcBef>
                      </a:pPr>
                      <a:r>
                        <a:rPr sz="900" spc="-20" dirty="0">
                          <a:latin typeface="Microsoft Sans Serif"/>
                          <a:cs typeface="Microsoft Sans Serif"/>
                        </a:rPr>
                        <a:t>4730</a:t>
                      </a:r>
                      <a:endParaRPr sz="900">
                        <a:latin typeface="Microsoft Sans Serif"/>
                        <a:cs typeface="Microsoft Sans Serif"/>
                      </a:endParaRPr>
                    </a:p>
                  </a:txBody>
                  <a:tcPr marL="0" marR="0" marT="28239" marB="0"/>
                </a:tc>
                <a:tc>
                  <a:txBody>
                    <a:bodyPr/>
                    <a:lstStyle/>
                    <a:p>
                      <a:pPr marR="24130" algn="r">
                        <a:lnSpc>
                          <a:spcPct val="100000"/>
                        </a:lnSpc>
                        <a:spcBef>
                          <a:spcPts val="245"/>
                        </a:spcBef>
                      </a:pPr>
                      <a:r>
                        <a:rPr sz="900" spc="-20" dirty="0">
                          <a:latin typeface="Microsoft Sans Serif"/>
                          <a:cs typeface="Microsoft Sans Serif"/>
                        </a:rPr>
                        <a:t>2630</a:t>
                      </a:r>
                      <a:endParaRPr sz="900">
                        <a:latin typeface="Microsoft Sans Serif"/>
                        <a:cs typeface="Microsoft Sans Serif"/>
                      </a:endParaRPr>
                    </a:p>
                  </a:txBody>
                  <a:tcPr marL="0" marR="0" marT="28239" marB="0"/>
                </a:tc>
                <a:extLst>
                  <a:ext uri="{0D108BD9-81ED-4DB2-BD59-A6C34878D82A}">
                    <a16:rowId xmlns:a16="http://schemas.microsoft.com/office/drawing/2014/main" val="10019"/>
                  </a:ext>
                </a:extLst>
              </a:tr>
              <a:tr h="306017">
                <a:tc>
                  <a:txBody>
                    <a:bodyPr/>
                    <a:lstStyle/>
                    <a:p>
                      <a:pPr marL="31750" marR="356870">
                        <a:lnSpc>
                          <a:spcPct val="100000"/>
                        </a:lnSpc>
                        <a:spcBef>
                          <a:spcPts val="160"/>
                        </a:spcBef>
                      </a:pPr>
                      <a:r>
                        <a:rPr sz="900" spc="-70" dirty="0">
                          <a:latin typeface="Verdana"/>
                          <a:cs typeface="Verdana"/>
                        </a:rPr>
                        <a:t>Итого</a:t>
                      </a:r>
                      <a:r>
                        <a:rPr sz="900" spc="-45" dirty="0">
                          <a:latin typeface="Verdana"/>
                          <a:cs typeface="Verdana"/>
                        </a:rPr>
                        <a:t> </a:t>
                      </a:r>
                      <a:r>
                        <a:rPr sz="900" spc="-60" dirty="0">
                          <a:latin typeface="Verdana"/>
                          <a:cs typeface="Verdana"/>
                        </a:rPr>
                        <a:t>обязательства</a:t>
                      </a:r>
                      <a:r>
                        <a:rPr sz="900" spc="-40" dirty="0">
                          <a:latin typeface="Verdana"/>
                          <a:cs typeface="Verdana"/>
                        </a:rPr>
                        <a:t> </a:t>
                      </a:r>
                      <a:r>
                        <a:rPr sz="900" spc="-85" dirty="0">
                          <a:latin typeface="Verdana"/>
                          <a:cs typeface="Verdana"/>
                        </a:rPr>
                        <a:t>и</a:t>
                      </a:r>
                      <a:r>
                        <a:rPr sz="900" spc="-45" dirty="0">
                          <a:latin typeface="Verdana"/>
                          <a:cs typeface="Verdana"/>
                        </a:rPr>
                        <a:t> </a:t>
                      </a:r>
                      <a:r>
                        <a:rPr sz="900" spc="-60" dirty="0">
                          <a:latin typeface="Verdana"/>
                          <a:cs typeface="Verdana"/>
                        </a:rPr>
                        <a:t>собственный </a:t>
                      </a:r>
                      <a:r>
                        <a:rPr sz="900" spc="-85" dirty="0">
                          <a:latin typeface="Verdana"/>
                          <a:cs typeface="Verdana"/>
                        </a:rPr>
                        <a:t>капитал</a:t>
                      </a:r>
                      <a:r>
                        <a:rPr sz="900" spc="-20" dirty="0">
                          <a:latin typeface="Verdana"/>
                          <a:cs typeface="Verdana"/>
                        </a:rPr>
                        <a:t> </a:t>
                      </a:r>
                      <a:r>
                        <a:rPr sz="900" spc="-10" dirty="0">
                          <a:latin typeface="Verdana"/>
                          <a:cs typeface="Verdana"/>
                        </a:rPr>
                        <a:t>акционеров</a:t>
                      </a:r>
                      <a:endParaRPr sz="900">
                        <a:latin typeface="Verdana"/>
                        <a:cs typeface="Verdana"/>
                      </a:endParaRPr>
                    </a:p>
                  </a:txBody>
                  <a:tcPr marL="0" marR="0" marT="18442" marB="0"/>
                </a:tc>
                <a:tc>
                  <a:txBody>
                    <a:bodyPr/>
                    <a:lstStyle/>
                    <a:p>
                      <a:pPr marR="36830" algn="r">
                        <a:lnSpc>
                          <a:spcPct val="100000"/>
                        </a:lnSpc>
                        <a:spcBef>
                          <a:spcPts val="245"/>
                        </a:spcBef>
                      </a:pPr>
                      <a:r>
                        <a:rPr sz="900" spc="-20" dirty="0">
                          <a:latin typeface="Microsoft Sans Serif"/>
                          <a:cs typeface="Microsoft Sans Serif"/>
                        </a:rPr>
                        <a:t>7910</a:t>
                      </a:r>
                      <a:endParaRPr sz="900">
                        <a:latin typeface="Microsoft Sans Serif"/>
                        <a:cs typeface="Microsoft Sans Serif"/>
                      </a:endParaRPr>
                    </a:p>
                  </a:txBody>
                  <a:tcPr marL="0" marR="0" marT="28239" marB="0"/>
                </a:tc>
                <a:tc>
                  <a:txBody>
                    <a:bodyPr/>
                    <a:lstStyle/>
                    <a:p>
                      <a:pPr marR="24130" algn="r">
                        <a:lnSpc>
                          <a:spcPct val="100000"/>
                        </a:lnSpc>
                        <a:spcBef>
                          <a:spcPts val="245"/>
                        </a:spcBef>
                      </a:pPr>
                      <a:r>
                        <a:rPr sz="900" spc="-20" dirty="0">
                          <a:latin typeface="Microsoft Sans Serif"/>
                          <a:cs typeface="Microsoft Sans Serif"/>
                        </a:rPr>
                        <a:t>6660</a:t>
                      </a:r>
                      <a:endParaRPr sz="900">
                        <a:latin typeface="Microsoft Sans Serif"/>
                        <a:cs typeface="Microsoft Sans Serif"/>
                      </a:endParaRPr>
                    </a:p>
                  </a:txBody>
                  <a:tcPr marL="0" marR="0" marT="28239" marB="0"/>
                </a:tc>
                <a:extLst>
                  <a:ext uri="{0D108BD9-81ED-4DB2-BD59-A6C34878D82A}">
                    <a16:rowId xmlns:a16="http://schemas.microsoft.com/office/drawing/2014/main" val="10020"/>
                  </a:ext>
                </a:extLst>
              </a:tr>
            </a:tbl>
          </a:graphicData>
        </a:graphic>
      </p:graphicFrame>
      <p:sp>
        <p:nvSpPr>
          <p:cNvPr id="4" name="object 4"/>
          <p:cNvSpPr/>
          <p:nvPr/>
        </p:nvSpPr>
        <p:spPr>
          <a:xfrm>
            <a:off x="6089210" y="653527"/>
            <a:ext cx="9221" cy="5366529"/>
          </a:xfrm>
          <a:custGeom>
            <a:avLst/>
            <a:gdLst/>
            <a:ahLst/>
            <a:cxnLst/>
            <a:rect l="l" t="t" r="r" b="b"/>
            <a:pathLst>
              <a:path w="10160" h="5913120">
                <a:moveTo>
                  <a:pt x="9906" y="5913120"/>
                </a:moveTo>
                <a:lnTo>
                  <a:pt x="9905" y="0"/>
                </a:lnTo>
                <a:lnTo>
                  <a:pt x="0" y="0"/>
                </a:lnTo>
                <a:lnTo>
                  <a:pt x="0" y="5913120"/>
                </a:lnTo>
                <a:lnTo>
                  <a:pt x="9906" y="5913120"/>
                </a:lnTo>
                <a:close/>
              </a:path>
            </a:pathLst>
          </a:custGeom>
          <a:solidFill>
            <a:srgbClr val="000000"/>
          </a:solidFill>
        </p:spPr>
        <p:txBody>
          <a:bodyPr wrap="square" lIns="0" tIns="0" rIns="0" bIns="0" rtlCol="0"/>
          <a:lstStyle/>
          <a:p>
            <a:endParaRPr sz="1634"/>
          </a:p>
        </p:txBody>
      </p:sp>
      <p:sp>
        <p:nvSpPr>
          <p:cNvPr id="5" name="object 5"/>
          <p:cNvSpPr/>
          <p:nvPr/>
        </p:nvSpPr>
        <p:spPr>
          <a:xfrm>
            <a:off x="1520054" y="276625"/>
            <a:ext cx="9148226" cy="6309936"/>
          </a:xfrm>
          <a:custGeom>
            <a:avLst/>
            <a:gdLst/>
            <a:ahLst/>
            <a:cxnLst/>
            <a:rect l="l" t="t" r="r" b="b"/>
            <a:pathLst>
              <a:path w="10079990" h="6952615">
                <a:moveTo>
                  <a:pt x="10067531" y="12204"/>
                </a:moveTo>
                <a:lnTo>
                  <a:pt x="10061435" y="12204"/>
                </a:lnTo>
                <a:lnTo>
                  <a:pt x="10061423" y="18300"/>
                </a:lnTo>
                <a:lnTo>
                  <a:pt x="10061423" y="6934200"/>
                </a:lnTo>
                <a:lnTo>
                  <a:pt x="18288" y="6934200"/>
                </a:lnTo>
                <a:lnTo>
                  <a:pt x="18288" y="18300"/>
                </a:lnTo>
                <a:lnTo>
                  <a:pt x="10061423" y="18300"/>
                </a:lnTo>
                <a:lnTo>
                  <a:pt x="10061423" y="12204"/>
                </a:lnTo>
                <a:lnTo>
                  <a:pt x="18288" y="12204"/>
                </a:lnTo>
                <a:lnTo>
                  <a:pt x="12192" y="12204"/>
                </a:lnTo>
                <a:lnTo>
                  <a:pt x="12192" y="18288"/>
                </a:lnTo>
                <a:lnTo>
                  <a:pt x="12192" y="6934200"/>
                </a:lnTo>
                <a:lnTo>
                  <a:pt x="12192" y="6940296"/>
                </a:lnTo>
                <a:lnTo>
                  <a:pt x="18288" y="6940296"/>
                </a:lnTo>
                <a:lnTo>
                  <a:pt x="10061423" y="6940296"/>
                </a:lnTo>
                <a:lnTo>
                  <a:pt x="10067531" y="6940296"/>
                </a:lnTo>
                <a:lnTo>
                  <a:pt x="10067531" y="6934200"/>
                </a:lnTo>
                <a:lnTo>
                  <a:pt x="10067531" y="18300"/>
                </a:lnTo>
                <a:lnTo>
                  <a:pt x="10067531" y="12204"/>
                </a:lnTo>
                <a:close/>
              </a:path>
              <a:path w="10079990" h="6952615">
                <a:moveTo>
                  <a:pt x="10079736" y="0"/>
                </a:moveTo>
                <a:lnTo>
                  <a:pt x="10073640" y="0"/>
                </a:lnTo>
                <a:lnTo>
                  <a:pt x="10073640" y="6108"/>
                </a:lnTo>
                <a:lnTo>
                  <a:pt x="10073640" y="18288"/>
                </a:lnTo>
                <a:lnTo>
                  <a:pt x="10073640" y="6934200"/>
                </a:lnTo>
                <a:lnTo>
                  <a:pt x="10073640" y="6946392"/>
                </a:lnTo>
                <a:lnTo>
                  <a:pt x="10061435" y="6946392"/>
                </a:lnTo>
                <a:lnTo>
                  <a:pt x="18288" y="6946392"/>
                </a:lnTo>
                <a:lnTo>
                  <a:pt x="6096" y="6946392"/>
                </a:lnTo>
                <a:lnTo>
                  <a:pt x="6096" y="6934200"/>
                </a:lnTo>
                <a:lnTo>
                  <a:pt x="6096" y="18288"/>
                </a:lnTo>
                <a:lnTo>
                  <a:pt x="6096" y="6108"/>
                </a:lnTo>
                <a:lnTo>
                  <a:pt x="18288" y="6108"/>
                </a:lnTo>
                <a:lnTo>
                  <a:pt x="10061423" y="6108"/>
                </a:lnTo>
                <a:lnTo>
                  <a:pt x="10073640" y="6108"/>
                </a:lnTo>
                <a:lnTo>
                  <a:pt x="10073640" y="0"/>
                </a:lnTo>
                <a:lnTo>
                  <a:pt x="0" y="0"/>
                </a:lnTo>
                <a:lnTo>
                  <a:pt x="0" y="6108"/>
                </a:lnTo>
                <a:lnTo>
                  <a:pt x="0" y="18288"/>
                </a:lnTo>
                <a:lnTo>
                  <a:pt x="0" y="6934200"/>
                </a:lnTo>
                <a:lnTo>
                  <a:pt x="0" y="6946392"/>
                </a:lnTo>
                <a:lnTo>
                  <a:pt x="0" y="6952488"/>
                </a:lnTo>
                <a:lnTo>
                  <a:pt x="6096" y="6952488"/>
                </a:lnTo>
                <a:lnTo>
                  <a:pt x="10079736" y="6952488"/>
                </a:lnTo>
                <a:lnTo>
                  <a:pt x="10079736" y="6934200"/>
                </a:lnTo>
                <a:lnTo>
                  <a:pt x="10079736" y="18288"/>
                </a:lnTo>
                <a:lnTo>
                  <a:pt x="10079736" y="0"/>
                </a:lnTo>
                <a:close/>
              </a:path>
            </a:pathLst>
          </a:custGeom>
          <a:solidFill>
            <a:srgbClr val="000000"/>
          </a:solidFill>
        </p:spPr>
        <p:txBody>
          <a:bodyPr wrap="square" lIns="0" tIns="0" rIns="0" bIns="0" rtlCol="0"/>
          <a:lstStyle/>
          <a:p>
            <a:endParaRPr sz="1634"/>
          </a:p>
        </p:txBody>
      </p:sp>
      <p:sp>
        <p:nvSpPr>
          <p:cNvPr id="6" name="object 6"/>
          <p:cNvSpPr txBox="1">
            <a:spLocks noGrp="1"/>
          </p:cNvSpPr>
          <p:nvPr>
            <p:ph type="sldNum" sz="quarter" idx="7"/>
          </p:nvPr>
        </p:nvSpPr>
        <p:spPr>
          <a:xfrm>
            <a:off x="10917181" y="5924683"/>
            <a:ext cx="858794" cy="140300"/>
          </a:xfrm>
          <a:prstGeom prst="rect">
            <a:avLst/>
          </a:prstGeom>
        </p:spPr>
        <p:txBody>
          <a:bodyPr vert="horz" wrap="square" lIns="0" tIns="576" rIns="0" bIns="0" rtlCol="0" anchor="ctr">
            <a:spAutoFit/>
          </a:bodyPr>
          <a:lstStyle/>
          <a:p>
            <a:pPr marL="34580">
              <a:spcBef>
                <a:spcPts val="5"/>
              </a:spcBef>
            </a:pPr>
            <a:fld id="{81D60167-4931-47E6-BA6A-407CBD079E47}" type="slidenum">
              <a:rPr spc="-23" dirty="0"/>
              <a:pPr marL="34580">
                <a:spcBef>
                  <a:spcPts val="5"/>
                </a:spcBef>
              </a:pPr>
              <a:t>28</a:t>
            </a:fld>
            <a:endParaRPr spc="-23"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439367" y="394421"/>
            <a:ext cx="2027432" cy="151357"/>
          </a:xfrm>
          <a:prstGeom prst="rect">
            <a:avLst/>
          </a:prstGeom>
        </p:spPr>
        <p:txBody>
          <a:bodyPr vert="horz" wrap="square" lIns="0" tIns="11526" rIns="0" bIns="0" rtlCol="0">
            <a:spAutoFit/>
          </a:bodyPr>
          <a:lstStyle/>
          <a:p>
            <a:pPr marL="11527">
              <a:spcBef>
                <a:spcPts val="91"/>
              </a:spcBef>
            </a:pPr>
            <a:r>
              <a:rPr sz="908" spc="-54" dirty="0">
                <a:latin typeface="Verdana"/>
                <a:cs typeface="Verdana"/>
              </a:rPr>
              <a:t>Отчет</a:t>
            </a:r>
            <a:r>
              <a:rPr sz="908" spc="-36" dirty="0">
                <a:latin typeface="Verdana"/>
                <a:cs typeface="Verdana"/>
              </a:rPr>
              <a:t> </a:t>
            </a:r>
            <a:r>
              <a:rPr sz="908" spc="-64" dirty="0">
                <a:latin typeface="Verdana"/>
                <a:cs typeface="Verdana"/>
              </a:rPr>
              <a:t>о</a:t>
            </a:r>
            <a:r>
              <a:rPr sz="908" spc="-32" dirty="0">
                <a:latin typeface="Verdana"/>
                <a:cs typeface="Verdana"/>
              </a:rPr>
              <a:t> </a:t>
            </a:r>
            <a:r>
              <a:rPr sz="908" spc="-82" dirty="0">
                <a:latin typeface="Verdana"/>
                <a:cs typeface="Verdana"/>
              </a:rPr>
              <a:t>движении</a:t>
            </a:r>
            <a:r>
              <a:rPr sz="908" spc="-32" dirty="0">
                <a:latin typeface="Verdana"/>
                <a:cs typeface="Verdana"/>
              </a:rPr>
              <a:t> </a:t>
            </a:r>
            <a:r>
              <a:rPr sz="908" spc="-82" dirty="0">
                <a:latin typeface="Verdana"/>
                <a:cs typeface="Verdana"/>
              </a:rPr>
              <a:t>денежных</a:t>
            </a:r>
            <a:r>
              <a:rPr sz="908" spc="-36" dirty="0">
                <a:latin typeface="Verdana"/>
                <a:cs typeface="Verdana"/>
              </a:rPr>
              <a:t> </a:t>
            </a:r>
            <a:r>
              <a:rPr sz="908" spc="-18" dirty="0">
                <a:latin typeface="Verdana"/>
                <a:cs typeface="Verdana"/>
              </a:rPr>
              <a:t>средств</a:t>
            </a:r>
            <a:endParaRPr sz="908">
              <a:latin typeface="Verdana"/>
              <a:cs typeface="Verdana"/>
            </a:endParaRPr>
          </a:p>
        </p:txBody>
      </p:sp>
      <p:graphicFrame>
        <p:nvGraphicFramePr>
          <p:cNvPr id="3" name="object 3"/>
          <p:cNvGraphicFramePr>
            <a:graphicFrameLocks noGrp="1"/>
          </p:cNvGraphicFramePr>
          <p:nvPr/>
        </p:nvGraphicFramePr>
        <p:xfrm>
          <a:off x="1704808" y="653527"/>
          <a:ext cx="8370215" cy="5474362"/>
        </p:xfrm>
        <a:graphic>
          <a:graphicData uri="http://schemas.openxmlformats.org/drawingml/2006/table">
            <a:tbl>
              <a:tblPr firstRow="1" bandRow="1">
                <a:tableStyleId>{2D5ABB26-0587-4C30-8999-92F81FD0307C}</a:tableStyleId>
              </a:tblPr>
              <a:tblGrid>
                <a:gridCol w="3009452">
                  <a:extLst>
                    <a:ext uri="{9D8B030D-6E8A-4147-A177-3AD203B41FA5}">
                      <a16:colId xmlns:a16="http://schemas.microsoft.com/office/drawing/2014/main" val="20000"/>
                    </a:ext>
                  </a:extLst>
                </a:gridCol>
                <a:gridCol w="1379667">
                  <a:extLst>
                    <a:ext uri="{9D8B030D-6E8A-4147-A177-3AD203B41FA5}">
                      <a16:colId xmlns:a16="http://schemas.microsoft.com/office/drawing/2014/main" val="20001"/>
                    </a:ext>
                  </a:extLst>
                </a:gridCol>
                <a:gridCol w="3501037">
                  <a:extLst>
                    <a:ext uri="{9D8B030D-6E8A-4147-A177-3AD203B41FA5}">
                      <a16:colId xmlns:a16="http://schemas.microsoft.com/office/drawing/2014/main" val="20002"/>
                    </a:ext>
                  </a:extLst>
                </a:gridCol>
                <a:gridCol w="480059">
                  <a:extLst>
                    <a:ext uri="{9D8B030D-6E8A-4147-A177-3AD203B41FA5}">
                      <a16:colId xmlns:a16="http://schemas.microsoft.com/office/drawing/2014/main" val="20003"/>
                    </a:ext>
                  </a:extLst>
                </a:gridCol>
              </a:tblGrid>
              <a:tr h="349816">
                <a:tc>
                  <a:txBody>
                    <a:bodyPr/>
                    <a:lstStyle/>
                    <a:p>
                      <a:pPr marL="31750" marR="279400">
                        <a:lnSpc>
                          <a:spcPts val="1200"/>
                        </a:lnSpc>
                        <a:spcBef>
                          <a:spcPts val="20"/>
                        </a:spcBef>
                      </a:pPr>
                      <a:r>
                        <a:rPr sz="900" b="1" dirty="0">
                          <a:latin typeface="Arial"/>
                          <a:cs typeface="Arial"/>
                        </a:rPr>
                        <a:t>Отчет</a:t>
                      </a:r>
                      <a:r>
                        <a:rPr sz="900" b="1" spc="-30" dirty="0">
                          <a:latin typeface="Arial"/>
                          <a:cs typeface="Arial"/>
                        </a:rPr>
                        <a:t> </a:t>
                      </a:r>
                      <a:r>
                        <a:rPr sz="900" b="1" dirty="0">
                          <a:latin typeface="Arial"/>
                          <a:cs typeface="Arial"/>
                        </a:rPr>
                        <a:t>о</a:t>
                      </a:r>
                      <a:r>
                        <a:rPr sz="900" b="1" spc="-10" dirty="0">
                          <a:latin typeface="Arial"/>
                          <a:cs typeface="Arial"/>
                        </a:rPr>
                        <a:t> </a:t>
                      </a:r>
                      <a:r>
                        <a:rPr sz="900" b="1" dirty="0">
                          <a:latin typeface="Arial"/>
                          <a:cs typeface="Arial"/>
                        </a:rPr>
                        <a:t>движении</a:t>
                      </a:r>
                      <a:r>
                        <a:rPr sz="900" b="1" spc="-10" dirty="0">
                          <a:latin typeface="Arial"/>
                          <a:cs typeface="Arial"/>
                        </a:rPr>
                        <a:t> </a:t>
                      </a:r>
                      <a:r>
                        <a:rPr sz="900" b="1" dirty="0">
                          <a:latin typeface="Arial"/>
                          <a:cs typeface="Arial"/>
                        </a:rPr>
                        <a:t>денежных</a:t>
                      </a:r>
                      <a:r>
                        <a:rPr sz="900" b="1" spc="-15" dirty="0">
                          <a:latin typeface="Arial"/>
                          <a:cs typeface="Arial"/>
                        </a:rPr>
                        <a:t> </a:t>
                      </a:r>
                      <a:r>
                        <a:rPr sz="900" b="1" dirty="0">
                          <a:latin typeface="Arial"/>
                          <a:cs typeface="Arial"/>
                        </a:rPr>
                        <a:t>средств</a:t>
                      </a:r>
                      <a:r>
                        <a:rPr sz="900" b="1" spc="-15" dirty="0">
                          <a:latin typeface="Arial"/>
                          <a:cs typeface="Arial"/>
                        </a:rPr>
                        <a:t> </a:t>
                      </a:r>
                      <a:r>
                        <a:rPr sz="900" b="1" dirty="0">
                          <a:latin typeface="Arial"/>
                          <a:cs typeface="Arial"/>
                        </a:rPr>
                        <a:t>-</a:t>
                      </a:r>
                      <a:r>
                        <a:rPr sz="900" b="1" spc="245" dirty="0">
                          <a:latin typeface="Arial"/>
                          <a:cs typeface="Arial"/>
                        </a:rPr>
                        <a:t> </a:t>
                      </a:r>
                      <a:r>
                        <a:rPr sz="900" b="1" spc="-10" dirty="0">
                          <a:latin typeface="Arial"/>
                          <a:cs typeface="Arial"/>
                        </a:rPr>
                        <a:t>прямой метод</a:t>
                      </a:r>
                      <a:endParaRPr sz="900">
                        <a:latin typeface="Arial"/>
                        <a:cs typeface="Arial"/>
                      </a:endParaRPr>
                    </a:p>
                  </a:txBody>
                  <a:tcPr marL="0" marR="0" marT="2305" marB="0"/>
                </a:tc>
                <a:tc>
                  <a:txBody>
                    <a:bodyPr/>
                    <a:lstStyle/>
                    <a:p>
                      <a:pPr marR="372110" algn="r">
                        <a:lnSpc>
                          <a:spcPts val="1185"/>
                        </a:lnSpc>
                      </a:pPr>
                      <a:r>
                        <a:rPr sz="900" b="1" spc="-20" dirty="0">
                          <a:latin typeface="Arial"/>
                          <a:cs typeface="Arial"/>
                        </a:rPr>
                        <a:t>2007</a:t>
                      </a:r>
                      <a:endParaRPr sz="900">
                        <a:latin typeface="Arial"/>
                        <a:cs typeface="Arial"/>
                      </a:endParaRPr>
                    </a:p>
                  </a:txBody>
                  <a:tcPr marL="0" marR="0" marT="0" marB="0">
                    <a:lnR w="12700">
                      <a:solidFill>
                        <a:srgbClr val="000000"/>
                      </a:solidFill>
                      <a:prstDash val="solid"/>
                    </a:lnR>
                  </a:tcPr>
                </a:tc>
                <a:tc>
                  <a:txBody>
                    <a:bodyPr/>
                    <a:lstStyle/>
                    <a:p>
                      <a:pPr marL="379730" marR="827405">
                        <a:lnSpc>
                          <a:spcPct val="100000"/>
                        </a:lnSpc>
                        <a:spcBef>
                          <a:spcPts val="535"/>
                        </a:spcBef>
                      </a:pPr>
                      <a:r>
                        <a:rPr sz="900" b="1" dirty="0">
                          <a:latin typeface="Arial"/>
                          <a:cs typeface="Arial"/>
                        </a:rPr>
                        <a:t>Чистый</a:t>
                      </a:r>
                      <a:r>
                        <a:rPr sz="900" b="1" spc="-15" dirty="0">
                          <a:latin typeface="Arial"/>
                          <a:cs typeface="Arial"/>
                        </a:rPr>
                        <a:t> </a:t>
                      </a:r>
                      <a:r>
                        <a:rPr sz="900" b="1" dirty="0">
                          <a:latin typeface="Arial"/>
                          <a:cs typeface="Arial"/>
                        </a:rPr>
                        <a:t>прирост</a:t>
                      </a:r>
                      <a:r>
                        <a:rPr sz="900" b="1" spc="-35" dirty="0">
                          <a:latin typeface="Arial"/>
                          <a:cs typeface="Arial"/>
                        </a:rPr>
                        <a:t> </a:t>
                      </a:r>
                      <a:r>
                        <a:rPr sz="900" b="1" dirty="0">
                          <a:latin typeface="Arial"/>
                          <a:cs typeface="Arial"/>
                        </a:rPr>
                        <a:t>денежных</a:t>
                      </a:r>
                      <a:r>
                        <a:rPr sz="900" b="1" spc="-20" dirty="0">
                          <a:latin typeface="Arial"/>
                          <a:cs typeface="Arial"/>
                        </a:rPr>
                        <a:t> </a:t>
                      </a:r>
                      <a:r>
                        <a:rPr sz="900" b="1" dirty="0">
                          <a:latin typeface="Arial"/>
                          <a:cs typeface="Arial"/>
                        </a:rPr>
                        <a:t>средств</a:t>
                      </a:r>
                      <a:r>
                        <a:rPr sz="900" b="1" spc="-15" dirty="0">
                          <a:latin typeface="Arial"/>
                          <a:cs typeface="Arial"/>
                        </a:rPr>
                        <a:t> </a:t>
                      </a:r>
                      <a:r>
                        <a:rPr sz="900" b="1" dirty="0">
                          <a:latin typeface="Arial"/>
                          <a:cs typeface="Arial"/>
                        </a:rPr>
                        <a:t>(и</a:t>
                      </a:r>
                      <a:r>
                        <a:rPr sz="900" b="1" spc="240" dirty="0">
                          <a:latin typeface="Arial"/>
                          <a:cs typeface="Arial"/>
                        </a:rPr>
                        <a:t> </a:t>
                      </a:r>
                      <a:r>
                        <a:rPr sz="900" b="1" spc="-25" dirty="0">
                          <a:latin typeface="Arial"/>
                          <a:cs typeface="Arial"/>
                        </a:rPr>
                        <a:t>их </a:t>
                      </a:r>
                      <a:r>
                        <a:rPr sz="900" b="1" spc="-10" dirty="0">
                          <a:latin typeface="Arial"/>
                          <a:cs typeface="Arial"/>
                        </a:rPr>
                        <a:t>эквивалентов)</a:t>
                      </a:r>
                      <a:endParaRPr sz="900">
                        <a:latin typeface="Arial"/>
                        <a:cs typeface="Arial"/>
                      </a:endParaRPr>
                    </a:p>
                  </a:txBody>
                  <a:tcPr marL="0" marR="0" marT="61664" marB="0">
                    <a:lnL w="12700">
                      <a:solidFill>
                        <a:srgbClr val="000000"/>
                      </a:solidFill>
                      <a:prstDash val="solid"/>
                    </a:lnL>
                  </a:tcPr>
                </a:tc>
                <a:tc>
                  <a:txBody>
                    <a:bodyPr/>
                    <a:lstStyle/>
                    <a:p>
                      <a:pPr marR="24130" algn="r">
                        <a:lnSpc>
                          <a:spcPct val="100000"/>
                        </a:lnSpc>
                        <a:spcBef>
                          <a:spcPts val="575"/>
                        </a:spcBef>
                      </a:pPr>
                      <a:r>
                        <a:rPr sz="900" spc="-25" dirty="0">
                          <a:latin typeface="Microsoft Sans Serif"/>
                          <a:cs typeface="Microsoft Sans Serif"/>
                        </a:rPr>
                        <a:t>110</a:t>
                      </a:r>
                      <a:endParaRPr sz="900">
                        <a:latin typeface="Microsoft Sans Serif"/>
                        <a:cs typeface="Microsoft Sans Serif"/>
                      </a:endParaRPr>
                    </a:p>
                  </a:txBody>
                  <a:tcPr marL="0" marR="0" marT="66275" marB="0"/>
                </a:tc>
                <a:extLst>
                  <a:ext uri="{0D108BD9-81ED-4DB2-BD59-A6C34878D82A}">
                    <a16:rowId xmlns:a16="http://schemas.microsoft.com/office/drawing/2014/main" val="10000"/>
                  </a:ext>
                </a:extLst>
              </a:tr>
              <a:tr h="345205">
                <a:tc>
                  <a:txBody>
                    <a:bodyPr/>
                    <a:lstStyle/>
                    <a:p>
                      <a:pPr marL="31750">
                        <a:lnSpc>
                          <a:spcPts val="1145"/>
                        </a:lnSpc>
                      </a:pPr>
                      <a:r>
                        <a:rPr sz="900" b="1" dirty="0">
                          <a:latin typeface="Arial"/>
                          <a:cs typeface="Arial"/>
                        </a:rPr>
                        <a:t>Движение</a:t>
                      </a:r>
                      <a:r>
                        <a:rPr sz="900" b="1" spc="-15" dirty="0">
                          <a:latin typeface="Arial"/>
                          <a:cs typeface="Arial"/>
                        </a:rPr>
                        <a:t> </a:t>
                      </a:r>
                      <a:r>
                        <a:rPr sz="900" b="1" dirty="0">
                          <a:latin typeface="Arial"/>
                          <a:cs typeface="Arial"/>
                        </a:rPr>
                        <a:t>денежных</a:t>
                      </a:r>
                      <a:r>
                        <a:rPr sz="900" b="1" spc="-15" dirty="0">
                          <a:latin typeface="Arial"/>
                          <a:cs typeface="Arial"/>
                        </a:rPr>
                        <a:t> </a:t>
                      </a:r>
                      <a:r>
                        <a:rPr sz="900" b="1" dirty="0">
                          <a:latin typeface="Arial"/>
                          <a:cs typeface="Arial"/>
                        </a:rPr>
                        <a:t>средств</a:t>
                      </a:r>
                      <a:r>
                        <a:rPr sz="900" b="1" spc="-15" dirty="0">
                          <a:latin typeface="Arial"/>
                          <a:cs typeface="Arial"/>
                        </a:rPr>
                        <a:t> </a:t>
                      </a:r>
                      <a:r>
                        <a:rPr sz="900" b="1" dirty="0">
                          <a:latin typeface="Arial"/>
                          <a:cs typeface="Arial"/>
                        </a:rPr>
                        <a:t>по</a:t>
                      </a:r>
                      <a:r>
                        <a:rPr sz="900" b="1" spc="-15" dirty="0">
                          <a:latin typeface="Arial"/>
                          <a:cs typeface="Arial"/>
                        </a:rPr>
                        <a:t> </a:t>
                      </a:r>
                      <a:r>
                        <a:rPr sz="900" b="1" spc="-10" dirty="0">
                          <a:latin typeface="Arial"/>
                          <a:cs typeface="Arial"/>
                        </a:rPr>
                        <a:t>операционной</a:t>
                      </a:r>
                      <a:endParaRPr sz="900">
                        <a:latin typeface="Arial"/>
                        <a:cs typeface="Arial"/>
                      </a:endParaRPr>
                    </a:p>
                    <a:p>
                      <a:pPr marL="31750">
                        <a:lnSpc>
                          <a:spcPct val="100000"/>
                        </a:lnSpc>
                      </a:pPr>
                      <a:r>
                        <a:rPr sz="900" b="1" spc="-10" dirty="0">
                          <a:latin typeface="Arial"/>
                          <a:cs typeface="Arial"/>
                        </a:rPr>
                        <a:t>деятельности</a:t>
                      </a:r>
                      <a:endParaRPr sz="900">
                        <a:latin typeface="Arial"/>
                        <a:cs typeface="Arial"/>
                      </a:endParaRPr>
                    </a:p>
                  </a:txBody>
                  <a:tcPr marL="0" marR="0" marT="0" marB="0"/>
                </a:tc>
                <a:tc>
                  <a:txBody>
                    <a:bodyPr/>
                    <a:lstStyle/>
                    <a:p>
                      <a:pPr>
                        <a:lnSpc>
                          <a:spcPct val="100000"/>
                        </a:lnSpc>
                      </a:pPr>
                      <a:endParaRPr sz="900">
                        <a:latin typeface="Times New Roman"/>
                        <a:cs typeface="Times New Roman"/>
                      </a:endParaRPr>
                    </a:p>
                  </a:txBody>
                  <a:tcPr marL="0" marR="0" marT="0" marB="0">
                    <a:lnR w="12700">
                      <a:solidFill>
                        <a:srgbClr val="000000"/>
                      </a:solidFill>
                      <a:prstDash val="solid"/>
                    </a:lnR>
                  </a:tcPr>
                </a:tc>
                <a:tc>
                  <a:txBody>
                    <a:bodyPr/>
                    <a:lstStyle/>
                    <a:p>
                      <a:pPr marL="379730" marR="276225" indent="-635">
                        <a:lnSpc>
                          <a:spcPct val="100000"/>
                        </a:lnSpc>
                        <a:spcBef>
                          <a:spcPts val="495"/>
                        </a:spcBef>
                      </a:pPr>
                      <a:r>
                        <a:rPr sz="900" b="1" dirty="0">
                          <a:latin typeface="Arial"/>
                          <a:cs typeface="Arial"/>
                        </a:rPr>
                        <a:t>Денежные</a:t>
                      </a:r>
                      <a:r>
                        <a:rPr sz="900" b="1" spc="-15" dirty="0">
                          <a:latin typeface="Arial"/>
                          <a:cs typeface="Arial"/>
                        </a:rPr>
                        <a:t> </a:t>
                      </a:r>
                      <a:r>
                        <a:rPr sz="900" b="1" dirty="0">
                          <a:latin typeface="Arial"/>
                          <a:cs typeface="Arial"/>
                        </a:rPr>
                        <a:t>средства</a:t>
                      </a:r>
                      <a:r>
                        <a:rPr sz="900" b="1" spc="-15" dirty="0">
                          <a:latin typeface="Arial"/>
                          <a:cs typeface="Arial"/>
                        </a:rPr>
                        <a:t> </a:t>
                      </a:r>
                      <a:r>
                        <a:rPr sz="900" b="1" dirty="0">
                          <a:latin typeface="Arial"/>
                          <a:cs typeface="Arial"/>
                        </a:rPr>
                        <a:t>(и</a:t>
                      </a:r>
                      <a:r>
                        <a:rPr sz="900" b="1" spc="-15" dirty="0">
                          <a:latin typeface="Arial"/>
                          <a:cs typeface="Arial"/>
                        </a:rPr>
                        <a:t> </a:t>
                      </a:r>
                      <a:r>
                        <a:rPr sz="900" b="1" dirty="0">
                          <a:latin typeface="Arial"/>
                          <a:cs typeface="Arial"/>
                        </a:rPr>
                        <a:t>их</a:t>
                      </a:r>
                      <a:r>
                        <a:rPr sz="900" b="1" spc="-15" dirty="0">
                          <a:latin typeface="Arial"/>
                          <a:cs typeface="Arial"/>
                        </a:rPr>
                        <a:t> </a:t>
                      </a:r>
                      <a:r>
                        <a:rPr sz="900" b="1" dirty="0">
                          <a:latin typeface="Arial"/>
                          <a:cs typeface="Arial"/>
                        </a:rPr>
                        <a:t>эквиваленты)</a:t>
                      </a:r>
                      <a:r>
                        <a:rPr sz="900" b="1" spc="-15" dirty="0">
                          <a:latin typeface="Arial"/>
                          <a:cs typeface="Arial"/>
                        </a:rPr>
                        <a:t> </a:t>
                      </a:r>
                      <a:r>
                        <a:rPr sz="900" b="1" dirty="0">
                          <a:latin typeface="Arial"/>
                          <a:cs typeface="Arial"/>
                        </a:rPr>
                        <a:t>на</a:t>
                      </a:r>
                      <a:r>
                        <a:rPr sz="900" b="1" spc="-20" dirty="0">
                          <a:latin typeface="Arial"/>
                          <a:cs typeface="Arial"/>
                        </a:rPr>
                        <a:t> </a:t>
                      </a:r>
                      <a:r>
                        <a:rPr sz="900" b="1" spc="-10" dirty="0">
                          <a:latin typeface="Arial"/>
                          <a:cs typeface="Arial"/>
                        </a:rPr>
                        <a:t>начало </a:t>
                      </a:r>
                      <a:r>
                        <a:rPr sz="900" b="1" dirty="0">
                          <a:latin typeface="Arial"/>
                          <a:cs typeface="Arial"/>
                        </a:rPr>
                        <a:t>отчетного</a:t>
                      </a:r>
                      <a:r>
                        <a:rPr sz="900" b="1" spc="-40" dirty="0">
                          <a:latin typeface="Arial"/>
                          <a:cs typeface="Arial"/>
                        </a:rPr>
                        <a:t> </a:t>
                      </a:r>
                      <a:r>
                        <a:rPr sz="900" b="1" dirty="0">
                          <a:latin typeface="Arial"/>
                          <a:cs typeface="Arial"/>
                        </a:rPr>
                        <a:t>периода</a:t>
                      </a:r>
                      <a:r>
                        <a:rPr sz="900" b="1" spc="-35" dirty="0">
                          <a:latin typeface="Arial"/>
                          <a:cs typeface="Arial"/>
                        </a:rPr>
                        <a:t> </a:t>
                      </a:r>
                      <a:r>
                        <a:rPr sz="900" b="1" dirty="0">
                          <a:latin typeface="Arial"/>
                          <a:cs typeface="Arial"/>
                        </a:rPr>
                        <a:t>(Примечание</a:t>
                      </a:r>
                      <a:r>
                        <a:rPr sz="900" b="1" spc="-35" dirty="0">
                          <a:latin typeface="Arial"/>
                          <a:cs typeface="Arial"/>
                        </a:rPr>
                        <a:t> </a:t>
                      </a:r>
                      <a:r>
                        <a:rPr sz="900" b="1" spc="-25" dirty="0">
                          <a:latin typeface="Arial"/>
                          <a:cs typeface="Arial"/>
                        </a:rPr>
                        <a:t>В)</a:t>
                      </a:r>
                      <a:endParaRPr sz="900">
                        <a:latin typeface="Arial"/>
                        <a:cs typeface="Arial"/>
                      </a:endParaRPr>
                    </a:p>
                  </a:txBody>
                  <a:tcPr marL="0" marR="0" marT="57054" marB="0">
                    <a:lnL w="12700">
                      <a:solidFill>
                        <a:srgbClr val="000000"/>
                      </a:solidFill>
                      <a:prstDash val="solid"/>
                    </a:lnL>
                  </a:tcPr>
                </a:tc>
                <a:tc>
                  <a:txBody>
                    <a:bodyPr/>
                    <a:lstStyle/>
                    <a:p>
                      <a:pPr marR="24130" algn="r">
                        <a:lnSpc>
                          <a:spcPct val="100000"/>
                        </a:lnSpc>
                        <a:spcBef>
                          <a:spcPts val="540"/>
                        </a:spcBef>
                      </a:pPr>
                      <a:r>
                        <a:rPr sz="900" spc="-25" dirty="0">
                          <a:latin typeface="Microsoft Sans Serif"/>
                          <a:cs typeface="Microsoft Sans Serif"/>
                        </a:rPr>
                        <a:t>120</a:t>
                      </a:r>
                      <a:endParaRPr sz="900">
                        <a:latin typeface="Microsoft Sans Serif"/>
                        <a:cs typeface="Microsoft Sans Serif"/>
                      </a:endParaRPr>
                    </a:p>
                  </a:txBody>
                  <a:tcPr marL="0" marR="0" marT="62241" marB="0"/>
                </a:tc>
                <a:extLst>
                  <a:ext uri="{0D108BD9-81ED-4DB2-BD59-A6C34878D82A}">
                    <a16:rowId xmlns:a16="http://schemas.microsoft.com/office/drawing/2014/main" val="10001"/>
                  </a:ext>
                </a:extLst>
              </a:tr>
              <a:tr h="206893">
                <a:tc>
                  <a:txBody>
                    <a:bodyPr/>
                    <a:lstStyle/>
                    <a:p>
                      <a:pPr marL="31750">
                        <a:lnSpc>
                          <a:spcPts val="1145"/>
                        </a:lnSpc>
                      </a:pPr>
                      <a:r>
                        <a:rPr sz="900" spc="-70" dirty="0">
                          <a:latin typeface="Verdana"/>
                          <a:cs typeface="Verdana"/>
                        </a:rPr>
                        <a:t>Поступления</a:t>
                      </a:r>
                      <a:r>
                        <a:rPr sz="900" spc="-45" dirty="0">
                          <a:latin typeface="Verdana"/>
                          <a:cs typeface="Verdana"/>
                        </a:rPr>
                        <a:t> </a:t>
                      </a:r>
                      <a:r>
                        <a:rPr sz="900" spc="-90" dirty="0">
                          <a:latin typeface="Verdana"/>
                          <a:cs typeface="Verdana"/>
                        </a:rPr>
                        <a:t>денежных</a:t>
                      </a:r>
                      <a:r>
                        <a:rPr sz="900" spc="-45" dirty="0">
                          <a:latin typeface="Verdana"/>
                          <a:cs typeface="Verdana"/>
                        </a:rPr>
                        <a:t> </a:t>
                      </a:r>
                      <a:r>
                        <a:rPr sz="900" spc="-60" dirty="0">
                          <a:latin typeface="Verdana"/>
                          <a:cs typeface="Verdana"/>
                        </a:rPr>
                        <a:t>средств</a:t>
                      </a:r>
                      <a:r>
                        <a:rPr sz="900" spc="-40" dirty="0">
                          <a:latin typeface="Verdana"/>
                          <a:cs typeface="Verdana"/>
                        </a:rPr>
                        <a:t> </a:t>
                      </a:r>
                      <a:r>
                        <a:rPr sz="900" spc="-55" dirty="0">
                          <a:latin typeface="Verdana"/>
                          <a:cs typeface="Verdana"/>
                        </a:rPr>
                        <a:t>от</a:t>
                      </a:r>
                      <a:r>
                        <a:rPr sz="900" spc="-45" dirty="0">
                          <a:latin typeface="Verdana"/>
                          <a:cs typeface="Verdana"/>
                        </a:rPr>
                        <a:t> </a:t>
                      </a:r>
                      <a:r>
                        <a:rPr sz="900" spc="-10" dirty="0">
                          <a:latin typeface="Verdana"/>
                          <a:cs typeface="Verdana"/>
                        </a:rPr>
                        <a:t>клиентов</a:t>
                      </a:r>
                      <a:endParaRPr sz="900">
                        <a:latin typeface="Verdana"/>
                        <a:cs typeface="Verdana"/>
                      </a:endParaRPr>
                    </a:p>
                  </a:txBody>
                  <a:tcPr marL="0" marR="0" marT="0" marB="0"/>
                </a:tc>
                <a:tc>
                  <a:txBody>
                    <a:bodyPr/>
                    <a:lstStyle/>
                    <a:p>
                      <a:pPr marL="336550">
                        <a:lnSpc>
                          <a:spcPts val="1145"/>
                        </a:lnSpc>
                      </a:pPr>
                      <a:r>
                        <a:rPr sz="900" spc="-10" dirty="0">
                          <a:latin typeface="Microsoft Sans Serif"/>
                          <a:cs typeface="Microsoft Sans Serif"/>
                        </a:rPr>
                        <a:t>30150</a:t>
                      </a:r>
                      <a:endParaRPr sz="900">
                        <a:latin typeface="Microsoft Sans Serif"/>
                        <a:cs typeface="Microsoft Sans Serif"/>
                      </a:endParaRPr>
                    </a:p>
                  </a:txBody>
                  <a:tcPr marL="0" marR="0" marT="0" marB="0">
                    <a:lnR w="12700">
                      <a:solidFill>
                        <a:srgbClr val="000000"/>
                      </a:solidFill>
                      <a:prstDash val="solid"/>
                    </a:lnR>
                  </a:tcPr>
                </a:tc>
                <a:tc rowSpan="2">
                  <a:txBody>
                    <a:bodyPr/>
                    <a:lstStyle/>
                    <a:p>
                      <a:pPr marL="379730">
                        <a:lnSpc>
                          <a:spcPts val="1150"/>
                        </a:lnSpc>
                      </a:pPr>
                      <a:r>
                        <a:rPr sz="900" b="1" dirty="0">
                          <a:latin typeface="Arial"/>
                          <a:cs typeface="Arial"/>
                        </a:rPr>
                        <a:t>Денежные</a:t>
                      </a:r>
                      <a:r>
                        <a:rPr sz="900" b="1" spc="-15" dirty="0">
                          <a:latin typeface="Arial"/>
                          <a:cs typeface="Arial"/>
                        </a:rPr>
                        <a:t> </a:t>
                      </a:r>
                      <a:r>
                        <a:rPr sz="900" b="1" dirty="0">
                          <a:latin typeface="Arial"/>
                          <a:cs typeface="Arial"/>
                        </a:rPr>
                        <a:t>средства</a:t>
                      </a:r>
                      <a:r>
                        <a:rPr sz="900" b="1" spc="-15" dirty="0">
                          <a:latin typeface="Arial"/>
                          <a:cs typeface="Arial"/>
                        </a:rPr>
                        <a:t> </a:t>
                      </a:r>
                      <a:r>
                        <a:rPr sz="900" b="1" dirty="0">
                          <a:latin typeface="Arial"/>
                          <a:cs typeface="Arial"/>
                        </a:rPr>
                        <a:t>(и</a:t>
                      </a:r>
                      <a:r>
                        <a:rPr sz="900" b="1" spc="-15" dirty="0">
                          <a:latin typeface="Arial"/>
                          <a:cs typeface="Arial"/>
                        </a:rPr>
                        <a:t> </a:t>
                      </a:r>
                      <a:r>
                        <a:rPr sz="900" b="1" dirty="0">
                          <a:latin typeface="Arial"/>
                          <a:cs typeface="Arial"/>
                        </a:rPr>
                        <a:t>их</a:t>
                      </a:r>
                      <a:r>
                        <a:rPr sz="900" b="1" spc="-15" dirty="0">
                          <a:latin typeface="Arial"/>
                          <a:cs typeface="Arial"/>
                        </a:rPr>
                        <a:t> </a:t>
                      </a:r>
                      <a:r>
                        <a:rPr sz="900" b="1" dirty="0">
                          <a:latin typeface="Arial"/>
                          <a:cs typeface="Arial"/>
                        </a:rPr>
                        <a:t>эквиваленты)</a:t>
                      </a:r>
                      <a:r>
                        <a:rPr sz="900" b="1" spc="-15" dirty="0">
                          <a:latin typeface="Arial"/>
                          <a:cs typeface="Arial"/>
                        </a:rPr>
                        <a:t> </a:t>
                      </a:r>
                      <a:r>
                        <a:rPr sz="900" b="1" dirty="0">
                          <a:latin typeface="Arial"/>
                          <a:cs typeface="Arial"/>
                        </a:rPr>
                        <a:t>на</a:t>
                      </a:r>
                      <a:r>
                        <a:rPr sz="900" b="1" spc="-20" dirty="0">
                          <a:latin typeface="Arial"/>
                          <a:cs typeface="Arial"/>
                        </a:rPr>
                        <a:t> конец</a:t>
                      </a:r>
                      <a:endParaRPr sz="900">
                        <a:latin typeface="Arial"/>
                        <a:cs typeface="Arial"/>
                      </a:endParaRPr>
                    </a:p>
                    <a:p>
                      <a:pPr marL="379730">
                        <a:lnSpc>
                          <a:spcPts val="1150"/>
                        </a:lnSpc>
                      </a:pPr>
                      <a:r>
                        <a:rPr sz="900" b="1" dirty="0">
                          <a:latin typeface="Arial"/>
                          <a:cs typeface="Arial"/>
                        </a:rPr>
                        <a:t>отчетного</a:t>
                      </a:r>
                      <a:r>
                        <a:rPr sz="900" b="1" spc="-30" dirty="0">
                          <a:latin typeface="Arial"/>
                          <a:cs typeface="Arial"/>
                        </a:rPr>
                        <a:t> </a:t>
                      </a:r>
                      <a:r>
                        <a:rPr sz="900" b="1" dirty="0">
                          <a:latin typeface="Arial"/>
                          <a:cs typeface="Arial"/>
                        </a:rPr>
                        <a:t>периода</a:t>
                      </a:r>
                      <a:r>
                        <a:rPr sz="900" b="1" spc="220" dirty="0">
                          <a:latin typeface="Arial"/>
                          <a:cs typeface="Arial"/>
                        </a:rPr>
                        <a:t> </a:t>
                      </a:r>
                      <a:r>
                        <a:rPr sz="900" b="1" dirty="0">
                          <a:latin typeface="Arial"/>
                          <a:cs typeface="Arial"/>
                        </a:rPr>
                        <a:t>(Примечание</a:t>
                      </a:r>
                      <a:r>
                        <a:rPr sz="900" b="1" spc="-35" dirty="0">
                          <a:latin typeface="Arial"/>
                          <a:cs typeface="Arial"/>
                        </a:rPr>
                        <a:t> </a:t>
                      </a:r>
                      <a:r>
                        <a:rPr sz="900" b="1" spc="-25" dirty="0">
                          <a:latin typeface="Arial"/>
                          <a:cs typeface="Arial"/>
                        </a:rPr>
                        <a:t>В)</a:t>
                      </a:r>
                      <a:endParaRPr sz="900">
                        <a:latin typeface="Arial"/>
                        <a:cs typeface="Arial"/>
                      </a:endParaRPr>
                    </a:p>
                  </a:txBody>
                  <a:tcPr marL="0" marR="0" marT="0" marB="0">
                    <a:lnL w="12700">
                      <a:solidFill>
                        <a:srgbClr val="000000"/>
                      </a:solidFill>
                      <a:prstDash val="solid"/>
                    </a:lnL>
                  </a:tcPr>
                </a:tc>
                <a:tc>
                  <a:txBody>
                    <a:bodyPr/>
                    <a:lstStyle/>
                    <a:p>
                      <a:pPr marR="24130" algn="r">
                        <a:lnSpc>
                          <a:spcPts val="1155"/>
                        </a:lnSpc>
                        <a:spcBef>
                          <a:spcPts val="545"/>
                        </a:spcBef>
                      </a:pPr>
                      <a:r>
                        <a:rPr sz="900" spc="-25" dirty="0">
                          <a:latin typeface="Microsoft Sans Serif"/>
                          <a:cs typeface="Microsoft Sans Serif"/>
                        </a:rPr>
                        <a:t>230</a:t>
                      </a:r>
                      <a:endParaRPr sz="900">
                        <a:latin typeface="Microsoft Sans Serif"/>
                        <a:cs typeface="Microsoft Sans Serif"/>
                      </a:endParaRPr>
                    </a:p>
                  </a:txBody>
                  <a:tcPr marL="0" marR="0" marT="62817" marB="0"/>
                </a:tc>
                <a:extLst>
                  <a:ext uri="{0D108BD9-81ED-4DB2-BD59-A6C34878D82A}">
                    <a16:rowId xmlns:a16="http://schemas.microsoft.com/office/drawing/2014/main" val="10002"/>
                  </a:ext>
                </a:extLst>
              </a:tr>
              <a:tr h="69733">
                <a:tc rowSpan="2">
                  <a:txBody>
                    <a:bodyPr/>
                    <a:lstStyle/>
                    <a:p>
                      <a:pPr marL="31750">
                        <a:lnSpc>
                          <a:spcPts val="1145"/>
                        </a:lnSpc>
                      </a:pPr>
                      <a:r>
                        <a:rPr sz="900" spc="-90" dirty="0">
                          <a:latin typeface="Verdana"/>
                          <a:cs typeface="Verdana"/>
                        </a:rPr>
                        <a:t>Денежные</a:t>
                      </a:r>
                      <a:r>
                        <a:rPr sz="900" spc="-30" dirty="0">
                          <a:latin typeface="Verdana"/>
                          <a:cs typeface="Verdana"/>
                        </a:rPr>
                        <a:t> </a:t>
                      </a:r>
                      <a:r>
                        <a:rPr sz="900" spc="-50" dirty="0">
                          <a:latin typeface="Verdana"/>
                          <a:cs typeface="Verdana"/>
                        </a:rPr>
                        <a:t>средства</a:t>
                      </a:r>
                      <a:r>
                        <a:rPr sz="900" spc="-50" dirty="0">
                          <a:latin typeface="Microsoft Sans Serif"/>
                          <a:cs typeface="Microsoft Sans Serif"/>
                        </a:rPr>
                        <a:t>,</a:t>
                      </a:r>
                      <a:r>
                        <a:rPr sz="900" spc="50" dirty="0">
                          <a:latin typeface="Microsoft Sans Serif"/>
                          <a:cs typeface="Microsoft Sans Serif"/>
                        </a:rPr>
                        <a:t> </a:t>
                      </a:r>
                      <a:r>
                        <a:rPr sz="900" spc="-80" dirty="0">
                          <a:latin typeface="Verdana"/>
                          <a:cs typeface="Verdana"/>
                        </a:rPr>
                        <a:t>выплаченные</a:t>
                      </a:r>
                      <a:r>
                        <a:rPr sz="900" spc="-35" dirty="0">
                          <a:latin typeface="Verdana"/>
                          <a:cs typeface="Verdana"/>
                        </a:rPr>
                        <a:t> </a:t>
                      </a:r>
                      <a:r>
                        <a:rPr sz="900" spc="-75" dirty="0">
                          <a:latin typeface="Verdana"/>
                          <a:cs typeface="Verdana"/>
                        </a:rPr>
                        <a:t>поставщикам</a:t>
                      </a:r>
                      <a:r>
                        <a:rPr sz="900" spc="-30" dirty="0">
                          <a:latin typeface="Verdana"/>
                          <a:cs typeface="Verdana"/>
                        </a:rPr>
                        <a:t> </a:t>
                      </a:r>
                      <a:r>
                        <a:rPr sz="900" spc="-50" dirty="0">
                          <a:latin typeface="Verdana"/>
                          <a:cs typeface="Verdana"/>
                        </a:rPr>
                        <a:t>и</a:t>
                      </a:r>
                      <a:endParaRPr sz="900">
                        <a:latin typeface="Verdana"/>
                        <a:cs typeface="Verdana"/>
                      </a:endParaRPr>
                    </a:p>
                    <a:p>
                      <a:pPr marL="31750">
                        <a:lnSpc>
                          <a:spcPct val="100000"/>
                        </a:lnSpc>
                      </a:pPr>
                      <a:r>
                        <a:rPr sz="900" spc="-10" dirty="0">
                          <a:latin typeface="Verdana"/>
                          <a:cs typeface="Verdana"/>
                        </a:rPr>
                        <a:t>работникам</a:t>
                      </a:r>
                      <a:endParaRPr sz="900">
                        <a:latin typeface="Verdana"/>
                        <a:cs typeface="Verdana"/>
                      </a:endParaRPr>
                    </a:p>
                  </a:txBody>
                  <a:tcPr marL="0" marR="0" marT="0" marB="0"/>
                </a:tc>
                <a:tc rowSpan="2">
                  <a:txBody>
                    <a:bodyPr/>
                    <a:lstStyle/>
                    <a:p>
                      <a:pPr marL="252095">
                        <a:lnSpc>
                          <a:spcPts val="1145"/>
                        </a:lnSpc>
                      </a:pPr>
                      <a:r>
                        <a:rPr sz="900" spc="-10" dirty="0">
                          <a:latin typeface="Microsoft Sans Serif"/>
                          <a:cs typeface="Microsoft Sans Serif"/>
                        </a:rPr>
                        <a:t>(27600)</a:t>
                      </a:r>
                      <a:endParaRPr sz="900">
                        <a:latin typeface="Microsoft Sans Serif"/>
                        <a:cs typeface="Microsoft Sans Serif"/>
                      </a:endParaRPr>
                    </a:p>
                  </a:txBody>
                  <a:tcPr marL="0" marR="0" marT="0" marB="0">
                    <a:lnR w="12700">
                      <a:solidFill>
                        <a:srgbClr val="000000"/>
                      </a:solidFill>
                      <a:prstDash val="solid"/>
                    </a:lnR>
                  </a:tcPr>
                </a:tc>
                <a:tc vMerge="1">
                  <a:txBody>
                    <a:bodyPr/>
                    <a:lstStyle/>
                    <a:p>
                      <a:endParaRPr/>
                    </a:p>
                  </a:txBody>
                  <a:tcPr marL="0" marR="0" marT="0" marB="0">
                    <a:lnL w="12700">
                      <a:solidFill>
                        <a:srgbClr val="000000"/>
                      </a:solidFill>
                      <a:prstDash val="solid"/>
                    </a:lnL>
                  </a:tcPr>
                </a:tc>
                <a:tc>
                  <a:txBody>
                    <a:bodyPr/>
                    <a:lstStyle/>
                    <a:p>
                      <a:pPr>
                        <a:lnSpc>
                          <a:spcPct val="100000"/>
                        </a:lnSpc>
                      </a:pPr>
                      <a:endParaRPr sz="300">
                        <a:latin typeface="Times New Roman"/>
                        <a:cs typeface="Times New Roman"/>
                      </a:endParaRPr>
                    </a:p>
                  </a:txBody>
                  <a:tcPr marL="0" marR="0" marT="0" marB="0"/>
                </a:tc>
                <a:extLst>
                  <a:ext uri="{0D108BD9-81ED-4DB2-BD59-A6C34878D82A}">
                    <a16:rowId xmlns:a16="http://schemas.microsoft.com/office/drawing/2014/main" val="10003"/>
                  </a:ext>
                </a:extLst>
              </a:tr>
              <a:tr h="276049">
                <a:tc vMerge="1">
                  <a:txBody>
                    <a:bodyPr/>
                    <a:lstStyle/>
                    <a:p>
                      <a:endParaRPr/>
                    </a:p>
                  </a:txBody>
                  <a:tcPr marL="0" marR="0" marT="0" marB="0"/>
                </a:tc>
                <a:tc vMerge="1">
                  <a:txBody>
                    <a:bodyPr/>
                    <a:lstStyle/>
                    <a:p>
                      <a:endParaRPr/>
                    </a:p>
                  </a:txBody>
                  <a:tcPr marL="0" marR="0" marT="0" marB="0">
                    <a:lnR w="12700">
                      <a:solidFill>
                        <a:srgbClr val="000000"/>
                      </a:solidFill>
                      <a:prstDash val="solid"/>
                    </a:lnR>
                  </a:tcPr>
                </a:tc>
                <a:tc>
                  <a:txBody>
                    <a:bodyPr/>
                    <a:lstStyle/>
                    <a:p>
                      <a:pPr marL="379730">
                        <a:lnSpc>
                          <a:spcPts val="1145"/>
                        </a:lnSpc>
                      </a:pPr>
                      <a:r>
                        <a:rPr sz="900" dirty="0">
                          <a:latin typeface="Microsoft Sans Serif"/>
                          <a:cs typeface="Microsoft Sans Serif"/>
                        </a:rPr>
                        <a:t>*</a:t>
                      </a:r>
                      <a:r>
                        <a:rPr sz="900" spc="35" dirty="0">
                          <a:latin typeface="Microsoft Sans Serif"/>
                          <a:cs typeface="Microsoft Sans Serif"/>
                        </a:rPr>
                        <a:t> </a:t>
                      </a:r>
                      <a:r>
                        <a:rPr sz="900" spc="-35" dirty="0">
                          <a:latin typeface="Verdana"/>
                          <a:cs typeface="Verdana"/>
                        </a:rPr>
                        <a:t>Это</a:t>
                      </a:r>
                      <a:r>
                        <a:rPr sz="900" spc="-50" dirty="0">
                          <a:latin typeface="Verdana"/>
                          <a:cs typeface="Verdana"/>
                        </a:rPr>
                        <a:t> </a:t>
                      </a:r>
                      <a:r>
                        <a:rPr sz="900" spc="-65" dirty="0">
                          <a:latin typeface="Verdana"/>
                          <a:cs typeface="Verdana"/>
                        </a:rPr>
                        <a:t>может</a:t>
                      </a:r>
                      <a:r>
                        <a:rPr sz="900" spc="-55" dirty="0">
                          <a:latin typeface="Verdana"/>
                          <a:cs typeface="Verdana"/>
                        </a:rPr>
                        <a:t> </a:t>
                      </a:r>
                      <a:r>
                        <a:rPr sz="900" spc="-95" dirty="0">
                          <a:latin typeface="Verdana"/>
                          <a:cs typeface="Verdana"/>
                        </a:rPr>
                        <a:t>также</a:t>
                      </a:r>
                      <a:r>
                        <a:rPr sz="900" spc="-50" dirty="0">
                          <a:latin typeface="Verdana"/>
                          <a:cs typeface="Verdana"/>
                        </a:rPr>
                        <a:t> </a:t>
                      </a:r>
                      <a:r>
                        <a:rPr sz="900" spc="-70" dirty="0">
                          <a:latin typeface="Verdana"/>
                          <a:cs typeface="Verdana"/>
                        </a:rPr>
                        <a:t>отражаться</a:t>
                      </a:r>
                      <a:r>
                        <a:rPr sz="900" spc="-50" dirty="0">
                          <a:latin typeface="Verdana"/>
                          <a:cs typeface="Verdana"/>
                        </a:rPr>
                        <a:t> </a:t>
                      </a:r>
                      <a:r>
                        <a:rPr sz="900" spc="-125" dirty="0">
                          <a:latin typeface="Verdana"/>
                          <a:cs typeface="Verdana"/>
                        </a:rPr>
                        <a:t>как</a:t>
                      </a:r>
                      <a:r>
                        <a:rPr sz="900" spc="-50" dirty="0">
                          <a:latin typeface="Verdana"/>
                          <a:cs typeface="Verdana"/>
                        </a:rPr>
                        <a:t> </a:t>
                      </a:r>
                      <a:r>
                        <a:rPr sz="900" spc="-80" dirty="0">
                          <a:latin typeface="Verdana"/>
                          <a:cs typeface="Verdana"/>
                        </a:rPr>
                        <a:t>движение</a:t>
                      </a:r>
                      <a:r>
                        <a:rPr sz="900" spc="-45" dirty="0">
                          <a:latin typeface="Verdana"/>
                          <a:cs typeface="Verdana"/>
                        </a:rPr>
                        <a:t> </a:t>
                      </a:r>
                      <a:r>
                        <a:rPr sz="900" spc="-10" dirty="0">
                          <a:latin typeface="Verdana"/>
                          <a:cs typeface="Verdana"/>
                        </a:rPr>
                        <a:t>денежных</a:t>
                      </a:r>
                      <a:endParaRPr sz="900">
                        <a:latin typeface="Verdana"/>
                        <a:cs typeface="Verdana"/>
                      </a:endParaRPr>
                    </a:p>
                    <a:p>
                      <a:pPr marL="379730">
                        <a:lnSpc>
                          <a:spcPts val="1155"/>
                        </a:lnSpc>
                      </a:pPr>
                      <a:r>
                        <a:rPr sz="900" spc="-55" dirty="0">
                          <a:latin typeface="Verdana"/>
                          <a:cs typeface="Verdana"/>
                        </a:rPr>
                        <a:t>средств</a:t>
                      </a:r>
                      <a:r>
                        <a:rPr sz="900" spc="-35" dirty="0">
                          <a:latin typeface="Verdana"/>
                          <a:cs typeface="Verdana"/>
                        </a:rPr>
                        <a:t> </a:t>
                      </a:r>
                      <a:r>
                        <a:rPr sz="900" spc="-85" dirty="0">
                          <a:latin typeface="Verdana"/>
                          <a:cs typeface="Verdana"/>
                        </a:rPr>
                        <a:t>по</a:t>
                      </a:r>
                      <a:r>
                        <a:rPr sz="900" spc="-35" dirty="0">
                          <a:latin typeface="Verdana"/>
                          <a:cs typeface="Verdana"/>
                        </a:rPr>
                        <a:t> </a:t>
                      </a:r>
                      <a:r>
                        <a:rPr sz="900" spc="-80" dirty="0">
                          <a:latin typeface="Verdana"/>
                          <a:cs typeface="Verdana"/>
                        </a:rPr>
                        <a:t>операционной</a:t>
                      </a:r>
                      <a:r>
                        <a:rPr sz="900" spc="-40" dirty="0">
                          <a:latin typeface="Verdana"/>
                          <a:cs typeface="Verdana"/>
                        </a:rPr>
                        <a:t> </a:t>
                      </a:r>
                      <a:r>
                        <a:rPr sz="900" spc="-10" dirty="0">
                          <a:latin typeface="Verdana"/>
                          <a:cs typeface="Verdana"/>
                        </a:rPr>
                        <a:t>деятельности</a:t>
                      </a:r>
                      <a:r>
                        <a:rPr sz="900" spc="-10" dirty="0">
                          <a:latin typeface="Microsoft Sans Serif"/>
                          <a:cs typeface="Microsoft Sans Serif"/>
                        </a:rPr>
                        <a:t>.</a:t>
                      </a:r>
                      <a:endParaRPr sz="900">
                        <a:latin typeface="Microsoft Sans Serif"/>
                        <a:cs typeface="Microsoft Sans Serif"/>
                      </a:endParaRPr>
                    </a:p>
                  </a:txBody>
                  <a:tcPr marL="0" marR="0" marT="0" marB="0">
                    <a:lnL w="12700">
                      <a:solidFill>
                        <a:srgbClr val="000000"/>
                      </a:solidFill>
                      <a:prstDash val="solid"/>
                    </a:lnL>
                  </a:tcPr>
                </a:tc>
                <a:tc>
                  <a:txBody>
                    <a:bodyPr/>
                    <a:lstStyle/>
                    <a:p>
                      <a:pPr>
                        <a:lnSpc>
                          <a:spcPct val="100000"/>
                        </a:lnSpc>
                      </a:pPr>
                      <a:endParaRPr sz="900">
                        <a:latin typeface="Times New Roman"/>
                        <a:cs typeface="Times New Roman"/>
                      </a:endParaRPr>
                    </a:p>
                  </a:txBody>
                  <a:tcPr marL="0" marR="0" marT="0" marB="0"/>
                </a:tc>
                <a:extLst>
                  <a:ext uri="{0D108BD9-81ED-4DB2-BD59-A6C34878D82A}">
                    <a16:rowId xmlns:a16="http://schemas.microsoft.com/office/drawing/2014/main" val="10004"/>
                  </a:ext>
                </a:extLst>
              </a:tr>
              <a:tr h="310627">
                <a:tc>
                  <a:txBody>
                    <a:bodyPr/>
                    <a:lstStyle/>
                    <a:p>
                      <a:pPr marL="31750">
                        <a:lnSpc>
                          <a:spcPts val="1145"/>
                        </a:lnSpc>
                      </a:pPr>
                      <a:r>
                        <a:rPr sz="900" spc="-90" dirty="0">
                          <a:latin typeface="Verdana"/>
                          <a:cs typeface="Verdana"/>
                        </a:rPr>
                        <a:t>Денежные</a:t>
                      </a:r>
                      <a:r>
                        <a:rPr sz="900" spc="-30" dirty="0">
                          <a:latin typeface="Verdana"/>
                          <a:cs typeface="Verdana"/>
                        </a:rPr>
                        <a:t> </a:t>
                      </a:r>
                      <a:r>
                        <a:rPr sz="900" spc="-50" dirty="0">
                          <a:latin typeface="Verdana"/>
                          <a:cs typeface="Verdana"/>
                        </a:rPr>
                        <a:t>средства</a:t>
                      </a:r>
                      <a:r>
                        <a:rPr sz="900" spc="-50" dirty="0">
                          <a:latin typeface="Microsoft Sans Serif"/>
                          <a:cs typeface="Microsoft Sans Serif"/>
                        </a:rPr>
                        <a:t>,</a:t>
                      </a:r>
                      <a:r>
                        <a:rPr sz="900" spc="40" dirty="0">
                          <a:latin typeface="Microsoft Sans Serif"/>
                          <a:cs typeface="Microsoft Sans Serif"/>
                        </a:rPr>
                        <a:t> </a:t>
                      </a:r>
                      <a:r>
                        <a:rPr sz="900" spc="-75" dirty="0">
                          <a:latin typeface="Verdana"/>
                          <a:cs typeface="Verdana"/>
                        </a:rPr>
                        <a:t>созданные</a:t>
                      </a:r>
                      <a:r>
                        <a:rPr sz="900" spc="-30" dirty="0">
                          <a:latin typeface="Verdana"/>
                          <a:cs typeface="Verdana"/>
                        </a:rPr>
                        <a:t> </a:t>
                      </a:r>
                      <a:r>
                        <a:rPr sz="900" spc="-10" dirty="0">
                          <a:latin typeface="Verdana"/>
                          <a:cs typeface="Verdana"/>
                        </a:rPr>
                        <a:t>операционной</a:t>
                      </a:r>
                      <a:endParaRPr sz="900">
                        <a:latin typeface="Verdana"/>
                        <a:cs typeface="Verdana"/>
                      </a:endParaRPr>
                    </a:p>
                    <a:p>
                      <a:pPr marL="31750">
                        <a:lnSpc>
                          <a:spcPct val="100000"/>
                        </a:lnSpc>
                      </a:pPr>
                      <a:r>
                        <a:rPr sz="900" spc="-10" dirty="0">
                          <a:latin typeface="Verdana"/>
                          <a:cs typeface="Verdana"/>
                        </a:rPr>
                        <a:t>деятельностью</a:t>
                      </a:r>
                      <a:endParaRPr sz="900">
                        <a:latin typeface="Verdana"/>
                        <a:cs typeface="Verdana"/>
                      </a:endParaRPr>
                    </a:p>
                  </a:txBody>
                  <a:tcPr marL="0" marR="0" marT="0" marB="0"/>
                </a:tc>
                <a:tc>
                  <a:txBody>
                    <a:bodyPr/>
                    <a:lstStyle/>
                    <a:p>
                      <a:pPr marL="406400">
                        <a:lnSpc>
                          <a:spcPts val="1145"/>
                        </a:lnSpc>
                      </a:pPr>
                      <a:r>
                        <a:rPr sz="900" spc="-20" dirty="0">
                          <a:latin typeface="Microsoft Sans Serif"/>
                          <a:cs typeface="Microsoft Sans Serif"/>
                        </a:rPr>
                        <a:t>2550</a:t>
                      </a:r>
                      <a:endParaRPr sz="900">
                        <a:latin typeface="Microsoft Sans Serif"/>
                        <a:cs typeface="Microsoft Sans Serif"/>
                      </a:endParaRPr>
                    </a:p>
                  </a:txBody>
                  <a:tcPr marL="0" marR="0" marT="0" marB="0">
                    <a:lnR w="12700">
                      <a:solidFill>
                        <a:srgbClr val="000000"/>
                      </a:solidFill>
                      <a:prstDash val="solid"/>
                    </a:lnR>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tcPr>
                </a:tc>
                <a:tc>
                  <a:txBody>
                    <a:bodyPr/>
                    <a:lstStyle/>
                    <a:p>
                      <a:pPr>
                        <a:lnSpc>
                          <a:spcPct val="100000"/>
                        </a:lnSpc>
                      </a:pPr>
                      <a:endParaRPr sz="900">
                        <a:latin typeface="Times New Roman"/>
                        <a:cs typeface="Times New Roman"/>
                      </a:endParaRPr>
                    </a:p>
                  </a:txBody>
                  <a:tcPr marL="0" marR="0" marT="0" marB="0"/>
                </a:tc>
                <a:extLst>
                  <a:ext uri="{0D108BD9-81ED-4DB2-BD59-A6C34878D82A}">
                    <a16:rowId xmlns:a16="http://schemas.microsoft.com/office/drawing/2014/main" val="10005"/>
                  </a:ext>
                </a:extLst>
              </a:tr>
              <a:tr h="206893">
                <a:tc>
                  <a:txBody>
                    <a:bodyPr/>
                    <a:lstStyle/>
                    <a:p>
                      <a:pPr marL="31750">
                        <a:lnSpc>
                          <a:spcPct val="100000"/>
                        </a:lnSpc>
                        <a:spcBef>
                          <a:spcPts val="245"/>
                        </a:spcBef>
                      </a:pPr>
                      <a:r>
                        <a:rPr sz="900" spc="-75" dirty="0">
                          <a:latin typeface="Verdana"/>
                          <a:cs typeface="Verdana"/>
                        </a:rPr>
                        <a:t>Выплаченные</a:t>
                      </a:r>
                      <a:r>
                        <a:rPr sz="900" spc="-25" dirty="0">
                          <a:latin typeface="Verdana"/>
                          <a:cs typeface="Verdana"/>
                        </a:rPr>
                        <a:t> </a:t>
                      </a:r>
                      <a:r>
                        <a:rPr sz="900" spc="-10" dirty="0">
                          <a:latin typeface="Verdana"/>
                          <a:cs typeface="Verdana"/>
                        </a:rPr>
                        <a:t>проценты</a:t>
                      </a:r>
                      <a:endParaRPr sz="900">
                        <a:latin typeface="Verdana"/>
                        <a:cs typeface="Verdana"/>
                      </a:endParaRPr>
                    </a:p>
                  </a:txBody>
                  <a:tcPr marL="0" marR="0" marT="28239" marB="0"/>
                </a:tc>
                <a:tc>
                  <a:txBody>
                    <a:bodyPr/>
                    <a:lstStyle/>
                    <a:p>
                      <a:pPr marL="393065">
                        <a:lnSpc>
                          <a:spcPct val="100000"/>
                        </a:lnSpc>
                        <a:spcBef>
                          <a:spcPts val="245"/>
                        </a:spcBef>
                      </a:pPr>
                      <a:r>
                        <a:rPr sz="900" spc="-10" dirty="0">
                          <a:latin typeface="Microsoft Sans Serif"/>
                          <a:cs typeface="Microsoft Sans Serif"/>
                        </a:rPr>
                        <a:t>(270)</a:t>
                      </a:r>
                      <a:endParaRPr sz="900">
                        <a:latin typeface="Microsoft Sans Serif"/>
                        <a:cs typeface="Microsoft Sans Serif"/>
                      </a:endParaRPr>
                    </a:p>
                  </a:txBody>
                  <a:tcPr marL="0" marR="0" marT="28239" marB="0">
                    <a:lnR w="12700">
                      <a:solidFill>
                        <a:srgbClr val="000000"/>
                      </a:solidFill>
                      <a:prstDash val="solid"/>
                    </a:lnR>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tcPr>
                </a:tc>
                <a:tc>
                  <a:txBody>
                    <a:bodyPr/>
                    <a:lstStyle/>
                    <a:p>
                      <a:pPr>
                        <a:lnSpc>
                          <a:spcPct val="100000"/>
                        </a:lnSpc>
                      </a:pPr>
                      <a:endParaRPr sz="900">
                        <a:latin typeface="Times New Roman"/>
                        <a:cs typeface="Times New Roman"/>
                      </a:endParaRPr>
                    </a:p>
                  </a:txBody>
                  <a:tcPr marL="0" marR="0" marT="0" marB="0"/>
                </a:tc>
                <a:extLst>
                  <a:ext uri="{0D108BD9-81ED-4DB2-BD59-A6C34878D82A}">
                    <a16:rowId xmlns:a16="http://schemas.microsoft.com/office/drawing/2014/main" val="10006"/>
                  </a:ext>
                </a:extLst>
              </a:tr>
              <a:tr h="172314">
                <a:tc>
                  <a:txBody>
                    <a:bodyPr/>
                    <a:lstStyle/>
                    <a:p>
                      <a:pPr marL="31750">
                        <a:lnSpc>
                          <a:spcPts val="1155"/>
                        </a:lnSpc>
                        <a:spcBef>
                          <a:spcPts val="245"/>
                        </a:spcBef>
                      </a:pPr>
                      <a:r>
                        <a:rPr sz="900" spc="-75" dirty="0">
                          <a:latin typeface="Verdana"/>
                          <a:cs typeface="Verdana"/>
                        </a:rPr>
                        <a:t>Выплаченные</a:t>
                      </a:r>
                      <a:r>
                        <a:rPr sz="900" spc="-45" dirty="0">
                          <a:latin typeface="Verdana"/>
                          <a:cs typeface="Verdana"/>
                        </a:rPr>
                        <a:t> </a:t>
                      </a:r>
                      <a:r>
                        <a:rPr sz="900" spc="-80" dirty="0">
                          <a:latin typeface="Verdana"/>
                          <a:cs typeface="Verdana"/>
                        </a:rPr>
                        <a:t>налоги</a:t>
                      </a:r>
                      <a:r>
                        <a:rPr sz="900" spc="-45" dirty="0">
                          <a:latin typeface="Verdana"/>
                          <a:cs typeface="Verdana"/>
                        </a:rPr>
                        <a:t> </a:t>
                      </a:r>
                      <a:r>
                        <a:rPr sz="900" spc="-80" dirty="0">
                          <a:latin typeface="Verdana"/>
                          <a:cs typeface="Verdana"/>
                        </a:rPr>
                        <a:t>на</a:t>
                      </a:r>
                      <a:r>
                        <a:rPr sz="900" spc="-40" dirty="0">
                          <a:latin typeface="Verdana"/>
                          <a:cs typeface="Verdana"/>
                        </a:rPr>
                        <a:t> </a:t>
                      </a:r>
                      <a:r>
                        <a:rPr sz="900" spc="-10" dirty="0">
                          <a:latin typeface="Verdana"/>
                          <a:cs typeface="Verdana"/>
                        </a:rPr>
                        <a:t>прибыль</a:t>
                      </a:r>
                      <a:endParaRPr sz="900">
                        <a:latin typeface="Verdana"/>
                        <a:cs typeface="Verdana"/>
                      </a:endParaRPr>
                    </a:p>
                  </a:txBody>
                  <a:tcPr marL="0" marR="0" marT="28239" marB="0"/>
                </a:tc>
                <a:tc>
                  <a:txBody>
                    <a:bodyPr/>
                    <a:lstStyle/>
                    <a:p>
                      <a:pPr marL="393065">
                        <a:lnSpc>
                          <a:spcPts val="1155"/>
                        </a:lnSpc>
                        <a:spcBef>
                          <a:spcPts val="245"/>
                        </a:spcBef>
                      </a:pPr>
                      <a:r>
                        <a:rPr sz="900" spc="-10" dirty="0">
                          <a:latin typeface="Microsoft Sans Serif"/>
                          <a:cs typeface="Microsoft Sans Serif"/>
                        </a:rPr>
                        <a:t>(900)</a:t>
                      </a:r>
                      <a:endParaRPr sz="900">
                        <a:latin typeface="Microsoft Sans Serif"/>
                        <a:cs typeface="Microsoft Sans Serif"/>
                      </a:endParaRPr>
                    </a:p>
                  </a:txBody>
                  <a:tcPr marL="0" marR="0" marT="28239" marB="0">
                    <a:lnR w="12700">
                      <a:solidFill>
                        <a:srgbClr val="000000"/>
                      </a:solidFill>
                      <a:prstDash val="solid"/>
                    </a:lnR>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tcPr>
                </a:tc>
                <a:tc>
                  <a:txBody>
                    <a:bodyPr/>
                    <a:lstStyle/>
                    <a:p>
                      <a:pPr>
                        <a:lnSpc>
                          <a:spcPct val="100000"/>
                        </a:lnSpc>
                      </a:pPr>
                      <a:endParaRPr sz="900">
                        <a:latin typeface="Times New Roman"/>
                        <a:cs typeface="Times New Roman"/>
                      </a:endParaRPr>
                    </a:p>
                  </a:txBody>
                  <a:tcPr marL="0" marR="0" marT="0" marB="0"/>
                </a:tc>
                <a:extLst>
                  <a:ext uri="{0D108BD9-81ED-4DB2-BD59-A6C34878D82A}">
                    <a16:rowId xmlns:a16="http://schemas.microsoft.com/office/drawing/2014/main" val="10007"/>
                  </a:ext>
                </a:extLst>
              </a:tr>
              <a:tr h="311203">
                <a:tc>
                  <a:txBody>
                    <a:bodyPr/>
                    <a:lstStyle/>
                    <a:p>
                      <a:pPr marL="31750">
                        <a:lnSpc>
                          <a:spcPts val="1145"/>
                        </a:lnSpc>
                      </a:pPr>
                      <a:r>
                        <a:rPr sz="900" spc="-70" dirty="0">
                          <a:latin typeface="Verdana"/>
                          <a:cs typeface="Verdana"/>
                        </a:rPr>
                        <a:t>Итого</a:t>
                      </a:r>
                      <a:r>
                        <a:rPr sz="900" spc="-45" dirty="0">
                          <a:latin typeface="Verdana"/>
                          <a:cs typeface="Verdana"/>
                        </a:rPr>
                        <a:t> </a:t>
                      </a:r>
                      <a:r>
                        <a:rPr sz="900" spc="-95" dirty="0">
                          <a:latin typeface="Verdana"/>
                          <a:cs typeface="Verdana"/>
                        </a:rPr>
                        <a:t>приток</a:t>
                      </a:r>
                      <a:r>
                        <a:rPr sz="900" spc="-45" dirty="0">
                          <a:latin typeface="Verdana"/>
                          <a:cs typeface="Verdana"/>
                        </a:rPr>
                        <a:t> </a:t>
                      </a:r>
                      <a:r>
                        <a:rPr sz="900" spc="-90" dirty="0">
                          <a:latin typeface="Verdana"/>
                          <a:cs typeface="Verdana"/>
                        </a:rPr>
                        <a:t>денежных</a:t>
                      </a:r>
                      <a:r>
                        <a:rPr sz="900" spc="-50" dirty="0">
                          <a:latin typeface="Verdana"/>
                          <a:cs typeface="Verdana"/>
                        </a:rPr>
                        <a:t> </a:t>
                      </a:r>
                      <a:r>
                        <a:rPr sz="900" spc="-60" dirty="0">
                          <a:latin typeface="Verdana"/>
                          <a:cs typeface="Verdana"/>
                        </a:rPr>
                        <a:t>средств</a:t>
                      </a:r>
                      <a:r>
                        <a:rPr sz="900" spc="-40" dirty="0">
                          <a:latin typeface="Verdana"/>
                          <a:cs typeface="Verdana"/>
                        </a:rPr>
                        <a:t> </a:t>
                      </a:r>
                      <a:r>
                        <a:rPr sz="900" spc="-85" dirty="0">
                          <a:latin typeface="Verdana"/>
                          <a:cs typeface="Verdana"/>
                        </a:rPr>
                        <a:t>по</a:t>
                      </a:r>
                      <a:r>
                        <a:rPr sz="900" spc="-45" dirty="0">
                          <a:latin typeface="Verdana"/>
                          <a:cs typeface="Verdana"/>
                        </a:rPr>
                        <a:t> </a:t>
                      </a:r>
                      <a:r>
                        <a:rPr sz="900" spc="-10" dirty="0">
                          <a:latin typeface="Verdana"/>
                          <a:cs typeface="Verdana"/>
                        </a:rPr>
                        <a:t>операционной</a:t>
                      </a:r>
                      <a:endParaRPr sz="900">
                        <a:latin typeface="Verdana"/>
                        <a:cs typeface="Verdana"/>
                      </a:endParaRPr>
                    </a:p>
                    <a:p>
                      <a:pPr marL="31750">
                        <a:lnSpc>
                          <a:spcPct val="100000"/>
                        </a:lnSpc>
                      </a:pPr>
                      <a:r>
                        <a:rPr sz="900" spc="-10" dirty="0">
                          <a:latin typeface="Verdana"/>
                          <a:cs typeface="Verdana"/>
                        </a:rPr>
                        <a:t>деятельности</a:t>
                      </a:r>
                      <a:endParaRPr sz="900">
                        <a:latin typeface="Verdana"/>
                        <a:cs typeface="Verdana"/>
                      </a:endParaRPr>
                    </a:p>
                  </a:txBody>
                  <a:tcPr marL="0" marR="0" marT="0" marB="0"/>
                </a:tc>
                <a:tc>
                  <a:txBody>
                    <a:bodyPr/>
                    <a:lstStyle/>
                    <a:p>
                      <a:pPr marR="372110" algn="r">
                        <a:lnSpc>
                          <a:spcPts val="1145"/>
                        </a:lnSpc>
                      </a:pPr>
                      <a:r>
                        <a:rPr sz="900" spc="-20" dirty="0">
                          <a:latin typeface="Microsoft Sans Serif"/>
                          <a:cs typeface="Microsoft Sans Serif"/>
                        </a:rPr>
                        <a:t>1380</a:t>
                      </a:r>
                      <a:endParaRPr sz="900">
                        <a:latin typeface="Microsoft Sans Serif"/>
                        <a:cs typeface="Microsoft Sans Serif"/>
                      </a:endParaRPr>
                    </a:p>
                  </a:txBody>
                  <a:tcPr marL="0" marR="0" marT="0" marB="0">
                    <a:lnR w="12700">
                      <a:solidFill>
                        <a:srgbClr val="000000"/>
                      </a:solidFill>
                      <a:prstDash val="solid"/>
                    </a:lnR>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tcPr>
                </a:tc>
                <a:tc>
                  <a:txBody>
                    <a:bodyPr/>
                    <a:lstStyle/>
                    <a:p>
                      <a:pPr>
                        <a:lnSpc>
                          <a:spcPct val="100000"/>
                        </a:lnSpc>
                      </a:pPr>
                      <a:endParaRPr sz="900">
                        <a:latin typeface="Times New Roman"/>
                        <a:cs typeface="Times New Roman"/>
                      </a:endParaRPr>
                    </a:p>
                  </a:txBody>
                  <a:tcPr marL="0" marR="0" marT="0" marB="0"/>
                </a:tc>
                <a:extLst>
                  <a:ext uri="{0D108BD9-81ED-4DB2-BD59-A6C34878D82A}">
                    <a16:rowId xmlns:a16="http://schemas.microsoft.com/office/drawing/2014/main" val="10008"/>
                  </a:ext>
                </a:extLst>
              </a:tr>
              <a:tr h="345782">
                <a:tc>
                  <a:txBody>
                    <a:bodyPr/>
                    <a:lstStyle/>
                    <a:p>
                      <a:pPr marL="31750" marR="136525">
                        <a:lnSpc>
                          <a:spcPct val="100000"/>
                        </a:lnSpc>
                        <a:spcBef>
                          <a:spcPts val="250"/>
                        </a:spcBef>
                      </a:pPr>
                      <a:r>
                        <a:rPr sz="900" b="1" dirty="0">
                          <a:latin typeface="Arial"/>
                          <a:cs typeface="Arial"/>
                        </a:rPr>
                        <a:t>Движение</a:t>
                      </a:r>
                      <a:r>
                        <a:rPr sz="900" b="1" spc="-15" dirty="0">
                          <a:latin typeface="Arial"/>
                          <a:cs typeface="Arial"/>
                        </a:rPr>
                        <a:t> </a:t>
                      </a:r>
                      <a:r>
                        <a:rPr sz="900" b="1" dirty="0">
                          <a:latin typeface="Arial"/>
                          <a:cs typeface="Arial"/>
                        </a:rPr>
                        <a:t>денежных</a:t>
                      </a:r>
                      <a:r>
                        <a:rPr sz="900" b="1" spc="-15" dirty="0">
                          <a:latin typeface="Arial"/>
                          <a:cs typeface="Arial"/>
                        </a:rPr>
                        <a:t> </a:t>
                      </a:r>
                      <a:r>
                        <a:rPr sz="900" b="1" dirty="0">
                          <a:latin typeface="Arial"/>
                          <a:cs typeface="Arial"/>
                        </a:rPr>
                        <a:t>средств</a:t>
                      </a:r>
                      <a:r>
                        <a:rPr sz="900" b="1" spc="-15" dirty="0">
                          <a:latin typeface="Arial"/>
                          <a:cs typeface="Arial"/>
                        </a:rPr>
                        <a:t> </a:t>
                      </a:r>
                      <a:r>
                        <a:rPr sz="900" b="1" dirty="0">
                          <a:latin typeface="Arial"/>
                          <a:cs typeface="Arial"/>
                        </a:rPr>
                        <a:t>по</a:t>
                      </a:r>
                      <a:r>
                        <a:rPr sz="900" b="1" spc="-15" dirty="0">
                          <a:latin typeface="Arial"/>
                          <a:cs typeface="Arial"/>
                        </a:rPr>
                        <a:t> </a:t>
                      </a:r>
                      <a:r>
                        <a:rPr sz="900" b="1" spc="-10" dirty="0">
                          <a:latin typeface="Arial"/>
                          <a:cs typeface="Arial"/>
                        </a:rPr>
                        <a:t>инвестиционной деятельности</a:t>
                      </a:r>
                      <a:endParaRPr sz="900">
                        <a:latin typeface="Arial"/>
                        <a:cs typeface="Arial"/>
                      </a:endParaRPr>
                    </a:p>
                  </a:txBody>
                  <a:tcPr marL="0" marR="0" marT="28815" marB="0"/>
                </a:tc>
                <a:tc>
                  <a:txBody>
                    <a:bodyPr/>
                    <a:lstStyle/>
                    <a:p>
                      <a:pPr>
                        <a:lnSpc>
                          <a:spcPct val="100000"/>
                        </a:lnSpc>
                      </a:pPr>
                      <a:endParaRPr sz="900">
                        <a:latin typeface="Times New Roman"/>
                        <a:cs typeface="Times New Roman"/>
                      </a:endParaRPr>
                    </a:p>
                  </a:txBody>
                  <a:tcPr marL="0" marR="0" marT="0" marB="0">
                    <a:lnR w="12700">
                      <a:solidFill>
                        <a:srgbClr val="000000"/>
                      </a:solidFill>
                      <a:prstDash val="solid"/>
                    </a:lnR>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tcPr>
                </a:tc>
                <a:tc>
                  <a:txBody>
                    <a:bodyPr/>
                    <a:lstStyle/>
                    <a:p>
                      <a:pPr>
                        <a:lnSpc>
                          <a:spcPct val="100000"/>
                        </a:lnSpc>
                      </a:pPr>
                      <a:endParaRPr sz="900">
                        <a:latin typeface="Times New Roman"/>
                        <a:cs typeface="Times New Roman"/>
                      </a:endParaRPr>
                    </a:p>
                  </a:txBody>
                  <a:tcPr marL="0" marR="0" marT="0" marB="0"/>
                </a:tc>
                <a:extLst>
                  <a:ext uri="{0D108BD9-81ED-4DB2-BD59-A6C34878D82A}">
                    <a16:rowId xmlns:a16="http://schemas.microsoft.com/office/drawing/2014/main" val="10009"/>
                  </a:ext>
                </a:extLst>
              </a:tr>
              <a:tr h="310627">
                <a:tc>
                  <a:txBody>
                    <a:bodyPr/>
                    <a:lstStyle/>
                    <a:p>
                      <a:pPr marL="31750" marR="244475">
                        <a:lnSpc>
                          <a:spcPct val="100000"/>
                        </a:lnSpc>
                        <a:spcBef>
                          <a:spcPts val="195"/>
                        </a:spcBef>
                      </a:pPr>
                      <a:r>
                        <a:rPr sz="900" spc="-70" dirty="0">
                          <a:latin typeface="Verdana"/>
                          <a:cs typeface="Verdana"/>
                        </a:rPr>
                        <a:t>Приобретение</a:t>
                      </a:r>
                      <a:r>
                        <a:rPr sz="900" spc="-30" dirty="0">
                          <a:latin typeface="Verdana"/>
                          <a:cs typeface="Verdana"/>
                        </a:rPr>
                        <a:t> </a:t>
                      </a:r>
                      <a:r>
                        <a:rPr sz="900" spc="-75" dirty="0">
                          <a:latin typeface="Verdana"/>
                          <a:cs typeface="Verdana"/>
                        </a:rPr>
                        <a:t>дочерней</a:t>
                      </a:r>
                      <a:r>
                        <a:rPr sz="900" spc="-35" dirty="0">
                          <a:latin typeface="Verdana"/>
                          <a:cs typeface="Verdana"/>
                        </a:rPr>
                        <a:t> </a:t>
                      </a:r>
                      <a:r>
                        <a:rPr sz="900" spc="-85" dirty="0">
                          <a:latin typeface="Verdana"/>
                          <a:cs typeface="Verdana"/>
                        </a:rPr>
                        <a:t>компании</a:t>
                      </a:r>
                      <a:r>
                        <a:rPr sz="900" spc="-30" dirty="0">
                          <a:latin typeface="Verdana"/>
                          <a:cs typeface="Verdana"/>
                        </a:rPr>
                        <a:t> Х</a:t>
                      </a:r>
                      <a:r>
                        <a:rPr sz="900" spc="-35" dirty="0">
                          <a:latin typeface="Verdana"/>
                          <a:cs typeface="Verdana"/>
                        </a:rPr>
                        <a:t> </a:t>
                      </a:r>
                      <a:r>
                        <a:rPr sz="900" spc="-60" dirty="0">
                          <a:latin typeface="Verdana"/>
                          <a:cs typeface="Verdana"/>
                        </a:rPr>
                        <a:t>за</a:t>
                      </a:r>
                      <a:r>
                        <a:rPr sz="900" spc="-30" dirty="0">
                          <a:latin typeface="Verdana"/>
                          <a:cs typeface="Verdana"/>
                        </a:rPr>
                        <a:t> </a:t>
                      </a:r>
                      <a:r>
                        <a:rPr sz="900" spc="-10" dirty="0">
                          <a:latin typeface="Verdana"/>
                          <a:cs typeface="Verdana"/>
                        </a:rPr>
                        <a:t>минусом </a:t>
                      </a:r>
                      <a:r>
                        <a:rPr sz="900" spc="-80" dirty="0">
                          <a:latin typeface="Verdana"/>
                          <a:cs typeface="Verdana"/>
                        </a:rPr>
                        <a:t>приобретенных</a:t>
                      </a:r>
                      <a:r>
                        <a:rPr sz="900" spc="-25" dirty="0">
                          <a:latin typeface="Verdana"/>
                          <a:cs typeface="Verdana"/>
                        </a:rPr>
                        <a:t> </a:t>
                      </a:r>
                      <a:r>
                        <a:rPr sz="900" spc="-90" dirty="0">
                          <a:latin typeface="Verdana"/>
                          <a:cs typeface="Verdana"/>
                        </a:rPr>
                        <a:t>денежных</a:t>
                      </a:r>
                      <a:r>
                        <a:rPr sz="900" spc="-10" dirty="0">
                          <a:latin typeface="Verdana"/>
                          <a:cs typeface="Verdana"/>
                        </a:rPr>
                        <a:t> </a:t>
                      </a:r>
                      <a:r>
                        <a:rPr sz="900" spc="-60" dirty="0">
                          <a:latin typeface="Verdana"/>
                          <a:cs typeface="Verdana"/>
                        </a:rPr>
                        <a:t>средств</a:t>
                      </a:r>
                      <a:r>
                        <a:rPr sz="900" spc="-15" dirty="0">
                          <a:latin typeface="Verdana"/>
                          <a:cs typeface="Verdana"/>
                        </a:rPr>
                        <a:t> </a:t>
                      </a:r>
                      <a:r>
                        <a:rPr sz="900" spc="-65" dirty="0">
                          <a:latin typeface="Microsoft Sans Serif"/>
                          <a:cs typeface="Microsoft Sans Serif"/>
                        </a:rPr>
                        <a:t>(</a:t>
                      </a:r>
                      <a:r>
                        <a:rPr sz="900" spc="-65" dirty="0">
                          <a:latin typeface="Verdana"/>
                          <a:cs typeface="Verdana"/>
                        </a:rPr>
                        <a:t>Примечание</a:t>
                      </a:r>
                      <a:r>
                        <a:rPr sz="900" spc="-10" dirty="0">
                          <a:latin typeface="Verdana"/>
                          <a:cs typeface="Verdana"/>
                        </a:rPr>
                        <a:t> </a:t>
                      </a:r>
                      <a:r>
                        <a:rPr sz="900" spc="-25" dirty="0">
                          <a:latin typeface="Verdana"/>
                          <a:cs typeface="Verdana"/>
                        </a:rPr>
                        <a:t>А</a:t>
                      </a:r>
                      <a:r>
                        <a:rPr sz="900" spc="-25" dirty="0">
                          <a:latin typeface="Microsoft Sans Serif"/>
                          <a:cs typeface="Microsoft Sans Serif"/>
                        </a:rPr>
                        <a:t>)</a:t>
                      </a:r>
                      <a:endParaRPr sz="900">
                        <a:latin typeface="Microsoft Sans Serif"/>
                        <a:cs typeface="Microsoft Sans Serif"/>
                      </a:endParaRPr>
                    </a:p>
                  </a:txBody>
                  <a:tcPr marL="0" marR="0" marT="22476" marB="0"/>
                </a:tc>
                <a:tc>
                  <a:txBody>
                    <a:bodyPr/>
                    <a:lstStyle/>
                    <a:p>
                      <a:pPr marL="393065">
                        <a:lnSpc>
                          <a:spcPct val="100000"/>
                        </a:lnSpc>
                        <a:spcBef>
                          <a:spcPts val="244"/>
                        </a:spcBef>
                      </a:pPr>
                      <a:r>
                        <a:rPr sz="900" spc="-10" dirty="0">
                          <a:latin typeface="Microsoft Sans Serif"/>
                          <a:cs typeface="Microsoft Sans Serif"/>
                        </a:rPr>
                        <a:t>(550)</a:t>
                      </a:r>
                      <a:endParaRPr sz="900">
                        <a:latin typeface="Microsoft Sans Serif"/>
                        <a:cs typeface="Microsoft Sans Serif"/>
                      </a:endParaRPr>
                    </a:p>
                  </a:txBody>
                  <a:tcPr marL="0" marR="0" marT="28238" marB="0">
                    <a:lnR w="12700">
                      <a:solidFill>
                        <a:srgbClr val="000000"/>
                      </a:solidFill>
                      <a:prstDash val="solid"/>
                    </a:lnR>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tcPr>
                </a:tc>
                <a:tc>
                  <a:txBody>
                    <a:bodyPr/>
                    <a:lstStyle/>
                    <a:p>
                      <a:pPr>
                        <a:lnSpc>
                          <a:spcPct val="100000"/>
                        </a:lnSpc>
                      </a:pPr>
                      <a:endParaRPr sz="900">
                        <a:latin typeface="Times New Roman"/>
                        <a:cs typeface="Times New Roman"/>
                      </a:endParaRPr>
                    </a:p>
                  </a:txBody>
                  <a:tcPr marL="0" marR="0" marT="0" marB="0"/>
                </a:tc>
                <a:extLst>
                  <a:ext uri="{0D108BD9-81ED-4DB2-BD59-A6C34878D82A}">
                    <a16:rowId xmlns:a16="http://schemas.microsoft.com/office/drawing/2014/main" val="10010"/>
                  </a:ext>
                </a:extLst>
              </a:tr>
              <a:tr h="241471">
                <a:tc>
                  <a:txBody>
                    <a:bodyPr/>
                    <a:lstStyle/>
                    <a:p>
                      <a:pPr marL="31750">
                        <a:lnSpc>
                          <a:spcPts val="1145"/>
                        </a:lnSpc>
                      </a:pPr>
                      <a:r>
                        <a:rPr sz="900" spc="-70" dirty="0">
                          <a:latin typeface="Verdana"/>
                          <a:cs typeface="Verdana"/>
                        </a:rPr>
                        <a:t>Приобретение</a:t>
                      </a:r>
                      <a:r>
                        <a:rPr sz="900" spc="-15" dirty="0">
                          <a:latin typeface="Verdana"/>
                          <a:cs typeface="Verdana"/>
                        </a:rPr>
                        <a:t> </a:t>
                      </a:r>
                      <a:r>
                        <a:rPr sz="900" spc="-80" dirty="0">
                          <a:latin typeface="Verdana"/>
                          <a:cs typeface="Verdana"/>
                        </a:rPr>
                        <a:t>основных</a:t>
                      </a:r>
                      <a:r>
                        <a:rPr sz="900" spc="-20" dirty="0">
                          <a:latin typeface="Verdana"/>
                          <a:cs typeface="Verdana"/>
                        </a:rPr>
                        <a:t> </a:t>
                      </a:r>
                      <a:r>
                        <a:rPr sz="900" spc="-55" dirty="0">
                          <a:latin typeface="Verdana"/>
                          <a:cs typeface="Verdana"/>
                        </a:rPr>
                        <a:t>средств</a:t>
                      </a:r>
                      <a:r>
                        <a:rPr sz="900" spc="-10" dirty="0">
                          <a:latin typeface="Verdana"/>
                          <a:cs typeface="Verdana"/>
                        </a:rPr>
                        <a:t> </a:t>
                      </a:r>
                      <a:r>
                        <a:rPr sz="900" spc="-65" dirty="0">
                          <a:latin typeface="Microsoft Sans Serif"/>
                          <a:cs typeface="Microsoft Sans Serif"/>
                        </a:rPr>
                        <a:t>(</a:t>
                      </a:r>
                      <a:r>
                        <a:rPr sz="900" spc="-65" dirty="0">
                          <a:latin typeface="Verdana"/>
                          <a:cs typeface="Verdana"/>
                        </a:rPr>
                        <a:t>Примечание</a:t>
                      </a:r>
                      <a:r>
                        <a:rPr sz="900" spc="-20" dirty="0">
                          <a:latin typeface="Verdana"/>
                          <a:cs typeface="Verdana"/>
                        </a:rPr>
                        <a:t> </a:t>
                      </a:r>
                      <a:r>
                        <a:rPr sz="900" spc="-25" dirty="0">
                          <a:latin typeface="Verdana"/>
                          <a:cs typeface="Verdana"/>
                        </a:rPr>
                        <a:t>Б</a:t>
                      </a:r>
                      <a:r>
                        <a:rPr sz="900" spc="-25" dirty="0">
                          <a:latin typeface="Microsoft Sans Serif"/>
                          <a:cs typeface="Microsoft Sans Serif"/>
                        </a:rPr>
                        <a:t>)</a:t>
                      </a:r>
                      <a:endParaRPr sz="900">
                        <a:latin typeface="Microsoft Sans Serif"/>
                        <a:cs typeface="Microsoft Sans Serif"/>
                      </a:endParaRPr>
                    </a:p>
                  </a:txBody>
                  <a:tcPr marL="0" marR="0" marT="0" marB="0"/>
                </a:tc>
                <a:tc>
                  <a:txBody>
                    <a:bodyPr/>
                    <a:lstStyle/>
                    <a:p>
                      <a:pPr marL="393065">
                        <a:lnSpc>
                          <a:spcPct val="100000"/>
                        </a:lnSpc>
                        <a:spcBef>
                          <a:spcPts val="545"/>
                        </a:spcBef>
                      </a:pPr>
                      <a:r>
                        <a:rPr sz="900" spc="-10" dirty="0">
                          <a:latin typeface="Microsoft Sans Serif"/>
                          <a:cs typeface="Microsoft Sans Serif"/>
                        </a:rPr>
                        <a:t>(350)</a:t>
                      </a:r>
                      <a:endParaRPr sz="900">
                        <a:latin typeface="Microsoft Sans Serif"/>
                        <a:cs typeface="Microsoft Sans Serif"/>
                      </a:endParaRPr>
                    </a:p>
                  </a:txBody>
                  <a:tcPr marL="0" marR="0" marT="62817" marB="0">
                    <a:lnR w="12700">
                      <a:solidFill>
                        <a:srgbClr val="000000"/>
                      </a:solidFill>
                      <a:prstDash val="solid"/>
                    </a:lnR>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tcPr>
                </a:tc>
                <a:tc>
                  <a:txBody>
                    <a:bodyPr/>
                    <a:lstStyle/>
                    <a:p>
                      <a:pPr>
                        <a:lnSpc>
                          <a:spcPct val="100000"/>
                        </a:lnSpc>
                      </a:pPr>
                      <a:endParaRPr sz="900">
                        <a:latin typeface="Times New Roman"/>
                        <a:cs typeface="Times New Roman"/>
                      </a:endParaRPr>
                    </a:p>
                  </a:txBody>
                  <a:tcPr marL="0" marR="0" marT="0" marB="0"/>
                </a:tc>
                <a:extLst>
                  <a:ext uri="{0D108BD9-81ED-4DB2-BD59-A6C34878D82A}">
                    <a16:rowId xmlns:a16="http://schemas.microsoft.com/office/drawing/2014/main" val="10011"/>
                  </a:ext>
                </a:extLst>
              </a:tr>
              <a:tr h="206893">
                <a:tc>
                  <a:txBody>
                    <a:bodyPr/>
                    <a:lstStyle/>
                    <a:p>
                      <a:pPr marL="31750">
                        <a:lnSpc>
                          <a:spcPct val="100000"/>
                        </a:lnSpc>
                        <a:spcBef>
                          <a:spcPts val="245"/>
                        </a:spcBef>
                      </a:pPr>
                      <a:r>
                        <a:rPr sz="900" spc="-70" dirty="0">
                          <a:latin typeface="Verdana"/>
                          <a:cs typeface="Verdana"/>
                        </a:rPr>
                        <a:t>Поступления</a:t>
                      </a:r>
                      <a:r>
                        <a:rPr sz="900" spc="-40" dirty="0">
                          <a:latin typeface="Verdana"/>
                          <a:cs typeface="Verdana"/>
                        </a:rPr>
                        <a:t> </a:t>
                      </a:r>
                      <a:r>
                        <a:rPr sz="900" spc="-55" dirty="0">
                          <a:latin typeface="Verdana"/>
                          <a:cs typeface="Verdana"/>
                        </a:rPr>
                        <a:t>от</a:t>
                      </a:r>
                      <a:r>
                        <a:rPr sz="900" spc="-40" dirty="0">
                          <a:latin typeface="Verdana"/>
                          <a:cs typeface="Verdana"/>
                        </a:rPr>
                        <a:t> </a:t>
                      </a:r>
                      <a:r>
                        <a:rPr sz="900" spc="-90" dirty="0">
                          <a:latin typeface="Verdana"/>
                          <a:cs typeface="Verdana"/>
                        </a:rPr>
                        <a:t>продажи</a:t>
                      </a:r>
                      <a:r>
                        <a:rPr sz="900" spc="-40" dirty="0">
                          <a:latin typeface="Verdana"/>
                          <a:cs typeface="Verdana"/>
                        </a:rPr>
                        <a:t> </a:t>
                      </a:r>
                      <a:r>
                        <a:rPr sz="900" spc="-10" dirty="0">
                          <a:latin typeface="Verdana"/>
                          <a:cs typeface="Verdana"/>
                        </a:rPr>
                        <a:t>оборудования</a:t>
                      </a:r>
                      <a:endParaRPr sz="900">
                        <a:latin typeface="Verdana"/>
                        <a:cs typeface="Verdana"/>
                      </a:endParaRPr>
                    </a:p>
                  </a:txBody>
                  <a:tcPr marL="0" marR="0" marT="28239" marB="0"/>
                </a:tc>
                <a:tc>
                  <a:txBody>
                    <a:bodyPr/>
                    <a:lstStyle/>
                    <a:p>
                      <a:pPr marR="273685" algn="ctr">
                        <a:lnSpc>
                          <a:spcPct val="100000"/>
                        </a:lnSpc>
                        <a:spcBef>
                          <a:spcPts val="245"/>
                        </a:spcBef>
                      </a:pPr>
                      <a:r>
                        <a:rPr sz="900" spc="-25" dirty="0">
                          <a:latin typeface="Microsoft Sans Serif"/>
                          <a:cs typeface="Microsoft Sans Serif"/>
                        </a:rPr>
                        <a:t>20</a:t>
                      </a:r>
                      <a:endParaRPr sz="900">
                        <a:latin typeface="Microsoft Sans Serif"/>
                        <a:cs typeface="Microsoft Sans Serif"/>
                      </a:endParaRPr>
                    </a:p>
                  </a:txBody>
                  <a:tcPr marL="0" marR="0" marT="28239" marB="0">
                    <a:lnR w="12700">
                      <a:solidFill>
                        <a:srgbClr val="000000"/>
                      </a:solidFill>
                      <a:prstDash val="solid"/>
                    </a:lnR>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tcPr>
                </a:tc>
                <a:tc>
                  <a:txBody>
                    <a:bodyPr/>
                    <a:lstStyle/>
                    <a:p>
                      <a:pPr>
                        <a:lnSpc>
                          <a:spcPct val="100000"/>
                        </a:lnSpc>
                      </a:pPr>
                      <a:endParaRPr sz="900">
                        <a:latin typeface="Times New Roman"/>
                        <a:cs typeface="Times New Roman"/>
                      </a:endParaRPr>
                    </a:p>
                  </a:txBody>
                  <a:tcPr marL="0" marR="0" marT="0" marB="0"/>
                </a:tc>
                <a:extLst>
                  <a:ext uri="{0D108BD9-81ED-4DB2-BD59-A6C34878D82A}">
                    <a16:rowId xmlns:a16="http://schemas.microsoft.com/office/drawing/2014/main" val="10012"/>
                  </a:ext>
                </a:extLst>
              </a:tr>
              <a:tr h="206893">
                <a:tc>
                  <a:txBody>
                    <a:bodyPr/>
                    <a:lstStyle/>
                    <a:p>
                      <a:pPr marL="31750">
                        <a:lnSpc>
                          <a:spcPct val="100000"/>
                        </a:lnSpc>
                        <a:spcBef>
                          <a:spcPts val="245"/>
                        </a:spcBef>
                      </a:pPr>
                      <a:r>
                        <a:rPr sz="900" spc="-75" dirty="0">
                          <a:latin typeface="Verdana"/>
                          <a:cs typeface="Verdana"/>
                        </a:rPr>
                        <a:t>Полученные</a:t>
                      </a:r>
                      <a:r>
                        <a:rPr sz="900" spc="-20" dirty="0">
                          <a:latin typeface="Verdana"/>
                          <a:cs typeface="Verdana"/>
                        </a:rPr>
                        <a:t> </a:t>
                      </a:r>
                      <a:r>
                        <a:rPr sz="900" spc="-10" dirty="0">
                          <a:latin typeface="Verdana"/>
                          <a:cs typeface="Verdana"/>
                        </a:rPr>
                        <a:t>проценты</a:t>
                      </a:r>
                      <a:endParaRPr sz="900">
                        <a:latin typeface="Verdana"/>
                        <a:cs typeface="Verdana"/>
                      </a:endParaRPr>
                    </a:p>
                  </a:txBody>
                  <a:tcPr marL="0" marR="0" marT="28239" marB="0"/>
                </a:tc>
                <a:tc>
                  <a:txBody>
                    <a:bodyPr/>
                    <a:lstStyle/>
                    <a:p>
                      <a:pPr marL="477520">
                        <a:lnSpc>
                          <a:spcPct val="100000"/>
                        </a:lnSpc>
                        <a:spcBef>
                          <a:spcPts val="245"/>
                        </a:spcBef>
                      </a:pPr>
                      <a:r>
                        <a:rPr sz="900" spc="-25" dirty="0">
                          <a:latin typeface="Microsoft Sans Serif"/>
                          <a:cs typeface="Microsoft Sans Serif"/>
                        </a:rPr>
                        <a:t>200</a:t>
                      </a:r>
                      <a:endParaRPr sz="900">
                        <a:latin typeface="Microsoft Sans Serif"/>
                        <a:cs typeface="Microsoft Sans Serif"/>
                      </a:endParaRPr>
                    </a:p>
                  </a:txBody>
                  <a:tcPr marL="0" marR="0" marT="28239" marB="0">
                    <a:lnR w="12700">
                      <a:solidFill>
                        <a:srgbClr val="000000"/>
                      </a:solidFill>
                      <a:prstDash val="solid"/>
                    </a:lnR>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tcPr>
                </a:tc>
                <a:tc>
                  <a:txBody>
                    <a:bodyPr/>
                    <a:lstStyle/>
                    <a:p>
                      <a:pPr>
                        <a:lnSpc>
                          <a:spcPct val="100000"/>
                        </a:lnSpc>
                      </a:pPr>
                      <a:endParaRPr sz="900">
                        <a:latin typeface="Times New Roman"/>
                        <a:cs typeface="Times New Roman"/>
                      </a:endParaRPr>
                    </a:p>
                  </a:txBody>
                  <a:tcPr marL="0" marR="0" marT="0" marB="0"/>
                </a:tc>
                <a:extLst>
                  <a:ext uri="{0D108BD9-81ED-4DB2-BD59-A6C34878D82A}">
                    <a16:rowId xmlns:a16="http://schemas.microsoft.com/office/drawing/2014/main" val="10013"/>
                  </a:ext>
                </a:extLst>
              </a:tr>
              <a:tr h="206893">
                <a:tc>
                  <a:txBody>
                    <a:bodyPr/>
                    <a:lstStyle/>
                    <a:p>
                      <a:pPr marL="31750">
                        <a:lnSpc>
                          <a:spcPct val="100000"/>
                        </a:lnSpc>
                        <a:spcBef>
                          <a:spcPts val="245"/>
                        </a:spcBef>
                      </a:pPr>
                      <a:r>
                        <a:rPr sz="900" spc="-75" dirty="0">
                          <a:latin typeface="Verdana"/>
                          <a:cs typeface="Verdana"/>
                        </a:rPr>
                        <a:t>Полученные</a:t>
                      </a:r>
                      <a:r>
                        <a:rPr sz="900" spc="-20" dirty="0">
                          <a:latin typeface="Verdana"/>
                          <a:cs typeface="Verdana"/>
                        </a:rPr>
                        <a:t> </a:t>
                      </a:r>
                      <a:r>
                        <a:rPr sz="900" spc="-10" dirty="0">
                          <a:latin typeface="Verdana"/>
                          <a:cs typeface="Verdana"/>
                        </a:rPr>
                        <a:t>дивиденды</a:t>
                      </a:r>
                      <a:endParaRPr sz="900">
                        <a:latin typeface="Verdana"/>
                        <a:cs typeface="Verdana"/>
                      </a:endParaRPr>
                    </a:p>
                  </a:txBody>
                  <a:tcPr marL="0" marR="0" marT="28239" marB="0"/>
                </a:tc>
                <a:tc>
                  <a:txBody>
                    <a:bodyPr/>
                    <a:lstStyle/>
                    <a:p>
                      <a:pPr marL="477520">
                        <a:lnSpc>
                          <a:spcPct val="100000"/>
                        </a:lnSpc>
                        <a:spcBef>
                          <a:spcPts val="245"/>
                        </a:spcBef>
                      </a:pPr>
                      <a:r>
                        <a:rPr sz="900" spc="-25" dirty="0">
                          <a:latin typeface="Microsoft Sans Serif"/>
                          <a:cs typeface="Microsoft Sans Serif"/>
                        </a:rPr>
                        <a:t>200</a:t>
                      </a:r>
                      <a:endParaRPr sz="900">
                        <a:latin typeface="Microsoft Sans Serif"/>
                        <a:cs typeface="Microsoft Sans Serif"/>
                      </a:endParaRPr>
                    </a:p>
                  </a:txBody>
                  <a:tcPr marL="0" marR="0" marT="28239" marB="0">
                    <a:lnR w="12700">
                      <a:solidFill>
                        <a:srgbClr val="000000"/>
                      </a:solidFill>
                      <a:prstDash val="solid"/>
                    </a:lnR>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tcPr>
                </a:tc>
                <a:tc>
                  <a:txBody>
                    <a:bodyPr/>
                    <a:lstStyle/>
                    <a:p>
                      <a:pPr>
                        <a:lnSpc>
                          <a:spcPct val="100000"/>
                        </a:lnSpc>
                      </a:pPr>
                      <a:endParaRPr sz="900">
                        <a:latin typeface="Times New Roman"/>
                        <a:cs typeface="Times New Roman"/>
                      </a:endParaRPr>
                    </a:p>
                  </a:txBody>
                  <a:tcPr marL="0" marR="0" marT="0" marB="0"/>
                </a:tc>
                <a:extLst>
                  <a:ext uri="{0D108BD9-81ED-4DB2-BD59-A6C34878D82A}">
                    <a16:rowId xmlns:a16="http://schemas.microsoft.com/office/drawing/2014/main" val="10014"/>
                  </a:ext>
                </a:extLst>
              </a:tr>
              <a:tr h="311203">
                <a:tc>
                  <a:txBody>
                    <a:bodyPr/>
                    <a:lstStyle/>
                    <a:p>
                      <a:pPr marL="31750" marR="570230">
                        <a:lnSpc>
                          <a:spcPct val="100000"/>
                        </a:lnSpc>
                        <a:spcBef>
                          <a:spcPts val="200"/>
                        </a:spcBef>
                      </a:pPr>
                      <a:r>
                        <a:rPr sz="900" spc="-70" dirty="0">
                          <a:latin typeface="Verdana"/>
                          <a:cs typeface="Verdana"/>
                        </a:rPr>
                        <a:t>Итого</a:t>
                      </a:r>
                      <a:r>
                        <a:rPr sz="900" spc="-30" dirty="0">
                          <a:latin typeface="Verdana"/>
                          <a:cs typeface="Verdana"/>
                        </a:rPr>
                        <a:t> </a:t>
                      </a:r>
                      <a:r>
                        <a:rPr sz="900" spc="-85" dirty="0">
                          <a:latin typeface="Verdana"/>
                          <a:cs typeface="Verdana"/>
                        </a:rPr>
                        <a:t>денежные</a:t>
                      </a:r>
                      <a:r>
                        <a:rPr sz="900" spc="-30" dirty="0">
                          <a:latin typeface="Verdana"/>
                          <a:cs typeface="Verdana"/>
                        </a:rPr>
                        <a:t> </a:t>
                      </a:r>
                      <a:r>
                        <a:rPr sz="900" spc="-45" dirty="0">
                          <a:latin typeface="Verdana"/>
                          <a:cs typeface="Verdana"/>
                        </a:rPr>
                        <a:t>средства</a:t>
                      </a:r>
                      <a:r>
                        <a:rPr sz="900" spc="-45" dirty="0">
                          <a:latin typeface="Microsoft Sans Serif"/>
                          <a:cs typeface="Microsoft Sans Serif"/>
                        </a:rPr>
                        <a:t>,</a:t>
                      </a:r>
                      <a:r>
                        <a:rPr sz="900" spc="50" dirty="0">
                          <a:latin typeface="Microsoft Sans Serif"/>
                          <a:cs typeface="Microsoft Sans Serif"/>
                        </a:rPr>
                        <a:t> </a:t>
                      </a:r>
                      <a:r>
                        <a:rPr sz="900" spc="-80" dirty="0">
                          <a:latin typeface="Verdana"/>
                          <a:cs typeface="Verdana"/>
                        </a:rPr>
                        <a:t>использованные</a:t>
                      </a:r>
                      <a:r>
                        <a:rPr sz="900" spc="-30" dirty="0">
                          <a:latin typeface="Verdana"/>
                          <a:cs typeface="Verdana"/>
                        </a:rPr>
                        <a:t> </a:t>
                      </a:r>
                      <a:r>
                        <a:rPr sz="900" spc="-50" dirty="0">
                          <a:latin typeface="Verdana"/>
                          <a:cs typeface="Verdana"/>
                        </a:rPr>
                        <a:t>в </a:t>
                      </a:r>
                      <a:r>
                        <a:rPr sz="900" spc="-80" dirty="0">
                          <a:latin typeface="Verdana"/>
                          <a:cs typeface="Verdana"/>
                        </a:rPr>
                        <a:t>инвестиционной</a:t>
                      </a:r>
                      <a:r>
                        <a:rPr sz="900" spc="-5" dirty="0">
                          <a:latin typeface="Verdana"/>
                          <a:cs typeface="Verdana"/>
                        </a:rPr>
                        <a:t> </a:t>
                      </a:r>
                      <a:r>
                        <a:rPr sz="900" spc="-10" dirty="0">
                          <a:latin typeface="Verdana"/>
                          <a:cs typeface="Verdana"/>
                        </a:rPr>
                        <a:t>деятельности</a:t>
                      </a:r>
                      <a:endParaRPr sz="900">
                        <a:latin typeface="Verdana"/>
                        <a:cs typeface="Verdana"/>
                      </a:endParaRPr>
                    </a:p>
                  </a:txBody>
                  <a:tcPr marL="0" marR="0" marT="23052" marB="0"/>
                </a:tc>
                <a:tc>
                  <a:txBody>
                    <a:bodyPr/>
                    <a:lstStyle/>
                    <a:p>
                      <a:pPr marR="372745" algn="r">
                        <a:lnSpc>
                          <a:spcPct val="100000"/>
                        </a:lnSpc>
                        <a:spcBef>
                          <a:spcPts val="245"/>
                        </a:spcBef>
                      </a:pPr>
                      <a:r>
                        <a:rPr sz="900" spc="-10" dirty="0">
                          <a:latin typeface="Microsoft Sans Serif"/>
                          <a:cs typeface="Microsoft Sans Serif"/>
                        </a:rPr>
                        <a:t>(480)</a:t>
                      </a:r>
                      <a:endParaRPr sz="900">
                        <a:latin typeface="Microsoft Sans Serif"/>
                        <a:cs typeface="Microsoft Sans Serif"/>
                      </a:endParaRPr>
                    </a:p>
                  </a:txBody>
                  <a:tcPr marL="0" marR="0" marT="28239" marB="0">
                    <a:lnR w="12700">
                      <a:solidFill>
                        <a:srgbClr val="000000"/>
                      </a:solidFill>
                      <a:prstDash val="solid"/>
                    </a:lnR>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tcPr>
                </a:tc>
                <a:tc>
                  <a:txBody>
                    <a:bodyPr/>
                    <a:lstStyle/>
                    <a:p>
                      <a:pPr>
                        <a:lnSpc>
                          <a:spcPct val="100000"/>
                        </a:lnSpc>
                      </a:pPr>
                      <a:endParaRPr sz="900">
                        <a:latin typeface="Times New Roman"/>
                        <a:cs typeface="Times New Roman"/>
                      </a:endParaRPr>
                    </a:p>
                  </a:txBody>
                  <a:tcPr marL="0" marR="0" marT="0" marB="0"/>
                </a:tc>
                <a:extLst>
                  <a:ext uri="{0D108BD9-81ED-4DB2-BD59-A6C34878D82A}">
                    <a16:rowId xmlns:a16="http://schemas.microsoft.com/office/drawing/2014/main" val="10015"/>
                  </a:ext>
                </a:extLst>
              </a:tr>
              <a:tr h="310627">
                <a:tc>
                  <a:txBody>
                    <a:bodyPr/>
                    <a:lstStyle/>
                    <a:p>
                      <a:pPr marL="31750">
                        <a:lnSpc>
                          <a:spcPts val="1150"/>
                        </a:lnSpc>
                      </a:pPr>
                      <a:r>
                        <a:rPr sz="900" b="1" dirty="0">
                          <a:latin typeface="Arial"/>
                          <a:cs typeface="Arial"/>
                        </a:rPr>
                        <a:t>Движение</a:t>
                      </a:r>
                      <a:r>
                        <a:rPr sz="900" b="1" spc="-15" dirty="0">
                          <a:latin typeface="Arial"/>
                          <a:cs typeface="Arial"/>
                        </a:rPr>
                        <a:t> </a:t>
                      </a:r>
                      <a:r>
                        <a:rPr sz="900" b="1" dirty="0">
                          <a:latin typeface="Arial"/>
                          <a:cs typeface="Arial"/>
                        </a:rPr>
                        <a:t>денежных</a:t>
                      </a:r>
                      <a:r>
                        <a:rPr sz="900" b="1" spc="-15" dirty="0">
                          <a:latin typeface="Arial"/>
                          <a:cs typeface="Arial"/>
                        </a:rPr>
                        <a:t> </a:t>
                      </a:r>
                      <a:r>
                        <a:rPr sz="900" b="1" dirty="0">
                          <a:latin typeface="Arial"/>
                          <a:cs typeface="Arial"/>
                        </a:rPr>
                        <a:t>средств</a:t>
                      </a:r>
                      <a:r>
                        <a:rPr sz="900" b="1" spc="-15" dirty="0">
                          <a:latin typeface="Arial"/>
                          <a:cs typeface="Arial"/>
                        </a:rPr>
                        <a:t> </a:t>
                      </a:r>
                      <a:r>
                        <a:rPr sz="900" b="1" dirty="0">
                          <a:latin typeface="Arial"/>
                          <a:cs typeface="Arial"/>
                        </a:rPr>
                        <a:t>в</a:t>
                      </a:r>
                      <a:r>
                        <a:rPr sz="900" b="1" spc="-10" dirty="0">
                          <a:latin typeface="Arial"/>
                          <a:cs typeface="Arial"/>
                        </a:rPr>
                        <a:t> результате</a:t>
                      </a:r>
                      <a:endParaRPr sz="900">
                        <a:latin typeface="Arial"/>
                        <a:cs typeface="Arial"/>
                      </a:endParaRPr>
                    </a:p>
                    <a:p>
                      <a:pPr marL="31750">
                        <a:lnSpc>
                          <a:spcPct val="100000"/>
                        </a:lnSpc>
                      </a:pPr>
                      <a:r>
                        <a:rPr sz="900" b="1" dirty="0">
                          <a:latin typeface="Arial"/>
                          <a:cs typeface="Arial"/>
                        </a:rPr>
                        <a:t>финансовой</a:t>
                      </a:r>
                      <a:r>
                        <a:rPr sz="900" b="1" spc="-20" dirty="0">
                          <a:latin typeface="Arial"/>
                          <a:cs typeface="Arial"/>
                        </a:rPr>
                        <a:t> </a:t>
                      </a:r>
                      <a:r>
                        <a:rPr sz="900" b="1" spc="-10" dirty="0">
                          <a:latin typeface="Arial"/>
                          <a:cs typeface="Arial"/>
                        </a:rPr>
                        <a:t>деятельности</a:t>
                      </a:r>
                      <a:endParaRPr sz="900">
                        <a:latin typeface="Arial"/>
                        <a:cs typeface="Arial"/>
                      </a:endParaRPr>
                    </a:p>
                  </a:txBody>
                  <a:tcPr marL="0" marR="0" marT="0" marB="0"/>
                </a:tc>
                <a:tc>
                  <a:txBody>
                    <a:bodyPr/>
                    <a:lstStyle/>
                    <a:p>
                      <a:pPr>
                        <a:lnSpc>
                          <a:spcPct val="100000"/>
                        </a:lnSpc>
                      </a:pPr>
                      <a:endParaRPr sz="900">
                        <a:latin typeface="Times New Roman"/>
                        <a:cs typeface="Times New Roman"/>
                      </a:endParaRPr>
                    </a:p>
                  </a:txBody>
                  <a:tcPr marL="0" marR="0" marT="0" marB="0">
                    <a:lnR w="12700">
                      <a:solidFill>
                        <a:srgbClr val="000000"/>
                      </a:solidFill>
                      <a:prstDash val="solid"/>
                    </a:lnR>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tcPr>
                </a:tc>
                <a:tc>
                  <a:txBody>
                    <a:bodyPr/>
                    <a:lstStyle/>
                    <a:p>
                      <a:pPr>
                        <a:lnSpc>
                          <a:spcPct val="100000"/>
                        </a:lnSpc>
                      </a:pPr>
                      <a:endParaRPr sz="900">
                        <a:latin typeface="Times New Roman"/>
                        <a:cs typeface="Times New Roman"/>
                      </a:endParaRPr>
                    </a:p>
                  </a:txBody>
                  <a:tcPr marL="0" marR="0" marT="0" marB="0"/>
                </a:tc>
                <a:extLst>
                  <a:ext uri="{0D108BD9-81ED-4DB2-BD59-A6C34878D82A}">
                    <a16:rowId xmlns:a16="http://schemas.microsoft.com/office/drawing/2014/main" val="10016"/>
                  </a:ext>
                </a:extLst>
              </a:tr>
              <a:tr h="206893">
                <a:tc>
                  <a:txBody>
                    <a:bodyPr/>
                    <a:lstStyle/>
                    <a:p>
                      <a:pPr marL="31750">
                        <a:lnSpc>
                          <a:spcPct val="100000"/>
                        </a:lnSpc>
                        <a:spcBef>
                          <a:spcPts val="244"/>
                        </a:spcBef>
                      </a:pPr>
                      <a:r>
                        <a:rPr sz="900" spc="-70" dirty="0">
                          <a:latin typeface="Verdana"/>
                          <a:cs typeface="Verdana"/>
                        </a:rPr>
                        <a:t>Поступления</a:t>
                      </a:r>
                      <a:r>
                        <a:rPr sz="900" spc="-30" dirty="0">
                          <a:latin typeface="Verdana"/>
                          <a:cs typeface="Verdana"/>
                        </a:rPr>
                        <a:t> </a:t>
                      </a:r>
                      <a:r>
                        <a:rPr sz="900" spc="-80" dirty="0">
                          <a:latin typeface="Verdana"/>
                          <a:cs typeface="Verdana"/>
                        </a:rPr>
                        <a:t>в</a:t>
                      </a:r>
                      <a:r>
                        <a:rPr sz="900" spc="-30" dirty="0">
                          <a:latin typeface="Verdana"/>
                          <a:cs typeface="Verdana"/>
                        </a:rPr>
                        <a:t> </a:t>
                      </a:r>
                      <a:r>
                        <a:rPr sz="900" spc="-70" dirty="0">
                          <a:latin typeface="Verdana"/>
                          <a:cs typeface="Verdana"/>
                        </a:rPr>
                        <a:t>результате</a:t>
                      </a:r>
                      <a:r>
                        <a:rPr sz="900" spc="-30" dirty="0">
                          <a:latin typeface="Verdana"/>
                          <a:cs typeface="Verdana"/>
                        </a:rPr>
                        <a:t> </a:t>
                      </a:r>
                      <a:r>
                        <a:rPr sz="900" spc="-65" dirty="0">
                          <a:latin typeface="Verdana"/>
                          <a:cs typeface="Verdana"/>
                        </a:rPr>
                        <a:t>эмиссии</a:t>
                      </a:r>
                      <a:r>
                        <a:rPr sz="900" spc="-30" dirty="0">
                          <a:latin typeface="Verdana"/>
                          <a:cs typeface="Verdana"/>
                        </a:rPr>
                        <a:t> </a:t>
                      </a:r>
                      <a:r>
                        <a:rPr sz="900" spc="-10" dirty="0">
                          <a:latin typeface="Verdana"/>
                          <a:cs typeface="Verdana"/>
                        </a:rPr>
                        <a:t>акций</a:t>
                      </a:r>
                      <a:endParaRPr sz="900">
                        <a:latin typeface="Verdana"/>
                        <a:cs typeface="Verdana"/>
                      </a:endParaRPr>
                    </a:p>
                  </a:txBody>
                  <a:tcPr marL="0" marR="0" marT="28238" marB="0"/>
                </a:tc>
                <a:tc>
                  <a:txBody>
                    <a:bodyPr/>
                    <a:lstStyle/>
                    <a:p>
                      <a:pPr marL="477520">
                        <a:lnSpc>
                          <a:spcPct val="100000"/>
                        </a:lnSpc>
                        <a:spcBef>
                          <a:spcPts val="244"/>
                        </a:spcBef>
                      </a:pPr>
                      <a:r>
                        <a:rPr sz="900" spc="-25" dirty="0">
                          <a:latin typeface="Microsoft Sans Serif"/>
                          <a:cs typeface="Microsoft Sans Serif"/>
                        </a:rPr>
                        <a:t>250</a:t>
                      </a:r>
                      <a:endParaRPr sz="900">
                        <a:latin typeface="Microsoft Sans Serif"/>
                        <a:cs typeface="Microsoft Sans Serif"/>
                      </a:endParaRPr>
                    </a:p>
                  </a:txBody>
                  <a:tcPr marL="0" marR="0" marT="28238" marB="0">
                    <a:lnR w="12700">
                      <a:solidFill>
                        <a:srgbClr val="000000"/>
                      </a:solidFill>
                      <a:prstDash val="solid"/>
                    </a:lnR>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tcPr>
                </a:tc>
                <a:tc>
                  <a:txBody>
                    <a:bodyPr/>
                    <a:lstStyle/>
                    <a:p>
                      <a:pPr>
                        <a:lnSpc>
                          <a:spcPct val="100000"/>
                        </a:lnSpc>
                      </a:pPr>
                      <a:endParaRPr sz="900">
                        <a:latin typeface="Times New Roman"/>
                        <a:cs typeface="Times New Roman"/>
                      </a:endParaRPr>
                    </a:p>
                  </a:txBody>
                  <a:tcPr marL="0" marR="0" marT="0" marB="0"/>
                </a:tc>
                <a:extLst>
                  <a:ext uri="{0D108BD9-81ED-4DB2-BD59-A6C34878D82A}">
                    <a16:rowId xmlns:a16="http://schemas.microsoft.com/office/drawing/2014/main" val="10017"/>
                  </a:ext>
                </a:extLst>
              </a:tr>
              <a:tr h="206893">
                <a:tc>
                  <a:txBody>
                    <a:bodyPr/>
                    <a:lstStyle/>
                    <a:p>
                      <a:pPr marL="31750">
                        <a:lnSpc>
                          <a:spcPct val="100000"/>
                        </a:lnSpc>
                        <a:spcBef>
                          <a:spcPts val="245"/>
                        </a:spcBef>
                      </a:pPr>
                      <a:r>
                        <a:rPr sz="900" spc="-70" dirty="0">
                          <a:latin typeface="Verdana"/>
                          <a:cs typeface="Verdana"/>
                        </a:rPr>
                        <a:t>Поступления</a:t>
                      </a:r>
                      <a:r>
                        <a:rPr sz="900" spc="-35" dirty="0">
                          <a:latin typeface="Verdana"/>
                          <a:cs typeface="Verdana"/>
                        </a:rPr>
                        <a:t> </a:t>
                      </a:r>
                      <a:r>
                        <a:rPr sz="900" spc="-85" dirty="0">
                          <a:latin typeface="Verdana"/>
                          <a:cs typeface="Verdana"/>
                        </a:rPr>
                        <a:t>по</a:t>
                      </a:r>
                      <a:r>
                        <a:rPr sz="900" spc="-30" dirty="0">
                          <a:latin typeface="Verdana"/>
                          <a:cs typeface="Verdana"/>
                        </a:rPr>
                        <a:t> </a:t>
                      </a:r>
                      <a:r>
                        <a:rPr sz="900" spc="-70" dirty="0">
                          <a:latin typeface="Verdana"/>
                          <a:cs typeface="Verdana"/>
                        </a:rPr>
                        <a:t>долгосрочному</a:t>
                      </a:r>
                      <a:r>
                        <a:rPr sz="900" spc="-35" dirty="0">
                          <a:latin typeface="Verdana"/>
                          <a:cs typeface="Verdana"/>
                        </a:rPr>
                        <a:t> </a:t>
                      </a:r>
                      <a:r>
                        <a:rPr sz="900" spc="-10" dirty="0">
                          <a:latin typeface="Verdana"/>
                          <a:cs typeface="Verdana"/>
                        </a:rPr>
                        <a:t>займу</a:t>
                      </a:r>
                      <a:endParaRPr sz="900">
                        <a:latin typeface="Verdana"/>
                        <a:cs typeface="Verdana"/>
                      </a:endParaRPr>
                    </a:p>
                  </a:txBody>
                  <a:tcPr marL="0" marR="0" marT="28239" marB="0"/>
                </a:tc>
                <a:tc>
                  <a:txBody>
                    <a:bodyPr/>
                    <a:lstStyle/>
                    <a:p>
                      <a:pPr marL="477520">
                        <a:lnSpc>
                          <a:spcPct val="100000"/>
                        </a:lnSpc>
                        <a:spcBef>
                          <a:spcPts val="245"/>
                        </a:spcBef>
                      </a:pPr>
                      <a:r>
                        <a:rPr sz="900" spc="-25" dirty="0">
                          <a:latin typeface="Microsoft Sans Serif"/>
                          <a:cs typeface="Microsoft Sans Serif"/>
                        </a:rPr>
                        <a:t>250</a:t>
                      </a:r>
                      <a:endParaRPr sz="900">
                        <a:latin typeface="Microsoft Sans Serif"/>
                        <a:cs typeface="Microsoft Sans Serif"/>
                      </a:endParaRPr>
                    </a:p>
                  </a:txBody>
                  <a:tcPr marL="0" marR="0" marT="28239" marB="0">
                    <a:lnR w="12700">
                      <a:solidFill>
                        <a:srgbClr val="000000"/>
                      </a:solidFill>
                      <a:prstDash val="solid"/>
                    </a:lnR>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tcPr>
                </a:tc>
                <a:tc>
                  <a:txBody>
                    <a:bodyPr/>
                    <a:lstStyle/>
                    <a:p>
                      <a:pPr>
                        <a:lnSpc>
                          <a:spcPct val="100000"/>
                        </a:lnSpc>
                      </a:pPr>
                      <a:endParaRPr sz="900">
                        <a:latin typeface="Times New Roman"/>
                        <a:cs typeface="Times New Roman"/>
                      </a:endParaRPr>
                    </a:p>
                  </a:txBody>
                  <a:tcPr marL="0" marR="0" marT="0" marB="0"/>
                </a:tc>
                <a:extLst>
                  <a:ext uri="{0D108BD9-81ED-4DB2-BD59-A6C34878D82A}">
                    <a16:rowId xmlns:a16="http://schemas.microsoft.com/office/drawing/2014/main" val="10018"/>
                  </a:ext>
                </a:extLst>
              </a:tr>
              <a:tr h="207469">
                <a:tc>
                  <a:txBody>
                    <a:bodyPr/>
                    <a:lstStyle/>
                    <a:p>
                      <a:pPr marL="31750">
                        <a:lnSpc>
                          <a:spcPct val="100000"/>
                        </a:lnSpc>
                        <a:spcBef>
                          <a:spcPts val="245"/>
                        </a:spcBef>
                      </a:pPr>
                      <a:r>
                        <a:rPr sz="900" spc="-70" dirty="0">
                          <a:latin typeface="Verdana"/>
                          <a:cs typeface="Verdana"/>
                        </a:rPr>
                        <a:t>Платежи</a:t>
                      </a:r>
                      <a:r>
                        <a:rPr sz="900" spc="-30" dirty="0">
                          <a:latin typeface="Verdana"/>
                          <a:cs typeface="Verdana"/>
                        </a:rPr>
                        <a:t> </a:t>
                      </a:r>
                      <a:r>
                        <a:rPr sz="900" spc="-85" dirty="0">
                          <a:latin typeface="Verdana"/>
                          <a:cs typeface="Verdana"/>
                        </a:rPr>
                        <a:t>по</a:t>
                      </a:r>
                      <a:r>
                        <a:rPr sz="900" spc="-30" dirty="0">
                          <a:latin typeface="Verdana"/>
                          <a:cs typeface="Verdana"/>
                        </a:rPr>
                        <a:t> </a:t>
                      </a:r>
                      <a:r>
                        <a:rPr sz="900" spc="-60" dirty="0">
                          <a:latin typeface="Verdana"/>
                          <a:cs typeface="Verdana"/>
                        </a:rPr>
                        <a:t>обязательствам</a:t>
                      </a:r>
                      <a:r>
                        <a:rPr sz="900" spc="-30" dirty="0">
                          <a:latin typeface="Verdana"/>
                          <a:cs typeface="Verdana"/>
                        </a:rPr>
                        <a:t> </a:t>
                      </a:r>
                      <a:r>
                        <a:rPr sz="900" spc="-75" dirty="0">
                          <a:latin typeface="Verdana"/>
                          <a:cs typeface="Verdana"/>
                        </a:rPr>
                        <a:t>финансовой</a:t>
                      </a:r>
                      <a:r>
                        <a:rPr sz="900" spc="-30" dirty="0">
                          <a:latin typeface="Verdana"/>
                          <a:cs typeface="Verdana"/>
                        </a:rPr>
                        <a:t> </a:t>
                      </a:r>
                      <a:r>
                        <a:rPr sz="900" spc="-10" dirty="0">
                          <a:latin typeface="Verdana"/>
                          <a:cs typeface="Verdana"/>
                        </a:rPr>
                        <a:t>аренды</a:t>
                      </a:r>
                      <a:endParaRPr sz="900">
                        <a:latin typeface="Verdana"/>
                        <a:cs typeface="Verdana"/>
                      </a:endParaRPr>
                    </a:p>
                  </a:txBody>
                  <a:tcPr marL="0" marR="0" marT="28239" marB="0"/>
                </a:tc>
                <a:tc>
                  <a:txBody>
                    <a:bodyPr/>
                    <a:lstStyle/>
                    <a:p>
                      <a:pPr marL="464184">
                        <a:lnSpc>
                          <a:spcPct val="100000"/>
                        </a:lnSpc>
                        <a:spcBef>
                          <a:spcPts val="245"/>
                        </a:spcBef>
                      </a:pPr>
                      <a:r>
                        <a:rPr sz="900" spc="-20" dirty="0">
                          <a:latin typeface="Microsoft Sans Serif"/>
                          <a:cs typeface="Microsoft Sans Serif"/>
                        </a:rPr>
                        <a:t>(90)</a:t>
                      </a:r>
                      <a:endParaRPr sz="900">
                        <a:latin typeface="Microsoft Sans Serif"/>
                        <a:cs typeface="Microsoft Sans Serif"/>
                      </a:endParaRPr>
                    </a:p>
                  </a:txBody>
                  <a:tcPr marL="0" marR="0" marT="28239" marB="0">
                    <a:lnR w="12700">
                      <a:solidFill>
                        <a:srgbClr val="000000"/>
                      </a:solidFill>
                      <a:prstDash val="solid"/>
                    </a:lnR>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tcPr>
                </a:tc>
                <a:tc>
                  <a:txBody>
                    <a:bodyPr/>
                    <a:lstStyle/>
                    <a:p>
                      <a:pPr>
                        <a:lnSpc>
                          <a:spcPct val="100000"/>
                        </a:lnSpc>
                      </a:pPr>
                      <a:endParaRPr sz="900">
                        <a:latin typeface="Times New Roman"/>
                        <a:cs typeface="Times New Roman"/>
                      </a:endParaRPr>
                    </a:p>
                  </a:txBody>
                  <a:tcPr marL="0" marR="0" marT="0" marB="0"/>
                </a:tc>
                <a:extLst>
                  <a:ext uri="{0D108BD9-81ED-4DB2-BD59-A6C34878D82A}">
                    <a16:rowId xmlns:a16="http://schemas.microsoft.com/office/drawing/2014/main" val="10019"/>
                  </a:ext>
                </a:extLst>
              </a:tr>
              <a:tr h="172314">
                <a:tc>
                  <a:txBody>
                    <a:bodyPr/>
                    <a:lstStyle/>
                    <a:p>
                      <a:pPr marL="31750">
                        <a:lnSpc>
                          <a:spcPts val="1155"/>
                        </a:lnSpc>
                        <a:spcBef>
                          <a:spcPts val="245"/>
                        </a:spcBef>
                      </a:pPr>
                      <a:r>
                        <a:rPr sz="900" spc="-75" dirty="0">
                          <a:latin typeface="Verdana"/>
                          <a:cs typeface="Verdana"/>
                        </a:rPr>
                        <a:t>Выплаченные</a:t>
                      </a:r>
                      <a:r>
                        <a:rPr sz="900" spc="-25" dirty="0">
                          <a:latin typeface="Verdana"/>
                          <a:cs typeface="Verdana"/>
                        </a:rPr>
                        <a:t> </a:t>
                      </a:r>
                      <a:r>
                        <a:rPr sz="900" spc="-10" dirty="0">
                          <a:latin typeface="Verdana"/>
                          <a:cs typeface="Verdana"/>
                        </a:rPr>
                        <a:t>дивиденды</a:t>
                      </a:r>
                      <a:r>
                        <a:rPr sz="900" spc="-10" dirty="0">
                          <a:latin typeface="Microsoft Sans Serif"/>
                          <a:cs typeface="Microsoft Sans Serif"/>
                        </a:rPr>
                        <a:t>*</a:t>
                      </a:r>
                      <a:endParaRPr sz="900">
                        <a:latin typeface="Microsoft Sans Serif"/>
                        <a:cs typeface="Microsoft Sans Serif"/>
                      </a:endParaRPr>
                    </a:p>
                  </a:txBody>
                  <a:tcPr marL="0" marR="0" marT="28239" marB="0"/>
                </a:tc>
                <a:tc>
                  <a:txBody>
                    <a:bodyPr/>
                    <a:lstStyle/>
                    <a:p>
                      <a:pPr marL="322580">
                        <a:lnSpc>
                          <a:spcPts val="1155"/>
                        </a:lnSpc>
                        <a:spcBef>
                          <a:spcPts val="245"/>
                        </a:spcBef>
                      </a:pPr>
                      <a:r>
                        <a:rPr sz="900" spc="-10" dirty="0">
                          <a:latin typeface="Microsoft Sans Serif"/>
                          <a:cs typeface="Microsoft Sans Serif"/>
                        </a:rPr>
                        <a:t>(1200)</a:t>
                      </a:r>
                      <a:endParaRPr sz="900">
                        <a:latin typeface="Microsoft Sans Serif"/>
                        <a:cs typeface="Microsoft Sans Serif"/>
                      </a:endParaRPr>
                    </a:p>
                  </a:txBody>
                  <a:tcPr marL="0" marR="0" marT="28239" marB="0">
                    <a:lnR w="12700">
                      <a:solidFill>
                        <a:srgbClr val="000000"/>
                      </a:solidFill>
                      <a:prstDash val="solid"/>
                    </a:lnR>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tcPr>
                </a:tc>
                <a:tc>
                  <a:txBody>
                    <a:bodyPr/>
                    <a:lstStyle/>
                    <a:p>
                      <a:pPr>
                        <a:lnSpc>
                          <a:spcPct val="100000"/>
                        </a:lnSpc>
                      </a:pPr>
                      <a:endParaRPr sz="900">
                        <a:latin typeface="Times New Roman"/>
                        <a:cs typeface="Times New Roman"/>
                      </a:endParaRPr>
                    </a:p>
                  </a:txBody>
                  <a:tcPr marL="0" marR="0" marT="0" marB="0"/>
                </a:tc>
                <a:extLst>
                  <a:ext uri="{0D108BD9-81ED-4DB2-BD59-A6C34878D82A}">
                    <a16:rowId xmlns:a16="http://schemas.microsoft.com/office/drawing/2014/main" val="10020"/>
                  </a:ext>
                </a:extLst>
              </a:tr>
              <a:tr h="272591">
                <a:tc>
                  <a:txBody>
                    <a:bodyPr/>
                    <a:lstStyle/>
                    <a:p>
                      <a:pPr marL="31750">
                        <a:lnSpc>
                          <a:spcPts val="1145"/>
                        </a:lnSpc>
                      </a:pPr>
                      <a:r>
                        <a:rPr sz="900" spc="-70" dirty="0">
                          <a:latin typeface="Verdana"/>
                          <a:cs typeface="Verdana"/>
                        </a:rPr>
                        <a:t>Итого</a:t>
                      </a:r>
                      <a:r>
                        <a:rPr sz="900" spc="-30" dirty="0">
                          <a:latin typeface="Verdana"/>
                          <a:cs typeface="Verdana"/>
                        </a:rPr>
                        <a:t> </a:t>
                      </a:r>
                      <a:r>
                        <a:rPr sz="900" spc="-85" dirty="0">
                          <a:latin typeface="Verdana"/>
                          <a:cs typeface="Verdana"/>
                        </a:rPr>
                        <a:t>денежные</a:t>
                      </a:r>
                      <a:r>
                        <a:rPr sz="900" spc="-30" dirty="0">
                          <a:latin typeface="Verdana"/>
                          <a:cs typeface="Verdana"/>
                        </a:rPr>
                        <a:t> </a:t>
                      </a:r>
                      <a:r>
                        <a:rPr sz="900" spc="-45" dirty="0">
                          <a:latin typeface="Verdana"/>
                          <a:cs typeface="Verdana"/>
                        </a:rPr>
                        <a:t>средства</a:t>
                      </a:r>
                      <a:r>
                        <a:rPr sz="900" spc="-45" dirty="0">
                          <a:latin typeface="Microsoft Sans Serif"/>
                          <a:cs typeface="Microsoft Sans Serif"/>
                        </a:rPr>
                        <a:t>,</a:t>
                      </a:r>
                      <a:r>
                        <a:rPr sz="900" spc="50" dirty="0">
                          <a:latin typeface="Microsoft Sans Serif"/>
                          <a:cs typeface="Microsoft Sans Serif"/>
                        </a:rPr>
                        <a:t> </a:t>
                      </a:r>
                      <a:r>
                        <a:rPr sz="900" spc="-80" dirty="0">
                          <a:latin typeface="Verdana"/>
                          <a:cs typeface="Verdana"/>
                        </a:rPr>
                        <a:t>использованные</a:t>
                      </a:r>
                      <a:r>
                        <a:rPr sz="900" spc="-30" dirty="0">
                          <a:latin typeface="Verdana"/>
                          <a:cs typeface="Verdana"/>
                        </a:rPr>
                        <a:t> </a:t>
                      </a:r>
                      <a:r>
                        <a:rPr sz="900" spc="-50" dirty="0">
                          <a:latin typeface="Verdana"/>
                          <a:cs typeface="Verdana"/>
                        </a:rPr>
                        <a:t>в</a:t>
                      </a:r>
                      <a:endParaRPr sz="900">
                        <a:latin typeface="Verdana"/>
                        <a:cs typeface="Verdana"/>
                      </a:endParaRPr>
                    </a:p>
                    <a:p>
                      <a:pPr marL="31750">
                        <a:lnSpc>
                          <a:spcPts val="1120"/>
                        </a:lnSpc>
                      </a:pPr>
                      <a:r>
                        <a:rPr sz="900" spc="-75" dirty="0">
                          <a:latin typeface="Verdana"/>
                          <a:cs typeface="Verdana"/>
                        </a:rPr>
                        <a:t>финансовой</a:t>
                      </a:r>
                      <a:r>
                        <a:rPr sz="900" spc="-5" dirty="0">
                          <a:latin typeface="Verdana"/>
                          <a:cs typeface="Verdana"/>
                        </a:rPr>
                        <a:t> </a:t>
                      </a:r>
                      <a:r>
                        <a:rPr sz="900" spc="-10" dirty="0">
                          <a:latin typeface="Verdana"/>
                          <a:cs typeface="Verdana"/>
                        </a:rPr>
                        <a:t>деятельности</a:t>
                      </a:r>
                      <a:endParaRPr sz="900">
                        <a:latin typeface="Verdana"/>
                        <a:cs typeface="Verdana"/>
                      </a:endParaRPr>
                    </a:p>
                  </a:txBody>
                  <a:tcPr marL="0" marR="0" marT="0" marB="0"/>
                </a:tc>
                <a:tc>
                  <a:txBody>
                    <a:bodyPr/>
                    <a:lstStyle/>
                    <a:p>
                      <a:pPr marR="372110" algn="r">
                        <a:lnSpc>
                          <a:spcPts val="1145"/>
                        </a:lnSpc>
                      </a:pPr>
                      <a:r>
                        <a:rPr sz="900" spc="-10" dirty="0">
                          <a:latin typeface="Microsoft Sans Serif"/>
                          <a:cs typeface="Microsoft Sans Serif"/>
                        </a:rPr>
                        <a:t>(790)</a:t>
                      </a:r>
                      <a:endParaRPr sz="900">
                        <a:latin typeface="Microsoft Sans Serif"/>
                        <a:cs typeface="Microsoft Sans Serif"/>
                      </a:endParaRPr>
                    </a:p>
                  </a:txBody>
                  <a:tcPr marL="0" marR="0" marT="0" marB="0">
                    <a:lnR w="12700">
                      <a:solidFill>
                        <a:srgbClr val="000000"/>
                      </a:solidFill>
                      <a:prstDash val="solid"/>
                    </a:lnR>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tcPr>
                </a:tc>
                <a:tc>
                  <a:txBody>
                    <a:bodyPr/>
                    <a:lstStyle/>
                    <a:p>
                      <a:pPr>
                        <a:lnSpc>
                          <a:spcPct val="100000"/>
                        </a:lnSpc>
                      </a:pPr>
                      <a:endParaRPr sz="900">
                        <a:latin typeface="Times New Roman"/>
                        <a:cs typeface="Times New Roman"/>
                      </a:endParaRPr>
                    </a:p>
                  </a:txBody>
                  <a:tcPr marL="0" marR="0" marT="0" marB="0"/>
                </a:tc>
                <a:extLst>
                  <a:ext uri="{0D108BD9-81ED-4DB2-BD59-A6C34878D82A}">
                    <a16:rowId xmlns:a16="http://schemas.microsoft.com/office/drawing/2014/main" val="10021"/>
                  </a:ext>
                </a:extLst>
              </a:tr>
            </a:tbl>
          </a:graphicData>
        </a:graphic>
      </p:graphicFrame>
      <p:sp>
        <p:nvSpPr>
          <p:cNvPr id="4" name="object 4"/>
          <p:cNvSpPr/>
          <p:nvPr/>
        </p:nvSpPr>
        <p:spPr>
          <a:xfrm>
            <a:off x="1520054" y="276625"/>
            <a:ext cx="9148226" cy="6309936"/>
          </a:xfrm>
          <a:custGeom>
            <a:avLst/>
            <a:gdLst/>
            <a:ahLst/>
            <a:cxnLst/>
            <a:rect l="l" t="t" r="r" b="b"/>
            <a:pathLst>
              <a:path w="10079990" h="6952615">
                <a:moveTo>
                  <a:pt x="10067531" y="12204"/>
                </a:moveTo>
                <a:lnTo>
                  <a:pt x="10061435" y="12204"/>
                </a:lnTo>
                <a:lnTo>
                  <a:pt x="10061423" y="18300"/>
                </a:lnTo>
                <a:lnTo>
                  <a:pt x="10061423" y="6934200"/>
                </a:lnTo>
                <a:lnTo>
                  <a:pt x="18288" y="6934200"/>
                </a:lnTo>
                <a:lnTo>
                  <a:pt x="18288" y="18300"/>
                </a:lnTo>
                <a:lnTo>
                  <a:pt x="10061423" y="18300"/>
                </a:lnTo>
                <a:lnTo>
                  <a:pt x="10061423" y="12204"/>
                </a:lnTo>
                <a:lnTo>
                  <a:pt x="18288" y="12204"/>
                </a:lnTo>
                <a:lnTo>
                  <a:pt x="12192" y="12204"/>
                </a:lnTo>
                <a:lnTo>
                  <a:pt x="12192" y="18288"/>
                </a:lnTo>
                <a:lnTo>
                  <a:pt x="12192" y="6934200"/>
                </a:lnTo>
                <a:lnTo>
                  <a:pt x="12192" y="6940296"/>
                </a:lnTo>
                <a:lnTo>
                  <a:pt x="18288" y="6940296"/>
                </a:lnTo>
                <a:lnTo>
                  <a:pt x="10061423" y="6940296"/>
                </a:lnTo>
                <a:lnTo>
                  <a:pt x="10067531" y="6940296"/>
                </a:lnTo>
                <a:lnTo>
                  <a:pt x="10067531" y="6934200"/>
                </a:lnTo>
                <a:lnTo>
                  <a:pt x="10067531" y="18300"/>
                </a:lnTo>
                <a:lnTo>
                  <a:pt x="10067531" y="12204"/>
                </a:lnTo>
                <a:close/>
              </a:path>
              <a:path w="10079990" h="6952615">
                <a:moveTo>
                  <a:pt x="10079736" y="0"/>
                </a:moveTo>
                <a:lnTo>
                  <a:pt x="10073640" y="0"/>
                </a:lnTo>
                <a:lnTo>
                  <a:pt x="10073640" y="6108"/>
                </a:lnTo>
                <a:lnTo>
                  <a:pt x="10073640" y="18288"/>
                </a:lnTo>
                <a:lnTo>
                  <a:pt x="10073640" y="6934200"/>
                </a:lnTo>
                <a:lnTo>
                  <a:pt x="10073640" y="6946392"/>
                </a:lnTo>
                <a:lnTo>
                  <a:pt x="10061435" y="6946392"/>
                </a:lnTo>
                <a:lnTo>
                  <a:pt x="18288" y="6946392"/>
                </a:lnTo>
                <a:lnTo>
                  <a:pt x="6096" y="6946392"/>
                </a:lnTo>
                <a:lnTo>
                  <a:pt x="6096" y="6934200"/>
                </a:lnTo>
                <a:lnTo>
                  <a:pt x="6096" y="18288"/>
                </a:lnTo>
                <a:lnTo>
                  <a:pt x="6096" y="6108"/>
                </a:lnTo>
                <a:lnTo>
                  <a:pt x="18288" y="6108"/>
                </a:lnTo>
                <a:lnTo>
                  <a:pt x="10061423" y="6108"/>
                </a:lnTo>
                <a:lnTo>
                  <a:pt x="10073640" y="6108"/>
                </a:lnTo>
                <a:lnTo>
                  <a:pt x="10073640" y="0"/>
                </a:lnTo>
                <a:lnTo>
                  <a:pt x="0" y="0"/>
                </a:lnTo>
                <a:lnTo>
                  <a:pt x="0" y="6108"/>
                </a:lnTo>
                <a:lnTo>
                  <a:pt x="0" y="18288"/>
                </a:lnTo>
                <a:lnTo>
                  <a:pt x="0" y="6934200"/>
                </a:lnTo>
                <a:lnTo>
                  <a:pt x="0" y="6946392"/>
                </a:lnTo>
                <a:lnTo>
                  <a:pt x="0" y="6952488"/>
                </a:lnTo>
                <a:lnTo>
                  <a:pt x="6096" y="6952488"/>
                </a:lnTo>
                <a:lnTo>
                  <a:pt x="10079736" y="6952488"/>
                </a:lnTo>
                <a:lnTo>
                  <a:pt x="10079736" y="6934200"/>
                </a:lnTo>
                <a:lnTo>
                  <a:pt x="10079736" y="18288"/>
                </a:lnTo>
                <a:lnTo>
                  <a:pt x="10079736" y="0"/>
                </a:lnTo>
                <a:close/>
              </a:path>
            </a:pathLst>
          </a:custGeom>
          <a:solidFill>
            <a:srgbClr val="000000"/>
          </a:solidFill>
        </p:spPr>
        <p:txBody>
          <a:bodyPr wrap="square" lIns="0" tIns="0" rIns="0" bIns="0" rtlCol="0"/>
          <a:lstStyle/>
          <a:p>
            <a:endParaRPr sz="1634"/>
          </a:p>
        </p:txBody>
      </p:sp>
      <p:sp>
        <p:nvSpPr>
          <p:cNvPr id="5" name="object 5"/>
          <p:cNvSpPr txBox="1">
            <a:spLocks noGrp="1"/>
          </p:cNvSpPr>
          <p:nvPr>
            <p:ph type="sldNum" sz="quarter" idx="7"/>
          </p:nvPr>
        </p:nvSpPr>
        <p:spPr>
          <a:xfrm>
            <a:off x="10917181" y="5924683"/>
            <a:ext cx="858794" cy="140300"/>
          </a:xfrm>
          <a:prstGeom prst="rect">
            <a:avLst/>
          </a:prstGeom>
        </p:spPr>
        <p:txBody>
          <a:bodyPr vert="horz" wrap="square" lIns="0" tIns="576" rIns="0" bIns="0" rtlCol="0" anchor="ctr">
            <a:spAutoFit/>
          </a:bodyPr>
          <a:lstStyle/>
          <a:p>
            <a:pPr marL="34580">
              <a:spcBef>
                <a:spcPts val="5"/>
              </a:spcBef>
            </a:pPr>
            <a:fld id="{81D60167-4931-47E6-BA6A-407CBD079E47}" type="slidenum">
              <a:rPr spc="-23" dirty="0"/>
              <a:pPr marL="34580">
                <a:spcBef>
                  <a:spcPts val="5"/>
                </a:spcBef>
              </a:pPr>
              <a:t>29</a:t>
            </a:fld>
            <a:endParaRPr spc="-23"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7987603-84C4-4C81-BD89-BEE5B9859D45}"/>
              </a:ext>
            </a:extLst>
          </p:cNvPr>
          <p:cNvSpPr>
            <a:spLocks noGrp="1"/>
          </p:cNvSpPr>
          <p:nvPr>
            <p:ph type="title"/>
          </p:nvPr>
        </p:nvSpPr>
        <p:spPr/>
        <p:txBody>
          <a:bodyPr>
            <a:normAutofit/>
          </a:bodyPr>
          <a:lstStyle/>
          <a:p>
            <a:r>
              <a:rPr lang="ru-RU" dirty="0"/>
              <a:t>Цель аудита </a:t>
            </a:r>
            <a:r>
              <a:rPr lang="ru-RU" dirty="0">
                <a:solidFill>
                  <a:schemeClr val="tx1"/>
                </a:solidFill>
              </a:rPr>
              <a:t>денежных</a:t>
            </a:r>
            <a:r>
              <a:rPr lang="ru-RU" dirty="0"/>
              <a:t> средств и  отчета о движении денежных средств </a:t>
            </a:r>
            <a:endParaRPr lang="ru-KZ" dirty="0"/>
          </a:p>
        </p:txBody>
      </p:sp>
      <p:sp>
        <p:nvSpPr>
          <p:cNvPr id="3" name="Объект 2">
            <a:extLst>
              <a:ext uri="{FF2B5EF4-FFF2-40B4-BE49-F238E27FC236}">
                <a16:creationId xmlns:a16="http://schemas.microsoft.com/office/drawing/2014/main" id="{ED59D821-A245-4B55-8322-5A97CA48B6D1}"/>
              </a:ext>
            </a:extLst>
          </p:cNvPr>
          <p:cNvSpPr>
            <a:spLocks noGrp="1"/>
          </p:cNvSpPr>
          <p:nvPr>
            <p:ph idx="1"/>
          </p:nvPr>
        </p:nvSpPr>
        <p:spPr/>
        <p:txBody>
          <a:bodyPr/>
          <a:lstStyle/>
          <a:p>
            <a:pPr algn="just"/>
            <a:r>
              <a:rPr lang="ru-RU" i="1" dirty="0">
                <a:latin typeface="Times New Roman" panose="02020603050405020304" pitchFamily="18" charset="0"/>
                <a:cs typeface="Times New Roman" panose="02020603050405020304" pitchFamily="18" charset="0"/>
              </a:rPr>
              <a:t>Получение достаточных доказательств для формирования мнения о достоверности и полноте информации о денежных средствах на счетах государственного учреждения по источникам финансирования, в том числе плановых назначений на принятие обязательств </a:t>
            </a:r>
          </a:p>
          <a:p>
            <a:pPr algn="just"/>
            <a:r>
              <a:rPr lang="ru-RU" i="1" dirty="0">
                <a:latin typeface="Times New Roman" panose="02020603050405020304" pitchFamily="18" charset="0"/>
                <a:cs typeface="Times New Roman" panose="02020603050405020304" pitchFamily="18" charset="0"/>
              </a:rPr>
              <a:t>Проверка правильности и полноты учета, отражение денежных средств в балансе, отчет о движении денег на счетах государственного учреждения по источникам финансирования, а также в пояснительной записке.</a:t>
            </a:r>
          </a:p>
          <a:p>
            <a:pPr algn="just"/>
            <a:endParaRPr lang="ru-KZ"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06652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439367" y="394421"/>
            <a:ext cx="2027432" cy="151357"/>
          </a:xfrm>
          <a:prstGeom prst="rect">
            <a:avLst/>
          </a:prstGeom>
        </p:spPr>
        <p:txBody>
          <a:bodyPr vert="horz" wrap="square" lIns="0" tIns="11526" rIns="0" bIns="0" rtlCol="0">
            <a:spAutoFit/>
          </a:bodyPr>
          <a:lstStyle/>
          <a:p>
            <a:pPr marL="11527">
              <a:spcBef>
                <a:spcPts val="91"/>
              </a:spcBef>
            </a:pPr>
            <a:r>
              <a:rPr sz="908" spc="-54" dirty="0">
                <a:latin typeface="Verdana"/>
                <a:cs typeface="Verdana"/>
              </a:rPr>
              <a:t>Отчет</a:t>
            </a:r>
            <a:r>
              <a:rPr sz="908" spc="-36" dirty="0">
                <a:latin typeface="Verdana"/>
                <a:cs typeface="Verdana"/>
              </a:rPr>
              <a:t> </a:t>
            </a:r>
            <a:r>
              <a:rPr sz="908" spc="-64" dirty="0">
                <a:latin typeface="Verdana"/>
                <a:cs typeface="Verdana"/>
              </a:rPr>
              <a:t>о</a:t>
            </a:r>
            <a:r>
              <a:rPr sz="908" spc="-32" dirty="0">
                <a:latin typeface="Verdana"/>
                <a:cs typeface="Verdana"/>
              </a:rPr>
              <a:t> </a:t>
            </a:r>
            <a:r>
              <a:rPr sz="908" spc="-82" dirty="0">
                <a:latin typeface="Verdana"/>
                <a:cs typeface="Verdana"/>
              </a:rPr>
              <a:t>движении</a:t>
            </a:r>
            <a:r>
              <a:rPr sz="908" spc="-32" dirty="0">
                <a:latin typeface="Verdana"/>
                <a:cs typeface="Verdana"/>
              </a:rPr>
              <a:t> </a:t>
            </a:r>
            <a:r>
              <a:rPr sz="908" spc="-82" dirty="0">
                <a:latin typeface="Verdana"/>
                <a:cs typeface="Verdana"/>
              </a:rPr>
              <a:t>денежных</a:t>
            </a:r>
            <a:r>
              <a:rPr sz="908" spc="-36" dirty="0">
                <a:latin typeface="Verdana"/>
                <a:cs typeface="Verdana"/>
              </a:rPr>
              <a:t> </a:t>
            </a:r>
            <a:r>
              <a:rPr sz="908" spc="-18" dirty="0">
                <a:latin typeface="Verdana"/>
                <a:cs typeface="Verdana"/>
              </a:rPr>
              <a:t>средств</a:t>
            </a:r>
            <a:endParaRPr sz="908">
              <a:latin typeface="Verdana"/>
              <a:cs typeface="Verdana"/>
            </a:endParaRPr>
          </a:p>
        </p:txBody>
      </p:sp>
      <p:sp>
        <p:nvSpPr>
          <p:cNvPr id="3" name="object 3"/>
          <p:cNvSpPr txBox="1"/>
          <p:nvPr/>
        </p:nvSpPr>
        <p:spPr>
          <a:xfrm>
            <a:off x="1722210" y="632319"/>
            <a:ext cx="2721301" cy="345063"/>
          </a:xfrm>
          <a:prstGeom prst="rect">
            <a:avLst/>
          </a:prstGeom>
        </p:spPr>
        <p:txBody>
          <a:bodyPr vert="horz" wrap="square" lIns="0" tIns="11526" rIns="0" bIns="0" rtlCol="0">
            <a:spAutoFit/>
          </a:bodyPr>
          <a:lstStyle/>
          <a:p>
            <a:pPr marL="11527">
              <a:lnSpc>
                <a:spcPts val="1280"/>
              </a:lnSpc>
              <a:spcBef>
                <a:spcPts val="91"/>
              </a:spcBef>
            </a:pPr>
            <a:r>
              <a:rPr sz="1089" b="1" dirty="0">
                <a:latin typeface="Arial"/>
                <a:cs typeface="Arial"/>
              </a:rPr>
              <a:t>Отчет</a:t>
            </a:r>
            <a:r>
              <a:rPr sz="1089" b="1" spc="-23" dirty="0">
                <a:latin typeface="Arial"/>
                <a:cs typeface="Arial"/>
              </a:rPr>
              <a:t> </a:t>
            </a:r>
            <a:r>
              <a:rPr sz="1089" b="1" dirty="0">
                <a:latin typeface="Arial"/>
                <a:cs typeface="Arial"/>
              </a:rPr>
              <a:t>о</a:t>
            </a:r>
            <a:r>
              <a:rPr sz="1089" b="1" spc="-18" dirty="0">
                <a:latin typeface="Arial"/>
                <a:cs typeface="Arial"/>
              </a:rPr>
              <a:t> </a:t>
            </a:r>
            <a:r>
              <a:rPr sz="1089" b="1" dirty="0">
                <a:latin typeface="Arial"/>
                <a:cs typeface="Arial"/>
              </a:rPr>
              <a:t>движении</a:t>
            </a:r>
            <a:r>
              <a:rPr sz="1089" b="1" spc="-18" dirty="0">
                <a:latin typeface="Arial"/>
                <a:cs typeface="Arial"/>
              </a:rPr>
              <a:t> </a:t>
            </a:r>
            <a:r>
              <a:rPr sz="1089" b="1" dirty="0">
                <a:latin typeface="Arial"/>
                <a:cs typeface="Arial"/>
              </a:rPr>
              <a:t>денежных</a:t>
            </a:r>
            <a:r>
              <a:rPr sz="1089" b="1" spc="-18" dirty="0">
                <a:latin typeface="Arial"/>
                <a:cs typeface="Arial"/>
              </a:rPr>
              <a:t> </a:t>
            </a:r>
            <a:r>
              <a:rPr sz="1089" b="1" dirty="0">
                <a:latin typeface="Arial"/>
                <a:cs typeface="Arial"/>
              </a:rPr>
              <a:t>средств</a:t>
            </a:r>
            <a:r>
              <a:rPr sz="1089" b="1" spc="-9" dirty="0">
                <a:latin typeface="Arial"/>
                <a:cs typeface="Arial"/>
              </a:rPr>
              <a:t> </a:t>
            </a:r>
            <a:r>
              <a:rPr sz="1089" b="1" spc="-45" dirty="0">
                <a:latin typeface="Arial"/>
                <a:cs typeface="Arial"/>
              </a:rPr>
              <a:t>–</a:t>
            </a:r>
            <a:endParaRPr sz="1089" dirty="0">
              <a:latin typeface="Arial"/>
              <a:cs typeface="Arial"/>
            </a:endParaRPr>
          </a:p>
          <a:p>
            <a:pPr marL="11527">
              <a:lnSpc>
                <a:spcPts val="1280"/>
              </a:lnSpc>
            </a:pPr>
            <a:r>
              <a:rPr sz="1089" b="1" dirty="0">
                <a:latin typeface="Arial"/>
                <a:cs typeface="Arial"/>
              </a:rPr>
              <a:t>косвенный</a:t>
            </a:r>
            <a:r>
              <a:rPr sz="1089" b="1" spc="-41" dirty="0">
                <a:latin typeface="Arial"/>
                <a:cs typeface="Arial"/>
              </a:rPr>
              <a:t> </a:t>
            </a:r>
            <a:r>
              <a:rPr sz="1089" b="1" spc="-18" dirty="0">
                <a:latin typeface="Arial"/>
                <a:cs typeface="Arial"/>
              </a:rPr>
              <a:t>метод</a:t>
            </a:r>
            <a:endParaRPr sz="1089" dirty="0">
              <a:latin typeface="Arial"/>
              <a:cs typeface="Arial"/>
            </a:endParaRPr>
          </a:p>
        </p:txBody>
      </p:sp>
      <p:sp>
        <p:nvSpPr>
          <p:cNvPr id="4" name="object 4"/>
          <p:cNvSpPr txBox="1"/>
          <p:nvPr/>
        </p:nvSpPr>
        <p:spPr>
          <a:xfrm>
            <a:off x="5480169" y="958046"/>
            <a:ext cx="280659" cy="151357"/>
          </a:xfrm>
          <a:prstGeom prst="rect">
            <a:avLst/>
          </a:prstGeom>
        </p:spPr>
        <p:txBody>
          <a:bodyPr vert="horz" wrap="square" lIns="0" tIns="11526" rIns="0" bIns="0" rtlCol="0">
            <a:spAutoFit/>
          </a:bodyPr>
          <a:lstStyle/>
          <a:p>
            <a:pPr marL="11527">
              <a:spcBef>
                <a:spcPts val="91"/>
              </a:spcBef>
            </a:pPr>
            <a:r>
              <a:rPr sz="908" b="1" spc="-18" dirty="0">
                <a:latin typeface="Arial"/>
                <a:cs typeface="Arial"/>
              </a:rPr>
              <a:t>2007</a:t>
            </a:r>
            <a:endParaRPr sz="908">
              <a:latin typeface="Arial"/>
              <a:cs typeface="Arial"/>
            </a:endParaRPr>
          </a:p>
        </p:txBody>
      </p:sp>
      <p:sp>
        <p:nvSpPr>
          <p:cNvPr id="5" name="object 5"/>
          <p:cNvSpPr txBox="1"/>
          <p:nvPr/>
        </p:nvSpPr>
        <p:spPr>
          <a:xfrm>
            <a:off x="1722197" y="1117100"/>
            <a:ext cx="2744353" cy="291074"/>
          </a:xfrm>
          <a:prstGeom prst="rect">
            <a:avLst/>
          </a:prstGeom>
        </p:spPr>
        <p:txBody>
          <a:bodyPr vert="horz" wrap="square" lIns="0" tIns="11526" rIns="0" bIns="0" rtlCol="0">
            <a:spAutoFit/>
          </a:bodyPr>
          <a:lstStyle/>
          <a:p>
            <a:pPr marL="11527" marR="4611">
              <a:spcBef>
                <a:spcPts val="91"/>
              </a:spcBef>
            </a:pPr>
            <a:r>
              <a:rPr sz="908" b="1" dirty="0">
                <a:latin typeface="Arial"/>
                <a:cs typeface="Arial"/>
              </a:rPr>
              <a:t>Движение</a:t>
            </a:r>
            <a:r>
              <a:rPr sz="908" b="1" spc="-14" dirty="0">
                <a:latin typeface="Arial"/>
                <a:cs typeface="Arial"/>
              </a:rPr>
              <a:t> </a:t>
            </a:r>
            <a:r>
              <a:rPr sz="908" b="1" dirty="0">
                <a:latin typeface="Arial"/>
                <a:cs typeface="Arial"/>
              </a:rPr>
              <a:t>денежных</a:t>
            </a:r>
            <a:r>
              <a:rPr sz="908" b="1" spc="-14" dirty="0">
                <a:latin typeface="Arial"/>
                <a:cs typeface="Arial"/>
              </a:rPr>
              <a:t> </a:t>
            </a:r>
            <a:r>
              <a:rPr sz="908" b="1" dirty="0">
                <a:latin typeface="Arial"/>
                <a:cs typeface="Arial"/>
              </a:rPr>
              <a:t>средств</a:t>
            </a:r>
            <a:r>
              <a:rPr sz="908" b="1" spc="-14" dirty="0">
                <a:latin typeface="Arial"/>
                <a:cs typeface="Arial"/>
              </a:rPr>
              <a:t> </a:t>
            </a:r>
            <a:r>
              <a:rPr sz="908" b="1" dirty="0">
                <a:latin typeface="Arial"/>
                <a:cs typeface="Arial"/>
              </a:rPr>
              <a:t>по</a:t>
            </a:r>
            <a:r>
              <a:rPr sz="908" b="1" spc="-14" dirty="0">
                <a:latin typeface="Arial"/>
                <a:cs typeface="Arial"/>
              </a:rPr>
              <a:t> </a:t>
            </a:r>
            <a:r>
              <a:rPr sz="908" b="1" spc="-9" dirty="0">
                <a:latin typeface="Arial"/>
                <a:cs typeface="Arial"/>
              </a:rPr>
              <a:t>операционной деятельности</a:t>
            </a:r>
            <a:endParaRPr sz="908">
              <a:latin typeface="Arial"/>
              <a:cs typeface="Arial"/>
            </a:endParaRPr>
          </a:p>
        </p:txBody>
      </p:sp>
      <p:sp>
        <p:nvSpPr>
          <p:cNvPr id="6" name="object 6"/>
          <p:cNvSpPr txBox="1"/>
          <p:nvPr/>
        </p:nvSpPr>
        <p:spPr>
          <a:xfrm>
            <a:off x="5072156" y="1600499"/>
            <a:ext cx="280083" cy="151357"/>
          </a:xfrm>
          <a:prstGeom prst="rect">
            <a:avLst/>
          </a:prstGeom>
        </p:spPr>
        <p:txBody>
          <a:bodyPr vert="horz" wrap="square" lIns="0" tIns="11526" rIns="0" bIns="0" rtlCol="0">
            <a:spAutoFit/>
          </a:bodyPr>
          <a:lstStyle/>
          <a:p>
            <a:pPr marL="11527">
              <a:spcBef>
                <a:spcPts val="91"/>
              </a:spcBef>
            </a:pPr>
            <a:r>
              <a:rPr sz="908" spc="-18" dirty="0">
                <a:latin typeface="Microsoft Sans Serif"/>
                <a:cs typeface="Microsoft Sans Serif"/>
              </a:rPr>
              <a:t>3350</a:t>
            </a:r>
            <a:endParaRPr sz="908">
              <a:latin typeface="Microsoft Sans Serif"/>
              <a:cs typeface="Microsoft Sans Serif"/>
            </a:endParaRPr>
          </a:p>
        </p:txBody>
      </p:sp>
      <p:sp>
        <p:nvSpPr>
          <p:cNvPr id="7" name="object 7"/>
          <p:cNvSpPr txBox="1"/>
          <p:nvPr/>
        </p:nvSpPr>
        <p:spPr>
          <a:xfrm>
            <a:off x="1722187" y="1531620"/>
            <a:ext cx="2054518" cy="1263520"/>
          </a:xfrm>
          <a:prstGeom prst="rect">
            <a:avLst/>
          </a:prstGeom>
        </p:spPr>
        <p:txBody>
          <a:bodyPr vert="horz" wrap="square" lIns="0" tIns="11526" rIns="0" bIns="0" rtlCol="0">
            <a:spAutoFit/>
          </a:bodyPr>
          <a:lstStyle/>
          <a:p>
            <a:pPr marL="11527" marR="4611">
              <a:lnSpc>
                <a:spcPct val="150000"/>
              </a:lnSpc>
              <a:spcBef>
                <a:spcPts val="91"/>
              </a:spcBef>
            </a:pPr>
            <a:r>
              <a:rPr sz="908" spc="-59" dirty="0">
                <a:latin typeface="Verdana"/>
                <a:cs typeface="Verdana"/>
              </a:rPr>
              <a:t>Чистая</a:t>
            </a:r>
            <a:r>
              <a:rPr sz="908" spc="-50" dirty="0">
                <a:latin typeface="Verdana"/>
                <a:cs typeface="Verdana"/>
              </a:rPr>
              <a:t> </a:t>
            </a:r>
            <a:r>
              <a:rPr sz="908" spc="-73" dirty="0">
                <a:latin typeface="Verdana"/>
                <a:cs typeface="Verdana"/>
              </a:rPr>
              <a:t>прибыль</a:t>
            </a:r>
            <a:r>
              <a:rPr sz="908" spc="-41" dirty="0">
                <a:latin typeface="Verdana"/>
                <a:cs typeface="Verdana"/>
              </a:rPr>
              <a:t> </a:t>
            </a:r>
            <a:r>
              <a:rPr sz="908" spc="-50" dirty="0">
                <a:latin typeface="Verdana"/>
                <a:cs typeface="Verdana"/>
              </a:rPr>
              <a:t>до</a:t>
            </a:r>
            <a:r>
              <a:rPr sz="908" spc="-41" dirty="0">
                <a:latin typeface="Verdana"/>
                <a:cs typeface="Verdana"/>
              </a:rPr>
              <a:t> </a:t>
            </a:r>
            <a:r>
              <a:rPr sz="908" spc="-54" dirty="0">
                <a:latin typeface="Verdana"/>
                <a:cs typeface="Verdana"/>
              </a:rPr>
              <a:t>налогообложения </a:t>
            </a:r>
            <a:r>
              <a:rPr sz="908" spc="-73" dirty="0">
                <a:latin typeface="Verdana"/>
                <a:cs typeface="Verdana"/>
              </a:rPr>
              <a:t>корректируется</a:t>
            </a:r>
            <a:r>
              <a:rPr sz="908" spc="14" dirty="0">
                <a:latin typeface="Verdana"/>
                <a:cs typeface="Verdana"/>
              </a:rPr>
              <a:t> </a:t>
            </a:r>
            <a:r>
              <a:rPr sz="908" spc="-23" dirty="0">
                <a:latin typeface="Verdana"/>
                <a:cs typeface="Verdana"/>
              </a:rPr>
              <a:t>на</a:t>
            </a:r>
            <a:r>
              <a:rPr sz="908" spc="-23" dirty="0">
                <a:latin typeface="Microsoft Sans Serif"/>
                <a:cs typeface="Microsoft Sans Serif"/>
              </a:rPr>
              <a:t>:</a:t>
            </a:r>
            <a:r>
              <a:rPr sz="908" spc="454" dirty="0">
                <a:latin typeface="Microsoft Sans Serif"/>
                <a:cs typeface="Microsoft Sans Serif"/>
              </a:rPr>
              <a:t> </a:t>
            </a:r>
            <a:r>
              <a:rPr sz="908" spc="-64" dirty="0">
                <a:latin typeface="Verdana"/>
                <a:cs typeface="Verdana"/>
              </a:rPr>
              <a:t>Амортизационные</a:t>
            </a:r>
            <a:r>
              <a:rPr sz="908" dirty="0">
                <a:latin typeface="Verdana"/>
                <a:cs typeface="Verdana"/>
              </a:rPr>
              <a:t> </a:t>
            </a:r>
            <a:r>
              <a:rPr sz="908" spc="-9" dirty="0">
                <a:latin typeface="Verdana"/>
                <a:cs typeface="Verdana"/>
              </a:rPr>
              <a:t>расходы</a:t>
            </a:r>
            <a:r>
              <a:rPr sz="908" spc="454" dirty="0">
                <a:latin typeface="Verdana"/>
                <a:cs typeface="Verdana"/>
              </a:rPr>
              <a:t> </a:t>
            </a:r>
            <a:r>
              <a:rPr sz="908" spc="-77" dirty="0">
                <a:latin typeface="Verdana"/>
                <a:cs typeface="Verdana"/>
              </a:rPr>
              <a:t>Курсовую</a:t>
            </a:r>
            <a:r>
              <a:rPr sz="908" spc="-41" dirty="0">
                <a:latin typeface="Verdana"/>
                <a:cs typeface="Verdana"/>
              </a:rPr>
              <a:t> </a:t>
            </a:r>
            <a:r>
              <a:rPr sz="908" spc="-73" dirty="0">
                <a:latin typeface="Verdana"/>
                <a:cs typeface="Verdana"/>
              </a:rPr>
              <a:t>разницу</a:t>
            </a:r>
            <a:r>
              <a:rPr sz="908" spc="-41" dirty="0">
                <a:latin typeface="Verdana"/>
                <a:cs typeface="Verdana"/>
              </a:rPr>
              <a:t> </a:t>
            </a:r>
            <a:r>
              <a:rPr sz="908" spc="-9" dirty="0">
                <a:latin typeface="Microsoft Sans Serif"/>
                <a:cs typeface="Microsoft Sans Serif"/>
              </a:rPr>
              <a:t>(</a:t>
            </a:r>
            <a:r>
              <a:rPr sz="908" spc="-9" dirty="0">
                <a:latin typeface="Verdana"/>
                <a:cs typeface="Verdana"/>
              </a:rPr>
              <a:t>убыток</a:t>
            </a:r>
            <a:r>
              <a:rPr sz="908" spc="-9" dirty="0">
                <a:latin typeface="Microsoft Sans Serif"/>
                <a:cs typeface="Microsoft Sans Serif"/>
              </a:rPr>
              <a:t>) </a:t>
            </a:r>
            <a:r>
              <a:rPr sz="908" spc="-73" dirty="0">
                <a:latin typeface="Verdana"/>
                <a:cs typeface="Verdana"/>
              </a:rPr>
              <a:t>Инвестиционный</a:t>
            </a:r>
            <a:r>
              <a:rPr sz="908" spc="41" dirty="0">
                <a:latin typeface="Verdana"/>
                <a:cs typeface="Verdana"/>
              </a:rPr>
              <a:t> </a:t>
            </a:r>
            <a:r>
              <a:rPr sz="908" spc="-9" dirty="0">
                <a:latin typeface="Verdana"/>
                <a:cs typeface="Verdana"/>
              </a:rPr>
              <a:t>доход</a:t>
            </a:r>
            <a:endParaRPr sz="908" dirty="0">
              <a:latin typeface="Verdana"/>
              <a:cs typeface="Verdana"/>
            </a:endParaRPr>
          </a:p>
          <a:p>
            <a:pPr marL="11527">
              <a:spcBef>
                <a:spcPts val="545"/>
              </a:spcBef>
            </a:pPr>
            <a:r>
              <a:rPr sz="908" spc="-45" dirty="0">
                <a:latin typeface="Verdana"/>
                <a:cs typeface="Verdana"/>
              </a:rPr>
              <a:t>Расходы</a:t>
            </a:r>
            <a:r>
              <a:rPr sz="908" spc="-54" dirty="0">
                <a:latin typeface="Verdana"/>
                <a:cs typeface="Verdana"/>
              </a:rPr>
              <a:t> </a:t>
            </a:r>
            <a:r>
              <a:rPr sz="908" spc="-77" dirty="0">
                <a:latin typeface="Verdana"/>
                <a:cs typeface="Verdana"/>
              </a:rPr>
              <a:t>по</a:t>
            </a:r>
            <a:r>
              <a:rPr sz="908" spc="-50" dirty="0">
                <a:latin typeface="Verdana"/>
                <a:cs typeface="Verdana"/>
              </a:rPr>
              <a:t> </a:t>
            </a:r>
            <a:r>
              <a:rPr sz="908" spc="-9" dirty="0">
                <a:latin typeface="Verdana"/>
                <a:cs typeface="Verdana"/>
              </a:rPr>
              <a:t>процентам</a:t>
            </a:r>
            <a:endParaRPr sz="908" dirty="0">
              <a:latin typeface="Verdana"/>
              <a:cs typeface="Verdana"/>
            </a:endParaRPr>
          </a:p>
        </p:txBody>
      </p:sp>
      <p:sp>
        <p:nvSpPr>
          <p:cNvPr id="8" name="object 8"/>
          <p:cNvSpPr txBox="1"/>
          <p:nvPr/>
        </p:nvSpPr>
        <p:spPr>
          <a:xfrm>
            <a:off x="5059656" y="1946557"/>
            <a:ext cx="292762" cy="1240377"/>
          </a:xfrm>
          <a:prstGeom prst="rect">
            <a:avLst/>
          </a:prstGeom>
        </p:spPr>
        <p:txBody>
          <a:bodyPr vert="horz" wrap="square" lIns="0" tIns="80682" rIns="0" bIns="0" rtlCol="0">
            <a:spAutoFit/>
          </a:bodyPr>
          <a:lstStyle/>
          <a:p>
            <a:pPr marR="4611" algn="r">
              <a:spcBef>
                <a:spcPts val="635"/>
              </a:spcBef>
            </a:pPr>
            <a:r>
              <a:rPr sz="908" spc="-23" dirty="0">
                <a:latin typeface="Microsoft Sans Serif"/>
                <a:cs typeface="Microsoft Sans Serif"/>
              </a:rPr>
              <a:t>450</a:t>
            </a:r>
            <a:endParaRPr sz="908">
              <a:latin typeface="Microsoft Sans Serif"/>
              <a:cs typeface="Microsoft Sans Serif"/>
            </a:endParaRPr>
          </a:p>
          <a:p>
            <a:pPr marR="4611" algn="r">
              <a:spcBef>
                <a:spcPts val="545"/>
              </a:spcBef>
            </a:pPr>
            <a:r>
              <a:rPr sz="908" spc="-23" dirty="0">
                <a:latin typeface="Microsoft Sans Serif"/>
                <a:cs typeface="Microsoft Sans Serif"/>
              </a:rPr>
              <a:t>40</a:t>
            </a:r>
            <a:endParaRPr sz="908">
              <a:latin typeface="Microsoft Sans Serif"/>
              <a:cs typeface="Microsoft Sans Serif"/>
            </a:endParaRPr>
          </a:p>
          <a:p>
            <a:pPr marR="5187" algn="r">
              <a:spcBef>
                <a:spcPts val="545"/>
              </a:spcBef>
            </a:pPr>
            <a:r>
              <a:rPr sz="908" spc="-9" dirty="0">
                <a:latin typeface="Microsoft Sans Serif"/>
                <a:cs typeface="Microsoft Sans Serif"/>
              </a:rPr>
              <a:t>(500)</a:t>
            </a:r>
            <a:endParaRPr sz="908">
              <a:latin typeface="Microsoft Sans Serif"/>
              <a:cs typeface="Microsoft Sans Serif"/>
            </a:endParaRPr>
          </a:p>
          <a:p>
            <a:pPr marR="4611" algn="r">
              <a:spcBef>
                <a:spcPts val="545"/>
              </a:spcBef>
            </a:pPr>
            <a:r>
              <a:rPr sz="908" spc="-23" dirty="0">
                <a:latin typeface="Microsoft Sans Serif"/>
                <a:cs typeface="Microsoft Sans Serif"/>
              </a:rPr>
              <a:t>400</a:t>
            </a:r>
            <a:endParaRPr sz="908">
              <a:latin typeface="Microsoft Sans Serif"/>
              <a:cs typeface="Microsoft Sans Serif"/>
            </a:endParaRPr>
          </a:p>
          <a:p>
            <a:pPr marR="4611" algn="r">
              <a:spcBef>
                <a:spcPts val="545"/>
              </a:spcBef>
            </a:pPr>
            <a:r>
              <a:rPr sz="908" spc="-18" dirty="0">
                <a:latin typeface="Microsoft Sans Serif"/>
                <a:cs typeface="Microsoft Sans Serif"/>
              </a:rPr>
              <a:t>3740</a:t>
            </a:r>
            <a:endParaRPr sz="908">
              <a:latin typeface="Microsoft Sans Serif"/>
              <a:cs typeface="Microsoft Sans Serif"/>
            </a:endParaRPr>
          </a:p>
          <a:p>
            <a:pPr marR="4611" algn="r">
              <a:spcBef>
                <a:spcPts val="545"/>
              </a:spcBef>
            </a:pPr>
            <a:r>
              <a:rPr sz="908" spc="-9" dirty="0">
                <a:latin typeface="Microsoft Sans Serif"/>
                <a:cs typeface="Microsoft Sans Serif"/>
              </a:rPr>
              <a:t>(500)</a:t>
            </a:r>
            <a:endParaRPr sz="908">
              <a:latin typeface="Microsoft Sans Serif"/>
              <a:cs typeface="Microsoft Sans Serif"/>
            </a:endParaRPr>
          </a:p>
        </p:txBody>
      </p:sp>
      <p:sp>
        <p:nvSpPr>
          <p:cNvPr id="9" name="object 9"/>
          <p:cNvSpPr txBox="1"/>
          <p:nvPr/>
        </p:nvSpPr>
        <p:spPr>
          <a:xfrm>
            <a:off x="4995332" y="3329679"/>
            <a:ext cx="357308" cy="425025"/>
          </a:xfrm>
          <a:prstGeom prst="rect">
            <a:avLst/>
          </a:prstGeom>
        </p:spPr>
        <p:txBody>
          <a:bodyPr vert="horz" wrap="square" lIns="0" tIns="80682" rIns="0" bIns="0" rtlCol="0">
            <a:spAutoFit/>
          </a:bodyPr>
          <a:lstStyle/>
          <a:p>
            <a:pPr marR="4611" algn="r">
              <a:spcBef>
                <a:spcPts val="635"/>
              </a:spcBef>
            </a:pPr>
            <a:r>
              <a:rPr sz="908" spc="-18" dirty="0">
                <a:latin typeface="Microsoft Sans Serif"/>
                <a:cs typeface="Microsoft Sans Serif"/>
              </a:rPr>
              <a:t>1050</a:t>
            </a:r>
            <a:endParaRPr sz="908">
              <a:latin typeface="Microsoft Sans Serif"/>
              <a:cs typeface="Microsoft Sans Serif"/>
            </a:endParaRPr>
          </a:p>
          <a:p>
            <a:pPr marR="4611" algn="r">
              <a:spcBef>
                <a:spcPts val="545"/>
              </a:spcBef>
            </a:pPr>
            <a:r>
              <a:rPr sz="908" spc="-9" dirty="0">
                <a:latin typeface="Microsoft Sans Serif"/>
                <a:cs typeface="Microsoft Sans Serif"/>
              </a:rPr>
              <a:t>(1740)</a:t>
            </a:r>
            <a:endParaRPr sz="908">
              <a:latin typeface="Microsoft Sans Serif"/>
              <a:cs typeface="Microsoft Sans Serif"/>
            </a:endParaRPr>
          </a:p>
        </p:txBody>
      </p:sp>
      <p:sp>
        <p:nvSpPr>
          <p:cNvPr id="10" name="object 10"/>
          <p:cNvSpPr txBox="1"/>
          <p:nvPr/>
        </p:nvSpPr>
        <p:spPr>
          <a:xfrm>
            <a:off x="5072083" y="3951808"/>
            <a:ext cx="280659" cy="151357"/>
          </a:xfrm>
          <a:prstGeom prst="rect">
            <a:avLst/>
          </a:prstGeom>
        </p:spPr>
        <p:txBody>
          <a:bodyPr vert="horz" wrap="square" lIns="0" tIns="11526" rIns="0" bIns="0" rtlCol="0">
            <a:spAutoFit/>
          </a:bodyPr>
          <a:lstStyle/>
          <a:p>
            <a:pPr marL="11527">
              <a:spcBef>
                <a:spcPts val="91"/>
              </a:spcBef>
            </a:pPr>
            <a:r>
              <a:rPr sz="908" spc="-18" dirty="0">
                <a:latin typeface="Microsoft Sans Serif"/>
                <a:cs typeface="Microsoft Sans Serif"/>
              </a:rPr>
              <a:t>2550</a:t>
            </a:r>
            <a:endParaRPr sz="908">
              <a:latin typeface="Microsoft Sans Serif"/>
              <a:cs typeface="Microsoft Sans Serif"/>
            </a:endParaRPr>
          </a:p>
        </p:txBody>
      </p:sp>
      <p:sp>
        <p:nvSpPr>
          <p:cNvPr id="11" name="object 11"/>
          <p:cNvSpPr txBox="1"/>
          <p:nvPr/>
        </p:nvSpPr>
        <p:spPr>
          <a:xfrm>
            <a:off x="5059747" y="4228695"/>
            <a:ext cx="292762" cy="425025"/>
          </a:xfrm>
          <a:prstGeom prst="rect">
            <a:avLst/>
          </a:prstGeom>
        </p:spPr>
        <p:txBody>
          <a:bodyPr vert="horz" wrap="square" lIns="0" tIns="80682" rIns="0" bIns="0" rtlCol="0">
            <a:spAutoFit/>
          </a:bodyPr>
          <a:lstStyle/>
          <a:p>
            <a:pPr marL="11527">
              <a:spcBef>
                <a:spcPts val="635"/>
              </a:spcBef>
            </a:pPr>
            <a:r>
              <a:rPr sz="908" spc="-9" dirty="0">
                <a:latin typeface="Microsoft Sans Serif"/>
                <a:cs typeface="Microsoft Sans Serif"/>
              </a:rPr>
              <a:t>(270)</a:t>
            </a:r>
            <a:endParaRPr sz="908">
              <a:latin typeface="Microsoft Sans Serif"/>
              <a:cs typeface="Microsoft Sans Serif"/>
            </a:endParaRPr>
          </a:p>
          <a:p>
            <a:pPr marL="11527">
              <a:spcBef>
                <a:spcPts val="545"/>
              </a:spcBef>
            </a:pPr>
            <a:r>
              <a:rPr sz="908" spc="-9" dirty="0">
                <a:latin typeface="Microsoft Sans Serif"/>
                <a:cs typeface="Microsoft Sans Serif"/>
              </a:rPr>
              <a:t>(900)</a:t>
            </a:r>
            <a:endParaRPr sz="908">
              <a:latin typeface="Microsoft Sans Serif"/>
              <a:cs typeface="Microsoft Sans Serif"/>
            </a:endParaRPr>
          </a:p>
        </p:txBody>
      </p:sp>
      <p:sp>
        <p:nvSpPr>
          <p:cNvPr id="12" name="object 12"/>
          <p:cNvSpPr txBox="1"/>
          <p:nvPr/>
        </p:nvSpPr>
        <p:spPr>
          <a:xfrm>
            <a:off x="1722148" y="3052778"/>
            <a:ext cx="3074574" cy="1805078"/>
          </a:xfrm>
          <a:prstGeom prst="rect">
            <a:avLst/>
          </a:prstGeom>
        </p:spPr>
        <p:txBody>
          <a:bodyPr vert="horz" wrap="square" lIns="0" tIns="11526" rIns="0" bIns="0" rtlCol="0">
            <a:spAutoFit/>
          </a:bodyPr>
          <a:lstStyle/>
          <a:p>
            <a:pPr marL="11527" marR="40919">
              <a:spcBef>
                <a:spcPts val="91"/>
              </a:spcBef>
            </a:pPr>
            <a:r>
              <a:rPr sz="908" spc="-59" dirty="0">
                <a:latin typeface="Verdana"/>
                <a:cs typeface="Verdana"/>
              </a:rPr>
              <a:t>Увеличение</a:t>
            </a:r>
            <a:r>
              <a:rPr sz="908" spc="-5" dirty="0">
                <a:latin typeface="Verdana"/>
                <a:cs typeface="Verdana"/>
              </a:rPr>
              <a:t> </a:t>
            </a:r>
            <a:r>
              <a:rPr sz="908" spc="-68" dirty="0">
                <a:latin typeface="Verdana"/>
                <a:cs typeface="Verdana"/>
              </a:rPr>
              <a:t>дебиторской</a:t>
            </a:r>
            <a:r>
              <a:rPr sz="908" spc="-5" dirty="0">
                <a:latin typeface="Verdana"/>
                <a:cs typeface="Verdana"/>
              </a:rPr>
              <a:t> </a:t>
            </a:r>
            <a:r>
              <a:rPr sz="908" spc="-68" dirty="0">
                <a:latin typeface="Verdana"/>
                <a:cs typeface="Verdana"/>
              </a:rPr>
              <a:t>задолженности</a:t>
            </a:r>
            <a:r>
              <a:rPr sz="908" spc="5" dirty="0">
                <a:latin typeface="Verdana"/>
                <a:cs typeface="Verdana"/>
              </a:rPr>
              <a:t> </a:t>
            </a:r>
            <a:r>
              <a:rPr sz="908" spc="-77" dirty="0">
                <a:latin typeface="Verdana"/>
                <a:cs typeface="Verdana"/>
              </a:rPr>
              <a:t>покупателей</a:t>
            </a:r>
            <a:r>
              <a:rPr sz="908" dirty="0">
                <a:latin typeface="Verdana"/>
                <a:cs typeface="Verdana"/>
              </a:rPr>
              <a:t> </a:t>
            </a:r>
            <a:r>
              <a:rPr sz="908" spc="-45" dirty="0">
                <a:latin typeface="Verdana"/>
                <a:cs typeface="Verdana"/>
              </a:rPr>
              <a:t>и </a:t>
            </a:r>
            <a:r>
              <a:rPr sz="908" spc="-82" dirty="0">
                <a:latin typeface="Verdana"/>
                <a:cs typeface="Verdana"/>
              </a:rPr>
              <a:t>прочих</a:t>
            </a:r>
            <a:r>
              <a:rPr sz="908" spc="-50" dirty="0">
                <a:latin typeface="Verdana"/>
                <a:cs typeface="Verdana"/>
              </a:rPr>
              <a:t> </a:t>
            </a:r>
            <a:r>
              <a:rPr sz="908" spc="-68" dirty="0">
                <a:latin typeface="Verdana"/>
                <a:cs typeface="Verdana"/>
              </a:rPr>
              <a:t>видов</a:t>
            </a:r>
            <a:r>
              <a:rPr sz="908" spc="-45" dirty="0">
                <a:latin typeface="Verdana"/>
                <a:cs typeface="Verdana"/>
              </a:rPr>
              <a:t> </a:t>
            </a:r>
            <a:r>
              <a:rPr sz="908" spc="-9" dirty="0">
                <a:latin typeface="Verdana"/>
                <a:cs typeface="Verdana"/>
              </a:rPr>
              <a:t>задолженности</a:t>
            </a:r>
            <a:endParaRPr sz="908">
              <a:latin typeface="Verdana"/>
              <a:cs typeface="Verdana"/>
            </a:endParaRPr>
          </a:p>
          <a:p>
            <a:pPr marL="11527">
              <a:spcBef>
                <a:spcPts val="545"/>
              </a:spcBef>
            </a:pPr>
            <a:r>
              <a:rPr sz="908" spc="-54" dirty="0">
                <a:latin typeface="Verdana"/>
                <a:cs typeface="Verdana"/>
              </a:rPr>
              <a:t>Уменьшение</a:t>
            </a:r>
            <a:r>
              <a:rPr sz="908" spc="-18" dirty="0">
                <a:latin typeface="Verdana"/>
                <a:cs typeface="Verdana"/>
              </a:rPr>
              <a:t> </a:t>
            </a:r>
            <a:r>
              <a:rPr sz="908" spc="-9" dirty="0">
                <a:latin typeface="Verdana"/>
                <a:cs typeface="Verdana"/>
              </a:rPr>
              <a:t>запасов</a:t>
            </a:r>
            <a:endParaRPr sz="908">
              <a:latin typeface="Verdana"/>
              <a:cs typeface="Verdana"/>
            </a:endParaRPr>
          </a:p>
          <a:p>
            <a:pPr marL="11527" marR="4611">
              <a:spcBef>
                <a:spcPts val="545"/>
              </a:spcBef>
            </a:pPr>
            <a:r>
              <a:rPr sz="908" spc="-54" dirty="0">
                <a:latin typeface="Verdana"/>
                <a:cs typeface="Verdana"/>
              </a:rPr>
              <a:t>Уменьшение</a:t>
            </a:r>
            <a:r>
              <a:rPr sz="908" spc="5" dirty="0">
                <a:latin typeface="Verdana"/>
                <a:cs typeface="Verdana"/>
              </a:rPr>
              <a:t> </a:t>
            </a:r>
            <a:r>
              <a:rPr sz="908" spc="-77" dirty="0">
                <a:latin typeface="Verdana"/>
                <a:cs typeface="Verdana"/>
              </a:rPr>
              <a:t>кредиторской</a:t>
            </a:r>
            <a:r>
              <a:rPr sz="908" spc="14" dirty="0">
                <a:latin typeface="Verdana"/>
                <a:cs typeface="Verdana"/>
              </a:rPr>
              <a:t> </a:t>
            </a:r>
            <a:r>
              <a:rPr sz="908" spc="-68" dirty="0">
                <a:latin typeface="Verdana"/>
                <a:cs typeface="Verdana"/>
              </a:rPr>
              <a:t>задолженности</a:t>
            </a:r>
            <a:r>
              <a:rPr sz="908" spc="18" dirty="0">
                <a:latin typeface="Verdana"/>
                <a:cs typeface="Verdana"/>
              </a:rPr>
              <a:t> </a:t>
            </a:r>
            <a:r>
              <a:rPr sz="908" spc="-54" dirty="0">
                <a:latin typeface="Verdana"/>
                <a:cs typeface="Verdana"/>
              </a:rPr>
              <a:t>поставщикам </a:t>
            </a:r>
            <a:r>
              <a:rPr sz="908" spc="-77" dirty="0">
                <a:latin typeface="Verdana"/>
                <a:cs typeface="Verdana"/>
              </a:rPr>
              <a:t>и</a:t>
            </a:r>
            <a:r>
              <a:rPr sz="908" spc="-73" dirty="0">
                <a:latin typeface="Verdana"/>
                <a:cs typeface="Verdana"/>
              </a:rPr>
              <a:t> </a:t>
            </a:r>
            <a:r>
              <a:rPr sz="908" spc="-9" dirty="0">
                <a:latin typeface="Verdana"/>
                <a:cs typeface="Verdana"/>
              </a:rPr>
              <a:t>подрядчикам</a:t>
            </a:r>
            <a:endParaRPr sz="908">
              <a:latin typeface="Verdana"/>
              <a:cs typeface="Verdana"/>
            </a:endParaRPr>
          </a:p>
          <a:p>
            <a:pPr marL="11527" marR="372306">
              <a:spcBef>
                <a:spcPts val="545"/>
              </a:spcBef>
            </a:pPr>
            <a:r>
              <a:rPr sz="908" spc="-82" dirty="0">
                <a:latin typeface="Verdana"/>
                <a:cs typeface="Verdana"/>
              </a:rPr>
              <a:t>Денежные</a:t>
            </a:r>
            <a:r>
              <a:rPr sz="908" spc="-36" dirty="0">
                <a:latin typeface="Verdana"/>
                <a:cs typeface="Verdana"/>
              </a:rPr>
              <a:t> </a:t>
            </a:r>
            <a:r>
              <a:rPr sz="908" spc="-45" dirty="0">
                <a:latin typeface="Verdana"/>
                <a:cs typeface="Verdana"/>
              </a:rPr>
              <a:t>средства</a:t>
            </a:r>
            <a:r>
              <a:rPr sz="908" spc="-45" dirty="0">
                <a:latin typeface="Microsoft Sans Serif"/>
                <a:cs typeface="Microsoft Sans Serif"/>
              </a:rPr>
              <a:t>,</a:t>
            </a:r>
            <a:r>
              <a:rPr sz="908" spc="27" dirty="0">
                <a:latin typeface="Microsoft Sans Serif"/>
                <a:cs typeface="Microsoft Sans Serif"/>
              </a:rPr>
              <a:t> </a:t>
            </a:r>
            <a:r>
              <a:rPr sz="908" spc="-68" dirty="0">
                <a:latin typeface="Verdana"/>
                <a:cs typeface="Verdana"/>
              </a:rPr>
              <a:t>созданные</a:t>
            </a:r>
            <a:r>
              <a:rPr sz="908" spc="-36" dirty="0">
                <a:latin typeface="Verdana"/>
                <a:cs typeface="Verdana"/>
              </a:rPr>
              <a:t> </a:t>
            </a:r>
            <a:r>
              <a:rPr sz="908" spc="-77" dirty="0">
                <a:latin typeface="Verdana"/>
                <a:cs typeface="Verdana"/>
              </a:rPr>
              <a:t>по</a:t>
            </a:r>
            <a:r>
              <a:rPr sz="908" spc="-36" dirty="0">
                <a:latin typeface="Verdana"/>
                <a:cs typeface="Verdana"/>
              </a:rPr>
              <a:t> </a:t>
            </a:r>
            <a:r>
              <a:rPr sz="908" spc="-54" dirty="0">
                <a:latin typeface="Verdana"/>
                <a:cs typeface="Verdana"/>
              </a:rPr>
              <a:t>операционной </a:t>
            </a:r>
            <a:r>
              <a:rPr sz="908" spc="-9" dirty="0">
                <a:latin typeface="Verdana"/>
                <a:cs typeface="Verdana"/>
              </a:rPr>
              <a:t>деятельности</a:t>
            </a:r>
            <a:endParaRPr sz="908">
              <a:latin typeface="Verdana"/>
              <a:cs typeface="Verdana"/>
            </a:endParaRPr>
          </a:p>
          <a:p>
            <a:pPr marL="11527" marR="1247169">
              <a:lnSpc>
                <a:spcPct val="150000"/>
              </a:lnSpc>
            </a:pPr>
            <a:r>
              <a:rPr sz="908" spc="-68" dirty="0">
                <a:latin typeface="Verdana"/>
                <a:cs typeface="Verdana"/>
              </a:rPr>
              <a:t>Выплаченные</a:t>
            </a:r>
            <a:r>
              <a:rPr sz="908" spc="-23" dirty="0">
                <a:latin typeface="Verdana"/>
                <a:cs typeface="Verdana"/>
              </a:rPr>
              <a:t> </a:t>
            </a:r>
            <a:r>
              <a:rPr sz="908" spc="-9" dirty="0">
                <a:latin typeface="Verdana"/>
                <a:cs typeface="Verdana"/>
              </a:rPr>
              <a:t>проценты </a:t>
            </a:r>
            <a:r>
              <a:rPr sz="908" spc="-68" dirty="0">
                <a:latin typeface="Verdana"/>
                <a:cs typeface="Verdana"/>
              </a:rPr>
              <a:t>Выплаченные</a:t>
            </a:r>
            <a:r>
              <a:rPr sz="908" spc="-41" dirty="0">
                <a:latin typeface="Verdana"/>
                <a:cs typeface="Verdana"/>
              </a:rPr>
              <a:t> </a:t>
            </a:r>
            <a:r>
              <a:rPr sz="908" spc="-73" dirty="0">
                <a:latin typeface="Verdana"/>
                <a:cs typeface="Verdana"/>
              </a:rPr>
              <a:t>налоги</a:t>
            </a:r>
            <a:r>
              <a:rPr sz="908" spc="-41" dirty="0">
                <a:latin typeface="Verdana"/>
                <a:cs typeface="Verdana"/>
              </a:rPr>
              <a:t> </a:t>
            </a:r>
            <a:r>
              <a:rPr sz="908" spc="-73" dirty="0">
                <a:latin typeface="Verdana"/>
                <a:cs typeface="Verdana"/>
              </a:rPr>
              <a:t>на</a:t>
            </a:r>
            <a:r>
              <a:rPr sz="908" spc="-36" dirty="0">
                <a:latin typeface="Verdana"/>
                <a:cs typeface="Verdana"/>
              </a:rPr>
              <a:t> </a:t>
            </a:r>
            <a:r>
              <a:rPr sz="908" spc="-54" dirty="0">
                <a:latin typeface="Verdana"/>
                <a:cs typeface="Verdana"/>
              </a:rPr>
              <a:t>прибыль</a:t>
            </a:r>
            <a:endParaRPr sz="908">
              <a:latin typeface="Verdana"/>
              <a:cs typeface="Verdana"/>
            </a:endParaRPr>
          </a:p>
          <a:p>
            <a:pPr marL="11527">
              <a:spcBef>
                <a:spcPts val="545"/>
              </a:spcBef>
            </a:pPr>
            <a:r>
              <a:rPr sz="908" spc="-64" dirty="0">
                <a:latin typeface="Verdana"/>
                <a:cs typeface="Verdana"/>
              </a:rPr>
              <a:t>Итого</a:t>
            </a:r>
            <a:r>
              <a:rPr sz="908" spc="-36" dirty="0">
                <a:latin typeface="Verdana"/>
                <a:cs typeface="Verdana"/>
              </a:rPr>
              <a:t> </a:t>
            </a:r>
            <a:r>
              <a:rPr sz="908" spc="-77" dirty="0">
                <a:latin typeface="Verdana"/>
                <a:cs typeface="Verdana"/>
              </a:rPr>
              <a:t>денежный</a:t>
            </a:r>
            <a:r>
              <a:rPr sz="908" spc="-32" dirty="0">
                <a:latin typeface="Verdana"/>
                <a:cs typeface="Verdana"/>
              </a:rPr>
              <a:t> </a:t>
            </a:r>
            <a:r>
              <a:rPr sz="908" spc="-82" dirty="0">
                <a:latin typeface="Verdana"/>
                <a:cs typeface="Verdana"/>
              </a:rPr>
              <a:t>поток</a:t>
            </a:r>
            <a:r>
              <a:rPr sz="908" spc="-36" dirty="0">
                <a:latin typeface="Verdana"/>
                <a:cs typeface="Verdana"/>
              </a:rPr>
              <a:t> </a:t>
            </a:r>
            <a:r>
              <a:rPr sz="908" spc="-77" dirty="0">
                <a:latin typeface="Verdana"/>
                <a:cs typeface="Verdana"/>
              </a:rPr>
              <a:t>по</a:t>
            </a:r>
            <a:r>
              <a:rPr sz="908" spc="-36" dirty="0">
                <a:latin typeface="Verdana"/>
                <a:cs typeface="Verdana"/>
              </a:rPr>
              <a:t> </a:t>
            </a:r>
            <a:r>
              <a:rPr sz="908" spc="-73" dirty="0">
                <a:latin typeface="Verdana"/>
                <a:cs typeface="Verdana"/>
              </a:rPr>
              <a:t>операционной</a:t>
            </a:r>
            <a:r>
              <a:rPr sz="908" spc="-32" dirty="0">
                <a:latin typeface="Verdana"/>
                <a:cs typeface="Verdana"/>
              </a:rPr>
              <a:t> </a:t>
            </a:r>
            <a:r>
              <a:rPr sz="908" spc="-9" dirty="0">
                <a:latin typeface="Verdana"/>
                <a:cs typeface="Verdana"/>
              </a:rPr>
              <a:t>деятельности</a:t>
            </a:r>
            <a:endParaRPr sz="908">
              <a:latin typeface="Verdana"/>
              <a:cs typeface="Verdana"/>
            </a:endParaRPr>
          </a:p>
        </p:txBody>
      </p:sp>
      <p:sp>
        <p:nvSpPr>
          <p:cNvPr id="13" name="object 13"/>
          <p:cNvSpPr txBox="1"/>
          <p:nvPr/>
        </p:nvSpPr>
        <p:spPr>
          <a:xfrm>
            <a:off x="5480168" y="4643384"/>
            <a:ext cx="280659" cy="151357"/>
          </a:xfrm>
          <a:prstGeom prst="rect">
            <a:avLst/>
          </a:prstGeom>
        </p:spPr>
        <p:txBody>
          <a:bodyPr vert="horz" wrap="square" lIns="0" tIns="11526" rIns="0" bIns="0" rtlCol="0">
            <a:spAutoFit/>
          </a:bodyPr>
          <a:lstStyle/>
          <a:p>
            <a:pPr marL="11527">
              <a:spcBef>
                <a:spcPts val="91"/>
              </a:spcBef>
            </a:pPr>
            <a:r>
              <a:rPr sz="908" spc="-18" dirty="0">
                <a:latin typeface="Microsoft Sans Serif"/>
                <a:cs typeface="Microsoft Sans Serif"/>
              </a:rPr>
              <a:t>1380</a:t>
            </a:r>
            <a:endParaRPr sz="908">
              <a:latin typeface="Microsoft Sans Serif"/>
              <a:cs typeface="Microsoft Sans Serif"/>
            </a:endParaRPr>
          </a:p>
        </p:txBody>
      </p:sp>
      <p:sp>
        <p:nvSpPr>
          <p:cNvPr id="14" name="object 14"/>
          <p:cNvSpPr txBox="1"/>
          <p:nvPr/>
        </p:nvSpPr>
        <p:spPr>
          <a:xfrm>
            <a:off x="5059662" y="5334945"/>
            <a:ext cx="292762" cy="151357"/>
          </a:xfrm>
          <a:prstGeom prst="rect">
            <a:avLst/>
          </a:prstGeom>
        </p:spPr>
        <p:txBody>
          <a:bodyPr vert="horz" wrap="square" lIns="0" tIns="11526" rIns="0" bIns="0" rtlCol="0">
            <a:spAutoFit/>
          </a:bodyPr>
          <a:lstStyle/>
          <a:p>
            <a:pPr marL="11527">
              <a:spcBef>
                <a:spcPts val="91"/>
              </a:spcBef>
            </a:pPr>
            <a:r>
              <a:rPr sz="908" spc="-9" dirty="0">
                <a:latin typeface="Microsoft Sans Serif"/>
                <a:cs typeface="Microsoft Sans Serif"/>
              </a:rPr>
              <a:t>(550)</a:t>
            </a:r>
            <a:endParaRPr sz="908">
              <a:latin typeface="Microsoft Sans Serif"/>
              <a:cs typeface="Microsoft Sans Serif"/>
            </a:endParaRPr>
          </a:p>
        </p:txBody>
      </p:sp>
      <p:sp>
        <p:nvSpPr>
          <p:cNvPr id="15" name="object 15"/>
          <p:cNvSpPr txBox="1"/>
          <p:nvPr/>
        </p:nvSpPr>
        <p:spPr>
          <a:xfrm>
            <a:off x="1722179" y="4989857"/>
            <a:ext cx="2872292" cy="1025570"/>
          </a:xfrm>
          <a:prstGeom prst="rect">
            <a:avLst/>
          </a:prstGeom>
        </p:spPr>
        <p:txBody>
          <a:bodyPr vert="horz" wrap="square" lIns="0" tIns="11526" rIns="0" bIns="0" rtlCol="0">
            <a:spAutoFit/>
          </a:bodyPr>
          <a:lstStyle/>
          <a:p>
            <a:pPr marL="11527" marR="4611">
              <a:spcBef>
                <a:spcPts val="91"/>
              </a:spcBef>
            </a:pPr>
            <a:r>
              <a:rPr sz="908" b="1" dirty="0">
                <a:latin typeface="Arial"/>
                <a:cs typeface="Arial"/>
              </a:rPr>
              <a:t>Движение</a:t>
            </a:r>
            <a:r>
              <a:rPr sz="908" b="1" spc="-14" dirty="0">
                <a:latin typeface="Arial"/>
                <a:cs typeface="Arial"/>
              </a:rPr>
              <a:t> </a:t>
            </a:r>
            <a:r>
              <a:rPr sz="908" b="1" dirty="0">
                <a:latin typeface="Arial"/>
                <a:cs typeface="Arial"/>
              </a:rPr>
              <a:t>денежных</a:t>
            </a:r>
            <a:r>
              <a:rPr sz="908" b="1" spc="-14" dirty="0">
                <a:latin typeface="Arial"/>
                <a:cs typeface="Arial"/>
              </a:rPr>
              <a:t> </a:t>
            </a:r>
            <a:r>
              <a:rPr sz="908" b="1" dirty="0">
                <a:latin typeface="Arial"/>
                <a:cs typeface="Arial"/>
              </a:rPr>
              <a:t>средств</a:t>
            </a:r>
            <a:r>
              <a:rPr sz="908" b="1" spc="-14" dirty="0">
                <a:latin typeface="Arial"/>
                <a:cs typeface="Arial"/>
              </a:rPr>
              <a:t> </a:t>
            </a:r>
            <a:r>
              <a:rPr sz="908" b="1" dirty="0">
                <a:latin typeface="Arial"/>
                <a:cs typeface="Arial"/>
              </a:rPr>
              <a:t>по</a:t>
            </a:r>
            <a:r>
              <a:rPr sz="908" b="1" spc="-14" dirty="0">
                <a:latin typeface="Arial"/>
                <a:cs typeface="Arial"/>
              </a:rPr>
              <a:t> </a:t>
            </a:r>
            <a:r>
              <a:rPr sz="908" b="1" spc="-9" dirty="0">
                <a:latin typeface="Arial"/>
                <a:cs typeface="Arial"/>
              </a:rPr>
              <a:t>инвестиционной деятельности</a:t>
            </a:r>
            <a:endParaRPr sz="908">
              <a:latin typeface="Arial"/>
              <a:cs typeface="Arial"/>
            </a:endParaRPr>
          </a:p>
          <a:p>
            <a:pPr marL="11527" marR="102010">
              <a:spcBef>
                <a:spcPts val="540"/>
              </a:spcBef>
            </a:pPr>
            <a:r>
              <a:rPr sz="908" spc="-64" dirty="0">
                <a:latin typeface="Verdana"/>
                <a:cs typeface="Verdana"/>
              </a:rPr>
              <a:t>Приобретение</a:t>
            </a:r>
            <a:r>
              <a:rPr sz="908" spc="-27" dirty="0">
                <a:latin typeface="Verdana"/>
                <a:cs typeface="Verdana"/>
              </a:rPr>
              <a:t> </a:t>
            </a:r>
            <a:r>
              <a:rPr sz="908" spc="-68" dirty="0">
                <a:latin typeface="Verdana"/>
                <a:cs typeface="Verdana"/>
              </a:rPr>
              <a:t>дочерней</a:t>
            </a:r>
            <a:r>
              <a:rPr sz="908" spc="-32" dirty="0">
                <a:latin typeface="Verdana"/>
                <a:cs typeface="Verdana"/>
              </a:rPr>
              <a:t> </a:t>
            </a:r>
            <a:r>
              <a:rPr sz="908" spc="-77" dirty="0">
                <a:latin typeface="Verdana"/>
                <a:cs typeface="Verdana"/>
              </a:rPr>
              <a:t>компании</a:t>
            </a:r>
            <a:r>
              <a:rPr sz="908" spc="-27" dirty="0">
                <a:latin typeface="Verdana"/>
                <a:cs typeface="Verdana"/>
              </a:rPr>
              <a:t> Х</a:t>
            </a:r>
            <a:r>
              <a:rPr sz="908" spc="-32" dirty="0">
                <a:latin typeface="Verdana"/>
                <a:cs typeface="Verdana"/>
              </a:rPr>
              <a:t> </a:t>
            </a:r>
            <a:r>
              <a:rPr sz="908" spc="-50" dirty="0">
                <a:latin typeface="Verdana"/>
                <a:cs typeface="Verdana"/>
              </a:rPr>
              <a:t>без</a:t>
            </a:r>
            <a:r>
              <a:rPr sz="908" spc="-27" dirty="0">
                <a:latin typeface="Verdana"/>
                <a:cs typeface="Verdana"/>
              </a:rPr>
              <a:t> </a:t>
            </a:r>
            <a:r>
              <a:rPr sz="908" spc="-9" dirty="0">
                <a:latin typeface="Verdana"/>
                <a:cs typeface="Verdana"/>
              </a:rPr>
              <a:t>учета </a:t>
            </a:r>
            <a:r>
              <a:rPr sz="908" spc="-73" dirty="0">
                <a:latin typeface="Verdana"/>
                <a:cs typeface="Verdana"/>
              </a:rPr>
              <a:t>приобретенных</a:t>
            </a:r>
            <a:r>
              <a:rPr sz="908" spc="-14" dirty="0">
                <a:latin typeface="Verdana"/>
                <a:cs typeface="Verdana"/>
              </a:rPr>
              <a:t> </a:t>
            </a:r>
            <a:r>
              <a:rPr sz="908" spc="-82" dirty="0">
                <a:latin typeface="Verdana"/>
                <a:cs typeface="Verdana"/>
              </a:rPr>
              <a:t>денежных</a:t>
            </a:r>
            <a:r>
              <a:rPr sz="908" spc="-14" dirty="0">
                <a:latin typeface="Verdana"/>
                <a:cs typeface="Verdana"/>
              </a:rPr>
              <a:t> </a:t>
            </a:r>
            <a:r>
              <a:rPr sz="908" spc="-54" dirty="0">
                <a:latin typeface="Verdana"/>
                <a:cs typeface="Verdana"/>
              </a:rPr>
              <a:t>средств</a:t>
            </a:r>
            <a:r>
              <a:rPr sz="908" spc="-14" dirty="0">
                <a:latin typeface="Verdana"/>
                <a:cs typeface="Verdana"/>
              </a:rPr>
              <a:t> </a:t>
            </a:r>
            <a:r>
              <a:rPr sz="908" spc="-59" dirty="0">
                <a:latin typeface="Microsoft Sans Serif"/>
                <a:cs typeface="Microsoft Sans Serif"/>
              </a:rPr>
              <a:t>(</a:t>
            </a:r>
            <a:r>
              <a:rPr sz="908" spc="-59" dirty="0">
                <a:latin typeface="Verdana"/>
                <a:cs typeface="Verdana"/>
              </a:rPr>
              <a:t>Примечание</a:t>
            </a:r>
            <a:r>
              <a:rPr sz="908" spc="-14" dirty="0">
                <a:latin typeface="Verdana"/>
                <a:cs typeface="Verdana"/>
              </a:rPr>
              <a:t> </a:t>
            </a:r>
            <a:r>
              <a:rPr sz="908" spc="-23" dirty="0">
                <a:latin typeface="Verdana"/>
                <a:cs typeface="Verdana"/>
              </a:rPr>
              <a:t>А</a:t>
            </a:r>
            <a:r>
              <a:rPr sz="908" spc="-23" dirty="0">
                <a:latin typeface="Microsoft Sans Serif"/>
                <a:cs typeface="Microsoft Sans Serif"/>
              </a:rPr>
              <a:t>)</a:t>
            </a:r>
            <a:endParaRPr sz="908">
              <a:latin typeface="Microsoft Sans Serif"/>
              <a:cs typeface="Microsoft Sans Serif"/>
            </a:endParaRPr>
          </a:p>
          <a:p>
            <a:pPr marL="11527" marR="182695">
              <a:lnSpc>
                <a:spcPct val="150000"/>
              </a:lnSpc>
            </a:pPr>
            <a:r>
              <a:rPr sz="908" spc="-64" dirty="0">
                <a:latin typeface="Verdana"/>
                <a:cs typeface="Verdana"/>
              </a:rPr>
              <a:t>Приобретение</a:t>
            </a:r>
            <a:r>
              <a:rPr sz="908" spc="-14" dirty="0">
                <a:latin typeface="Verdana"/>
                <a:cs typeface="Verdana"/>
              </a:rPr>
              <a:t> </a:t>
            </a:r>
            <a:r>
              <a:rPr sz="908" spc="-73" dirty="0">
                <a:latin typeface="Verdana"/>
                <a:cs typeface="Verdana"/>
              </a:rPr>
              <a:t>основных</a:t>
            </a:r>
            <a:r>
              <a:rPr sz="908" spc="-18" dirty="0">
                <a:latin typeface="Verdana"/>
                <a:cs typeface="Verdana"/>
              </a:rPr>
              <a:t> </a:t>
            </a:r>
            <a:r>
              <a:rPr sz="908" spc="-50" dirty="0">
                <a:latin typeface="Verdana"/>
                <a:cs typeface="Verdana"/>
              </a:rPr>
              <a:t>средств</a:t>
            </a:r>
            <a:r>
              <a:rPr sz="908" spc="-9" dirty="0">
                <a:latin typeface="Verdana"/>
                <a:cs typeface="Verdana"/>
              </a:rPr>
              <a:t> </a:t>
            </a:r>
            <a:r>
              <a:rPr sz="908" spc="-59" dirty="0">
                <a:latin typeface="Microsoft Sans Serif"/>
                <a:cs typeface="Microsoft Sans Serif"/>
              </a:rPr>
              <a:t>(</a:t>
            </a:r>
            <a:r>
              <a:rPr sz="908" spc="-59" dirty="0">
                <a:latin typeface="Verdana"/>
                <a:cs typeface="Verdana"/>
              </a:rPr>
              <a:t>Примечание</a:t>
            </a:r>
            <a:r>
              <a:rPr sz="908" spc="-18" dirty="0">
                <a:latin typeface="Verdana"/>
                <a:cs typeface="Verdana"/>
              </a:rPr>
              <a:t> </a:t>
            </a:r>
            <a:r>
              <a:rPr sz="908" spc="-23" dirty="0">
                <a:latin typeface="Verdana"/>
                <a:cs typeface="Verdana"/>
              </a:rPr>
              <a:t>Б</a:t>
            </a:r>
            <a:r>
              <a:rPr sz="908" spc="-23" dirty="0">
                <a:latin typeface="Microsoft Sans Serif"/>
                <a:cs typeface="Microsoft Sans Serif"/>
              </a:rPr>
              <a:t>) </a:t>
            </a:r>
            <a:r>
              <a:rPr sz="908" spc="-64" dirty="0">
                <a:latin typeface="Verdana"/>
                <a:cs typeface="Verdana"/>
              </a:rPr>
              <a:t>Поступления</a:t>
            </a:r>
            <a:r>
              <a:rPr sz="908" spc="-36" dirty="0">
                <a:latin typeface="Verdana"/>
                <a:cs typeface="Verdana"/>
              </a:rPr>
              <a:t> </a:t>
            </a:r>
            <a:r>
              <a:rPr sz="908" spc="-50" dirty="0">
                <a:latin typeface="Verdana"/>
                <a:cs typeface="Verdana"/>
              </a:rPr>
              <a:t>от</a:t>
            </a:r>
            <a:r>
              <a:rPr sz="908" spc="-36" dirty="0">
                <a:latin typeface="Verdana"/>
                <a:cs typeface="Verdana"/>
              </a:rPr>
              <a:t> </a:t>
            </a:r>
            <a:r>
              <a:rPr sz="908" spc="-82" dirty="0">
                <a:latin typeface="Verdana"/>
                <a:cs typeface="Verdana"/>
              </a:rPr>
              <a:t>продажи</a:t>
            </a:r>
            <a:r>
              <a:rPr sz="908" spc="-36" dirty="0">
                <a:latin typeface="Verdana"/>
                <a:cs typeface="Verdana"/>
              </a:rPr>
              <a:t> </a:t>
            </a:r>
            <a:r>
              <a:rPr sz="908" spc="-9" dirty="0">
                <a:latin typeface="Verdana"/>
                <a:cs typeface="Verdana"/>
              </a:rPr>
              <a:t>оборудования</a:t>
            </a:r>
            <a:endParaRPr sz="908">
              <a:latin typeface="Verdana"/>
              <a:cs typeface="Verdana"/>
            </a:endParaRPr>
          </a:p>
        </p:txBody>
      </p:sp>
      <p:sp>
        <p:nvSpPr>
          <p:cNvPr id="16" name="object 16"/>
          <p:cNvSpPr txBox="1"/>
          <p:nvPr/>
        </p:nvSpPr>
        <p:spPr>
          <a:xfrm>
            <a:off x="5059604" y="5611847"/>
            <a:ext cx="292762" cy="425025"/>
          </a:xfrm>
          <a:prstGeom prst="rect">
            <a:avLst/>
          </a:prstGeom>
        </p:spPr>
        <p:txBody>
          <a:bodyPr vert="horz" wrap="square" lIns="0" tIns="80682" rIns="0" bIns="0" rtlCol="0">
            <a:spAutoFit/>
          </a:bodyPr>
          <a:lstStyle/>
          <a:p>
            <a:pPr marR="4611" algn="r">
              <a:spcBef>
                <a:spcPts val="635"/>
              </a:spcBef>
            </a:pPr>
            <a:r>
              <a:rPr sz="908" spc="-9" dirty="0">
                <a:latin typeface="Microsoft Sans Serif"/>
                <a:cs typeface="Microsoft Sans Serif"/>
              </a:rPr>
              <a:t>(350)</a:t>
            </a:r>
            <a:endParaRPr sz="908">
              <a:latin typeface="Microsoft Sans Serif"/>
              <a:cs typeface="Microsoft Sans Serif"/>
            </a:endParaRPr>
          </a:p>
          <a:p>
            <a:pPr marR="4611" algn="r">
              <a:spcBef>
                <a:spcPts val="545"/>
              </a:spcBef>
            </a:pPr>
            <a:r>
              <a:rPr sz="908" spc="-23" dirty="0">
                <a:latin typeface="Microsoft Sans Serif"/>
                <a:cs typeface="Microsoft Sans Serif"/>
              </a:rPr>
              <a:t>20</a:t>
            </a:r>
            <a:endParaRPr sz="908">
              <a:latin typeface="Microsoft Sans Serif"/>
              <a:cs typeface="Microsoft Sans Serif"/>
            </a:endParaRPr>
          </a:p>
        </p:txBody>
      </p:sp>
      <p:graphicFrame>
        <p:nvGraphicFramePr>
          <p:cNvPr id="17" name="object 17"/>
          <p:cNvGraphicFramePr>
            <a:graphicFrameLocks noGrp="1"/>
          </p:cNvGraphicFramePr>
          <p:nvPr/>
        </p:nvGraphicFramePr>
        <p:xfrm>
          <a:off x="6409595" y="730851"/>
          <a:ext cx="4071577" cy="3237670"/>
        </p:xfrm>
        <a:graphic>
          <a:graphicData uri="http://schemas.openxmlformats.org/drawingml/2006/table">
            <a:tbl>
              <a:tblPr firstRow="1" bandRow="1">
                <a:tableStyleId>{2D5ABB26-0587-4C30-8999-92F81FD0307C}</a:tableStyleId>
              </a:tblPr>
              <a:tblGrid>
                <a:gridCol w="3147764">
                  <a:extLst>
                    <a:ext uri="{9D8B030D-6E8A-4147-A177-3AD203B41FA5}">
                      <a16:colId xmlns:a16="http://schemas.microsoft.com/office/drawing/2014/main" val="20000"/>
                    </a:ext>
                  </a:extLst>
                </a:gridCol>
                <a:gridCol w="556708">
                  <a:extLst>
                    <a:ext uri="{9D8B030D-6E8A-4147-A177-3AD203B41FA5}">
                      <a16:colId xmlns:a16="http://schemas.microsoft.com/office/drawing/2014/main" val="20001"/>
                    </a:ext>
                  </a:extLst>
                </a:gridCol>
                <a:gridCol w="367105">
                  <a:extLst>
                    <a:ext uri="{9D8B030D-6E8A-4147-A177-3AD203B41FA5}">
                      <a16:colId xmlns:a16="http://schemas.microsoft.com/office/drawing/2014/main" val="20002"/>
                    </a:ext>
                  </a:extLst>
                </a:gridCol>
              </a:tblGrid>
              <a:tr h="167704">
                <a:tc>
                  <a:txBody>
                    <a:bodyPr/>
                    <a:lstStyle/>
                    <a:p>
                      <a:pPr marL="31750">
                        <a:lnSpc>
                          <a:spcPts val="1105"/>
                        </a:lnSpc>
                      </a:pPr>
                      <a:r>
                        <a:rPr sz="900" spc="-75" dirty="0">
                          <a:latin typeface="Verdana"/>
                          <a:cs typeface="Verdana"/>
                        </a:rPr>
                        <a:t>Полученные</a:t>
                      </a:r>
                      <a:r>
                        <a:rPr sz="900" spc="-20" dirty="0">
                          <a:latin typeface="Verdana"/>
                          <a:cs typeface="Verdana"/>
                        </a:rPr>
                        <a:t> </a:t>
                      </a:r>
                      <a:r>
                        <a:rPr sz="900" spc="-10" dirty="0">
                          <a:latin typeface="Verdana"/>
                          <a:cs typeface="Verdana"/>
                        </a:rPr>
                        <a:t>проценты</a:t>
                      </a:r>
                      <a:endParaRPr sz="900">
                        <a:latin typeface="Verdana"/>
                        <a:cs typeface="Verdana"/>
                      </a:endParaRPr>
                    </a:p>
                  </a:txBody>
                  <a:tcPr marL="0" marR="0" marT="0" marB="0"/>
                </a:tc>
                <a:tc>
                  <a:txBody>
                    <a:bodyPr/>
                    <a:lstStyle/>
                    <a:p>
                      <a:pPr marR="68580" algn="r">
                        <a:lnSpc>
                          <a:spcPts val="1105"/>
                        </a:lnSpc>
                      </a:pPr>
                      <a:r>
                        <a:rPr sz="900" spc="-25" dirty="0">
                          <a:latin typeface="Microsoft Sans Serif"/>
                          <a:cs typeface="Microsoft Sans Serif"/>
                        </a:rPr>
                        <a:t>200</a:t>
                      </a:r>
                      <a:endParaRPr sz="900">
                        <a:latin typeface="Microsoft Sans Serif"/>
                        <a:cs typeface="Microsoft Sans Serif"/>
                      </a:endParaRPr>
                    </a:p>
                  </a:txBody>
                  <a:tcPr marL="0" marR="0" marT="0" marB="0"/>
                </a:tc>
                <a:tc>
                  <a:txBody>
                    <a:bodyPr/>
                    <a:lstStyle/>
                    <a:p>
                      <a:pPr>
                        <a:lnSpc>
                          <a:spcPct val="100000"/>
                        </a:lnSpc>
                      </a:pPr>
                      <a:endParaRPr sz="900">
                        <a:latin typeface="Times New Roman"/>
                        <a:cs typeface="Times New Roman"/>
                      </a:endParaRPr>
                    </a:p>
                  </a:txBody>
                  <a:tcPr marL="0" marR="0" marT="0" marB="0"/>
                </a:tc>
                <a:extLst>
                  <a:ext uri="{0D108BD9-81ED-4DB2-BD59-A6C34878D82A}">
                    <a16:rowId xmlns:a16="http://schemas.microsoft.com/office/drawing/2014/main" val="10000"/>
                  </a:ext>
                </a:extLst>
              </a:tr>
              <a:tr h="760719">
                <a:tc>
                  <a:txBody>
                    <a:bodyPr/>
                    <a:lstStyle/>
                    <a:p>
                      <a:pPr marL="31750">
                        <a:lnSpc>
                          <a:spcPct val="100000"/>
                        </a:lnSpc>
                        <a:spcBef>
                          <a:spcPts val="245"/>
                        </a:spcBef>
                      </a:pPr>
                      <a:r>
                        <a:rPr sz="900" spc="-75" dirty="0">
                          <a:latin typeface="Verdana"/>
                          <a:cs typeface="Verdana"/>
                        </a:rPr>
                        <a:t>Полученные</a:t>
                      </a:r>
                      <a:r>
                        <a:rPr sz="900" spc="-20" dirty="0">
                          <a:latin typeface="Verdana"/>
                          <a:cs typeface="Verdana"/>
                        </a:rPr>
                        <a:t> </a:t>
                      </a:r>
                      <a:r>
                        <a:rPr sz="900" spc="-10" dirty="0">
                          <a:latin typeface="Verdana"/>
                          <a:cs typeface="Verdana"/>
                        </a:rPr>
                        <a:t>дивиденды</a:t>
                      </a:r>
                      <a:endParaRPr sz="900">
                        <a:latin typeface="Verdana"/>
                        <a:cs typeface="Verdana"/>
                      </a:endParaRPr>
                    </a:p>
                    <a:p>
                      <a:pPr marL="31750" marR="723265">
                        <a:lnSpc>
                          <a:spcPct val="100000"/>
                        </a:lnSpc>
                      </a:pPr>
                      <a:r>
                        <a:rPr sz="900" spc="-70" dirty="0">
                          <a:latin typeface="Verdana"/>
                          <a:cs typeface="Verdana"/>
                        </a:rPr>
                        <a:t>Итого</a:t>
                      </a:r>
                      <a:r>
                        <a:rPr sz="900" spc="-35" dirty="0">
                          <a:latin typeface="Verdana"/>
                          <a:cs typeface="Verdana"/>
                        </a:rPr>
                        <a:t> </a:t>
                      </a:r>
                      <a:r>
                        <a:rPr sz="900" spc="-85" dirty="0">
                          <a:latin typeface="Verdana"/>
                          <a:cs typeface="Verdana"/>
                        </a:rPr>
                        <a:t>денежные</a:t>
                      </a:r>
                      <a:r>
                        <a:rPr sz="900" spc="-30" dirty="0">
                          <a:latin typeface="Verdana"/>
                          <a:cs typeface="Verdana"/>
                        </a:rPr>
                        <a:t> </a:t>
                      </a:r>
                      <a:r>
                        <a:rPr sz="900" spc="-45" dirty="0">
                          <a:latin typeface="Verdana"/>
                          <a:cs typeface="Verdana"/>
                        </a:rPr>
                        <a:t>средства</a:t>
                      </a:r>
                      <a:r>
                        <a:rPr sz="900" spc="-45" dirty="0">
                          <a:latin typeface="Microsoft Sans Serif"/>
                          <a:cs typeface="Microsoft Sans Serif"/>
                        </a:rPr>
                        <a:t>,</a:t>
                      </a:r>
                      <a:r>
                        <a:rPr sz="900" spc="50" dirty="0">
                          <a:latin typeface="Microsoft Sans Serif"/>
                          <a:cs typeface="Microsoft Sans Serif"/>
                        </a:rPr>
                        <a:t> </a:t>
                      </a:r>
                      <a:r>
                        <a:rPr sz="900" spc="-80" dirty="0">
                          <a:latin typeface="Verdana"/>
                          <a:cs typeface="Verdana"/>
                        </a:rPr>
                        <a:t>использованные</a:t>
                      </a:r>
                      <a:r>
                        <a:rPr sz="900" spc="-30" dirty="0">
                          <a:latin typeface="Verdana"/>
                          <a:cs typeface="Verdana"/>
                        </a:rPr>
                        <a:t> </a:t>
                      </a:r>
                      <a:r>
                        <a:rPr sz="900" spc="-50" dirty="0">
                          <a:latin typeface="Verdana"/>
                          <a:cs typeface="Verdana"/>
                        </a:rPr>
                        <a:t>в </a:t>
                      </a:r>
                      <a:r>
                        <a:rPr sz="900" spc="-80" dirty="0">
                          <a:latin typeface="Verdana"/>
                          <a:cs typeface="Verdana"/>
                        </a:rPr>
                        <a:t>инвестиционной</a:t>
                      </a:r>
                      <a:r>
                        <a:rPr sz="900" spc="-5" dirty="0">
                          <a:latin typeface="Verdana"/>
                          <a:cs typeface="Verdana"/>
                        </a:rPr>
                        <a:t> </a:t>
                      </a:r>
                      <a:r>
                        <a:rPr sz="900" spc="-10" dirty="0">
                          <a:latin typeface="Verdana"/>
                          <a:cs typeface="Verdana"/>
                        </a:rPr>
                        <a:t>деятельности</a:t>
                      </a:r>
                      <a:endParaRPr sz="900">
                        <a:latin typeface="Verdana"/>
                        <a:cs typeface="Verdana"/>
                      </a:endParaRPr>
                    </a:p>
                    <a:p>
                      <a:pPr marL="31750" marR="550545" indent="-635">
                        <a:lnSpc>
                          <a:spcPct val="100000"/>
                        </a:lnSpc>
                        <a:spcBef>
                          <a:spcPts val="5"/>
                        </a:spcBef>
                      </a:pPr>
                      <a:r>
                        <a:rPr sz="900" b="1" dirty="0">
                          <a:latin typeface="Arial"/>
                          <a:cs typeface="Arial"/>
                        </a:rPr>
                        <a:t>Движение</a:t>
                      </a:r>
                      <a:r>
                        <a:rPr sz="900" b="1" spc="-15" dirty="0">
                          <a:latin typeface="Arial"/>
                          <a:cs typeface="Arial"/>
                        </a:rPr>
                        <a:t> </a:t>
                      </a:r>
                      <a:r>
                        <a:rPr sz="900" b="1" dirty="0">
                          <a:latin typeface="Arial"/>
                          <a:cs typeface="Arial"/>
                        </a:rPr>
                        <a:t>денежных</a:t>
                      </a:r>
                      <a:r>
                        <a:rPr sz="900" b="1" spc="-15" dirty="0">
                          <a:latin typeface="Arial"/>
                          <a:cs typeface="Arial"/>
                        </a:rPr>
                        <a:t> </a:t>
                      </a:r>
                      <a:r>
                        <a:rPr sz="900" b="1" dirty="0">
                          <a:latin typeface="Arial"/>
                          <a:cs typeface="Arial"/>
                        </a:rPr>
                        <a:t>средств</a:t>
                      </a:r>
                      <a:r>
                        <a:rPr sz="900" b="1" spc="-15" dirty="0">
                          <a:latin typeface="Arial"/>
                          <a:cs typeface="Arial"/>
                        </a:rPr>
                        <a:t> </a:t>
                      </a:r>
                      <a:r>
                        <a:rPr sz="900" b="1" dirty="0">
                          <a:latin typeface="Arial"/>
                          <a:cs typeface="Arial"/>
                        </a:rPr>
                        <a:t>по</a:t>
                      </a:r>
                      <a:r>
                        <a:rPr sz="900" b="1" spc="-10" dirty="0">
                          <a:latin typeface="Arial"/>
                          <a:cs typeface="Arial"/>
                        </a:rPr>
                        <a:t> финансовой деятельности</a:t>
                      </a:r>
                      <a:endParaRPr sz="900">
                        <a:latin typeface="Arial"/>
                        <a:cs typeface="Arial"/>
                      </a:endParaRPr>
                    </a:p>
                  </a:txBody>
                  <a:tcPr marL="0" marR="0" marT="28239" marB="0"/>
                </a:tc>
                <a:tc>
                  <a:txBody>
                    <a:bodyPr/>
                    <a:lstStyle/>
                    <a:p>
                      <a:pPr marR="68580" algn="r">
                        <a:lnSpc>
                          <a:spcPct val="100000"/>
                        </a:lnSpc>
                        <a:spcBef>
                          <a:spcPts val="245"/>
                        </a:spcBef>
                      </a:pPr>
                      <a:r>
                        <a:rPr sz="900" spc="-25" dirty="0">
                          <a:latin typeface="Microsoft Sans Serif"/>
                          <a:cs typeface="Microsoft Sans Serif"/>
                        </a:rPr>
                        <a:t>200</a:t>
                      </a:r>
                      <a:endParaRPr sz="900">
                        <a:latin typeface="Microsoft Sans Serif"/>
                        <a:cs typeface="Microsoft Sans Serif"/>
                      </a:endParaRPr>
                    </a:p>
                  </a:txBody>
                  <a:tcPr marL="0" marR="0" marT="28239" marB="0"/>
                </a:tc>
                <a:tc>
                  <a:txBody>
                    <a:bodyPr/>
                    <a:lstStyle/>
                    <a:p>
                      <a:pPr>
                        <a:lnSpc>
                          <a:spcPct val="100000"/>
                        </a:lnSpc>
                        <a:spcBef>
                          <a:spcPts val="295"/>
                        </a:spcBef>
                      </a:pPr>
                      <a:endParaRPr sz="900">
                        <a:latin typeface="Times New Roman"/>
                        <a:cs typeface="Times New Roman"/>
                      </a:endParaRPr>
                    </a:p>
                    <a:p>
                      <a:pPr marR="24130" algn="r">
                        <a:lnSpc>
                          <a:spcPct val="100000"/>
                        </a:lnSpc>
                      </a:pPr>
                      <a:r>
                        <a:rPr sz="900" spc="-10" dirty="0">
                          <a:latin typeface="Microsoft Sans Serif"/>
                          <a:cs typeface="Microsoft Sans Serif"/>
                        </a:rPr>
                        <a:t>(480)</a:t>
                      </a:r>
                      <a:endParaRPr sz="900">
                        <a:latin typeface="Microsoft Sans Serif"/>
                        <a:cs typeface="Microsoft Sans Serif"/>
                      </a:endParaRPr>
                    </a:p>
                  </a:txBody>
                  <a:tcPr marL="0" marR="0" marT="34002" marB="0"/>
                </a:tc>
                <a:extLst>
                  <a:ext uri="{0D108BD9-81ED-4DB2-BD59-A6C34878D82A}">
                    <a16:rowId xmlns:a16="http://schemas.microsoft.com/office/drawing/2014/main" val="10001"/>
                  </a:ext>
                </a:extLst>
              </a:tr>
              <a:tr h="206893">
                <a:tc>
                  <a:txBody>
                    <a:bodyPr/>
                    <a:lstStyle/>
                    <a:p>
                      <a:pPr marL="31750">
                        <a:lnSpc>
                          <a:spcPct val="100000"/>
                        </a:lnSpc>
                        <a:spcBef>
                          <a:spcPts val="244"/>
                        </a:spcBef>
                      </a:pPr>
                      <a:r>
                        <a:rPr sz="900" spc="-70" dirty="0">
                          <a:latin typeface="Verdana"/>
                          <a:cs typeface="Verdana"/>
                        </a:rPr>
                        <a:t>Поступления</a:t>
                      </a:r>
                      <a:r>
                        <a:rPr sz="900" spc="-45" dirty="0">
                          <a:latin typeface="Verdana"/>
                          <a:cs typeface="Verdana"/>
                        </a:rPr>
                        <a:t> </a:t>
                      </a:r>
                      <a:r>
                        <a:rPr sz="900" spc="-55" dirty="0">
                          <a:latin typeface="Verdana"/>
                          <a:cs typeface="Verdana"/>
                        </a:rPr>
                        <a:t>от</a:t>
                      </a:r>
                      <a:r>
                        <a:rPr sz="900" spc="-45" dirty="0">
                          <a:latin typeface="Verdana"/>
                          <a:cs typeface="Verdana"/>
                        </a:rPr>
                        <a:t> </a:t>
                      </a:r>
                      <a:r>
                        <a:rPr sz="900" spc="-65" dirty="0">
                          <a:latin typeface="Verdana"/>
                          <a:cs typeface="Verdana"/>
                        </a:rPr>
                        <a:t>эмиссии</a:t>
                      </a:r>
                      <a:r>
                        <a:rPr sz="900" spc="-45" dirty="0">
                          <a:latin typeface="Verdana"/>
                          <a:cs typeface="Verdana"/>
                        </a:rPr>
                        <a:t> </a:t>
                      </a:r>
                      <a:r>
                        <a:rPr sz="900" spc="-10" dirty="0">
                          <a:latin typeface="Verdana"/>
                          <a:cs typeface="Verdana"/>
                        </a:rPr>
                        <a:t>акций</a:t>
                      </a:r>
                      <a:endParaRPr sz="900">
                        <a:latin typeface="Verdana"/>
                        <a:cs typeface="Verdana"/>
                      </a:endParaRPr>
                    </a:p>
                  </a:txBody>
                  <a:tcPr marL="0" marR="0" marT="28238" marB="0"/>
                </a:tc>
                <a:tc>
                  <a:txBody>
                    <a:bodyPr/>
                    <a:lstStyle/>
                    <a:p>
                      <a:pPr marR="68580" algn="r">
                        <a:lnSpc>
                          <a:spcPct val="100000"/>
                        </a:lnSpc>
                        <a:spcBef>
                          <a:spcPts val="244"/>
                        </a:spcBef>
                      </a:pPr>
                      <a:r>
                        <a:rPr sz="900" spc="-25" dirty="0">
                          <a:latin typeface="Microsoft Sans Serif"/>
                          <a:cs typeface="Microsoft Sans Serif"/>
                        </a:rPr>
                        <a:t>250</a:t>
                      </a:r>
                      <a:endParaRPr sz="900">
                        <a:latin typeface="Microsoft Sans Serif"/>
                        <a:cs typeface="Microsoft Sans Serif"/>
                      </a:endParaRPr>
                    </a:p>
                  </a:txBody>
                  <a:tcPr marL="0" marR="0" marT="28238" marB="0"/>
                </a:tc>
                <a:tc>
                  <a:txBody>
                    <a:bodyPr/>
                    <a:lstStyle/>
                    <a:p>
                      <a:pPr>
                        <a:lnSpc>
                          <a:spcPct val="100000"/>
                        </a:lnSpc>
                      </a:pPr>
                      <a:endParaRPr sz="900">
                        <a:latin typeface="Times New Roman"/>
                        <a:cs typeface="Times New Roman"/>
                      </a:endParaRPr>
                    </a:p>
                  </a:txBody>
                  <a:tcPr marL="0" marR="0" marT="0" marB="0"/>
                </a:tc>
                <a:extLst>
                  <a:ext uri="{0D108BD9-81ED-4DB2-BD59-A6C34878D82A}">
                    <a16:rowId xmlns:a16="http://schemas.microsoft.com/office/drawing/2014/main" val="10002"/>
                  </a:ext>
                </a:extLst>
              </a:tr>
              <a:tr h="206893">
                <a:tc>
                  <a:txBody>
                    <a:bodyPr/>
                    <a:lstStyle/>
                    <a:p>
                      <a:pPr marL="31750">
                        <a:lnSpc>
                          <a:spcPct val="100000"/>
                        </a:lnSpc>
                        <a:spcBef>
                          <a:spcPts val="245"/>
                        </a:spcBef>
                      </a:pPr>
                      <a:r>
                        <a:rPr sz="900" spc="-70" dirty="0">
                          <a:latin typeface="Verdana"/>
                          <a:cs typeface="Verdana"/>
                        </a:rPr>
                        <a:t>Поступления</a:t>
                      </a:r>
                      <a:r>
                        <a:rPr sz="900" spc="-35" dirty="0">
                          <a:latin typeface="Verdana"/>
                          <a:cs typeface="Verdana"/>
                        </a:rPr>
                        <a:t> </a:t>
                      </a:r>
                      <a:r>
                        <a:rPr sz="900" spc="-85" dirty="0">
                          <a:latin typeface="Verdana"/>
                          <a:cs typeface="Verdana"/>
                        </a:rPr>
                        <a:t>по</a:t>
                      </a:r>
                      <a:r>
                        <a:rPr sz="900" spc="-30" dirty="0">
                          <a:latin typeface="Verdana"/>
                          <a:cs typeface="Verdana"/>
                        </a:rPr>
                        <a:t> </a:t>
                      </a:r>
                      <a:r>
                        <a:rPr sz="900" spc="-70" dirty="0">
                          <a:latin typeface="Verdana"/>
                          <a:cs typeface="Verdana"/>
                        </a:rPr>
                        <a:t>долгосрочному</a:t>
                      </a:r>
                      <a:r>
                        <a:rPr sz="900" spc="-35" dirty="0">
                          <a:latin typeface="Verdana"/>
                          <a:cs typeface="Verdana"/>
                        </a:rPr>
                        <a:t> </a:t>
                      </a:r>
                      <a:r>
                        <a:rPr sz="900" spc="-10" dirty="0">
                          <a:latin typeface="Verdana"/>
                          <a:cs typeface="Verdana"/>
                        </a:rPr>
                        <a:t>займу</a:t>
                      </a:r>
                      <a:endParaRPr sz="900">
                        <a:latin typeface="Verdana"/>
                        <a:cs typeface="Verdana"/>
                      </a:endParaRPr>
                    </a:p>
                  </a:txBody>
                  <a:tcPr marL="0" marR="0" marT="28239" marB="0"/>
                </a:tc>
                <a:tc>
                  <a:txBody>
                    <a:bodyPr/>
                    <a:lstStyle/>
                    <a:p>
                      <a:pPr marR="68580" algn="r">
                        <a:lnSpc>
                          <a:spcPct val="100000"/>
                        </a:lnSpc>
                        <a:spcBef>
                          <a:spcPts val="245"/>
                        </a:spcBef>
                      </a:pPr>
                      <a:r>
                        <a:rPr sz="900" spc="-25" dirty="0">
                          <a:latin typeface="Microsoft Sans Serif"/>
                          <a:cs typeface="Microsoft Sans Serif"/>
                        </a:rPr>
                        <a:t>250</a:t>
                      </a:r>
                      <a:endParaRPr sz="900">
                        <a:latin typeface="Microsoft Sans Serif"/>
                        <a:cs typeface="Microsoft Sans Serif"/>
                      </a:endParaRPr>
                    </a:p>
                  </a:txBody>
                  <a:tcPr marL="0" marR="0" marT="28239" marB="0"/>
                </a:tc>
                <a:tc>
                  <a:txBody>
                    <a:bodyPr/>
                    <a:lstStyle/>
                    <a:p>
                      <a:pPr>
                        <a:lnSpc>
                          <a:spcPct val="100000"/>
                        </a:lnSpc>
                      </a:pPr>
                      <a:endParaRPr sz="900">
                        <a:latin typeface="Times New Roman"/>
                        <a:cs typeface="Times New Roman"/>
                      </a:endParaRPr>
                    </a:p>
                  </a:txBody>
                  <a:tcPr marL="0" marR="0" marT="0" marB="0"/>
                </a:tc>
                <a:extLst>
                  <a:ext uri="{0D108BD9-81ED-4DB2-BD59-A6C34878D82A}">
                    <a16:rowId xmlns:a16="http://schemas.microsoft.com/office/drawing/2014/main" val="10003"/>
                  </a:ext>
                </a:extLst>
              </a:tr>
              <a:tr h="206893">
                <a:tc>
                  <a:txBody>
                    <a:bodyPr/>
                    <a:lstStyle/>
                    <a:p>
                      <a:pPr marL="31750">
                        <a:lnSpc>
                          <a:spcPct val="100000"/>
                        </a:lnSpc>
                        <a:spcBef>
                          <a:spcPts val="245"/>
                        </a:spcBef>
                      </a:pPr>
                      <a:r>
                        <a:rPr sz="900" spc="-70" dirty="0">
                          <a:latin typeface="Verdana"/>
                          <a:cs typeface="Verdana"/>
                        </a:rPr>
                        <a:t>Платежи</a:t>
                      </a:r>
                      <a:r>
                        <a:rPr sz="900" spc="-30" dirty="0">
                          <a:latin typeface="Verdana"/>
                          <a:cs typeface="Verdana"/>
                        </a:rPr>
                        <a:t> </a:t>
                      </a:r>
                      <a:r>
                        <a:rPr sz="900" spc="-85" dirty="0">
                          <a:latin typeface="Verdana"/>
                          <a:cs typeface="Verdana"/>
                        </a:rPr>
                        <a:t>по</a:t>
                      </a:r>
                      <a:r>
                        <a:rPr sz="900" spc="-30" dirty="0">
                          <a:latin typeface="Verdana"/>
                          <a:cs typeface="Verdana"/>
                        </a:rPr>
                        <a:t> </a:t>
                      </a:r>
                      <a:r>
                        <a:rPr sz="900" spc="-60" dirty="0">
                          <a:latin typeface="Verdana"/>
                          <a:cs typeface="Verdana"/>
                        </a:rPr>
                        <a:t>обязательствам</a:t>
                      </a:r>
                      <a:r>
                        <a:rPr sz="900" spc="-30" dirty="0">
                          <a:latin typeface="Verdana"/>
                          <a:cs typeface="Verdana"/>
                        </a:rPr>
                        <a:t> </a:t>
                      </a:r>
                      <a:r>
                        <a:rPr sz="900" spc="-75" dirty="0">
                          <a:latin typeface="Verdana"/>
                          <a:cs typeface="Verdana"/>
                        </a:rPr>
                        <a:t>финансовой</a:t>
                      </a:r>
                      <a:r>
                        <a:rPr sz="900" spc="-30" dirty="0">
                          <a:latin typeface="Verdana"/>
                          <a:cs typeface="Verdana"/>
                        </a:rPr>
                        <a:t> </a:t>
                      </a:r>
                      <a:r>
                        <a:rPr sz="900" spc="-10" dirty="0">
                          <a:latin typeface="Verdana"/>
                          <a:cs typeface="Verdana"/>
                        </a:rPr>
                        <a:t>аренды</a:t>
                      </a:r>
                      <a:endParaRPr sz="900">
                        <a:latin typeface="Verdana"/>
                        <a:cs typeface="Verdana"/>
                      </a:endParaRPr>
                    </a:p>
                  </a:txBody>
                  <a:tcPr marL="0" marR="0" marT="28239" marB="0"/>
                </a:tc>
                <a:tc>
                  <a:txBody>
                    <a:bodyPr/>
                    <a:lstStyle/>
                    <a:p>
                      <a:pPr marR="68580" algn="r">
                        <a:lnSpc>
                          <a:spcPct val="100000"/>
                        </a:lnSpc>
                        <a:spcBef>
                          <a:spcPts val="245"/>
                        </a:spcBef>
                      </a:pPr>
                      <a:r>
                        <a:rPr sz="900" spc="-20" dirty="0">
                          <a:latin typeface="Microsoft Sans Serif"/>
                          <a:cs typeface="Microsoft Sans Serif"/>
                        </a:rPr>
                        <a:t>(90)</a:t>
                      </a:r>
                      <a:endParaRPr sz="900">
                        <a:latin typeface="Microsoft Sans Serif"/>
                        <a:cs typeface="Microsoft Sans Serif"/>
                      </a:endParaRPr>
                    </a:p>
                  </a:txBody>
                  <a:tcPr marL="0" marR="0" marT="28239" marB="0"/>
                </a:tc>
                <a:tc>
                  <a:txBody>
                    <a:bodyPr/>
                    <a:lstStyle/>
                    <a:p>
                      <a:pPr>
                        <a:lnSpc>
                          <a:spcPct val="100000"/>
                        </a:lnSpc>
                      </a:pPr>
                      <a:endParaRPr sz="900">
                        <a:latin typeface="Times New Roman"/>
                        <a:cs typeface="Times New Roman"/>
                      </a:endParaRPr>
                    </a:p>
                  </a:txBody>
                  <a:tcPr marL="0" marR="0" marT="0" marB="0"/>
                </a:tc>
                <a:extLst>
                  <a:ext uri="{0D108BD9-81ED-4DB2-BD59-A6C34878D82A}">
                    <a16:rowId xmlns:a16="http://schemas.microsoft.com/office/drawing/2014/main" val="10004"/>
                  </a:ext>
                </a:extLst>
              </a:tr>
              <a:tr h="483518">
                <a:tc>
                  <a:txBody>
                    <a:bodyPr/>
                    <a:lstStyle/>
                    <a:p>
                      <a:pPr marL="31750">
                        <a:lnSpc>
                          <a:spcPct val="100000"/>
                        </a:lnSpc>
                        <a:spcBef>
                          <a:spcPts val="245"/>
                        </a:spcBef>
                      </a:pPr>
                      <a:r>
                        <a:rPr sz="900" spc="-75" dirty="0">
                          <a:latin typeface="Verdana"/>
                          <a:cs typeface="Verdana"/>
                        </a:rPr>
                        <a:t>Выплаченные</a:t>
                      </a:r>
                      <a:r>
                        <a:rPr sz="900" spc="-25" dirty="0">
                          <a:latin typeface="Verdana"/>
                          <a:cs typeface="Verdana"/>
                        </a:rPr>
                        <a:t> </a:t>
                      </a:r>
                      <a:r>
                        <a:rPr sz="900" spc="-10" dirty="0">
                          <a:latin typeface="Verdana"/>
                          <a:cs typeface="Verdana"/>
                        </a:rPr>
                        <a:t>дивиденды</a:t>
                      </a:r>
                      <a:r>
                        <a:rPr sz="900" spc="-10" dirty="0">
                          <a:latin typeface="Microsoft Sans Serif"/>
                          <a:cs typeface="Microsoft Sans Serif"/>
                        </a:rPr>
                        <a:t>*</a:t>
                      </a:r>
                      <a:endParaRPr sz="900">
                        <a:latin typeface="Microsoft Sans Serif"/>
                        <a:cs typeface="Microsoft Sans Serif"/>
                      </a:endParaRPr>
                    </a:p>
                    <a:p>
                      <a:pPr marL="31750" marR="688340">
                        <a:lnSpc>
                          <a:spcPct val="100000"/>
                        </a:lnSpc>
                      </a:pPr>
                      <a:r>
                        <a:rPr sz="900" spc="-50" dirty="0">
                          <a:latin typeface="Verdana"/>
                          <a:cs typeface="Verdana"/>
                        </a:rPr>
                        <a:t>Итого</a:t>
                      </a:r>
                      <a:r>
                        <a:rPr sz="900" spc="-50" dirty="0">
                          <a:latin typeface="Microsoft Sans Serif"/>
                          <a:cs typeface="Microsoft Sans Serif"/>
                        </a:rPr>
                        <a:t>:</a:t>
                      </a:r>
                      <a:r>
                        <a:rPr sz="900" spc="35" dirty="0">
                          <a:latin typeface="Microsoft Sans Serif"/>
                          <a:cs typeface="Microsoft Sans Serif"/>
                        </a:rPr>
                        <a:t> </a:t>
                      </a:r>
                      <a:r>
                        <a:rPr sz="900" spc="-85" dirty="0">
                          <a:latin typeface="Verdana"/>
                          <a:cs typeface="Verdana"/>
                        </a:rPr>
                        <a:t>денежные</a:t>
                      </a:r>
                      <a:r>
                        <a:rPr sz="900" spc="-40" dirty="0">
                          <a:latin typeface="Verdana"/>
                          <a:cs typeface="Verdana"/>
                        </a:rPr>
                        <a:t> </a:t>
                      </a:r>
                      <a:r>
                        <a:rPr sz="900" spc="-45" dirty="0">
                          <a:latin typeface="Verdana"/>
                          <a:cs typeface="Verdana"/>
                        </a:rPr>
                        <a:t>средства</a:t>
                      </a:r>
                      <a:r>
                        <a:rPr sz="900" spc="-45" dirty="0">
                          <a:latin typeface="Microsoft Sans Serif"/>
                          <a:cs typeface="Microsoft Sans Serif"/>
                        </a:rPr>
                        <a:t>,</a:t>
                      </a:r>
                      <a:r>
                        <a:rPr sz="900" spc="35" dirty="0">
                          <a:latin typeface="Microsoft Sans Serif"/>
                          <a:cs typeface="Microsoft Sans Serif"/>
                        </a:rPr>
                        <a:t> </a:t>
                      </a:r>
                      <a:r>
                        <a:rPr sz="900" spc="-80" dirty="0">
                          <a:latin typeface="Verdana"/>
                          <a:cs typeface="Verdana"/>
                        </a:rPr>
                        <a:t>использованные</a:t>
                      </a:r>
                      <a:r>
                        <a:rPr sz="900" spc="-40" dirty="0">
                          <a:latin typeface="Verdana"/>
                          <a:cs typeface="Verdana"/>
                        </a:rPr>
                        <a:t> </a:t>
                      </a:r>
                      <a:r>
                        <a:rPr sz="900" spc="-50" dirty="0">
                          <a:latin typeface="Verdana"/>
                          <a:cs typeface="Verdana"/>
                        </a:rPr>
                        <a:t>в </a:t>
                      </a:r>
                      <a:r>
                        <a:rPr sz="900" spc="-75" dirty="0">
                          <a:latin typeface="Verdana"/>
                          <a:cs typeface="Verdana"/>
                        </a:rPr>
                        <a:t>финансовой</a:t>
                      </a:r>
                      <a:r>
                        <a:rPr sz="900" spc="-5" dirty="0">
                          <a:latin typeface="Verdana"/>
                          <a:cs typeface="Verdana"/>
                        </a:rPr>
                        <a:t> </a:t>
                      </a:r>
                      <a:r>
                        <a:rPr sz="900" spc="-10" dirty="0">
                          <a:latin typeface="Verdana"/>
                          <a:cs typeface="Verdana"/>
                        </a:rPr>
                        <a:t>деятельности</a:t>
                      </a:r>
                      <a:endParaRPr sz="900">
                        <a:latin typeface="Verdana"/>
                        <a:cs typeface="Verdana"/>
                      </a:endParaRPr>
                    </a:p>
                  </a:txBody>
                  <a:tcPr marL="0" marR="0" marT="28239" marB="0"/>
                </a:tc>
                <a:tc>
                  <a:txBody>
                    <a:bodyPr/>
                    <a:lstStyle/>
                    <a:p>
                      <a:pPr marR="68580" algn="r">
                        <a:lnSpc>
                          <a:spcPct val="100000"/>
                        </a:lnSpc>
                        <a:spcBef>
                          <a:spcPts val="245"/>
                        </a:spcBef>
                      </a:pPr>
                      <a:r>
                        <a:rPr sz="900" spc="-10" dirty="0">
                          <a:latin typeface="Microsoft Sans Serif"/>
                          <a:cs typeface="Microsoft Sans Serif"/>
                        </a:rPr>
                        <a:t>(1200)</a:t>
                      </a:r>
                      <a:endParaRPr sz="900">
                        <a:latin typeface="Microsoft Sans Serif"/>
                        <a:cs typeface="Microsoft Sans Serif"/>
                      </a:endParaRPr>
                    </a:p>
                  </a:txBody>
                  <a:tcPr marL="0" marR="0" marT="28239" marB="0"/>
                </a:tc>
                <a:tc>
                  <a:txBody>
                    <a:bodyPr/>
                    <a:lstStyle/>
                    <a:p>
                      <a:pPr>
                        <a:lnSpc>
                          <a:spcPct val="100000"/>
                        </a:lnSpc>
                        <a:spcBef>
                          <a:spcPts val="295"/>
                        </a:spcBef>
                      </a:pPr>
                      <a:endParaRPr sz="900">
                        <a:latin typeface="Times New Roman"/>
                        <a:cs typeface="Times New Roman"/>
                      </a:endParaRPr>
                    </a:p>
                    <a:p>
                      <a:pPr marR="24130" algn="r">
                        <a:lnSpc>
                          <a:spcPct val="100000"/>
                        </a:lnSpc>
                      </a:pPr>
                      <a:r>
                        <a:rPr sz="900" spc="-10" dirty="0">
                          <a:latin typeface="Microsoft Sans Serif"/>
                          <a:cs typeface="Microsoft Sans Serif"/>
                        </a:rPr>
                        <a:t>(790)</a:t>
                      </a:r>
                      <a:endParaRPr sz="900">
                        <a:latin typeface="Microsoft Sans Serif"/>
                        <a:cs typeface="Microsoft Sans Serif"/>
                      </a:endParaRPr>
                    </a:p>
                  </a:txBody>
                  <a:tcPr marL="0" marR="0" marT="34002" marB="0"/>
                </a:tc>
                <a:extLst>
                  <a:ext uri="{0D108BD9-81ED-4DB2-BD59-A6C34878D82A}">
                    <a16:rowId xmlns:a16="http://schemas.microsoft.com/office/drawing/2014/main" val="10005"/>
                  </a:ext>
                </a:extLst>
              </a:tr>
              <a:tr h="207469">
                <a:tc>
                  <a:txBody>
                    <a:bodyPr/>
                    <a:lstStyle/>
                    <a:p>
                      <a:pPr marL="31750">
                        <a:lnSpc>
                          <a:spcPct val="100000"/>
                        </a:lnSpc>
                        <a:spcBef>
                          <a:spcPts val="250"/>
                        </a:spcBef>
                      </a:pPr>
                      <a:r>
                        <a:rPr sz="900" b="1" dirty="0">
                          <a:latin typeface="Arial"/>
                          <a:cs typeface="Arial"/>
                        </a:rPr>
                        <a:t>Прирост</a:t>
                      </a:r>
                      <a:r>
                        <a:rPr sz="900" b="1" spc="-40" dirty="0">
                          <a:latin typeface="Arial"/>
                          <a:cs typeface="Arial"/>
                        </a:rPr>
                        <a:t> </a:t>
                      </a:r>
                      <a:r>
                        <a:rPr sz="900" b="1" dirty="0">
                          <a:latin typeface="Arial"/>
                          <a:cs typeface="Arial"/>
                        </a:rPr>
                        <a:t>денежных</a:t>
                      </a:r>
                      <a:r>
                        <a:rPr sz="900" b="1" spc="-20" dirty="0">
                          <a:latin typeface="Arial"/>
                          <a:cs typeface="Arial"/>
                        </a:rPr>
                        <a:t> </a:t>
                      </a:r>
                      <a:r>
                        <a:rPr sz="900" b="1" dirty="0">
                          <a:latin typeface="Arial"/>
                          <a:cs typeface="Arial"/>
                        </a:rPr>
                        <a:t>средств</a:t>
                      </a:r>
                      <a:r>
                        <a:rPr sz="900" b="1" spc="-25" dirty="0">
                          <a:latin typeface="Arial"/>
                          <a:cs typeface="Arial"/>
                        </a:rPr>
                        <a:t> </a:t>
                      </a:r>
                      <a:r>
                        <a:rPr sz="900" b="1" dirty="0">
                          <a:latin typeface="Arial"/>
                          <a:cs typeface="Arial"/>
                        </a:rPr>
                        <a:t>(и</a:t>
                      </a:r>
                      <a:r>
                        <a:rPr sz="900" b="1" spc="-25" dirty="0">
                          <a:latin typeface="Arial"/>
                          <a:cs typeface="Arial"/>
                        </a:rPr>
                        <a:t> </a:t>
                      </a:r>
                      <a:r>
                        <a:rPr sz="900" b="1" dirty="0">
                          <a:latin typeface="Arial"/>
                          <a:cs typeface="Arial"/>
                        </a:rPr>
                        <a:t>их</a:t>
                      </a:r>
                      <a:r>
                        <a:rPr sz="900" b="1" spc="-25" dirty="0">
                          <a:latin typeface="Arial"/>
                          <a:cs typeface="Arial"/>
                        </a:rPr>
                        <a:t> </a:t>
                      </a:r>
                      <a:r>
                        <a:rPr sz="900" b="1" spc="-10" dirty="0">
                          <a:latin typeface="Arial"/>
                          <a:cs typeface="Arial"/>
                        </a:rPr>
                        <a:t>эквивалентов)</a:t>
                      </a:r>
                      <a:endParaRPr sz="900">
                        <a:latin typeface="Arial"/>
                        <a:cs typeface="Arial"/>
                      </a:endParaRPr>
                    </a:p>
                  </a:txBody>
                  <a:tcPr marL="0" marR="0" marT="28815" marB="0"/>
                </a:tc>
                <a:tc>
                  <a:txBody>
                    <a:bodyPr/>
                    <a:lstStyle/>
                    <a:p>
                      <a:pPr>
                        <a:lnSpc>
                          <a:spcPct val="100000"/>
                        </a:lnSpc>
                      </a:pPr>
                      <a:endParaRPr sz="900">
                        <a:latin typeface="Times New Roman"/>
                        <a:cs typeface="Times New Roman"/>
                      </a:endParaRPr>
                    </a:p>
                  </a:txBody>
                  <a:tcPr marL="0" marR="0" marT="0" marB="0"/>
                </a:tc>
                <a:tc>
                  <a:txBody>
                    <a:bodyPr/>
                    <a:lstStyle/>
                    <a:p>
                      <a:pPr marR="24130" algn="r">
                        <a:lnSpc>
                          <a:spcPct val="100000"/>
                        </a:lnSpc>
                        <a:spcBef>
                          <a:spcPts val="245"/>
                        </a:spcBef>
                      </a:pPr>
                      <a:r>
                        <a:rPr sz="900" spc="-25" dirty="0">
                          <a:latin typeface="Microsoft Sans Serif"/>
                          <a:cs typeface="Microsoft Sans Serif"/>
                        </a:rPr>
                        <a:t>110</a:t>
                      </a:r>
                      <a:endParaRPr sz="900">
                        <a:latin typeface="Microsoft Sans Serif"/>
                        <a:cs typeface="Microsoft Sans Serif"/>
                      </a:endParaRPr>
                    </a:p>
                  </a:txBody>
                  <a:tcPr marL="0" marR="0" marT="28239" marB="0"/>
                </a:tc>
                <a:extLst>
                  <a:ext uri="{0D108BD9-81ED-4DB2-BD59-A6C34878D82A}">
                    <a16:rowId xmlns:a16="http://schemas.microsoft.com/office/drawing/2014/main" val="10006"/>
                  </a:ext>
                </a:extLst>
              </a:tr>
              <a:tr h="345782">
                <a:tc>
                  <a:txBody>
                    <a:bodyPr/>
                    <a:lstStyle/>
                    <a:p>
                      <a:pPr marL="31750" marR="200025" indent="-635">
                        <a:lnSpc>
                          <a:spcPct val="100000"/>
                        </a:lnSpc>
                        <a:spcBef>
                          <a:spcPts val="250"/>
                        </a:spcBef>
                      </a:pPr>
                      <a:r>
                        <a:rPr sz="900" b="1" dirty="0">
                          <a:latin typeface="Arial"/>
                          <a:cs typeface="Arial"/>
                        </a:rPr>
                        <a:t>Денежные</a:t>
                      </a:r>
                      <a:r>
                        <a:rPr sz="900" b="1" spc="-15" dirty="0">
                          <a:latin typeface="Arial"/>
                          <a:cs typeface="Arial"/>
                        </a:rPr>
                        <a:t> </a:t>
                      </a:r>
                      <a:r>
                        <a:rPr sz="900" b="1" dirty="0">
                          <a:latin typeface="Arial"/>
                          <a:cs typeface="Arial"/>
                        </a:rPr>
                        <a:t>средства</a:t>
                      </a:r>
                      <a:r>
                        <a:rPr sz="900" b="1" spc="-10" dirty="0">
                          <a:latin typeface="Arial"/>
                          <a:cs typeface="Arial"/>
                        </a:rPr>
                        <a:t> </a:t>
                      </a:r>
                      <a:r>
                        <a:rPr sz="900" b="1" dirty="0">
                          <a:latin typeface="Arial"/>
                          <a:cs typeface="Arial"/>
                        </a:rPr>
                        <a:t>(и</a:t>
                      </a:r>
                      <a:r>
                        <a:rPr sz="900" b="1" spc="-15" dirty="0">
                          <a:latin typeface="Arial"/>
                          <a:cs typeface="Arial"/>
                        </a:rPr>
                        <a:t> </a:t>
                      </a:r>
                      <a:r>
                        <a:rPr sz="900" b="1" dirty="0">
                          <a:latin typeface="Arial"/>
                          <a:cs typeface="Arial"/>
                        </a:rPr>
                        <a:t>их</a:t>
                      </a:r>
                      <a:r>
                        <a:rPr sz="900" b="1" spc="-15" dirty="0">
                          <a:latin typeface="Arial"/>
                          <a:cs typeface="Arial"/>
                        </a:rPr>
                        <a:t> </a:t>
                      </a:r>
                      <a:r>
                        <a:rPr sz="900" b="1" dirty="0">
                          <a:latin typeface="Arial"/>
                          <a:cs typeface="Arial"/>
                        </a:rPr>
                        <a:t>эквиваленты</a:t>
                      </a:r>
                      <a:r>
                        <a:rPr sz="900" b="1" spc="-10" dirty="0">
                          <a:latin typeface="Arial"/>
                          <a:cs typeface="Arial"/>
                        </a:rPr>
                        <a:t> </a:t>
                      </a:r>
                      <a:r>
                        <a:rPr sz="900" b="1" dirty="0">
                          <a:latin typeface="Arial"/>
                          <a:cs typeface="Arial"/>
                        </a:rPr>
                        <a:t>)</a:t>
                      </a:r>
                      <a:r>
                        <a:rPr sz="900" b="1" spc="-10" dirty="0">
                          <a:latin typeface="Arial"/>
                          <a:cs typeface="Arial"/>
                        </a:rPr>
                        <a:t> </a:t>
                      </a:r>
                      <a:r>
                        <a:rPr sz="900" b="1" dirty="0">
                          <a:latin typeface="Arial"/>
                          <a:cs typeface="Arial"/>
                        </a:rPr>
                        <a:t>на</a:t>
                      </a:r>
                      <a:r>
                        <a:rPr sz="900" b="1" spc="-20" dirty="0">
                          <a:latin typeface="Arial"/>
                          <a:cs typeface="Arial"/>
                        </a:rPr>
                        <a:t> </a:t>
                      </a:r>
                      <a:r>
                        <a:rPr sz="900" b="1" spc="-10" dirty="0">
                          <a:latin typeface="Arial"/>
                          <a:cs typeface="Arial"/>
                        </a:rPr>
                        <a:t>начало </a:t>
                      </a:r>
                      <a:r>
                        <a:rPr sz="900" b="1" dirty="0">
                          <a:latin typeface="Arial"/>
                          <a:cs typeface="Arial"/>
                        </a:rPr>
                        <a:t>отчетного</a:t>
                      </a:r>
                      <a:r>
                        <a:rPr sz="900" b="1" spc="-40" dirty="0">
                          <a:latin typeface="Arial"/>
                          <a:cs typeface="Arial"/>
                        </a:rPr>
                        <a:t> </a:t>
                      </a:r>
                      <a:r>
                        <a:rPr sz="900" b="1" dirty="0">
                          <a:latin typeface="Arial"/>
                          <a:cs typeface="Arial"/>
                        </a:rPr>
                        <a:t>периода</a:t>
                      </a:r>
                      <a:r>
                        <a:rPr sz="900" b="1" spc="-40" dirty="0">
                          <a:latin typeface="Arial"/>
                          <a:cs typeface="Arial"/>
                        </a:rPr>
                        <a:t> </a:t>
                      </a:r>
                      <a:r>
                        <a:rPr sz="900" b="1" dirty="0">
                          <a:latin typeface="Arial"/>
                          <a:cs typeface="Arial"/>
                        </a:rPr>
                        <a:t>(Примечание</a:t>
                      </a:r>
                      <a:r>
                        <a:rPr sz="900" b="1" spc="-35" dirty="0">
                          <a:latin typeface="Arial"/>
                          <a:cs typeface="Arial"/>
                        </a:rPr>
                        <a:t> </a:t>
                      </a:r>
                      <a:r>
                        <a:rPr sz="900" b="1" spc="-25" dirty="0">
                          <a:latin typeface="Arial"/>
                          <a:cs typeface="Arial"/>
                        </a:rPr>
                        <a:t>В)</a:t>
                      </a:r>
                      <a:endParaRPr sz="900">
                        <a:latin typeface="Arial"/>
                        <a:cs typeface="Arial"/>
                      </a:endParaRPr>
                    </a:p>
                  </a:txBody>
                  <a:tcPr marL="0" marR="0" marT="28815" marB="0"/>
                </a:tc>
                <a:tc>
                  <a:txBody>
                    <a:bodyPr/>
                    <a:lstStyle/>
                    <a:p>
                      <a:pPr>
                        <a:lnSpc>
                          <a:spcPct val="100000"/>
                        </a:lnSpc>
                      </a:pPr>
                      <a:endParaRPr sz="900">
                        <a:latin typeface="Times New Roman"/>
                        <a:cs typeface="Times New Roman"/>
                      </a:endParaRPr>
                    </a:p>
                  </a:txBody>
                  <a:tcPr marL="0" marR="0" marT="0" marB="0"/>
                </a:tc>
                <a:tc>
                  <a:txBody>
                    <a:bodyPr/>
                    <a:lstStyle/>
                    <a:p>
                      <a:pPr marR="24130" algn="r">
                        <a:lnSpc>
                          <a:spcPct val="100000"/>
                        </a:lnSpc>
                        <a:spcBef>
                          <a:spcPts val="244"/>
                        </a:spcBef>
                      </a:pPr>
                      <a:r>
                        <a:rPr sz="900" spc="-25" dirty="0">
                          <a:latin typeface="Microsoft Sans Serif"/>
                          <a:cs typeface="Microsoft Sans Serif"/>
                        </a:rPr>
                        <a:t>120</a:t>
                      </a:r>
                      <a:endParaRPr sz="900">
                        <a:latin typeface="Microsoft Sans Serif"/>
                        <a:cs typeface="Microsoft Sans Serif"/>
                      </a:endParaRPr>
                    </a:p>
                  </a:txBody>
                  <a:tcPr marL="0" marR="0" marT="28238" marB="0"/>
                </a:tc>
                <a:extLst>
                  <a:ext uri="{0D108BD9-81ED-4DB2-BD59-A6C34878D82A}">
                    <a16:rowId xmlns:a16="http://schemas.microsoft.com/office/drawing/2014/main" val="10007"/>
                  </a:ext>
                </a:extLst>
              </a:tr>
              <a:tr h="345782">
                <a:tc>
                  <a:txBody>
                    <a:bodyPr/>
                    <a:lstStyle/>
                    <a:p>
                      <a:pPr marL="31750" marR="283845">
                        <a:lnSpc>
                          <a:spcPct val="100000"/>
                        </a:lnSpc>
                        <a:spcBef>
                          <a:spcPts val="250"/>
                        </a:spcBef>
                      </a:pPr>
                      <a:r>
                        <a:rPr sz="900" b="1" dirty="0">
                          <a:latin typeface="Arial"/>
                          <a:cs typeface="Arial"/>
                        </a:rPr>
                        <a:t>Денежные</a:t>
                      </a:r>
                      <a:r>
                        <a:rPr sz="900" b="1" spc="-15" dirty="0">
                          <a:latin typeface="Arial"/>
                          <a:cs typeface="Arial"/>
                        </a:rPr>
                        <a:t> </a:t>
                      </a:r>
                      <a:r>
                        <a:rPr sz="900" b="1" dirty="0">
                          <a:latin typeface="Arial"/>
                          <a:cs typeface="Arial"/>
                        </a:rPr>
                        <a:t>средства</a:t>
                      </a:r>
                      <a:r>
                        <a:rPr sz="900" b="1" spc="-10" dirty="0">
                          <a:latin typeface="Arial"/>
                          <a:cs typeface="Arial"/>
                        </a:rPr>
                        <a:t> </a:t>
                      </a:r>
                      <a:r>
                        <a:rPr sz="900" b="1" dirty="0">
                          <a:latin typeface="Arial"/>
                          <a:cs typeface="Arial"/>
                        </a:rPr>
                        <a:t>(и</a:t>
                      </a:r>
                      <a:r>
                        <a:rPr sz="900" b="1" spc="-15" dirty="0">
                          <a:latin typeface="Arial"/>
                          <a:cs typeface="Arial"/>
                        </a:rPr>
                        <a:t> </a:t>
                      </a:r>
                      <a:r>
                        <a:rPr sz="900" b="1" dirty="0">
                          <a:latin typeface="Arial"/>
                          <a:cs typeface="Arial"/>
                        </a:rPr>
                        <a:t>их</a:t>
                      </a:r>
                      <a:r>
                        <a:rPr sz="900" b="1" spc="-15" dirty="0">
                          <a:latin typeface="Arial"/>
                          <a:cs typeface="Arial"/>
                        </a:rPr>
                        <a:t> </a:t>
                      </a:r>
                      <a:r>
                        <a:rPr sz="900" b="1" dirty="0">
                          <a:latin typeface="Arial"/>
                          <a:cs typeface="Arial"/>
                        </a:rPr>
                        <a:t>эквиваленты</a:t>
                      </a:r>
                      <a:r>
                        <a:rPr sz="900" b="1" spc="-10" dirty="0">
                          <a:latin typeface="Arial"/>
                          <a:cs typeface="Arial"/>
                        </a:rPr>
                        <a:t> </a:t>
                      </a:r>
                      <a:r>
                        <a:rPr sz="900" b="1" dirty="0">
                          <a:latin typeface="Arial"/>
                          <a:cs typeface="Arial"/>
                        </a:rPr>
                        <a:t>)</a:t>
                      </a:r>
                      <a:r>
                        <a:rPr sz="900" b="1" spc="-10" dirty="0">
                          <a:latin typeface="Arial"/>
                          <a:cs typeface="Arial"/>
                        </a:rPr>
                        <a:t> </a:t>
                      </a:r>
                      <a:r>
                        <a:rPr sz="900" b="1" dirty="0">
                          <a:latin typeface="Arial"/>
                          <a:cs typeface="Arial"/>
                        </a:rPr>
                        <a:t>на</a:t>
                      </a:r>
                      <a:r>
                        <a:rPr sz="900" b="1" spc="-20" dirty="0">
                          <a:latin typeface="Arial"/>
                          <a:cs typeface="Arial"/>
                        </a:rPr>
                        <a:t> </a:t>
                      </a:r>
                      <a:r>
                        <a:rPr sz="900" b="1" spc="-10" dirty="0">
                          <a:latin typeface="Arial"/>
                          <a:cs typeface="Arial"/>
                        </a:rPr>
                        <a:t>конец </a:t>
                      </a:r>
                      <a:r>
                        <a:rPr sz="900" b="1" dirty="0">
                          <a:latin typeface="Arial"/>
                          <a:cs typeface="Arial"/>
                        </a:rPr>
                        <a:t>отчетного</a:t>
                      </a:r>
                      <a:r>
                        <a:rPr sz="900" b="1" spc="-30" dirty="0">
                          <a:latin typeface="Arial"/>
                          <a:cs typeface="Arial"/>
                        </a:rPr>
                        <a:t> </a:t>
                      </a:r>
                      <a:r>
                        <a:rPr sz="900" b="1" dirty="0">
                          <a:latin typeface="Arial"/>
                          <a:cs typeface="Arial"/>
                        </a:rPr>
                        <a:t>периода</a:t>
                      </a:r>
                      <a:r>
                        <a:rPr sz="900" b="1" spc="220" dirty="0">
                          <a:latin typeface="Arial"/>
                          <a:cs typeface="Arial"/>
                        </a:rPr>
                        <a:t> </a:t>
                      </a:r>
                      <a:r>
                        <a:rPr sz="900" b="1" dirty="0">
                          <a:latin typeface="Arial"/>
                          <a:cs typeface="Arial"/>
                        </a:rPr>
                        <a:t>(Примечание</a:t>
                      </a:r>
                      <a:r>
                        <a:rPr sz="900" b="1" spc="-30" dirty="0">
                          <a:latin typeface="Arial"/>
                          <a:cs typeface="Arial"/>
                        </a:rPr>
                        <a:t> </a:t>
                      </a:r>
                      <a:r>
                        <a:rPr sz="900" b="1" spc="-25" dirty="0">
                          <a:latin typeface="Arial"/>
                          <a:cs typeface="Arial"/>
                        </a:rPr>
                        <a:t>В)</a:t>
                      </a:r>
                      <a:endParaRPr sz="900">
                        <a:latin typeface="Arial"/>
                        <a:cs typeface="Arial"/>
                      </a:endParaRPr>
                    </a:p>
                  </a:txBody>
                  <a:tcPr marL="0" marR="0" marT="28815" marB="0"/>
                </a:tc>
                <a:tc>
                  <a:txBody>
                    <a:bodyPr/>
                    <a:lstStyle/>
                    <a:p>
                      <a:pPr>
                        <a:lnSpc>
                          <a:spcPct val="100000"/>
                        </a:lnSpc>
                      </a:pPr>
                      <a:endParaRPr sz="900">
                        <a:latin typeface="Times New Roman"/>
                        <a:cs typeface="Times New Roman"/>
                      </a:endParaRPr>
                    </a:p>
                  </a:txBody>
                  <a:tcPr marL="0" marR="0" marT="0" marB="0"/>
                </a:tc>
                <a:tc>
                  <a:txBody>
                    <a:bodyPr/>
                    <a:lstStyle/>
                    <a:p>
                      <a:pPr marR="24130" algn="r">
                        <a:lnSpc>
                          <a:spcPct val="100000"/>
                        </a:lnSpc>
                        <a:spcBef>
                          <a:spcPts val="244"/>
                        </a:spcBef>
                      </a:pPr>
                      <a:r>
                        <a:rPr sz="900" spc="-25" dirty="0">
                          <a:latin typeface="Microsoft Sans Serif"/>
                          <a:cs typeface="Microsoft Sans Serif"/>
                        </a:rPr>
                        <a:t>230</a:t>
                      </a:r>
                      <a:endParaRPr sz="900">
                        <a:latin typeface="Microsoft Sans Serif"/>
                        <a:cs typeface="Microsoft Sans Serif"/>
                      </a:endParaRPr>
                    </a:p>
                  </a:txBody>
                  <a:tcPr marL="0" marR="0" marT="28238" marB="0"/>
                </a:tc>
                <a:extLst>
                  <a:ext uri="{0D108BD9-81ED-4DB2-BD59-A6C34878D82A}">
                    <a16:rowId xmlns:a16="http://schemas.microsoft.com/office/drawing/2014/main" val="10008"/>
                  </a:ext>
                </a:extLst>
              </a:tr>
              <a:tr h="306017">
                <a:tc>
                  <a:txBody>
                    <a:bodyPr/>
                    <a:lstStyle/>
                    <a:p>
                      <a:pPr marL="31750" marR="161925">
                        <a:lnSpc>
                          <a:spcPct val="100000"/>
                        </a:lnSpc>
                        <a:spcBef>
                          <a:spcPts val="155"/>
                        </a:spcBef>
                      </a:pPr>
                      <a:r>
                        <a:rPr sz="900" dirty="0">
                          <a:latin typeface="Microsoft Sans Serif"/>
                          <a:cs typeface="Microsoft Sans Serif"/>
                        </a:rPr>
                        <a:t>*</a:t>
                      </a:r>
                      <a:r>
                        <a:rPr sz="900" spc="35" dirty="0">
                          <a:latin typeface="Microsoft Sans Serif"/>
                          <a:cs typeface="Microsoft Sans Serif"/>
                        </a:rPr>
                        <a:t> </a:t>
                      </a:r>
                      <a:r>
                        <a:rPr sz="900" spc="-35" dirty="0">
                          <a:latin typeface="Verdana"/>
                          <a:cs typeface="Verdana"/>
                        </a:rPr>
                        <a:t>Это</a:t>
                      </a:r>
                      <a:r>
                        <a:rPr sz="900" spc="-45" dirty="0">
                          <a:latin typeface="Verdana"/>
                          <a:cs typeface="Verdana"/>
                        </a:rPr>
                        <a:t> </a:t>
                      </a:r>
                      <a:r>
                        <a:rPr sz="900" spc="-65" dirty="0">
                          <a:latin typeface="Verdana"/>
                          <a:cs typeface="Verdana"/>
                        </a:rPr>
                        <a:t>может</a:t>
                      </a:r>
                      <a:r>
                        <a:rPr sz="900" spc="-60" dirty="0">
                          <a:latin typeface="Verdana"/>
                          <a:cs typeface="Verdana"/>
                        </a:rPr>
                        <a:t> </a:t>
                      </a:r>
                      <a:r>
                        <a:rPr sz="900" spc="-95" dirty="0">
                          <a:latin typeface="Verdana"/>
                          <a:cs typeface="Verdana"/>
                        </a:rPr>
                        <a:t>также</a:t>
                      </a:r>
                      <a:r>
                        <a:rPr sz="900" spc="-50" dirty="0">
                          <a:latin typeface="Verdana"/>
                          <a:cs typeface="Verdana"/>
                        </a:rPr>
                        <a:t> </a:t>
                      </a:r>
                      <a:r>
                        <a:rPr sz="900" spc="-70" dirty="0">
                          <a:latin typeface="Verdana"/>
                          <a:cs typeface="Verdana"/>
                        </a:rPr>
                        <a:t>отражаться</a:t>
                      </a:r>
                      <a:r>
                        <a:rPr sz="900" spc="-50" dirty="0">
                          <a:latin typeface="Verdana"/>
                          <a:cs typeface="Verdana"/>
                        </a:rPr>
                        <a:t> </a:t>
                      </a:r>
                      <a:r>
                        <a:rPr sz="900" spc="-125" dirty="0">
                          <a:latin typeface="Verdana"/>
                          <a:cs typeface="Verdana"/>
                        </a:rPr>
                        <a:t>как</a:t>
                      </a:r>
                      <a:r>
                        <a:rPr sz="900" spc="-55" dirty="0">
                          <a:latin typeface="Verdana"/>
                          <a:cs typeface="Verdana"/>
                        </a:rPr>
                        <a:t> </a:t>
                      </a:r>
                      <a:r>
                        <a:rPr sz="900" spc="-80" dirty="0">
                          <a:latin typeface="Verdana"/>
                          <a:cs typeface="Verdana"/>
                        </a:rPr>
                        <a:t>движение</a:t>
                      </a:r>
                      <a:r>
                        <a:rPr sz="900" spc="-45" dirty="0">
                          <a:latin typeface="Verdana"/>
                          <a:cs typeface="Verdana"/>
                        </a:rPr>
                        <a:t> </a:t>
                      </a:r>
                      <a:r>
                        <a:rPr sz="900" spc="-60" dirty="0">
                          <a:latin typeface="Verdana"/>
                          <a:cs typeface="Verdana"/>
                        </a:rPr>
                        <a:t>денежных </a:t>
                      </a:r>
                      <a:r>
                        <a:rPr sz="900" spc="-55" dirty="0">
                          <a:latin typeface="Verdana"/>
                          <a:cs typeface="Verdana"/>
                        </a:rPr>
                        <a:t>средств</a:t>
                      </a:r>
                      <a:r>
                        <a:rPr sz="900" spc="-35" dirty="0">
                          <a:latin typeface="Verdana"/>
                          <a:cs typeface="Verdana"/>
                        </a:rPr>
                        <a:t> </a:t>
                      </a:r>
                      <a:r>
                        <a:rPr sz="900" spc="-85" dirty="0">
                          <a:latin typeface="Verdana"/>
                          <a:cs typeface="Verdana"/>
                        </a:rPr>
                        <a:t>по</a:t>
                      </a:r>
                      <a:r>
                        <a:rPr sz="900" spc="-35" dirty="0">
                          <a:latin typeface="Verdana"/>
                          <a:cs typeface="Verdana"/>
                        </a:rPr>
                        <a:t> </a:t>
                      </a:r>
                      <a:r>
                        <a:rPr sz="900" spc="-80" dirty="0">
                          <a:latin typeface="Verdana"/>
                          <a:cs typeface="Verdana"/>
                        </a:rPr>
                        <a:t>операционной</a:t>
                      </a:r>
                      <a:r>
                        <a:rPr sz="900" spc="-40" dirty="0">
                          <a:latin typeface="Verdana"/>
                          <a:cs typeface="Verdana"/>
                        </a:rPr>
                        <a:t> </a:t>
                      </a:r>
                      <a:r>
                        <a:rPr sz="900" spc="-10" dirty="0">
                          <a:latin typeface="Verdana"/>
                          <a:cs typeface="Verdana"/>
                        </a:rPr>
                        <a:t>деятельности</a:t>
                      </a:r>
                      <a:r>
                        <a:rPr sz="900" spc="-10" dirty="0">
                          <a:latin typeface="Microsoft Sans Serif"/>
                          <a:cs typeface="Microsoft Sans Serif"/>
                        </a:rPr>
                        <a:t>.</a:t>
                      </a:r>
                      <a:endParaRPr sz="900">
                        <a:latin typeface="Microsoft Sans Serif"/>
                        <a:cs typeface="Microsoft Sans Serif"/>
                      </a:endParaRPr>
                    </a:p>
                  </a:txBody>
                  <a:tcPr marL="0" marR="0" marT="17865" marB="0"/>
                </a:tc>
                <a:tc>
                  <a:txBody>
                    <a:bodyPr/>
                    <a:lstStyle/>
                    <a:p>
                      <a:pPr>
                        <a:lnSpc>
                          <a:spcPct val="100000"/>
                        </a:lnSpc>
                      </a:pPr>
                      <a:endParaRPr sz="900">
                        <a:latin typeface="Times New Roman"/>
                        <a:cs typeface="Times New Roman"/>
                      </a:endParaRPr>
                    </a:p>
                  </a:txBody>
                  <a:tcPr marL="0" marR="0" marT="0" marB="0"/>
                </a:tc>
                <a:tc>
                  <a:txBody>
                    <a:bodyPr/>
                    <a:lstStyle/>
                    <a:p>
                      <a:pPr>
                        <a:lnSpc>
                          <a:spcPct val="100000"/>
                        </a:lnSpc>
                      </a:pPr>
                      <a:endParaRPr sz="900">
                        <a:latin typeface="Times New Roman"/>
                        <a:cs typeface="Times New Roman"/>
                      </a:endParaRPr>
                    </a:p>
                  </a:txBody>
                  <a:tcPr marL="0" marR="0" marT="0" marB="0"/>
                </a:tc>
                <a:extLst>
                  <a:ext uri="{0D108BD9-81ED-4DB2-BD59-A6C34878D82A}">
                    <a16:rowId xmlns:a16="http://schemas.microsoft.com/office/drawing/2014/main" val="10009"/>
                  </a:ext>
                </a:extLst>
              </a:tr>
            </a:tbl>
          </a:graphicData>
        </a:graphic>
      </p:graphicFrame>
      <p:sp>
        <p:nvSpPr>
          <p:cNvPr id="18" name="object 18"/>
          <p:cNvSpPr txBox="1"/>
          <p:nvPr/>
        </p:nvSpPr>
        <p:spPr>
          <a:xfrm>
            <a:off x="6426904" y="4222914"/>
            <a:ext cx="4038728" cy="1211262"/>
          </a:xfrm>
          <a:prstGeom prst="rect">
            <a:avLst/>
          </a:prstGeom>
        </p:spPr>
        <p:txBody>
          <a:bodyPr vert="horz" wrap="square" lIns="0" tIns="11526" rIns="0" bIns="0" rtlCol="0">
            <a:spAutoFit/>
          </a:bodyPr>
          <a:lstStyle/>
          <a:p>
            <a:pPr marL="11527" algn="just">
              <a:lnSpc>
                <a:spcPts val="1280"/>
              </a:lnSpc>
              <a:spcBef>
                <a:spcPts val="91"/>
              </a:spcBef>
            </a:pPr>
            <a:r>
              <a:rPr sz="1089" b="1" dirty="0">
                <a:latin typeface="Arial"/>
                <a:cs typeface="Arial"/>
              </a:rPr>
              <a:t>Примечания</a:t>
            </a:r>
            <a:r>
              <a:rPr sz="1089" b="1" spc="91" dirty="0">
                <a:latin typeface="Arial"/>
                <a:cs typeface="Arial"/>
              </a:rPr>
              <a:t>  </a:t>
            </a:r>
            <a:r>
              <a:rPr sz="1089" b="1" dirty="0">
                <a:latin typeface="Arial"/>
                <a:cs typeface="Arial"/>
              </a:rPr>
              <a:t>к</a:t>
            </a:r>
            <a:r>
              <a:rPr sz="1089" b="1" spc="86" dirty="0">
                <a:latin typeface="Arial"/>
                <a:cs typeface="Arial"/>
              </a:rPr>
              <a:t>  </a:t>
            </a:r>
            <a:r>
              <a:rPr sz="1089" b="1" dirty="0">
                <a:latin typeface="Arial"/>
                <a:cs typeface="Arial"/>
              </a:rPr>
              <a:t>отчету</a:t>
            </a:r>
            <a:r>
              <a:rPr sz="1089" b="1" spc="91" dirty="0">
                <a:latin typeface="Arial"/>
                <a:cs typeface="Arial"/>
              </a:rPr>
              <a:t>  </a:t>
            </a:r>
            <a:r>
              <a:rPr sz="1089" b="1" dirty="0">
                <a:latin typeface="Arial"/>
                <a:cs typeface="Arial"/>
              </a:rPr>
              <a:t>о</a:t>
            </a:r>
            <a:r>
              <a:rPr sz="1089" b="1" spc="91" dirty="0">
                <a:latin typeface="Arial"/>
                <a:cs typeface="Arial"/>
              </a:rPr>
              <a:t>  </a:t>
            </a:r>
            <a:r>
              <a:rPr sz="1089" b="1" dirty="0">
                <a:latin typeface="Arial"/>
                <a:cs typeface="Arial"/>
              </a:rPr>
              <a:t>движении</a:t>
            </a:r>
            <a:r>
              <a:rPr sz="1089" b="1" spc="91" dirty="0">
                <a:latin typeface="Arial"/>
                <a:cs typeface="Arial"/>
              </a:rPr>
              <a:t>  </a:t>
            </a:r>
            <a:r>
              <a:rPr sz="1089" b="1" dirty="0">
                <a:latin typeface="Arial"/>
                <a:cs typeface="Arial"/>
              </a:rPr>
              <a:t>денежных</a:t>
            </a:r>
            <a:r>
              <a:rPr sz="1089" b="1" spc="86" dirty="0">
                <a:latin typeface="Arial"/>
                <a:cs typeface="Arial"/>
              </a:rPr>
              <a:t>  </a:t>
            </a:r>
            <a:r>
              <a:rPr sz="1089" b="1" spc="-9" dirty="0">
                <a:latin typeface="Arial"/>
                <a:cs typeface="Arial"/>
              </a:rPr>
              <a:t>средств</a:t>
            </a:r>
            <a:endParaRPr sz="1089">
              <a:latin typeface="Arial"/>
              <a:cs typeface="Arial"/>
            </a:endParaRPr>
          </a:p>
          <a:p>
            <a:pPr marL="11527" algn="just">
              <a:lnSpc>
                <a:spcPts val="1280"/>
              </a:lnSpc>
            </a:pPr>
            <a:r>
              <a:rPr sz="1089" b="1" dirty="0">
                <a:latin typeface="Arial"/>
                <a:cs typeface="Arial"/>
              </a:rPr>
              <a:t>(прямой</a:t>
            </a:r>
            <a:r>
              <a:rPr sz="1089" b="1" spc="-36" dirty="0">
                <a:latin typeface="Arial"/>
                <a:cs typeface="Arial"/>
              </a:rPr>
              <a:t> </a:t>
            </a:r>
            <a:r>
              <a:rPr sz="1089" b="1" dirty="0">
                <a:latin typeface="Arial"/>
                <a:cs typeface="Arial"/>
              </a:rPr>
              <a:t>метод</a:t>
            </a:r>
            <a:r>
              <a:rPr sz="1089" b="1" spc="-32" dirty="0">
                <a:latin typeface="Arial"/>
                <a:cs typeface="Arial"/>
              </a:rPr>
              <a:t> </a:t>
            </a:r>
            <a:r>
              <a:rPr sz="1089" b="1" dirty="0">
                <a:latin typeface="Arial"/>
                <a:cs typeface="Arial"/>
              </a:rPr>
              <a:t>и</a:t>
            </a:r>
            <a:r>
              <a:rPr sz="1089" b="1" spc="-36" dirty="0">
                <a:latin typeface="Arial"/>
                <a:cs typeface="Arial"/>
              </a:rPr>
              <a:t> </a:t>
            </a:r>
            <a:r>
              <a:rPr sz="1089" b="1" dirty="0">
                <a:latin typeface="Arial"/>
                <a:cs typeface="Arial"/>
              </a:rPr>
              <a:t>косвенный</a:t>
            </a:r>
            <a:r>
              <a:rPr sz="1089" b="1" spc="-41" dirty="0">
                <a:latin typeface="Arial"/>
                <a:cs typeface="Arial"/>
              </a:rPr>
              <a:t> </a:t>
            </a:r>
            <a:r>
              <a:rPr sz="1089" b="1" spc="-9" dirty="0">
                <a:latin typeface="Arial"/>
                <a:cs typeface="Arial"/>
              </a:rPr>
              <a:t>метод)</a:t>
            </a:r>
            <a:endParaRPr sz="1089">
              <a:latin typeface="Arial"/>
              <a:cs typeface="Arial"/>
            </a:endParaRPr>
          </a:p>
          <a:p>
            <a:pPr>
              <a:spcBef>
                <a:spcPts val="5"/>
              </a:spcBef>
            </a:pPr>
            <a:endParaRPr sz="1089">
              <a:latin typeface="Arial"/>
              <a:cs typeface="Arial"/>
            </a:endParaRPr>
          </a:p>
          <a:p>
            <a:pPr marL="11527">
              <a:tabLst>
                <a:tab pos="425905" algn="l"/>
              </a:tabLst>
            </a:pPr>
            <a:r>
              <a:rPr sz="908" b="1" spc="-23" dirty="0">
                <a:latin typeface="Arial"/>
                <a:cs typeface="Arial"/>
              </a:rPr>
              <a:t>A.</a:t>
            </a:r>
            <a:r>
              <a:rPr sz="908" b="1" dirty="0">
                <a:latin typeface="Arial"/>
                <a:cs typeface="Arial"/>
              </a:rPr>
              <a:t>	Приобретение</a:t>
            </a:r>
            <a:r>
              <a:rPr sz="908" b="1" spc="-14" dirty="0">
                <a:latin typeface="Arial"/>
                <a:cs typeface="Arial"/>
              </a:rPr>
              <a:t> </a:t>
            </a:r>
            <a:r>
              <a:rPr sz="908" b="1" dirty="0">
                <a:latin typeface="Arial"/>
                <a:cs typeface="Arial"/>
              </a:rPr>
              <a:t>дочерней</a:t>
            </a:r>
            <a:r>
              <a:rPr sz="908" b="1" spc="-9" dirty="0">
                <a:latin typeface="Arial"/>
                <a:cs typeface="Arial"/>
              </a:rPr>
              <a:t> компании</a:t>
            </a:r>
            <a:endParaRPr sz="908">
              <a:latin typeface="Arial"/>
              <a:cs typeface="Arial"/>
            </a:endParaRPr>
          </a:p>
          <a:p>
            <a:pPr>
              <a:spcBef>
                <a:spcPts val="41"/>
              </a:spcBef>
            </a:pPr>
            <a:endParaRPr sz="908">
              <a:latin typeface="Arial"/>
              <a:cs typeface="Arial"/>
            </a:endParaRPr>
          </a:p>
          <a:p>
            <a:pPr marL="11527" marR="4611" algn="just"/>
            <a:r>
              <a:rPr sz="908" dirty="0">
                <a:latin typeface="Verdana"/>
                <a:cs typeface="Verdana"/>
              </a:rPr>
              <a:t>В</a:t>
            </a:r>
            <a:r>
              <a:rPr sz="908" spc="18" dirty="0">
                <a:latin typeface="Verdana"/>
                <a:cs typeface="Verdana"/>
              </a:rPr>
              <a:t> </a:t>
            </a:r>
            <a:r>
              <a:rPr sz="908" spc="-45" dirty="0">
                <a:latin typeface="Verdana"/>
                <a:cs typeface="Verdana"/>
              </a:rPr>
              <a:t>течение</a:t>
            </a:r>
            <a:r>
              <a:rPr sz="908" spc="27" dirty="0">
                <a:latin typeface="Verdana"/>
                <a:cs typeface="Verdana"/>
              </a:rPr>
              <a:t> </a:t>
            </a:r>
            <a:r>
              <a:rPr sz="908" spc="-59" dirty="0">
                <a:latin typeface="Verdana"/>
                <a:cs typeface="Verdana"/>
              </a:rPr>
              <a:t>отчетного</a:t>
            </a:r>
            <a:r>
              <a:rPr sz="908" spc="23" dirty="0">
                <a:latin typeface="Verdana"/>
                <a:cs typeface="Verdana"/>
              </a:rPr>
              <a:t> </a:t>
            </a:r>
            <a:r>
              <a:rPr sz="908" spc="-54" dirty="0">
                <a:latin typeface="Verdana"/>
                <a:cs typeface="Verdana"/>
              </a:rPr>
              <a:t>периода</a:t>
            </a:r>
            <a:r>
              <a:rPr sz="908" spc="27" dirty="0">
                <a:latin typeface="Verdana"/>
                <a:cs typeface="Verdana"/>
              </a:rPr>
              <a:t> </a:t>
            </a:r>
            <a:r>
              <a:rPr sz="908" spc="-73" dirty="0">
                <a:latin typeface="Verdana"/>
                <a:cs typeface="Verdana"/>
              </a:rPr>
              <a:t>группа</a:t>
            </a:r>
            <a:r>
              <a:rPr sz="908" spc="23" dirty="0">
                <a:latin typeface="Verdana"/>
                <a:cs typeface="Verdana"/>
              </a:rPr>
              <a:t> </a:t>
            </a:r>
            <a:r>
              <a:rPr sz="908" spc="-50" dirty="0">
                <a:latin typeface="Verdana"/>
                <a:cs typeface="Verdana"/>
              </a:rPr>
              <a:t>приобрела</a:t>
            </a:r>
            <a:r>
              <a:rPr sz="908" spc="23" dirty="0">
                <a:latin typeface="Verdana"/>
                <a:cs typeface="Verdana"/>
              </a:rPr>
              <a:t> </a:t>
            </a:r>
            <a:r>
              <a:rPr sz="908" spc="-68" dirty="0">
                <a:latin typeface="Verdana"/>
                <a:cs typeface="Verdana"/>
              </a:rPr>
              <a:t>дочернюю</a:t>
            </a:r>
            <a:r>
              <a:rPr sz="908" spc="23" dirty="0">
                <a:latin typeface="Verdana"/>
                <a:cs typeface="Verdana"/>
              </a:rPr>
              <a:t> </a:t>
            </a:r>
            <a:r>
              <a:rPr sz="908" spc="-73" dirty="0">
                <a:latin typeface="Verdana"/>
                <a:cs typeface="Verdana"/>
              </a:rPr>
              <a:t>компанию</a:t>
            </a:r>
            <a:r>
              <a:rPr sz="908" spc="23" dirty="0">
                <a:latin typeface="Verdana"/>
                <a:cs typeface="Verdana"/>
              </a:rPr>
              <a:t> </a:t>
            </a:r>
            <a:r>
              <a:rPr sz="908" spc="-23" dirty="0">
                <a:latin typeface="Verdana"/>
                <a:cs typeface="Verdana"/>
              </a:rPr>
              <a:t>Х</a:t>
            </a:r>
            <a:r>
              <a:rPr sz="908" spc="-23" dirty="0">
                <a:latin typeface="Microsoft Sans Serif"/>
                <a:cs typeface="Microsoft Sans Serif"/>
              </a:rPr>
              <a:t>. </a:t>
            </a:r>
            <a:r>
              <a:rPr sz="908" spc="-36" dirty="0">
                <a:latin typeface="Verdana"/>
                <a:cs typeface="Verdana"/>
              </a:rPr>
              <a:t>Значения</a:t>
            </a:r>
            <a:r>
              <a:rPr sz="908" dirty="0">
                <a:latin typeface="Verdana"/>
                <a:cs typeface="Verdana"/>
              </a:rPr>
              <a:t> </a:t>
            </a:r>
            <a:r>
              <a:rPr sz="908" spc="-50" dirty="0">
                <a:latin typeface="Verdana"/>
                <a:cs typeface="Verdana"/>
              </a:rPr>
              <a:t>справедливой</a:t>
            </a:r>
            <a:r>
              <a:rPr sz="908" spc="5" dirty="0">
                <a:latin typeface="Verdana"/>
                <a:cs typeface="Verdana"/>
              </a:rPr>
              <a:t> </a:t>
            </a:r>
            <a:r>
              <a:rPr sz="908" spc="-32" dirty="0">
                <a:latin typeface="Verdana"/>
                <a:cs typeface="Verdana"/>
              </a:rPr>
              <a:t>стоимости</a:t>
            </a:r>
            <a:r>
              <a:rPr sz="908" dirty="0">
                <a:latin typeface="Verdana"/>
                <a:cs typeface="Verdana"/>
              </a:rPr>
              <a:t> </a:t>
            </a:r>
            <a:r>
              <a:rPr sz="908" spc="-54" dirty="0">
                <a:latin typeface="Verdana"/>
                <a:cs typeface="Verdana"/>
              </a:rPr>
              <a:t>приобретенных</a:t>
            </a:r>
            <a:r>
              <a:rPr sz="908" spc="5" dirty="0">
                <a:latin typeface="Verdana"/>
                <a:cs typeface="Verdana"/>
              </a:rPr>
              <a:t> </a:t>
            </a:r>
            <a:r>
              <a:rPr sz="908" spc="-50" dirty="0">
                <a:latin typeface="Verdana"/>
                <a:cs typeface="Verdana"/>
              </a:rPr>
              <a:t>активов</a:t>
            </a:r>
            <a:r>
              <a:rPr sz="908" dirty="0">
                <a:latin typeface="Verdana"/>
                <a:cs typeface="Verdana"/>
              </a:rPr>
              <a:t> и </a:t>
            </a:r>
            <a:r>
              <a:rPr sz="908" spc="-41" dirty="0">
                <a:latin typeface="Verdana"/>
                <a:cs typeface="Verdana"/>
              </a:rPr>
              <a:t>принятых </a:t>
            </a:r>
            <a:r>
              <a:rPr sz="908" spc="-59" dirty="0">
                <a:latin typeface="Verdana"/>
                <a:cs typeface="Verdana"/>
              </a:rPr>
              <a:t>обязательств</a:t>
            </a:r>
            <a:r>
              <a:rPr sz="908" spc="5" dirty="0">
                <a:latin typeface="Verdana"/>
                <a:cs typeface="Verdana"/>
              </a:rPr>
              <a:t> </a:t>
            </a:r>
            <a:r>
              <a:rPr sz="908" spc="-64" dirty="0">
                <a:latin typeface="Verdana"/>
                <a:cs typeface="Verdana"/>
              </a:rPr>
              <a:t>представлены</a:t>
            </a:r>
            <a:r>
              <a:rPr sz="908" spc="5" dirty="0">
                <a:latin typeface="Verdana"/>
                <a:cs typeface="Verdana"/>
              </a:rPr>
              <a:t> </a:t>
            </a:r>
            <a:r>
              <a:rPr sz="908" spc="-18" dirty="0">
                <a:latin typeface="Verdana"/>
                <a:cs typeface="Verdana"/>
              </a:rPr>
              <a:t>ниже</a:t>
            </a:r>
            <a:r>
              <a:rPr sz="908" spc="-18" dirty="0">
                <a:latin typeface="Microsoft Sans Serif"/>
                <a:cs typeface="Microsoft Sans Serif"/>
              </a:rPr>
              <a:t>:</a:t>
            </a:r>
            <a:endParaRPr sz="908">
              <a:latin typeface="Microsoft Sans Serif"/>
              <a:cs typeface="Microsoft Sans Serif"/>
            </a:endParaRPr>
          </a:p>
        </p:txBody>
      </p:sp>
      <p:sp>
        <p:nvSpPr>
          <p:cNvPr id="19" name="object 19"/>
          <p:cNvSpPr/>
          <p:nvPr/>
        </p:nvSpPr>
        <p:spPr>
          <a:xfrm>
            <a:off x="6089210" y="653527"/>
            <a:ext cx="9221" cy="5387276"/>
          </a:xfrm>
          <a:custGeom>
            <a:avLst/>
            <a:gdLst/>
            <a:ahLst/>
            <a:cxnLst/>
            <a:rect l="l" t="t" r="r" b="b"/>
            <a:pathLst>
              <a:path w="10160" h="5935980">
                <a:moveTo>
                  <a:pt x="9906" y="5935979"/>
                </a:moveTo>
                <a:lnTo>
                  <a:pt x="9905" y="0"/>
                </a:lnTo>
                <a:lnTo>
                  <a:pt x="0" y="0"/>
                </a:lnTo>
                <a:lnTo>
                  <a:pt x="0" y="5935979"/>
                </a:lnTo>
                <a:lnTo>
                  <a:pt x="9906" y="5935979"/>
                </a:lnTo>
                <a:close/>
              </a:path>
            </a:pathLst>
          </a:custGeom>
          <a:solidFill>
            <a:srgbClr val="000000"/>
          </a:solidFill>
        </p:spPr>
        <p:txBody>
          <a:bodyPr wrap="square" lIns="0" tIns="0" rIns="0" bIns="0" rtlCol="0"/>
          <a:lstStyle/>
          <a:p>
            <a:endParaRPr sz="1634"/>
          </a:p>
        </p:txBody>
      </p:sp>
      <p:sp>
        <p:nvSpPr>
          <p:cNvPr id="20" name="object 20"/>
          <p:cNvSpPr/>
          <p:nvPr/>
        </p:nvSpPr>
        <p:spPr>
          <a:xfrm>
            <a:off x="1520054" y="276625"/>
            <a:ext cx="9148226" cy="6309936"/>
          </a:xfrm>
          <a:custGeom>
            <a:avLst/>
            <a:gdLst/>
            <a:ahLst/>
            <a:cxnLst/>
            <a:rect l="l" t="t" r="r" b="b"/>
            <a:pathLst>
              <a:path w="10079990" h="6952615">
                <a:moveTo>
                  <a:pt x="10067531" y="12204"/>
                </a:moveTo>
                <a:lnTo>
                  <a:pt x="10061435" y="12204"/>
                </a:lnTo>
                <a:lnTo>
                  <a:pt x="10061423" y="18300"/>
                </a:lnTo>
                <a:lnTo>
                  <a:pt x="10061423" y="6934200"/>
                </a:lnTo>
                <a:lnTo>
                  <a:pt x="18288" y="6934200"/>
                </a:lnTo>
                <a:lnTo>
                  <a:pt x="18288" y="18300"/>
                </a:lnTo>
                <a:lnTo>
                  <a:pt x="10061423" y="18300"/>
                </a:lnTo>
                <a:lnTo>
                  <a:pt x="10061423" y="12204"/>
                </a:lnTo>
                <a:lnTo>
                  <a:pt x="18288" y="12204"/>
                </a:lnTo>
                <a:lnTo>
                  <a:pt x="12192" y="12204"/>
                </a:lnTo>
                <a:lnTo>
                  <a:pt x="12192" y="18288"/>
                </a:lnTo>
                <a:lnTo>
                  <a:pt x="12192" y="6934200"/>
                </a:lnTo>
                <a:lnTo>
                  <a:pt x="12192" y="6940296"/>
                </a:lnTo>
                <a:lnTo>
                  <a:pt x="18288" y="6940296"/>
                </a:lnTo>
                <a:lnTo>
                  <a:pt x="10061423" y="6940296"/>
                </a:lnTo>
                <a:lnTo>
                  <a:pt x="10067531" y="6940296"/>
                </a:lnTo>
                <a:lnTo>
                  <a:pt x="10067531" y="6934200"/>
                </a:lnTo>
                <a:lnTo>
                  <a:pt x="10067531" y="18300"/>
                </a:lnTo>
                <a:lnTo>
                  <a:pt x="10067531" y="12204"/>
                </a:lnTo>
                <a:close/>
              </a:path>
              <a:path w="10079990" h="6952615">
                <a:moveTo>
                  <a:pt x="10079736" y="0"/>
                </a:moveTo>
                <a:lnTo>
                  <a:pt x="10073640" y="0"/>
                </a:lnTo>
                <a:lnTo>
                  <a:pt x="10073640" y="6108"/>
                </a:lnTo>
                <a:lnTo>
                  <a:pt x="10073640" y="18288"/>
                </a:lnTo>
                <a:lnTo>
                  <a:pt x="10073640" y="6934200"/>
                </a:lnTo>
                <a:lnTo>
                  <a:pt x="10073640" y="6946392"/>
                </a:lnTo>
                <a:lnTo>
                  <a:pt x="10061435" y="6946392"/>
                </a:lnTo>
                <a:lnTo>
                  <a:pt x="18288" y="6946392"/>
                </a:lnTo>
                <a:lnTo>
                  <a:pt x="6096" y="6946392"/>
                </a:lnTo>
                <a:lnTo>
                  <a:pt x="6096" y="6934200"/>
                </a:lnTo>
                <a:lnTo>
                  <a:pt x="6096" y="18288"/>
                </a:lnTo>
                <a:lnTo>
                  <a:pt x="6096" y="6108"/>
                </a:lnTo>
                <a:lnTo>
                  <a:pt x="18288" y="6108"/>
                </a:lnTo>
                <a:lnTo>
                  <a:pt x="10061423" y="6108"/>
                </a:lnTo>
                <a:lnTo>
                  <a:pt x="10073640" y="6108"/>
                </a:lnTo>
                <a:lnTo>
                  <a:pt x="10073640" y="0"/>
                </a:lnTo>
                <a:lnTo>
                  <a:pt x="0" y="0"/>
                </a:lnTo>
                <a:lnTo>
                  <a:pt x="0" y="6108"/>
                </a:lnTo>
                <a:lnTo>
                  <a:pt x="0" y="18288"/>
                </a:lnTo>
                <a:lnTo>
                  <a:pt x="0" y="6934200"/>
                </a:lnTo>
                <a:lnTo>
                  <a:pt x="0" y="6946392"/>
                </a:lnTo>
                <a:lnTo>
                  <a:pt x="0" y="6952488"/>
                </a:lnTo>
                <a:lnTo>
                  <a:pt x="6096" y="6952488"/>
                </a:lnTo>
                <a:lnTo>
                  <a:pt x="10079736" y="6952488"/>
                </a:lnTo>
                <a:lnTo>
                  <a:pt x="10079736" y="6934200"/>
                </a:lnTo>
                <a:lnTo>
                  <a:pt x="10079736" y="18288"/>
                </a:lnTo>
                <a:lnTo>
                  <a:pt x="10079736" y="0"/>
                </a:lnTo>
                <a:close/>
              </a:path>
            </a:pathLst>
          </a:custGeom>
          <a:solidFill>
            <a:srgbClr val="000000"/>
          </a:solidFill>
        </p:spPr>
        <p:txBody>
          <a:bodyPr wrap="square" lIns="0" tIns="0" rIns="0" bIns="0" rtlCol="0"/>
          <a:lstStyle/>
          <a:p>
            <a:endParaRPr sz="1634">
              <a:solidFill>
                <a:schemeClr val="bg1"/>
              </a:solidFill>
            </a:endParaRPr>
          </a:p>
        </p:txBody>
      </p:sp>
      <p:sp>
        <p:nvSpPr>
          <p:cNvPr id="21" name="object 21"/>
          <p:cNvSpPr txBox="1">
            <a:spLocks noGrp="1"/>
          </p:cNvSpPr>
          <p:nvPr>
            <p:ph type="sldNum" sz="quarter" idx="7"/>
          </p:nvPr>
        </p:nvSpPr>
        <p:spPr>
          <a:xfrm>
            <a:off x="10917181" y="5924683"/>
            <a:ext cx="858794" cy="140300"/>
          </a:xfrm>
          <a:prstGeom prst="rect">
            <a:avLst/>
          </a:prstGeom>
        </p:spPr>
        <p:txBody>
          <a:bodyPr vert="horz" wrap="square" lIns="0" tIns="576" rIns="0" bIns="0" rtlCol="0" anchor="ctr">
            <a:spAutoFit/>
          </a:bodyPr>
          <a:lstStyle/>
          <a:p>
            <a:pPr marL="34580">
              <a:spcBef>
                <a:spcPts val="5"/>
              </a:spcBef>
            </a:pPr>
            <a:fld id="{81D60167-4931-47E6-BA6A-407CBD079E47}" type="slidenum">
              <a:rPr spc="-23" dirty="0"/>
              <a:pPr marL="34580">
                <a:spcBef>
                  <a:spcPts val="5"/>
                </a:spcBef>
              </a:pPr>
              <a:t>30</a:t>
            </a:fld>
            <a:endParaRPr spc="-23"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439367" y="394421"/>
            <a:ext cx="2027432" cy="151357"/>
          </a:xfrm>
          <a:prstGeom prst="rect">
            <a:avLst/>
          </a:prstGeom>
        </p:spPr>
        <p:txBody>
          <a:bodyPr vert="horz" wrap="square" lIns="0" tIns="11526" rIns="0" bIns="0" rtlCol="0">
            <a:spAutoFit/>
          </a:bodyPr>
          <a:lstStyle/>
          <a:p>
            <a:pPr marL="11527">
              <a:spcBef>
                <a:spcPts val="91"/>
              </a:spcBef>
            </a:pPr>
            <a:r>
              <a:rPr sz="908" spc="-54" dirty="0">
                <a:latin typeface="Verdana"/>
                <a:cs typeface="Verdana"/>
              </a:rPr>
              <a:t>Отчет</a:t>
            </a:r>
            <a:r>
              <a:rPr sz="908" spc="-36" dirty="0">
                <a:latin typeface="Verdana"/>
                <a:cs typeface="Verdana"/>
              </a:rPr>
              <a:t> </a:t>
            </a:r>
            <a:r>
              <a:rPr sz="908" spc="-64" dirty="0">
                <a:latin typeface="Verdana"/>
                <a:cs typeface="Verdana"/>
              </a:rPr>
              <a:t>о</a:t>
            </a:r>
            <a:r>
              <a:rPr sz="908" spc="-32" dirty="0">
                <a:latin typeface="Verdana"/>
                <a:cs typeface="Verdana"/>
              </a:rPr>
              <a:t> </a:t>
            </a:r>
            <a:r>
              <a:rPr sz="908" spc="-82" dirty="0">
                <a:latin typeface="Verdana"/>
                <a:cs typeface="Verdana"/>
              </a:rPr>
              <a:t>движении</a:t>
            </a:r>
            <a:r>
              <a:rPr sz="908" spc="-32" dirty="0">
                <a:latin typeface="Verdana"/>
                <a:cs typeface="Verdana"/>
              </a:rPr>
              <a:t> </a:t>
            </a:r>
            <a:r>
              <a:rPr sz="908" spc="-82" dirty="0">
                <a:latin typeface="Verdana"/>
                <a:cs typeface="Verdana"/>
              </a:rPr>
              <a:t>денежных</a:t>
            </a:r>
            <a:r>
              <a:rPr sz="908" spc="-36" dirty="0">
                <a:latin typeface="Verdana"/>
                <a:cs typeface="Verdana"/>
              </a:rPr>
              <a:t> </a:t>
            </a:r>
            <a:r>
              <a:rPr sz="908" spc="-18" dirty="0">
                <a:latin typeface="Verdana"/>
                <a:cs typeface="Verdana"/>
              </a:rPr>
              <a:t>средств</a:t>
            </a:r>
            <a:endParaRPr sz="908">
              <a:latin typeface="Verdana"/>
              <a:cs typeface="Verdana"/>
            </a:endParaRPr>
          </a:p>
        </p:txBody>
      </p:sp>
      <p:graphicFrame>
        <p:nvGraphicFramePr>
          <p:cNvPr id="3" name="object 3"/>
          <p:cNvGraphicFramePr>
            <a:graphicFrameLocks noGrp="1"/>
          </p:cNvGraphicFramePr>
          <p:nvPr/>
        </p:nvGraphicFramePr>
        <p:xfrm>
          <a:off x="1704816" y="730849"/>
          <a:ext cx="4073306" cy="1991128"/>
        </p:xfrm>
        <a:graphic>
          <a:graphicData uri="http://schemas.openxmlformats.org/drawingml/2006/table">
            <a:tbl>
              <a:tblPr firstRow="1" bandRow="1">
                <a:tableStyleId>{2D5ABB26-0587-4C30-8999-92F81FD0307C}</a:tableStyleId>
              </a:tblPr>
              <a:tblGrid>
                <a:gridCol w="3603043">
                  <a:extLst>
                    <a:ext uri="{9D8B030D-6E8A-4147-A177-3AD203B41FA5}">
                      <a16:colId xmlns:a16="http://schemas.microsoft.com/office/drawing/2014/main" val="20000"/>
                    </a:ext>
                  </a:extLst>
                </a:gridCol>
                <a:gridCol w="470263">
                  <a:extLst>
                    <a:ext uri="{9D8B030D-6E8A-4147-A177-3AD203B41FA5}">
                      <a16:colId xmlns:a16="http://schemas.microsoft.com/office/drawing/2014/main" val="20001"/>
                    </a:ext>
                  </a:extLst>
                </a:gridCol>
              </a:tblGrid>
              <a:tr h="167704">
                <a:tc>
                  <a:txBody>
                    <a:bodyPr/>
                    <a:lstStyle/>
                    <a:p>
                      <a:pPr marL="31750">
                        <a:lnSpc>
                          <a:spcPts val="1105"/>
                        </a:lnSpc>
                      </a:pPr>
                      <a:r>
                        <a:rPr sz="900" spc="-90" dirty="0">
                          <a:latin typeface="Verdana"/>
                          <a:cs typeface="Verdana"/>
                        </a:rPr>
                        <a:t>Денежные</a:t>
                      </a:r>
                      <a:r>
                        <a:rPr sz="900" spc="-20" dirty="0">
                          <a:latin typeface="Verdana"/>
                          <a:cs typeface="Verdana"/>
                        </a:rPr>
                        <a:t> </a:t>
                      </a:r>
                      <a:r>
                        <a:rPr sz="900" spc="-10" dirty="0">
                          <a:latin typeface="Verdana"/>
                          <a:cs typeface="Verdana"/>
                        </a:rPr>
                        <a:t>средства</a:t>
                      </a:r>
                      <a:endParaRPr sz="900">
                        <a:latin typeface="Verdana"/>
                        <a:cs typeface="Verdana"/>
                      </a:endParaRPr>
                    </a:p>
                  </a:txBody>
                  <a:tcPr marL="0" marR="0" marT="0" marB="0"/>
                </a:tc>
                <a:tc>
                  <a:txBody>
                    <a:bodyPr/>
                    <a:lstStyle/>
                    <a:p>
                      <a:pPr marR="24130" algn="r">
                        <a:lnSpc>
                          <a:spcPts val="1105"/>
                        </a:lnSpc>
                      </a:pPr>
                      <a:r>
                        <a:rPr sz="900" spc="-25" dirty="0">
                          <a:latin typeface="Microsoft Sans Serif"/>
                          <a:cs typeface="Microsoft Sans Serif"/>
                        </a:rPr>
                        <a:t>40</a:t>
                      </a:r>
                      <a:endParaRPr sz="900">
                        <a:latin typeface="Microsoft Sans Serif"/>
                        <a:cs typeface="Microsoft Sans Serif"/>
                      </a:endParaRPr>
                    </a:p>
                  </a:txBody>
                  <a:tcPr marL="0" marR="0" marT="0" marB="0"/>
                </a:tc>
                <a:extLst>
                  <a:ext uri="{0D108BD9-81ED-4DB2-BD59-A6C34878D82A}">
                    <a16:rowId xmlns:a16="http://schemas.microsoft.com/office/drawing/2014/main" val="10000"/>
                  </a:ext>
                </a:extLst>
              </a:tr>
              <a:tr h="206893">
                <a:tc>
                  <a:txBody>
                    <a:bodyPr/>
                    <a:lstStyle/>
                    <a:p>
                      <a:pPr marL="31750">
                        <a:lnSpc>
                          <a:spcPct val="100000"/>
                        </a:lnSpc>
                        <a:spcBef>
                          <a:spcPts val="245"/>
                        </a:spcBef>
                      </a:pPr>
                      <a:r>
                        <a:rPr sz="900" spc="-10" dirty="0">
                          <a:latin typeface="Verdana"/>
                          <a:cs typeface="Verdana"/>
                        </a:rPr>
                        <a:t>Запасы</a:t>
                      </a:r>
                      <a:endParaRPr sz="900">
                        <a:latin typeface="Verdana"/>
                        <a:cs typeface="Verdana"/>
                      </a:endParaRPr>
                    </a:p>
                  </a:txBody>
                  <a:tcPr marL="0" marR="0" marT="28239" marB="0"/>
                </a:tc>
                <a:tc>
                  <a:txBody>
                    <a:bodyPr/>
                    <a:lstStyle/>
                    <a:p>
                      <a:pPr marR="24130" algn="r">
                        <a:lnSpc>
                          <a:spcPct val="100000"/>
                        </a:lnSpc>
                        <a:spcBef>
                          <a:spcPts val="245"/>
                        </a:spcBef>
                      </a:pPr>
                      <a:r>
                        <a:rPr sz="900" spc="-25" dirty="0">
                          <a:latin typeface="Microsoft Sans Serif"/>
                          <a:cs typeface="Microsoft Sans Serif"/>
                        </a:rPr>
                        <a:t>100</a:t>
                      </a:r>
                      <a:endParaRPr sz="900">
                        <a:latin typeface="Microsoft Sans Serif"/>
                        <a:cs typeface="Microsoft Sans Serif"/>
                      </a:endParaRPr>
                    </a:p>
                  </a:txBody>
                  <a:tcPr marL="0" marR="0" marT="28239" marB="0"/>
                </a:tc>
                <a:extLst>
                  <a:ext uri="{0D108BD9-81ED-4DB2-BD59-A6C34878D82A}">
                    <a16:rowId xmlns:a16="http://schemas.microsoft.com/office/drawing/2014/main" val="10001"/>
                  </a:ext>
                </a:extLst>
              </a:tr>
              <a:tr h="206893">
                <a:tc>
                  <a:txBody>
                    <a:bodyPr/>
                    <a:lstStyle/>
                    <a:p>
                      <a:pPr marL="31750">
                        <a:lnSpc>
                          <a:spcPct val="100000"/>
                        </a:lnSpc>
                        <a:spcBef>
                          <a:spcPts val="245"/>
                        </a:spcBef>
                      </a:pPr>
                      <a:r>
                        <a:rPr sz="900" spc="-80" dirty="0">
                          <a:latin typeface="Verdana"/>
                          <a:cs typeface="Verdana"/>
                        </a:rPr>
                        <a:t>Дебиторская</a:t>
                      </a:r>
                      <a:r>
                        <a:rPr sz="900" spc="15" dirty="0">
                          <a:latin typeface="Verdana"/>
                          <a:cs typeface="Verdana"/>
                        </a:rPr>
                        <a:t> </a:t>
                      </a:r>
                      <a:r>
                        <a:rPr sz="900" spc="-10" dirty="0">
                          <a:latin typeface="Verdana"/>
                          <a:cs typeface="Verdana"/>
                        </a:rPr>
                        <a:t>задолженность</a:t>
                      </a:r>
                      <a:endParaRPr sz="900">
                        <a:latin typeface="Verdana"/>
                        <a:cs typeface="Verdana"/>
                      </a:endParaRPr>
                    </a:p>
                  </a:txBody>
                  <a:tcPr marL="0" marR="0" marT="28239" marB="0"/>
                </a:tc>
                <a:tc>
                  <a:txBody>
                    <a:bodyPr/>
                    <a:lstStyle/>
                    <a:p>
                      <a:pPr marR="24130" algn="r">
                        <a:lnSpc>
                          <a:spcPct val="100000"/>
                        </a:lnSpc>
                        <a:spcBef>
                          <a:spcPts val="245"/>
                        </a:spcBef>
                      </a:pPr>
                      <a:r>
                        <a:rPr sz="900" spc="-25" dirty="0">
                          <a:latin typeface="Microsoft Sans Serif"/>
                          <a:cs typeface="Microsoft Sans Serif"/>
                        </a:rPr>
                        <a:t>100</a:t>
                      </a:r>
                      <a:endParaRPr sz="900">
                        <a:latin typeface="Microsoft Sans Serif"/>
                        <a:cs typeface="Microsoft Sans Serif"/>
                      </a:endParaRPr>
                    </a:p>
                  </a:txBody>
                  <a:tcPr marL="0" marR="0" marT="28239" marB="0"/>
                </a:tc>
                <a:extLst>
                  <a:ext uri="{0D108BD9-81ED-4DB2-BD59-A6C34878D82A}">
                    <a16:rowId xmlns:a16="http://schemas.microsoft.com/office/drawing/2014/main" val="10002"/>
                  </a:ext>
                </a:extLst>
              </a:tr>
              <a:tr h="206893">
                <a:tc>
                  <a:txBody>
                    <a:bodyPr/>
                    <a:lstStyle/>
                    <a:p>
                      <a:pPr marL="31750">
                        <a:lnSpc>
                          <a:spcPct val="100000"/>
                        </a:lnSpc>
                        <a:spcBef>
                          <a:spcPts val="245"/>
                        </a:spcBef>
                      </a:pPr>
                      <a:r>
                        <a:rPr sz="900" spc="-70" dirty="0">
                          <a:latin typeface="Verdana"/>
                          <a:cs typeface="Verdana"/>
                        </a:rPr>
                        <a:t>Основные</a:t>
                      </a:r>
                      <a:r>
                        <a:rPr sz="900" spc="-30" dirty="0">
                          <a:latin typeface="Verdana"/>
                          <a:cs typeface="Verdana"/>
                        </a:rPr>
                        <a:t> </a:t>
                      </a:r>
                      <a:r>
                        <a:rPr sz="900" spc="-10" dirty="0">
                          <a:latin typeface="Verdana"/>
                          <a:cs typeface="Verdana"/>
                        </a:rPr>
                        <a:t>средства</a:t>
                      </a:r>
                      <a:endParaRPr sz="900">
                        <a:latin typeface="Verdana"/>
                        <a:cs typeface="Verdana"/>
                      </a:endParaRPr>
                    </a:p>
                  </a:txBody>
                  <a:tcPr marL="0" marR="0" marT="28239" marB="0"/>
                </a:tc>
                <a:tc>
                  <a:txBody>
                    <a:bodyPr/>
                    <a:lstStyle/>
                    <a:p>
                      <a:pPr marR="24130" algn="r">
                        <a:lnSpc>
                          <a:spcPct val="100000"/>
                        </a:lnSpc>
                        <a:spcBef>
                          <a:spcPts val="245"/>
                        </a:spcBef>
                      </a:pPr>
                      <a:r>
                        <a:rPr sz="900" spc="-25" dirty="0">
                          <a:latin typeface="Microsoft Sans Serif"/>
                          <a:cs typeface="Microsoft Sans Serif"/>
                        </a:rPr>
                        <a:t>650</a:t>
                      </a:r>
                      <a:endParaRPr sz="900">
                        <a:latin typeface="Microsoft Sans Serif"/>
                        <a:cs typeface="Microsoft Sans Serif"/>
                      </a:endParaRPr>
                    </a:p>
                  </a:txBody>
                  <a:tcPr marL="0" marR="0" marT="28239" marB="0"/>
                </a:tc>
                <a:extLst>
                  <a:ext uri="{0D108BD9-81ED-4DB2-BD59-A6C34878D82A}">
                    <a16:rowId xmlns:a16="http://schemas.microsoft.com/office/drawing/2014/main" val="10003"/>
                  </a:ext>
                </a:extLst>
              </a:tr>
              <a:tr h="206893">
                <a:tc>
                  <a:txBody>
                    <a:bodyPr/>
                    <a:lstStyle/>
                    <a:p>
                      <a:pPr marL="31750">
                        <a:lnSpc>
                          <a:spcPct val="100000"/>
                        </a:lnSpc>
                        <a:spcBef>
                          <a:spcPts val="245"/>
                        </a:spcBef>
                      </a:pPr>
                      <a:r>
                        <a:rPr sz="900" spc="-80" dirty="0">
                          <a:latin typeface="Verdana"/>
                          <a:cs typeface="Verdana"/>
                        </a:rPr>
                        <a:t>Кредиторская</a:t>
                      </a:r>
                      <a:r>
                        <a:rPr sz="900" spc="-20" dirty="0">
                          <a:latin typeface="Verdana"/>
                          <a:cs typeface="Verdana"/>
                        </a:rPr>
                        <a:t> </a:t>
                      </a:r>
                      <a:r>
                        <a:rPr sz="900" spc="-70" dirty="0">
                          <a:latin typeface="Verdana"/>
                          <a:cs typeface="Verdana"/>
                        </a:rPr>
                        <a:t>задолженность</a:t>
                      </a:r>
                      <a:r>
                        <a:rPr sz="900" spc="-20" dirty="0">
                          <a:latin typeface="Verdana"/>
                          <a:cs typeface="Verdana"/>
                        </a:rPr>
                        <a:t> </a:t>
                      </a:r>
                      <a:r>
                        <a:rPr sz="900" spc="-75" dirty="0">
                          <a:latin typeface="Verdana"/>
                          <a:cs typeface="Verdana"/>
                        </a:rPr>
                        <a:t>поставщикам</a:t>
                      </a:r>
                      <a:r>
                        <a:rPr sz="900" spc="-20" dirty="0">
                          <a:latin typeface="Verdana"/>
                          <a:cs typeface="Verdana"/>
                        </a:rPr>
                        <a:t> </a:t>
                      </a:r>
                      <a:r>
                        <a:rPr sz="900" spc="-85" dirty="0">
                          <a:latin typeface="Verdana"/>
                          <a:cs typeface="Verdana"/>
                        </a:rPr>
                        <a:t>и</a:t>
                      </a:r>
                      <a:r>
                        <a:rPr sz="900" spc="-25" dirty="0">
                          <a:latin typeface="Verdana"/>
                          <a:cs typeface="Verdana"/>
                        </a:rPr>
                        <a:t> </a:t>
                      </a:r>
                      <a:r>
                        <a:rPr sz="900" spc="-10" dirty="0">
                          <a:latin typeface="Verdana"/>
                          <a:cs typeface="Verdana"/>
                        </a:rPr>
                        <a:t>подрядчикам</a:t>
                      </a:r>
                      <a:endParaRPr sz="900">
                        <a:latin typeface="Verdana"/>
                        <a:cs typeface="Verdana"/>
                      </a:endParaRPr>
                    </a:p>
                  </a:txBody>
                  <a:tcPr marL="0" marR="0" marT="28239" marB="0"/>
                </a:tc>
                <a:tc>
                  <a:txBody>
                    <a:bodyPr/>
                    <a:lstStyle/>
                    <a:p>
                      <a:pPr marR="24130" algn="r">
                        <a:lnSpc>
                          <a:spcPct val="100000"/>
                        </a:lnSpc>
                        <a:spcBef>
                          <a:spcPts val="245"/>
                        </a:spcBef>
                      </a:pPr>
                      <a:r>
                        <a:rPr sz="900" spc="-10" dirty="0">
                          <a:latin typeface="Microsoft Sans Serif"/>
                          <a:cs typeface="Microsoft Sans Serif"/>
                        </a:rPr>
                        <a:t>(100)</a:t>
                      </a:r>
                      <a:endParaRPr sz="900">
                        <a:latin typeface="Microsoft Sans Serif"/>
                        <a:cs typeface="Microsoft Sans Serif"/>
                      </a:endParaRPr>
                    </a:p>
                  </a:txBody>
                  <a:tcPr marL="0" marR="0" marT="28239" marB="0"/>
                </a:tc>
                <a:extLst>
                  <a:ext uri="{0D108BD9-81ED-4DB2-BD59-A6C34878D82A}">
                    <a16:rowId xmlns:a16="http://schemas.microsoft.com/office/drawing/2014/main" val="10004"/>
                  </a:ext>
                </a:extLst>
              </a:tr>
              <a:tr h="206893">
                <a:tc>
                  <a:txBody>
                    <a:bodyPr/>
                    <a:lstStyle/>
                    <a:p>
                      <a:pPr marL="31750">
                        <a:lnSpc>
                          <a:spcPct val="100000"/>
                        </a:lnSpc>
                        <a:spcBef>
                          <a:spcPts val="245"/>
                        </a:spcBef>
                      </a:pPr>
                      <a:r>
                        <a:rPr sz="900" spc="-80" dirty="0">
                          <a:latin typeface="Verdana"/>
                          <a:cs typeface="Verdana"/>
                        </a:rPr>
                        <a:t>Долгосрочная</a:t>
                      </a:r>
                      <a:r>
                        <a:rPr sz="900" spc="25" dirty="0">
                          <a:latin typeface="Verdana"/>
                          <a:cs typeface="Verdana"/>
                        </a:rPr>
                        <a:t> </a:t>
                      </a:r>
                      <a:r>
                        <a:rPr sz="900" spc="-10" dirty="0">
                          <a:latin typeface="Verdana"/>
                          <a:cs typeface="Verdana"/>
                        </a:rPr>
                        <a:t>задолженность</a:t>
                      </a:r>
                      <a:endParaRPr sz="900">
                        <a:latin typeface="Verdana"/>
                        <a:cs typeface="Verdana"/>
                      </a:endParaRPr>
                    </a:p>
                  </a:txBody>
                  <a:tcPr marL="0" marR="0" marT="28239" marB="0"/>
                </a:tc>
                <a:tc>
                  <a:txBody>
                    <a:bodyPr/>
                    <a:lstStyle/>
                    <a:p>
                      <a:pPr marR="24130" algn="r">
                        <a:lnSpc>
                          <a:spcPct val="100000"/>
                        </a:lnSpc>
                        <a:spcBef>
                          <a:spcPts val="245"/>
                        </a:spcBef>
                      </a:pPr>
                      <a:r>
                        <a:rPr sz="900" spc="-10" dirty="0">
                          <a:latin typeface="Microsoft Sans Serif"/>
                          <a:cs typeface="Microsoft Sans Serif"/>
                        </a:rPr>
                        <a:t>(200)</a:t>
                      </a:r>
                      <a:endParaRPr sz="900">
                        <a:latin typeface="Microsoft Sans Serif"/>
                        <a:cs typeface="Microsoft Sans Serif"/>
                      </a:endParaRPr>
                    </a:p>
                  </a:txBody>
                  <a:tcPr marL="0" marR="0" marT="28239" marB="0"/>
                </a:tc>
                <a:extLst>
                  <a:ext uri="{0D108BD9-81ED-4DB2-BD59-A6C34878D82A}">
                    <a16:rowId xmlns:a16="http://schemas.microsoft.com/office/drawing/2014/main" val="10005"/>
                  </a:ext>
                </a:extLst>
              </a:tr>
              <a:tr h="206893">
                <a:tc>
                  <a:txBody>
                    <a:bodyPr/>
                    <a:lstStyle/>
                    <a:p>
                      <a:pPr marL="31750">
                        <a:lnSpc>
                          <a:spcPct val="100000"/>
                        </a:lnSpc>
                        <a:spcBef>
                          <a:spcPts val="245"/>
                        </a:spcBef>
                      </a:pPr>
                      <a:r>
                        <a:rPr sz="900" spc="-80" dirty="0">
                          <a:latin typeface="Verdana"/>
                          <a:cs typeface="Verdana"/>
                        </a:rPr>
                        <a:t>Совокупная</a:t>
                      </a:r>
                      <a:r>
                        <a:rPr sz="900" spc="-55" dirty="0">
                          <a:latin typeface="Verdana"/>
                          <a:cs typeface="Verdana"/>
                        </a:rPr>
                        <a:t> </a:t>
                      </a:r>
                      <a:r>
                        <a:rPr sz="900" spc="-65" dirty="0">
                          <a:latin typeface="Verdana"/>
                          <a:cs typeface="Verdana"/>
                        </a:rPr>
                        <a:t>цена</a:t>
                      </a:r>
                      <a:r>
                        <a:rPr sz="900" spc="-45" dirty="0">
                          <a:latin typeface="Verdana"/>
                          <a:cs typeface="Verdana"/>
                        </a:rPr>
                        <a:t> </a:t>
                      </a:r>
                      <a:r>
                        <a:rPr sz="900" spc="-10" dirty="0">
                          <a:latin typeface="Verdana"/>
                          <a:cs typeface="Verdana"/>
                        </a:rPr>
                        <a:t>приобретения</a:t>
                      </a:r>
                      <a:endParaRPr sz="900">
                        <a:latin typeface="Verdana"/>
                        <a:cs typeface="Verdana"/>
                      </a:endParaRPr>
                    </a:p>
                  </a:txBody>
                  <a:tcPr marL="0" marR="0" marT="28239" marB="0"/>
                </a:tc>
                <a:tc>
                  <a:txBody>
                    <a:bodyPr/>
                    <a:lstStyle/>
                    <a:p>
                      <a:pPr marR="24130" algn="r">
                        <a:lnSpc>
                          <a:spcPct val="100000"/>
                        </a:lnSpc>
                        <a:spcBef>
                          <a:spcPts val="245"/>
                        </a:spcBef>
                      </a:pPr>
                      <a:r>
                        <a:rPr sz="900" spc="-25" dirty="0">
                          <a:latin typeface="Microsoft Sans Serif"/>
                          <a:cs typeface="Microsoft Sans Serif"/>
                        </a:rPr>
                        <a:t>590</a:t>
                      </a:r>
                      <a:endParaRPr sz="900">
                        <a:latin typeface="Microsoft Sans Serif"/>
                        <a:cs typeface="Microsoft Sans Serif"/>
                      </a:endParaRPr>
                    </a:p>
                  </a:txBody>
                  <a:tcPr marL="0" marR="0" marT="28239" marB="0"/>
                </a:tc>
                <a:extLst>
                  <a:ext uri="{0D108BD9-81ED-4DB2-BD59-A6C34878D82A}">
                    <a16:rowId xmlns:a16="http://schemas.microsoft.com/office/drawing/2014/main" val="10006"/>
                  </a:ext>
                </a:extLst>
              </a:tr>
              <a:tr h="241471">
                <a:tc>
                  <a:txBody>
                    <a:bodyPr/>
                    <a:lstStyle/>
                    <a:p>
                      <a:pPr marL="31750">
                        <a:lnSpc>
                          <a:spcPct val="100000"/>
                        </a:lnSpc>
                        <a:spcBef>
                          <a:spcPts val="245"/>
                        </a:spcBef>
                      </a:pPr>
                      <a:r>
                        <a:rPr sz="900" spc="-40" dirty="0">
                          <a:latin typeface="Verdana"/>
                          <a:cs typeface="Verdana"/>
                        </a:rPr>
                        <a:t>За </a:t>
                      </a:r>
                      <a:r>
                        <a:rPr sz="900" spc="-65" dirty="0">
                          <a:latin typeface="Verdana"/>
                          <a:cs typeface="Verdana"/>
                        </a:rPr>
                        <a:t>вычетом</a:t>
                      </a:r>
                      <a:r>
                        <a:rPr sz="900" spc="-40" dirty="0">
                          <a:latin typeface="Verdana"/>
                          <a:cs typeface="Verdana"/>
                        </a:rPr>
                        <a:t> </a:t>
                      </a:r>
                      <a:r>
                        <a:rPr sz="900" spc="-90" dirty="0">
                          <a:latin typeface="Verdana"/>
                          <a:cs typeface="Verdana"/>
                        </a:rPr>
                        <a:t>денежных</a:t>
                      </a:r>
                      <a:r>
                        <a:rPr sz="900" spc="-45" dirty="0">
                          <a:latin typeface="Verdana"/>
                          <a:cs typeface="Verdana"/>
                        </a:rPr>
                        <a:t> </a:t>
                      </a:r>
                      <a:r>
                        <a:rPr sz="900" spc="-60" dirty="0">
                          <a:latin typeface="Verdana"/>
                          <a:cs typeface="Verdana"/>
                        </a:rPr>
                        <a:t>средств</a:t>
                      </a:r>
                      <a:r>
                        <a:rPr sz="900" spc="-35" dirty="0">
                          <a:latin typeface="Verdana"/>
                          <a:cs typeface="Verdana"/>
                        </a:rPr>
                        <a:t> </a:t>
                      </a:r>
                      <a:r>
                        <a:rPr sz="900" spc="-50" dirty="0">
                          <a:latin typeface="Verdana"/>
                          <a:cs typeface="Verdana"/>
                        </a:rPr>
                        <a:t>Х</a:t>
                      </a:r>
                      <a:endParaRPr sz="900">
                        <a:latin typeface="Verdana"/>
                        <a:cs typeface="Verdana"/>
                      </a:endParaRPr>
                    </a:p>
                  </a:txBody>
                  <a:tcPr marL="0" marR="0" marT="28239" marB="0"/>
                </a:tc>
                <a:tc>
                  <a:txBody>
                    <a:bodyPr/>
                    <a:lstStyle/>
                    <a:p>
                      <a:pPr marR="24130" algn="r">
                        <a:lnSpc>
                          <a:spcPct val="100000"/>
                        </a:lnSpc>
                        <a:spcBef>
                          <a:spcPts val="245"/>
                        </a:spcBef>
                      </a:pPr>
                      <a:r>
                        <a:rPr sz="900" spc="-20" dirty="0">
                          <a:latin typeface="Microsoft Sans Serif"/>
                          <a:cs typeface="Microsoft Sans Serif"/>
                        </a:rPr>
                        <a:t>(40)</a:t>
                      </a:r>
                      <a:endParaRPr sz="900">
                        <a:latin typeface="Microsoft Sans Serif"/>
                        <a:cs typeface="Microsoft Sans Serif"/>
                      </a:endParaRPr>
                    </a:p>
                  </a:txBody>
                  <a:tcPr marL="0" marR="0" marT="28239" marB="0"/>
                </a:tc>
                <a:extLst>
                  <a:ext uri="{0D108BD9-81ED-4DB2-BD59-A6C34878D82A}">
                    <a16:rowId xmlns:a16="http://schemas.microsoft.com/office/drawing/2014/main" val="10007"/>
                  </a:ext>
                </a:extLst>
              </a:tr>
              <a:tr h="340595">
                <a:tc>
                  <a:txBody>
                    <a:bodyPr/>
                    <a:lstStyle/>
                    <a:p>
                      <a:pPr marL="31750" marR="181610">
                        <a:lnSpc>
                          <a:spcPct val="100000"/>
                        </a:lnSpc>
                        <a:spcBef>
                          <a:spcPts val="459"/>
                        </a:spcBef>
                      </a:pPr>
                      <a:r>
                        <a:rPr sz="900" spc="-65" dirty="0">
                          <a:latin typeface="Verdana"/>
                          <a:cs typeface="Verdana"/>
                        </a:rPr>
                        <a:t>Движение</a:t>
                      </a:r>
                      <a:r>
                        <a:rPr sz="900" spc="65" dirty="0">
                          <a:latin typeface="Verdana"/>
                          <a:cs typeface="Verdana"/>
                        </a:rPr>
                        <a:t> </a:t>
                      </a:r>
                      <a:r>
                        <a:rPr sz="900" spc="-70" dirty="0">
                          <a:latin typeface="Verdana"/>
                          <a:cs typeface="Verdana"/>
                        </a:rPr>
                        <a:t>денежных</a:t>
                      </a:r>
                      <a:r>
                        <a:rPr sz="900" spc="65" dirty="0">
                          <a:latin typeface="Verdana"/>
                          <a:cs typeface="Verdana"/>
                        </a:rPr>
                        <a:t> </a:t>
                      </a:r>
                      <a:r>
                        <a:rPr sz="900" spc="-35" dirty="0">
                          <a:latin typeface="Verdana"/>
                          <a:cs typeface="Verdana"/>
                        </a:rPr>
                        <a:t>средств</a:t>
                      </a:r>
                      <a:r>
                        <a:rPr sz="900" spc="70" dirty="0">
                          <a:latin typeface="Verdana"/>
                          <a:cs typeface="Verdana"/>
                        </a:rPr>
                        <a:t> </a:t>
                      </a:r>
                      <a:r>
                        <a:rPr sz="900" dirty="0">
                          <a:latin typeface="Verdana"/>
                          <a:cs typeface="Verdana"/>
                        </a:rPr>
                        <a:t>в</a:t>
                      </a:r>
                      <a:r>
                        <a:rPr sz="900" spc="65" dirty="0">
                          <a:latin typeface="Verdana"/>
                          <a:cs typeface="Verdana"/>
                        </a:rPr>
                        <a:t> </a:t>
                      </a:r>
                      <a:r>
                        <a:rPr sz="900" spc="-50" dirty="0">
                          <a:latin typeface="Verdana"/>
                          <a:cs typeface="Verdana"/>
                        </a:rPr>
                        <a:t>результате</a:t>
                      </a:r>
                      <a:r>
                        <a:rPr sz="900" spc="70" dirty="0">
                          <a:latin typeface="Verdana"/>
                          <a:cs typeface="Verdana"/>
                        </a:rPr>
                        <a:t> </a:t>
                      </a:r>
                      <a:r>
                        <a:rPr sz="900" spc="-65" dirty="0">
                          <a:latin typeface="Verdana"/>
                          <a:cs typeface="Verdana"/>
                        </a:rPr>
                        <a:t>приобретения</a:t>
                      </a:r>
                      <a:r>
                        <a:rPr sz="900" spc="70" dirty="0">
                          <a:latin typeface="Verdana"/>
                          <a:cs typeface="Verdana"/>
                        </a:rPr>
                        <a:t> </a:t>
                      </a:r>
                      <a:r>
                        <a:rPr sz="900" spc="-25" dirty="0">
                          <a:latin typeface="Verdana"/>
                          <a:cs typeface="Verdana"/>
                        </a:rPr>
                        <a:t>за </a:t>
                      </a:r>
                      <a:r>
                        <a:rPr sz="900" spc="-65" dirty="0">
                          <a:latin typeface="Verdana"/>
                          <a:cs typeface="Verdana"/>
                        </a:rPr>
                        <a:t>вычетом</a:t>
                      </a:r>
                      <a:r>
                        <a:rPr sz="900" spc="-20" dirty="0">
                          <a:latin typeface="Verdana"/>
                          <a:cs typeface="Verdana"/>
                        </a:rPr>
                        <a:t> </a:t>
                      </a:r>
                      <a:r>
                        <a:rPr sz="900" spc="-55" dirty="0">
                          <a:latin typeface="Verdana"/>
                          <a:cs typeface="Verdana"/>
                        </a:rPr>
                        <a:t>суммы</a:t>
                      </a:r>
                      <a:r>
                        <a:rPr sz="900" spc="-30" dirty="0">
                          <a:latin typeface="Verdana"/>
                          <a:cs typeface="Verdana"/>
                        </a:rPr>
                        <a:t> </a:t>
                      </a:r>
                      <a:r>
                        <a:rPr sz="900" spc="-80" dirty="0">
                          <a:latin typeface="Verdana"/>
                          <a:cs typeface="Verdana"/>
                        </a:rPr>
                        <a:t>приобретенных</a:t>
                      </a:r>
                      <a:r>
                        <a:rPr sz="900" spc="-30" dirty="0">
                          <a:latin typeface="Verdana"/>
                          <a:cs typeface="Verdana"/>
                        </a:rPr>
                        <a:t> </a:t>
                      </a:r>
                      <a:r>
                        <a:rPr sz="900" spc="-90" dirty="0">
                          <a:latin typeface="Verdana"/>
                          <a:cs typeface="Verdana"/>
                        </a:rPr>
                        <a:t>денежных</a:t>
                      </a:r>
                      <a:r>
                        <a:rPr sz="900" spc="-30" dirty="0">
                          <a:latin typeface="Verdana"/>
                          <a:cs typeface="Verdana"/>
                        </a:rPr>
                        <a:t> </a:t>
                      </a:r>
                      <a:r>
                        <a:rPr sz="900" spc="-10" dirty="0">
                          <a:latin typeface="Verdana"/>
                          <a:cs typeface="Verdana"/>
                        </a:rPr>
                        <a:t>средств</a:t>
                      </a:r>
                      <a:endParaRPr sz="900">
                        <a:latin typeface="Verdana"/>
                        <a:cs typeface="Verdana"/>
                      </a:endParaRPr>
                    </a:p>
                  </a:txBody>
                  <a:tcPr marL="0" marR="0" marT="53019" marB="0"/>
                </a:tc>
                <a:tc>
                  <a:txBody>
                    <a:bodyPr/>
                    <a:lstStyle/>
                    <a:p>
                      <a:pPr marR="24130" algn="r">
                        <a:lnSpc>
                          <a:spcPct val="100000"/>
                        </a:lnSpc>
                        <a:spcBef>
                          <a:spcPts val="545"/>
                        </a:spcBef>
                      </a:pPr>
                      <a:r>
                        <a:rPr sz="900" spc="-25" dirty="0">
                          <a:latin typeface="Microsoft Sans Serif"/>
                          <a:cs typeface="Microsoft Sans Serif"/>
                        </a:rPr>
                        <a:t>550</a:t>
                      </a:r>
                      <a:endParaRPr sz="900">
                        <a:latin typeface="Microsoft Sans Serif"/>
                        <a:cs typeface="Microsoft Sans Serif"/>
                      </a:endParaRPr>
                    </a:p>
                  </a:txBody>
                  <a:tcPr marL="0" marR="0" marT="62817" marB="0"/>
                </a:tc>
                <a:extLst>
                  <a:ext uri="{0D108BD9-81ED-4DB2-BD59-A6C34878D82A}">
                    <a16:rowId xmlns:a16="http://schemas.microsoft.com/office/drawing/2014/main" val="10008"/>
                  </a:ext>
                </a:extLst>
              </a:tr>
            </a:tbl>
          </a:graphicData>
        </a:graphic>
      </p:graphicFrame>
      <p:sp>
        <p:nvSpPr>
          <p:cNvPr id="4" name="object 4"/>
          <p:cNvSpPr txBox="1"/>
          <p:nvPr/>
        </p:nvSpPr>
        <p:spPr>
          <a:xfrm>
            <a:off x="1722082" y="2847382"/>
            <a:ext cx="4039881" cy="849945"/>
          </a:xfrm>
          <a:prstGeom prst="rect">
            <a:avLst/>
          </a:prstGeom>
        </p:spPr>
        <p:txBody>
          <a:bodyPr vert="horz" wrap="square" lIns="0" tIns="11526" rIns="0" bIns="0" rtlCol="0">
            <a:spAutoFit/>
          </a:bodyPr>
          <a:lstStyle/>
          <a:p>
            <a:pPr marL="11527" algn="just">
              <a:spcBef>
                <a:spcPts val="91"/>
              </a:spcBef>
            </a:pPr>
            <a:r>
              <a:rPr sz="908" b="1" dirty="0">
                <a:latin typeface="Arial"/>
                <a:cs typeface="Arial"/>
              </a:rPr>
              <a:t>Б.</a:t>
            </a:r>
            <a:r>
              <a:rPr sz="908" b="1" spc="327" dirty="0">
                <a:latin typeface="Arial"/>
                <a:cs typeface="Arial"/>
              </a:rPr>
              <a:t>    </a:t>
            </a:r>
            <a:r>
              <a:rPr sz="908" b="1" dirty="0">
                <a:latin typeface="Arial"/>
                <a:cs typeface="Arial"/>
              </a:rPr>
              <a:t>Основные</a:t>
            </a:r>
            <a:r>
              <a:rPr sz="908" b="1" spc="5" dirty="0">
                <a:latin typeface="Arial"/>
                <a:cs typeface="Arial"/>
              </a:rPr>
              <a:t> </a:t>
            </a:r>
            <a:r>
              <a:rPr sz="908" b="1" spc="-9" dirty="0">
                <a:latin typeface="Arial"/>
                <a:cs typeface="Arial"/>
              </a:rPr>
              <a:t>средства</a:t>
            </a:r>
            <a:endParaRPr sz="908">
              <a:latin typeface="Arial"/>
              <a:cs typeface="Arial"/>
            </a:endParaRPr>
          </a:p>
          <a:p>
            <a:pPr>
              <a:spcBef>
                <a:spcPts val="41"/>
              </a:spcBef>
            </a:pPr>
            <a:endParaRPr sz="908">
              <a:latin typeface="Arial"/>
              <a:cs typeface="Arial"/>
            </a:endParaRPr>
          </a:p>
          <a:p>
            <a:pPr marL="11527" marR="4611" algn="just"/>
            <a:r>
              <a:rPr sz="908" dirty="0">
                <a:latin typeface="Verdana"/>
                <a:cs typeface="Verdana"/>
              </a:rPr>
              <a:t>В</a:t>
            </a:r>
            <a:r>
              <a:rPr sz="908" spc="-9" dirty="0">
                <a:latin typeface="Verdana"/>
                <a:cs typeface="Verdana"/>
              </a:rPr>
              <a:t> </a:t>
            </a:r>
            <a:r>
              <a:rPr sz="908" spc="-36" dirty="0">
                <a:latin typeface="Verdana"/>
                <a:cs typeface="Verdana"/>
              </a:rPr>
              <a:t>течение</a:t>
            </a:r>
            <a:r>
              <a:rPr sz="908" spc="-5" dirty="0">
                <a:latin typeface="Verdana"/>
                <a:cs typeface="Verdana"/>
              </a:rPr>
              <a:t> </a:t>
            </a:r>
            <a:r>
              <a:rPr sz="908" spc="-45" dirty="0">
                <a:latin typeface="Verdana"/>
                <a:cs typeface="Verdana"/>
              </a:rPr>
              <a:t>отчетного</a:t>
            </a:r>
            <a:r>
              <a:rPr sz="908" spc="-5" dirty="0">
                <a:latin typeface="Verdana"/>
                <a:cs typeface="Verdana"/>
              </a:rPr>
              <a:t> </a:t>
            </a:r>
            <a:r>
              <a:rPr sz="908" spc="-36" dirty="0">
                <a:latin typeface="Verdana"/>
                <a:cs typeface="Verdana"/>
              </a:rPr>
              <a:t>периода</a:t>
            </a:r>
            <a:r>
              <a:rPr sz="908" spc="-5" dirty="0">
                <a:latin typeface="Verdana"/>
                <a:cs typeface="Verdana"/>
              </a:rPr>
              <a:t> </a:t>
            </a:r>
            <a:r>
              <a:rPr sz="908" spc="-59" dirty="0">
                <a:latin typeface="Verdana"/>
                <a:cs typeface="Verdana"/>
              </a:rPr>
              <a:t>группа</a:t>
            </a:r>
            <a:r>
              <a:rPr sz="908" spc="-5" dirty="0">
                <a:latin typeface="Verdana"/>
                <a:cs typeface="Verdana"/>
              </a:rPr>
              <a:t> </a:t>
            </a:r>
            <a:r>
              <a:rPr sz="908" spc="-45" dirty="0">
                <a:latin typeface="Verdana"/>
                <a:cs typeface="Verdana"/>
              </a:rPr>
              <a:t>приобрела</a:t>
            </a:r>
            <a:r>
              <a:rPr sz="908" spc="-5" dirty="0">
                <a:latin typeface="Verdana"/>
                <a:cs typeface="Verdana"/>
              </a:rPr>
              <a:t> </a:t>
            </a:r>
            <a:r>
              <a:rPr sz="908" spc="-45" dirty="0">
                <a:latin typeface="Verdana"/>
                <a:cs typeface="Verdana"/>
              </a:rPr>
              <a:t>основные</a:t>
            </a:r>
            <a:r>
              <a:rPr sz="908" spc="-5" dirty="0">
                <a:latin typeface="Verdana"/>
                <a:cs typeface="Verdana"/>
              </a:rPr>
              <a:t> </a:t>
            </a:r>
            <a:r>
              <a:rPr sz="908" spc="-32" dirty="0">
                <a:latin typeface="Verdana"/>
                <a:cs typeface="Verdana"/>
              </a:rPr>
              <a:t>средства</a:t>
            </a:r>
            <a:r>
              <a:rPr sz="908" spc="-5" dirty="0">
                <a:latin typeface="Verdana"/>
                <a:cs typeface="Verdana"/>
              </a:rPr>
              <a:t> </a:t>
            </a:r>
            <a:r>
              <a:rPr sz="908" spc="-23" dirty="0">
                <a:latin typeface="Verdana"/>
                <a:cs typeface="Verdana"/>
              </a:rPr>
              <a:t>на </a:t>
            </a:r>
            <a:r>
              <a:rPr sz="908" spc="-59" dirty="0">
                <a:latin typeface="Verdana"/>
                <a:cs typeface="Verdana"/>
              </a:rPr>
              <a:t>сумму</a:t>
            </a:r>
            <a:r>
              <a:rPr sz="908" spc="-23" dirty="0">
                <a:latin typeface="Verdana"/>
                <a:cs typeface="Verdana"/>
              </a:rPr>
              <a:t> </a:t>
            </a:r>
            <a:r>
              <a:rPr sz="908" dirty="0">
                <a:latin typeface="Microsoft Sans Serif"/>
                <a:cs typeface="Microsoft Sans Serif"/>
              </a:rPr>
              <a:t>1250,</a:t>
            </a:r>
            <a:r>
              <a:rPr sz="908" spc="45" dirty="0">
                <a:latin typeface="Microsoft Sans Serif"/>
                <a:cs typeface="Microsoft Sans Serif"/>
              </a:rPr>
              <a:t> </a:t>
            </a:r>
            <a:r>
              <a:rPr sz="908" spc="-59" dirty="0">
                <a:latin typeface="Verdana"/>
                <a:cs typeface="Verdana"/>
              </a:rPr>
              <a:t>часть</a:t>
            </a:r>
            <a:r>
              <a:rPr sz="908" spc="5" dirty="0">
                <a:latin typeface="Verdana"/>
                <a:cs typeface="Verdana"/>
              </a:rPr>
              <a:t> </a:t>
            </a:r>
            <a:r>
              <a:rPr sz="908" spc="-86" dirty="0">
                <a:latin typeface="Verdana"/>
                <a:cs typeface="Verdana"/>
              </a:rPr>
              <a:t>которых</a:t>
            </a:r>
            <a:r>
              <a:rPr sz="908" spc="5" dirty="0">
                <a:latin typeface="Verdana"/>
                <a:cs typeface="Verdana"/>
              </a:rPr>
              <a:t> </a:t>
            </a:r>
            <a:r>
              <a:rPr sz="908" spc="-64" dirty="0">
                <a:latin typeface="Microsoft Sans Serif"/>
                <a:cs typeface="Microsoft Sans Serif"/>
              </a:rPr>
              <a:t>(</a:t>
            </a:r>
            <a:r>
              <a:rPr sz="908" spc="-64" dirty="0">
                <a:latin typeface="Verdana"/>
                <a:cs typeface="Verdana"/>
              </a:rPr>
              <a:t>на</a:t>
            </a:r>
            <a:r>
              <a:rPr sz="908" spc="-5" dirty="0">
                <a:latin typeface="Verdana"/>
                <a:cs typeface="Verdana"/>
              </a:rPr>
              <a:t> </a:t>
            </a:r>
            <a:r>
              <a:rPr sz="908" spc="-59" dirty="0">
                <a:latin typeface="Verdana"/>
                <a:cs typeface="Verdana"/>
              </a:rPr>
              <a:t>сумму</a:t>
            </a:r>
            <a:r>
              <a:rPr sz="908" spc="-18" dirty="0">
                <a:latin typeface="Verdana"/>
                <a:cs typeface="Verdana"/>
              </a:rPr>
              <a:t> </a:t>
            </a:r>
            <a:r>
              <a:rPr sz="908" dirty="0">
                <a:latin typeface="Microsoft Sans Serif"/>
                <a:cs typeface="Microsoft Sans Serif"/>
              </a:rPr>
              <a:t>900)</a:t>
            </a:r>
            <a:r>
              <a:rPr sz="908" spc="77" dirty="0">
                <a:latin typeface="Microsoft Sans Serif"/>
                <a:cs typeface="Microsoft Sans Serif"/>
              </a:rPr>
              <a:t> </a:t>
            </a:r>
            <a:r>
              <a:rPr sz="908" spc="-59" dirty="0">
                <a:latin typeface="Verdana"/>
                <a:cs typeface="Verdana"/>
              </a:rPr>
              <a:t>была</a:t>
            </a:r>
            <a:r>
              <a:rPr sz="908" spc="5" dirty="0">
                <a:latin typeface="Verdana"/>
                <a:cs typeface="Verdana"/>
              </a:rPr>
              <a:t> </a:t>
            </a:r>
            <a:r>
              <a:rPr sz="908" spc="-68" dirty="0">
                <a:latin typeface="Verdana"/>
                <a:cs typeface="Verdana"/>
              </a:rPr>
              <a:t>приобретена</a:t>
            </a:r>
            <a:r>
              <a:rPr sz="908" spc="5" dirty="0">
                <a:latin typeface="Verdana"/>
                <a:cs typeface="Verdana"/>
              </a:rPr>
              <a:t> </a:t>
            </a:r>
            <a:r>
              <a:rPr sz="908" spc="-103" dirty="0">
                <a:latin typeface="Verdana"/>
                <a:cs typeface="Verdana"/>
              </a:rPr>
              <a:t>на</a:t>
            </a:r>
            <a:r>
              <a:rPr sz="908" spc="23" dirty="0">
                <a:latin typeface="Verdana"/>
                <a:cs typeface="Verdana"/>
              </a:rPr>
              <a:t> </a:t>
            </a:r>
            <a:r>
              <a:rPr sz="908" spc="-32" dirty="0">
                <a:latin typeface="Verdana"/>
                <a:cs typeface="Verdana"/>
              </a:rPr>
              <a:t>условиях </a:t>
            </a:r>
            <a:r>
              <a:rPr sz="908" dirty="0">
                <a:latin typeface="Verdana"/>
                <a:cs typeface="Verdana"/>
              </a:rPr>
              <a:t>финансовой</a:t>
            </a:r>
            <a:r>
              <a:rPr sz="908" spc="182" dirty="0">
                <a:latin typeface="Verdana"/>
                <a:cs typeface="Verdana"/>
              </a:rPr>
              <a:t> </a:t>
            </a:r>
            <a:r>
              <a:rPr sz="908" dirty="0">
                <a:latin typeface="Verdana"/>
                <a:cs typeface="Verdana"/>
              </a:rPr>
              <a:t>аренды</a:t>
            </a:r>
            <a:r>
              <a:rPr sz="908" dirty="0">
                <a:latin typeface="Microsoft Sans Serif"/>
                <a:cs typeface="Microsoft Sans Serif"/>
              </a:rPr>
              <a:t>.</a:t>
            </a:r>
            <a:r>
              <a:rPr sz="908" spc="259" dirty="0">
                <a:latin typeface="Microsoft Sans Serif"/>
                <a:cs typeface="Microsoft Sans Serif"/>
              </a:rPr>
              <a:t> </a:t>
            </a:r>
            <a:r>
              <a:rPr sz="908" dirty="0">
                <a:latin typeface="Verdana"/>
                <a:cs typeface="Verdana"/>
              </a:rPr>
              <a:t>Для</a:t>
            </a:r>
            <a:r>
              <a:rPr sz="908" spc="182" dirty="0">
                <a:latin typeface="Verdana"/>
                <a:cs typeface="Verdana"/>
              </a:rPr>
              <a:t> </a:t>
            </a:r>
            <a:r>
              <a:rPr sz="908" spc="-9" dirty="0">
                <a:latin typeface="Verdana"/>
                <a:cs typeface="Verdana"/>
              </a:rPr>
              <a:t>приобретения</a:t>
            </a:r>
            <a:r>
              <a:rPr sz="908" spc="185" dirty="0">
                <a:latin typeface="Verdana"/>
                <a:cs typeface="Verdana"/>
              </a:rPr>
              <a:t> </a:t>
            </a:r>
            <a:r>
              <a:rPr sz="908" dirty="0">
                <a:latin typeface="Verdana"/>
                <a:cs typeface="Verdana"/>
              </a:rPr>
              <a:t>основных</a:t>
            </a:r>
            <a:r>
              <a:rPr sz="908" spc="182" dirty="0">
                <a:latin typeface="Verdana"/>
                <a:cs typeface="Verdana"/>
              </a:rPr>
              <a:t> </a:t>
            </a:r>
            <a:r>
              <a:rPr sz="908" dirty="0">
                <a:latin typeface="Verdana"/>
                <a:cs typeface="Verdana"/>
              </a:rPr>
              <a:t>средств</a:t>
            </a:r>
            <a:r>
              <a:rPr sz="908" spc="185" dirty="0">
                <a:latin typeface="Verdana"/>
                <a:cs typeface="Verdana"/>
              </a:rPr>
              <a:t> </a:t>
            </a:r>
            <a:r>
              <a:rPr sz="908" spc="-18" dirty="0">
                <a:latin typeface="Verdana"/>
                <a:cs typeface="Verdana"/>
              </a:rPr>
              <a:t>были </a:t>
            </a:r>
            <a:r>
              <a:rPr sz="908" spc="-73" dirty="0">
                <a:latin typeface="Verdana"/>
                <a:cs typeface="Verdana"/>
              </a:rPr>
              <a:t>использованы</a:t>
            </a:r>
            <a:r>
              <a:rPr sz="908" spc="-27" dirty="0">
                <a:latin typeface="Verdana"/>
                <a:cs typeface="Verdana"/>
              </a:rPr>
              <a:t> </a:t>
            </a:r>
            <a:r>
              <a:rPr sz="908" spc="-77" dirty="0">
                <a:latin typeface="Verdana"/>
                <a:cs typeface="Verdana"/>
              </a:rPr>
              <a:t>денежные</a:t>
            </a:r>
            <a:r>
              <a:rPr sz="908" spc="-27" dirty="0">
                <a:latin typeface="Verdana"/>
                <a:cs typeface="Verdana"/>
              </a:rPr>
              <a:t> </a:t>
            </a:r>
            <a:r>
              <a:rPr sz="908" spc="-50" dirty="0">
                <a:latin typeface="Verdana"/>
                <a:cs typeface="Verdana"/>
              </a:rPr>
              <a:t>средства</a:t>
            </a:r>
            <a:r>
              <a:rPr sz="908" spc="-27" dirty="0">
                <a:latin typeface="Verdana"/>
                <a:cs typeface="Verdana"/>
              </a:rPr>
              <a:t> </a:t>
            </a:r>
            <a:r>
              <a:rPr sz="908" spc="-73" dirty="0">
                <a:latin typeface="Verdana"/>
                <a:cs typeface="Verdana"/>
              </a:rPr>
              <a:t>в</a:t>
            </a:r>
            <a:r>
              <a:rPr sz="908" spc="-27" dirty="0">
                <a:latin typeface="Verdana"/>
                <a:cs typeface="Verdana"/>
              </a:rPr>
              <a:t> </a:t>
            </a:r>
            <a:r>
              <a:rPr sz="908" spc="-50" dirty="0">
                <a:latin typeface="Verdana"/>
                <a:cs typeface="Verdana"/>
              </a:rPr>
              <a:t>сумме</a:t>
            </a:r>
            <a:r>
              <a:rPr sz="908" spc="-32" dirty="0">
                <a:latin typeface="Verdana"/>
                <a:cs typeface="Verdana"/>
              </a:rPr>
              <a:t> </a:t>
            </a:r>
            <a:r>
              <a:rPr sz="908" spc="-18" dirty="0">
                <a:latin typeface="Microsoft Sans Serif"/>
                <a:cs typeface="Microsoft Sans Serif"/>
              </a:rPr>
              <a:t>350.</a:t>
            </a:r>
            <a:endParaRPr sz="908">
              <a:latin typeface="Microsoft Sans Serif"/>
              <a:cs typeface="Microsoft Sans Serif"/>
            </a:endParaRPr>
          </a:p>
        </p:txBody>
      </p:sp>
      <p:sp>
        <p:nvSpPr>
          <p:cNvPr id="5" name="object 5"/>
          <p:cNvSpPr txBox="1"/>
          <p:nvPr/>
        </p:nvSpPr>
        <p:spPr>
          <a:xfrm>
            <a:off x="1722106" y="3953896"/>
            <a:ext cx="4039881" cy="989663"/>
          </a:xfrm>
          <a:prstGeom prst="rect">
            <a:avLst/>
          </a:prstGeom>
        </p:spPr>
        <p:txBody>
          <a:bodyPr vert="horz" wrap="square" lIns="0" tIns="11526" rIns="0" bIns="0" rtlCol="0">
            <a:spAutoFit/>
          </a:bodyPr>
          <a:lstStyle/>
          <a:p>
            <a:pPr marL="11527" algn="just">
              <a:spcBef>
                <a:spcPts val="91"/>
              </a:spcBef>
            </a:pPr>
            <a:r>
              <a:rPr sz="908" b="1" dirty="0">
                <a:latin typeface="Arial"/>
                <a:cs typeface="Arial"/>
              </a:rPr>
              <a:t>В.</a:t>
            </a:r>
            <a:r>
              <a:rPr sz="908" b="1" spc="322" dirty="0">
                <a:latin typeface="Arial"/>
                <a:cs typeface="Arial"/>
              </a:rPr>
              <a:t>    </a:t>
            </a:r>
            <a:r>
              <a:rPr sz="908" b="1" dirty="0">
                <a:latin typeface="Arial"/>
                <a:cs typeface="Arial"/>
              </a:rPr>
              <a:t>Денежные</a:t>
            </a:r>
            <a:r>
              <a:rPr sz="908" b="1" spc="9" dirty="0">
                <a:latin typeface="Arial"/>
                <a:cs typeface="Arial"/>
              </a:rPr>
              <a:t> </a:t>
            </a:r>
            <a:r>
              <a:rPr sz="908" b="1" dirty="0">
                <a:latin typeface="Arial"/>
                <a:cs typeface="Arial"/>
              </a:rPr>
              <a:t>средства</a:t>
            </a:r>
            <a:r>
              <a:rPr sz="908" b="1" spc="-5" dirty="0">
                <a:latin typeface="Arial"/>
                <a:cs typeface="Arial"/>
              </a:rPr>
              <a:t> </a:t>
            </a:r>
            <a:r>
              <a:rPr sz="908" b="1" dirty="0">
                <a:latin typeface="Arial"/>
                <a:cs typeface="Arial"/>
              </a:rPr>
              <a:t>(и</a:t>
            </a:r>
            <a:r>
              <a:rPr sz="908" b="1" spc="-5" dirty="0">
                <a:latin typeface="Arial"/>
                <a:cs typeface="Arial"/>
              </a:rPr>
              <a:t> </a:t>
            </a:r>
            <a:r>
              <a:rPr sz="908" b="1" dirty="0">
                <a:latin typeface="Arial"/>
                <a:cs typeface="Arial"/>
              </a:rPr>
              <a:t>их</a:t>
            </a:r>
            <a:r>
              <a:rPr sz="908" b="1" spc="-9" dirty="0">
                <a:latin typeface="Arial"/>
                <a:cs typeface="Arial"/>
              </a:rPr>
              <a:t> эквиваленты)</a:t>
            </a:r>
            <a:endParaRPr sz="908">
              <a:latin typeface="Arial"/>
              <a:cs typeface="Arial"/>
            </a:endParaRPr>
          </a:p>
          <a:p>
            <a:pPr>
              <a:spcBef>
                <a:spcPts val="41"/>
              </a:spcBef>
            </a:pPr>
            <a:endParaRPr sz="908">
              <a:latin typeface="Arial"/>
              <a:cs typeface="Arial"/>
            </a:endParaRPr>
          </a:p>
          <a:p>
            <a:pPr marL="11527" marR="4611" algn="just"/>
            <a:r>
              <a:rPr sz="908" spc="-77" dirty="0">
                <a:latin typeface="Verdana"/>
                <a:cs typeface="Verdana"/>
              </a:rPr>
              <a:t>Денежные</a:t>
            </a:r>
            <a:r>
              <a:rPr sz="908" spc="73" dirty="0">
                <a:latin typeface="Verdana"/>
                <a:cs typeface="Verdana"/>
              </a:rPr>
              <a:t> </a:t>
            </a:r>
            <a:r>
              <a:rPr sz="908" spc="-54" dirty="0">
                <a:latin typeface="Verdana"/>
                <a:cs typeface="Verdana"/>
              </a:rPr>
              <a:t>средства</a:t>
            </a:r>
            <a:r>
              <a:rPr sz="908" spc="73" dirty="0">
                <a:latin typeface="Verdana"/>
                <a:cs typeface="Verdana"/>
              </a:rPr>
              <a:t> </a:t>
            </a:r>
            <a:r>
              <a:rPr sz="908" spc="-41" dirty="0">
                <a:latin typeface="Microsoft Sans Serif"/>
                <a:cs typeface="Microsoft Sans Serif"/>
              </a:rPr>
              <a:t>(</a:t>
            </a:r>
            <a:r>
              <a:rPr sz="908" spc="-41" dirty="0">
                <a:latin typeface="Verdana"/>
                <a:cs typeface="Verdana"/>
              </a:rPr>
              <a:t>и</a:t>
            </a:r>
            <a:r>
              <a:rPr sz="908" spc="73" dirty="0">
                <a:latin typeface="Verdana"/>
                <a:cs typeface="Verdana"/>
              </a:rPr>
              <a:t> </a:t>
            </a:r>
            <a:r>
              <a:rPr sz="908" spc="-86" dirty="0">
                <a:latin typeface="Verdana"/>
                <a:cs typeface="Verdana"/>
              </a:rPr>
              <a:t>их</a:t>
            </a:r>
            <a:r>
              <a:rPr sz="908" spc="73" dirty="0">
                <a:latin typeface="Verdana"/>
                <a:cs typeface="Verdana"/>
              </a:rPr>
              <a:t> </a:t>
            </a:r>
            <a:r>
              <a:rPr sz="908" spc="-64" dirty="0">
                <a:latin typeface="Verdana"/>
                <a:cs typeface="Verdana"/>
              </a:rPr>
              <a:t>эквиваленты</a:t>
            </a:r>
            <a:r>
              <a:rPr sz="908" spc="-64" dirty="0">
                <a:latin typeface="Microsoft Sans Serif"/>
                <a:cs typeface="Microsoft Sans Serif"/>
              </a:rPr>
              <a:t>)</a:t>
            </a:r>
            <a:r>
              <a:rPr sz="908" spc="150" dirty="0">
                <a:latin typeface="Microsoft Sans Serif"/>
                <a:cs typeface="Microsoft Sans Serif"/>
              </a:rPr>
              <a:t> </a:t>
            </a:r>
            <a:r>
              <a:rPr sz="908" spc="-77" dirty="0">
                <a:latin typeface="Verdana"/>
                <a:cs typeface="Verdana"/>
              </a:rPr>
              <a:t>включают</a:t>
            </a:r>
            <a:r>
              <a:rPr sz="908" spc="77" dirty="0">
                <a:latin typeface="Verdana"/>
                <a:cs typeface="Verdana"/>
              </a:rPr>
              <a:t> </a:t>
            </a:r>
            <a:r>
              <a:rPr sz="908" spc="-68" dirty="0">
                <a:latin typeface="Verdana"/>
                <a:cs typeface="Verdana"/>
              </a:rPr>
              <a:t>наличные</a:t>
            </a:r>
            <a:r>
              <a:rPr sz="908" spc="73" dirty="0">
                <a:latin typeface="Verdana"/>
                <a:cs typeface="Verdana"/>
              </a:rPr>
              <a:t> </a:t>
            </a:r>
            <a:r>
              <a:rPr sz="908" spc="-50" dirty="0">
                <a:latin typeface="Verdana"/>
                <a:cs typeface="Verdana"/>
              </a:rPr>
              <a:t>средства</a:t>
            </a:r>
            <a:r>
              <a:rPr sz="908" spc="77" dirty="0">
                <a:latin typeface="Verdana"/>
                <a:cs typeface="Verdana"/>
              </a:rPr>
              <a:t> </a:t>
            </a:r>
            <a:r>
              <a:rPr sz="908" spc="-77" dirty="0">
                <a:latin typeface="Verdana"/>
                <a:cs typeface="Verdana"/>
              </a:rPr>
              <a:t>и</a:t>
            </a:r>
            <a:r>
              <a:rPr sz="908" spc="-45" dirty="0">
                <a:latin typeface="Verdana"/>
                <a:cs typeface="Verdana"/>
              </a:rPr>
              <a:t> </a:t>
            </a:r>
            <a:r>
              <a:rPr sz="908" spc="-64" dirty="0">
                <a:latin typeface="Verdana"/>
                <a:cs typeface="Verdana"/>
              </a:rPr>
              <a:t>остатки</a:t>
            </a:r>
            <a:r>
              <a:rPr sz="908" spc="-23" dirty="0">
                <a:latin typeface="Verdana"/>
                <a:cs typeface="Verdana"/>
              </a:rPr>
              <a:t> </a:t>
            </a:r>
            <a:r>
              <a:rPr sz="908" spc="-68" dirty="0">
                <a:latin typeface="Verdana"/>
                <a:cs typeface="Verdana"/>
              </a:rPr>
              <a:t>на</a:t>
            </a:r>
            <a:r>
              <a:rPr sz="908" spc="-23" dirty="0">
                <a:latin typeface="Verdana"/>
                <a:cs typeface="Verdana"/>
              </a:rPr>
              <a:t> </a:t>
            </a:r>
            <a:r>
              <a:rPr sz="908" spc="-82" dirty="0">
                <a:latin typeface="Verdana"/>
                <a:cs typeface="Verdana"/>
              </a:rPr>
              <a:t>банковских</a:t>
            </a:r>
            <a:r>
              <a:rPr sz="908" spc="-23" dirty="0">
                <a:latin typeface="Verdana"/>
                <a:cs typeface="Verdana"/>
              </a:rPr>
              <a:t> </a:t>
            </a:r>
            <a:r>
              <a:rPr sz="908" spc="-50" dirty="0">
                <a:latin typeface="Verdana"/>
                <a:cs typeface="Verdana"/>
              </a:rPr>
              <a:t>счетах</a:t>
            </a:r>
            <a:r>
              <a:rPr sz="908" spc="-50" dirty="0">
                <a:latin typeface="Microsoft Sans Serif"/>
                <a:cs typeface="Microsoft Sans Serif"/>
              </a:rPr>
              <a:t>,</a:t>
            </a:r>
            <a:r>
              <a:rPr sz="908" spc="54" dirty="0">
                <a:latin typeface="Microsoft Sans Serif"/>
                <a:cs typeface="Microsoft Sans Serif"/>
              </a:rPr>
              <a:t> </a:t>
            </a:r>
            <a:r>
              <a:rPr sz="908" spc="-45" dirty="0">
                <a:latin typeface="Verdana"/>
                <a:cs typeface="Verdana"/>
              </a:rPr>
              <a:t>а</a:t>
            </a:r>
            <a:r>
              <a:rPr sz="908" spc="-23" dirty="0">
                <a:latin typeface="Verdana"/>
                <a:cs typeface="Verdana"/>
              </a:rPr>
              <a:t> </a:t>
            </a:r>
            <a:r>
              <a:rPr sz="908" spc="-86" dirty="0">
                <a:latin typeface="Verdana"/>
                <a:cs typeface="Verdana"/>
              </a:rPr>
              <a:t>также</a:t>
            </a:r>
            <a:r>
              <a:rPr sz="908" spc="-23" dirty="0">
                <a:latin typeface="Verdana"/>
                <a:cs typeface="Verdana"/>
              </a:rPr>
              <a:t> </a:t>
            </a:r>
            <a:r>
              <a:rPr sz="908" spc="-68" dirty="0">
                <a:latin typeface="Verdana"/>
                <a:cs typeface="Verdana"/>
              </a:rPr>
              <a:t>инвестиции</a:t>
            </a:r>
            <a:r>
              <a:rPr sz="908" spc="-23" dirty="0">
                <a:latin typeface="Verdana"/>
                <a:cs typeface="Verdana"/>
              </a:rPr>
              <a:t> </a:t>
            </a:r>
            <a:r>
              <a:rPr sz="908" spc="-68" dirty="0">
                <a:latin typeface="Verdana"/>
                <a:cs typeface="Verdana"/>
              </a:rPr>
              <a:t>в</a:t>
            </a:r>
            <a:r>
              <a:rPr sz="908" spc="-18" dirty="0">
                <a:latin typeface="Verdana"/>
                <a:cs typeface="Verdana"/>
              </a:rPr>
              <a:t> </a:t>
            </a:r>
            <a:r>
              <a:rPr sz="908" spc="-77" dirty="0">
                <a:latin typeface="Verdana"/>
                <a:cs typeface="Verdana"/>
              </a:rPr>
              <a:t>рыночные</a:t>
            </a:r>
            <a:r>
              <a:rPr sz="908" spc="-18" dirty="0">
                <a:latin typeface="Verdana"/>
                <a:cs typeface="Verdana"/>
              </a:rPr>
              <a:t> </a:t>
            </a:r>
            <a:r>
              <a:rPr sz="908" spc="-73" dirty="0">
                <a:latin typeface="Verdana"/>
                <a:cs typeface="Verdana"/>
              </a:rPr>
              <a:t>денежные</a:t>
            </a:r>
            <a:r>
              <a:rPr sz="908" spc="-41" dirty="0">
                <a:latin typeface="Verdana"/>
                <a:cs typeface="Verdana"/>
              </a:rPr>
              <a:t> </a:t>
            </a:r>
            <a:r>
              <a:rPr sz="908" spc="-59" dirty="0">
                <a:latin typeface="Verdana"/>
                <a:cs typeface="Verdana"/>
              </a:rPr>
              <a:t>инструменты</a:t>
            </a:r>
            <a:r>
              <a:rPr sz="908" spc="-59" dirty="0">
                <a:latin typeface="Microsoft Sans Serif"/>
                <a:cs typeface="Microsoft Sans Serif"/>
              </a:rPr>
              <a:t>.</a:t>
            </a:r>
            <a:r>
              <a:rPr sz="908" spc="336" dirty="0">
                <a:latin typeface="Microsoft Sans Serif"/>
                <a:cs typeface="Microsoft Sans Serif"/>
              </a:rPr>
              <a:t> </a:t>
            </a:r>
            <a:r>
              <a:rPr sz="908" spc="-73" dirty="0">
                <a:latin typeface="Verdana"/>
                <a:cs typeface="Verdana"/>
              </a:rPr>
              <a:t>Денежные</a:t>
            </a:r>
            <a:r>
              <a:rPr sz="908" spc="263" dirty="0">
                <a:latin typeface="Verdana"/>
                <a:cs typeface="Verdana"/>
              </a:rPr>
              <a:t> </a:t>
            </a:r>
            <a:r>
              <a:rPr sz="908" spc="-50" dirty="0">
                <a:latin typeface="Verdana"/>
                <a:cs typeface="Verdana"/>
              </a:rPr>
              <a:t>средства</a:t>
            </a:r>
            <a:r>
              <a:rPr sz="908" spc="268" dirty="0">
                <a:latin typeface="Verdana"/>
                <a:cs typeface="Verdana"/>
              </a:rPr>
              <a:t> </a:t>
            </a:r>
            <a:r>
              <a:rPr sz="908" spc="-45" dirty="0">
                <a:latin typeface="Microsoft Sans Serif"/>
                <a:cs typeface="Microsoft Sans Serif"/>
              </a:rPr>
              <a:t>(</a:t>
            </a:r>
            <a:r>
              <a:rPr sz="908" spc="-45" dirty="0">
                <a:latin typeface="Verdana"/>
                <a:cs typeface="Verdana"/>
              </a:rPr>
              <a:t>и</a:t>
            </a:r>
            <a:r>
              <a:rPr sz="908" spc="263" dirty="0">
                <a:latin typeface="Verdana"/>
                <a:cs typeface="Verdana"/>
              </a:rPr>
              <a:t> </a:t>
            </a:r>
            <a:r>
              <a:rPr sz="908" spc="-82" dirty="0">
                <a:latin typeface="Verdana"/>
                <a:cs typeface="Verdana"/>
              </a:rPr>
              <a:t>их</a:t>
            </a:r>
            <a:r>
              <a:rPr sz="908" spc="263" dirty="0">
                <a:latin typeface="Verdana"/>
                <a:cs typeface="Verdana"/>
              </a:rPr>
              <a:t> </a:t>
            </a:r>
            <a:r>
              <a:rPr sz="908" spc="-59" dirty="0">
                <a:latin typeface="Verdana"/>
                <a:cs typeface="Verdana"/>
              </a:rPr>
              <a:t>эквиваленты</a:t>
            </a:r>
            <a:r>
              <a:rPr sz="908" spc="-59" dirty="0">
                <a:latin typeface="Microsoft Sans Serif"/>
                <a:cs typeface="Microsoft Sans Serif"/>
              </a:rPr>
              <a:t>),</a:t>
            </a:r>
            <a:r>
              <a:rPr sz="908" spc="340" dirty="0">
                <a:latin typeface="Microsoft Sans Serif"/>
                <a:cs typeface="Microsoft Sans Serif"/>
              </a:rPr>
              <a:t> </a:t>
            </a:r>
            <a:r>
              <a:rPr sz="908" spc="-77" dirty="0">
                <a:latin typeface="Verdana"/>
                <a:cs typeface="Verdana"/>
              </a:rPr>
              <a:t>включенные</a:t>
            </a:r>
            <a:r>
              <a:rPr sz="908" spc="263" dirty="0">
                <a:latin typeface="Verdana"/>
                <a:cs typeface="Verdana"/>
              </a:rPr>
              <a:t> </a:t>
            </a:r>
            <a:r>
              <a:rPr sz="908" spc="-68" dirty="0">
                <a:latin typeface="Verdana"/>
                <a:cs typeface="Verdana"/>
              </a:rPr>
              <a:t>в</a:t>
            </a:r>
            <a:r>
              <a:rPr sz="908" spc="-41" dirty="0">
                <a:latin typeface="Verdana"/>
                <a:cs typeface="Verdana"/>
              </a:rPr>
              <a:t> </a:t>
            </a:r>
            <a:r>
              <a:rPr sz="908" spc="-59" dirty="0">
                <a:latin typeface="Verdana"/>
                <a:cs typeface="Verdana"/>
              </a:rPr>
              <a:t>отчет</a:t>
            </a:r>
            <a:r>
              <a:rPr sz="908" spc="218" dirty="0">
                <a:latin typeface="Verdana"/>
                <a:cs typeface="Verdana"/>
              </a:rPr>
              <a:t> </a:t>
            </a:r>
            <a:r>
              <a:rPr sz="908" spc="-59" dirty="0">
                <a:latin typeface="Verdana"/>
                <a:cs typeface="Verdana"/>
              </a:rPr>
              <a:t>о</a:t>
            </a:r>
            <a:r>
              <a:rPr sz="908" spc="222" dirty="0">
                <a:latin typeface="Verdana"/>
                <a:cs typeface="Verdana"/>
              </a:rPr>
              <a:t> </a:t>
            </a:r>
            <a:r>
              <a:rPr sz="908" spc="-77" dirty="0">
                <a:latin typeface="Verdana"/>
                <a:cs typeface="Verdana"/>
              </a:rPr>
              <a:t>движении</a:t>
            </a:r>
            <a:r>
              <a:rPr sz="908" spc="227" dirty="0">
                <a:latin typeface="Verdana"/>
                <a:cs typeface="Verdana"/>
              </a:rPr>
              <a:t> </a:t>
            </a:r>
            <a:r>
              <a:rPr sz="908" spc="-77" dirty="0">
                <a:latin typeface="Verdana"/>
                <a:cs typeface="Verdana"/>
              </a:rPr>
              <a:t>денежных</a:t>
            </a:r>
            <a:r>
              <a:rPr sz="908" spc="218" dirty="0">
                <a:latin typeface="Verdana"/>
                <a:cs typeface="Verdana"/>
              </a:rPr>
              <a:t> </a:t>
            </a:r>
            <a:r>
              <a:rPr sz="908" spc="-45" dirty="0">
                <a:latin typeface="Verdana"/>
                <a:cs typeface="Verdana"/>
              </a:rPr>
              <a:t>средств</a:t>
            </a:r>
            <a:r>
              <a:rPr sz="908" spc="-45" dirty="0">
                <a:latin typeface="Microsoft Sans Serif"/>
                <a:cs typeface="Microsoft Sans Serif"/>
              </a:rPr>
              <a:t>,</a:t>
            </a:r>
            <a:r>
              <a:rPr sz="908" spc="295" dirty="0">
                <a:latin typeface="Microsoft Sans Serif"/>
                <a:cs typeface="Microsoft Sans Serif"/>
              </a:rPr>
              <a:t> </a:t>
            </a:r>
            <a:r>
              <a:rPr sz="908" spc="-68" dirty="0">
                <a:latin typeface="Verdana"/>
                <a:cs typeface="Verdana"/>
              </a:rPr>
              <a:t>отражены</a:t>
            </a:r>
            <a:r>
              <a:rPr sz="908" spc="222" dirty="0">
                <a:latin typeface="Verdana"/>
                <a:cs typeface="Verdana"/>
              </a:rPr>
              <a:t> </a:t>
            </a:r>
            <a:r>
              <a:rPr sz="908" spc="-68" dirty="0">
                <a:latin typeface="Verdana"/>
                <a:cs typeface="Verdana"/>
              </a:rPr>
              <a:t>в</a:t>
            </a:r>
            <a:r>
              <a:rPr sz="908" spc="222" dirty="0">
                <a:latin typeface="Verdana"/>
                <a:cs typeface="Verdana"/>
              </a:rPr>
              <a:t> </a:t>
            </a:r>
            <a:r>
              <a:rPr sz="908" spc="-68" dirty="0">
                <a:latin typeface="Verdana"/>
                <a:cs typeface="Verdana"/>
              </a:rPr>
              <a:t>приведенных</a:t>
            </a:r>
            <a:r>
              <a:rPr sz="908" spc="218" dirty="0">
                <a:latin typeface="Verdana"/>
                <a:cs typeface="Verdana"/>
              </a:rPr>
              <a:t> </a:t>
            </a:r>
            <a:r>
              <a:rPr sz="908" spc="-82" dirty="0">
                <a:latin typeface="Verdana"/>
                <a:cs typeface="Verdana"/>
              </a:rPr>
              <a:t>ниже</a:t>
            </a:r>
            <a:r>
              <a:rPr sz="908" spc="-45" dirty="0">
                <a:latin typeface="Verdana"/>
                <a:cs typeface="Verdana"/>
              </a:rPr>
              <a:t> </a:t>
            </a:r>
            <a:r>
              <a:rPr sz="908" spc="-68" dirty="0">
                <a:latin typeface="Verdana"/>
                <a:cs typeface="Verdana"/>
              </a:rPr>
              <a:t>показателях</a:t>
            </a:r>
            <a:r>
              <a:rPr sz="908" spc="-73" dirty="0">
                <a:latin typeface="Verdana"/>
                <a:cs typeface="Verdana"/>
              </a:rPr>
              <a:t> бухгалтерского</a:t>
            </a:r>
            <a:r>
              <a:rPr sz="908" spc="-68" dirty="0">
                <a:latin typeface="Verdana"/>
                <a:cs typeface="Verdana"/>
              </a:rPr>
              <a:t> </a:t>
            </a:r>
            <a:r>
              <a:rPr sz="908" spc="-45" dirty="0">
                <a:latin typeface="Verdana"/>
                <a:cs typeface="Verdana"/>
              </a:rPr>
              <a:t>баланса</a:t>
            </a:r>
            <a:r>
              <a:rPr sz="908" spc="-45" dirty="0">
                <a:latin typeface="Microsoft Sans Serif"/>
                <a:cs typeface="Microsoft Sans Serif"/>
              </a:rPr>
              <a:t>:</a:t>
            </a:r>
            <a:endParaRPr sz="908">
              <a:latin typeface="Microsoft Sans Serif"/>
              <a:cs typeface="Microsoft Sans Serif"/>
            </a:endParaRPr>
          </a:p>
        </p:txBody>
      </p:sp>
      <p:graphicFrame>
        <p:nvGraphicFramePr>
          <p:cNvPr id="6" name="object 6"/>
          <p:cNvGraphicFramePr>
            <a:graphicFrameLocks noGrp="1"/>
          </p:cNvGraphicFramePr>
          <p:nvPr/>
        </p:nvGraphicFramePr>
        <p:xfrm>
          <a:off x="6409561" y="731551"/>
          <a:ext cx="3940180" cy="1577917"/>
        </p:xfrm>
        <a:graphic>
          <a:graphicData uri="http://schemas.openxmlformats.org/drawingml/2006/table">
            <a:tbl>
              <a:tblPr firstRow="1" bandRow="1">
                <a:tableStyleId>{2D5ABB26-0587-4C30-8999-92F81FD0307C}</a:tableStyleId>
              </a:tblPr>
              <a:tblGrid>
                <a:gridCol w="2778931">
                  <a:extLst>
                    <a:ext uri="{9D8B030D-6E8A-4147-A177-3AD203B41FA5}">
                      <a16:colId xmlns:a16="http://schemas.microsoft.com/office/drawing/2014/main" val="20000"/>
                    </a:ext>
                  </a:extLst>
                </a:gridCol>
                <a:gridCol w="737667">
                  <a:extLst>
                    <a:ext uri="{9D8B030D-6E8A-4147-A177-3AD203B41FA5}">
                      <a16:colId xmlns:a16="http://schemas.microsoft.com/office/drawing/2014/main" val="20001"/>
                    </a:ext>
                  </a:extLst>
                </a:gridCol>
                <a:gridCol w="423582">
                  <a:extLst>
                    <a:ext uri="{9D8B030D-6E8A-4147-A177-3AD203B41FA5}">
                      <a16:colId xmlns:a16="http://schemas.microsoft.com/office/drawing/2014/main" val="20002"/>
                    </a:ext>
                  </a:extLst>
                </a:gridCol>
              </a:tblGrid>
              <a:tr h="167704">
                <a:tc>
                  <a:txBody>
                    <a:bodyPr/>
                    <a:lstStyle/>
                    <a:p>
                      <a:pPr>
                        <a:lnSpc>
                          <a:spcPct val="100000"/>
                        </a:lnSpc>
                      </a:pPr>
                      <a:endParaRPr sz="900">
                        <a:latin typeface="Times New Roman"/>
                        <a:cs typeface="Times New Roman"/>
                      </a:endParaRPr>
                    </a:p>
                  </a:txBody>
                  <a:tcPr marL="0" marR="0" marT="0" marB="0"/>
                </a:tc>
                <a:tc>
                  <a:txBody>
                    <a:bodyPr/>
                    <a:lstStyle/>
                    <a:p>
                      <a:pPr marR="143510" algn="r">
                        <a:lnSpc>
                          <a:spcPts val="1105"/>
                        </a:lnSpc>
                      </a:pPr>
                      <a:r>
                        <a:rPr sz="900" b="1" spc="-20" dirty="0">
                          <a:latin typeface="Arial"/>
                          <a:cs typeface="Arial"/>
                        </a:rPr>
                        <a:t>2007</a:t>
                      </a:r>
                      <a:endParaRPr sz="900">
                        <a:latin typeface="Arial"/>
                        <a:cs typeface="Arial"/>
                      </a:endParaRPr>
                    </a:p>
                  </a:txBody>
                  <a:tcPr marL="0" marR="0" marT="0" marB="0"/>
                </a:tc>
                <a:tc>
                  <a:txBody>
                    <a:bodyPr/>
                    <a:lstStyle/>
                    <a:p>
                      <a:pPr marR="24130" algn="r">
                        <a:lnSpc>
                          <a:spcPts val="1105"/>
                        </a:lnSpc>
                      </a:pPr>
                      <a:r>
                        <a:rPr sz="900" b="1" spc="-20" dirty="0">
                          <a:latin typeface="Arial"/>
                          <a:cs typeface="Arial"/>
                        </a:rPr>
                        <a:t>2006</a:t>
                      </a:r>
                      <a:endParaRPr sz="900">
                        <a:latin typeface="Arial"/>
                        <a:cs typeface="Arial"/>
                      </a:endParaRPr>
                    </a:p>
                  </a:txBody>
                  <a:tcPr marL="0" marR="0" marT="0" marB="0"/>
                </a:tc>
                <a:extLst>
                  <a:ext uri="{0D108BD9-81ED-4DB2-BD59-A6C34878D82A}">
                    <a16:rowId xmlns:a16="http://schemas.microsoft.com/office/drawing/2014/main" val="10000"/>
                  </a:ext>
                </a:extLst>
              </a:tr>
              <a:tr h="345205">
                <a:tc>
                  <a:txBody>
                    <a:bodyPr/>
                    <a:lstStyle/>
                    <a:p>
                      <a:pPr marL="31750" marR="441325">
                        <a:lnSpc>
                          <a:spcPct val="100000"/>
                        </a:lnSpc>
                        <a:spcBef>
                          <a:spcPts val="244"/>
                        </a:spcBef>
                      </a:pPr>
                      <a:r>
                        <a:rPr sz="900" spc="-70" dirty="0">
                          <a:latin typeface="Verdana"/>
                          <a:cs typeface="Verdana"/>
                        </a:rPr>
                        <a:t>Наличные</a:t>
                      </a:r>
                      <a:r>
                        <a:rPr sz="900" spc="-40" dirty="0">
                          <a:latin typeface="Verdana"/>
                          <a:cs typeface="Verdana"/>
                        </a:rPr>
                        <a:t> </a:t>
                      </a:r>
                      <a:r>
                        <a:rPr sz="900" spc="-80" dirty="0">
                          <a:latin typeface="Verdana"/>
                          <a:cs typeface="Verdana"/>
                        </a:rPr>
                        <a:t>денежные</a:t>
                      </a:r>
                      <a:r>
                        <a:rPr sz="900" spc="-35" dirty="0">
                          <a:latin typeface="Verdana"/>
                          <a:cs typeface="Verdana"/>
                        </a:rPr>
                        <a:t> </a:t>
                      </a:r>
                      <a:r>
                        <a:rPr sz="900" spc="-60" dirty="0">
                          <a:latin typeface="Verdana"/>
                          <a:cs typeface="Verdana"/>
                        </a:rPr>
                        <a:t>средства</a:t>
                      </a:r>
                      <a:r>
                        <a:rPr sz="900" spc="-35" dirty="0">
                          <a:latin typeface="Verdana"/>
                          <a:cs typeface="Verdana"/>
                        </a:rPr>
                        <a:t> </a:t>
                      </a:r>
                      <a:r>
                        <a:rPr sz="900" spc="-85" dirty="0">
                          <a:latin typeface="Verdana"/>
                          <a:cs typeface="Verdana"/>
                        </a:rPr>
                        <a:t>и</a:t>
                      </a:r>
                      <a:r>
                        <a:rPr sz="900" spc="-40" dirty="0">
                          <a:latin typeface="Verdana"/>
                          <a:cs typeface="Verdana"/>
                        </a:rPr>
                        <a:t> </a:t>
                      </a:r>
                      <a:r>
                        <a:rPr sz="900" spc="-75" dirty="0">
                          <a:latin typeface="Verdana"/>
                          <a:cs typeface="Verdana"/>
                        </a:rPr>
                        <a:t>остатки</a:t>
                      </a:r>
                      <a:r>
                        <a:rPr sz="900" spc="-45" dirty="0">
                          <a:latin typeface="Verdana"/>
                          <a:cs typeface="Verdana"/>
                        </a:rPr>
                        <a:t> </a:t>
                      </a:r>
                      <a:r>
                        <a:rPr sz="900" spc="-25" dirty="0">
                          <a:latin typeface="Verdana"/>
                          <a:cs typeface="Verdana"/>
                        </a:rPr>
                        <a:t>на </a:t>
                      </a:r>
                      <a:r>
                        <a:rPr sz="900" spc="-90" dirty="0">
                          <a:latin typeface="Verdana"/>
                          <a:cs typeface="Verdana"/>
                        </a:rPr>
                        <a:t>банковских</a:t>
                      </a:r>
                      <a:r>
                        <a:rPr sz="900" spc="-30" dirty="0">
                          <a:latin typeface="Verdana"/>
                          <a:cs typeface="Verdana"/>
                        </a:rPr>
                        <a:t> </a:t>
                      </a:r>
                      <a:r>
                        <a:rPr sz="900" spc="-10" dirty="0">
                          <a:latin typeface="Verdana"/>
                          <a:cs typeface="Verdana"/>
                        </a:rPr>
                        <a:t>счетах</a:t>
                      </a:r>
                      <a:endParaRPr sz="900">
                        <a:latin typeface="Verdana"/>
                        <a:cs typeface="Verdana"/>
                      </a:endParaRPr>
                    </a:p>
                  </a:txBody>
                  <a:tcPr marL="0" marR="0" marT="28238" marB="0"/>
                </a:tc>
                <a:tc>
                  <a:txBody>
                    <a:bodyPr/>
                    <a:lstStyle/>
                    <a:p>
                      <a:pPr marR="143510" algn="r">
                        <a:lnSpc>
                          <a:spcPct val="100000"/>
                        </a:lnSpc>
                        <a:spcBef>
                          <a:spcPts val="244"/>
                        </a:spcBef>
                      </a:pPr>
                      <a:r>
                        <a:rPr sz="900" spc="-25" dirty="0">
                          <a:latin typeface="Microsoft Sans Serif"/>
                          <a:cs typeface="Microsoft Sans Serif"/>
                        </a:rPr>
                        <a:t>40</a:t>
                      </a:r>
                      <a:endParaRPr sz="900">
                        <a:latin typeface="Microsoft Sans Serif"/>
                        <a:cs typeface="Microsoft Sans Serif"/>
                      </a:endParaRPr>
                    </a:p>
                  </a:txBody>
                  <a:tcPr marL="0" marR="0" marT="28238" marB="0"/>
                </a:tc>
                <a:tc>
                  <a:txBody>
                    <a:bodyPr/>
                    <a:lstStyle/>
                    <a:p>
                      <a:pPr marR="24130" algn="r">
                        <a:lnSpc>
                          <a:spcPct val="100000"/>
                        </a:lnSpc>
                        <a:spcBef>
                          <a:spcPts val="244"/>
                        </a:spcBef>
                      </a:pPr>
                      <a:r>
                        <a:rPr sz="900" spc="-25" dirty="0">
                          <a:latin typeface="Microsoft Sans Serif"/>
                          <a:cs typeface="Microsoft Sans Serif"/>
                        </a:rPr>
                        <a:t>25</a:t>
                      </a:r>
                      <a:endParaRPr sz="900">
                        <a:latin typeface="Microsoft Sans Serif"/>
                        <a:cs typeface="Microsoft Sans Serif"/>
                      </a:endParaRPr>
                    </a:p>
                  </a:txBody>
                  <a:tcPr marL="0" marR="0" marT="28238" marB="0"/>
                </a:tc>
                <a:extLst>
                  <a:ext uri="{0D108BD9-81ED-4DB2-BD59-A6C34878D82A}">
                    <a16:rowId xmlns:a16="http://schemas.microsoft.com/office/drawing/2014/main" val="10001"/>
                  </a:ext>
                </a:extLst>
              </a:tr>
              <a:tr h="206893">
                <a:tc>
                  <a:txBody>
                    <a:bodyPr/>
                    <a:lstStyle/>
                    <a:p>
                      <a:pPr marL="31750">
                        <a:lnSpc>
                          <a:spcPct val="100000"/>
                        </a:lnSpc>
                        <a:spcBef>
                          <a:spcPts val="245"/>
                        </a:spcBef>
                      </a:pPr>
                      <a:r>
                        <a:rPr sz="900" spc="-85" dirty="0">
                          <a:latin typeface="Verdana"/>
                          <a:cs typeface="Verdana"/>
                        </a:rPr>
                        <a:t>Краткосрочные</a:t>
                      </a:r>
                      <a:r>
                        <a:rPr sz="900" spc="40" dirty="0">
                          <a:latin typeface="Verdana"/>
                          <a:cs typeface="Verdana"/>
                        </a:rPr>
                        <a:t> </a:t>
                      </a:r>
                      <a:r>
                        <a:rPr sz="900" spc="-10" dirty="0">
                          <a:latin typeface="Verdana"/>
                          <a:cs typeface="Verdana"/>
                        </a:rPr>
                        <a:t>инвестиции</a:t>
                      </a:r>
                      <a:endParaRPr sz="900">
                        <a:latin typeface="Verdana"/>
                        <a:cs typeface="Verdana"/>
                      </a:endParaRPr>
                    </a:p>
                  </a:txBody>
                  <a:tcPr marL="0" marR="0" marT="28239" marB="0"/>
                </a:tc>
                <a:tc>
                  <a:txBody>
                    <a:bodyPr/>
                    <a:lstStyle/>
                    <a:p>
                      <a:pPr marR="143510" algn="r">
                        <a:lnSpc>
                          <a:spcPct val="100000"/>
                        </a:lnSpc>
                        <a:spcBef>
                          <a:spcPts val="245"/>
                        </a:spcBef>
                      </a:pPr>
                      <a:r>
                        <a:rPr sz="900" spc="-25" dirty="0">
                          <a:latin typeface="Microsoft Sans Serif"/>
                          <a:cs typeface="Microsoft Sans Serif"/>
                        </a:rPr>
                        <a:t>190</a:t>
                      </a:r>
                      <a:endParaRPr sz="900">
                        <a:latin typeface="Microsoft Sans Serif"/>
                        <a:cs typeface="Microsoft Sans Serif"/>
                      </a:endParaRPr>
                    </a:p>
                  </a:txBody>
                  <a:tcPr marL="0" marR="0" marT="28239" marB="0"/>
                </a:tc>
                <a:tc>
                  <a:txBody>
                    <a:bodyPr/>
                    <a:lstStyle/>
                    <a:p>
                      <a:pPr marR="24130" algn="r">
                        <a:lnSpc>
                          <a:spcPct val="100000"/>
                        </a:lnSpc>
                        <a:spcBef>
                          <a:spcPts val="245"/>
                        </a:spcBef>
                      </a:pPr>
                      <a:r>
                        <a:rPr sz="900" spc="-25" dirty="0">
                          <a:latin typeface="Microsoft Sans Serif"/>
                          <a:cs typeface="Microsoft Sans Serif"/>
                        </a:rPr>
                        <a:t>135</a:t>
                      </a:r>
                      <a:endParaRPr sz="900">
                        <a:latin typeface="Microsoft Sans Serif"/>
                        <a:cs typeface="Microsoft Sans Serif"/>
                      </a:endParaRPr>
                    </a:p>
                  </a:txBody>
                  <a:tcPr marL="0" marR="0" marT="28239" marB="0"/>
                </a:tc>
                <a:extLst>
                  <a:ext uri="{0D108BD9-81ED-4DB2-BD59-A6C34878D82A}">
                    <a16:rowId xmlns:a16="http://schemas.microsoft.com/office/drawing/2014/main" val="10002"/>
                  </a:ext>
                </a:extLst>
              </a:tr>
              <a:tr h="345205">
                <a:tc>
                  <a:txBody>
                    <a:bodyPr/>
                    <a:lstStyle/>
                    <a:p>
                      <a:pPr marL="31750" marR="573405">
                        <a:lnSpc>
                          <a:spcPct val="100000"/>
                        </a:lnSpc>
                        <a:spcBef>
                          <a:spcPts val="245"/>
                        </a:spcBef>
                      </a:pPr>
                      <a:r>
                        <a:rPr sz="900" spc="-90" dirty="0">
                          <a:latin typeface="Verdana"/>
                          <a:cs typeface="Verdana"/>
                        </a:rPr>
                        <a:t>Денежные</a:t>
                      </a:r>
                      <a:r>
                        <a:rPr sz="900" spc="-25" dirty="0">
                          <a:latin typeface="Verdana"/>
                          <a:cs typeface="Verdana"/>
                        </a:rPr>
                        <a:t> </a:t>
                      </a:r>
                      <a:r>
                        <a:rPr sz="900" spc="-65" dirty="0">
                          <a:latin typeface="Verdana"/>
                          <a:cs typeface="Verdana"/>
                        </a:rPr>
                        <a:t>средства</a:t>
                      </a:r>
                      <a:r>
                        <a:rPr sz="900" spc="-40" dirty="0">
                          <a:latin typeface="Verdana"/>
                          <a:cs typeface="Verdana"/>
                        </a:rPr>
                        <a:t> </a:t>
                      </a:r>
                      <a:r>
                        <a:rPr sz="900" spc="-50" dirty="0">
                          <a:latin typeface="Microsoft Sans Serif"/>
                          <a:cs typeface="Microsoft Sans Serif"/>
                        </a:rPr>
                        <a:t>(</a:t>
                      </a:r>
                      <a:r>
                        <a:rPr sz="900" spc="-50" dirty="0">
                          <a:latin typeface="Verdana"/>
                          <a:cs typeface="Verdana"/>
                        </a:rPr>
                        <a:t>и</a:t>
                      </a:r>
                      <a:r>
                        <a:rPr sz="900" spc="-30" dirty="0">
                          <a:latin typeface="Verdana"/>
                          <a:cs typeface="Verdana"/>
                        </a:rPr>
                        <a:t> </a:t>
                      </a:r>
                      <a:r>
                        <a:rPr sz="900" spc="-90" dirty="0">
                          <a:latin typeface="Verdana"/>
                          <a:cs typeface="Verdana"/>
                        </a:rPr>
                        <a:t>их</a:t>
                      </a:r>
                      <a:r>
                        <a:rPr sz="900" spc="-30" dirty="0">
                          <a:latin typeface="Verdana"/>
                          <a:cs typeface="Verdana"/>
                        </a:rPr>
                        <a:t> </a:t>
                      </a:r>
                      <a:r>
                        <a:rPr sz="900" spc="-75" dirty="0">
                          <a:latin typeface="Verdana"/>
                          <a:cs typeface="Verdana"/>
                        </a:rPr>
                        <a:t>эквиваленты</a:t>
                      </a:r>
                      <a:r>
                        <a:rPr sz="900" spc="-75" dirty="0">
                          <a:latin typeface="Microsoft Sans Serif"/>
                          <a:cs typeface="Microsoft Sans Serif"/>
                        </a:rPr>
                        <a:t>)</a:t>
                      </a:r>
                      <a:r>
                        <a:rPr sz="900" spc="60" dirty="0">
                          <a:latin typeface="Microsoft Sans Serif"/>
                          <a:cs typeface="Microsoft Sans Serif"/>
                        </a:rPr>
                        <a:t> </a:t>
                      </a:r>
                      <a:r>
                        <a:rPr sz="900" spc="-50" dirty="0">
                          <a:latin typeface="Verdana"/>
                          <a:cs typeface="Verdana"/>
                        </a:rPr>
                        <a:t>в </a:t>
                      </a:r>
                      <a:r>
                        <a:rPr sz="900" spc="-70" dirty="0">
                          <a:latin typeface="Verdana"/>
                          <a:cs typeface="Verdana"/>
                        </a:rPr>
                        <a:t>отчетности</a:t>
                      </a:r>
                      <a:r>
                        <a:rPr sz="900" spc="-20" dirty="0">
                          <a:latin typeface="Verdana"/>
                          <a:cs typeface="Verdana"/>
                        </a:rPr>
                        <a:t> </a:t>
                      </a:r>
                      <a:r>
                        <a:rPr sz="900" spc="-60" dirty="0">
                          <a:latin typeface="Verdana"/>
                          <a:cs typeface="Verdana"/>
                        </a:rPr>
                        <a:t>за</a:t>
                      </a:r>
                      <a:r>
                        <a:rPr sz="900" spc="-25" dirty="0">
                          <a:latin typeface="Verdana"/>
                          <a:cs typeface="Verdana"/>
                        </a:rPr>
                        <a:t> </a:t>
                      </a:r>
                      <a:r>
                        <a:rPr sz="900" spc="-85" dirty="0">
                          <a:latin typeface="Verdana"/>
                          <a:cs typeface="Verdana"/>
                        </a:rPr>
                        <a:t>предыдущий</a:t>
                      </a:r>
                      <a:r>
                        <a:rPr sz="900" spc="-20" dirty="0">
                          <a:latin typeface="Verdana"/>
                          <a:cs typeface="Verdana"/>
                        </a:rPr>
                        <a:t> </a:t>
                      </a:r>
                      <a:r>
                        <a:rPr sz="900" spc="-10" dirty="0">
                          <a:latin typeface="Verdana"/>
                          <a:cs typeface="Verdana"/>
                        </a:rPr>
                        <a:t>период</a:t>
                      </a:r>
                      <a:endParaRPr sz="900">
                        <a:latin typeface="Verdana"/>
                        <a:cs typeface="Verdana"/>
                      </a:endParaRPr>
                    </a:p>
                  </a:txBody>
                  <a:tcPr marL="0" marR="0" marT="28239" marB="0"/>
                </a:tc>
                <a:tc>
                  <a:txBody>
                    <a:bodyPr/>
                    <a:lstStyle/>
                    <a:p>
                      <a:pPr marR="143510" algn="r">
                        <a:lnSpc>
                          <a:spcPct val="100000"/>
                        </a:lnSpc>
                        <a:spcBef>
                          <a:spcPts val="245"/>
                        </a:spcBef>
                      </a:pPr>
                      <a:r>
                        <a:rPr sz="900" spc="-25" dirty="0">
                          <a:latin typeface="Microsoft Sans Serif"/>
                          <a:cs typeface="Microsoft Sans Serif"/>
                        </a:rPr>
                        <a:t>230</a:t>
                      </a:r>
                      <a:endParaRPr sz="900">
                        <a:latin typeface="Microsoft Sans Serif"/>
                        <a:cs typeface="Microsoft Sans Serif"/>
                      </a:endParaRPr>
                    </a:p>
                  </a:txBody>
                  <a:tcPr marL="0" marR="0" marT="28239" marB="0"/>
                </a:tc>
                <a:tc>
                  <a:txBody>
                    <a:bodyPr/>
                    <a:lstStyle/>
                    <a:p>
                      <a:pPr marR="24130" algn="r">
                        <a:lnSpc>
                          <a:spcPct val="100000"/>
                        </a:lnSpc>
                        <a:spcBef>
                          <a:spcPts val="245"/>
                        </a:spcBef>
                      </a:pPr>
                      <a:r>
                        <a:rPr sz="900" spc="-25" dirty="0">
                          <a:latin typeface="Microsoft Sans Serif"/>
                          <a:cs typeface="Microsoft Sans Serif"/>
                        </a:rPr>
                        <a:t>160</a:t>
                      </a:r>
                      <a:endParaRPr sz="900">
                        <a:latin typeface="Microsoft Sans Serif"/>
                        <a:cs typeface="Microsoft Sans Serif"/>
                      </a:endParaRPr>
                    </a:p>
                  </a:txBody>
                  <a:tcPr marL="0" marR="0" marT="28239" marB="0"/>
                </a:tc>
                <a:extLst>
                  <a:ext uri="{0D108BD9-81ED-4DB2-BD59-A6C34878D82A}">
                    <a16:rowId xmlns:a16="http://schemas.microsoft.com/office/drawing/2014/main" val="10003"/>
                  </a:ext>
                </a:extLst>
              </a:tr>
              <a:tr h="206893">
                <a:tc>
                  <a:txBody>
                    <a:bodyPr/>
                    <a:lstStyle/>
                    <a:p>
                      <a:pPr marL="31750">
                        <a:lnSpc>
                          <a:spcPct val="100000"/>
                        </a:lnSpc>
                        <a:spcBef>
                          <a:spcPts val="245"/>
                        </a:spcBef>
                      </a:pPr>
                      <a:r>
                        <a:rPr sz="900" spc="-75" dirty="0">
                          <a:latin typeface="Verdana"/>
                          <a:cs typeface="Verdana"/>
                        </a:rPr>
                        <a:t>Влияние</a:t>
                      </a:r>
                      <a:r>
                        <a:rPr sz="900" spc="-30" dirty="0">
                          <a:latin typeface="Verdana"/>
                          <a:cs typeface="Verdana"/>
                        </a:rPr>
                        <a:t> </a:t>
                      </a:r>
                      <a:r>
                        <a:rPr sz="900" spc="-90" dirty="0">
                          <a:latin typeface="Verdana"/>
                          <a:cs typeface="Verdana"/>
                        </a:rPr>
                        <a:t>курсовых</a:t>
                      </a:r>
                      <a:r>
                        <a:rPr sz="900" spc="-30" dirty="0">
                          <a:latin typeface="Verdana"/>
                          <a:cs typeface="Verdana"/>
                        </a:rPr>
                        <a:t> </a:t>
                      </a:r>
                      <a:r>
                        <a:rPr sz="900" spc="-10" dirty="0">
                          <a:latin typeface="Verdana"/>
                          <a:cs typeface="Verdana"/>
                        </a:rPr>
                        <a:t>разниц</a:t>
                      </a:r>
                      <a:endParaRPr sz="900">
                        <a:latin typeface="Verdana"/>
                        <a:cs typeface="Verdana"/>
                      </a:endParaRPr>
                    </a:p>
                  </a:txBody>
                  <a:tcPr marL="0" marR="0" marT="28239" marB="0"/>
                </a:tc>
                <a:tc>
                  <a:txBody>
                    <a:bodyPr/>
                    <a:lstStyle/>
                    <a:p>
                      <a:pPr marR="143510" algn="r">
                        <a:lnSpc>
                          <a:spcPct val="100000"/>
                        </a:lnSpc>
                        <a:spcBef>
                          <a:spcPts val="245"/>
                        </a:spcBef>
                      </a:pPr>
                      <a:r>
                        <a:rPr sz="900" spc="-50" dirty="0">
                          <a:latin typeface="Microsoft Sans Serif"/>
                          <a:cs typeface="Microsoft Sans Serif"/>
                        </a:rPr>
                        <a:t>-</a:t>
                      </a:r>
                      <a:endParaRPr sz="900">
                        <a:latin typeface="Microsoft Sans Serif"/>
                        <a:cs typeface="Microsoft Sans Serif"/>
                      </a:endParaRPr>
                    </a:p>
                  </a:txBody>
                  <a:tcPr marL="0" marR="0" marT="28239" marB="0"/>
                </a:tc>
                <a:tc>
                  <a:txBody>
                    <a:bodyPr/>
                    <a:lstStyle/>
                    <a:p>
                      <a:pPr marR="24130" algn="r">
                        <a:lnSpc>
                          <a:spcPct val="100000"/>
                        </a:lnSpc>
                        <a:spcBef>
                          <a:spcPts val="245"/>
                        </a:spcBef>
                      </a:pPr>
                      <a:r>
                        <a:rPr sz="900" spc="-20" dirty="0">
                          <a:latin typeface="Microsoft Sans Serif"/>
                          <a:cs typeface="Microsoft Sans Serif"/>
                        </a:rPr>
                        <a:t>(40)</a:t>
                      </a:r>
                      <a:endParaRPr sz="900">
                        <a:latin typeface="Microsoft Sans Serif"/>
                        <a:cs typeface="Microsoft Sans Serif"/>
                      </a:endParaRPr>
                    </a:p>
                  </a:txBody>
                  <a:tcPr marL="0" marR="0" marT="28239" marB="0"/>
                </a:tc>
                <a:extLst>
                  <a:ext uri="{0D108BD9-81ED-4DB2-BD59-A6C34878D82A}">
                    <a16:rowId xmlns:a16="http://schemas.microsoft.com/office/drawing/2014/main" val="10004"/>
                  </a:ext>
                </a:extLst>
              </a:tr>
              <a:tr h="306017">
                <a:tc>
                  <a:txBody>
                    <a:bodyPr/>
                    <a:lstStyle/>
                    <a:p>
                      <a:pPr marL="31750">
                        <a:lnSpc>
                          <a:spcPct val="100000"/>
                        </a:lnSpc>
                        <a:spcBef>
                          <a:spcPts val="245"/>
                        </a:spcBef>
                      </a:pPr>
                      <a:r>
                        <a:rPr sz="900" spc="-90" dirty="0">
                          <a:latin typeface="Verdana"/>
                          <a:cs typeface="Verdana"/>
                        </a:rPr>
                        <a:t>Денежные</a:t>
                      </a:r>
                      <a:r>
                        <a:rPr sz="900" spc="-40" dirty="0">
                          <a:latin typeface="Verdana"/>
                          <a:cs typeface="Verdana"/>
                        </a:rPr>
                        <a:t> </a:t>
                      </a:r>
                      <a:r>
                        <a:rPr sz="900" spc="-65" dirty="0">
                          <a:latin typeface="Verdana"/>
                          <a:cs typeface="Verdana"/>
                        </a:rPr>
                        <a:t>средства</a:t>
                      </a:r>
                      <a:r>
                        <a:rPr sz="900" spc="-50" dirty="0">
                          <a:latin typeface="Verdana"/>
                          <a:cs typeface="Verdana"/>
                        </a:rPr>
                        <a:t> </a:t>
                      </a:r>
                      <a:r>
                        <a:rPr sz="900" spc="-50" dirty="0">
                          <a:latin typeface="Microsoft Sans Serif"/>
                          <a:cs typeface="Microsoft Sans Serif"/>
                        </a:rPr>
                        <a:t>(</a:t>
                      </a:r>
                      <a:r>
                        <a:rPr sz="900" spc="-50" dirty="0">
                          <a:latin typeface="Verdana"/>
                          <a:cs typeface="Verdana"/>
                        </a:rPr>
                        <a:t>и</a:t>
                      </a:r>
                      <a:r>
                        <a:rPr sz="900" spc="-40" dirty="0">
                          <a:latin typeface="Verdana"/>
                          <a:cs typeface="Verdana"/>
                        </a:rPr>
                        <a:t> </a:t>
                      </a:r>
                      <a:r>
                        <a:rPr sz="900" spc="-90" dirty="0">
                          <a:latin typeface="Verdana"/>
                          <a:cs typeface="Verdana"/>
                        </a:rPr>
                        <a:t>их</a:t>
                      </a:r>
                      <a:r>
                        <a:rPr sz="900" spc="-45" dirty="0">
                          <a:latin typeface="Verdana"/>
                          <a:cs typeface="Verdana"/>
                        </a:rPr>
                        <a:t> </a:t>
                      </a:r>
                      <a:r>
                        <a:rPr sz="900" spc="-80" dirty="0">
                          <a:latin typeface="Verdana"/>
                          <a:cs typeface="Verdana"/>
                        </a:rPr>
                        <a:t>эквиваленты</a:t>
                      </a:r>
                      <a:r>
                        <a:rPr sz="900" spc="-30" dirty="0">
                          <a:latin typeface="Verdana"/>
                          <a:cs typeface="Verdana"/>
                        </a:rPr>
                        <a:t> </a:t>
                      </a:r>
                      <a:r>
                        <a:rPr sz="900" dirty="0">
                          <a:latin typeface="Microsoft Sans Serif"/>
                          <a:cs typeface="Microsoft Sans Serif"/>
                        </a:rPr>
                        <a:t>)</a:t>
                      </a:r>
                      <a:r>
                        <a:rPr sz="900" spc="45" dirty="0">
                          <a:latin typeface="Microsoft Sans Serif"/>
                          <a:cs typeface="Microsoft Sans Serif"/>
                        </a:rPr>
                        <a:t> </a:t>
                      </a:r>
                      <a:r>
                        <a:rPr sz="900" spc="-50" dirty="0">
                          <a:latin typeface="Microsoft Sans Serif"/>
                          <a:cs typeface="Microsoft Sans Serif"/>
                        </a:rPr>
                        <a:t>-</a:t>
                      </a:r>
                      <a:endParaRPr sz="900">
                        <a:latin typeface="Microsoft Sans Serif"/>
                        <a:cs typeface="Microsoft Sans Serif"/>
                      </a:endParaRPr>
                    </a:p>
                    <a:p>
                      <a:pPr marL="31750">
                        <a:lnSpc>
                          <a:spcPts val="1110"/>
                        </a:lnSpc>
                      </a:pPr>
                      <a:r>
                        <a:rPr sz="900" spc="-80" dirty="0">
                          <a:latin typeface="Verdana"/>
                          <a:cs typeface="Verdana"/>
                        </a:rPr>
                        <a:t>скорректированные</a:t>
                      </a:r>
                      <a:r>
                        <a:rPr sz="900" spc="5" dirty="0">
                          <a:latin typeface="Verdana"/>
                          <a:cs typeface="Verdana"/>
                        </a:rPr>
                        <a:t> </a:t>
                      </a:r>
                      <a:r>
                        <a:rPr sz="900" spc="-10" dirty="0">
                          <a:latin typeface="Verdana"/>
                          <a:cs typeface="Verdana"/>
                        </a:rPr>
                        <a:t>показатели</a:t>
                      </a:r>
                      <a:endParaRPr sz="900">
                        <a:latin typeface="Verdana"/>
                        <a:cs typeface="Verdana"/>
                      </a:endParaRPr>
                    </a:p>
                  </a:txBody>
                  <a:tcPr marL="0" marR="0" marT="28239" marB="0"/>
                </a:tc>
                <a:tc>
                  <a:txBody>
                    <a:bodyPr/>
                    <a:lstStyle/>
                    <a:p>
                      <a:pPr marR="143510" algn="r">
                        <a:lnSpc>
                          <a:spcPct val="100000"/>
                        </a:lnSpc>
                        <a:spcBef>
                          <a:spcPts val="245"/>
                        </a:spcBef>
                      </a:pPr>
                      <a:r>
                        <a:rPr sz="900" spc="-25" dirty="0">
                          <a:latin typeface="Microsoft Sans Serif"/>
                          <a:cs typeface="Microsoft Sans Serif"/>
                        </a:rPr>
                        <a:t>230</a:t>
                      </a:r>
                      <a:endParaRPr sz="900">
                        <a:latin typeface="Microsoft Sans Serif"/>
                        <a:cs typeface="Microsoft Sans Serif"/>
                      </a:endParaRPr>
                    </a:p>
                  </a:txBody>
                  <a:tcPr marL="0" marR="0" marT="28239" marB="0"/>
                </a:tc>
                <a:tc>
                  <a:txBody>
                    <a:bodyPr/>
                    <a:lstStyle/>
                    <a:p>
                      <a:pPr marR="24130" algn="r">
                        <a:lnSpc>
                          <a:spcPct val="100000"/>
                        </a:lnSpc>
                        <a:spcBef>
                          <a:spcPts val="245"/>
                        </a:spcBef>
                      </a:pPr>
                      <a:r>
                        <a:rPr sz="900" spc="-25" dirty="0">
                          <a:latin typeface="Microsoft Sans Serif"/>
                          <a:cs typeface="Microsoft Sans Serif"/>
                        </a:rPr>
                        <a:t>120</a:t>
                      </a:r>
                      <a:endParaRPr sz="900">
                        <a:latin typeface="Microsoft Sans Serif"/>
                        <a:cs typeface="Microsoft Sans Serif"/>
                      </a:endParaRPr>
                    </a:p>
                  </a:txBody>
                  <a:tcPr marL="0" marR="0" marT="28239" marB="0"/>
                </a:tc>
                <a:extLst>
                  <a:ext uri="{0D108BD9-81ED-4DB2-BD59-A6C34878D82A}">
                    <a16:rowId xmlns:a16="http://schemas.microsoft.com/office/drawing/2014/main" val="10005"/>
                  </a:ext>
                </a:extLst>
              </a:tr>
            </a:tbl>
          </a:graphicData>
        </a:graphic>
      </p:graphicFrame>
      <p:sp>
        <p:nvSpPr>
          <p:cNvPr id="7" name="object 7"/>
          <p:cNvSpPr txBox="1"/>
          <p:nvPr/>
        </p:nvSpPr>
        <p:spPr>
          <a:xfrm>
            <a:off x="6426841" y="2570075"/>
            <a:ext cx="4040457" cy="570510"/>
          </a:xfrm>
          <a:prstGeom prst="rect">
            <a:avLst/>
          </a:prstGeom>
        </p:spPr>
        <p:txBody>
          <a:bodyPr vert="horz" wrap="square" lIns="0" tIns="11526" rIns="0" bIns="0" rtlCol="0">
            <a:spAutoFit/>
          </a:bodyPr>
          <a:lstStyle/>
          <a:p>
            <a:pPr marL="11527" marR="4611" indent="-576" algn="just">
              <a:spcBef>
                <a:spcPts val="91"/>
              </a:spcBef>
            </a:pPr>
            <a:r>
              <a:rPr sz="908" spc="-36" dirty="0">
                <a:latin typeface="Verdana"/>
                <a:cs typeface="Verdana"/>
              </a:rPr>
              <a:t>Денежные</a:t>
            </a:r>
            <a:r>
              <a:rPr sz="908" spc="18" dirty="0">
                <a:latin typeface="Verdana"/>
                <a:cs typeface="Verdana"/>
              </a:rPr>
              <a:t> </a:t>
            </a:r>
            <a:r>
              <a:rPr sz="908" spc="-9" dirty="0">
                <a:latin typeface="Verdana"/>
                <a:cs typeface="Verdana"/>
              </a:rPr>
              <a:t>средства</a:t>
            </a:r>
            <a:r>
              <a:rPr sz="908" spc="23" dirty="0">
                <a:latin typeface="Verdana"/>
                <a:cs typeface="Verdana"/>
              </a:rPr>
              <a:t> </a:t>
            </a:r>
            <a:r>
              <a:rPr sz="908" dirty="0">
                <a:latin typeface="Microsoft Sans Serif"/>
                <a:cs typeface="Microsoft Sans Serif"/>
              </a:rPr>
              <a:t>(</a:t>
            </a:r>
            <a:r>
              <a:rPr sz="908" dirty="0">
                <a:latin typeface="Verdana"/>
                <a:cs typeface="Verdana"/>
              </a:rPr>
              <a:t>и</a:t>
            </a:r>
            <a:r>
              <a:rPr sz="908" spc="14" dirty="0">
                <a:latin typeface="Verdana"/>
                <a:cs typeface="Verdana"/>
              </a:rPr>
              <a:t> </a:t>
            </a:r>
            <a:r>
              <a:rPr sz="908" dirty="0">
                <a:latin typeface="Verdana"/>
                <a:cs typeface="Verdana"/>
              </a:rPr>
              <a:t>их</a:t>
            </a:r>
            <a:r>
              <a:rPr sz="908" spc="23" dirty="0">
                <a:latin typeface="Verdana"/>
                <a:cs typeface="Verdana"/>
              </a:rPr>
              <a:t> </a:t>
            </a:r>
            <a:r>
              <a:rPr sz="908" spc="-32" dirty="0">
                <a:latin typeface="Verdana"/>
                <a:cs typeface="Verdana"/>
              </a:rPr>
              <a:t>эквиваленты</a:t>
            </a:r>
            <a:r>
              <a:rPr sz="908" spc="-32" dirty="0">
                <a:latin typeface="Microsoft Sans Serif"/>
                <a:cs typeface="Microsoft Sans Serif"/>
              </a:rPr>
              <a:t>)</a:t>
            </a:r>
            <a:r>
              <a:rPr sz="908" spc="100" dirty="0">
                <a:latin typeface="Microsoft Sans Serif"/>
                <a:cs typeface="Microsoft Sans Serif"/>
              </a:rPr>
              <a:t> </a:t>
            </a:r>
            <a:r>
              <a:rPr sz="908" dirty="0">
                <a:latin typeface="Verdana"/>
                <a:cs typeface="Verdana"/>
              </a:rPr>
              <a:t>на</a:t>
            </a:r>
            <a:r>
              <a:rPr sz="908" spc="23" dirty="0">
                <a:latin typeface="Verdana"/>
                <a:cs typeface="Verdana"/>
              </a:rPr>
              <a:t> </a:t>
            </a:r>
            <a:r>
              <a:rPr sz="908" spc="-18" dirty="0">
                <a:latin typeface="Verdana"/>
                <a:cs typeface="Verdana"/>
              </a:rPr>
              <a:t>конец</a:t>
            </a:r>
            <a:r>
              <a:rPr sz="908" spc="23" dirty="0">
                <a:latin typeface="Verdana"/>
                <a:cs typeface="Verdana"/>
              </a:rPr>
              <a:t> </a:t>
            </a:r>
            <a:r>
              <a:rPr sz="908" spc="-32" dirty="0">
                <a:latin typeface="Verdana"/>
                <a:cs typeface="Verdana"/>
              </a:rPr>
              <a:t>отчетного</a:t>
            </a:r>
            <a:r>
              <a:rPr sz="908" spc="23" dirty="0">
                <a:latin typeface="Verdana"/>
                <a:cs typeface="Verdana"/>
              </a:rPr>
              <a:t> </a:t>
            </a:r>
            <a:r>
              <a:rPr sz="908" spc="-9" dirty="0">
                <a:latin typeface="Verdana"/>
                <a:cs typeface="Verdana"/>
              </a:rPr>
              <a:t>периода </a:t>
            </a:r>
            <a:r>
              <a:rPr sz="908" spc="-18" dirty="0">
                <a:latin typeface="Verdana"/>
                <a:cs typeface="Verdana"/>
              </a:rPr>
              <a:t>включают</a:t>
            </a:r>
            <a:r>
              <a:rPr sz="908" spc="36" dirty="0">
                <a:latin typeface="Verdana"/>
                <a:cs typeface="Verdana"/>
              </a:rPr>
              <a:t> </a:t>
            </a:r>
            <a:r>
              <a:rPr sz="908" spc="-32" dirty="0">
                <a:latin typeface="Verdana"/>
                <a:cs typeface="Verdana"/>
              </a:rPr>
              <a:t>банковские</a:t>
            </a:r>
            <a:r>
              <a:rPr sz="908" spc="41" dirty="0">
                <a:latin typeface="Verdana"/>
                <a:cs typeface="Verdana"/>
              </a:rPr>
              <a:t> </a:t>
            </a:r>
            <a:r>
              <a:rPr sz="908" dirty="0">
                <a:latin typeface="Verdana"/>
                <a:cs typeface="Verdana"/>
              </a:rPr>
              <a:t>депозиты</a:t>
            </a:r>
            <a:r>
              <a:rPr sz="908" spc="41" dirty="0">
                <a:latin typeface="Verdana"/>
                <a:cs typeface="Verdana"/>
              </a:rPr>
              <a:t> </a:t>
            </a:r>
            <a:r>
              <a:rPr sz="908" dirty="0">
                <a:latin typeface="Verdana"/>
                <a:cs typeface="Verdana"/>
              </a:rPr>
              <a:t>дочерней</a:t>
            </a:r>
            <a:r>
              <a:rPr sz="908" spc="41" dirty="0">
                <a:latin typeface="Verdana"/>
                <a:cs typeface="Verdana"/>
              </a:rPr>
              <a:t> </a:t>
            </a:r>
            <a:r>
              <a:rPr sz="908" spc="-18" dirty="0">
                <a:latin typeface="Verdana"/>
                <a:cs typeface="Verdana"/>
              </a:rPr>
              <a:t>компании</a:t>
            </a:r>
            <a:r>
              <a:rPr sz="908" spc="41" dirty="0">
                <a:latin typeface="Verdana"/>
                <a:cs typeface="Verdana"/>
              </a:rPr>
              <a:t> </a:t>
            </a:r>
            <a:r>
              <a:rPr sz="908" dirty="0">
                <a:latin typeface="Verdana"/>
                <a:cs typeface="Verdana"/>
              </a:rPr>
              <a:t>на</a:t>
            </a:r>
            <a:r>
              <a:rPr sz="908" spc="41" dirty="0">
                <a:latin typeface="Verdana"/>
                <a:cs typeface="Verdana"/>
              </a:rPr>
              <a:t> </a:t>
            </a:r>
            <a:r>
              <a:rPr sz="908" dirty="0">
                <a:latin typeface="Verdana"/>
                <a:cs typeface="Verdana"/>
              </a:rPr>
              <a:t>сумму</a:t>
            </a:r>
            <a:r>
              <a:rPr sz="908" spc="36" dirty="0">
                <a:latin typeface="Verdana"/>
                <a:cs typeface="Verdana"/>
              </a:rPr>
              <a:t> </a:t>
            </a:r>
            <a:r>
              <a:rPr sz="908" spc="-18" dirty="0">
                <a:latin typeface="Microsoft Sans Serif"/>
                <a:cs typeface="Microsoft Sans Serif"/>
              </a:rPr>
              <a:t>100, </a:t>
            </a:r>
            <a:r>
              <a:rPr sz="908" spc="-27" dirty="0">
                <a:latin typeface="Verdana"/>
                <a:cs typeface="Verdana"/>
              </a:rPr>
              <a:t>которые</a:t>
            </a:r>
            <a:r>
              <a:rPr sz="908" spc="50" dirty="0">
                <a:latin typeface="Verdana"/>
                <a:cs typeface="Verdana"/>
              </a:rPr>
              <a:t> </a:t>
            </a:r>
            <a:r>
              <a:rPr sz="908" dirty="0">
                <a:latin typeface="Verdana"/>
                <a:cs typeface="Verdana"/>
              </a:rPr>
              <a:t>не</a:t>
            </a:r>
            <a:r>
              <a:rPr sz="908" spc="50" dirty="0">
                <a:latin typeface="Verdana"/>
                <a:cs typeface="Verdana"/>
              </a:rPr>
              <a:t> </a:t>
            </a:r>
            <a:r>
              <a:rPr sz="908" dirty="0">
                <a:latin typeface="Verdana"/>
                <a:cs typeface="Verdana"/>
              </a:rPr>
              <a:t>могут</a:t>
            </a:r>
            <a:r>
              <a:rPr sz="908" spc="54" dirty="0">
                <a:latin typeface="Verdana"/>
                <a:cs typeface="Verdana"/>
              </a:rPr>
              <a:t> </a:t>
            </a:r>
            <a:r>
              <a:rPr sz="908" dirty="0">
                <a:latin typeface="Verdana"/>
                <a:cs typeface="Verdana"/>
              </a:rPr>
              <a:t>быть</a:t>
            </a:r>
            <a:r>
              <a:rPr sz="908" spc="54" dirty="0">
                <a:latin typeface="Verdana"/>
                <a:cs typeface="Verdana"/>
              </a:rPr>
              <a:t> </a:t>
            </a:r>
            <a:r>
              <a:rPr sz="908" spc="-41" dirty="0">
                <a:latin typeface="Verdana"/>
                <a:cs typeface="Verdana"/>
              </a:rPr>
              <a:t>предоставлены</a:t>
            </a:r>
            <a:r>
              <a:rPr sz="908" spc="59" dirty="0">
                <a:latin typeface="Verdana"/>
                <a:cs typeface="Verdana"/>
              </a:rPr>
              <a:t> </a:t>
            </a:r>
            <a:r>
              <a:rPr sz="908" dirty="0">
                <a:latin typeface="Verdana"/>
                <a:cs typeface="Verdana"/>
              </a:rPr>
              <a:t>в</a:t>
            </a:r>
            <a:r>
              <a:rPr sz="908" spc="50" dirty="0">
                <a:latin typeface="Verdana"/>
                <a:cs typeface="Verdana"/>
              </a:rPr>
              <a:t> </a:t>
            </a:r>
            <a:r>
              <a:rPr sz="908" spc="-45" dirty="0">
                <a:latin typeface="Verdana"/>
                <a:cs typeface="Verdana"/>
              </a:rPr>
              <a:t>распоряжение</a:t>
            </a:r>
            <a:r>
              <a:rPr sz="908" spc="50" dirty="0">
                <a:latin typeface="Verdana"/>
                <a:cs typeface="Verdana"/>
              </a:rPr>
              <a:t> </a:t>
            </a:r>
            <a:r>
              <a:rPr sz="908" spc="-36" dirty="0">
                <a:latin typeface="Verdana"/>
                <a:cs typeface="Verdana"/>
              </a:rPr>
              <a:t>материнской </a:t>
            </a:r>
            <a:r>
              <a:rPr sz="908" spc="-77" dirty="0">
                <a:latin typeface="Verdana"/>
                <a:cs typeface="Verdana"/>
              </a:rPr>
              <a:t>компании</a:t>
            </a:r>
            <a:r>
              <a:rPr sz="908" spc="-36" dirty="0">
                <a:latin typeface="Verdana"/>
                <a:cs typeface="Verdana"/>
              </a:rPr>
              <a:t> </a:t>
            </a:r>
            <a:r>
              <a:rPr sz="908" spc="-73" dirty="0">
                <a:latin typeface="Verdana"/>
                <a:cs typeface="Verdana"/>
              </a:rPr>
              <a:t>в</a:t>
            </a:r>
            <a:r>
              <a:rPr sz="908" spc="-32" dirty="0">
                <a:latin typeface="Verdana"/>
                <a:cs typeface="Verdana"/>
              </a:rPr>
              <a:t> </a:t>
            </a:r>
            <a:r>
              <a:rPr sz="908" spc="-59" dirty="0">
                <a:latin typeface="Verdana"/>
                <a:cs typeface="Verdana"/>
              </a:rPr>
              <a:t>результате</a:t>
            </a:r>
            <a:r>
              <a:rPr sz="908" spc="-32" dirty="0">
                <a:latin typeface="Verdana"/>
                <a:cs typeface="Verdana"/>
              </a:rPr>
              <a:t> </a:t>
            </a:r>
            <a:r>
              <a:rPr sz="908" spc="-64" dirty="0">
                <a:latin typeface="Verdana"/>
                <a:cs typeface="Verdana"/>
              </a:rPr>
              <a:t>введения</a:t>
            </a:r>
            <a:r>
              <a:rPr sz="908" spc="-32" dirty="0">
                <a:latin typeface="Verdana"/>
                <a:cs typeface="Verdana"/>
              </a:rPr>
              <a:t> </a:t>
            </a:r>
            <a:r>
              <a:rPr sz="908" spc="-77" dirty="0">
                <a:latin typeface="Verdana"/>
                <a:cs typeface="Verdana"/>
              </a:rPr>
              <a:t>ограничений</a:t>
            </a:r>
            <a:r>
              <a:rPr sz="908" spc="-32" dirty="0">
                <a:latin typeface="Verdana"/>
                <a:cs typeface="Verdana"/>
              </a:rPr>
              <a:t> </a:t>
            </a:r>
            <a:r>
              <a:rPr sz="908" spc="-73" dirty="0">
                <a:latin typeface="Verdana"/>
                <a:cs typeface="Verdana"/>
              </a:rPr>
              <a:t>на</a:t>
            </a:r>
            <a:r>
              <a:rPr sz="908" spc="-32" dirty="0">
                <a:latin typeface="Verdana"/>
                <a:cs typeface="Verdana"/>
              </a:rPr>
              <a:t> </a:t>
            </a:r>
            <a:r>
              <a:rPr sz="908" spc="-68" dirty="0">
                <a:latin typeface="Verdana"/>
                <a:cs typeface="Verdana"/>
              </a:rPr>
              <a:t>валютные</a:t>
            </a:r>
            <a:r>
              <a:rPr sz="908" spc="-32" dirty="0">
                <a:latin typeface="Verdana"/>
                <a:cs typeface="Verdana"/>
              </a:rPr>
              <a:t> </a:t>
            </a:r>
            <a:r>
              <a:rPr sz="908" spc="-9" dirty="0">
                <a:latin typeface="Verdana"/>
                <a:cs typeface="Verdana"/>
              </a:rPr>
              <a:t>операции</a:t>
            </a:r>
            <a:r>
              <a:rPr sz="908" spc="-9" dirty="0">
                <a:latin typeface="Microsoft Sans Serif"/>
                <a:cs typeface="Microsoft Sans Serif"/>
              </a:rPr>
              <a:t>.</a:t>
            </a:r>
            <a:endParaRPr sz="908">
              <a:latin typeface="Microsoft Sans Serif"/>
              <a:cs typeface="Microsoft Sans Serif"/>
            </a:endParaRPr>
          </a:p>
        </p:txBody>
      </p:sp>
      <p:sp>
        <p:nvSpPr>
          <p:cNvPr id="8" name="object 8"/>
          <p:cNvSpPr txBox="1"/>
          <p:nvPr/>
        </p:nvSpPr>
        <p:spPr>
          <a:xfrm>
            <a:off x="6426909" y="3261641"/>
            <a:ext cx="4039881" cy="735876"/>
          </a:xfrm>
          <a:prstGeom prst="rect">
            <a:avLst/>
          </a:prstGeom>
        </p:spPr>
        <p:txBody>
          <a:bodyPr vert="horz" wrap="square" lIns="0" tIns="11526" rIns="0" bIns="0" rtlCol="0">
            <a:spAutoFit/>
          </a:bodyPr>
          <a:lstStyle/>
          <a:p>
            <a:pPr marL="11527" marR="4611" algn="just">
              <a:spcBef>
                <a:spcPts val="91"/>
              </a:spcBef>
            </a:pPr>
            <a:r>
              <a:rPr sz="908" spc="-59" dirty="0">
                <a:latin typeface="Verdana"/>
                <a:cs typeface="Verdana"/>
              </a:rPr>
              <a:t>Группа</a:t>
            </a:r>
            <a:r>
              <a:rPr sz="908" dirty="0">
                <a:latin typeface="Verdana"/>
                <a:cs typeface="Verdana"/>
              </a:rPr>
              <a:t> </a:t>
            </a:r>
            <a:r>
              <a:rPr sz="908" spc="-23" dirty="0">
                <a:latin typeface="Verdana"/>
                <a:cs typeface="Verdana"/>
              </a:rPr>
              <a:t>имеет</a:t>
            </a:r>
            <a:r>
              <a:rPr sz="908" dirty="0">
                <a:latin typeface="Verdana"/>
                <a:cs typeface="Verdana"/>
              </a:rPr>
              <a:t> </a:t>
            </a:r>
            <a:r>
              <a:rPr sz="908" spc="-54" dirty="0">
                <a:latin typeface="Verdana"/>
                <a:cs typeface="Verdana"/>
              </a:rPr>
              <a:t>возможность</a:t>
            </a:r>
            <a:r>
              <a:rPr sz="908" spc="9" dirty="0">
                <a:latin typeface="Verdana"/>
                <a:cs typeface="Verdana"/>
              </a:rPr>
              <a:t> </a:t>
            </a:r>
            <a:r>
              <a:rPr sz="908" spc="-68" dirty="0">
                <a:latin typeface="Verdana"/>
                <a:cs typeface="Verdana"/>
              </a:rPr>
              <a:t>получения</a:t>
            </a:r>
            <a:r>
              <a:rPr sz="908" spc="5" dirty="0">
                <a:latin typeface="Verdana"/>
                <a:cs typeface="Verdana"/>
              </a:rPr>
              <a:t> </a:t>
            </a:r>
            <a:r>
              <a:rPr sz="908" spc="-64" dirty="0">
                <a:latin typeface="Verdana"/>
                <a:cs typeface="Verdana"/>
              </a:rPr>
              <a:t>кредита</a:t>
            </a:r>
            <a:r>
              <a:rPr sz="908" spc="5" dirty="0">
                <a:latin typeface="Verdana"/>
                <a:cs typeface="Verdana"/>
              </a:rPr>
              <a:t> </a:t>
            </a:r>
            <a:r>
              <a:rPr sz="908" dirty="0">
                <a:latin typeface="Verdana"/>
                <a:cs typeface="Verdana"/>
              </a:rPr>
              <a:t>в</a:t>
            </a:r>
            <a:r>
              <a:rPr sz="908" spc="5" dirty="0">
                <a:latin typeface="Verdana"/>
                <a:cs typeface="Verdana"/>
              </a:rPr>
              <a:t> </a:t>
            </a:r>
            <a:r>
              <a:rPr sz="908" spc="-41" dirty="0">
                <a:latin typeface="Verdana"/>
                <a:cs typeface="Verdana"/>
              </a:rPr>
              <a:t>размере</a:t>
            </a:r>
            <a:r>
              <a:rPr sz="908" spc="5" dirty="0">
                <a:latin typeface="Verdana"/>
                <a:cs typeface="Verdana"/>
              </a:rPr>
              <a:t> </a:t>
            </a:r>
            <a:r>
              <a:rPr sz="908" dirty="0">
                <a:latin typeface="Microsoft Sans Serif"/>
                <a:cs typeface="Microsoft Sans Serif"/>
              </a:rPr>
              <a:t>2000</a:t>
            </a:r>
            <a:r>
              <a:rPr sz="908" spc="77" dirty="0">
                <a:latin typeface="Microsoft Sans Serif"/>
                <a:cs typeface="Microsoft Sans Serif"/>
              </a:rPr>
              <a:t> </a:t>
            </a:r>
            <a:r>
              <a:rPr sz="908" dirty="0">
                <a:latin typeface="Microsoft Sans Serif"/>
                <a:cs typeface="Microsoft Sans Serif"/>
              </a:rPr>
              <a:t>(</a:t>
            </a:r>
            <a:r>
              <a:rPr sz="908" dirty="0">
                <a:latin typeface="Verdana"/>
                <a:cs typeface="Verdana"/>
              </a:rPr>
              <a:t>но</a:t>
            </a:r>
            <a:r>
              <a:rPr sz="908" spc="5" dirty="0">
                <a:latin typeface="Verdana"/>
                <a:cs typeface="Verdana"/>
              </a:rPr>
              <a:t> </a:t>
            </a:r>
            <a:r>
              <a:rPr sz="908" spc="-18" dirty="0">
                <a:latin typeface="Verdana"/>
                <a:cs typeface="Verdana"/>
              </a:rPr>
              <a:t>пока </a:t>
            </a:r>
            <a:r>
              <a:rPr sz="908" spc="-91" dirty="0">
                <a:latin typeface="Verdana"/>
                <a:cs typeface="Verdana"/>
              </a:rPr>
              <a:t>ею</a:t>
            </a:r>
            <a:r>
              <a:rPr sz="908" spc="9" dirty="0">
                <a:latin typeface="Verdana"/>
                <a:cs typeface="Verdana"/>
              </a:rPr>
              <a:t> </a:t>
            </a:r>
            <a:r>
              <a:rPr sz="908" spc="-100" dirty="0">
                <a:latin typeface="Verdana"/>
                <a:cs typeface="Verdana"/>
              </a:rPr>
              <a:t>не</a:t>
            </a:r>
            <a:r>
              <a:rPr sz="908" spc="23" dirty="0">
                <a:latin typeface="Verdana"/>
                <a:cs typeface="Verdana"/>
              </a:rPr>
              <a:t> </a:t>
            </a:r>
            <a:r>
              <a:rPr sz="908" spc="-50" dirty="0">
                <a:latin typeface="Verdana"/>
                <a:cs typeface="Verdana"/>
              </a:rPr>
              <a:t>воспользовалась</a:t>
            </a:r>
            <a:r>
              <a:rPr sz="908" spc="-50" dirty="0">
                <a:latin typeface="Microsoft Sans Serif"/>
                <a:cs typeface="Microsoft Sans Serif"/>
              </a:rPr>
              <a:t>),</a:t>
            </a:r>
            <a:r>
              <a:rPr sz="908" spc="64" dirty="0">
                <a:latin typeface="Microsoft Sans Serif"/>
                <a:cs typeface="Microsoft Sans Serif"/>
              </a:rPr>
              <a:t> </a:t>
            </a:r>
            <a:r>
              <a:rPr sz="908" spc="-109" dirty="0">
                <a:latin typeface="Verdana"/>
                <a:cs typeface="Verdana"/>
              </a:rPr>
              <a:t>из</a:t>
            </a:r>
            <a:r>
              <a:rPr sz="908" spc="32" dirty="0">
                <a:latin typeface="Verdana"/>
                <a:cs typeface="Verdana"/>
              </a:rPr>
              <a:t> </a:t>
            </a:r>
            <a:r>
              <a:rPr sz="908" spc="-91" dirty="0">
                <a:latin typeface="Verdana"/>
                <a:cs typeface="Verdana"/>
              </a:rPr>
              <a:t>которых</a:t>
            </a:r>
            <a:r>
              <a:rPr sz="908" spc="9" dirty="0">
                <a:latin typeface="Verdana"/>
                <a:cs typeface="Verdana"/>
              </a:rPr>
              <a:t> </a:t>
            </a:r>
            <a:r>
              <a:rPr sz="908" dirty="0">
                <a:latin typeface="Microsoft Sans Serif"/>
                <a:cs typeface="Microsoft Sans Serif"/>
              </a:rPr>
              <a:t>700</a:t>
            </a:r>
            <a:r>
              <a:rPr sz="908" spc="95" dirty="0">
                <a:latin typeface="Microsoft Sans Serif"/>
                <a:cs typeface="Microsoft Sans Serif"/>
              </a:rPr>
              <a:t> </a:t>
            </a:r>
            <a:r>
              <a:rPr sz="908" spc="-77" dirty="0">
                <a:latin typeface="Verdana"/>
                <a:cs typeface="Verdana"/>
              </a:rPr>
              <a:t>могут</a:t>
            </a:r>
            <a:r>
              <a:rPr sz="908" spc="14" dirty="0">
                <a:latin typeface="Verdana"/>
                <a:cs typeface="Verdana"/>
              </a:rPr>
              <a:t> </a:t>
            </a:r>
            <a:r>
              <a:rPr sz="908" spc="-64" dirty="0">
                <a:latin typeface="Verdana"/>
                <a:cs typeface="Verdana"/>
              </a:rPr>
              <a:t>быть</a:t>
            </a:r>
            <a:r>
              <a:rPr sz="908" spc="18" dirty="0">
                <a:latin typeface="Verdana"/>
                <a:cs typeface="Verdana"/>
              </a:rPr>
              <a:t> </a:t>
            </a:r>
            <a:r>
              <a:rPr sz="908" spc="-77" dirty="0">
                <a:latin typeface="Verdana"/>
                <a:cs typeface="Verdana"/>
              </a:rPr>
              <a:t>использованы</a:t>
            </a:r>
            <a:r>
              <a:rPr sz="908" spc="23" dirty="0">
                <a:latin typeface="Verdana"/>
                <a:cs typeface="Verdana"/>
              </a:rPr>
              <a:t> </a:t>
            </a:r>
            <a:r>
              <a:rPr sz="908" spc="-9" dirty="0">
                <a:latin typeface="Verdana"/>
                <a:cs typeface="Verdana"/>
              </a:rPr>
              <a:t>только </a:t>
            </a:r>
            <a:r>
              <a:rPr sz="908" spc="-54" dirty="0">
                <a:latin typeface="Verdana"/>
                <a:cs typeface="Verdana"/>
              </a:rPr>
              <a:t>для</a:t>
            </a:r>
            <a:r>
              <a:rPr sz="908" spc="-36" dirty="0">
                <a:latin typeface="Verdana"/>
                <a:cs typeface="Verdana"/>
              </a:rPr>
              <a:t> </a:t>
            </a:r>
            <a:r>
              <a:rPr sz="908" spc="-59" dirty="0">
                <a:latin typeface="Verdana"/>
                <a:cs typeface="Verdana"/>
              </a:rPr>
              <a:t>целей</a:t>
            </a:r>
            <a:r>
              <a:rPr sz="908" spc="-27" dirty="0">
                <a:latin typeface="Verdana"/>
                <a:cs typeface="Verdana"/>
              </a:rPr>
              <a:t> </a:t>
            </a:r>
            <a:r>
              <a:rPr sz="908" spc="-73" dirty="0">
                <a:latin typeface="Verdana"/>
                <a:cs typeface="Verdana"/>
              </a:rPr>
              <a:t>будущего</a:t>
            </a:r>
            <a:r>
              <a:rPr sz="908" spc="-32" dirty="0">
                <a:latin typeface="Verdana"/>
                <a:cs typeface="Verdana"/>
              </a:rPr>
              <a:t> </a:t>
            </a:r>
            <a:r>
              <a:rPr sz="908" spc="-68" dirty="0">
                <a:latin typeface="Verdana"/>
                <a:cs typeface="Verdana"/>
              </a:rPr>
              <a:t>расширения</a:t>
            </a:r>
            <a:r>
              <a:rPr sz="908" spc="-27" dirty="0">
                <a:latin typeface="Verdana"/>
                <a:cs typeface="Verdana"/>
              </a:rPr>
              <a:t> </a:t>
            </a:r>
            <a:r>
              <a:rPr sz="908" spc="-9" dirty="0">
                <a:latin typeface="Verdana"/>
                <a:cs typeface="Verdana"/>
              </a:rPr>
              <a:t>деятельности</a:t>
            </a:r>
            <a:r>
              <a:rPr sz="908" spc="-9" dirty="0">
                <a:latin typeface="Microsoft Sans Serif"/>
                <a:cs typeface="Microsoft Sans Serif"/>
              </a:rPr>
              <a:t>.</a:t>
            </a:r>
            <a:endParaRPr sz="908">
              <a:latin typeface="Microsoft Sans Serif"/>
              <a:cs typeface="Microsoft Sans Serif"/>
            </a:endParaRPr>
          </a:p>
          <a:p>
            <a:pPr>
              <a:spcBef>
                <a:spcPts val="231"/>
              </a:spcBef>
            </a:pPr>
            <a:endParaRPr sz="908">
              <a:latin typeface="Microsoft Sans Serif"/>
              <a:cs typeface="Microsoft Sans Serif"/>
            </a:endParaRPr>
          </a:p>
          <a:p>
            <a:pPr marL="11527" algn="just"/>
            <a:r>
              <a:rPr sz="908" b="1" dirty="0">
                <a:latin typeface="Arial"/>
                <a:cs typeface="Arial"/>
              </a:rPr>
              <a:t>Г.</a:t>
            </a:r>
            <a:r>
              <a:rPr sz="908" b="1" spc="359" dirty="0">
                <a:latin typeface="Arial"/>
                <a:cs typeface="Arial"/>
              </a:rPr>
              <a:t>    </a:t>
            </a:r>
            <a:r>
              <a:rPr sz="908" b="1" dirty="0">
                <a:latin typeface="Arial"/>
                <a:cs typeface="Arial"/>
              </a:rPr>
              <a:t>Сегментная</a:t>
            </a:r>
            <a:r>
              <a:rPr sz="908" b="1" spc="14" dirty="0">
                <a:latin typeface="Arial"/>
                <a:cs typeface="Arial"/>
              </a:rPr>
              <a:t> </a:t>
            </a:r>
            <a:r>
              <a:rPr sz="908" b="1" spc="-9" dirty="0">
                <a:latin typeface="Arial"/>
                <a:cs typeface="Arial"/>
              </a:rPr>
              <a:t>информация</a:t>
            </a:r>
            <a:endParaRPr sz="908">
              <a:latin typeface="Arial"/>
              <a:cs typeface="Arial"/>
            </a:endParaRPr>
          </a:p>
        </p:txBody>
      </p:sp>
      <p:graphicFrame>
        <p:nvGraphicFramePr>
          <p:cNvPr id="9" name="object 9"/>
          <p:cNvGraphicFramePr>
            <a:graphicFrameLocks noGrp="1"/>
          </p:cNvGraphicFramePr>
          <p:nvPr/>
        </p:nvGraphicFramePr>
        <p:xfrm>
          <a:off x="6409638" y="4134728"/>
          <a:ext cx="4073304" cy="1301293"/>
        </p:xfrm>
        <a:graphic>
          <a:graphicData uri="http://schemas.openxmlformats.org/drawingml/2006/table">
            <a:tbl>
              <a:tblPr firstRow="1" bandRow="1">
                <a:tableStyleId>{2D5ABB26-0587-4C30-8999-92F81FD0307C}</a:tableStyleId>
              </a:tblPr>
              <a:tblGrid>
                <a:gridCol w="1961734">
                  <a:extLst>
                    <a:ext uri="{9D8B030D-6E8A-4147-A177-3AD203B41FA5}">
                      <a16:colId xmlns:a16="http://schemas.microsoft.com/office/drawing/2014/main" val="20000"/>
                    </a:ext>
                  </a:extLst>
                </a:gridCol>
                <a:gridCol w="724411">
                  <a:extLst>
                    <a:ext uri="{9D8B030D-6E8A-4147-A177-3AD203B41FA5}">
                      <a16:colId xmlns:a16="http://schemas.microsoft.com/office/drawing/2014/main" val="20001"/>
                    </a:ext>
                  </a:extLst>
                </a:gridCol>
                <a:gridCol w="846012">
                  <a:extLst>
                    <a:ext uri="{9D8B030D-6E8A-4147-A177-3AD203B41FA5}">
                      <a16:colId xmlns:a16="http://schemas.microsoft.com/office/drawing/2014/main" val="20002"/>
                    </a:ext>
                  </a:extLst>
                </a:gridCol>
                <a:gridCol w="541147">
                  <a:extLst>
                    <a:ext uri="{9D8B030D-6E8A-4147-A177-3AD203B41FA5}">
                      <a16:colId xmlns:a16="http://schemas.microsoft.com/office/drawing/2014/main" val="20003"/>
                    </a:ext>
                  </a:extLst>
                </a:gridCol>
              </a:tblGrid>
              <a:tr h="306017">
                <a:tc>
                  <a:txBody>
                    <a:bodyPr/>
                    <a:lstStyle/>
                    <a:p>
                      <a:pPr>
                        <a:lnSpc>
                          <a:spcPct val="100000"/>
                        </a:lnSpc>
                      </a:pPr>
                      <a:endParaRPr sz="900">
                        <a:latin typeface="Times New Roman"/>
                        <a:cs typeface="Times New Roman"/>
                      </a:endParaRPr>
                    </a:p>
                  </a:txBody>
                  <a:tcPr marL="0" marR="0" marT="0" marB="0"/>
                </a:tc>
                <a:tc>
                  <a:txBody>
                    <a:bodyPr/>
                    <a:lstStyle/>
                    <a:p>
                      <a:pPr marL="92710">
                        <a:lnSpc>
                          <a:spcPts val="1105"/>
                        </a:lnSpc>
                      </a:pPr>
                      <a:r>
                        <a:rPr sz="900" spc="-10" dirty="0">
                          <a:latin typeface="Verdana"/>
                          <a:cs typeface="Verdana"/>
                        </a:rPr>
                        <a:t>Сегмент</a:t>
                      </a:r>
                      <a:endParaRPr sz="900">
                        <a:latin typeface="Verdana"/>
                        <a:cs typeface="Verdana"/>
                      </a:endParaRPr>
                    </a:p>
                    <a:p>
                      <a:pPr marL="503555">
                        <a:lnSpc>
                          <a:spcPct val="100000"/>
                        </a:lnSpc>
                      </a:pPr>
                      <a:r>
                        <a:rPr sz="900" spc="-50" dirty="0">
                          <a:latin typeface="Microsoft Sans Serif"/>
                          <a:cs typeface="Microsoft Sans Serif"/>
                        </a:rPr>
                        <a:t>A</a:t>
                      </a:r>
                      <a:endParaRPr sz="900">
                        <a:latin typeface="Microsoft Sans Serif"/>
                        <a:cs typeface="Microsoft Sans Serif"/>
                      </a:endParaRPr>
                    </a:p>
                  </a:txBody>
                  <a:tcPr marL="0" marR="0" marT="0" marB="0"/>
                </a:tc>
                <a:tc>
                  <a:txBody>
                    <a:bodyPr/>
                    <a:lstStyle/>
                    <a:p>
                      <a:pPr marL="208915">
                        <a:lnSpc>
                          <a:spcPts val="1105"/>
                        </a:lnSpc>
                      </a:pPr>
                      <a:r>
                        <a:rPr sz="900" spc="-10" dirty="0">
                          <a:latin typeface="Verdana"/>
                          <a:cs typeface="Verdana"/>
                        </a:rPr>
                        <a:t>Сегмент</a:t>
                      </a:r>
                      <a:endParaRPr sz="900">
                        <a:latin typeface="Verdana"/>
                        <a:cs typeface="Verdana"/>
                      </a:endParaRPr>
                    </a:p>
                    <a:p>
                      <a:pPr marL="620395">
                        <a:lnSpc>
                          <a:spcPct val="100000"/>
                        </a:lnSpc>
                      </a:pPr>
                      <a:r>
                        <a:rPr sz="900" spc="-50" dirty="0">
                          <a:latin typeface="Verdana"/>
                          <a:cs typeface="Verdana"/>
                        </a:rPr>
                        <a:t>Б</a:t>
                      </a:r>
                      <a:endParaRPr sz="900">
                        <a:latin typeface="Verdana"/>
                        <a:cs typeface="Verdana"/>
                      </a:endParaRPr>
                    </a:p>
                  </a:txBody>
                  <a:tcPr marL="0" marR="0" marT="0" marB="0"/>
                </a:tc>
                <a:tc>
                  <a:txBody>
                    <a:bodyPr/>
                    <a:lstStyle/>
                    <a:p>
                      <a:pPr marR="24130" algn="r">
                        <a:lnSpc>
                          <a:spcPts val="1105"/>
                        </a:lnSpc>
                      </a:pPr>
                      <a:r>
                        <a:rPr sz="900" spc="-10" dirty="0">
                          <a:latin typeface="Verdana"/>
                          <a:cs typeface="Verdana"/>
                        </a:rPr>
                        <a:t>Итого</a:t>
                      </a:r>
                      <a:endParaRPr sz="900">
                        <a:latin typeface="Verdana"/>
                        <a:cs typeface="Verdana"/>
                      </a:endParaRPr>
                    </a:p>
                  </a:txBody>
                  <a:tcPr marL="0" marR="0" marT="0" marB="0"/>
                </a:tc>
                <a:extLst>
                  <a:ext uri="{0D108BD9-81ED-4DB2-BD59-A6C34878D82A}">
                    <a16:rowId xmlns:a16="http://schemas.microsoft.com/office/drawing/2014/main" val="10000"/>
                  </a:ext>
                </a:extLst>
              </a:tr>
              <a:tr h="206893">
                <a:tc>
                  <a:txBody>
                    <a:bodyPr/>
                    <a:lstStyle/>
                    <a:p>
                      <a:pPr marL="31750">
                        <a:lnSpc>
                          <a:spcPct val="100000"/>
                        </a:lnSpc>
                        <a:spcBef>
                          <a:spcPts val="245"/>
                        </a:spcBef>
                      </a:pPr>
                      <a:r>
                        <a:rPr sz="900" spc="-85" dirty="0">
                          <a:latin typeface="Verdana"/>
                          <a:cs typeface="Verdana"/>
                        </a:rPr>
                        <a:t>Движение</a:t>
                      </a:r>
                      <a:r>
                        <a:rPr sz="900" spc="-30" dirty="0">
                          <a:latin typeface="Verdana"/>
                          <a:cs typeface="Verdana"/>
                        </a:rPr>
                        <a:t> </a:t>
                      </a:r>
                      <a:r>
                        <a:rPr sz="900" spc="-90" dirty="0">
                          <a:latin typeface="Verdana"/>
                          <a:cs typeface="Verdana"/>
                        </a:rPr>
                        <a:t>денежных</a:t>
                      </a:r>
                      <a:r>
                        <a:rPr sz="900" spc="-35" dirty="0">
                          <a:latin typeface="Verdana"/>
                          <a:cs typeface="Verdana"/>
                        </a:rPr>
                        <a:t> </a:t>
                      </a:r>
                      <a:r>
                        <a:rPr sz="900" spc="-60" dirty="0">
                          <a:latin typeface="Verdana"/>
                          <a:cs typeface="Verdana"/>
                        </a:rPr>
                        <a:t>средств</a:t>
                      </a:r>
                      <a:r>
                        <a:rPr sz="900" spc="-30" dirty="0">
                          <a:latin typeface="Verdana"/>
                          <a:cs typeface="Verdana"/>
                        </a:rPr>
                        <a:t> </a:t>
                      </a:r>
                      <a:r>
                        <a:rPr sz="900" spc="-25" dirty="0">
                          <a:latin typeface="Verdana"/>
                          <a:cs typeface="Verdana"/>
                        </a:rPr>
                        <a:t>по</a:t>
                      </a:r>
                      <a:r>
                        <a:rPr sz="900" spc="-25" dirty="0">
                          <a:latin typeface="Microsoft Sans Serif"/>
                          <a:cs typeface="Microsoft Sans Serif"/>
                        </a:rPr>
                        <a:t>:</a:t>
                      </a:r>
                      <a:endParaRPr sz="900">
                        <a:latin typeface="Microsoft Sans Serif"/>
                        <a:cs typeface="Microsoft Sans Serif"/>
                      </a:endParaRPr>
                    </a:p>
                  </a:txBody>
                  <a:tcPr marL="0" marR="0" marT="28239" marB="0"/>
                </a:tc>
                <a:tc>
                  <a:txBody>
                    <a:bodyPr/>
                    <a:lstStyle/>
                    <a:p>
                      <a:pPr>
                        <a:lnSpc>
                          <a:spcPct val="100000"/>
                        </a:lnSpc>
                      </a:pPr>
                      <a:endParaRPr sz="900">
                        <a:latin typeface="Times New Roman"/>
                        <a:cs typeface="Times New Roman"/>
                      </a:endParaRPr>
                    </a:p>
                  </a:txBody>
                  <a:tcPr marL="0" marR="0" marT="0" marB="0"/>
                </a:tc>
                <a:tc>
                  <a:txBody>
                    <a:bodyPr/>
                    <a:lstStyle/>
                    <a:p>
                      <a:pPr>
                        <a:lnSpc>
                          <a:spcPct val="100000"/>
                        </a:lnSpc>
                      </a:pPr>
                      <a:endParaRPr sz="900">
                        <a:latin typeface="Times New Roman"/>
                        <a:cs typeface="Times New Roman"/>
                      </a:endParaRPr>
                    </a:p>
                  </a:txBody>
                  <a:tcPr marL="0" marR="0" marT="0" marB="0"/>
                </a:tc>
                <a:tc>
                  <a:txBody>
                    <a:bodyPr/>
                    <a:lstStyle/>
                    <a:p>
                      <a:pPr>
                        <a:lnSpc>
                          <a:spcPct val="100000"/>
                        </a:lnSpc>
                      </a:pPr>
                      <a:endParaRPr sz="900">
                        <a:latin typeface="Times New Roman"/>
                        <a:cs typeface="Times New Roman"/>
                      </a:endParaRPr>
                    </a:p>
                  </a:txBody>
                  <a:tcPr marL="0" marR="0" marT="0" marB="0"/>
                </a:tc>
                <a:extLst>
                  <a:ext uri="{0D108BD9-81ED-4DB2-BD59-A6C34878D82A}">
                    <a16:rowId xmlns:a16="http://schemas.microsoft.com/office/drawing/2014/main" val="10001"/>
                  </a:ext>
                </a:extLst>
              </a:tr>
              <a:tr h="206893">
                <a:tc>
                  <a:txBody>
                    <a:bodyPr/>
                    <a:lstStyle/>
                    <a:p>
                      <a:pPr marL="31750">
                        <a:lnSpc>
                          <a:spcPct val="100000"/>
                        </a:lnSpc>
                        <a:spcBef>
                          <a:spcPts val="245"/>
                        </a:spcBef>
                      </a:pPr>
                      <a:r>
                        <a:rPr sz="900" spc="-75" dirty="0">
                          <a:latin typeface="Verdana"/>
                          <a:cs typeface="Verdana"/>
                        </a:rPr>
                        <a:t>Операционной</a:t>
                      </a:r>
                      <a:r>
                        <a:rPr sz="900" spc="-25" dirty="0">
                          <a:latin typeface="Verdana"/>
                          <a:cs typeface="Verdana"/>
                        </a:rPr>
                        <a:t> </a:t>
                      </a:r>
                      <a:r>
                        <a:rPr sz="900" spc="-10" dirty="0">
                          <a:latin typeface="Verdana"/>
                          <a:cs typeface="Verdana"/>
                        </a:rPr>
                        <a:t>деятельности</a:t>
                      </a:r>
                      <a:endParaRPr sz="900">
                        <a:latin typeface="Verdana"/>
                        <a:cs typeface="Verdana"/>
                      </a:endParaRPr>
                    </a:p>
                  </a:txBody>
                  <a:tcPr marL="0" marR="0" marT="28239" marB="0"/>
                </a:tc>
                <a:tc>
                  <a:txBody>
                    <a:bodyPr/>
                    <a:lstStyle/>
                    <a:p>
                      <a:pPr marR="201930" algn="r">
                        <a:lnSpc>
                          <a:spcPct val="100000"/>
                        </a:lnSpc>
                        <a:spcBef>
                          <a:spcPts val="245"/>
                        </a:spcBef>
                      </a:pPr>
                      <a:r>
                        <a:rPr sz="900" spc="-20" dirty="0">
                          <a:latin typeface="Microsoft Sans Serif"/>
                          <a:cs typeface="Microsoft Sans Serif"/>
                        </a:rPr>
                        <a:t>1520</a:t>
                      </a:r>
                      <a:endParaRPr sz="900">
                        <a:latin typeface="Microsoft Sans Serif"/>
                        <a:cs typeface="Microsoft Sans Serif"/>
                      </a:endParaRPr>
                    </a:p>
                  </a:txBody>
                  <a:tcPr marL="0" marR="0" marT="28239" marB="0"/>
                </a:tc>
                <a:tc>
                  <a:txBody>
                    <a:bodyPr/>
                    <a:lstStyle/>
                    <a:p>
                      <a:pPr marR="220345" algn="r">
                        <a:lnSpc>
                          <a:spcPct val="100000"/>
                        </a:lnSpc>
                        <a:spcBef>
                          <a:spcPts val="245"/>
                        </a:spcBef>
                      </a:pPr>
                      <a:r>
                        <a:rPr sz="900" spc="-10" dirty="0">
                          <a:latin typeface="Microsoft Sans Serif"/>
                          <a:cs typeface="Microsoft Sans Serif"/>
                        </a:rPr>
                        <a:t>(140)</a:t>
                      </a:r>
                      <a:endParaRPr sz="900">
                        <a:latin typeface="Microsoft Sans Serif"/>
                        <a:cs typeface="Microsoft Sans Serif"/>
                      </a:endParaRPr>
                    </a:p>
                  </a:txBody>
                  <a:tcPr marL="0" marR="0" marT="28239" marB="0"/>
                </a:tc>
                <a:tc>
                  <a:txBody>
                    <a:bodyPr/>
                    <a:lstStyle/>
                    <a:p>
                      <a:pPr marR="24130" algn="r">
                        <a:lnSpc>
                          <a:spcPct val="100000"/>
                        </a:lnSpc>
                        <a:spcBef>
                          <a:spcPts val="245"/>
                        </a:spcBef>
                      </a:pPr>
                      <a:r>
                        <a:rPr sz="900" spc="-20" dirty="0">
                          <a:latin typeface="Microsoft Sans Serif"/>
                          <a:cs typeface="Microsoft Sans Serif"/>
                        </a:rPr>
                        <a:t>1380</a:t>
                      </a:r>
                      <a:endParaRPr sz="900">
                        <a:latin typeface="Microsoft Sans Serif"/>
                        <a:cs typeface="Microsoft Sans Serif"/>
                      </a:endParaRPr>
                    </a:p>
                  </a:txBody>
                  <a:tcPr marL="0" marR="0" marT="28239" marB="0"/>
                </a:tc>
                <a:extLst>
                  <a:ext uri="{0D108BD9-81ED-4DB2-BD59-A6C34878D82A}">
                    <a16:rowId xmlns:a16="http://schemas.microsoft.com/office/drawing/2014/main" val="10002"/>
                  </a:ext>
                </a:extLst>
              </a:tr>
              <a:tr h="206893">
                <a:tc>
                  <a:txBody>
                    <a:bodyPr/>
                    <a:lstStyle/>
                    <a:p>
                      <a:pPr marL="31750">
                        <a:lnSpc>
                          <a:spcPct val="100000"/>
                        </a:lnSpc>
                        <a:spcBef>
                          <a:spcPts val="245"/>
                        </a:spcBef>
                      </a:pPr>
                      <a:r>
                        <a:rPr sz="900" spc="-75" dirty="0">
                          <a:latin typeface="Verdana"/>
                          <a:cs typeface="Verdana"/>
                        </a:rPr>
                        <a:t>Инвестиционной</a:t>
                      </a:r>
                      <a:r>
                        <a:rPr sz="900" spc="-5" dirty="0">
                          <a:latin typeface="Verdana"/>
                          <a:cs typeface="Verdana"/>
                        </a:rPr>
                        <a:t> </a:t>
                      </a:r>
                      <a:r>
                        <a:rPr sz="900" spc="-10" dirty="0">
                          <a:latin typeface="Verdana"/>
                          <a:cs typeface="Verdana"/>
                        </a:rPr>
                        <a:t>деятельности</a:t>
                      </a:r>
                      <a:endParaRPr sz="900">
                        <a:latin typeface="Verdana"/>
                        <a:cs typeface="Verdana"/>
                      </a:endParaRPr>
                    </a:p>
                  </a:txBody>
                  <a:tcPr marL="0" marR="0" marT="28239" marB="0"/>
                </a:tc>
                <a:tc>
                  <a:txBody>
                    <a:bodyPr/>
                    <a:lstStyle/>
                    <a:p>
                      <a:pPr marR="201930" algn="r">
                        <a:lnSpc>
                          <a:spcPct val="100000"/>
                        </a:lnSpc>
                        <a:spcBef>
                          <a:spcPts val="245"/>
                        </a:spcBef>
                      </a:pPr>
                      <a:r>
                        <a:rPr sz="900" spc="-10" dirty="0">
                          <a:latin typeface="Microsoft Sans Serif"/>
                          <a:cs typeface="Microsoft Sans Serif"/>
                        </a:rPr>
                        <a:t>(640)</a:t>
                      </a:r>
                      <a:endParaRPr sz="900">
                        <a:latin typeface="Microsoft Sans Serif"/>
                        <a:cs typeface="Microsoft Sans Serif"/>
                      </a:endParaRPr>
                    </a:p>
                  </a:txBody>
                  <a:tcPr marL="0" marR="0" marT="28239" marB="0"/>
                </a:tc>
                <a:tc>
                  <a:txBody>
                    <a:bodyPr/>
                    <a:lstStyle/>
                    <a:p>
                      <a:pPr marR="219710" algn="r">
                        <a:lnSpc>
                          <a:spcPct val="100000"/>
                        </a:lnSpc>
                        <a:spcBef>
                          <a:spcPts val="245"/>
                        </a:spcBef>
                      </a:pPr>
                      <a:r>
                        <a:rPr sz="900" spc="-25" dirty="0">
                          <a:latin typeface="Microsoft Sans Serif"/>
                          <a:cs typeface="Microsoft Sans Serif"/>
                        </a:rPr>
                        <a:t>160</a:t>
                      </a:r>
                      <a:endParaRPr sz="900">
                        <a:latin typeface="Microsoft Sans Serif"/>
                        <a:cs typeface="Microsoft Sans Serif"/>
                      </a:endParaRPr>
                    </a:p>
                  </a:txBody>
                  <a:tcPr marL="0" marR="0" marT="28239" marB="0"/>
                </a:tc>
                <a:tc>
                  <a:txBody>
                    <a:bodyPr/>
                    <a:lstStyle/>
                    <a:p>
                      <a:pPr marR="24130" algn="r">
                        <a:lnSpc>
                          <a:spcPct val="100000"/>
                        </a:lnSpc>
                        <a:spcBef>
                          <a:spcPts val="245"/>
                        </a:spcBef>
                      </a:pPr>
                      <a:r>
                        <a:rPr sz="900" spc="-10" dirty="0">
                          <a:latin typeface="Microsoft Sans Serif"/>
                          <a:cs typeface="Microsoft Sans Serif"/>
                        </a:rPr>
                        <a:t>(480)</a:t>
                      </a:r>
                      <a:endParaRPr sz="900">
                        <a:latin typeface="Microsoft Sans Serif"/>
                        <a:cs typeface="Microsoft Sans Serif"/>
                      </a:endParaRPr>
                    </a:p>
                  </a:txBody>
                  <a:tcPr marL="0" marR="0" marT="28239" marB="0"/>
                </a:tc>
                <a:extLst>
                  <a:ext uri="{0D108BD9-81ED-4DB2-BD59-A6C34878D82A}">
                    <a16:rowId xmlns:a16="http://schemas.microsoft.com/office/drawing/2014/main" val="10003"/>
                  </a:ext>
                </a:extLst>
              </a:tr>
              <a:tr h="206893">
                <a:tc>
                  <a:txBody>
                    <a:bodyPr/>
                    <a:lstStyle/>
                    <a:p>
                      <a:pPr marL="31750">
                        <a:lnSpc>
                          <a:spcPct val="100000"/>
                        </a:lnSpc>
                        <a:spcBef>
                          <a:spcPts val="245"/>
                        </a:spcBef>
                      </a:pPr>
                      <a:r>
                        <a:rPr sz="900" spc="-75" dirty="0">
                          <a:latin typeface="Verdana"/>
                          <a:cs typeface="Verdana"/>
                        </a:rPr>
                        <a:t>Финансовой</a:t>
                      </a:r>
                      <a:r>
                        <a:rPr sz="900" spc="-10" dirty="0">
                          <a:latin typeface="Verdana"/>
                          <a:cs typeface="Verdana"/>
                        </a:rPr>
                        <a:t> деятельности</a:t>
                      </a:r>
                      <a:endParaRPr sz="900">
                        <a:latin typeface="Verdana"/>
                        <a:cs typeface="Verdana"/>
                      </a:endParaRPr>
                    </a:p>
                  </a:txBody>
                  <a:tcPr marL="0" marR="0" marT="28239" marB="0"/>
                </a:tc>
                <a:tc>
                  <a:txBody>
                    <a:bodyPr/>
                    <a:lstStyle/>
                    <a:p>
                      <a:pPr marR="201930" algn="r">
                        <a:lnSpc>
                          <a:spcPct val="100000"/>
                        </a:lnSpc>
                        <a:spcBef>
                          <a:spcPts val="245"/>
                        </a:spcBef>
                      </a:pPr>
                      <a:r>
                        <a:rPr sz="900" spc="-10" dirty="0">
                          <a:latin typeface="Microsoft Sans Serif"/>
                          <a:cs typeface="Microsoft Sans Serif"/>
                        </a:rPr>
                        <a:t>(570)</a:t>
                      </a:r>
                      <a:endParaRPr sz="900">
                        <a:latin typeface="Microsoft Sans Serif"/>
                        <a:cs typeface="Microsoft Sans Serif"/>
                      </a:endParaRPr>
                    </a:p>
                  </a:txBody>
                  <a:tcPr marL="0" marR="0" marT="28239" marB="0"/>
                </a:tc>
                <a:tc>
                  <a:txBody>
                    <a:bodyPr/>
                    <a:lstStyle/>
                    <a:p>
                      <a:pPr marR="220345" algn="r">
                        <a:lnSpc>
                          <a:spcPct val="100000"/>
                        </a:lnSpc>
                        <a:spcBef>
                          <a:spcPts val="245"/>
                        </a:spcBef>
                      </a:pPr>
                      <a:r>
                        <a:rPr sz="900" spc="-10" dirty="0">
                          <a:latin typeface="Microsoft Sans Serif"/>
                          <a:cs typeface="Microsoft Sans Serif"/>
                        </a:rPr>
                        <a:t>(220)</a:t>
                      </a:r>
                      <a:endParaRPr sz="900">
                        <a:latin typeface="Microsoft Sans Serif"/>
                        <a:cs typeface="Microsoft Sans Serif"/>
                      </a:endParaRPr>
                    </a:p>
                  </a:txBody>
                  <a:tcPr marL="0" marR="0" marT="28239" marB="0"/>
                </a:tc>
                <a:tc>
                  <a:txBody>
                    <a:bodyPr/>
                    <a:lstStyle/>
                    <a:p>
                      <a:pPr marR="24130" algn="r">
                        <a:lnSpc>
                          <a:spcPct val="100000"/>
                        </a:lnSpc>
                        <a:spcBef>
                          <a:spcPts val="245"/>
                        </a:spcBef>
                      </a:pPr>
                      <a:r>
                        <a:rPr sz="900" spc="-10" dirty="0">
                          <a:latin typeface="Microsoft Sans Serif"/>
                          <a:cs typeface="Microsoft Sans Serif"/>
                        </a:rPr>
                        <a:t>(790)</a:t>
                      </a:r>
                      <a:endParaRPr sz="900">
                        <a:latin typeface="Microsoft Sans Serif"/>
                        <a:cs typeface="Microsoft Sans Serif"/>
                      </a:endParaRPr>
                    </a:p>
                  </a:txBody>
                  <a:tcPr marL="0" marR="0" marT="28239" marB="0"/>
                </a:tc>
                <a:extLst>
                  <a:ext uri="{0D108BD9-81ED-4DB2-BD59-A6C34878D82A}">
                    <a16:rowId xmlns:a16="http://schemas.microsoft.com/office/drawing/2014/main" val="10004"/>
                  </a:ext>
                </a:extLst>
              </a:tr>
              <a:tr h="167704">
                <a:tc>
                  <a:txBody>
                    <a:bodyPr/>
                    <a:lstStyle/>
                    <a:p>
                      <a:pPr>
                        <a:lnSpc>
                          <a:spcPct val="100000"/>
                        </a:lnSpc>
                      </a:pPr>
                      <a:endParaRPr sz="900">
                        <a:latin typeface="Times New Roman"/>
                        <a:cs typeface="Times New Roman"/>
                      </a:endParaRPr>
                    </a:p>
                  </a:txBody>
                  <a:tcPr marL="0" marR="0" marT="0" marB="0"/>
                </a:tc>
                <a:tc>
                  <a:txBody>
                    <a:bodyPr/>
                    <a:lstStyle/>
                    <a:p>
                      <a:pPr marR="201930" algn="r">
                        <a:lnSpc>
                          <a:spcPts val="1110"/>
                        </a:lnSpc>
                        <a:spcBef>
                          <a:spcPts val="245"/>
                        </a:spcBef>
                      </a:pPr>
                      <a:r>
                        <a:rPr sz="900" spc="-25" dirty="0">
                          <a:latin typeface="Microsoft Sans Serif"/>
                          <a:cs typeface="Microsoft Sans Serif"/>
                        </a:rPr>
                        <a:t>310</a:t>
                      </a:r>
                      <a:endParaRPr sz="900">
                        <a:latin typeface="Microsoft Sans Serif"/>
                        <a:cs typeface="Microsoft Sans Serif"/>
                      </a:endParaRPr>
                    </a:p>
                  </a:txBody>
                  <a:tcPr marL="0" marR="0" marT="28239" marB="0"/>
                </a:tc>
                <a:tc>
                  <a:txBody>
                    <a:bodyPr/>
                    <a:lstStyle/>
                    <a:p>
                      <a:pPr marR="220345" algn="r">
                        <a:lnSpc>
                          <a:spcPts val="1110"/>
                        </a:lnSpc>
                        <a:spcBef>
                          <a:spcPts val="245"/>
                        </a:spcBef>
                      </a:pPr>
                      <a:r>
                        <a:rPr sz="900" spc="-10" dirty="0">
                          <a:latin typeface="Microsoft Sans Serif"/>
                          <a:cs typeface="Microsoft Sans Serif"/>
                        </a:rPr>
                        <a:t>(200)</a:t>
                      </a:r>
                      <a:endParaRPr sz="900">
                        <a:latin typeface="Microsoft Sans Serif"/>
                        <a:cs typeface="Microsoft Sans Serif"/>
                      </a:endParaRPr>
                    </a:p>
                  </a:txBody>
                  <a:tcPr marL="0" marR="0" marT="28239" marB="0"/>
                </a:tc>
                <a:tc>
                  <a:txBody>
                    <a:bodyPr/>
                    <a:lstStyle/>
                    <a:p>
                      <a:pPr marR="24130" algn="r">
                        <a:lnSpc>
                          <a:spcPts val="1110"/>
                        </a:lnSpc>
                        <a:spcBef>
                          <a:spcPts val="245"/>
                        </a:spcBef>
                      </a:pPr>
                      <a:r>
                        <a:rPr sz="900" spc="-25" dirty="0">
                          <a:latin typeface="Microsoft Sans Serif"/>
                          <a:cs typeface="Microsoft Sans Serif"/>
                        </a:rPr>
                        <a:t>110</a:t>
                      </a:r>
                      <a:endParaRPr sz="900">
                        <a:latin typeface="Microsoft Sans Serif"/>
                        <a:cs typeface="Microsoft Sans Serif"/>
                      </a:endParaRPr>
                    </a:p>
                  </a:txBody>
                  <a:tcPr marL="0" marR="0" marT="28239" marB="0"/>
                </a:tc>
                <a:extLst>
                  <a:ext uri="{0D108BD9-81ED-4DB2-BD59-A6C34878D82A}">
                    <a16:rowId xmlns:a16="http://schemas.microsoft.com/office/drawing/2014/main" val="10005"/>
                  </a:ext>
                </a:extLst>
              </a:tr>
            </a:tbl>
          </a:graphicData>
        </a:graphic>
      </p:graphicFrame>
      <p:sp>
        <p:nvSpPr>
          <p:cNvPr id="10" name="object 10"/>
          <p:cNvSpPr txBox="1"/>
          <p:nvPr/>
        </p:nvSpPr>
        <p:spPr>
          <a:xfrm>
            <a:off x="6426956" y="5565234"/>
            <a:ext cx="1464961" cy="291074"/>
          </a:xfrm>
          <a:prstGeom prst="rect">
            <a:avLst/>
          </a:prstGeom>
        </p:spPr>
        <p:txBody>
          <a:bodyPr vert="horz" wrap="square" lIns="0" tIns="11526" rIns="0" bIns="0" rtlCol="0">
            <a:spAutoFit/>
          </a:bodyPr>
          <a:lstStyle/>
          <a:p>
            <a:pPr marL="11527">
              <a:spcBef>
                <a:spcPts val="91"/>
              </a:spcBef>
            </a:pPr>
            <a:r>
              <a:rPr sz="908" b="1" dirty="0">
                <a:latin typeface="Arial"/>
                <a:cs typeface="Arial"/>
              </a:rPr>
              <a:t>Альтернативный</a:t>
            </a:r>
            <a:r>
              <a:rPr sz="908" b="1" spc="-36" dirty="0">
                <a:latin typeface="Arial"/>
                <a:cs typeface="Arial"/>
              </a:rPr>
              <a:t> </a:t>
            </a:r>
            <a:r>
              <a:rPr sz="908" b="1" spc="-9" dirty="0">
                <a:latin typeface="Arial"/>
                <a:cs typeface="Arial"/>
              </a:rPr>
              <a:t>подход</a:t>
            </a:r>
            <a:endParaRPr sz="908">
              <a:latin typeface="Arial"/>
              <a:cs typeface="Arial"/>
            </a:endParaRPr>
          </a:p>
          <a:p>
            <a:pPr marL="11527"/>
            <a:r>
              <a:rPr sz="908" b="1" dirty="0">
                <a:latin typeface="Arial"/>
                <a:cs typeface="Arial"/>
              </a:rPr>
              <a:t>(косвенный</a:t>
            </a:r>
            <a:r>
              <a:rPr sz="908" b="1" spc="-23" dirty="0">
                <a:latin typeface="Arial"/>
                <a:cs typeface="Arial"/>
              </a:rPr>
              <a:t> </a:t>
            </a:r>
            <a:r>
              <a:rPr sz="908" b="1" spc="-9" dirty="0">
                <a:latin typeface="Arial"/>
                <a:cs typeface="Arial"/>
              </a:rPr>
              <a:t>метод)</a:t>
            </a:r>
            <a:endParaRPr sz="908">
              <a:latin typeface="Arial"/>
              <a:cs typeface="Arial"/>
            </a:endParaRPr>
          </a:p>
        </p:txBody>
      </p:sp>
      <p:sp>
        <p:nvSpPr>
          <p:cNvPr id="11" name="object 11"/>
          <p:cNvSpPr/>
          <p:nvPr/>
        </p:nvSpPr>
        <p:spPr>
          <a:xfrm>
            <a:off x="6089210" y="653528"/>
            <a:ext cx="9221" cy="5340595"/>
          </a:xfrm>
          <a:custGeom>
            <a:avLst/>
            <a:gdLst/>
            <a:ahLst/>
            <a:cxnLst/>
            <a:rect l="l" t="t" r="r" b="b"/>
            <a:pathLst>
              <a:path w="10160" h="5884545">
                <a:moveTo>
                  <a:pt x="9906" y="5884163"/>
                </a:moveTo>
                <a:lnTo>
                  <a:pt x="9905" y="0"/>
                </a:lnTo>
                <a:lnTo>
                  <a:pt x="0" y="0"/>
                </a:lnTo>
                <a:lnTo>
                  <a:pt x="0" y="5884163"/>
                </a:lnTo>
                <a:lnTo>
                  <a:pt x="9906" y="5884163"/>
                </a:lnTo>
                <a:close/>
              </a:path>
            </a:pathLst>
          </a:custGeom>
          <a:solidFill>
            <a:srgbClr val="000000"/>
          </a:solidFill>
        </p:spPr>
        <p:txBody>
          <a:bodyPr wrap="square" lIns="0" tIns="0" rIns="0" bIns="0" rtlCol="0"/>
          <a:lstStyle/>
          <a:p>
            <a:endParaRPr sz="1634"/>
          </a:p>
        </p:txBody>
      </p:sp>
      <p:sp>
        <p:nvSpPr>
          <p:cNvPr id="12" name="object 12"/>
          <p:cNvSpPr/>
          <p:nvPr/>
        </p:nvSpPr>
        <p:spPr>
          <a:xfrm>
            <a:off x="1520054" y="276625"/>
            <a:ext cx="9148226" cy="6309936"/>
          </a:xfrm>
          <a:custGeom>
            <a:avLst/>
            <a:gdLst/>
            <a:ahLst/>
            <a:cxnLst/>
            <a:rect l="l" t="t" r="r" b="b"/>
            <a:pathLst>
              <a:path w="10079990" h="6952615">
                <a:moveTo>
                  <a:pt x="10067531" y="12204"/>
                </a:moveTo>
                <a:lnTo>
                  <a:pt x="10061435" y="12204"/>
                </a:lnTo>
                <a:lnTo>
                  <a:pt x="10061423" y="18300"/>
                </a:lnTo>
                <a:lnTo>
                  <a:pt x="10061423" y="6934200"/>
                </a:lnTo>
                <a:lnTo>
                  <a:pt x="18288" y="6934200"/>
                </a:lnTo>
                <a:lnTo>
                  <a:pt x="18288" y="18300"/>
                </a:lnTo>
                <a:lnTo>
                  <a:pt x="10061423" y="18300"/>
                </a:lnTo>
                <a:lnTo>
                  <a:pt x="10061423" y="12204"/>
                </a:lnTo>
                <a:lnTo>
                  <a:pt x="18288" y="12204"/>
                </a:lnTo>
                <a:lnTo>
                  <a:pt x="12192" y="12204"/>
                </a:lnTo>
                <a:lnTo>
                  <a:pt x="12192" y="18288"/>
                </a:lnTo>
                <a:lnTo>
                  <a:pt x="12192" y="6934200"/>
                </a:lnTo>
                <a:lnTo>
                  <a:pt x="12192" y="6940296"/>
                </a:lnTo>
                <a:lnTo>
                  <a:pt x="18288" y="6940296"/>
                </a:lnTo>
                <a:lnTo>
                  <a:pt x="10061423" y="6940296"/>
                </a:lnTo>
                <a:lnTo>
                  <a:pt x="10067531" y="6940296"/>
                </a:lnTo>
                <a:lnTo>
                  <a:pt x="10067531" y="6934200"/>
                </a:lnTo>
                <a:lnTo>
                  <a:pt x="10067531" y="18300"/>
                </a:lnTo>
                <a:lnTo>
                  <a:pt x="10067531" y="12204"/>
                </a:lnTo>
                <a:close/>
              </a:path>
              <a:path w="10079990" h="6952615">
                <a:moveTo>
                  <a:pt x="10079736" y="0"/>
                </a:moveTo>
                <a:lnTo>
                  <a:pt x="10073640" y="0"/>
                </a:lnTo>
                <a:lnTo>
                  <a:pt x="10073640" y="6108"/>
                </a:lnTo>
                <a:lnTo>
                  <a:pt x="10073640" y="18288"/>
                </a:lnTo>
                <a:lnTo>
                  <a:pt x="10073640" y="6934200"/>
                </a:lnTo>
                <a:lnTo>
                  <a:pt x="10073640" y="6946392"/>
                </a:lnTo>
                <a:lnTo>
                  <a:pt x="10061435" y="6946392"/>
                </a:lnTo>
                <a:lnTo>
                  <a:pt x="18288" y="6946392"/>
                </a:lnTo>
                <a:lnTo>
                  <a:pt x="6096" y="6946392"/>
                </a:lnTo>
                <a:lnTo>
                  <a:pt x="6096" y="6934200"/>
                </a:lnTo>
                <a:lnTo>
                  <a:pt x="6096" y="18288"/>
                </a:lnTo>
                <a:lnTo>
                  <a:pt x="6096" y="6108"/>
                </a:lnTo>
                <a:lnTo>
                  <a:pt x="18288" y="6108"/>
                </a:lnTo>
                <a:lnTo>
                  <a:pt x="10061423" y="6108"/>
                </a:lnTo>
                <a:lnTo>
                  <a:pt x="10073640" y="6108"/>
                </a:lnTo>
                <a:lnTo>
                  <a:pt x="10073640" y="0"/>
                </a:lnTo>
                <a:lnTo>
                  <a:pt x="0" y="0"/>
                </a:lnTo>
                <a:lnTo>
                  <a:pt x="0" y="6108"/>
                </a:lnTo>
                <a:lnTo>
                  <a:pt x="0" y="18288"/>
                </a:lnTo>
                <a:lnTo>
                  <a:pt x="0" y="6934200"/>
                </a:lnTo>
                <a:lnTo>
                  <a:pt x="0" y="6946392"/>
                </a:lnTo>
                <a:lnTo>
                  <a:pt x="0" y="6952488"/>
                </a:lnTo>
                <a:lnTo>
                  <a:pt x="6096" y="6952488"/>
                </a:lnTo>
                <a:lnTo>
                  <a:pt x="10079736" y="6952488"/>
                </a:lnTo>
                <a:lnTo>
                  <a:pt x="10079736" y="6934200"/>
                </a:lnTo>
                <a:lnTo>
                  <a:pt x="10079736" y="18288"/>
                </a:lnTo>
                <a:lnTo>
                  <a:pt x="10079736" y="0"/>
                </a:lnTo>
                <a:close/>
              </a:path>
            </a:pathLst>
          </a:custGeom>
          <a:solidFill>
            <a:srgbClr val="000000"/>
          </a:solidFill>
        </p:spPr>
        <p:txBody>
          <a:bodyPr wrap="square" lIns="0" tIns="0" rIns="0" bIns="0" rtlCol="0"/>
          <a:lstStyle/>
          <a:p>
            <a:endParaRPr sz="1634"/>
          </a:p>
        </p:txBody>
      </p:sp>
      <p:sp>
        <p:nvSpPr>
          <p:cNvPr id="13" name="object 13"/>
          <p:cNvSpPr txBox="1">
            <a:spLocks noGrp="1"/>
          </p:cNvSpPr>
          <p:nvPr>
            <p:ph type="sldNum" sz="quarter" idx="7"/>
          </p:nvPr>
        </p:nvSpPr>
        <p:spPr>
          <a:xfrm>
            <a:off x="10917181" y="5924683"/>
            <a:ext cx="858794" cy="140300"/>
          </a:xfrm>
          <a:prstGeom prst="rect">
            <a:avLst/>
          </a:prstGeom>
        </p:spPr>
        <p:txBody>
          <a:bodyPr vert="horz" wrap="square" lIns="0" tIns="576" rIns="0" bIns="0" rtlCol="0" anchor="ctr">
            <a:spAutoFit/>
          </a:bodyPr>
          <a:lstStyle/>
          <a:p>
            <a:pPr marL="34580">
              <a:spcBef>
                <a:spcPts val="5"/>
              </a:spcBef>
            </a:pPr>
            <a:fld id="{81D60167-4931-47E6-BA6A-407CBD079E47}" type="slidenum">
              <a:rPr spc="-23" dirty="0"/>
              <a:pPr marL="34580">
                <a:spcBef>
                  <a:spcPts val="5"/>
                </a:spcBef>
              </a:pPr>
              <a:t>31</a:t>
            </a:fld>
            <a:endParaRPr spc="-23"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439367" y="394421"/>
            <a:ext cx="2027432" cy="151357"/>
          </a:xfrm>
          <a:prstGeom prst="rect">
            <a:avLst/>
          </a:prstGeom>
        </p:spPr>
        <p:txBody>
          <a:bodyPr vert="horz" wrap="square" lIns="0" tIns="11526" rIns="0" bIns="0" rtlCol="0">
            <a:spAutoFit/>
          </a:bodyPr>
          <a:lstStyle/>
          <a:p>
            <a:pPr marL="11527">
              <a:spcBef>
                <a:spcPts val="91"/>
              </a:spcBef>
            </a:pPr>
            <a:r>
              <a:rPr sz="908" spc="-54" dirty="0">
                <a:latin typeface="Verdana"/>
                <a:cs typeface="Verdana"/>
              </a:rPr>
              <a:t>Отчет</a:t>
            </a:r>
            <a:r>
              <a:rPr sz="908" spc="-36" dirty="0">
                <a:latin typeface="Verdana"/>
                <a:cs typeface="Verdana"/>
              </a:rPr>
              <a:t> </a:t>
            </a:r>
            <a:r>
              <a:rPr sz="908" spc="-64" dirty="0">
                <a:latin typeface="Verdana"/>
                <a:cs typeface="Verdana"/>
              </a:rPr>
              <a:t>о</a:t>
            </a:r>
            <a:r>
              <a:rPr sz="908" spc="-32" dirty="0">
                <a:latin typeface="Verdana"/>
                <a:cs typeface="Verdana"/>
              </a:rPr>
              <a:t> </a:t>
            </a:r>
            <a:r>
              <a:rPr sz="908" spc="-82" dirty="0">
                <a:latin typeface="Verdana"/>
                <a:cs typeface="Verdana"/>
              </a:rPr>
              <a:t>движении</a:t>
            </a:r>
            <a:r>
              <a:rPr sz="908" spc="-32" dirty="0">
                <a:latin typeface="Verdana"/>
                <a:cs typeface="Verdana"/>
              </a:rPr>
              <a:t> </a:t>
            </a:r>
            <a:r>
              <a:rPr sz="908" spc="-82" dirty="0">
                <a:latin typeface="Verdana"/>
                <a:cs typeface="Verdana"/>
              </a:rPr>
              <a:t>денежных</a:t>
            </a:r>
            <a:r>
              <a:rPr sz="908" spc="-36" dirty="0">
                <a:latin typeface="Verdana"/>
                <a:cs typeface="Verdana"/>
              </a:rPr>
              <a:t> </a:t>
            </a:r>
            <a:r>
              <a:rPr sz="908" spc="-18" dirty="0">
                <a:latin typeface="Verdana"/>
                <a:cs typeface="Verdana"/>
              </a:rPr>
              <a:t>средств</a:t>
            </a:r>
            <a:endParaRPr sz="908">
              <a:latin typeface="Verdana"/>
              <a:cs typeface="Verdana"/>
            </a:endParaRPr>
          </a:p>
        </p:txBody>
      </p:sp>
      <p:sp>
        <p:nvSpPr>
          <p:cNvPr id="3" name="object 3"/>
          <p:cNvSpPr txBox="1"/>
          <p:nvPr/>
        </p:nvSpPr>
        <p:spPr>
          <a:xfrm>
            <a:off x="1722200" y="639227"/>
            <a:ext cx="4039881" cy="570510"/>
          </a:xfrm>
          <a:prstGeom prst="rect">
            <a:avLst/>
          </a:prstGeom>
        </p:spPr>
        <p:txBody>
          <a:bodyPr vert="horz" wrap="square" lIns="0" tIns="11526" rIns="0" bIns="0" rtlCol="0">
            <a:spAutoFit/>
          </a:bodyPr>
          <a:lstStyle/>
          <a:p>
            <a:pPr marL="11527" marR="4611" algn="just">
              <a:spcBef>
                <a:spcPts val="91"/>
              </a:spcBef>
            </a:pPr>
            <a:r>
              <a:rPr sz="908" dirty="0">
                <a:latin typeface="Verdana"/>
                <a:cs typeface="Verdana"/>
              </a:rPr>
              <a:t>Что</a:t>
            </a:r>
            <a:r>
              <a:rPr sz="908" spc="200" dirty="0">
                <a:latin typeface="Verdana"/>
                <a:cs typeface="Verdana"/>
              </a:rPr>
              <a:t>  </a:t>
            </a:r>
            <a:r>
              <a:rPr sz="908" dirty="0">
                <a:latin typeface="Verdana"/>
                <a:cs typeface="Verdana"/>
              </a:rPr>
              <a:t>касается</a:t>
            </a:r>
            <a:r>
              <a:rPr sz="908" spc="204" dirty="0">
                <a:latin typeface="Verdana"/>
                <a:cs typeface="Verdana"/>
              </a:rPr>
              <a:t>  </a:t>
            </a:r>
            <a:r>
              <a:rPr sz="908" dirty="0">
                <a:latin typeface="Verdana"/>
                <a:cs typeface="Verdana"/>
              </a:rPr>
              <a:t>альтернативного</a:t>
            </a:r>
            <a:r>
              <a:rPr sz="908" spc="204" dirty="0">
                <a:latin typeface="Verdana"/>
                <a:cs typeface="Verdana"/>
              </a:rPr>
              <a:t>  </a:t>
            </a:r>
            <a:r>
              <a:rPr sz="908" dirty="0">
                <a:latin typeface="Verdana"/>
                <a:cs typeface="Verdana"/>
              </a:rPr>
              <a:t>подхода</a:t>
            </a:r>
            <a:r>
              <a:rPr sz="908" dirty="0">
                <a:latin typeface="Microsoft Sans Serif"/>
                <a:cs typeface="Microsoft Sans Serif"/>
              </a:rPr>
              <a:t>,</a:t>
            </a:r>
            <a:r>
              <a:rPr sz="908" spc="277" dirty="0">
                <a:latin typeface="Microsoft Sans Serif"/>
                <a:cs typeface="Microsoft Sans Serif"/>
              </a:rPr>
              <a:t>  </a:t>
            </a:r>
            <a:r>
              <a:rPr sz="908" spc="-50" dirty="0">
                <a:latin typeface="Verdana"/>
                <a:cs typeface="Verdana"/>
              </a:rPr>
              <a:t>предусматривающего составление</a:t>
            </a:r>
            <a:r>
              <a:rPr sz="908" spc="-32" dirty="0">
                <a:latin typeface="Verdana"/>
                <a:cs typeface="Verdana"/>
              </a:rPr>
              <a:t> </a:t>
            </a:r>
            <a:r>
              <a:rPr sz="908" spc="-45" dirty="0">
                <a:latin typeface="Verdana"/>
                <a:cs typeface="Verdana"/>
              </a:rPr>
              <a:t>отчета</a:t>
            </a:r>
            <a:r>
              <a:rPr sz="908" spc="-18" dirty="0">
                <a:latin typeface="Verdana"/>
                <a:cs typeface="Verdana"/>
              </a:rPr>
              <a:t> </a:t>
            </a:r>
            <a:r>
              <a:rPr sz="908" dirty="0">
                <a:latin typeface="Verdana"/>
                <a:cs typeface="Verdana"/>
              </a:rPr>
              <a:t>о</a:t>
            </a:r>
            <a:r>
              <a:rPr sz="908" spc="-5" dirty="0">
                <a:latin typeface="Verdana"/>
                <a:cs typeface="Verdana"/>
              </a:rPr>
              <a:t> </a:t>
            </a:r>
            <a:r>
              <a:rPr sz="908" spc="-82" dirty="0">
                <a:latin typeface="Verdana"/>
                <a:cs typeface="Verdana"/>
              </a:rPr>
              <a:t>движении</a:t>
            </a:r>
            <a:r>
              <a:rPr sz="908" dirty="0">
                <a:latin typeface="Verdana"/>
                <a:cs typeface="Verdana"/>
              </a:rPr>
              <a:t> </a:t>
            </a:r>
            <a:r>
              <a:rPr sz="908" spc="-82" dirty="0">
                <a:latin typeface="Verdana"/>
                <a:cs typeface="Verdana"/>
              </a:rPr>
              <a:t>денежных</a:t>
            </a:r>
            <a:r>
              <a:rPr sz="908" spc="5" dirty="0">
                <a:latin typeface="Verdana"/>
                <a:cs typeface="Verdana"/>
              </a:rPr>
              <a:t> </a:t>
            </a:r>
            <a:r>
              <a:rPr sz="908" spc="-41" dirty="0">
                <a:latin typeface="Verdana"/>
                <a:cs typeface="Verdana"/>
              </a:rPr>
              <a:t>средств</a:t>
            </a:r>
            <a:r>
              <a:rPr sz="908" spc="-9" dirty="0">
                <a:latin typeface="Verdana"/>
                <a:cs typeface="Verdana"/>
              </a:rPr>
              <a:t> </a:t>
            </a:r>
            <a:r>
              <a:rPr sz="908" spc="-54" dirty="0">
                <a:latin typeface="Verdana"/>
                <a:cs typeface="Verdana"/>
              </a:rPr>
              <a:t>на</a:t>
            </a:r>
            <a:r>
              <a:rPr sz="908" spc="-5" dirty="0">
                <a:latin typeface="Verdana"/>
                <a:cs typeface="Verdana"/>
              </a:rPr>
              <a:t> </a:t>
            </a:r>
            <a:r>
              <a:rPr sz="908" spc="-59" dirty="0">
                <a:latin typeface="Verdana"/>
                <a:cs typeface="Verdana"/>
              </a:rPr>
              <a:t>основе</a:t>
            </a:r>
            <a:r>
              <a:rPr sz="908" spc="-9" dirty="0">
                <a:latin typeface="Verdana"/>
                <a:cs typeface="Verdana"/>
              </a:rPr>
              <a:t> </a:t>
            </a:r>
            <a:r>
              <a:rPr sz="908" spc="-50" dirty="0">
                <a:latin typeface="Verdana"/>
                <a:cs typeface="Verdana"/>
              </a:rPr>
              <a:t>косвенного </a:t>
            </a:r>
            <a:r>
              <a:rPr sz="908" dirty="0">
                <a:latin typeface="Verdana"/>
                <a:cs typeface="Verdana"/>
              </a:rPr>
              <a:t>метода</a:t>
            </a:r>
            <a:r>
              <a:rPr sz="908" dirty="0">
                <a:latin typeface="Microsoft Sans Serif"/>
                <a:cs typeface="Microsoft Sans Serif"/>
              </a:rPr>
              <a:t>,</a:t>
            </a:r>
            <a:r>
              <a:rPr sz="908" spc="172" dirty="0">
                <a:latin typeface="Microsoft Sans Serif"/>
                <a:cs typeface="Microsoft Sans Serif"/>
              </a:rPr>
              <a:t> </a:t>
            </a:r>
            <a:r>
              <a:rPr sz="908" dirty="0">
                <a:latin typeface="Verdana"/>
                <a:cs typeface="Verdana"/>
              </a:rPr>
              <a:t>то</a:t>
            </a:r>
            <a:r>
              <a:rPr sz="908" spc="100" dirty="0">
                <a:latin typeface="Verdana"/>
                <a:cs typeface="Verdana"/>
              </a:rPr>
              <a:t> </a:t>
            </a:r>
            <a:r>
              <a:rPr sz="908" spc="-32" dirty="0">
                <a:latin typeface="Verdana"/>
                <a:cs typeface="Verdana"/>
              </a:rPr>
              <a:t>операционная</a:t>
            </a:r>
            <a:r>
              <a:rPr sz="908" spc="100" dirty="0">
                <a:latin typeface="Verdana"/>
                <a:cs typeface="Verdana"/>
              </a:rPr>
              <a:t> </a:t>
            </a:r>
            <a:r>
              <a:rPr sz="908" spc="-9" dirty="0">
                <a:latin typeface="Verdana"/>
                <a:cs typeface="Verdana"/>
              </a:rPr>
              <a:t>прибыль</a:t>
            </a:r>
            <a:r>
              <a:rPr sz="908" spc="100" dirty="0">
                <a:latin typeface="Verdana"/>
                <a:cs typeface="Verdana"/>
              </a:rPr>
              <a:t> </a:t>
            </a:r>
            <a:r>
              <a:rPr sz="908" dirty="0">
                <a:latin typeface="Verdana"/>
                <a:cs typeface="Verdana"/>
              </a:rPr>
              <a:t>до</a:t>
            </a:r>
            <a:r>
              <a:rPr sz="908" spc="103" dirty="0">
                <a:latin typeface="Verdana"/>
                <a:cs typeface="Verdana"/>
              </a:rPr>
              <a:t> </a:t>
            </a:r>
            <a:r>
              <a:rPr sz="908" dirty="0">
                <a:latin typeface="Verdana"/>
                <a:cs typeface="Verdana"/>
              </a:rPr>
              <a:t>учета</a:t>
            </a:r>
            <a:r>
              <a:rPr sz="908" spc="100" dirty="0">
                <a:latin typeface="Verdana"/>
                <a:cs typeface="Verdana"/>
              </a:rPr>
              <a:t> </a:t>
            </a:r>
            <a:r>
              <a:rPr sz="908" spc="-23" dirty="0">
                <a:latin typeface="Verdana"/>
                <a:cs typeface="Verdana"/>
              </a:rPr>
              <a:t>изменений</a:t>
            </a:r>
            <a:r>
              <a:rPr sz="908" spc="95" dirty="0">
                <a:latin typeface="Verdana"/>
                <a:cs typeface="Verdana"/>
              </a:rPr>
              <a:t> </a:t>
            </a:r>
            <a:r>
              <a:rPr sz="908" spc="-36" dirty="0">
                <a:latin typeface="Verdana"/>
                <a:cs typeface="Verdana"/>
              </a:rPr>
              <a:t>оборотного </a:t>
            </a:r>
            <a:r>
              <a:rPr sz="908" spc="-73" dirty="0">
                <a:latin typeface="Verdana"/>
                <a:cs typeface="Verdana"/>
              </a:rPr>
              <a:t>капитала</a:t>
            </a:r>
            <a:r>
              <a:rPr sz="908" spc="-14" dirty="0">
                <a:latin typeface="Verdana"/>
                <a:cs typeface="Verdana"/>
              </a:rPr>
              <a:t> </a:t>
            </a:r>
            <a:r>
              <a:rPr sz="908" spc="-73" dirty="0">
                <a:latin typeface="Verdana"/>
                <a:cs typeface="Verdana"/>
              </a:rPr>
              <a:t>иногда</a:t>
            </a:r>
            <a:r>
              <a:rPr sz="908" spc="-14" dirty="0">
                <a:latin typeface="Verdana"/>
                <a:cs typeface="Verdana"/>
              </a:rPr>
              <a:t> </a:t>
            </a:r>
            <a:r>
              <a:rPr sz="908" spc="-59" dirty="0">
                <a:latin typeface="Verdana"/>
                <a:cs typeface="Verdana"/>
              </a:rPr>
              <a:t>представляется</a:t>
            </a:r>
            <a:r>
              <a:rPr sz="908" spc="-14" dirty="0">
                <a:latin typeface="Verdana"/>
                <a:cs typeface="Verdana"/>
              </a:rPr>
              <a:t> </a:t>
            </a:r>
            <a:r>
              <a:rPr sz="908" spc="-64" dirty="0">
                <a:latin typeface="Verdana"/>
                <a:cs typeface="Verdana"/>
              </a:rPr>
              <a:t>следующим</a:t>
            </a:r>
            <a:r>
              <a:rPr sz="908" spc="-14" dirty="0">
                <a:latin typeface="Verdana"/>
                <a:cs typeface="Verdana"/>
              </a:rPr>
              <a:t> </a:t>
            </a:r>
            <a:r>
              <a:rPr sz="908" spc="-9" dirty="0">
                <a:latin typeface="Verdana"/>
                <a:cs typeface="Verdana"/>
              </a:rPr>
              <a:t>образом</a:t>
            </a:r>
            <a:r>
              <a:rPr sz="908" spc="-9" dirty="0">
                <a:latin typeface="Microsoft Sans Serif"/>
                <a:cs typeface="Microsoft Sans Serif"/>
              </a:rPr>
              <a:t>:</a:t>
            </a:r>
            <a:endParaRPr sz="908">
              <a:latin typeface="Microsoft Sans Serif"/>
              <a:cs typeface="Microsoft Sans Serif"/>
            </a:endParaRPr>
          </a:p>
        </p:txBody>
      </p:sp>
      <p:graphicFrame>
        <p:nvGraphicFramePr>
          <p:cNvPr id="4" name="object 4"/>
          <p:cNvGraphicFramePr>
            <a:graphicFrameLocks noGrp="1"/>
          </p:cNvGraphicFramePr>
          <p:nvPr/>
        </p:nvGraphicFramePr>
        <p:xfrm>
          <a:off x="1704852" y="1422410"/>
          <a:ext cx="3940180" cy="1026394"/>
        </p:xfrm>
        <a:graphic>
          <a:graphicData uri="http://schemas.openxmlformats.org/drawingml/2006/table">
            <a:tbl>
              <a:tblPr firstRow="1" bandRow="1">
                <a:tableStyleId>{2D5ABB26-0587-4C30-8999-92F81FD0307C}</a:tableStyleId>
              </a:tblPr>
              <a:tblGrid>
                <a:gridCol w="2825611">
                  <a:extLst>
                    <a:ext uri="{9D8B030D-6E8A-4147-A177-3AD203B41FA5}">
                      <a16:colId xmlns:a16="http://schemas.microsoft.com/office/drawing/2014/main" val="20000"/>
                    </a:ext>
                  </a:extLst>
                </a:gridCol>
                <a:gridCol w="1114569">
                  <a:extLst>
                    <a:ext uri="{9D8B030D-6E8A-4147-A177-3AD203B41FA5}">
                      <a16:colId xmlns:a16="http://schemas.microsoft.com/office/drawing/2014/main" val="20001"/>
                    </a:ext>
                  </a:extLst>
                </a:gridCol>
              </a:tblGrid>
              <a:tr h="167704">
                <a:tc>
                  <a:txBody>
                    <a:bodyPr/>
                    <a:lstStyle/>
                    <a:p>
                      <a:pPr marL="31750">
                        <a:lnSpc>
                          <a:spcPts val="1105"/>
                        </a:lnSpc>
                      </a:pPr>
                      <a:r>
                        <a:rPr sz="900" spc="-85" dirty="0">
                          <a:latin typeface="Verdana"/>
                          <a:cs typeface="Verdana"/>
                        </a:rPr>
                        <a:t>Выручка</a:t>
                      </a:r>
                      <a:r>
                        <a:rPr sz="900" spc="-30" dirty="0">
                          <a:latin typeface="Verdana"/>
                          <a:cs typeface="Verdana"/>
                        </a:rPr>
                        <a:t> </a:t>
                      </a:r>
                      <a:r>
                        <a:rPr sz="900" spc="-60" dirty="0">
                          <a:latin typeface="Verdana"/>
                          <a:cs typeface="Verdana"/>
                        </a:rPr>
                        <a:t>за</a:t>
                      </a:r>
                      <a:r>
                        <a:rPr sz="900" spc="-30" dirty="0">
                          <a:latin typeface="Verdana"/>
                          <a:cs typeface="Verdana"/>
                        </a:rPr>
                        <a:t> </a:t>
                      </a:r>
                      <a:r>
                        <a:rPr sz="900" spc="-65" dirty="0">
                          <a:latin typeface="Verdana"/>
                          <a:cs typeface="Verdana"/>
                        </a:rPr>
                        <a:t>вычетом</a:t>
                      </a:r>
                      <a:r>
                        <a:rPr sz="900" spc="-30" dirty="0">
                          <a:latin typeface="Verdana"/>
                          <a:cs typeface="Verdana"/>
                        </a:rPr>
                        <a:t> </a:t>
                      </a:r>
                      <a:r>
                        <a:rPr sz="900" spc="-85" dirty="0">
                          <a:latin typeface="Verdana"/>
                          <a:cs typeface="Verdana"/>
                        </a:rPr>
                        <a:t>инвестиционного</a:t>
                      </a:r>
                      <a:r>
                        <a:rPr sz="900" spc="-25" dirty="0">
                          <a:latin typeface="Verdana"/>
                          <a:cs typeface="Verdana"/>
                        </a:rPr>
                        <a:t> </a:t>
                      </a:r>
                      <a:r>
                        <a:rPr sz="900" spc="-10" dirty="0">
                          <a:latin typeface="Verdana"/>
                          <a:cs typeface="Verdana"/>
                        </a:rPr>
                        <a:t>дохода</a:t>
                      </a:r>
                      <a:endParaRPr sz="900">
                        <a:latin typeface="Verdana"/>
                        <a:cs typeface="Verdana"/>
                      </a:endParaRPr>
                    </a:p>
                  </a:txBody>
                  <a:tcPr marL="0" marR="0" marT="0" marB="0"/>
                </a:tc>
                <a:tc>
                  <a:txBody>
                    <a:bodyPr/>
                    <a:lstStyle/>
                    <a:p>
                      <a:pPr marL="256540">
                        <a:lnSpc>
                          <a:spcPts val="1105"/>
                        </a:lnSpc>
                      </a:pPr>
                      <a:r>
                        <a:rPr sz="900" spc="-10" dirty="0">
                          <a:latin typeface="Microsoft Sans Serif"/>
                          <a:cs typeface="Microsoft Sans Serif"/>
                        </a:rPr>
                        <a:t>30650</a:t>
                      </a:r>
                      <a:endParaRPr sz="900">
                        <a:latin typeface="Microsoft Sans Serif"/>
                        <a:cs typeface="Microsoft Sans Serif"/>
                      </a:endParaRPr>
                    </a:p>
                  </a:txBody>
                  <a:tcPr marL="0" marR="0" marT="0" marB="0"/>
                </a:tc>
                <a:extLst>
                  <a:ext uri="{0D108BD9-81ED-4DB2-BD59-A6C34878D82A}">
                    <a16:rowId xmlns:a16="http://schemas.microsoft.com/office/drawing/2014/main" val="10000"/>
                  </a:ext>
                </a:extLst>
              </a:tr>
              <a:tr h="448940">
                <a:tc>
                  <a:txBody>
                    <a:bodyPr/>
                    <a:lstStyle/>
                    <a:p>
                      <a:pPr marL="31750" marR="164465">
                        <a:lnSpc>
                          <a:spcPct val="100000"/>
                        </a:lnSpc>
                        <a:spcBef>
                          <a:spcPts val="245"/>
                        </a:spcBef>
                      </a:pPr>
                      <a:r>
                        <a:rPr sz="900" spc="-75" dirty="0">
                          <a:latin typeface="Verdana"/>
                          <a:cs typeface="Verdana"/>
                        </a:rPr>
                        <a:t>Операционные</a:t>
                      </a:r>
                      <a:r>
                        <a:rPr sz="900" spc="-40" dirty="0">
                          <a:latin typeface="Verdana"/>
                          <a:cs typeface="Verdana"/>
                        </a:rPr>
                        <a:t> </a:t>
                      </a:r>
                      <a:r>
                        <a:rPr sz="900" spc="-75" dirty="0">
                          <a:latin typeface="Verdana"/>
                          <a:cs typeface="Verdana"/>
                        </a:rPr>
                        <a:t>расходы</a:t>
                      </a:r>
                      <a:r>
                        <a:rPr sz="900" spc="-40" dirty="0">
                          <a:latin typeface="Verdana"/>
                          <a:cs typeface="Verdana"/>
                        </a:rPr>
                        <a:t> </a:t>
                      </a:r>
                      <a:r>
                        <a:rPr sz="900" spc="-60" dirty="0">
                          <a:latin typeface="Verdana"/>
                          <a:cs typeface="Verdana"/>
                        </a:rPr>
                        <a:t>за</a:t>
                      </a:r>
                      <a:r>
                        <a:rPr sz="900" spc="-40" dirty="0">
                          <a:latin typeface="Verdana"/>
                          <a:cs typeface="Verdana"/>
                        </a:rPr>
                        <a:t> </a:t>
                      </a:r>
                      <a:r>
                        <a:rPr sz="900" spc="-65" dirty="0">
                          <a:latin typeface="Verdana"/>
                          <a:cs typeface="Verdana"/>
                        </a:rPr>
                        <a:t>вычетом</a:t>
                      </a:r>
                      <a:r>
                        <a:rPr sz="900" spc="-45" dirty="0">
                          <a:latin typeface="Verdana"/>
                          <a:cs typeface="Verdana"/>
                        </a:rPr>
                        <a:t> </a:t>
                      </a:r>
                      <a:r>
                        <a:rPr sz="900" spc="-70" dirty="0">
                          <a:latin typeface="Verdana"/>
                          <a:cs typeface="Verdana"/>
                        </a:rPr>
                        <a:t>расходов</a:t>
                      </a:r>
                      <a:r>
                        <a:rPr sz="900" spc="-35" dirty="0">
                          <a:latin typeface="Verdana"/>
                          <a:cs typeface="Verdana"/>
                        </a:rPr>
                        <a:t> </a:t>
                      </a:r>
                      <a:r>
                        <a:rPr sz="900" spc="-25" dirty="0">
                          <a:latin typeface="Verdana"/>
                          <a:cs typeface="Verdana"/>
                        </a:rPr>
                        <a:t>на </a:t>
                      </a:r>
                      <a:r>
                        <a:rPr sz="900" spc="-10" dirty="0">
                          <a:latin typeface="Verdana"/>
                          <a:cs typeface="Verdana"/>
                        </a:rPr>
                        <a:t>амортизацию</a:t>
                      </a:r>
                      <a:endParaRPr sz="900">
                        <a:latin typeface="Verdana"/>
                        <a:cs typeface="Verdana"/>
                      </a:endParaRPr>
                    </a:p>
                  </a:txBody>
                  <a:tcPr marL="0" marR="0" marT="28239" marB="0"/>
                </a:tc>
                <a:tc>
                  <a:txBody>
                    <a:bodyPr/>
                    <a:lstStyle/>
                    <a:p>
                      <a:pPr marL="172085">
                        <a:lnSpc>
                          <a:spcPct val="100000"/>
                        </a:lnSpc>
                        <a:spcBef>
                          <a:spcPts val="245"/>
                        </a:spcBef>
                      </a:pPr>
                      <a:r>
                        <a:rPr sz="900" spc="-10" dirty="0">
                          <a:latin typeface="Microsoft Sans Serif"/>
                          <a:cs typeface="Microsoft Sans Serif"/>
                        </a:rPr>
                        <a:t>(26910)</a:t>
                      </a:r>
                      <a:endParaRPr sz="900">
                        <a:latin typeface="Microsoft Sans Serif"/>
                        <a:cs typeface="Microsoft Sans Serif"/>
                      </a:endParaRPr>
                    </a:p>
                  </a:txBody>
                  <a:tcPr marL="0" marR="0" marT="28239" marB="0"/>
                </a:tc>
                <a:extLst>
                  <a:ext uri="{0D108BD9-81ED-4DB2-BD59-A6C34878D82A}">
                    <a16:rowId xmlns:a16="http://schemas.microsoft.com/office/drawing/2014/main" val="10001"/>
                  </a:ext>
                </a:extLst>
              </a:tr>
              <a:tr h="409750">
                <a:tc>
                  <a:txBody>
                    <a:bodyPr/>
                    <a:lstStyle/>
                    <a:p>
                      <a:pPr marL="31750" marR="431165">
                        <a:lnSpc>
                          <a:spcPct val="100000"/>
                        </a:lnSpc>
                        <a:spcBef>
                          <a:spcPts val="1060"/>
                        </a:spcBef>
                      </a:pPr>
                      <a:r>
                        <a:rPr sz="900" spc="-75" dirty="0">
                          <a:latin typeface="Verdana"/>
                          <a:cs typeface="Verdana"/>
                        </a:rPr>
                        <a:t>Операционная</a:t>
                      </a:r>
                      <a:r>
                        <a:rPr sz="900" spc="-35" dirty="0">
                          <a:latin typeface="Verdana"/>
                          <a:cs typeface="Verdana"/>
                        </a:rPr>
                        <a:t> </a:t>
                      </a:r>
                      <a:r>
                        <a:rPr sz="900" spc="-80" dirty="0">
                          <a:latin typeface="Verdana"/>
                          <a:cs typeface="Verdana"/>
                        </a:rPr>
                        <a:t>прибыль</a:t>
                      </a:r>
                      <a:r>
                        <a:rPr sz="900" spc="-30" dirty="0">
                          <a:latin typeface="Verdana"/>
                          <a:cs typeface="Verdana"/>
                        </a:rPr>
                        <a:t> </a:t>
                      </a:r>
                      <a:r>
                        <a:rPr sz="900" spc="-55" dirty="0">
                          <a:latin typeface="Verdana"/>
                          <a:cs typeface="Verdana"/>
                        </a:rPr>
                        <a:t>до</a:t>
                      </a:r>
                      <a:r>
                        <a:rPr sz="900" spc="-30" dirty="0">
                          <a:latin typeface="Verdana"/>
                          <a:cs typeface="Verdana"/>
                        </a:rPr>
                        <a:t> </a:t>
                      </a:r>
                      <a:r>
                        <a:rPr sz="900" spc="-75" dirty="0">
                          <a:latin typeface="Verdana"/>
                          <a:cs typeface="Verdana"/>
                        </a:rPr>
                        <a:t>учета</a:t>
                      </a:r>
                      <a:r>
                        <a:rPr sz="900" spc="-35" dirty="0">
                          <a:latin typeface="Verdana"/>
                          <a:cs typeface="Verdana"/>
                        </a:rPr>
                        <a:t> </a:t>
                      </a:r>
                      <a:r>
                        <a:rPr sz="900" spc="-55" dirty="0">
                          <a:latin typeface="Verdana"/>
                          <a:cs typeface="Verdana"/>
                        </a:rPr>
                        <a:t>изменений </a:t>
                      </a:r>
                      <a:r>
                        <a:rPr sz="900" spc="-70" dirty="0">
                          <a:latin typeface="Verdana"/>
                          <a:cs typeface="Verdana"/>
                        </a:rPr>
                        <a:t>оборотного</a:t>
                      </a:r>
                      <a:r>
                        <a:rPr sz="900" spc="-25" dirty="0">
                          <a:latin typeface="Verdana"/>
                          <a:cs typeface="Verdana"/>
                        </a:rPr>
                        <a:t> </a:t>
                      </a:r>
                      <a:r>
                        <a:rPr sz="900" spc="-10" dirty="0">
                          <a:latin typeface="Verdana"/>
                          <a:cs typeface="Verdana"/>
                        </a:rPr>
                        <a:t>капитала</a:t>
                      </a:r>
                      <a:endParaRPr sz="900">
                        <a:latin typeface="Verdana"/>
                        <a:cs typeface="Verdana"/>
                      </a:endParaRPr>
                    </a:p>
                  </a:txBody>
                  <a:tcPr marL="0" marR="0" marT="122176" marB="0"/>
                </a:tc>
                <a:tc>
                  <a:txBody>
                    <a:bodyPr/>
                    <a:lstStyle/>
                    <a:p>
                      <a:pPr marR="24130" algn="r">
                        <a:lnSpc>
                          <a:spcPct val="100000"/>
                        </a:lnSpc>
                        <a:spcBef>
                          <a:spcPts val="1145"/>
                        </a:spcBef>
                      </a:pPr>
                      <a:r>
                        <a:rPr sz="900" spc="-20" dirty="0">
                          <a:latin typeface="Microsoft Sans Serif"/>
                          <a:cs typeface="Microsoft Sans Serif"/>
                        </a:rPr>
                        <a:t>3740</a:t>
                      </a:r>
                      <a:endParaRPr sz="900">
                        <a:latin typeface="Microsoft Sans Serif"/>
                        <a:cs typeface="Microsoft Sans Serif"/>
                      </a:endParaRPr>
                    </a:p>
                  </a:txBody>
                  <a:tcPr marL="0" marR="0" marT="131973" marB="0"/>
                </a:tc>
                <a:extLst>
                  <a:ext uri="{0D108BD9-81ED-4DB2-BD59-A6C34878D82A}">
                    <a16:rowId xmlns:a16="http://schemas.microsoft.com/office/drawing/2014/main" val="10002"/>
                  </a:ext>
                </a:extLst>
              </a:tr>
            </a:tbl>
          </a:graphicData>
        </a:graphic>
      </p:graphicFrame>
      <p:sp>
        <p:nvSpPr>
          <p:cNvPr id="5" name="object 5"/>
          <p:cNvSpPr txBox="1"/>
          <p:nvPr/>
        </p:nvSpPr>
        <p:spPr>
          <a:xfrm>
            <a:off x="1722215" y="2963577"/>
            <a:ext cx="4039881" cy="1188368"/>
          </a:xfrm>
          <a:prstGeom prst="rect">
            <a:avLst/>
          </a:prstGeom>
        </p:spPr>
        <p:txBody>
          <a:bodyPr vert="horz" wrap="square" lIns="0" tIns="26509" rIns="0" bIns="0" rtlCol="0">
            <a:spAutoFit/>
          </a:bodyPr>
          <a:lstStyle/>
          <a:p>
            <a:pPr marL="11527" marR="6340" indent="-576">
              <a:lnSpc>
                <a:spcPts val="1669"/>
              </a:lnSpc>
              <a:spcBef>
                <a:spcPts val="208"/>
              </a:spcBef>
              <a:buAutoNum type="arabicPeriod" startAt="7"/>
              <a:tabLst>
                <a:tab pos="11527" algn="l"/>
                <a:tab pos="289316" algn="l"/>
                <a:tab pos="947480" algn="l"/>
                <a:tab pos="1184926" algn="l"/>
                <a:tab pos="2225195" algn="l"/>
                <a:tab pos="3285058" algn="l"/>
              </a:tabLst>
            </a:pPr>
            <a:r>
              <a:rPr sz="1452" b="1" spc="-18" dirty="0">
                <a:latin typeface="Arial"/>
                <a:cs typeface="Arial"/>
              </a:rPr>
              <a:t>	Отчет</a:t>
            </a:r>
            <a:r>
              <a:rPr sz="1452" b="1" dirty="0">
                <a:latin typeface="Arial"/>
                <a:cs typeface="Arial"/>
              </a:rPr>
              <a:t>	</a:t>
            </a:r>
            <a:r>
              <a:rPr sz="1452" b="1" spc="-45" dirty="0">
                <a:latin typeface="Arial"/>
                <a:cs typeface="Arial"/>
              </a:rPr>
              <a:t>о</a:t>
            </a:r>
            <a:r>
              <a:rPr sz="1452" b="1" dirty="0">
                <a:latin typeface="Arial"/>
                <a:cs typeface="Arial"/>
              </a:rPr>
              <a:t>	</a:t>
            </a:r>
            <a:r>
              <a:rPr sz="1452" b="1" spc="-9" dirty="0">
                <a:latin typeface="Arial"/>
                <a:cs typeface="Arial"/>
              </a:rPr>
              <a:t>движении</a:t>
            </a:r>
            <a:r>
              <a:rPr sz="1452" b="1" dirty="0">
                <a:latin typeface="Arial"/>
                <a:cs typeface="Arial"/>
              </a:rPr>
              <a:t>	</a:t>
            </a:r>
            <a:r>
              <a:rPr sz="1452" b="1" spc="-9" dirty="0">
                <a:latin typeface="Arial"/>
                <a:cs typeface="Arial"/>
              </a:rPr>
              <a:t>денежных</a:t>
            </a:r>
            <a:r>
              <a:rPr sz="1452" b="1" dirty="0">
                <a:latin typeface="Arial"/>
                <a:cs typeface="Arial"/>
              </a:rPr>
              <a:t>	</a:t>
            </a:r>
            <a:r>
              <a:rPr sz="1452" b="1" spc="-9" dirty="0">
                <a:latin typeface="Arial"/>
                <a:cs typeface="Arial"/>
              </a:rPr>
              <a:t>средств </a:t>
            </a:r>
            <a:r>
              <a:rPr sz="1452" b="1" dirty="0">
                <a:latin typeface="Arial"/>
                <a:cs typeface="Arial"/>
              </a:rPr>
              <a:t>финансовой</a:t>
            </a:r>
            <a:r>
              <a:rPr sz="1452" b="1" spc="-36" dirty="0">
                <a:latin typeface="Arial"/>
                <a:cs typeface="Arial"/>
              </a:rPr>
              <a:t> </a:t>
            </a:r>
            <a:r>
              <a:rPr sz="1452" b="1" spc="-9" dirty="0">
                <a:latin typeface="Arial"/>
                <a:cs typeface="Arial"/>
              </a:rPr>
              <a:t>организации</a:t>
            </a:r>
            <a:endParaRPr sz="1452">
              <a:latin typeface="Arial"/>
              <a:cs typeface="Arial"/>
            </a:endParaRPr>
          </a:p>
          <a:p>
            <a:pPr marL="421293" marR="4611" lvl="1" indent="-410344" algn="just">
              <a:spcBef>
                <a:spcPts val="1316"/>
              </a:spcBef>
              <a:buFont typeface="Microsoft Sans Serif"/>
              <a:buAutoNum type="arabicPeriod"/>
              <a:tabLst>
                <a:tab pos="425905" algn="l"/>
              </a:tabLst>
            </a:pPr>
            <a:r>
              <a:rPr sz="908" dirty="0">
                <a:latin typeface="Verdana"/>
                <a:cs typeface="Verdana"/>
              </a:rPr>
              <a:t>В</a:t>
            </a:r>
            <a:r>
              <a:rPr sz="908" spc="32" dirty="0">
                <a:latin typeface="Verdana"/>
                <a:cs typeface="Verdana"/>
              </a:rPr>
              <a:t> </a:t>
            </a:r>
            <a:r>
              <a:rPr sz="908" spc="-27" dirty="0">
                <a:latin typeface="Verdana"/>
                <a:cs typeface="Verdana"/>
              </a:rPr>
              <a:t>приведенном</a:t>
            </a:r>
            <a:r>
              <a:rPr sz="908" spc="36" dirty="0">
                <a:latin typeface="Verdana"/>
                <a:cs typeface="Verdana"/>
              </a:rPr>
              <a:t> </a:t>
            </a:r>
            <a:r>
              <a:rPr sz="908" dirty="0">
                <a:latin typeface="Verdana"/>
                <a:cs typeface="Verdana"/>
              </a:rPr>
              <a:t>ниже</a:t>
            </a:r>
            <a:r>
              <a:rPr sz="908" spc="32" dirty="0">
                <a:latin typeface="Verdana"/>
                <a:cs typeface="Verdana"/>
              </a:rPr>
              <a:t> </a:t>
            </a:r>
            <a:r>
              <a:rPr sz="908" dirty="0">
                <a:latin typeface="Verdana"/>
                <a:cs typeface="Verdana"/>
              </a:rPr>
              <a:t>примере</a:t>
            </a:r>
            <a:r>
              <a:rPr sz="908" spc="36" dirty="0">
                <a:latin typeface="Verdana"/>
                <a:cs typeface="Verdana"/>
              </a:rPr>
              <a:t> </a:t>
            </a:r>
            <a:r>
              <a:rPr sz="908" dirty="0">
                <a:latin typeface="Verdana"/>
                <a:cs typeface="Verdana"/>
              </a:rPr>
              <a:t>даются</a:t>
            </a:r>
            <a:r>
              <a:rPr sz="908" spc="36" dirty="0">
                <a:latin typeface="Verdana"/>
                <a:cs typeface="Verdana"/>
              </a:rPr>
              <a:t> </a:t>
            </a:r>
            <a:r>
              <a:rPr sz="908" spc="-27" dirty="0">
                <a:latin typeface="Verdana"/>
                <a:cs typeface="Verdana"/>
              </a:rPr>
              <a:t>показатели</a:t>
            </a:r>
            <a:r>
              <a:rPr sz="908" spc="36" dirty="0">
                <a:latin typeface="Verdana"/>
                <a:cs typeface="Verdana"/>
              </a:rPr>
              <a:t> </a:t>
            </a:r>
            <a:r>
              <a:rPr sz="908" dirty="0">
                <a:latin typeface="Verdana"/>
                <a:cs typeface="Verdana"/>
              </a:rPr>
              <a:t>только</a:t>
            </a:r>
            <a:r>
              <a:rPr sz="908" spc="36" dirty="0">
                <a:latin typeface="Verdana"/>
                <a:cs typeface="Verdana"/>
              </a:rPr>
              <a:t> </a:t>
            </a:r>
            <a:r>
              <a:rPr sz="908" spc="-23" dirty="0">
                <a:latin typeface="Verdana"/>
                <a:cs typeface="Verdana"/>
              </a:rPr>
              <a:t>за 	</a:t>
            </a:r>
            <a:r>
              <a:rPr sz="908" dirty="0">
                <a:latin typeface="Verdana"/>
                <a:cs typeface="Verdana"/>
              </a:rPr>
              <a:t>текущий</a:t>
            </a:r>
            <a:r>
              <a:rPr sz="908" spc="431" dirty="0">
                <a:latin typeface="Verdana"/>
                <a:cs typeface="Verdana"/>
              </a:rPr>
              <a:t>  </a:t>
            </a:r>
            <a:r>
              <a:rPr sz="908" dirty="0">
                <a:latin typeface="Verdana"/>
                <a:cs typeface="Verdana"/>
              </a:rPr>
              <a:t>отчетный</a:t>
            </a:r>
            <a:r>
              <a:rPr sz="908" spc="439" dirty="0">
                <a:latin typeface="Verdana"/>
                <a:cs typeface="Verdana"/>
              </a:rPr>
              <a:t>  </a:t>
            </a:r>
            <a:r>
              <a:rPr sz="908" dirty="0">
                <a:latin typeface="Verdana"/>
                <a:cs typeface="Verdana"/>
              </a:rPr>
              <a:t>период</a:t>
            </a:r>
            <a:r>
              <a:rPr sz="908" dirty="0">
                <a:latin typeface="Microsoft Sans Serif"/>
                <a:cs typeface="Microsoft Sans Serif"/>
              </a:rPr>
              <a:t>.</a:t>
            </a:r>
            <a:r>
              <a:rPr sz="908" spc="263" dirty="0">
                <a:latin typeface="Microsoft Sans Serif"/>
                <a:cs typeface="Microsoft Sans Serif"/>
              </a:rPr>
              <a:t>   </a:t>
            </a:r>
            <a:r>
              <a:rPr sz="908" dirty="0">
                <a:latin typeface="Verdana"/>
                <a:cs typeface="Verdana"/>
              </a:rPr>
              <a:t>Требования</a:t>
            </a:r>
            <a:r>
              <a:rPr sz="908" spc="445" dirty="0">
                <a:latin typeface="Verdana"/>
                <a:cs typeface="Verdana"/>
              </a:rPr>
              <a:t>  </a:t>
            </a:r>
            <a:r>
              <a:rPr sz="908" spc="-23" dirty="0">
                <a:latin typeface="Verdana"/>
                <a:cs typeface="Verdana"/>
              </a:rPr>
              <a:t>стандарта 	</a:t>
            </a:r>
            <a:r>
              <a:rPr sz="908" spc="-45" dirty="0">
                <a:latin typeface="Verdana"/>
                <a:cs typeface="Verdana"/>
              </a:rPr>
              <a:t>предусматривают</a:t>
            </a:r>
            <a:r>
              <a:rPr sz="908" spc="9" dirty="0">
                <a:latin typeface="Verdana"/>
                <a:cs typeface="Verdana"/>
              </a:rPr>
              <a:t> </a:t>
            </a:r>
            <a:r>
              <a:rPr sz="908" spc="-45" dirty="0">
                <a:latin typeface="Verdana"/>
                <a:cs typeface="Verdana"/>
              </a:rPr>
              <a:t>представление</a:t>
            </a:r>
            <a:r>
              <a:rPr sz="908" spc="5" dirty="0">
                <a:latin typeface="Verdana"/>
                <a:cs typeface="Verdana"/>
              </a:rPr>
              <a:t> </a:t>
            </a:r>
            <a:r>
              <a:rPr sz="908" spc="-41" dirty="0">
                <a:latin typeface="Verdana"/>
                <a:cs typeface="Verdana"/>
              </a:rPr>
              <a:t>сопоставимых</a:t>
            </a:r>
            <a:r>
              <a:rPr sz="908" spc="5" dirty="0">
                <a:latin typeface="Verdana"/>
                <a:cs typeface="Verdana"/>
              </a:rPr>
              <a:t> </a:t>
            </a:r>
            <a:r>
              <a:rPr sz="908" spc="-45" dirty="0">
                <a:latin typeface="Verdana"/>
                <a:cs typeface="Verdana"/>
              </a:rPr>
              <a:t>показателей</a:t>
            </a:r>
            <a:r>
              <a:rPr sz="908" spc="9" dirty="0">
                <a:latin typeface="Verdana"/>
                <a:cs typeface="Verdana"/>
              </a:rPr>
              <a:t> </a:t>
            </a:r>
            <a:r>
              <a:rPr sz="908" spc="-23" dirty="0">
                <a:latin typeface="Verdana"/>
                <a:cs typeface="Verdana"/>
              </a:rPr>
              <a:t>за 	</a:t>
            </a:r>
            <a:r>
              <a:rPr sz="908" spc="-68" dirty="0">
                <a:latin typeface="Verdana"/>
                <a:cs typeface="Verdana"/>
              </a:rPr>
              <a:t>предыдущие</a:t>
            </a:r>
            <a:r>
              <a:rPr sz="908" spc="-32" dirty="0">
                <a:latin typeface="Verdana"/>
                <a:cs typeface="Verdana"/>
              </a:rPr>
              <a:t> </a:t>
            </a:r>
            <a:r>
              <a:rPr sz="908" spc="-9" dirty="0">
                <a:latin typeface="Verdana"/>
                <a:cs typeface="Verdana"/>
              </a:rPr>
              <a:t>периоды</a:t>
            </a:r>
            <a:r>
              <a:rPr sz="908" spc="-9" dirty="0">
                <a:latin typeface="Microsoft Sans Serif"/>
                <a:cs typeface="Microsoft Sans Serif"/>
              </a:rPr>
              <a:t>.</a:t>
            </a:r>
            <a:endParaRPr sz="908">
              <a:latin typeface="Microsoft Sans Serif"/>
              <a:cs typeface="Microsoft Sans Serif"/>
            </a:endParaRPr>
          </a:p>
        </p:txBody>
      </p:sp>
      <p:sp>
        <p:nvSpPr>
          <p:cNvPr id="6" name="object 6"/>
          <p:cNvSpPr txBox="1"/>
          <p:nvPr/>
        </p:nvSpPr>
        <p:spPr>
          <a:xfrm>
            <a:off x="1722210" y="4261639"/>
            <a:ext cx="119295" cy="151357"/>
          </a:xfrm>
          <a:prstGeom prst="rect">
            <a:avLst/>
          </a:prstGeom>
        </p:spPr>
        <p:txBody>
          <a:bodyPr vert="horz" wrap="square" lIns="0" tIns="11526" rIns="0" bIns="0" rtlCol="0">
            <a:spAutoFit/>
          </a:bodyPr>
          <a:lstStyle/>
          <a:p>
            <a:pPr marL="11527">
              <a:spcBef>
                <a:spcPts val="91"/>
              </a:spcBef>
            </a:pPr>
            <a:r>
              <a:rPr sz="908" spc="-23" dirty="0">
                <a:latin typeface="Microsoft Sans Serif"/>
                <a:cs typeface="Microsoft Sans Serif"/>
              </a:rPr>
              <a:t>2.</a:t>
            </a:r>
            <a:endParaRPr sz="908">
              <a:latin typeface="Microsoft Sans Serif"/>
              <a:cs typeface="Microsoft Sans Serif"/>
            </a:endParaRPr>
          </a:p>
        </p:txBody>
      </p:sp>
      <p:sp>
        <p:nvSpPr>
          <p:cNvPr id="7" name="object 7"/>
          <p:cNvSpPr txBox="1"/>
          <p:nvPr/>
        </p:nvSpPr>
        <p:spPr>
          <a:xfrm>
            <a:off x="2137133" y="4261640"/>
            <a:ext cx="3623789" cy="291074"/>
          </a:xfrm>
          <a:prstGeom prst="rect">
            <a:avLst/>
          </a:prstGeom>
        </p:spPr>
        <p:txBody>
          <a:bodyPr vert="horz" wrap="square" lIns="0" tIns="11526" rIns="0" bIns="0" rtlCol="0">
            <a:spAutoFit/>
          </a:bodyPr>
          <a:lstStyle/>
          <a:p>
            <a:pPr marL="11527" marR="4611">
              <a:spcBef>
                <a:spcPts val="91"/>
              </a:spcBef>
            </a:pPr>
            <a:r>
              <a:rPr sz="908" spc="-54" dirty="0">
                <a:latin typeface="Verdana"/>
                <a:cs typeface="Verdana"/>
              </a:rPr>
              <a:t>Приведенный</a:t>
            </a:r>
            <a:r>
              <a:rPr sz="908" spc="50" dirty="0">
                <a:latin typeface="Verdana"/>
                <a:cs typeface="Verdana"/>
              </a:rPr>
              <a:t> </a:t>
            </a:r>
            <a:r>
              <a:rPr sz="908" spc="-45" dirty="0">
                <a:latin typeface="Verdana"/>
                <a:cs typeface="Verdana"/>
              </a:rPr>
              <a:t>ниже</a:t>
            </a:r>
            <a:r>
              <a:rPr sz="908" spc="50" dirty="0">
                <a:latin typeface="Verdana"/>
                <a:cs typeface="Verdana"/>
              </a:rPr>
              <a:t> </a:t>
            </a:r>
            <a:r>
              <a:rPr sz="908" spc="-41" dirty="0">
                <a:latin typeface="Verdana"/>
                <a:cs typeface="Verdana"/>
              </a:rPr>
              <a:t>пример</a:t>
            </a:r>
            <a:r>
              <a:rPr sz="908" spc="50" dirty="0">
                <a:latin typeface="Verdana"/>
                <a:cs typeface="Verdana"/>
              </a:rPr>
              <a:t> </a:t>
            </a:r>
            <a:r>
              <a:rPr sz="908" spc="-41" dirty="0">
                <a:latin typeface="Verdana"/>
                <a:cs typeface="Verdana"/>
              </a:rPr>
              <a:t>основан</a:t>
            </a:r>
            <a:r>
              <a:rPr sz="908" spc="50" dirty="0">
                <a:latin typeface="Verdana"/>
                <a:cs typeface="Verdana"/>
              </a:rPr>
              <a:t> </a:t>
            </a:r>
            <a:r>
              <a:rPr sz="908" dirty="0">
                <a:latin typeface="Verdana"/>
                <a:cs typeface="Verdana"/>
              </a:rPr>
              <a:t>на</a:t>
            </a:r>
            <a:r>
              <a:rPr sz="908" spc="54" dirty="0">
                <a:latin typeface="Verdana"/>
                <a:cs typeface="Verdana"/>
              </a:rPr>
              <a:t> </a:t>
            </a:r>
            <a:r>
              <a:rPr sz="908" spc="-59" dirty="0">
                <a:latin typeface="Verdana"/>
                <a:cs typeface="Verdana"/>
              </a:rPr>
              <a:t>использовании</a:t>
            </a:r>
            <a:r>
              <a:rPr sz="908" spc="50" dirty="0">
                <a:latin typeface="Verdana"/>
                <a:cs typeface="Verdana"/>
              </a:rPr>
              <a:t> </a:t>
            </a:r>
            <a:r>
              <a:rPr sz="908" spc="-36" dirty="0">
                <a:latin typeface="Verdana"/>
                <a:cs typeface="Verdana"/>
              </a:rPr>
              <a:t>прямого </a:t>
            </a:r>
            <a:r>
              <a:rPr sz="908" spc="-9" dirty="0">
                <a:latin typeface="Verdana"/>
                <a:cs typeface="Verdana"/>
              </a:rPr>
              <a:t>метода</a:t>
            </a:r>
            <a:r>
              <a:rPr sz="908" spc="-9" dirty="0">
                <a:latin typeface="Microsoft Sans Serif"/>
                <a:cs typeface="Microsoft Sans Serif"/>
              </a:rPr>
              <a:t>.</a:t>
            </a:r>
            <a:endParaRPr sz="908">
              <a:latin typeface="Microsoft Sans Serif"/>
              <a:cs typeface="Microsoft Sans Serif"/>
            </a:endParaRPr>
          </a:p>
        </p:txBody>
      </p:sp>
      <p:graphicFrame>
        <p:nvGraphicFramePr>
          <p:cNvPr id="8" name="object 8"/>
          <p:cNvGraphicFramePr>
            <a:graphicFrameLocks noGrp="1"/>
          </p:cNvGraphicFramePr>
          <p:nvPr/>
        </p:nvGraphicFramePr>
        <p:xfrm>
          <a:off x="6409577" y="662386"/>
          <a:ext cx="4072152" cy="5444332"/>
        </p:xfrm>
        <a:graphic>
          <a:graphicData uri="http://schemas.openxmlformats.org/drawingml/2006/table">
            <a:tbl>
              <a:tblPr firstRow="1" bandRow="1">
                <a:tableStyleId>{2D5ABB26-0587-4C30-8999-92F81FD0307C}</a:tableStyleId>
              </a:tblPr>
              <a:tblGrid>
                <a:gridCol w="3030198">
                  <a:extLst>
                    <a:ext uri="{9D8B030D-6E8A-4147-A177-3AD203B41FA5}">
                      <a16:colId xmlns:a16="http://schemas.microsoft.com/office/drawing/2014/main" val="20000"/>
                    </a:ext>
                  </a:extLst>
                </a:gridCol>
                <a:gridCol w="1041954">
                  <a:extLst>
                    <a:ext uri="{9D8B030D-6E8A-4147-A177-3AD203B41FA5}">
                      <a16:colId xmlns:a16="http://schemas.microsoft.com/office/drawing/2014/main" val="20001"/>
                    </a:ext>
                  </a:extLst>
                </a:gridCol>
              </a:tblGrid>
              <a:tr h="133126">
                <a:tc>
                  <a:txBody>
                    <a:bodyPr/>
                    <a:lstStyle/>
                    <a:p>
                      <a:pPr>
                        <a:lnSpc>
                          <a:spcPct val="100000"/>
                        </a:lnSpc>
                      </a:pPr>
                      <a:endParaRPr sz="700">
                        <a:latin typeface="Times New Roman"/>
                        <a:cs typeface="Times New Roman"/>
                      </a:endParaRPr>
                    </a:p>
                  </a:txBody>
                  <a:tcPr marL="0" marR="0" marT="0" marB="0"/>
                </a:tc>
                <a:tc>
                  <a:txBody>
                    <a:bodyPr/>
                    <a:lstStyle/>
                    <a:p>
                      <a:pPr marR="24130" algn="r">
                        <a:lnSpc>
                          <a:spcPts val="1060"/>
                        </a:lnSpc>
                      </a:pPr>
                      <a:r>
                        <a:rPr sz="900" b="1" spc="-20" dirty="0">
                          <a:latin typeface="Arial"/>
                          <a:cs typeface="Arial"/>
                        </a:rPr>
                        <a:t>2007</a:t>
                      </a:r>
                      <a:endParaRPr sz="900">
                        <a:latin typeface="Arial"/>
                        <a:cs typeface="Arial"/>
                      </a:endParaRPr>
                    </a:p>
                  </a:txBody>
                  <a:tcPr marL="0" marR="0" marT="0" marB="0"/>
                </a:tc>
                <a:extLst>
                  <a:ext uri="{0D108BD9-81ED-4DB2-BD59-A6C34878D82A}">
                    <a16:rowId xmlns:a16="http://schemas.microsoft.com/office/drawing/2014/main" val="10000"/>
                  </a:ext>
                </a:extLst>
              </a:tr>
              <a:tr h="310627">
                <a:tc>
                  <a:txBody>
                    <a:bodyPr/>
                    <a:lstStyle/>
                    <a:p>
                      <a:pPr marL="31750">
                        <a:lnSpc>
                          <a:spcPts val="1145"/>
                        </a:lnSpc>
                      </a:pPr>
                      <a:r>
                        <a:rPr sz="900" b="1" dirty="0">
                          <a:latin typeface="Arial"/>
                          <a:cs typeface="Arial"/>
                        </a:rPr>
                        <a:t>Движение</a:t>
                      </a:r>
                      <a:r>
                        <a:rPr sz="900" b="1" spc="-15" dirty="0">
                          <a:latin typeface="Arial"/>
                          <a:cs typeface="Arial"/>
                        </a:rPr>
                        <a:t> </a:t>
                      </a:r>
                      <a:r>
                        <a:rPr sz="900" b="1" dirty="0">
                          <a:latin typeface="Arial"/>
                          <a:cs typeface="Arial"/>
                        </a:rPr>
                        <a:t>денежных</a:t>
                      </a:r>
                      <a:r>
                        <a:rPr sz="900" b="1" spc="-15" dirty="0">
                          <a:latin typeface="Arial"/>
                          <a:cs typeface="Arial"/>
                        </a:rPr>
                        <a:t> </a:t>
                      </a:r>
                      <a:r>
                        <a:rPr sz="900" b="1" dirty="0">
                          <a:latin typeface="Arial"/>
                          <a:cs typeface="Arial"/>
                        </a:rPr>
                        <a:t>средств</a:t>
                      </a:r>
                      <a:r>
                        <a:rPr sz="900" b="1" spc="-15" dirty="0">
                          <a:latin typeface="Arial"/>
                          <a:cs typeface="Arial"/>
                        </a:rPr>
                        <a:t> </a:t>
                      </a:r>
                      <a:r>
                        <a:rPr sz="900" b="1" dirty="0">
                          <a:latin typeface="Arial"/>
                          <a:cs typeface="Arial"/>
                        </a:rPr>
                        <a:t>по</a:t>
                      </a:r>
                      <a:r>
                        <a:rPr sz="900" b="1" spc="-15" dirty="0">
                          <a:latin typeface="Arial"/>
                          <a:cs typeface="Arial"/>
                        </a:rPr>
                        <a:t> </a:t>
                      </a:r>
                      <a:r>
                        <a:rPr sz="900" b="1" spc="-10" dirty="0">
                          <a:latin typeface="Arial"/>
                          <a:cs typeface="Arial"/>
                        </a:rPr>
                        <a:t>операционной</a:t>
                      </a:r>
                      <a:endParaRPr sz="900">
                        <a:latin typeface="Arial"/>
                        <a:cs typeface="Arial"/>
                      </a:endParaRPr>
                    </a:p>
                    <a:p>
                      <a:pPr marL="31750">
                        <a:lnSpc>
                          <a:spcPct val="100000"/>
                        </a:lnSpc>
                      </a:pPr>
                      <a:r>
                        <a:rPr sz="900" b="1" spc="-10" dirty="0">
                          <a:latin typeface="Arial"/>
                          <a:cs typeface="Arial"/>
                        </a:rPr>
                        <a:t>деятельности</a:t>
                      </a:r>
                      <a:endParaRPr sz="900">
                        <a:latin typeface="Arial"/>
                        <a:cs typeface="Arial"/>
                      </a:endParaRPr>
                    </a:p>
                  </a:txBody>
                  <a:tcPr marL="0" marR="0" marT="0" marB="0"/>
                </a:tc>
                <a:tc>
                  <a:txBody>
                    <a:bodyPr/>
                    <a:lstStyle/>
                    <a:p>
                      <a:pPr>
                        <a:lnSpc>
                          <a:spcPct val="100000"/>
                        </a:lnSpc>
                      </a:pPr>
                      <a:endParaRPr sz="900">
                        <a:latin typeface="Times New Roman"/>
                        <a:cs typeface="Times New Roman"/>
                      </a:endParaRPr>
                    </a:p>
                  </a:txBody>
                  <a:tcPr marL="0" marR="0" marT="0" marB="0"/>
                </a:tc>
                <a:extLst>
                  <a:ext uri="{0D108BD9-81ED-4DB2-BD59-A6C34878D82A}">
                    <a16:rowId xmlns:a16="http://schemas.microsoft.com/office/drawing/2014/main" val="10001"/>
                  </a:ext>
                </a:extLst>
              </a:tr>
              <a:tr h="206893">
                <a:tc>
                  <a:txBody>
                    <a:bodyPr/>
                    <a:lstStyle/>
                    <a:p>
                      <a:pPr marL="31750">
                        <a:lnSpc>
                          <a:spcPct val="100000"/>
                        </a:lnSpc>
                        <a:spcBef>
                          <a:spcPts val="244"/>
                        </a:spcBef>
                      </a:pPr>
                      <a:r>
                        <a:rPr sz="900" spc="-70" dirty="0">
                          <a:latin typeface="Verdana"/>
                          <a:cs typeface="Verdana"/>
                        </a:rPr>
                        <a:t>Поступления</a:t>
                      </a:r>
                      <a:r>
                        <a:rPr sz="900" spc="-35" dirty="0">
                          <a:latin typeface="Verdana"/>
                          <a:cs typeface="Verdana"/>
                        </a:rPr>
                        <a:t> </a:t>
                      </a:r>
                      <a:r>
                        <a:rPr sz="900" spc="-80" dirty="0">
                          <a:latin typeface="Verdana"/>
                          <a:cs typeface="Verdana"/>
                        </a:rPr>
                        <a:t>процентов</a:t>
                      </a:r>
                      <a:r>
                        <a:rPr sz="900" spc="-30" dirty="0">
                          <a:latin typeface="Verdana"/>
                          <a:cs typeface="Verdana"/>
                        </a:rPr>
                        <a:t> </a:t>
                      </a:r>
                      <a:r>
                        <a:rPr sz="900" spc="-90" dirty="0">
                          <a:latin typeface="Verdana"/>
                          <a:cs typeface="Verdana"/>
                        </a:rPr>
                        <a:t>и</a:t>
                      </a:r>
                      <a:r>
                        <a:rPr sz="900" spc="-40" dirty="0">
                          <a:latin typeface="Verdana"/>
                          <a:cs typeface="Verdana"/>
                        </a:rPr>
                        <a:t> </a:t>
                      </a:r>
                      <a:r>
                        <a:rPr sz="900" spc="-10" dirty="0">
                          <a:latin typeface="Verdana"/>
                          <a:cs typeface="Verdana"/>
                        </a:rPr>
                        <a:t>комиссионных</a:t>
                      </a:r>
                      <a:endParaRPr sz="900">
                        <a:latin typeface="Verdana"/>
                        <a:cs typeface="Verdana"/>
                      </a:endParaRPr>
                    </a:p>
                  </a:txBody>
                  <a:tcPr marL="0" marR="0" marT="28238" marB="0"/>
                </a:tc>
                <a:tc>
                  <a:txBody>
                    <a:bodyPr/>
                    <a:lstStyle/>
                    <a:p>
                      <a:pPr marL="177165">
                        <a:lnSpc>
                          <a:spcPct val="100000"/>
                        </a:lnSpc>
                        <a:spcBef>
                          <a:spcPts val="244"/>
                        </a:spcBef>
                      </a:pPr>
                      <a:r>
                        <a:rPr sz="900" spc="-10" dirty="0">
                          <a:latin typeface="Microsoft Sans Serif"/>
                          <a:cs typeface="Microsoft Sans Serif"/>
                        </a:rPr>
                        <a:t>28447</a:t>
                      </a:r>
                      <a:endParaRPr sz="900">
                        <a:latin typeface="Microsoft Sans Serif"/>
                        <a:cs typeface="Microsoft Sans Serif"/>
                      </a:endParaRPr>
                    </a:p>
                  </a:txBody>
                  <a:tcPr marL="0" marR="0" marT="28238" marB="0"/>
                </a:tc>
                <a:extLst>
                  <a:ext uri="{0D108BD9-81ED-4DB2-BD59-A6C34878D82A}">
                    <a16:rowId xmlns:a16="http://schemas.microsoft.com/office/drawing/2014/main" val="10002"/>
                  </a:ext>
                </a:extLst>
              </a:tr>
              <a:tr h="206893">
                <a:tc>
                  <a:txBody>
                    <a:bodyPr/>
                    <a:lstStyle/>
                    <a:p>
                      <a:pPr marL="31750">
                        <a:lnSpc>
                          <a:spcPct val="100000"/>
                        </a:lnSpc>
                        <a:spcBef>
                          <a:spcPts val="245"/>
                        </a:spcBef>
                      </a:pPr>
                      <a:r>
                        <a:rPr sz="900" spc="-65" dirty="0">
                          <a:latin typeface="Verdana"/>
                          <a:cs typeface="Verdana"/>
                        </a:rPr>
                        <a:t>Выплата</a:t>
                      </a:r>
                      <a:r>
                        <a:rPr sz="900" spc="-55" dirty="0">
                          <a:latin typeface="Verdana"/>
                          <a:cs typeface="Verdana"/>
                        </a:rPr>
                        <a:t> </a:t>
                      </a:r>
                      <a:r>
                        <a:rPr sz="900" spc="-10" dirty="0">
                          <a:latin typeface="Verdana"/>
                          <a:cs typeface="Verdana"/>
                        </a:rPr>
                        <a:t>процентов</a:t>
                      </a:r>
                      <a:endParaRPr sz="900">
                        <a:latin typeface="Verdana"/>
                        <a:cs typeface="Verdana"/>
                      </a:endParaRPr>
                    </a:p>
                  </a:txBody>
                  <a:tcPr marL="0" marR="0" marT="28239" marB="0"/>
                </a:tc>
                <a:tc>
                  <a:txBody>
                    <a:bodyPr/>
                    <a:lstStyle/>
                    <a:p>
                      <a:pPr marL="93345">
                        <a:lnSpc>
                          <a:spcPct val="100000"/>
                        </a:lnSpc>
                        <a:spcBef>
                          <a:spcPts val="245"/>
                        </a:spcBef>
                      </a:pPr>
                      <a:r>
                        <a:rPr sz="900" spc="-10" dirty="0">
                          <a:latin typeface="Microsoft Sans Serif"/>
                          <a:cs typeface="Microsoft Sans Serif"/>
                        </a:rPr>
                        <a:t>(23463)</a:t>
                      </a:r>
                      <a:endParaRPr sz="900">
                        <a:latin typeface="Microsoft Sans Serif"/>
                        <a:cs typeface="Microsoft Sans Serif"/>
                      </a:endParaRPr>
                    </a:p>
                  </a:txBody>
                  <a:tcPr marL="0" marR="0" marT="28239" marB="0"/>
                </a:tc>
                <a:extLst>
                  <a:ext uri="{0D108BD9-81ED-4DB2-BD59-A6C34878D82A}">
                    <a16:rowId xmlns:a16="http://schemas.microsoft.com/office/drawing/2014/main" val="10003"/>
                  </a:ext>
                </a:extLst>
              </a:tr>
              <a:tr h="206893">
                <a:tc>
                  <a:txBody>
                    <a:bodyPr/>
                    <a:lstStyle/>
                    <a:p>
                      <a:pPr marL="31750">
                        <a:lnSpc>
                          <a:spcPct val="100000"/>
                        </a:lnSpc>
                        <a:spcBef>
                          <a:spcPts val="245"/>
                        </a:spcBef>
                      </a:pPr>
                      <a:r>
                        <a:rPr sz="900" spc="-75" dirty="0">
                          <a:latin typeface="Verdana"/>
                          <a:cs typeface="Verdana"/>
                        </a:rPr>
                        <a:t>Погашение</a:t>
                      </a:r>
                      <a:r>
                        <a:rPr sz="900" spc="-25" dirty="0">
                          <a:latin typeface="Verdana"/>
                          <a:cs typeface="Verdana"/>
                        </a:rPr>
                        <a:t> </a:t>
                      </a:r>
                      <a:r>
                        <a:rPr sz="900" spc="-70" dirty="0">
                          <a:latin typeface="Verdana"/>
                          <a:cs typeface="Verdana"/>
                        </a:rPr>
                        <a:t>ранее</a:t>
                      </a:r>
                      <a:r>
                        <a:rPr sz="900" spc="-20" dirty="0">
                          <a:latin typeface="Verdana"/>
                          <a:cs typeface="Verdana"/>
                        </a:rPr>
                        <a:t> </a:t>
                      </a:r>
                      <a:r>
                        <a:rPr sz="900" spc="-85" dirty="0">
                          <a:latin typeface="Verdana"/>
                          <a:cs typeface="Verdana"/>
                        </a:rPr>
                        <a:t>списанных</a:t>
                      </a:r>
                      <a:r>
                        <a:rPr sz="900" spc="-25" dirty="0">
                          <a:latin typeface="Verdana"/>
                          <a:cs typeface="Verdana"/>
                        </a:rPr>
                        <a:t> </a:t>
                      </a:r>
                      <a:r>
                        <a:rPr sz="900" spc="-10" dirty="0">
                          <a:latin typeface="Verdana"/>
                          <a:cs typeface="Verdana"/>
                        </a:rPr>
                        <a:t>займов</a:t>
                      </a:r>
                      <a:endParaRPr sz="900">
                        <a:latin typeface="Verdana"/>
                        <a:cs typeface="Verdana"/>
                      </a:endParaRPr>
                    </a:p>
                  </a:txBody>
                  <a:tcPr marL="0" marR="0" marT="28239" marB="0"/>
                </a:tc>
                <a:tc>
                  <a:txBody>
                    <a:bodyPr/>
                    <a:lstStyle/>
                    <a:p>
                      <a:pPr marL="318135">
                        <a:lnSpc>
                          <a:spcPct val="100000"/>
                        </a:lnSpc>
                        <a:spcBef>
                          <a:spcPts val="245"/>
                        </a:spcBef>
                      </a:pPr>
                      <a:r>
                        <a:rPr sz="900" spc="-25" dirty="0">
                          <a:latin typeface="Microsoft Sans Serif"/>
                          <a:cs typeface="Microsoft Sans Serif"/>
                        </a:rPr>
                        <a:t>237</a:t>
                      </a:r>
                      <a:endParaRPr sz="900">
                        <a:latin typeface="Microsoft Sans Serif"/>
                        <a:cs typeface="Microsoft Sans Serif"/>
                      </a:endParaRPr>
                    </a:p>
                  </a:txBody>
                  <a:tcPr marL="0" marR="0" marT="28239" marB="0"/>
                </a:tc>
                <a:extLst>
                  <a:ext uri="{0D108BD9-81ED-4DB2-BD59-A6C34878D82A}">
                    <a16:rowId xmlns:a16="http://schemas.microsoft.com/office/drawing/2014/main" val="10004"/>
                  </a:ext>
                </a:extLst>
              </a:tr>
              <a:tr h="345782">
                <a:tc>
                  <a:txBody>
                    <a:bodyPr/>
                    <a:lstStyle/>
                    <a:p>
                      <a:pPr marL="31750" marR="463550">
                        <a:lnSpc>
                          <a:spcPct val="100000"/>
                        </a:lnSpc>
                        <a:spcBef>
                          <a:spcPts val="245"/>
                        </a:spcBef>
                      </a:pPr>
                      <a:r>
                        <a:rPr sz="900" spc="-70" dirty="0">
                          <a:latin typeface="Verdana"/>
                          <a:cs typeface="Verdana"/>
                        </a:rPr>
                        <a:t>Выплаты</a:t>
                      </a:r>
                      <a:r>
                        <a:rPr sz="900" spc="-15" dirty="0">
                          <a:latin typeface="Verdana"/>
                          <a:cs typeface="Verdana"/>
                        </a:rPr>
                        <a:t> </a:t>
                      </a:r>
                      <a:r>
                        <a:rPr sz="900" spc="-80" dirty="0">
                          <a:latin typeface="Verdana"/>
                          <a:cs typeface="Verdana"/>
                        </a:rPr>
                        <a:t>денежными</a:t>
                      </a:r>
                      <a:r>
                        <a:rPr sz="900" spc="-20" dirty="0">
                          <a:latin typeface="Verdana"/>
                          <a:cs typeface="Verdana"/>
                        </a:rPr>
                        <a:t> </a:t>
                      </a:r>
                      <a:r>
                        <a:rPr sz="900" spc="-60" dirty="0">
                          <a:latin typeface="Verdana"/>
                          <a:cs typeface="Verdana"/>
                        </a:rPr>
                        <a:t>средствами</a:t>
                      </a:r>
                      <a:r>
                        <a:rPr sz="900" spc="-25" dirty="0">
                          <a:latin typeface="Verdana"/>
                          <a:cs typeface="Verdana"/>
                        </a:rPr>
                        <a:t> </a:t>
                      </a:r>
                      <a:r>
                        <a:rPr sz="900" spc="-75" dirty="0">
                          <a:latin typeface="Verdana"/>
                          <a:cs typeface="Verdana"/>
                        </a:rPr>
                        <a:t>работникам</a:t>
                      </a:r>
                      <a:r>
                        <a:rPr sz="900" spc="-10" dirty="0">
                          <a:latin typeface="Verdana"/>
                          <a:cs typeface="Verdana"/>
                        </a:rPr>
                        <a:t> </a:t>
                      </a:r>
                      <a:r>
                        <a:rPr sz="900" spc="-50" dirty="0">
                          <a:latin typeface="Verdana"/>
                          <a:cs typeface="Verdana"/>
                        </a:rPr>
                        <a:t>и </a:t>
                      </a:r>
                      <a:r>
                        <a:rPr sz="900" spc="-10" dirty="0">
                          <a:latin typeface="Verdana"/>
                          <a:cs typeface="Verdana"/>
                        </a:rPr>
                        <a:t>поставщикам</a:t>
                      </a:r>
                      <a:endParaRPr sz="900">
                        <a:latin typeface="Verdana"/>
                        <a:cs typeface="Verdana"/>
                      </a:endParaRPr>
                    </a:p>
                  </a:txBody>
                  <a:tcPr marL="0" marR="0" marT="28239" marB="0"/>
                </a:tc>
                <a:tc>
                  <a:txBody>
                    <a:bodyPr/>
                    <a:lstStyle/>
                    <a:p>
                      <a:pPr marL="233679">
                        <a:lnSpc>
                          <a:spcPct val="100000"/>
                        </a:lnSpc>
                        <a:spcBef>
                          <a:spcPts val="245"/>
                        </a:spcBef>
                      </a:pPr>
                      <a:r>
                        <a:rPr sz="900" spc="-10" dirty="0">
                          <a:latin typeface="Microsoft Sans Serif"/>
                          <a:cs typeface="Microsoft Sans Serif"/>
                        </a:rPr>
                        <a:t>(997)</a:t>
                      </a:r>
                      <a:endParaRPr sz="900">
                        <a:latin typeface="Microsoft Sans Serif"/>
                        <a:cs typeface="Microsoft Sans Serif"/>
                      </a:endParaRPr>
                    </a:p>
                  </a:txBody>
                  <a:tcPr marL="0" marR="0" marT="28239" marB="0"/>
                </a:tc>
                <a:extLst>
                  <a:ext uri="{0D108BD9-81ED-4DB2-BD59-A6C34878D82A}">
                    <a16:rowId xmlns:a16="http://schemas.microsoft.com/office/drawing/2014/main" val="10005"/>
                  </a:ext>
                </a:extLst>
              </a:tr>
              <a:tr h="206893">
                <a:tc>
                  <a:txBody>
                    <a:bodyPr/>
                    <a:lstStyle/>
                    <a:p>
                      <a:pPr>
                        <a:lnSpc>
                          <a:spcPct val="100000"/>
                        </a:lnSpc>
                      </a:pPr>
                      <a:endParaRPr sz="900">
                        <a:latin typeface="Times New Roman"/>
                        <a:cs typeface="Times New Roman"/>
                      </a:endParaRPr>
                    </a:p>
                  </a:txBody>
                  <a:tcPr marL="0" marR="0" marT="0" marB="0"/>
                </a:tc>
                <a:tc>
                  <a:txBody>
                    <a:bodyPr/>
                    <a:lstStyle/>
                    <a:p>
                      <a:pPr marL="247015">
                        <a:lnSpc>
                          <a:spcPct val="100000"/>
                        </a:lnSpc>
                        <a:spcBef>
                          <a:spcPts val="245"/>
                        </a:spcBef>
                      </a:pPr>
                      <a:r>
                        <a:rPr sz="900" spc="-20" dirty="0">
                          <a:latin typeface="Microsoft Sans Serif"/>
                          <a:cs typeface="Microsoft Sans Serif"/>
                        </a:rPr>
                        <a:t>4224</a:t>
                      </a:r>
                      <a:endParaRPr sz="900">
                        <a:latin typeface="Microsoft Sans Serif"/>
                        <a:cs typeface="Microsoft Sans Serif"/>
                      </a:endParaRPr>
                    </a:p>
                  </a:txBody>
                  <a:tcPr marL="0" marR="0" marT="28239" marB="0"/>
                </a:tc>
                <a:extLst>
                  <a:ext uri="{0D108BD9-81ED-4DB2-BD59-A6C34878D82A}">
                    <a16:rowId xmlns:a16="http://schemas.microsoft.com/office/drawing/2014/main" val="10006"/>
                  </a:ext>
                </a:extLst>
              </a:tr>
              <a:tr h="206893">
                <a:tc>
                  <a:txBody>
                    <a:bodyPr/>
                    <a:lstStyle/>
                    <a:p>
                      <a:pPr marL="31750">
                        <a:lnSpc>
                          <a:spcPct val="100000"/>
                        </a:lnSpc>
                        <a:spcBef>
                          <a:spcPts val="245"/>
                        </a:spcBef>
                      </a:pPr>
                      <a:r>
                        <a:rPr sz="900" spc="-65" dirty="0">
                          <a:latin typeface="Verdana"/>
                          <a:cs typeface="Verdana"/>
                        </a:rPr>
                        <a:t>Увеличение</a:t>
                      </a:r>
                      <a:r>
                        <a:rPr sz="900" spc="-35" dirty="0">
                          <a:latin typeface="Verdana"/>
                          <a:cs typeface="Verdana"/>
                        </a:rPr>
                        <a:t> </a:t>
                      </a:r>
                      <a:r>
                        <a:rPr sz="900" spc="-60" dirty="0">
                          <a:latin typeface="Microsoft Sans Serif"/>
                          <a:cs typeface="Microsoft Sans Serif"/>
                        </a:rPr>
                        <a:t>(</a:t>
                      </a:r>
                      <a:r>
                        <a:rPr sz="900" spc="-60" dirty="0">
                          <a:latin typeface="Verdana"/>
                          <a:cs typeface="Verdana"/>
                        </a:rPr>
                        <a:t>уменьшение</a:t>
                      </a:r>
                      <a:r>
                        <a:rPr sz="900" spc="-60" dirty="0">
                          <a:latin typeface="Microsoft Sans Serif"/>
                          <a:cs typeface="Microsoft Sans Serif"/>
                        </a:rPr>
                        <a:t>)</a:t>
                      </a:r>
                      <a:r>
                        <a:rPr sz="900" spc="55" dirty="0">
                          <a:latin typeface="Microsoft Sans Serif"/>
                          <a:cs typeface="Microsoft Sans Serif"/>
                        </a:rPr>
                        <a:t> </a:t>
                      </a:r>
                      <a:r>
                        <a:rPr sz="900" spc="-75" dirty="0">
                          <a:latin typeface="Verdana"/>
                          <a:cs typeface="Verdana"/>
                        </a:rPr>
                        <a:t>оборотных</a:t>
                      </a:r>
                      <a:r>
                        <a:rPr sz="900" spc="-35" dirty="0">
                          <a:latin typeface="Verdana"/>
                          <a:cs typeface="Verdana"/>
                        </a:rPr>
                        <a:t> </a:t>
                      </a:r>
                      <a:r>
                        <a:rPr sz="900" spc="-10" dirty="0">
                          <a:latin typeface="Verdana"/>
                          <a:cs typeface="Verdana"/>
                        </a:rPr>
                        <a:t>активов</a:t>
                      </a:r>
                      <a:r>
                        <a:rPr sz="900" spc="-10" dirty="0">
                          <a:latin typeface="Microsoft Sans Serif"/>
                          <a:cs typeface="Microsoft Sans Serif"/>
                        </a:rPr>
                        <a:t>:</a:t>
                      </a:r>
                      <a:endParaRPr sz="900">
                        <a:latin typeface="Microsoft Sans Serif"/>
                        <a:cs typeface="Microsoft Sans Serif"/>
                      </a:endParaRPr>
                    </a:p>
                  </a:txBody>
                  <a:tcPr marL="0" marR="0" marT="28239" marB="0"/>
                </a:tc>
                <a:tc>
                  <a:txBody>
                    <a:bodyPr/>
                    <a:lstStyle/>
                    <a:p>
                      <a:pPr>
                        <a:lnSpc>
                          <a:spcPct val="100000"/>
                        </a:lnSpc>
                      </a:pPr>
                      <a:endParaRPr sz="900">
                        <a:latin typeface="Times New Roman"/>
                        <a:cs typeface="Times New Roman"/>
                      </a:endParaRPr>
                    </a:p>
                  </a:txBody>
                  <a:tcPr marL="0" marR="0" marT="0" marB="0"/>
                </a:tc>
                <a:extLst>
                  <a:ext uri="{0D108BD9-81ED-4DB2-BD59-A6C34878D82A}">
                    <a16:rowId xmlns:a16="http://schemas.microsoft.com/office/drawing/2014/main" val="10007"/>
                  </a:ext>
                </a:extLst>
              </a:tr>
              <a:tr h="206893">
                <a:tc>
                  <a:txBody>
                    <a:bodyPr/>
                    <a:lstStyle/>
                    <a:p>
                      <a:pPr marL="31750">
                        <a:lnSpc>
                          <a:spcPct val="100000"/>
                        </a:lnSpc>
                        <a:spcBef>
                          <a:spcPts val="245"/>
                        </a:spcBef>
                      </a:pPr>
                      <a:r>
                        <a:rPr sz="900" spc="-85" dirty="0">
                          <a:latin typeface="Verdana"/>
                          <a:cs typeface="Verdana"/>
                        </a:rPr>
                        <a:t>Краткосрочные</a:t>
                      </a:r>
                      <a:r>
                        <a:rPr sz="900" spc="5" dirty="0">
                          <a:latin typeface="Verdana"/>
                          <a:cs typeface="Verdana"/>
                        </a:rPr>
                        <a:t> </a:t>
                      </a:r>
                      <a:r>
                        <a:rPr sz="900" spc="-70" dirty="0">
                          <a:latin typeface="Verdana"/>
                          <a:cs typeface="Verdana"/>
                        </a:rPr>
                        <a:t>финансовые</a:t>
                      </a:r>
                      <a:r>
                        <a:rPr sz="900" spc="10" dirty="0">
                          <a:latin typeface="Verdana"/>
                          <a:cs typeface="Verdana"/>
                        </a:rPr>
                        <a:t> </a:t>
                      </a:r>
                      <a:r>
                        <a:rPr sz="900" spc="-10" dirty="0">
                          <a:latin typeface="Verdana"/>
                          <a:cs typeface="Verdana"/>
                        </a:rPr>
                        <a:t>средства</a:t>
                      </a:r>
                      <a:endParaRPr sz="900">
                        <a:latin typeface="Verdana"/>
                        <a:cs typeface="Verdana"/>
                      </a:endParaRPr>
                    </a:p>
                  </a:txBody>
                  <a:tcPr marL="0" marR="0" marT="28239" marB="0"/>
                </a:tc>
                <a:tc>
                  <a:txBody>
                    <a:bodyPr/>
                    <a:lstStyle/>
                    <a:p>
                      <a:pPr marL="233679">
                        <a:lnSpc>
                          <a:spcPct val="100000"/>
                        </a:lnSpc>
                        <a:spcBef>
                          <a:spcPts val="245"/>
                        </a:spcBef>
                      </a:pPr>
                      <a:r>
                        <a:rPr sz="900" spc="-10" dirty="0">
                          <a:latin typeface="Microsoft Sans Serif"/>
                          <a:cs typeface="Microsoft Sans Serif"/>
                        </a:rPr>
                        <a:t>(650)</a:t>
                      </a:r>
                      <a:endParaRPr sz="900">
                        <a:latin typeface="Microsoft Sans Serif"/>
                        <a:cs typeface="Microsoft Sans Serif"/>
                      </a:endParaRPr>
                    </a:p>
                  </a:txBody>
                  <a:tcPr marL="0" marR="0" marT="28239" marB="0"/>
                </a:tc>
                <a:extLst>
                  <a:ext uri="{0D108BD9-81ED-4DB2-BD59-A6C34878D82A}">
                    <a16:rowId xmlns:a16="http://schemas.microsoft.com/office/drawing/2014/main" val="10008"/>
                  </a:ext>
                </a:extLst>
              </a:tr>
              <a:tr h="345205">
                <a:tc>
                  <a:txBody>
                    <a:bodyPr/>
                    <a:lstStyle/>
                    <a:p>
                      <a:pPr marL="31750" marR="85725">
                        <a:lnSpc>
                          <a:spcPct val="100000"/>
                        </a:lnSpc>
                        <a:spcBef>
                          <a:spcPts val="245"/>
                        </a:spcBef>
                      </a:pPr>
                      <a:r>
                        <a:rPr sz="900" spc="-65" dirty="0">
                          <a:latin typeface="Verdana"/>
                          <a:cs typeface="Verdana"/>
                        </a:rPr>
                        <a:t>Депозиты</a:t>
                      </a:r>
                      <a:r>
                        <a:rPr sz="900" spc="-65" dirty="0">
                          <a:latin typeface="Microsoft Sans Serif"/>
                          <a:cs typeface="Microsoft Sans Serif"/>
                        </a:rPr>
                        <a:t>,</a:t>
                      </a:r>
                      <a:r>
                        <a:rPr sz="900" spc="40" dirty="0">
                          <a:latin typeface="Microsoft Sans Serif"/>
                          <a:cs typeface="Microsoft Sans Serif"/>
                        </a:rPr>
                        <a:t> </a:t>
                      </a:r>
                      <a:r>
                        <a:rPr sz="900" spc="-80" dirty="0">
                          <a:latin typeface="Verdana"/>
                          <a:cs typeface="Verdana"/>
                        </a:rPr>
                        <a:t>предназначенные</a:t>
                      </a:r>
                      <a:r>
                        <a:rPr sz="900" spc="-40" dirty="0">
                          <a:latin typeface="Verdana"/>
                          <a:cs typeface="Verdana"/>
                        </a:rPr>
                        <a:t> </a:t>
                      </a:r>
                      <a:r>
                        <a:rPr sz="900" spc="-60" dirty="0">
                          <a:latin typeface="Verdana"/>
                          <a:cs typeface="Verdana"/>
                        </a:rPr>
                        <a:t>для</a:t>
                      </a:r>
                      <a:r>
                        <a:rPr sz="900" spc="-40" dirty="0">
                          <a:latin typeface="Verdana"/>
                          <a:cs typeface="Verdana"/>
                        </a:rPr>
                        <a:t> </a:t>
                      </a:r>
                      <a:r>
                        <a:rPr sz="900" spc="-65" dirty="0">
                          <a:latin typeface="Verdana"/>
                          <a:cs typeface="Verdana"/>
                        </a:rPr>
                        <a:t>целей</a:t>
                      </a:r>
                      <a:r>
                        <a:rPr sz="900" spc="-40" dirty="0">
                          <a:latin typeface="Verdana"/>
                          <a:cs typeface="Verdana"/>
                        </a:rPr>
                        <a:t> </a:t>
                      </a:r>
                      <a:r>
                        <a:rPr sz="900" spc="-55" dirty="0">
                          <a:latin typeface="Verdana"/>
                          <a:cs typeface="Verdana"/>
                        </a:rPr>
                        <a:t>нормативного </a:t>
                      </a:r>
                      <a:r>
                        <a:rPr sz="900" spc="-80" dirty="0">
                          <a:latin typeface="Verdana"/>
                          <a:cs typeface="Verdana"/>
                        </a:rPr>
                        <a:t>или </a:t>
                      </a:r>
                      <a:r>
                        <a:rPr sz="900" spc="-65" dirty="0">
                          <a:latin typeface="Verdana"/>
                          <a:cs typeface="Verdana"/>
                        </a:rPr>
                        <a:t>денежного</a:t>
                      </a:r>
                      <a:r>
                        <a:rPr sz="900" spc="90" dirty="0">
                          <a:latin typeface="Verdana"/>
                          <a:cs typeface="Verdana"/>
                        </a:rPr>
                        <a:t> </a:t>
                      </a:r>
                      <a:r>
                        <a:rPr sz="900" spc="-10" dirty="0">
                          <a:latin typeface="Verdana"/>
                          <a:cs typeface="Verdana"/>
                        </a:rPr>
                        <a:t>контроля</a:t>
                      </a:r>
                      <a:endParaRPr sz="900">
                        <a:latin typeface="Verdana"/>
                        <a:cs typeface="Verdana"/>
                      </a:endParaRPr>
                    </a:p>
                  </a:txBody>
                  <a:tcPr marL="0" marR="0" marT="28239" marB="0"/>
                </a:tc>
                <a:tc>
                  <a:txBody>
                    <a:bodyPr/>
                    <a:lstStyle/>
                    <a:p>
                      <a:pPr marL="318135">
                        <a:lnSpc>
                          <a:spcPct val="100000"/>
                        </a:lnSpc>
                        <a:spcBef>
                          <a:spcPts val="245"/>
                        </a:spcBef>
                      </a:pPr>
                      <a:r>
                        <a:rPr sz="900" spc="-25" dirty="0">
                          <a:latin typeface="Microsoft Sans Serif"/>
                          <a:cs typeface="Microsoft Sans Serif"/>
                        </a:rPr>
                        <a:t>234</a:t>
                      </a:r>
                      <a:endParaRPr sz="900">
                        <a:latin typeface="Microsoft Sans Serif"/>
                        <a:cs typeface="Microsoft Sans Serif"/>
                      </a:endParaRPr>
                    </a:p>
                  </a:txBody>
                  <a:tcPr marL="0" marR="0" marT="28239" marB="0"/>
                </a:tc>
                <a:extLst>
                  <a:ext uri="{0D108BD9-81ED-4DB2-BD59-A6C34878D82A}">
                    <a16:rowId xmlns:a16="http://schemas.microsoft.com/office/drawing/2014/main" val="10009"/>
                  </a:ext>
                </a:extLst>
              </a:tr>
              <a:tr h="206893">
                <a:tc>
                  <a:txBody>
                    <a:bodyPr/>
                    <a:lstStyle/>
                    <a:p>
                      <a:pPr marL="31750">
                        <a:lnSpc>
                          <a:spcPct val="100000"/>
                        </a:lnSpc>
                        <a:spcBef>
                          <a:spcPts val="245"/>
                        </a:spcBef>
                      </a:pPr>
                      <a:r>
                        <a:rPr sz="900" spc="-75" dirty="0">
                          <a:latin typeface="Verdana"/>
                          <a:cs typeface="Verdana"/>
                        </a:rPr>
                        <a:t>Финансовые</a:t>
                      </a:r>
                      <a:r>
                        <a:rPr sz="900" spc="-40" dirty="0">
                          <a:latin typeface="Verdana"/>
                          <a:cs typeface="Verdana"/>
                        </a:rPr>
                        <a:t> </a:t>
                      </a:r>
                      <a:r>
                        <a:rPr sz="900" spc="-45" dirty="0">
                          <a:latin typeface="Verdana"/>
                          <a:cs typeface="Verdana"/>
                        </a:rPr>
                        <a:t>средства</a:t>
                      </a:r>
                      <a:r>
                        <a:rPr sz="900" spc="-45" dirty="0">
                          <a:latin typeface="Microsoft Sans Serif"/>
                          <a:cs typeface="Microsoft Sans Serif"/>
                        </a:rPr>
                        <a:t>,</a:t>
                      </a:r>
                      <a:r>
                        <a:rPr sz="900" spc="50" dirty="0">
                          <a:latin typeface="Microsoft Sans Serif"/>
                          <a:cs typeface="Microsoft Sans Serif"/>
                        </a:rPr>
                        <a:t> </a:t>
                      </a:r>
                      <a:r>
                        <a:rPr sz="900" spc="-75" dirty="0">
                          <a:latin typeface="Verdana"/>
                          <a:cs typeface="Verdana"/>
                        </a:rPr>
                        <a:t>авансированные</a:t>
                      </a:r>
                      <a:r>
                        <a:rPr sz="900" spc="-30" dirty="0">
                          <a:latin typeface="Verdana"/>
                          <a:cs typeface="Verdana"/>
                        </a:rPr>
                        <a:t> </a:t>
                      </a:r>
                      <a:r>
                        <a:rPr sz="900" spc="-10" dirty="0">
                          <a:latin typeface="Verdana"/>
                          <a:cs typeface="Verdana"/>
                        </a:rPr>
                        <a:t>клиентам</a:t>
                      </a:r>
                      <a:endParaRPr sz="900">
                        <a:latin typeface="Verdana"/>
                        <a:cs typeface="Verdana"/>
                      </a:endParaRPr>
                    </a:p>
                  </a:txBody>
                  <a:tcPr marL="0" marR="0" marT="28239" marB="0"/>
                </a:tc>
                <a:tc>
                  <a:txBody>
                    <a:bodyPr/>
                    <a:lstStyle/>
                    <a:p>
                      <a:pPr marL="233679">
                        <a:lnSpc>
                          <a:spcPct val="100000"/>
                        </a:lnSpc>
                        <a:spcBef>
                          <a:spcPts val="245"/>
                        </a:spcBef>
                      </a:pPr>
                      <a:r>
                        <a:rPr sz="900" spc="-10" dirty="0">
                          <a:latin typeface="Microsoft Sans Serif"/>
                          <a:cs typeface="Microsoft Sans Serif"/>
                        </a:rPr>
                        <a:t>(288)</a:t>
                      </a:r>
                      <a:endParaRPr sz="900">
                        <a:latin typeface="Microsoft Sans Serif"/>
                        <a:cs typeface="Microsoft Sans Serif"/>
                      </a:endParaRPr>
                    </a:p>
                  </a:txBody>
                  <a:tcPr marL="0" marR="0" marT="28239" marB="0"/>
                </a:tc>
                <a:extLst>
                  <a:ext uri="{0D108BD9-81ED-4DB2-BD59-A6C34878D82A}">
                    <a16:rowId xmlns:a16="http://schemas.microsoft.com/office/drawing/2014/main" val="10010"/>
                  </a:ext>
                </a:extLst>
              </a:tr>
              <a:tr h="345205">
                <a:tc>
                  <a:txBody>
                    <a:bodyPr/>
                    <a:lstStyle/>
                    <a:p>
                      <a:pPr marL="31750" marR="306705">
                        <a:lnSpc>
                          <a:spcPct val="100000"/>
                        </a:lnSpc>
                        <a:spcBef>
                          <a:spcPts val="245"/>
                        </a:spcBef>
                      </a:pPr>
                      <a:r>
                        <a:rPr sz="900" spc="-65" dirty="0">
                          <a:latin typeface="Verdana"/>
                          <a:cs typeface="Verdana"/>
                        </a:rPr>
                        <a:t>Чистое</a:t>
                      </a:r>
                      <a:r>
                        <a:rPr sz="900" spc="-15" dirty="0">
                          <a:latin typeface="Verdana"/>
                          <a:cs typeface="Verdana"/>
                        </a:rPr>
                        <a:t> </a:t>
                      </a:r>
                      <a:r>
                        <a:rPr sz="900" spc="-75" dirty="0">
                          <a:latin typeface="Verdana"/>
                          <a:cs typeface="Verdana"/>
                        </a:rPr>
                        <a:t>изменение</a:t>
                      </a:r>
                      <a:r>
                        <a:rPr sz="900" spc="-5" dirty="0">
                          <a:latin typeface="Verdana"/>
                          <a:cs typeface="Verdana"/>
                        </a:rPr>
                        <a:t> </a:t>
                      </a:r>
                      <a:r>
                        <a:rPr sz="900" spc="-75" dirty="0">
                          <a:latin typeface="Verdana"/>
                          <a:cs typeface="Verdana"/>
                        </a:rPr>
                        <a:t>дебиторской</a:t>
                      </a:r>
                      <a:r>
                        <a:rPr sz="900" spc="-5" dirty="0">
                          <a:latin typeface="Verdana"/>
                          <a:cs typeface="Verdana"/>
                        </a:rPr>
                        <a:t> </a:t>
                      </a:r>
                      <a:r>
                        <a:rPr sz="900" spc="-75" dirty="0">
                          <a:latin typeface="Verdana"/>
                          <a:cs typeface="Verdana"/>
                        </a:rPr>
                        <a:t>задолженности</a:t>
                      </a:r>
                      <a:r>
                        <a:rPr sz="900" spc="-5" dirty="0">
                          <a:latin typeface="Verdana"/>
                          <a:cs typeface="Verdana"/>
                        </a:rPr>
                        <a:t> </a:t>
                      </a:r>
                      <a:r>
                        <a:rPr sz="900" spc="-25" dirty="0">
                          <a:latin typeface="Verdana"/>
                          <a:cs typeface="Verdana"/>
                        </a:rPr>
                        <a:t>по </a:t>
                      </a:r>
                      <a:r>
                        <a:rPr sz="900" spc="-80" dirty="0">
                          <a:latin typeface="Verdana"/>
                          <a:cs typeface="Verdana"/>
                        </a:rPr>
                        <a:t>кредитным</a:t>
                      </a:r>
                      <a:r>
                        <a:rPr sz="900" spc="-25" dirty="0">
                          <a:latin typeface="Verdana"/>
                          <a:cs typeface="Verdana"/>
                        </a:rPr>
                        <a:t> </a:t>
                      </a:r>
                      <a:r>
                        <a:rPr sz="900" spc="-10" dirty="0">
                          <a:latin typeface="Verdana"/>
                          <a:cs typeface="Verdana"/>
                        </a:rPr>
                        <a:t>карточкам</a:t>
                      </a:r>
                      <a:endParaRPr sz="900">
                        <a:latin typeface="Verdana"/>
                        <a:cs typeface="Verdana"/>
                      </a:endParaRPr>
                    </a:p>
                  </a:txBody>
                  <a:tcPr marL="0" marR="0" marT="28239" marB="0"/>
                </a:tc>
                <a:tc>
                  <a:txBody>
                    <a:bodyPr/>
                    <a:lstStyle/>
                    <a:p>
                      <a:pPr marL="233679">
                        <a:lnSpc>
                          <a:spcPct val="100000"/>
                        </a:lnSpc>
                        <a:spcBef>
                          <a:spcPts val="245"/>
                        </a:spcBef>
                      </a:pPr>
                      <a:r>
                        <a:rPr sz="900" spc="-10" dirty="0">
                          <a:latin typeface="Microsoft Sans Serif"/>
                          <a:cs typeface="Microsoft Sans Serif"/>
                        </a:rPr>
                        <a:t>(360)</a:t>
                      </a:r>
                      <a:endParaRPr sz="900">
                        <a:latin typeface="Microsoft Sans Serif"/>
                        <a:cs typeface="Microsoft Sans Serif"/>
                      </a:endParaRPr>
                    </a:p>
                  </a:txBody>
                  <a:tcPr marL="0" marR="0" marT="28239" marB="0"/>
                </a:tc>
                <a:extLst>
                  <a:ext uri="{0D108BD9-81ED-4DB2-BD59-A6C34878D82A}">
                    <a16:rowId xmlns:a16="http://schemas.microsoft.com/office/drawing/2014/main" val="10011"/>
                  </a:ext>
                </a:extLst>
              </a:tr>
              <a:tr h="345205">
                <a:tc>
                  <a:txBody>
                    <a:bodyPr/>
                    <a:lstStyle/>
                    <a:p>
                      <a:pPr marL="31750" marR="375285" indent="-635">
                        <a:lnSpc>
                          <a:spcPct val="100000"/>
                        </a:lnSpc>
                        <a:spcBef>
                          <a:spcPts val="245"/>
                        </a:spcBef>
                      </a:pPr>
                      <a:r>
                        <a:rPr sz="900" spc="-75" dirty="0">
                          <a:latin typeface="Verdana"/>
                          <a:cs typeface="Verdana"/>
                        </a:rPr>
                        <a:t>Прочие</a:t>
                      </a:r>
                      <a:r>
                        <a:rPr sz="900" spc="-30" dirty="0">
                          <a:latin typeface="Verdana"/>
                          <a:cs typeface="Verdana"/>
                        </a:rPr>
                        <a:t> </a:t>
                      </a:r>
                      <a:r>
                        <a:rPr sz="900" spc="-65" dirty="0">
                          <a:latin typeface="Verdana"/>
                          <a:cs typeface="Verdana"/>
                        </a:rPr>
                        <a:t>свободно</a:t>
                      </a:r>
                      <a:r>
                        <a:rPr sz="900" spc="-25" dirty="0">
                          <a:latin typeface="Verdana"/>
                          <a:cs typeface="Verdana"/>
                        </a:rPr>
                        <a:t> </a:t>
                      </a:r>
                      <a:r>
                        <a:rPr sz="900" spc="-70" dirty="0">
                          <a:latin typeface="Verdana"/>
                          <a:cs typeface="Verdana"/>
                        </a:rPr>
                        <a:t>обращающиеся</a:t>
                      </a:r>
                      <a:r>
                        <a:rPr sz="900" spc="-30" dirty="0">
                          <a:latin typeface="Verdana"/>
                          <a:cs typeface="Verdana"/>
                        </a:rPr>
                        <a:t> </a:t>
                      </a:r>
                      <a:r>
                        <a:rPr sz="900" spc="-70" dirty="0">
                          <a:latin typeface="Verdana"/>
                          <a:cs typeface="Verdana"/>
                        </a:rPr>
                        <a:t>краткосрочные </a:t>
                      </a:r>
                      <a:r>
                        <a:rPr sz="900" spc="-80" dirty="0">
                          <a:latin typeface="Verdana"/>
                          <a:cs typeface="Verdana"/>
                        </a:rPr>
                        <a:t>ценные</a:t>
                      </a:r>
                      <a:r>
                        <a:rPr sz="900" spc="-60" dirty="0">
                          <a:latin typeface="Verdana"/>
                          <a:cs typeface="Verdana"/>
                        </a:rPr>
                        <a:t> </a:t>
                      </a:r>
                      <a:r>
                        <a:rPr sz="900" spc="-10" dirty="0">
                          <a:latin typeface="Verdana"/>
                          <a:cs typeface="Verdana"/>
                        </a:rPr>
                        <a:t>бумаги</a:t>
                      </a:r>
                      <a:endParaRPr sz="900">
                        <a:latin typeface="Verdana"/>
                        <a:cs typeface="Verdana"/>
                      </a:endParaRPr>
                    </a:p>
                  </a:txBody>
                  <a:tcPr marL="0" marR="0" marT="28239" marB="0"/>
                </a:tc>
                <a:tc>
                  <a:txBody>
                    <a:bodyPr/>
                    <a:lstStyle/>
                    <a:p>
                      <a:pPr marL="233679">
                        <a:lnSpc>
                          <a:spcPct val="100000"/>
                        </a:lnSpc>
                        <a:spcBef>
                          <a:spcPts val="245"/>
                        </a:spcBef>
                      </a:pPr>
                      <a:r>
                        <a:rPr sz="900" spc="-10" dirty="0">
                          <a:latin typeface="Microsoft Sans Serif"/>
                          <a:cs typeface="Microsoft Sans Serif"/>
                        </a:rPr>
                        <a:t>(120)</a:t>
                      </a:r>
                      <a:endParaRPr sz="900">
                        <a:latin typeface="Microsoft Sans Serif"/>
                        <a:cs typeface="Microsoft Sans Serif"/>
                      </a:endParaRPr>
                    </a:p>
                  </a:txBody>
                  <a:tcPr marL="0" marR="0" marT="28239" marB="0"/>
                </a:tc>
                <a:extLst>
                  <a:ext uri="{0D108BD9-81ED-4DB2-BD59-A6C34878D82A}">
                    <a16:rowId xmlns:a16="http://schemas.microsoft.com/office/drawing/2014/main" val="10012"/>
                  </a:ext>
                </a:extLst>
              </a:tr>
              <a:tr h="345205">
                <a:tc>
                  <a:txBody>
                    <a:bodyPr/>
                    <a:lstStyle/>
                    <a:p>
                      <a:pPr marL="31750" marR="716915">
                        <a:lnSpc>
                          <a:spcPct val="100000"/>
                        </a:lnSpc>
                        <a:spcBef>
                          <a:spcPts val="245"/>
                        </a:spcBef>
                      </a:pPr>
                      <a:r>
                        <a:rPr sz="900" spc="-65" dirty="0">
                          <a:latin typeface="Verdana"/>
                          <a:cs typeface="Verdana"/>
                        </a:rPr>
                        <a:t>Увеличение</a:t>
                      </a:r>
                      <a:r>
                        <a:rPr sz="900" spc="-35" dirty="0">
                          <a:latin typeface="Verdana"/>
                          <a:cs typeface="Verdana"/>
                        </a:rPr>
                        <a:t> </a:t>
                      </a:r>
                      <a:r>
                        <a:rPr sz="900" spc="-60" dirty="0">
                          <a:latin typeface="Microsoft Sans Serif"/>
                          <a:cs typeface="Microsoft Sans Serif"/>
                        </a:rPr>
                        <a:t>(</a:t>
                      </a:r>
                      <a:r>
                        <a:rPr sz="900" spc="-60" dirty="0">
                          <a:latin typeface="Verdana"/>
                          <a:cs typeface="Verdana"/>
                        </a:rPr>
                        <a:t>уменьшение</a:t>
                      </a:r>
                      <a:r>
                        <a:rPr sz="900" spc="-60" dirty="0">
                          <a:latin typeface="Microsoft Sans Serif"/>
                          <a:cs typeface="Microsoft Sans Serif"/>
                        </a:rPr>
                        <a:t>)</a:t>
                      </a:r>
                      <a:r>
                        <a:rPr sz="900" spc="60" dirty="0">
                          <a:latin typeface="Microsoft Sans Serif"/>
                          <a:cs typeface="Microsoft Sans Serif"/>
                        </a:rPr>
                        <a:t> </a:t>
                      </a:r>
                      <a:r>
                        <a:rPr sz="900" spc="-60" dirty="0">
                          <a:latin typeface="Verdana"/>
                          <a:cs typeface="Verdana"/>
                        </a:rPr>
                        <a:t>обязательств</a:t>
                      </a:r>
                      <a:r>
                        <a:rPr sz="900" spc="-20" dirty="0">
                          <a:latin typeface="Verdana"/>
                          <a:cs typeface="Verdana"/>
                        </a:rPr>
                        <a:t> </a:t>
                      </a:r>
                      <a:r>
                        <a:rPr sz="900" spc="-25" dirty="0">
                          <a:latin typeface="Verdana"/>
                          <a:cs typeface="Verdana"/>
                        </a:rPr>
                        <a:t>по </a:t>
                      </a:r>
                      <a:r>
                        <a:rPr sz="900" spc="-80" dirty="0">
                          <a:latin typeface="Verdana"/>
                          <a:cs typeface="Verdana"/>
                        </a:rPr>
                        <a:t>операционной</a:t>
                      </a:r>
                      <a:r>
                        <a:rPr sz="900" spc="-25" dirty="0">
                          <a:latin typeface="Verdana"/>
                          <a:cs typeface="Verdana"/>
                        </a:rPr>
                        <a:t> </a:t>
                      </a:r>
                      <a:r>
                        <a:rPr sz="900" spc="-10" dirty="0">
                          <a:latin typeface="Verdana"/>
                          <a:cs typeface="Verdana"/>
                        </a:rPr>
                        <a:t>деятельности</a:t>
                      </a:r>
                      <a:r>
                        <a:rPr sz="900" spc="-10" dirty="0">
                          <a:latin typeface="Microsoft Sans Serif"/>
                          <a:cs typeface="Microsoft Sans Serif"/>
                        </a:rPr>
                        <a:t>:</a:t>
                      </a:r>
                      <a:endParaRPr sz="900">
                        <a:latin typeface="Microsoft Sans Serif"/>
                        <a:cs typeface="Microsoft Sans Serif"/>
                      </a:endParaRPr>
                    </a:p>
                  </a:txBody>
                  <a:tcPr marL="0" marR="0" marT="28239" marB="0"/>
                </a:tc>
                <a:tc>
                  <a:txBody>
                    <a:bodyPr/>
                    <a:lstStyle/>
                    <a:p>
                      <a:pPr>
                        <a:lnSpc>
                          <a:spcPct val="100000"/>
                        </a:lnSpc>
                      </a:pPr>
                      <a:endParaRPr sz="900">
                        <a:latin typeface="Times New Roman"/>
                        <a:cs typeface="Times New Roman"/>
                      </a:endParaRPr>
                    </a:p>
                  </a:txBody>
                  <a:tcPr marL="0" marR="0" marT="0" marB="0"/>
                </a:tc>
                <a:extLst>
                  <a:ext uri="{0D108BD9-81ED-4DB2-BD59-A6C34878D82A}">
                    <a16:rowId xmlns:a16="http://schemas.microsoft.com/office/drawing/2014/main" val="10013"/>
                  </a:ext>
                </a:extLst>
              </a:tr>
              <a:tr h="206893">
                <a:tc>
                  <a:txBody>
                    <a:bodyPr/>
                    <a:lstStyle/>
                    <a:p>
                      <a:pPr marL="31750">
                        <a:lnSpc>
                          <a:spcPct val="100000"/>
                        </a:lnSpc>
                        <a:spcBef>
                          <a:spcPts val="245"/>
                        </a:spcBef>
                      </a:pPr>
                      <a:r>
                        <a:rPr sz="900" spc="-80" dirty="0">
                          <a:latin typeface="Verdana"/>
                          <a:cs typeface="Verdana"/>
                        </a:rPr>
                        <a:t>Депозитные</a:t>
                      </a:r>
                      <a:r>
                        <a:rPr sz="900" spc="-35" dirty="0">
                          <a:latin typeface="Verdana"/>
                          <a:cs typeface="Verdana"/>
                        </a:rPr>
                        <a:t> </a:t>
                      </a:r>
                      <a:r>
                        <a:rPr sz="900" spc="-80" dirty="0">
                          <a:latin typeface="Verdana"/>
                          <a:cs typeface="Verdana"/>
                        </a:rPr>
                        <a:t>вклады</a:t>
                      </a:r>
                      <a:r>
                        <a:rPr sz="900" spc="-30" dirty="0">
                          <a:latin typeface="Verdana"/>
                          <a:cs typeface="Verdana"/>
                        </a:rPr>
                        <a:t> </a:t>
                      </a:r>
                      <a:r>
                        <a:rPr sz="900" spc="-10" dirty="0">
                          <a:latin typeface="Verdana"/>
                          <a:cs typeface="Verdana"/>
                        </a:rPr>
                        <a:t>клиентов</a:t>
                      </a:r>
                      <a:endParaRPr sz="900">
                        <a:latin typeface="Verdana"/>
                        <a:cs typeface="Verdana"/>
                      </a:endParaRPr>
                    </a:p>
                  </a:txBody>
                  <a:tcPr marL="0" marR="0" marT="28239" marB="0"/>
                </a:tc>
                <a:tc>
                  <a:txBody>
                    <a:bodyPr/>
                    <a:lstStyle/>
                    <a:p>
                      <a:pPr marL="318770">
                        <a:lnSpc>
                          <a:spcPct val="100000"/>
                        </a:lnSpc>
                        <a:spcBef>
                          <a:spcPts val="245"/>
                        </a:spcBef>
                      </a:pPr>
                      <a:r>
                        <a:rPr sz="900" spc="-25" dirty="0">
                          <a:latin typeface="Microsoft Sans Serif"/>
                          <a:cs typeface="Microsoft Sans Serif"/>
                        </a:rPr>
                        <a:t>600</a:t>
                      </a:r>
                      <a:endParaRPr sz="900">
                        <a:latin typeface="Microsoft Sans Serif"/>
                        <a:cs typeface="Microsoft Sans Serif"/>
                      </a:endParaRPr>
                    </a:p>
                  </a:txBody>
                  <a:tcPr marL="0" marR="0" marT="28239" marB="0"/>
                </a:tc>
                <a:extLst>
                  <a:ext uri="{0D108BD9-81ED-4DB2-BD59-A6C34878D82A}">
                    <a16:rowId xmlns:a16="http://schemas.microsoft.com/office/drawing/2014/main" val="10014"/>
                  </a:ext>
                </a:extLst>
              </a:tr>
              <a:tr h="207469">
                <a:tc>
                  <a:txBody>
                    <a:bodyPr/>
                    <a:lstStyle/>
                    <a:p>
                      <a:pPr marL="31750">
                        <a:lnSpc>
                          <a:spcPct val="100000"/>
                        </a:lnSpc>
                        <a:spcBef>
                          <a:spcPts val="245"/>
                        </a:spcBef>
                      </a:pPr>
                      <a:r>
                        <a:rPr sz="900" spc="-60" dirty="0">
                          <a:latin typeface="Verdana"/>
                          <a:cs typeface="Verdana"/>
                        </a:rPr>
                        <a:t>Свободно</a:t>
                      </a:r>
                      <a:r>
                        <a:rPr sz="900" spc="-15" dirty="0">
                          <a:latin typeface="Verdana"/>
                          <a:cs typeface="Verdana"/>
                        </a:rPr>
                        <a:t> </a:t>
                      </a:r>
                      <a:r>
                        <a:rPr sz="900" spc="-70" dirty="0">
                          <a:latin typeface="Verdana"/>
                          <a:cs typeface="Verdana"/>
                        </a:rPr>
                        <a:t>обращающиеся</a:t>
                      </a:r>
                      <a:r>
                        <a:rPr sz="900" spc="-10" dirty="0">
                          <a:latin typeface="Verdana"/>
                          <a:cs typeface="Verdana"/>
                        </a:rPr>
                        <a:t> </a:t>
                      </a:r>
                      <a:r>
                        <a:rPr sz="900" spc="-75" dirty="0">
                          <a:latin typeface="Verdana"/>
                          <a:cs typeface="Verdana"/>
                        </a:rPr>
                        <a:t>депозитные</a:t>
                      </a:r>
                      <a:r>
                        <a:rPr sz="900" spc="-10" dirty="0">
                          <a:latin typeface="Verdana"/>
                          <a:cs typeface="Verdana"/>
                        </a:rPr>
                        <a:t> сертификаты</a:t>
                      </a:r>
                      <a:endParaRPr sz="900">
                        <a:latin typeface="Verdana"/>
                        <a:cs typeface="Verdana"/>
                      </a:endParaRPr>
                    </a:p>
                  </a:txBody>
                  <a:tcPr marL="0" marR="0" marT="28239" marB="0"/>
                </a:tc>
                <a:tc>
                  <a:txBody>
                    <a:bodyPr/>
                    <a:lstStyle/>
                    <a:p>
                      <a:pPr marL="233679">
                        <a:lnSpc>
                          <a:spcPct val="100000"/>
                        </a:lnSpc>
                        <a:spcBef>
                          <a:spcPts val="245"/>
                        </a:spcBef>
                      </a:pPr>
                      <a:r>
                        <a:rPr sz="900" spc="-10" dirty="0">
                          <a:latin typeface="Microsoft Sans Serif"/>
                          <a:cs typeface="Microsoft Sans Serif"/>
                        </a:rPr>
                        <a:t>(200)</a:t>
                      </a:r>
                      <a:endParaRPr sz="900">
                        <a:latin typeface="Microsoft Sans Serif"/>
                        <a:cs typeface="Microsoft Sans Serif"/>
                      </a:endParaRPr>
                    </a:p>
                  </a:txBody>
                  <a:tcPr marL="0" marR="0" marT="28239" marB="0"/>
                </a:tc>
                <a:extLst>
                  <a:ext uri="{0D108BD9-81ED-4DB2-BD59-A6C34878D82A}">
                    <a16:rowId xmlns:a16="http://schemas.microsoft.com/office/drawing/2014/main" val="10015"/>
                  </a:ext>
                </a:extLst>
              </a:tr>
              <a:tr h="345782">
                <a:tc>
                  <a:txBody>
                    <a:bodyPr/>
                    <a:lstStyle/>
                    <a:p>
                      <a:pPr marL="31750" marR="680720">
                        <a:lnSpc>
                          <a:spcPct val="100000"/>
                        </a:lnSpc>
                        <a:spcBef>
                          <a:spcPts val="245"/>
                        </a:spcBef>
                      </a:pPr>
                      <a:r>
                        <a:rPr sz="900" spc="-70" dirty="0">
                          <a:latin typeface="Verdana"/>
                          <a:cs typeface="Verdana"/>
                        </a:rPr>
                        <a:t>Итого</a:t>
                      </a:r>
                      <a:r>
                        <a:rPr sz="900" spc="-40" dirty="0">
                          <a:latin typeface="Verdana"/>
                          <a:cs typeface="Verdana"/>
                        </a:rPr>
                        <a:t> </a:t>
                      </a:r>
                      <a:r>
                        <a:rPr sz="900" spc="-85" dirty="0">
                          <a:latin typeface="Verdana"/>
                          <a:cs typeface="Verdana"/>
                        </a:rPr>
                        <a:t>денежные</a:t>
                      </a:r>
                      <a:r>
                        <a:rPr sz="900" spc="-40" dirty="0">
                          <a:latin typeface="Verdana"/>
                          <a:cs typeface="Verdana"/>
                        </a:rPr>
                        <a:t> </a:t>
                      </a:r>
                      <a:r>
                        <a:rPr sz="900" spc="-60" dirty="0">
                          <a:latin typeface="Verdana"/>
                          <a:cs typeface="Verdana"/>
                        </a:rPr>
                        <a:t>средства</a:t>
                      </a:r>
                      <a:r>
                        <a:rPr sz="900" spc="-35" dirty="0">
                          <a:latin typeface="Verdana"/>
                          <a:cs typeface="Verdana"/>
                        </a:rPr>
                        <a:t> </a:t>
                      </a:r>
                      <a:r>
                        <a:rPr sz="900" spc="-85" dirty="0">
                          <a:latin typeface="Verdana"/>
                          <a:cs typeface="Verdana"/>
                        </a:rPr>
                        <a:t>по</a:t>
                      </a:r>
                      <a:r>
                        <a:rPr sz="900" spc="-40" dirty="0">
                          <a:latin typeface="Verdana"/>
                          <a:cs typeface="Verdana"/>
                        </a:rPr>
                        <a:t> </a:t>
                      </a:r>
                      <a:r>
                        <a:rPr sz="900" spc="-60" dirty="0">
                          <a:latin typeface="Verdana"/>
                          <a:cs typeface="Verdana"/>
                        </a:rPr>
                        <a:t>операционной </a:t>
                      </a:r>
                      <a:r>
                        <a:rPr sz="900" spc="-65" dirty="0">
                          <a:latin typeface="Verdana"/>
                          <a:cs typeface="Verdana"/>
                        </a:rPr>
                        <a:t>деятельности</a:t>
                      </a:r>
                      <a:r>
                        <a:rPr sz="900" spc="-35" dirty="0">
                          <a:latin typeface="Verdana"/>
                          <a:cs typeface="Verdana"/>
                        </a:rPr>
                        <a:t> </a:t>
                      </a:r>
                      <a:r>
                        <a:rPr sz="900" spc="-55" dirty="0">
                          <a:latin typeface="Verdana"/>
                          <a:cs typeface="Verdana"/>
                        </a:rPr>
                        <a:t>до</a:t>
                      </a:r>
                      <a:r>
                        <a:rPr sz="900" spc="-40" dirty="0">
                          <a:latin typeface="Verdana"/>
                          <a:cs typeface="Verdana"/>
                        </a:rPr>
                        <a:t> </a:t>
                      </a:r>
                      <a:r>
                        <a:rPr sz="900" spc="-70" dirty="0">
                          <a:latin typeface="Verdana"/>
                          <a:cs typeface="Verdana"/>
                        </a:rPr>
                        <a:t>вычета</a:t>
                      </a:r>
                      <a:r>
                        <a:rPr sz="900" spc="-40" dirty="0">
                          <a:latin typeface="Verdana"/>
                          <a:cs typeface="Verdana"/>
                        </a:rPr>
                        <a:t> </a:t>
                      </a:r>
                      <a:r>
                        <a:rPr sz="900" spc="-75" dirty="0">
                          <a:latin typeface="Verdana"/>
                          <a:cs typeface="Verdana"/>
                        </a:rPr>
                        <a:t>налога</a:t>
                      </a:r>
                      <a:r>
                        <a:rPr sz="900" spc="-40" dirty="0">
                          <a:latin typeface="Verdana"/>
                          <a:cs typeface="Verdana"/>
                        </a:rPr>
                        <a:t> </a:t>
                      </a:r>
                      <a:r>
                        <a:rPr sz="900" spc="-80" dirty="0">
                          <a:latin typeface="Verdana"/>
                          <a:cs typeface="Verdana"/>
                        </a:rPr>
                        <a:t>на</a:t>
                      </a:r>
                      <a:r>
                        <a:rPr sz="900" spc="-45" dirty="0">
                          <a:latin typeface="Verdana"/>
                          <a:cs typeface="Verdana"/>
                        </a:rPr>
                        <a:t> </a:t>
                      </a:r>
                      <a:r>
                        <a:rPr sz="900" spc="-55" dirty="0">
                          <a:latin typeface="Verdana"/>
                          <a:cs typeface="Verdana"/>
                        </a:rPr>
                        <a:t>прибыль</a:t>
                      </a:r>
                      <a:endParaRPr sz="900">
                        <a:latin typeface="Verdana"/>
                        <a:cs typeface="Verdana"/>
                      </a:endParaRPr>
                    </a:p>
                  </a:txBody>
                  <a:tcPr marL="0" marR="0" marT="28239" marB="0"/>
                </a:tc>
                <a:tc>
                  <a:txBody>
                    <a:bodyPr/>
                    <a:lstStyle/>
                    <a:p>
                      <a:pPr marL="247015">
                        <a:lnSpc>
                          <a:spcPct val="100000"/>
                        </a:lnSpc>
                        <a:spcBef>
                          <a:spcPts val="245"/>
                        </a:spcBef>
                      </a:pPr>
                      <a:r>
                        <a:rPr sz="900" spc="-20" dirty="0">
                          <a:latin typeface="Microsoft Sans Serif"/>
                          <a:cs typeface="Microsoft Sans Serif"/>
                        </a:rPr>
                        <a:t>3440</a:t>
                      </a:r>
                      <a:endParaRPr sz="900">
                        <a:latin typeface="Microsoft Sans Serif"/>
                        <a:cs typeface="Microsoft Sans Serif"/>
                      </a:endParaRPr>
                    </a:p>
                  </a:txBody>
                  <a:tcPr marL="0" marR="0" marT="28239" marB="0"/>
                </a:tc>
                <a:extLst>
                  <a:ext uri="{0D108BD9-81ED-4DB2-BD59-A6C34878D82A}">
                    <a16:rowId xmlns:a16="http://schemas.microsoft.com/office/drawing/2014/main" val="10016"/>
                  </a:ext>
                </a:extLst>
              </a:tr>
              <a:tr h="172314">
                <a:tc>
                  <a:txBody>
                    <a:bodyPr/>
                    <a:lstStyle/>
                    <a:p>
                      <a:pPr marL="31750">
                        <a:lnSpc>
                          <a:spcPts val="1155"/>
                        </a:lnSpc>
                        <a:spcBef>
                          <a:spcPts val="245"/>
                        </a:spcBef>
                      </a:pPr>
                      <a:r>
                        <a:rPr sz="900" spc="-75" dirty="0">
                          <a:latin typeface="Verdana"/>
                          <a:cs typeface="Verdana"/>
                        </a:rPr>
                        <a:t>Выплаченные</a:t>
                      </a:r>
                      <a:r>
                        <a:rPr sz="900" spc="-45" dirty="0">
                          <a:latin typeface="Verdana"/>
                          <a:cs typeface="Verdana"/>
                        </a:rPr>
                        <a:t> </a:t>
                      </a:r>
                      <a:r>
                        <a:rPr sz="900" spc="-80" dirty="0">
                          <a:latin typeface="Verdana"/>
                          <a:cs typeface="Verdana"/>
                        </a:rPr>
                        <a:t>налоги</a:t>
                      </a:r>
                      <a:r>
                        <a:rPr sz="900" spc="-45" dirty="0">
                          <a:latin typeface="Verdana"/>
                          <a:cs typeface="Verdana"/>
                        </a:rPr>
                        <a:t> </a:t>
                      </a:r>
                      <a:r>
                        <a:rPr sz="900" spc="-80" dirty="0">
                          <a:latin typeface="Verdana"/>
                          <a:cs typeface="Verdana"/>
                        </a:rPr>
                        <a:t>на</a:t>
                      </a:r>
                      <a:r>
                        <a:rPr sz="900" spc="-40" dirty="0">
                          <a:latin typeface="Verdana"/>
                          <a:cs typeface="Verdana"/>
                        </a:rPr>
                        <a:t> </a:t>
                      </a:r>
                      <a:r>
                        <a:rPr sz="900" spc="-10" dirty="0">
                          <a:latin typeface="Verdana"/>
                          <a:cs typeface="Verdana"/>
                        </a:rPr>
                        <a:t>прибыль</a:t>
                      </a:r>
                      <a:endParaRPr sz="900">
                        <a:latin typeface="Verdana"/>
                        <a:cs typeface="Verdana"/>
                      </a:endParaRPr>
                    </a:p>
                  </a:txBody>
                  <a:tcPr marL="0" marR="0" marT="28239" marB="0"/>
                </a:tc>
                <a:tc>
                  <a:txBody>
                    <a:bodyPr/>
                    <a:lstStyle/>
                    <a:p>
                      <a:pPr marL="234315">
                        <a:lnSpc>
                          <a:spcPts val="1155"/>
                        </a:lnSpc>
                        <a:spcBef>
                          <a:spcPts val="245"/>
                        </a:spcBef>
                      </a:pPr>
                      <a:r>
                        <a:rPr sz="900" spc="-10" dirty="0">
                          <a:latin typeface="Microsoft Sans Serif"/>
                          <a:cs typeface="Microsoft Sans Serif"/>
                        </a:rPr>
                        <a:t>(100)</a:t>
                      </a:r>
                      <a:endParaRPr sz="900">
                        <a:latin typeface="Microsoft Sans Serif"/>
                        <a:cs typeface="Microsoft Sans Serif"/>
                      </a:endParaRPr>
                    </a:p>
                  </a:txBody>
                  <a:tcPr marL="0" marR="0" marT="28239" marB="0"/>
                </a:tc>
                <a:extLst>
                  <a:ext uri="{0D108BD9-81ED-4DB2-BD59-A6C34878D82A}">
                    <a16:rowId xmlns:a16="http://schemas.microsoft.com/office/drawing/2014/main" val="10017"/>
                  </a:ext>
                </a:extLst>
              </a:tr>
              <a:tr h="311203">
                <a:tc>
                  <a:txBody>
                    <a:bodyPr/>
                    <a:lstStyle/>
                    <a:p>
                      <a:pPr marL="31750">
                        <a:lnSpc>
                          <a:spcPts val="1145"/>
                        </a:lnSpc>
                      </a:pPr>
                      <a:r>
                        <a:rPr sz="900" spc="-70" dirty="0">
                          <a:latin typeface="Verdana"/>
                          <a:cs typeface="Verdana"/>
                        </a:rPr>
                        <a:t>Итого</a:t>
                      </a:r>
                      <a:r>
                        <a:rPr sz="900" spc="-40" dirty="0">
                          <a:latin typeface="Verdana"/>
                          <a:cs typeface="Verdana"/>
                        </a:rPr>
                        <a:t> </a:t>
                      </a:r>
                      <a:r>
                        <a:rPr sz="900" spc="-85" dirty="0">
                          <a:latin typeface="Verdana"/>
                          <a:cs typeface="Verdana"/>
                        </a:rPr>
                        <a:t>денежные</a:t>
                      </a:r>
                      <a:r>
                        <a:rPr sz="900" spc="-40" dirty="0">
                          <a:latin typeface="Verdana"/>
                          <a:cs typeface="Verdana"/>
                        </a:rPr>
                        <a:t> </a:t>
                      </a:r>
                      <a:r>
                        <a:rPr sz="900" spc="-60" dirty="0">
                          <a:latin typeface="Verdana"/>
                          <a:cs typeface="Verdana"/>
                        </a:rPr>
                        <a:t>средства</a:t>
                      </a:r>
                      <a:r>
                        <a:rPr sz="900" spc="-35" dirty="0">
                          <a:latin typeface="Verdana"/>
                          <a:cs typeface="Verdana"/>
                        </a:rPr>
                        <a:t> </a:t>
                      </a:r>
                      <a:r>
                        <a:rPr sz="900" spc="-85" dirty="0">
                          <a:latin typeface="Verdana"/>
                          <a:cs typeface="Verdana"/>
                        </a:rPr>
                        <a:t>по</a:t>
                      </a:r>
                      <a:r>
                        <a:rPr sz="900" spc="-40" dirty="0">
                          <a:latin typeface="Verdana"/>
                          <a:cs typeface="Verdana"/>
                        </a:rPr>
                        <a:t> </a:t>
                      </a:r>
                      <a:r>
                        <a:rPr sz="900" spc="-10" dirty="0">
                          <a:latin typeface="Verdana"/>
                          <a:cs typeface="Verdana"/>
                        </a:rPr>
                        <a:t>операционной</a:t>
                      </a:r>
                      <a:endParaRPr sz="900">
                        <a:latin typeface="Verdana"/>
                        <a:cs typeface="Verdana"/>
                      </a:endParaRPr>
                    </a:p>
                    <a:p>
                      <a:pPr marL="31750">
                        <a:lnSpc>
                          <a:spcPct val="100000"/>
                        </a:lnSpc>
                      </a:pPr>
                      <a:r>
                        <a:rPr sz="900" spc="-10" dirty="0">
                          <a:latin typeface="Verdana"/>
                          <a:cs typeface="Verdana"/>
                        </a:rPr>
                        <a:t>деятельности</a:t>
                      </a:r>
                      <a:endParaRPr sz="900">
                        <a:latin typeface="Verdana"/>
                        <a:cs typeface="Verdana"/>
                      </a:endParaRPr>
                    </a:p>
                  </a:txBody>
                  <a:tcPr marL="0" marR="0" marT="0" marB="0"/>
                </a:tc>
                <a:tc>
                  <a:txBody>
                    <a:bodyPr/>
                    <a:lstStyle/>
                    <a:p>
                      <a:pPr marR="24130" algn="r">
                        <a:lnSpc>
                          <a:spcPts val="1145"/>
                        </a:lnSpc>
                      </a:pPr>
                      <a:r>
                        <a:rPr sz="900" spc="-20" dirty="0">
                          <a:latin typeface="Microsoft Sans Serif"/>
                          <a:cs typeface="Microsoft Sans Serif"/>
                        </a:rPr>
                        <a:t>3340</a:t>
                      </a:r>
                      <a:endParaRPr sz="900">
                        <a:latin typeface="Microsoft Sans Serif"/>
                        <a:cs typeface="Microsoft Sans Serif"/>
                      </a:endParaRPr>
                    </a:p>
                  </a:txBody>
                  <a:tcPr marL="0" marR="0" marT="0" marB="0"/>
                </a:tc>
                <a:extLst>
                  <a:ext uri="{0D108BD9-81ED-4DB2-BD59-A6C34878D82A}">
                    <a16:rowId xmlns:a16="http://schemas.microsoft.com/office/drawing/2014/main" val="10018"/>
                  </a:ext>
                </a:extLst>
              </a:tr>
              <a:tr h="379783">
                <a:tc>
                  <a:txBody>
                    <a:bodyPr/>
                    <a:lstStyle/>
                    <a:p>
                      <a:pPr marL="31750" marR="160020" indent="-635">
                        <a:lnSpc>
                          <a:spcPct val="100000"/>
                        </a:lnSpc>
                        <a:spcBef>
                          <a:spcPts val="250"/>
                        </a:spcBef>
                      </a:pPr>
                      <a:r>
                        <a:rPr sz="900" b="1" dirty="0">
                          <a:latin typeface="Arial"/>
                          <a:cs typeface="Arial"/>
                        </a:rPr>
                        <a:t>Движение</a:t>
                      </a:r>
                      <a:r>
                        <a:rPr sz="900" b="1" spc="-15" dirty="0">
                          <a:latin typeface="Arial"/>
                          <a:cs typeface="Arial"/>
                        </a:rPr>
                        <a:t> </a:t>
                      </a:r>
                      <a:r>
                        <a:rPr sz="900" b="1" dirty="0">
                          <a:latin typeface="Arial"/>
                          <a:cs typeface="Arial"/>
                        </a:rPr>
                        <a:t>денежных</a:t>
                      </a:r>
                      <a:r>
                        <a:rPr sz="900" b="1" spc="-15" dirty="0">
                          <a:latin typeface="Arial"/>
                          <a:cs typeface="Arial"/>
                        </a:rPr>
                        <a:t> </a:t>
                      </a:r>
                      <a:r>
                        <a:rPr sz="900" b="1" dirty="0">
                          <a:latin typeface="Arial"/>
                          <a:cs typeface="Arial"/>
                        </a:rPr>
                        <a:t>средств</a:t>
                      </a:r>
                      <a:r>
                        <a:rPr sz="900" b="1" spc="-15" dirty="0">
                          <a:latin typeface="Arial"/>
                          <a:cs typeface="Arial"/>
                        </a:rPr>
                        <a:t> </a:t>
                      </a:r>
                      <a:r>
                        <a:rPr sz="900" b="1" dirty="0">
                          <a:latin typeface="Arial"/>
                          <a:cs typeface="Arial"/>
                        </a:rPr>
                        <a:t>по</a:t>
                      </a:r>
                      <a:r>
                        <a:rPr sz="900" b="1" spc="-15" dirty="0">
                          <a:latin typeface="Arial"/>
                          <a:cs typeface="Arial"/>
                        </a:rPr>
                        <a:t> </a:t>
                      </a:r>
                      <a:r>
                        <a:rPr sz="900" b="1" spc="-10" dirty="0">
                          <a:latin typeface="Arial"/>
                          <a:cs typeface="Arial"/>
                        </a:rPr>
                        <a:t>инвестиционной деятельности</a:t>
                      </a:r>
                      <a:endParaRPr sz="900">
                        <a:latin typeface="Arial"/>
                        <a:cs typeface="Arial"/>
                      </a:endParaRPr>
                    </a:p>
                  </a:txBody>
                  <a:tcPr marL="0" marR="0" marT="28815" marB="0"/>
                </a:tc>
                <a:tc>
                  <a:txBody>
                    <a:bodyPr/>
                    <a:lstStyle/>
                    <a:p>
                      <a:pPr>
                        <a:lnSpc>
                          <a:spcPct val="100000"/>
                        </a:lnSpc>
                      </a:pPr>
                      <a:endParaRPr sz="900">
                        <a:latin typeface="Times New Roman"/>
                        <a:cs typeface="Times New Roman"/>
                      </a:endParaRPr>
                    </a:p>
                  </a:txBody>
                  <a:tcPr marL="0" marR="0" marT="0" marB="0"/>
                </a:tc>
                <a:extLst>
                  <a:ext uri="{0D108BD9-81ED-4DB2-BD59-A6C34878D82A}">
                    <a16:rowId xmlns:a16="http://schemas.microsoft.com/office/drawing/2014/main" val="10019"/>
                  </a:ext>
                </a:extLst>
              </a:tr>
              <a:tr h="202282">
                <a:tc>
                  <a:txBody>
                    <a:bodyPr/>
                    <a:lstStyle/>
                    <a:p>
                      <a:pPr marL="31750">
                        <a:lnSpc>
                          <a:spcPts val="1110"/>
                        </a:lnSpc>
                        <a:spcBef>
                          <a:spcPts val="545"/>
                        </a:spcBef>
                      </a:pPr>
                      <a:r>
                        <a:rPr sz="900" spc="-70" dirty="0">
                          <a:latin typeface="Verdana"/>
                          <a:cs typeface="Verdana"/>
                        </a:rPr>
                        <a:t>Выбытие</a:t>
                      </a:r>
                      <a:r>
                        <a:rPr sz="900" spc="-35" dirty="0">
                          <a:latin typeface="Verdana"/>
                          <a:cs typeface="Verdana"/>
                        </a:rPr>
                        <a:t> </a:t>
                      </a:r>
                      <a:r>
                        <a:rPr sz="900" spc="-70" dirty="0">
                          <a:latin typeface="Verdana"/>
                          <a:cs typeface="Verdana"/>
                        </a:rPr>
                        <a:t>дочерней</a:t>
                      </a:r>
                      <a:r>
                        <a:rPr sz="900" spc="-35" dirty="0">
                          <a:latin typeface="Verdana"/>
                          <a:cs typeface="Verdana"/>
                        </a:rPr>
                        <a:t> </a:t>
                      </a:r>
                      <a:r>
                        <a:rPr sz="900" spc="-90" dirty="0">
                          <a:latin typeface="Verdana"/>
                          <a:cs typeface="Verdana"/>
                        </a:rPr>
                        <a:t>компании</a:t>
                      </a:r>
                      <a:r>
                        <a:rPr sz="900" spc="-35" dirty="0">
                          <a:latin typeface="Verdana"/>
                          <a:cs typeface="Verdana"/>
                        </a:rPr>
                        <a:t> </a:t>
                      </a:r>
                      <a:r>
                        <a:rPr sz="900" spc="-50" dirty="0">
                          <a:latin typeface="Verdana"/>
                          <a:cs typeface="Verdana"/>
                        </a:rPr>
                        <a:t>М</a:t>
                      </a:r>
                      <a:endParaRPr sz="900">
                        <a:latin typeface="Verdana"/>
                        <a:cs typeface="Verdana"/>
                      </a:endParaRPr>
                    </a:p>
                  </a:txBody>
                  <a:tcPr marL="0" marR="0" marT="62817" marB="0"/>
                </a:tc>
                <a:tc>
                  <a:txBody>
                    <a:bodyPr/>
                    <a:lstStyle/>
                    <a:p>
                      <a:pPr marR="219710" algn="ctr">
                        <a:lnSpc>
                          <a:spcPts val="1110"/>
                        </a:lnSpc>
                        <a:spcBef>
                          <a:spcPts val="545"/>
                        </a:spcBef>
                      </a:pPr>
                      <a:r>
                        <a:rPr sz="900" spc="-25" dirty="0">
                          <a:latin typeface="Microsoft Sans Serif"/>
                          <a:cs typeface="Microsoft Sans Serif"/>
                        </a:rPr>
                        <a:t>50</a:t>
                      </a:r>
                      <a:endParaRPr sz="900">
                        <a:latin typeface="Microsoft Sans Serif"/>
                        <a:cs typeface="Microsoft Sans Serif"/>
                      </a:endParaRPr>
                    </a:p>
                  </a:txBody>
                  <a:tcPr marL="0" marR="0" marT="62817" marB="0"/>
                </a:tc>
                <a:extLst>
                  <a:ext uri="{0D108BD9-81ED-4DB2-BD59-A6C34878D82A}">
                    <a16:rowId xmlns:a16="http://schemas.microsoft.com/office/drawing/2014/main" val="10020"/>
                  </a:ext>
                </a:extLst>
              </a:tr>
            </a:tbl>
          </a:graphicData>
        </a:graphic>
      </p:graphicFrame>
      <p:sp>
        <p:nvSpPr>
          <p:cNvPr id="9" name="object 9"/>
          <p:cNvSpPr/>
          <p:nvPr/>
        </p:nvSpPr>
        <p:spPr>
          <a:xfrm>
            <a:off x="6089210" y="653527"/>
            <a:ext cx="9221" cy="5463348"/>
          </a:xfrm>
          <a:custGeom>
            <a:avLst/>
            <a:gdLst/>
            <a:ahLst/>
            <a:cxnLst/>
            <a:rect l="l" t="t" r="r" b="b"/>
            <a:pathLst>
              <a:path w="10160" h="6019800">
                <a:moveTo>
                  <a:pt x="9906" y="6019800"/>
                </a:moveTo>
                <a:lnTo>
                  <a:pt x="9905" y="0"/>
                </a:lnTo>
                <a:lnTo>
                  <a:pt x="0" y="0"/>
                </a:lnTo>
                <a:lnTo>
                  <a:pt x="0" y="6019800"/>
                </a:lnTo>
                <a:lnTo>
                  <a:pt x="9906" y="6019800"/>
                </a:lnTo>
                <a:close/>
              </a:path>
            </a:pathLst>
          </a:custGeom>
          <a:solidFill>
            <a:srgbClr val="000000"/>
          </a:solidFill>
        </p:spPr>
        <p:txBody>
          <a:bodyPr wrap="square" lIns="0" tIns="0" rIns="0" bIns="0" rtlCol="0"/>
          <a:lstStyle/>
          <a:p>
            <a:endParaRPr sz="1634"/>
          </a:p>
        </p:txBody>
      </p:sp>
      <p:sp>
        <p:nvSpPr>
          <p:cNvPr id="10" name="object 10"/>
          <p:cNvSpPr/>
          <p:nvPr/>
        </p:nvSpPr>
        <p:spPr>
          <a:xfrm>
            <a:off x="1520054" y="276625"/>
            <a:ext cx="9148226" cy="6309936"/>
          </a:xfrm>
          <a:custGeom>
            <a:avLst/>
            <a:gdLst/>
            <a:ahLst/>
            <a:cxnLst/>
            <a:rect l="l" t="t" r="r" b="b"/>
            <a:pathLst>
              <a:path w="10079990" h="6952615">
                <a:moveTo>
                  <a:pt x="10067531" y="12204"/>
                </a:moveTo>
                <a:lnTo>
                  <a:pt x="10061435" y="12204"/>
                </a:lnTo>
                <a:lnTo>
                  <a:pt x="10061423" y="18300"/>
                </a:lnTo>
                <a:lnTo>
                  <a:pt x="10061423" y="6934200"/>
                </a:lnTo>
                <a:lnTo>
                  <a:pt x="18288" y="6934200"/>
                </a:lnTo>
                <a:lnTo>
                  <a:pt x="18288" y="18300"/>
                </a:lnTo>
                <a:lnTo>
                  <a:pt x="10061423" y="18300"/>
                </a:lnTo>
                <a:lnTo>
                  <a:pt x="10061423" y="12204"/>
                </a:lnTo>
                <a:lnTo>
                  <a:pt x="18288" y="12204"/>
                </a:lnTo>
                <a:lnTo>
                  <a:pt x="12192" y="12204"/>
                </a:lnTo>
                <a:lnTo>
                  <a:pt x="12192" y="18288"/>
                </a:lnTo>
                <a:lnTo>
                  <a:pt x="12192" y="6934200"/>
                </a:lnTo>
                <a:lnTo>
                  <a:pt x="12192" y="6940296"/>
                </a:lnTo>
                <a:lnTo>
                  <a:pt x="18288" y="6940296"/>
                </a:lnTo>
                <a:lnTo>
                  <a:pt x="10061423" y="6940296"/>
                </a:lnTo>
                <a:lnTo>
                  <a:pt x="10067531" y="6940296"/>
                </a:lnTo>
                <a:lnTo>
                  <a:pt x="10067531" y="6934200"/>
                </a:lnTo>
                <a:lnTo>
                  <a:pt x="10067531" y="18300"/>
                </a:lnTo>
                <a:lnTo>
                  <a:pt x="10067531" y="12204"/>
                </a:lnTo>
                <a:close/>
              </a:path>
              <a:path w="10079990" h="6952615">
                <a:moveTo>
                  <a:pt x="10079736" y="0"/>
                </a:moveTo>
                <a:lnTo>
                  <a:pt x="10073640" y="0"/>
                </a:lnTo>
                <a:lnTo>
                  <a:pt x="10073640" y="6108"/>
                </a:lnTo>
                <a:lnTo>
                  <a:pt x="10073640" y="18288"/>
                </a:lnTo>
                <a:lnTo>
                  <a:pt x="10073640" y="6934200"/>
                </a:lnTo>
                <a:lnTo>
                  <a:pt x="10073640" y="6946392"/>
                </a:lnTo>
                <a:lnTo>
                  <a:pt x="10061435" y="6946392"/>
                </a:lnTo>
                <a:lnTo>
                  <a:pt x="18288" y="6946392"/>
                </a:lnTo>
                <a:lnTo>
                  <a:pt x="6096" y="6946392"/>
                </a:lnTo>
                <a:lnTo>
                  <a:pt x="6096" y="6934200"/>
                </a:lnTo>
                <a:lnTo>
                  <a:pt x="6096" y="18288"/>
                </a:lnTo>
                <a:lnTo>
                  <a:pt x="6096" y="6108"/>
                </a:lnTo>
                <a:lnTo>
                  <a:pt x="18288" y="6108"/>
                </a:lnTo>
                <a:lnTo>
                  <a:pt x="10061423" y="6108"/>
                </a:lnTo>
                <a:lnTo>
                  <a:pt x="10073640" y="6108"/>
                </a:lnTo>
                <a:lnTo>
                  <a:pt x="10073640" y="0"/>
                </a:lnTo>
                <a:lnTo>
                  <a:pt x="0" y="0"/>
                </a:lnTo>
                <a:lnTo>
                  <a:pt x="0" y="6108"/>
                </a:lnTo>
                <a:lnTo>
                  <a:pt x="0" y="18288"/>
                </a:lnTo>
                <a:lnTo>
                  <a:pt x="0" y="6934200"/>
                </a:lnTo>
                <a:lnTo>
                  <a:pt x="0" y="6946392"/>
                </a:lnTo>
                <a:lnTo>
                  <a:pt x="0" y="6952488"/>
                </a:lnTo>
                <a:lnTo>
                  <a:pt x="6096" y="6952488"/>
                </a:lnTo>
                <a:lnTo>
                  <a:pt x="10079736" y="6952488"/>
                </a:lnTo>
                <a:lnTo>
                  <a:pt x="10079736" y="6934200"/>
                </a:lnTo>
                <a:lnTo>
                  <a:pt x="10079736" y="18288"/>
                </a:lnTo>
                <a:lnTo>
                  <a:pt x="10079736" y="0"/>
                </a:lnTo>
                <a:close/>
              </a:path>
            </a:pathLst>
          </a:custGeom>
          <a:solidFill>
            <a:srgbClr val="000000"/>
          </a:solidFill>
        </p:spPr>
        <p:txBody>
          <a:bodyPr wrap="square" lIns="0" tIns="0" rIns="0" bIns="0" rtlCol="0"/>
          <a:lstStyle/>
          <a:p>
            <a:endParaRPr sz="1634"/>
          </a:p>
        </p:txBody>
      </p:sp>
      <p:sp>
        <p:nvSpPr>
          <p:cNvPr id="11" name="object 11"/>
          <p:cNvSpPr txBox="1">
            <a:spLocks noGrp="1"/>
          </p:cNvSpPr>
          <p:nvPr>
            <p:ph type="sldNum" sz="quarter" idx="7"/>
          </p:nvPr>
        </p:nvSpPr>
        <p:spPr>
          <a:xfrm>
            <a:off x="10917181" y="5924683"/>
            <a:ext cx="858794" cy="140300"/>
          </a:xfrm>
          <a:prstGeom prst="rect">
            <a:avLst/>
          </a:prstGeom>
        </p:spPr>
        <p:txBody>
          <a:bodyPr vert="horz" wrap="square" lIns="0" tIns="576" rIns="0" bIns="0" rtlCol="0" anchor="ctr">
            <a:spAutoFit/>
          </a:bodyPr>
          <a:lstStyle/>
          <a:p>
            <a:pPr marL="34580">
              <a:spcBef>
                <a:spcPts val="5"/>
              </a:spcBef>
            </a:pPr>
            <a:fld id="{81D60167-4931-47E6-BA6A-407CBD079E47}" type="slidenum">
              <a:rPr spc="-23" dirty="0"/>
              <a:pPr marL="34580">
                <a:spcBef>
                  <a:spcPts val="5"/>
                </a:spcBef>
              </a:pPr>
              <a:t>32</a:t>
            </a:fld>
            <a:endParaRPr spc="-23"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2B477CE-6E8F-4EBC-A65C-757E908B738B}"/>
              </a:ext>
            </a:extLst>
          </p:cNvPr>
          <p:cNvSpPr>
            <a:spLocks noGrp="1"/>
          </p:cNvSpPr>
          <p:nvPr>
            <p:ph type="title"/>
          </p:nvPr>
        </p:nvSpPr>
        <p:spPr/>
        <p:txBody>
          <a:bodyPr/>
          <a:lstStyle/>
          <a:p>
            <a:r>
              <a:rPr lang="ru-RU" dirty="0"/>
              <a:t>Источники </a:t>
            </a:r>
            <a:endParaRPr lang="ru-KZ" dirty="0"/>
          </a:p>
        </p:txBody>
      </p:sp>
      <p:sp>
        <p:nvSpPr>
          <p:cNvPr id="3" name="Объект 2">
            <a:extLst>
              <a:ext uri="{FF2B5EF4-FFF2-40B4-BE49-F238E27FC236}">
                <a16:creationId xmlns:a16="http://schemas.microsoft.com/office/drawing/2014/main" id="{BE73582E-5FF2-489A-8BF7-B4F1DE572198}"/>
              </a:ext>
            </a:extLst>
          </p:cNvPr>
          <p:cNvSpPr>
            <a:spLocks noGrp="1"/>
          </p:cNvSpPr>
          <p:nvPr>
            <p:ph idx="1"/>
          </p:nvPr>
        </p:nvSpPr>
        <p:spPr/>
        <p:txBody>
          <a:bodyPr/>
          <a:lstStyle/>
          <a:p>
            <a:r>
              <a:rPr lang="en-US" dirty="0">
                <a:hlinkClick r:id="rId2"/>
              </a:rPr>
              <a:t>http://adilet.zan.kz/rus</a:t>
            </a:r>
            <a:endParaRPr lang="en-US" dirty="0"/>
          </a:p>
          <a:p>
            <a:endParaRPr lang="ru-KZ" dirty="0"/>
          </a:p>
        </p:txBody>
      </p:sp>
    </p:spTree>
    <p:extLst>
      <p:ext uri="{BB962C8B-B14F-4D97-AF65-F5344CB8AC3E}">
        <p14:creationId xmlns:p14="http://schemas.microsoft.com/office/powerpoint/2010/main" val="24182994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9DABB77-AFF7-4064-8A7F-5524C15FF8A7}"/>
              </a:ext>
            </a:extLst>
          </p:cNvPr>
          <p:cNvSpPr>
            <a:spLocks noGrp="1"/>
          </p:cNvSpPr>
          <p:nvPr>
            <p:ph type="title"/>
          </p:nvPr>
        </p:nvSpPr>
        <p:spPr/>
        <p:txBody>
          <a:bodyPr/>
          <a:lstStyle/>
          <a:p>
            <a:r>
              <a:rPr lang="ru-RU" dirty="0"/>
              <a:t>Аудитор должен выяснить: </a:t>
            </a:r>
            <a:endParaRPr lang="ru-KZ" dirty="0"/>
          </a:p>
        </p:txBody>
      </p:sp>
      <p:sp>
        <p:nvSpPr>
          <p:cNvPr id="3" name="Объект 2">
            <a:extLst>
              <a:ext uri="{FF2B5EF4-FFF2-40B4-BE49-F238E27FC236}">
                <a16:creationId xmlns:a16="http://schemas.microsoft.com/office/drawing/2014/main" id="{11F129D7-EFFC-49F2-ADB2-4D8530816FE4}"/>
              </a:ext>
            </a:extLst>
          </p:cNvPr>
          <p:cNvSpPr>
            <a:spLocks noGrp="1"/>
          </p:cNvSpPr>
          <p:nvPr>
            <p:ph idx="1"/>
          </p:nvPr>
        </p:nvSpPr>
        <p:spPr/>
        <p:txBody>
          <a:bodyPr/>
          <a:lstStyle/>
          <a:p>
            <a:pPr algn="just"/>
            <a:r>
              <a:rPr lang="ru-RU" dirty="0">
                <a:latin typeface="Times New Roman" panose="02020603050405020304" pitchFamily="18" charset="0"/>
                <a:cs typeface="Times New Roman" panose="02020603050405020304" pitchFamily="18" charset="0"/>
              </a:rPr>
              <a:t>Наличие в балансе статей «Денежные средства» и банковское подтверждение остатков на дату отчета </a:t>
            </a:r>
          </a:p>
          <a:p>
            <a:pPr algn="just"/>
            <a:r>
              <a:rPr lang="ru-RU" dirty="0">
                <a:latin typeface="Times New Roman" panose="02020603050405020304" pitchFamily="18" charset="0"/>
                <a:cs typeface="Times New Roman" panose="02020603050405020304" pitchFamily="18" charset="0"/>
              </a:rPr>
              <a:t>Взаимосвязанные объекты аудита, которые будут проверяться совместно с денежными средствами, их эквивалентами для исключения дублирования процедур по существу.</a:t>
            </a:r>
          </a:p>
          <a:p>
            <a:pPr algn="just"/>
            <a:r>
              <a:rPr lang="ru-RU" dirty="0">
                <a:latin typeface="Times New Roman" panose="02020603050405020304" pitchFamily="18" charset="0"/>
                <a:cs typeface="Times New Roman" panose="02020603050405020304" pitchFamily="18" charset="0"/>
              </a:rPr>
              <a:t>Учетную политику и правила раскрытия денежных статей в балансе </a:t>
            </a:r>
          </a:p>
          <a:p>
            <a:pPr algn="just"/>
            <a:r>
              <a:rPr lang="ru-RU" dirty="0">
                <a:latin typeface="Times New Roman" panose="02020603050405020304" pitchFamily="18" charset="0"/>
                <a:cs typeface="Times New Roman" panose="02020603050405020304" pitchFamily="18" charset="0"/>
              </a:rPr>
              <a:t>Систему бухгалтерских записей по плановым назначениям на принятие обязательств, особенности признания доходов </a:t>
            </a:r>
          </a:p>
        </p:txBody>
      </p:sp>
    </p:spTree>
    <p:extLst>
      <p:ext uri="{BB962C8B-B14F-4D97-AF65-F5344CB8AC3E}">
        <p14:creationId xmlns:p14="http://schemas.microsoft.com/office/powerpoint/2010/main" val="29922748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3F7FCE6-5F96-4A9A-9877-5F79D89BC4CB}"/>
              </a:ext>
            </a:extLst>
          </p:cNvPr>
          <p:cNvSpPr>
            <a:spLocks noGrp="1"/>
          </p:cNvSpPr>
          <p:nvPr>
            <p:ph type="title"/>
          </p:nvPr>
        </p:nvSpPr>
        <p:spPr/>
        <p:txBody>
          <a:bodyPr/>
          <a:lstStyle/>
          <a:p>
            <a:r>
              <a:rPr lang="ru-RU" dirty="0"/>
              <a:t>Нормативно- правовая база </a:t>
            </a:r>
            <a:endParaRPr lang="ru-KZ" dirty="0"/>
          </a:p>
        </p:txBody>
      </p:sp>
      <p:sp>
        <p:nvSpPr>
          <p:cNvPr id="3" name="Объект 2">
            <a:extLst>
              <a:ext uri="{FF2B5EF4-FFF2-40B4-BE49-F238E27FC236}">
                <a16:creationId xmlns:a16="http://schemas.microsoft.com/office/drawing/2014/main" id="{AE8B32CC-DFE7-44EA-80B3-1463B31F8908}"/>
              </a:ext>
            </a:extLst>
          </p:cNvPr>
          <p:cNvSpPr>
            <a:spLocks noGrp="1"/>
          </p:cNvSpPr>
          <p:nvPr>
            <p:ph idx="1"/>
          </p:nvPr>
        </p:nvSpPr>
        <p:spPr/>
        <p:txBody>
          <a:bodyPr>
            <a:normAutofit/>
          </a:bodyPr>
          <a:lstStyle/>
          <a:p>
            <a:pPr algn="just"/>
            <a:r>
              <a:rPr lang="ru-RU" sz="3200" dirty="0">
                <a:latin typeface="Times New Roman" panose="02020603050405020304" pitchFamily="18" charset="0"/>
                <a:cs typeface="Times New Roman" panose="02020603050405020304" pitchFamily="18" charset="0"/>
              </a:rPr>
              <a:t>Приказ МФ РК «Об утверждении учетной политики» № 444</a:t>
            </a:r>
          </a:p>
          <a:p>
            <a:pPr algn="just"/>
            <a:r>
              <a:rPr lang="ru-RU" sz="3200" dirty="0">
                <a:latin typeface="Times New Roman" panose="02020603050405020304" pitchFamily="18" charset="0"/>
                <a:cs typeface="Times New Roman" panose="02020603050405020304" pitchFamily="18" charset="0"/>
              </a:rPr>
              <a:t>Приказ МФ РК «Об утверждении Правил ведения бухгалтерского учета в государственных учреждениях» № 393</a:t>
            </a:r>
          </a:p>
          <a:p>
            <a:pPr algn="just"/>
            <a:r>
              <a:rPr lang="ru-RU" sz="3200" dirty="0">
                <a:latin typeface="Times New Roman" panose="02020603050405020304" pitchFamily="18" charset="0"/>
                <a:cs typeface="Times New Roman" panose="02020603050405020304" pitchFamily="18" charset="0"/>
              </a:rPr>
              <a:t>Приказ МФ РК «Об утверждении Плана счетов бухгалтерского учета государственных учреждений» № 281 </a:t>
            </a:r>
          </a:p>
          <a:p>
            <a:endParaRPr lang="ru-KZ" dirty="0"/>
          </a:p>
        </p:txBody>
      </p:sp>
    </p:spTree>
    <p:extLst>
      <p:ext uri="{BB962C8B-B14F-4D97-AF65-F5344CB8AC3E}">
        <p14:creationId xmlns:p14="http://schemas.microsoft.com/office/powerpoint/2010/main" val="23605582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301187A-49EE-4C1B-8BF1-A801DF0DBFE2}"/>
              </a:ext>
            </a:extLst>
          </p:cNvPr>
          <p:cNvSpPr>
            <a:spLocks noGrp="1"/>
          </p:cNvSpPr>
          <p:nvPr>
            <p:ph type="title"/>
          </p:nvPr>
        </p:nvSpPr>
        <p:spPr/>
        <p:txBody>
          <a:bodyPr/>
          <a:lstStyle/>
          <a:p>
            <a:r>
              <a:rPr lang="ru-RU" dirty="0"/>
              <a:t>Источники доказательств </a:t>
            </a:r>
            <a:endParaRPr lang="ru-KZ" dirty="0"/>
          </a:p>
        </p:txBody>
      </p:sp>
      <p:sp>
        <p:nvSpPr>
          <p:cNvPr id="3" name="Объект 2">
            <a:extLst>
              <a:ext uri="{FF2B5EF4-FFF2-40B4-BE49-F238E27FC236}">
                <a16:creationId xmlns:a16="http://schemas.microsoft.com/office/drawing/2014/main" id="{882B84F1-A10D-42B6-9865-0C336913C414}"/>
              </a:ext>
            </a:extLst>
          </p:cNvPr>
          <p:cNvSpPr>
            <a:spLocks noGrp="1"/>
          </p:cNvSpPr>
          <p:nvPr>
            <p:ph idx="1"/>
          </p:nvPr>
        </p:nvSpPr>
        <p:spPr/>
        <p:txBody>
          <a:bodyPr/>
          <a:lstStyle/>
          <a:p>
            <a:r>
              <a:rPr lang="ru-RU" dirty="0"/>
              <a:t>1. Индивидуальный план финансирования государственного учреждения</a:t>
            </a:r>
          </a:p>
          <a:p>
            <a:r>
              <a:rPr lang="ru-RU" dirty="0"/>
              <a:t>2. Выписки казначейства </a:t>
            </a:r>
          </a:p>
          <a:p>
            <a:r>
              <a:rPr lang="ru-RU" dirty="0"/>
              <a:t>3. Форма № КО -1, № КО- 2 Приходные и расходные кассовые ордера </a:t>
            </a:r>
          </a:p>
          <a:p>
            <a:r>
              <a:rPr lang="ru-RU" dirty="0"/>
              <a:t>4. форма № 454  Книга аудита использования наличных денег по целевому назначению </a:t>
            </a:r>
            <a:endParaRPr lang="ru-KZ" dirty="0"/>
          </a:p>
        </p:txBody>
      </p:sp>
    </p:spTree>
    <p:extLst>
      <p:ext uri="{BB962C8B-B14F-4D97-AF65-F5344CB8AC3E}">
        <p14:creationId xmlns:p14="http://schemas.microsoft.com/office/powerpoint/2010/main" val="38691696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9764F8-12B2-4010-A8EF-5C99B7C18A63}"/>
              </a:ext>
            </a:extLst>
          </p:cNvPr>
          <p:cNvSpPr>
            <a:spLocks noGrp="1"/>
          </p:cNvSpPr>
          <p:nvPr>
            <p:ph type="title"/>
          </p:nvPr>
        </p:nvSpPr>
        <p:spPr/>
        <p:txBody>
          <a:bodyPr/>
          <a:lstStyle/>
          <a:p>
            <a:r>
              <a:rPr lang="ru-RU" dirty="0"/>
              <a:t>Программа по аудиту денежных средств и отчета по движению ДС </a:t>
            </a:r>
            <a:endParaRPr lang="ru-KZ" dirty="0"/>
          </a:p>
        </p:txBody>
      </p:sp>
      <p:sp>
        <p:nvSpPr>
          <p:cNvPr id="3" name="Объект 2">
            <a:extLst>
              <a:ext uri="{FF2B5EF4-FFF2-40B4-BE49-F238E27FC236}">
                <a16:creationId xmlns:a16="http://schemas.microsoft.com/office/drawing/2014/main" id="{651F1F72-EB41-4FBB-BDE6-33BC31E6121B}"/>
              </a:ext>
            </a:extLst>
          </p:cNvPr>
          <p:cNvSpPr>
            <a:spLocks noGrp="1"/>
          </p:cNvSpPr>
          <p:nvPr>
            <p:ph idx="1"/>
          </p:nvPr>
        </p:nvSpPr>
        <p:spPr>
          <a:xfrm>
            <a:off x="3702205" y="2011680"/>
            <a:ext cx="7524594" cy="4206240"/>
          </a:xfrm>
        </p:spPr>
        <p:txBody>
          <a:bodyPr>
            <a:normAutofit fontScale="92500" lnSpcReduction="20000"/>
          </a:bodyPr>
          <a:lstStyle/>
          <a:p>
            <a:pPr algn="just"/>
            <a:r>
              <a:rPr lang="ru-RU" dirty="0">
                <a:latin typeface="Times New Roman" panose="02020603050405020304" pitchFamily="18" charset="0"/>
                <a:cs typeface="Times New Roman" panose="02020603050405020304" pitchFamily="18" charset="0"/>
              </a:rPr>
              <a:t>Определить обороты по счетам группы «Денежные средства и их эквиваленты» и сверить суммы поступлений и остатков денежных средств с индивидуальным планом финансирования </a:t>
            </a:r>
          </a:p>
          <a:p>
            <a:pPr algn="just"/>
            <a:r>
              <a:rPr lang="ru-RU" dirty="0">
                <a:latin typeface="Times New Roman" panose="02020603050405020304" pitchFamily="18" charset="0"/>
                <a:cs typeface="Times New Roman" panose="02020603050405020304" pitchFamily="18" charset="0"/>
              </a:rPr>
              <a:t>Сверить сальдо денежных средств и их эквивалентов бух баланса на начало и на конец с главной книгой и книгами аналитического учета по материально- ответственным лицам и их местонахождению, а также с отчетом о движении денежных денег на счетах ГУ по источникам финансирования </a:t>
            </a:r>
          </a:p>
          <a:p>
            <a:pPr algn="just"/>
            <a:r>
              <a:rPr lang="ru-RU" dirty="0">
                <a:latin typeface="Times New Roman" panose="02020603050405020304" pitchFamily="18" charset="0"/>
                <a:cs typeface="Times New Roman" panose="02020603050405020304" pitchFamily="18" charset="0"/>
              </a:rPr>
              <a:t>Произвести инвентаризацию денег и денежных документов для подтверждения их фактического наличия и сопоставления с данными бухгалтерского учета </a:t>
            </a:r>
          </a:p>
          <a:p>
            <a:pPr algn="just"/>
            <a:r>
              <a:rPr lang="ru-RU" dirty="0">
                <a:latin typeface="Times New Roman" panose="02020603050405020304" pitchFamily="18" charset="0"/>
                <a:cs typeface="Times New Roman" panose="02020603050405020304" pitchFamily="18" charset="0"/>
              </a:rPr>
              <a:t>Сверить движение денежных средств с отчетом формы № 3 Отчет о движении денег на счетах государственного учреждения по источникам финансирования за период </a:t>
            </a:r>
          </a:p>
          <a:p>
            <a:pPr algn="just"/>
            <a:r>
              <a:rPr lang="ru-RU" dirty="0">
                <a:latin typeface="Times New Roman" panose="02020603050405020304" pitchFamily="18" charset="0"/>
                <a:cs typeface="Times New Roman" panose="02020603050405020304" pitchFamily="18" charset="0"/>
              </a:rPr>
              <a:t>Проверить распределение ответственности – по всем учетным операциям должно быть соответствующее разрешение (оформленная первичная учетная документация) и распределена ответственность </a:t>
            </a:r>
          </a:p>
        </p:txBody>
      </p:sp>
    </p:spTree>
    <p:extLst>
      <p:ext uri="{BB962C8B-B14F-4D97-AF65-F5344CB8AC3E}">
        <p14:creationId xmlns:p14="http://schemas.microsoft.com/office/powerpoint/2010/main" val="38277527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3DD1384-DDEA-422C-AEF2-EE07C4A4DAC6}"/>
              </a:ext>
            </a:extLst>
          </p:cNvPr>
          <p:cNvSpPr>
            <a:spLocks noGrp="1"/>
          </p:cNvSpPr>
          <p:nvPr>
            <p:ph type="title"/>
          </p:nvPr>
        </p:nvSpPr>
        <p:spPr/>
        <p:txBody>
          <a:bodyPr/>
          <a:lstStyle/>
          <a:p>
            <a:r>
              <a:rPr lang="ru-RU" dirty="0"/>
              <a:t>Отчет о движении ДС </a:t>
            </a:r>
            <a:endParaRPr lang="ru-KZ" dirty="0"/>
          </a:p>
        </p:txBody>
      </p:sp>
      <p:sp>
        <p:nvSpPr>
          <p:cNvPr id="3" name="Объект 2">
            <a:extLst>
              <a:ext uri="{FF2B5EF4-FFF2-40B4-BE49-F238E27FC236}">
                <a16:creationId xmlns:a16="http://schemas.microsoft.com/office/drawing/2014/main" id="{84D5421D-67E0-405A-B43A-52A653C38FF5}"/>
              </a:ext>
            </a:extLst>
          </p:cNvPr>
          <p:cNvSpPr>
            <a:spLocks noGrp="1"/>
          </p:cNvSpPr>
          <p:nvPr>
            <p:ph idx="1"/>
          </p:nvPr>
        </p:nvSpPr>
        <p:spPr>
          <a:xfrm>
            <a:off x="3813717" y="783062"/>
            <a:ext cx="7405152" cy="5216293"/>
          </a:xfrm>
          <a:solidFill>
            <a:schemeClr val="accent1">
              <a:lumMod val="20000"/>
              <a:lumOff val="80000"/>
            </a:schemeClr>
          </a:solidFill>
        </p:spPr>
        <p:txBody>
          <a:bodyPr>
            <a:normAutofit fontScale="85000" lnSpcReduction="10000"/>
          </a:bodyPr>
          <a:lstStyle/>
          <a:p>
            <a:pPr algn="just">
              <a:lnSpc>
                <a:spcPct val="120000"/>
              </a:lnSpc>
              <a:spcBef>
                <a:spcPts val="0"/>
              </a:spcBef>
              <a:spcAft>
                <a:spcPts val="0"/>
              </a:spcAft>
            </a:pPr>
            <a:r>
              <a:rPr lang="ru-RU" dirty="0">
                <a:solidFill>
                  <a:schemeClr val="tx1"/>
                </a:solidFill>
                <a:latin typeface="Times New Roman" panose="02020603050405020304" pitchFamily="18" charset="0"/>
                <a:cs typeface="Times New Roman" panose="02020603050405020304" pitchFamily="18" charset="0"/>
              </a:rPr>
              <a:t>Представляет информацию о потоке денежных средств по источникам финансирования и классификации по видам деятельности </a:t>
            </a:r>
          </a:p>
          <a:p>
            <a:pPr algn="just">
              <a:lnSpc>
                <a:spcPct val="120000"/>
              </a:lnSpc>
              <a:spcBef>
                <a:spcPts val="0"/>
              </a:spcBef>
              <a:spcAft>
                <a:spcPts val="0"/>
              </a:spcAft>
            </a:pPr>
            <a:r>
              <a:rPr lang="ru-RU" sz="1800" b="1" i="0" u="none" strike="noStrike" baseline="0" dirty="0">
                <a:solidFill>
                  <a:schemeClr val="tx1"/>
                </a:solidFill>
                <a:latin typeface="Times New Roman" panose="02020603050405020304" pitchFamily="18" charset="0"/>
                <a:cs typeface="Times New Roman" panose="02020603050405020304" pitchFamily="18" charset="0"/>
              </a:rPr>
              <a:t>Создание отчета о движении денежных средств, преследует несколько целей</a:t>
            </a:r>
            <a:r>
              <a:rPr lang="ru-RU" sz="1800" b="0" i="0" u="none" strike="noStrike" baseline="0" dirty="0">
                <a:solidFill>
                  <a:schemeClr val="tx1"/>
                </a:solidFill>
                <a:latin typeface="Times New Roman" panose="02020603050405020304" pitchFamily="18" charset="0"/>
                <a:cs typeface="Times New Roman" panose="02020603050405020304" pitchFamily="18" charset="0"/>
              </a:rPr>
              <a:t>:</a:t>
            </a:r>
          </a:p>
          <a:p>
            <a:pPr algn="just">
              <a:lnSpc>
                <a:spcPct val="120000"/>
              </a:lnSpc>
              <a:spcBef>
                <a:spcPts val="0"/>
              </a:spcBef>
              <a:spcAft>
                <a:spcPts val="0"/>
              </a:spcAft>
            </a:pPr>
            <a:r>
              <a:rPr lang="ru-RU" sz="1800" b="0" i="0" u="none" strike="noStrike" baseline="0" dirty="0">
                <a:solidFill>
                  <a:schemeClr val="tx1"/>
                </a:solidFill>
                <a:latin typeface="Times New Roman" panose="02020603050405020304" pitchFamily="18" charset="0"/>
                <a:cs typeface="Times New Roman" panose="02020603050405020304" pitchFamily="18" charset="0"/>
              </a:rPr>
              <a:t> представление информации для оценки потребности организации в денежных средствах либо наличии у нее свободных денежных средств;</a:t>
            </a:r>
          </a:p>
          <a:p>
            <a:pPr algn="just">
              <a:lnSpc>
                <a:spcPct val="120000"/>
              </a:lnSpc>
              <a:spcBef>
                <a:spcPts val="0"/>
              </a:spcBef>
              <a:spcAft>
                <a:spcPts val="0"/>
              </a:spcAft>
            </a:pPr>
            <a:r>
              <a:rPr lang="ru-RU" sz="1800" b="0" i="0" u="none" strike="noStrike" baseline="0" dirty="0">
                <a:solidFill>
                  <a:schemeClr val="tx1"/>
                </a:solidFill>
                <a:latin typeface="Times New Roman" panose="02020603050405020304" pitchFamily="18" charset="0"/>
                <a:cs typeface="Times New Roman" panose="02020603050405020304" pitchFamily="18" charset="0"/>
              </a:rPr>
              <a:t> представление информации о получении и расходовании денежных средств организации за период;</a:t>
            </a:r>
          </a:p>
          <a:p>
            <a:pPr algn="just">
              <a:lnSpc>
                <a:spcPct val="120000"/>
              </a:lnSpc>
              <a:spcBef>
                <a:spcPts val="0"/>
              </a:spcBef>
              <a:spcAft>
                <a:spcPts val="0"/>
              </a:spcAft>
            </a:pPr>
            <a:r>
              <a:rPr lang="ru-RU" sz="1800" b="0" i="0" u="none" strike="noStrike" baseline="0" dirty="0">
                <a:solidFill>
                  <a:schemeClr val="tx1"/>
                </a:solidFill>
                <a:latin typeface="Times New Roman" panose="02020603050405020304" pitchFamily="18" charset="0"/>
                <a:cs typeface="Times New Roman" panose="02020603050405020304" pitchFamily="18" charset="0"/>
              </a:rPr>
              <a:t> обеспечение пользователей финансовой отчетности пониманием операционной, инвестиционной и финансовой деятельности, осуществляемой организацией.</a:t>
            </a:r>
          </a:p>
          <a:p>
            <a:pPr algn="just">
              <a:lnSpc>
                <a:spcPct val="120000"/>
              </a:lnSpc>
              <a:spcBef>
                <a:spcPts val="0"/>
              </a:spcBef>
              <a:spcAft>
                <a:spcPts val="0"/>
              </a:spcAft>
            </a:pPr>
            <a:r>
              <a:rPr lang="ru-RU" sz="1800" b="1" i="0" u="none" strike="noStrike" baseline="0" dirty="0">
                <a:solidFill>
                  <a:schemeClr val="tx1"/>
                </a:solidFill>
                <a:latin typeface="Times New Roman" panose="02020603050405020304" pitchFamily="18" charset="0"/>
                <a:cs typeface="Times New Roman" panose="02020603050405020304" pitchFamily="18" charset="0"/>
              </a:rPr>
              <a:t>Отчет о движении денежных средств должен содержать информацию, на основании которой инвесторы и кредиторы организации могут оценить</a:t>
            </a:r>
            <a:r>
              <a:rPr lang="ru-RU" sz="1800" b="0" i="0" u="none" strike="noStrike" baseline="0" dirty="0">
                <a:solidFill>
                  <a:schemeClr val="tx1"/>
                </a:solidFill>
                <a:latin typeface="Times New Roman" panose="02020603050405020304" pitchFamily="18" charset="0"/>
                <a:cs typeface="Times New Roman" panose="02020603050405020304" pitchFamily="18" charset="0"/>
              </a:rPr>
              <a:t>:</a:t>
            </a:r>
          </a:p>
          <a:p>
            <a:pPr algn="just">
              <a:lnSpc>
                <a:spcPct val="120000"/>
              </a:lnSpc>
              <a:spcBef>
                <a:spcPts val="0"/>
              </a:spcBef>
              <a:spcAft>
                <a:spcPts val="0"/>
              </a:spcAft>
            </a:pPr>
            <a:r>
              <a:rPr lang="ru-RU" sz="1800" b="0" i="0" u="none" strike="noStrike" baseline="0" dirty="0">
                <a:solidFill>
                  <a:schemeClr val="tx1"/>
                </a:solidFill>
                <a:latin typeface="Times New Roman" panose="02020603050405020304" pitchFamily="18" charset="0"/>
                <a:cs typeface="Times New Roman" panose="02020603050405020304" pitchFamily="18" charset="0"/>
              </a:rPr>
              <a:t> способность генерировать будущие денежные потоки;</a:t>
            </a:r>
          </a:p>
          <a:p>
            <a:pPr marR="1310" algn="just">
              <a:lnSpc>
                <a:spcPct val="120000"/>
              </a:lnSpc>
              <a:spcBef>
                <a:spcPts val="0"/>
              </a:spcBef>
              <a:spcAft>
                <a:spcPts val="0"/>
              </a:spcAft>
            </a:pPr>
            <a:r>
              <a:rPr lang="ru-RU" sz="1800" b="0" i="0" u="none" strike="noStrike" baseline="0" dirty="0">
                <a:solidFill>
                  <a:schemeClr val="tx1"/>
                </a:solidFill>
                <a:latin typeface="Times New Roman" panose="02020603050405020304" pitchFamily="18" charset="0"/>
                <a:cs typeface="Times New Roman" panose="02020603050405020304" pitchFamily="18" charset="0"/>
              </a:rPr>
              <a:t> способность исполнять обязательства и выплачивать дивиденды; </a:t>
            </a:r>
          </a:p>
          <a:p>
            <a:pPr marR="1310" algn="just">
              <a:lnSpc>
                <a:spcPct val="120000"/>
              </a:lnSpc>
              <a:spcBef>
                <a:spcPts val="0"/>
              </a:spcBef>
              <a:spcAft>
                <a:spcPts val="0"/>
              </a:spcAft>
            </a:pPr>
            <a:r>
              <a:rPr lang="ru-RU" sz="1800" b="0" i="0" u="none" strike="noStrike" baseline="0" dirty="0">
                <a:solidFill>
                  <a:schemeClr val="tx1"/>
                </a:solidFill>
                <a:latin typeface="Times New Roman" panose="02020603050405020304" pitchFamily="18" charset="0"/>
                <a:cs typeface="Times New Roman" panose="02020603050405020304" pitchFamily="18" charset="0"/>
              </a:rPr>
              <a:t> причины разницы между доходом и денежными поступлениями; </a:t>
            </a:r>
          </a:p>
          <a:p>
            <a:pPr marR="1310" algn="just">
              <a:lnSpc>
                <a:spcPct val="120000"/>
              </a:lnSpc>
              <a:spcBef>
                <a:spcPts val="0"/>
              </a:spcBef>
              <a:spcAft>
                <a:spcPts val="0"/>
              </a:spcAft>
            </a:pPr>
            <a:r>
              <a:rPr lang="ru-RU" sz="1800" b="0" i="0" u="none" strike="noStrike" baseline="0" dirty="0">
                <a:solidFill>
                  <a:schemeClr val="tx1"/>
                </a:solidFill>
                <a:latin typeface="Times New Roman" panose="02020603050405020304" pitchFamily="18" charset="0"/>
                <a:cs typeface="Times New Roman" panose="02020603050405020304" pitchFamily="18" charset="0"/>
              </a:rPr>
              <a:t> денежные и неденежные аспекты инвестиционных и финансовых операций</a:t>
            </a:r>
          </a:p>
          <a:p>
            <a:pPr algn="just">
              <a:lnSpc>
                <a:spcPct val="120000"/>
              </a:lnSpc>
              <a:spcBef>
                <a:spcPts val="0"/>
              </a:spcBef>
              <a:spcAft>
                <a:spcPts val="0"/>
              </a:spcAft>
            </a:pPr>
            <a:r>
              <a:rPr lang="ru-RU" sz="1800" b="0" i="0" u="none" strike="noStrike" baseline="0" dirty="0">
                <a:solidFill>
                  <a:schemeClr val="tx1"/>
                </a:solidFill>
                <a:latin typeface="Times New Roman" panose="02020603050405020304" pitchFamily="18" charset="0"/>
                <a:cs typeface="Times New Roman" panose="02020603050405020304" pitchFamily="18" charset="0"/>
              </a:rPr>
              <a:t>организации</a:t>
            </a:r>
            <a:endParaRPr lang="ru-KZ"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557490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A7AF2ED-1EB3-4CB6-B08F-D1C64AE5F97C}"/>
              </a:ext>
            </a:extLst>
          </p:cNvPr>
          <p:cNvSpPr>
            <a:spLocks noGrp="1"/>
          </p:cNvSpPr>
          <p:nvPr>
            <p:ph type="title"/>
          </p:nvPr>
        </p:nvSpPr>
        <p:spPr>
          <a:xfrm>
            <a:off x="1026160" y="502920"/>
            <a:ext cx="10489159" cy="1214120"/>
          </a:xfrm>
        </p:spPr>
        <p:txBody>
          <a:bodyPr/>
          <a:lstStyle/>
          <a:p>
            <a:r>
              <a:rPr lang="ru-RU" sz="1800" b="1" i="1" u="none" strike="noStrike" baseline="0" dirty="0">
                <a:solidFill>
                  <a:srgbClr val="000000"/>
                </a:solidFill>
                <a:latin typeface="Times New Roman" panose="02020603050405020304" pitchFamily="18" charset="0"/>
              </a:rPr>
              <a:t>Классификация разделов в отчете о движении денежных средств</a:t>
            </a:r>
            <a:endParaRPr lang="ru-KZ" dirty="0"/>
          </a:p>
        </p:txBody>
      </p:sp>
      <p:sp>
        <p:nvSpPr>
          <p:cNvPr id="3" name="Объект 2">
            <a:extLst>
              <a:ext uri="{FF2B5EF4-FFF2-40B4-BE49-F238E27FC236}">
                <a16:creationId xmlns:a16="http://schemas.microsoft.com/office/drawing/2014/main" id="{662F799B-D8A9-4BBF-B652-9B18DBF4E151}"/>
              </a:ext>
            </a:extLst>
          </p:cNvPr>
          <p:cNvSpPr>
            <a:spLocks noGrp="1"/>
          </p:cNvSpPr>
          <p:nvPr>
            <p:ph idx="1"/>
          </p:nvPr>
        </p:nvSpPr>
        <p:spPr>
          <a:solidFill>
            <a:schemeClr val="accent2"/>
          </a:solidFill>
        </p:spPr>
        <p:txBody>
          <a:bodyPr>
            <a:normAutofit lnSpcReduction="10000"/>
          </a:bodyPr>
          <a:lstStyle/>
          <a:p>
            <a:pPr algn="l"/>
            <a:r>
              <a:rPr lang="ru-RU" sz="2400" b="0" i="1" u="none" strike="noStrike" baseline="0" dirty="0">
                <a:solidFill>
                  <a:schemeClr val="bg1"/>
                </a:solidFill>
                <a:latin typeface="Times New Roman" panose="02020603050405020304" pitchFamily="18" charset="0"/>
              </a:rPr>
              <a:t>Отчет о движении денежных средств, составленный в соответствии с МСФО (IAS)7, должен включать следующие разделы:</a:t>
            </a:r>
          </a:p>
          <a:p>
            <a:pPr algn="l"/>
            <a:r>
              <a:rPr lang="ru-RU" sz="2400" b="1" i="1" u="none" strike="noStrike" baseline="0" dirty="0">
                <a:solidFill>
                  <a:schemeClr val="bg1"/>
                </a:solidFill>
                <a:latin typeface="Times New Roman" panose="02020603050405020304" pitchFamily="18" charset="0"/>
              </a:rPr>
              <a:t>Операционная деятельность </a:t>
            </a:r>
            <a:r>
              <a:rPr lang="ru-RU" sz="2400" b="0" i="1" u="none" strike="noStrike" baseline="0" dirty="0">
                <a:solidFill>
                  <a:schemeClr val="bg1"/>
                </a:solidFill>
                <a:latin typeface="Times New Roman" panose="02020603050405020304" pitchFamily="18" charset="0"/>
              </a:rPr>
              <a:t>включает все операции, не относящиеся к финансовой или инвестиционной деятельности.</a:t>
            </a:r>
          </a:p>
          <a:p>
            <a:pPr marR="1200" algn="just"/>
            <a:r>
              <a:rPr lang="ru-RU" sz="2400" b="0" i="1" u="none" strike="noStrike" baseline="0" dirty="0">
                <a:solidFill>
                  <a:schemeClr val="bg1"/>
                </a:solidFill>
                <a:latin typeface="Times New Roman" panose="02020603050405020304" pitchFamily="18" charset="0"/>
              </a:rPr>
              <a:t>В общем смысле, денежные потоки, которые имеют отношение или являются следствием событий, отраженных в отчете о прибылях и убытках, представляют денежные потоки от операционной деятельности. Операционная деятельность включает основную деятельность компании, приносящую доход, и включает производство и продажу продукции, выполнение работ и предоставление услуг.</a:t>
            </a:r>
            <a:endParaRPr lang="ru-KZ" sz="2400" i="1" dirty="0">
              <a:solidFill>
                <a:schemeClr val="bg1"/>
              </a:solidFill>
            </a:endParaRPr>
          </a:p>
        </p:txBody>
      </p:sp>
    </p:spTree>
    <p:extLst>
      <p:ext uri="{BB962C8B-B14F-4D97-AF65-F5344CB8AC3E}">
        <p14:creationId xmlns:p14="http://schemas.microsoft.com/office/powerpoint/2010/main" val="2268655347"/>
      </p:ext>
    </p:extLst>
  </p:cSld>
  <p:clrMapOvr>
    <a:masterClrMapping/>
  </p:clrMapOvr>
</p:sld>
</file>

<file path=ppt/theme/theme1.xml><?xml version="1.0" encoding="utf-8"?>
<a:theme xmlns:a="http://schemas.openxmlformats.org/drawingml/2006/main" name="Рамка">
  <a:themeElements>
    <a:clrScheme name="Рамка">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Рамка">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Рамка">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39D77354-939E-4A26-AE51-B3F9618B14B7}"/>
    </a:ext>
  </a:extLst>
</a:theme>
</file>

<file path=docProps/app.xml><?xml version="1.0" encoding="utf-8"?>
<Properties xmlns="http://schemas.openxmlformats.org/officeDocument/2006/extended-properties" xmlns:vt="http://schemas.openxmlformats.org/officeDocument/2006/docPropsVTypes">
  <Template>{799CB237-16FB-0842-A308-3DF1B287E746}tf10001124</Template>
  <TotalTime>384</TotalTime>
  <Words>8453</Words>
  <Application>Microsoft Macintosh PowerPoint</Application>
  <PresentationFormat>Широкоэкранный</PresentationFormat>
  <Paragraphs>893</Paragraphs>
  <Slides>33</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33</vt:i4>
      </vt:variant>
    </vt:vector>
  </HeadingPairs>
  <TitlesOfParts>
    <vt:vector size="41" baseType="lpstr">
      <vt:lpstr>Arial</vt:lpstr>
      <vt:lpstr>Bahnschrift Condensed</vt:lpstr>
      <vt:lpstr>Corbel</vt:lpstr>
      <vt:lpstr>Microsoft Sans Serif</vt:lpstr>
      <vt:lpstr>Times New Roman</vt:lpstr>
      <vt:lpstr>Verdana</vt:lpstr>
      <vt:lpstr>Wingdings 2</vt:lpstr>
      <vt:lpstr>Рамка</vt:lpstr>
      <vt:lpstr>Аудит отчета о движении денежных средств</vt:lpstr>
      <vt:lpstr>План </vt:lpstr>
      <vt:lpstr>Цель аудита денежных средств и  отчета о движении денежных средств </vt:lpstr>
      <vt:lpstr>Аудитор должен выяснить: </vt:lpstr>
      <vt:lpstr>Нормативно- правовая база </vt:lpstr>
      <vt:lpstr>Источники доказательств </vt:lpstr>
      <vt:lpstr>Программа по аудиту денежных средств и отчета по движению ДС </vt:lpstr>
      <vt:lpstr>Отчет о движении ДС </vt:lpstr>
      <vt:lpstr>Классификация разделов в отчете о движении денежных средств</vt:lpstr>
      <vt:lpstr>Классификация разделов в отчете о движении денежных средств</vt:lpstr>
      <vt:lpstr>Представление денежных потоков от операционной деятельности</vt:lpstr>
      <vt:lpstr>представление денежных потоков от инвестиционной деятельности</vt:lpstr>
      <vt:lpstr>Представление денежных потоков от финансовой деятельности</vt:lpstr>
      <vt:lpstr>Отражение потоков денежных средств от операционной деятельности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Источники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ASUS</dc:creator>
  <cp:lastModifiedBy>Microsoft Office User</cp:lastModifiedBy>
  <cp:revision>36</cp:revision>
  <dcterms:created xsi:type="dcterms:W3CDTF">2020-11-19T04:14:56Z</dcterms:created>
  <dcterms:modified xsi:type="dcterms:W3CDTF">2023-11-06T19:42:07Z</dcterms:modified>
</cp:coreProperties>
</file>