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3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15966-000E-4FAD-A9E9-CA9EB7B68803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E2ABA3-6564-430B-82FE-0D768372F3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833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FD54463-D38B-4218-BAF2-8249C633BF43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6DB9E34F-E59B-4CE0-8DAA-903134C367BA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 sz="1400"/>
          </a:p>
        </p:txBody>
      </p:sp>
      <p:sp>
        <p:nvSpPr>
          <p:cNvPr id="410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839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2A86CFE-BC14-4641-BFF4-3331CEB64A42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0C44CD84-3D4E-470D-84EA-01F75B3A3F93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ru-RU" altLang="ru-RU" sz="1400"/>
          </a:p>
        </p:txBody>
      </p:sp>
      <p:sp>
        <p:nvSpPr>
          <p:cNvPr id="614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3050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9C7DC9AF-7830-40C8-8D5A-22208B2B2AC1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15EA5EAF-14B8-4E20-A636-255D21F90CA8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ru-RU" altLang="ru-RU" sz="1400"/>
          </a:p>
        </p:txBody>
      </p:sp>
      <p:sp>
        <p:nvSpPr>
          <p:cNvPr id="819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375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F0E2D19-7361-48B5-8C16-3CA1836BDE51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10243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C31EE65A-68BE-429B-8D12-2D0C1C03F20A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ru-RU" altLang="ru-RU" sz="1400"/>
          </a:p>
        </p:txBody>
      </p:sp>
      <p:sp>
        <p:nvSpPr>
          <p:cNvPr id="1024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021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606-FDFF-4052-8888-DE450067B130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BCB7-A09F-42FC-930B-A5D82AF63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221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606-FDFF-4052-8888-DE450067B130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BCB7-A09F-42FC-930B-A5D82AF63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097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606-FDFF-4052-8888-DE450067B130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BCB7-A09F-42FC-930B-A5D82AF63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605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606-FDFF-4052-8888-DE450067B130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BCB7-A09F-42FC-930B-A5D82AF63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824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606-FDFF-4052-8888-DE450067B130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BCB7-A09F-42FC-930B-A5D82AF63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74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606-FDFF-4052-8888-DE450067B130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BCB7-A09F-42FC-930B-A5D82AF63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327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606-FDFF-4052-8888-DE450067B130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BCB7-A09F-42FC-930B-A5D82AF63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010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606-FDFF-4052-8888-DE450067B130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BCB7-A09F-42FC-930B-A5D82AF63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508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606-FDFF-4052-8888-DE450067B130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BCB7-A09F-42FC-930B-A5D82AF63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099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606-FDFF-4052-8888-DE450067B130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BCB7-A09F-42FC-930B-A5D82AF63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323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606-FDFF-4052-8888-DE450067B130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1BCB7-A09F-42FC-930B-A5D82AF63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044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D8606-FDFF-4052-8888-DE450067B130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1BCB7-A09F-42FC-930B-A5D82AF631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636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1666875" y="1571626"/>
            <a:ext cx="8820150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</a:pPr>
            <a:r>
              <a:rPr lang="kk-KZ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телекоммуникациялық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</a:t>
            </a:r>
            <a:r>
              <a:rPr lang="kk-KZ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 eaLnBrk="1" hangingPunct="1">
              <a:buSzPct val="100000"/>
            </a:pPr>
            <a:endParaRPr lang="kk-KZ" altLang="ru-RU" sz="4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buSzPct val="100000"/>
            </a:pPr>
            <a:r>
              <a:rPr lang="kk-KZ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Оқытушы: қауымдастырылған профессор</a:t>
            </a:r>
            <a:r>
              <a:rPr lang="ru-RU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kk-KZ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т.ғ.к. Толегенова А.С.</a:t>
            </a:r>
          </a:p>
          <a:p>
            <a:pPr eaLnBrk="1" hangingPunct="1">
              <a:buSzPct val="100000"/>
            </a:pPr>
            <a:r>
              <a:rPr lang="ru-RU" alt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altLang="ru-RU" sz="4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720445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1836276" y="2221556"/>
            <a:ext cx="8820150" cy="3148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Дәріс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 </a:t>
            </a: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тақырыбы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: </a:t>
            </a: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«</a:t>
            </a:r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Желі компоненттері. Желі топологиясы. Желідегі ақпараттарға қолжетімділік әдістері. Желі типтері. LAN и WAN 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желісі</a:t>
            </a: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»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  <a:t/>
            </a:r>
            <a:b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</a:br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754682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952626" y="1357314"/>
            <a:ext cx="8715375" cy="1927225"/>
          </a:xfrm>
          <a:prstGeom prst="homePlate">
            <a:avLst>
              <a:gd name="adj" fmla="val 50017"/>
            </a:avLst>
          </a:prstGeom>
          <a:gradFill rotWithShape="0">
            <a:gsLst>
              <a:gs pos="0">
                <a:srgbClr val="FDDCCC"/>
              </a:gs>
              <a:gs pos="100000">
                <a:srgbClr val="FD8A41"/>
              </a:gs>
            </a:gsLst>
            <a:lin ang="5400000" scaled="1"/>
          </a:gradFill>
          <a:ln w="10080" cap="sq">
            <a:solidFill>
              <a:srgbClr val="C17529"/>
            </a:solidFill>
            <a:miter lim="800000"/>
            <a:headEnd/>
            <a:tailEnd/>
          </a:ln>
          <a:effectLst>
            <a:outerShdw dist="88094" dir="2111030" algn="ctr" rotWithShape="0">
              <a:srgbClr val="4E3B30">
                <a:alpha val="60022"/>
              </a:srgbClr>
            </a:outerShdw>
          </a:effec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>
              <a:buSzPct val="100000"/>
            </a:pPr>
            <a:r>
              <a:rPr lang="kk-KZ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рангты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топологиясы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AutoShape 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916114" y="4005264"/>
            <a:ext cx="8751887" cy="1812925"/>
          </a:xfrm>
          <a:prstGeom prst="homePlate">
            <a:avLst>
              <a:gd name="adj" fmla="val 49974"/>
            </a:avLst>
          </a:prstGeom>
          <a:gradFill rotWithShape="0">
            <a:gsLst>
              <a:gs pos="0">
                <a:srgbClr val="FDDCCC"/>
              </a:gs>
              <a:gs pos="100000">
                <a:srgbClr val="FD8A41"/>
              </a:gs>
            </a:gsLst>
            <a:lin ang="5400000" scaled="1"/>
          </a:gradFill>
          <a:ln w="10080" cap="sq">
            <a:solidFill>
              <a:srgbClr val="C17529"/>
            </a:solidFill>
            <a:miter lim="800000"/>
            <a:headEnd/>
            <a:tailEnd/>
          </a:ln>
          <a:effectLst>
            <a:outerShdw dist="88094" dir="2111030" algn="ctr" rotWithShape="0">
              <a:srgbClr val="4E3B30">
                <a:alpha val="60022"/>
              </a:srgbClr>
            </a:outerShdw>
          </a:effectLst>
        </p:spPr>
        <p:txBody>
          <a:bodyPr lIns="90000" tIns="46800" rIns="90000" bIns="46800" anchor="ctr"/>
          <a:lstStyle>
            <a:lvl1pPr indent="449263"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компоненттері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2" name="Заголовок 1"/>
          <p:cNvSpPr>
            <a:spLocks noGrp="1"/>
          </p:cNvSpPr>
          <p:nvPr>
            <p:ph type="title"/>
          </p:nvPr>
        </p:nvSpPr>
        <p:spPr>
          <a:xfrm>
            <a:off x="2027238" y="528638"/>
            <a:ext cx="3351212" cy="65405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kk-KZ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әріс мазмұны: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TextBox 9"/>
          <p:cNvSpPr txBox="1">
            <a:spLocks noChangeArrowheads="1"/>
          </p:cNvSpPr>
          <p:nvPr/>
        </p:nvSpPr>
        <p:spPr bwMode="auto">
          <a:xfrm>
            <a:off x="2058988" y="3460750"/>
            <a:ext cx="4572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kk-KZ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  <a:endParaRPr lang="ru-RU" altLang="ru-RU" sz="2800" b="1"/>
          </a:p>
        </p:txBody>
      </p:sp>
    </p:spTree>
    <p:extLst>
      <p:ext uri="{BB962C8B-B14F-4D97-AF65-F5344CB8AC3E}">
        <p14:creationId xmlns:p14="http://schemas.microsoft.com/office/powerpoint/2010/main" val="41723854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/>
          <p:cNvSpPr>
            <a:spLocks noGrp="1"/>
          </p:cNvSpPr>
          <p:nvPr>
            <p:ph type="ctrTitle"/>
          </p:nvPr>
        </p:nvSpPr>
        <p:spPr>
          <a:xfrm>
            <a:off x="2095501" y="642939"/>
            <a:ext cx="7572375" cy="428625"/>
          </a:xfrm>
        </p:spPr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kk-KZ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 тізімі: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4064" y="1143000"/>
            <a:ext cx="8429625" cy="5143500"/>
          </a:xfrm>
        </p:spPr>
        <p:txBody>
          <a:bodyPr/>
          <a:lstStyle/>
          <a:p>
            <a:pPr marL="271463" indent="-184150" algn="just" defTabSz="271463">
              <a:lnSpc>
                <a:spcPct val="70000"/>
              </a:lnSpc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ea typeface="SimSun" panose="02010600030101010101" pitchFamily="2" charset="-122"/>
              </a:rPr>
              <a:t>А.С Толегенова, Д.Б Кенебаева, Н.Т Айтжанова. Дестелік және гибритті коммутация желісі: пәнінен оқу құралы. – Астана: С.Сейфуллин атындағы Қазақ агротехникалық университетінің баспасы, 2017.-268б.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Б.Қ. Құдайбергенова. Дестелік және гибридті коммутациялар желісі пәнінен оқу әдістемелік кешені (қазақ тілінде)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баспа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С.Сейфуллин атындағы ҚазАТУ баспаханасынан басып шығарылды, 2016ж.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altLang="ru-RU" sz="1800" b="1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Инфокоммуникациялық жүйелерді жобалау және пайдалану пәнінен оқу-әдістемелік кешені. (қазақ тілінде). С.Сейфуллин атындағы ҚазАТУ баспаханасынан басып шығарылды, 2016ж.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Д.Б. Кенебаева, Н.Т. АйтжановаА.С. Толегенова, Д.Б. Кенебаева, Н.Т. Айтжанова.</a:t>
            </a:r>
            <a:endParaRPr lang="ru-RU" altLang="ru-RU" sz="1800" b="1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А.Д.Мухамеджанова., Ю.М.Гармашова. Абоненттік қатынаудың мультиқызметтік желілері. 2 бөлім. 050719 – Радиотехника, электроника және телекоммуникация мамандығы бойынша дайындалатын барлық оқу түрінің студенттеріне арналған дәрістер жинағы. - Алматы: АЭБУ, 2013.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Гармашова Ю.М., Калиева С.А. Чежимбаева К.С. Абоненттік қатынаудың мультисервистік желілері. 5В071900 – Радиотехника, электроника және телекоммуникациялар мамандығының барлық оқу бөлімінің студенттері үшін зертханалық жұмыстарды орындауға арналған әдістемелік нұскау - Алматы: АЭБУ, 2012.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buFont typeface="Times New Roman" panose="02020603050405020304" pitchFamily="18" charset="0"/>
              <a:buAutoNum type="arabicParenR"/>
              <a:tabLst>
                <a:tab pos="87313" algn="l"/>
              </a:tabLst>
            </a:pP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ru-RU" altLang="ru-RU" sz="1800">
              <a:latin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kk-KZ" altLang="ru-RU" sz="130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kk-KZ" altLang="ru-RU" sz="130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ru-RU" altLang="ru-RU" sz="8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37259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kk-KZ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 тізімі:</a:t>
            </a:r>
            <a:endParaRPr lang="x-none" dirty="0"/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>
          <a:xfrm>
            <a:off x="1847851" y="966788"/>
            <a:ext cx="8340725" cy="4525962"/>
          </a:xfrm>
        </p:spPr>
        <p:txBody>
          <a:bodyPr>
            <a:normAutofit lnSpcReduction="10000"/>
          </a:bodyPr>
          <a:lstStyle/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6. Калиева С.А., Гармашова Ю.М. Абоненттік қатынаудың мультисервистік желілері.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DWS-3024 құрылғысында зертханалық жұмыстарды орындауға арналған әдістемелік нұскау (5В071900 – Радиотехника, электроника және телекоммуникация мамандығының студенттеріне арналған)- Алматы: АЭжБУ, 2012.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7. </a:t>
            </a:r>
            <a:r>
              <a:rPr lang="ru-RU" altLang="ru-RU" sz="160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Телекоммуникационные Системы И Сети: Учебное Пособие. В 3 Томах. Том 3. – Мультисервисные Сети/ В.В. Величко, Е.А. Субботин, В.П.Шувалов, А.Ф. Ярославцев; Под Ред. Профессора В.П.Шувалова. – М.: Горячая Линия –Телеком, 2015. – 592 С.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Broadaccess. Tehnical Cours. Proprietary And Confidential. // </a:t>
            </a: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Версия На Сайте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Http: // Www. Adsl.Com./ Adsl_Forum. Html.</a:t>
            </a:r>
            <a:r>
              <a:rPr lang="kk-KZ" altLang="ru-RU" sz="1600">
                <a:latin typeface="Times New Roman" panose="02020603050405020304" pitchFamily="18" charset="0"/>
              </a:rPr>
              <a:t>                  </a:t>
            </a:r>
          </a:p>
          <a:p>
            <a:pPr marL="0" indent="271463">
              <a:buNone/>
              <a:tabLst>
                <a:tab pos="631825" algn="l"/>
              </a:tabLst>
            </a:pPr>
            <a:r>
              <a:rPr lang="kk-KZ" altLang="ru-RU" sz="1600" b="1">
                <a:solidFill>
                  <a:srgbClr val="17375E"/>
                </a:solidFill>
                <a:latin typeface="Times New Roman" panose="02020603050405020304" pitchFamily="18" charset="0"/>
              </a:rPr>
              <a:t>Нормативтік сілтемелер:</a:t>
            </a:r>
          </a:p>
          <a:p>
            <a:pPr marL="0" indent="271463" algn="just"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"Байланыс туралы" Қазақстан Республикасының 2017 жылғы 24 наурыздағы No 213I Заңы (өзгерістермен және толықтырулармен)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tabLst>
                <a:tab pos="631825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Байланыс қызметтерін көрсету қағидаларын бекіту туралы Қазақстан Республикасы Үкіметінің 2012 жылғы 20 қаңтардағы No 148 қаулысы.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tabLst>
                <a:tab pos="631825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Байланыс және ақпараттандыру саласындағы бірыңғай ақпараттық жүйе туралы Қазақстан Республикасы Үкіметінің 2016 жылғы 23 маусымдағы No 347 қаулысы.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>
              <a:tabLst>
                <a:tab pos="631825" algn="l"/>
              </a:tabLst>
            </a:pPr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4.11.16</a:t>
            </a:r>
          </a:p>
        </p:txBody>
      </p:sp>
    </p:spTree>
    <p:extLst>
      <p:ext uri="{BB962C8B-B14F-4D97-AF65-F5344CB8AC3E}">
        <p14:creationId xmlns:p14="http://schemas.microsoft.com/office/powerpoint/2010/main" val="2264491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Бағдарламалық құралдармен клиенттардің байланысы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52" t="41933" r="19028" b="40370"/>
          <a:stretch>
            <a:fillRect/>
          </a:stretch>
        </p:blipFill>
        <p:spPr bwMode="auto">
          <a:xfrm>
            <a:off x="1434107" y="2565010"/>
            <a:ext cx="9136960" cy="204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4288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 рангтты (тең дәрежелі) желі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Рисунок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07" t="28963" r="13287" b="42532"/>
          <a:stretch>
            <a:fillRect/>
          </a:stretch>
        </p:blipFill>
        <p:spPr bwMode="auto">
          <a:xfrm>
            <a:off x="838200" y="2073456"/>
            <a:ext cx="10848879" cy="3285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687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 сұрақтары: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Бір рангты желі құрылымына мысал келтіріңіз.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Инкапсуляция және деенкапсуляция қалай жұмыс істейтінін сипаттаңыз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Желілік құралдардың OSI моделінің құрылымын сипаттаңыз.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446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2457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4.11.16</a:t>
            </a:r>
            <a:endParaRPr lang="ru-RU"/>
          </a:p>
        </p:txBody>
      </p:sp>
      <p:pic>
        <p:nvPicPr>
          <p:cNvPr id="24581" name="Picture 6" descr="http://im0-tub-kz.yandex.net/i?id=ab881d34502c937819175f169155ddf9-16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677863"/>
            <a:ext cx="9144000" cy="763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688048" y="5194575"/>
            <a:ext cx="77513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x-none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рақмет</a:t>
            </a:r>
            <a:r>
              <a:rPr lang="en-US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!!</a:t>
            </a:r>
            <a:endParaRPr lang="x-none" sz="5400" dirty="0">
              <a:ln w="0">
                <a:solidFill>
                  <a:srgbClr val="0033CC"/>
                </a:solidFill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94308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353</Words>
  <Application>Microsoft Office PowerPoint</Application>
  <PresentationFormat>Широкоэкранный</PresentationFormat>
  <Paragraphs>44</Paragraphs>
  <Slides>9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Microsoft YaHei</vt:lpstr>
      <vt:lpstr>SimSun</vt:lpstr>
      <vt:lpstr>Arial</vt:lpstr>
      <vt:lpstr>Calibri</vt:lpstr>
      <vt:lpstr>Calibri Light</vt:lpstr>
      <vt:lpstr>Lucida Sans Unicode</vt:lpstr>
      <vt:lpstr>Times New Roman</vt:lpstr>
      <vt:lpstr>Wingdings</vt:lpstr>
      <vt:lpstr>Тема Office</vt:lpstr>
      <vt:lpstr>Презентация PowerPoint</vt:lpstr>
      <vt:lpstr>Презентация PowerPoint</vt:lpstr>
      <vt:lpstr>Дәріс мазмұны:</vt:lpstr>
      <vt:lpstr>Әдебиеттер тізімі:</vt:lpstr>
      <vt:lpstr>Әдебиеттер тізімі:</vt:lpstr>
      <vt:lpstr>Бағдарламалық құралдармен клиенттардің байланысы</vt:lpstr>
      <vt:lpstr>Бір рангтты (тең дәрежелі) желі</vt:lpstr>
      <vt:lpstr>Бақылау сұрақтары: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Асанали</dc:creator>
  <cp:lastModifiedBy>Асанали</cp:lastModifiedBy>
  <cp:revision>1</cp:revision>
  <dcterms:created xsi:type="dcterms:W3CDTF">2024-11-09T06:16:47Z</dcterms:created>
  <dcterms:modified xsi:type="dcterms:W3CDTF">2024-11-09T06:23:35Z</dcterms:modified>
</cp:coreProperties>
</file>