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5" r:id="rId1"/>
  </p:sldMasterIdLst>
  <p:sldIdLst>
    <p:sldId id="256" r:id="rId2"/>
    <p:sldId id="257" r:id="rId3"/>
    <p:sldId id="268" r:id="rId4"/>
    <p:sldId id="269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1"/>
    <p:restoredTop sz="94651"/>
  </p:normalViewPr>
  <p:slideViewPr>
    <p:cSldViewPr snapToGrid="0">
      <p:cViewPr varScale="1">
        <p:scale>
          <a:sx n="115" d="100"/>
          <a:sy n="115" d="100"/>
        </p:scale>
        <p:origin x="57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3F5C3-40AA-481A-A828-575FFB89EF33}" type="datetimeFigureOut">
              <a:rPr lang="ru-KZ" smtClean="0"/>
              <a:t>07.11.2023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188C5-C9A0-40F7-929A-56D5A148BD7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292446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3F5C3-40AA-481A-A828-575FFB89EF33}" type="datetimeFigureOut">
              <a:rPr lang="ru-KZ" smtClean="0"/>
              <a:t>07.11.2023</a:t>
            </a:fld>
            <a:endParaRPr lang="ru-K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188C5-C9A0-40F7-929A-56D5A148BD7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112722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3F5C3-40AA-481A-A828-575FFB89EF33}" type="datetimeFigureOut">
              <a:rPr lang="ru-KZ" smtClean="0"/>
              <a:t>07.11.2023</a:t>
            </a:fld>
            <a:endParaRPr lang="ru-K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188C5-C9A0-40F7-929A-56D5A148BD7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533289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3F5C3-40AA-481A-A828-575FFB89EF33}" type="datetimeFigureOut">
              <a:rPr lang="ru-KZ" smtClean="0"/>
              <a:t>07.11.2023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188C5-C9A0-40F7-929A-56D5A148BD7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791665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3F5C3-40AA-481A-A828-575FFB89EF33}" type="datetimeFigureOut">
              <a:rPr lang="ru-KZ" smtClean="0"/>
              <a:t>07.11.2023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188C5-C9A0-40F7-929A-56D5A148BD7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236667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3F5C3-40AA-481A-A828-575FFB89EF33}" type="datetimeFigureOut">
              <a:rPr lang="ru-KZ" smtClean="0"/>
              <a:t>07.11.2023</a:t>
            </a:fld>
            <a:endParaRPr lang="ru-KZ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188C5-C9A0-40F7-929A-56D5A148BD7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532311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3F5C3-40AA-481A-A828-575FFB89EF33}" type="datetimeFigureOut">
              <a:rPr lang="ru-KZ" smtClean="0"/>
              <a:t>07.11.2023</a:t>
            </a:fld>
            <a:endParaRPr lang="ru-KZ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188C5-C9A0-40F7-929A-56D5A148BD7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914942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3F5C3-40AA-481A-A828-575FFB89EF33}" type="datetimeFigureOut">
              <a:rPr lang="ru-KZ" smtClean="0"/>
              <a:t>07.11.2023</a:t>
            </a:fld>
            <a:endParaRPr lang="ru-KZ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188C5-C9A0-40F7-929A-56D5A148BD7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66938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3F5C3-40AA-481A-A828-575FFB89EF33}" type="datetimeFigureOut">
              <a:rPr lang="ru-KZ" smtClean="0"/>
              <a:t>07.11.2023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188C5-C9A0-40F7-929A-56D5A148BD7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8655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3F5C3-40AA-481A-A828-575FFB89EF33}" type="datetimeFigureOut">
              <a:rPr lang="ru-KZ" smtClean="0"/>
              <a:t>07.11.2023</a:t>
            </a:fld>
            <a:endParaRPr lang="ru-KZ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188C5-C9A0-40F7-929A-56D5A148BD7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1301111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3F5C3-40AA-481A-A828-575FFB89EF33}" type="datetimeFigureOut">
              <a:rPr lang="ru-KZ" smtClean="0"/>
              <a:t>07.11.2023</a:t>
            </a:fld>
            <a:endParaRPr lang="ru-KZ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ru-KZ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188C5-C9A0-40F7-929A-56D5A148BD7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819492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EC3F5C3-40AA-481A-A828-575FFB89EF33}" type="datetimeFigureOut">
              <a:rPr lang="ru-KZ" smtClean="0"/>
              <a:t>07.11.2023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D46188C5-C9A0-40F7-929A-56D5A148BD7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783136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6" r:id="rId1"/>
    <p:sldLayoutId id="2147483807" r:id="rId2"/>
    <p:sldLayoutId id="2147483808" r:id="rId3"/>
    <p:sldLayoutId id="2147483809" r:id="rId4"/>
    <p:sldLayoutId id="2147483810" r:id="rId5"/>
    <p:sldLayoutId id="2147483811" r:id="rId6"/>
    <p:sldLayoutId id="2147483812" r:id="rId7"/>
    <p:sldLayoutId id="2147483813" r:id="rId8"/>
    <p:sldLayoutId id="2147483814" r:id="rId9"/>
    <p:sldLayoutId id="2147483815" r:id="rId10"/>
    <p:sldLayoutId id="214748381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718B275-EFCC-47C0-9C9C-01CD895975F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Завершение  аудита финансовой отчетности</a:t>
            </a:r>
            <a:endParaRPr lang="ru-KZ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731593F-97A3-4F38-95FD-4402DEC4BD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9814141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C9EB74-4B0D-4FE4-859B-D946C76DD6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Государственный аудитор составляет рабочие документы в достаточно полной и подробной форме, необходимой для обеспечения понимания аудита.</a:t>
            </a:r>
            <a:br>
              <a:rPr lang="ru-K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3D393FC-825A-4D8F-BA80-9197ED277834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Государственному аудитору необходимо своевременно документировать обсуждения значительных вопросов с руководством и специалистами объекта аудита, а также привлеченными экспертами.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Рабочие документы составляются и систематизируются таким образом, чтобы отвечать обстоятельствам каждой конкретной аудиторской проверки и потребностям аудитора в ходе ее проведения.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Государственному аудитору необходимо установить надлежащие процедуры для обеспечения конфиденциальности, сохранности рабочих документов, а также их хранения исходя из установленных законодательством республики Казахстан требований.</a:t>
            </a:r>
            <a:endParaRPr lang="ru-KZ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Документация представляется в бумажной и (или) электронной форме.</a:t>
            </a:r>
            <a:endParaRPr lang="ru-KZ" sz="20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endParaRPr lang="ru-KZ" sz="2000" dirty="0"/>
          </a:p>
        </p:txBody>
      </p:sp>
    </p:spTree>
    <p:extLst>
      <p:ext uri="{BB962C8B-B14F-4D97-AF65-F5344CB8AC3E}">
        <p14:creationId xmlns:p14="http://schemas.microsoft.com/office/powerpoint/2010/main" val="11591483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00695F5-BE64-46AC-87E4-423478903D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Аудиторский отчет</a:t>
            </a:r>
            <a:br>
              <a:rPr lang="ru-K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2ADED28-9513-4819-BF3F-DA7EEA631AC5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 lnSpcReduction="10000"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40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Аудиторский отчет по финансовой отчетности является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результатом проведения аудита финансовой отчетности, составленный непосредственно государственными аудиторами, проводившими государственный аудит.</a:t>
            </a:r>
            <a:endParaRPr lang="ru-KZ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Аудиторский отчет по финансовой отчетности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документ, составленный непосредственно проводившими государственный аудит государственными аудиторами, содержащий </a:t>
            </a:r>
            <a:r>
              <a:rPr lang="ru-RU" sz="240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выраженное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 письменной форме мнение </a:t>
            </a:r>
            <a:r>
              <a:rPr lang="ru-RU" sz="240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 достоверности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финансовой отчетности, а также </a:t>
            </a:r>
            <a:r>
              <a:rPr lang="ru-RU" sz="240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соответствии порядка ведения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бухгалтерского учета и составления финансовой отчетности </a:t>
            </a:r>
            <a:r>
              <a:rPr lang="ru-RU" sz="240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требованиям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установленным законодательством Республики Казахстан.</a:t>
            </a:r>
            <a:endParaRPr lang="ru-KZ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ru-KZ" sz="2400" dirty="0"/>
          </a:p>
        </p:txBody>
      </p:sp>
    </p:spTree>
    <p:extLst>
      <p:ext uri="{BB962C8B-B14F-4D97-AF65-F5344CB8AC3E}">
        <p14:creationId xmlns:p14="http://schemas.microsoft.com/office/powerpoint/2010/main" val="41821996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894CBA-8AAC-446B-834F-8B896EBE4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Для выражения мнения государственный аудитор получает уверенность в том, что финансовая отчетность не содержит существенных искажений, вызванных недобросовестными действиями или ошибкой. </a:t>
            </a:r>
            <a:br>
              <a:rPr lang="ru-K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3885703-F08B-4446-BF98-80596063BE90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 lnSpcReduction="10000"/>
          </a:bodyPr>
          <a:lstStyle/>
          <a:p>
            <a:pPr algn="just"/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Если государственный аудитор </a:t>
            </a:r>
            <a:r>
              <a:rPr lang="ru-RU" sz="400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 получит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достаточное и надлежащее аудиторское доказательство о том, что финансовая отчетность не содержит существенные искажения, </a:t>
            </a:r>
            <a:r>
              <a:rPr lang="ru-RU" sz="400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он выражает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мнение </a:t>
            </a:r>
            <a:r>
              <a:rPr lang="ru-RU" sz="400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 оговоркой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аудиторском отчете по финансовой отчетности.</a:t>
            </a:r>
            <a:endParaRPr lang="ru-KZ" sz="4000" dirty="0"/>
          </a:p>
        </p:txBody>
      </p:sp>
    </p:spTree>
    <p:extLst>
      <p:ext uri="{BB962C8B-B14F-4D97-AF65-F5344CB8AC3E}">
        <p14:creationId xmlns:p14="http://schemas.microsoft.com/office/powerpoint/2010/main" val="18397037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82BF49-9C7D-4FDA-A1F2-8FE5164656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Аудиторский отчет по финансовой отчетности должен содержать высокий уровень уверенности и содержать четко выраженное мнение по финансовой отчетности, исходя из доказательств, полученных в ходе аудита.</a:t>
            </a:r>
            <a:br>
              <a:rPr lang="ru-K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351C551-A1FD-4749-A4DB-ACCE8069AD05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 lnSpcReduction="10000"/>
          </a:bodyPr>
          <a:lstStyle/>
          <a:p>
            <a:pPr algn="just"/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Если государственный аудитор </a:t>
            </a:r>
            <a:r>
              <a:rPr lang="ru-RU" sz="320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выражает мнение 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 том, что ведение бухгалтерского учета </a:t>
            </a:r>
            <a:r>
              <a:rPr lang="ru-RU" sz="320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соответствует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установленным требованиям, финансовая отчетность составлена на основе достоверных учетных данных, </a:t>
            </a:r>
            <a:r>
              <a:rPr lang="ru-RU" sz="320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отсутствуют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существенные ошибки, получена вся информация для проведения аудита в соответствии с программой аудита, он принимает </a:t>
            </a:r>
            <a:r>
              <a:rPr lang="ru-RU" sz="320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положительный аудиторский отчет 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 финансовой отчетности.</a:t>
            </a:r>
            <a:endParaRPr lang="ru-KZ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endParaRPr lang="ru-KZ" sz="3200" dirty="0"/>
          </a:p>
        </p:txBody>
      </p:sp>
    </p:spTree>
    <p:extLst>
      <p:ext uri="{BB962C8B-B14F-4D97-AF65-F5344CB8AC3E}">
        <p14:creationId xmlns:p14="http://schemas.microsoft.com/office/powerpoint/2010/main" val="33845770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4AC4B1-DB17-4079-98D8-074CB531D0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случаях </a:t>
            </a:r>
            <a:r>
              <a:rPr lang="ru-RU" sz="1800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неведения бухгалтерского учета 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либо утраты бухгалтерских документов на объекте государственного аудита выдается аудиторский </a:t>
            </a:r>
            <a:r>
              <a:rPr lang="ru-RU" sz="18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отчет по финансовой отчетности с отказом 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выражения мнения</a:t>
            </a:r>
            <a:endParaRPr lang="ru-KZ" sz="1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D2EA7EF-56AD-4AA1-AB38-E47528285892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 lnSpcReduction="10000"/>
          </a:bodyPr>
          <a:lstStyle/>
          <a:p>
            <a:pPr algn="just"/>
            <a:r>
              <a:rPr lang="ru-RU" sz="280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Руководителем органа внутреннего государственного аудита направляется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объекту государственного аудита и вышестоящий орган осуществляющий руководство или управление объектом государственного аудита, </a:t>
            </a:r>
            <a:r>
              <a:rPr lang="ru-RU" sz="280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предписание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 требованием о восстановлении бухгалтерского учета на объекте государственного аудита с </a:t>
            </a:r>
            <a:r>
              <a:rPr lang="ru-RU" sz="280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определением срока 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завершения этой работы. </a:t>
            </a:r>
          </a:p>
          <a:p>
            <a:pPr algn="just"/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этом вносится соответствующие изменения в перечень объектов государственного аудита на соответствующий год. </a:t>
            </a:r>
            <a:endParaRPr lang="ru-KZ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K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39036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181BB0-906E-474C-AB6A-9D13EAADD4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30D3160-C81C-4EC3-9320-3209035F5D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Мониторинг результатов аудита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Признание результатов государственного аудита. 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5800458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776297-B7C9-2720-3478-3247474E8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D1B2150-58B6-A59E-A012-132F42BB65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ru-RU" dirty="0">
                <a:solidFill>
                  <a:schemeClr val="tx1"/>
                </a:solidFill>
              </a:rPr>
              <a:t>Лицо, ответственное за проведение аудиторского мероприятия, на постоянной и системной основе осуществляет мониторинг:</a:t>
            </a:r>
          </a:p>
          <a:p>
            <a:pPr algn="just"/>
            <a:r>
              <a:rPr lang="ru-RU" dirty="0">
                <a:solidFill>
                  <a:schemeClr val="tx1"/>
                </a:solidFill>
              </a:rPr>
              <a:t>      1) своевременности и полноты информации о результатах рассмотрения рекомендаций, данных в аудиторском заключении, и подтверждающих документов, направляемых объектом государственного аудита и иными заинтересованными лицами;</a:t>
            </a:r>
          </a:p>
          <a:p>
            <a:pPr algn="just"/>
            <a:r>
              <a:rPr lang="ru-RU" dirty="0">
                <a:solidFill>
                  <a:schemeClr val="tx1"/>
                </a:solidFill>
              </a:rPr>
              <a:t>      2) своевременности и полноты исполнения предписаний, направленных для их обязательного исполнения, и подтверждающих документов, направляемых объектом государственного аудита и иными заинтересованными лицами.</a:t>
            </a:r>
          </a:p>
          <a:p>
            <a:pPr algn="just"/>
            <a:r>
              <a:rPr lang="ru-RU" dirty="0">
                <a:solidFill>
                  <a:schemeClr val="tx1"/>
                </a:solidFill>
              </a:rPr>
              <a:t>      Информацию о результатах рассмотрения рекомендаций, данных в аудиторском заключении, а также об исполнении предписания объект государственного аудита и иные заинтересованные лица направляют в ведомство и его территориальные подразделения в указанные в соответствующих документах сроки с приложением подтверждающих документов.</a:t>
            </a:r>
          </a:p>
          <a:p>
            <a:pPr algn="just"/>
            <a:br>
              <a:rPr lang="ru-RU" dirty="0">
                <a:solidFill>
                  <a:schemeClr val="tx1"/>
                </a:solidFill>
              </a:rPr>
            </a:br>
            <a:endParaRPr lang="ru-KZ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55529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00769B-A2AA-450D-5E45-E97A82E33C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8080644-8F17-444D-A03A-DC5834E24D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8" y="301083"/>
            <a:ext cx="7315200" cy="5683665"/>
          </a:xfrm>
        </p:spPr>
        <p:txBody>
          <a:bodyPr>
            <a:normAutofit lnSpcReduction="10000"/>
          </a:bodyPr>
          <a:lstStyle/>
          <a:p>
            <a:pPr algn="just" fontAlgn="base"/>
            <a:r>
              <a:rPr lang="ru-RU" b="0" dirty="0">
                <a:solidFill>
                  <a:schemeClr val="tx1"/>
                </a:solidFill>
                <a:effectLst/>
                <a:latin typeface="Courier New" panose="02070309020205020404" pitchFamily="49" charset="0"/>
              </a:rPr>
              <a:t>руководителем группы аудита в течение 5 (пяти) рабочих дней со дня получения информации (подтверждающих документов) от объекта государственного аудита проводится анализ полноты выполнения объектом государственного аудита рекомендаций и предписаний.</a:t>
            </a:r>
          </a:p>
          <a:p>
            <a:pPr algn="just" fontAlgn="base"/>
            <a:r>
              <a:rPr lang="ru-RU" b="0" dirty="0">
                <a:solidFill>
                  <a:schemeClr val="tx1"/>
                </a:solidFill>
                <a:effectLst/>
                <a:latin typeface="Courier New" panose="02070309020205020404" pitchFamily="49" charset="0"/>
              </a:rPr>
              <a:t>      Продление срока исполнения пунктов предписаний допускается не более 2 (двух) раз при наличии аргументированных обоснований объекта государственного аудита, за исключением случаев, когда на основании аудиторских мероприятий осуществляется рассмотрение в судебном порядке и (или) уголовное производство, или по иным, не зависящим от объекта аудита основаниям.</a:t>
            </a:r>
          </a:p>
          <a:p>
            <a:pPr algn="just" fontAlgn="base"/>
            <a:r>
              <a:rPr lang="ru-RU" b="0" dirty="0">
                <a:solidFill>
                  <a:schemeClr val="tx1"/>
                </a:solidFill>
                <a:effectLst/>
                <a:latin typeface="Courier New" panose="02070309020205020404" pitchFamily="49" charset="0"/>
              </a:rPr>
              <a:t>      При полном рассмотрении рекомендаций и исполнения предписаний, составляется справка о завершении аудиторского мероприятия по форме</a:t>
            </a:r>
          </a:p>
          <a:p>
            <a:pPr algn="just"/>
            <a:endParaRPr lang="ru-KZ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33727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B02252-841B-4F24-AD3B-440384B70E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 завершении аудита финансовой отчетности государственному аудитору необходимо оценить полноту и качество исполнения программы аудита.</a:t>
            </a:r>
            <a:br>
              <a:rPr lang="ru-KZ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KZ" sz="20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C11F7FA-BE26-4691-83CD-5D15FE601696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2"/>
          </a:solidFill>
        </p:spPr>
        <p:txBody>
          <a:bodyPr>
            <a:normAutofit lnSpcReduction="10000"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Государственный аудитор повторно просматривает все рабочие документы, чтобы проверить качество исполнения той части процедур, которая выполнялась членами группы государственного аудита. </a:t>
            </a:r>
            <a:endParaRPr lang="ru-KZ" sz="4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KZ" sz="4000" dirty="0"/>
          </a:p>
        </p:txBody>
      </p:sp>
    </p:spTree>
    <p:extLst>
      <p:ext uri="{BB962C8B-B14F-4D97-AF65-F5344CB8AC3E}">
        <p14:creationId xmlns:p14="http://schemas.microsoft.com/office/powerpoint/2010/main" val="30387782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2D1E496-7029-4E42-A777-34932603C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Обобщение и оценка результатов аудита</a:t>
            </a:r>
            <a:br>
              <a:rPr lang="ru-K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1ABD454-1802-4D93-A216-93800D5823CD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bg2">
              <a:lumMod val="20000"/>
              <a:lumOff val="80000"/>
            </a:schemeClr>
          </a:solidFill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 завершающем этапе аудита финансовой отчетности государственный аудитор и (или) руководитель группы аудита </a:t>
            </a:r>
          </a:p>
          <a:p>
            <a:pPr algn="just"/>
            <a:r>
              <a:rPr lang="ru-RU" sz="320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проверяет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принципы составления финансовой отчетности,</a:t>
            </a:r>
          </a:p>
          <a:p>
            <a:pPr algn="just"/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изучает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состав и содержание финансовой отчетности, раскрытие информации в пояснительной записке,</a:t>
            </a:r>
          </a:p>
          <a:p>
            <a:pPr algn="just"/>
            <a:r>
              <a:rPr lang="ru-RU" sz="320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сопоставляет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данные таблиц пояснительной записки с данными финансовой отчетности.</a:t>
            </a:r>
            <a:endParaRPr lang="ru-KZ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endParaRPr lang="ru-KZ" sz="3200" dirty="0"/>
          </a:p>
        </p:txBody>
      </p:sp>
    </p:spTree>
    <p:extLst>
      <p:ext uri="{BB962C8B-B14F-4D97-AF65-F5344CB8AC3E}">
        <p14:creationId xmlns:p14="http://schemas.microsoft.com/office/powerpoint/2010/main" val="3982739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87F3A2-CB81-4B39-A44F-9E1C34C2CB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26D181D-0701-4463-A6C6-0FDCAC82D083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92500"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Государственному аудитору и (или) руководителю группы аудита необходимо убедиться, что искажения показателей финансовой отчетности не превышают допустимый уровень существенности. </a:t>
            </a:r>
            <a:endParaRPr lang="ru-KZ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Оценка результатов аудита финансовой отчетности оформляется рабочим документом "РД – Оценка результатов аудита (РД-ОР)" по форме согласно приложению 59 к настоящему Стандарту.</a:t>
            </a:r>
            <a:endParaRPr lang="ru-KZ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ru-KZ" sz="3200" dirty="0"/>
          </a:p>
        </p:txBody>
      </p:sp>
    </p:spTree>
    <p:extLst>
      <p:ext uri="{BB962C8B-B14F-4D97-AF65-F5344CB8AC3E}">
        <p14:creationId xmlns:p14="http://schemas.microsoft.com/office/powerpoint/2010/main" val="35283833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09CA2D-AA10-44D5-97E3-CFC2DC2709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Аудиторская документация</a:t>
            </a:r>
            <a:br>
              <a:rPr lang="ru-K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95D20BC-6824-4AA2-AD46-D9054757D1FE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92500"/>
          </a:bodyPr>
          <a:lstStyle/>
          <a:p>
            <a:pPr algn="just"/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Аудиторская документация – это совокупность материальных носителей информации, отражающая совокупность выполненных аудиторских процедур, полученных аудиторских доказательств, заключений, составленных государственным аудитором, работниками объекта аудита и третьими лицами по запросу государственного аудитора до начала аудита, в ходе проведения аудита и по завершению аудиторской проверки.</a:t>
            </a:r>
            <a:endParaRPr lang="ru-KZ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01615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C142FD-4FB0-4C91-A581-D4B7E8629D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57E8428-5998-4AC9-8EF7-92CF2C408576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 lnSpcReduction="10000"/>
          </a:bodyPr>
          <a:lstStyle/>
          <a:p>
            <a:pPr algn="just"/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состав документации входят материалы государственного аудита и финансового контроля, анализ, письма-подтверждения и иная информация, а также отчетные формы необходимые для составления сводной информации, утверждаемые руководителем Комитета внутреннего государственного аудита или лицом, его замещающего.</a:t>
            </a:r>
            <a:endParaRPr lang="ru-KZ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3056062"/>
      </p:ext>
    </p:extLst>
  </p:cSld>
  <p:clrMapOvr>
    <a:masterClrMapping/>
  </p:clrMapOvr>
</p:sld>
</file>

<file path=ppt/theme/theme1.xml><?xml version="1.0" encoding="utf-8"?>
<a:theme xmlns:a="http://schemas.openxmlformats.org/drawingml/2006/main" name="Рамка">
  <a:themeElements>
    <a:clrScheme name="Рамка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Рамка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Рамка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{799CB237-16FB-0842-A308-3DF1B287E746}tf10001124</Template>
  <TotalTime>294</TotalTime>
  <Words>853</Words>
  <Application>Microsoft Macintosh PowerPoint</Application>
  <PresentationFormat>Широкоэкранный</PresentationFormat>
  <Paragraphs>38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Corbel</vt:lpstr>
      <vt:lpstr>Courier New</vt:lpstr>
      <vt:lpstr>Times New Roman</vt:lpstr>
      <vt:lpstr>Wingdings 2</vt:lpstr>
      <vt:lpstr>Рамка</vt:lpstr>
      <vt:lpstr>Завершение  аудита финансовой отчетности</vt:lpstr>
      <vt:lpstr>Презентация PowerPoint</vt:lpstr>
      <vt:lpstr>Презентация PowerPoint</vt:lpstr>
      <vt:lpstr>Презентация PowerPoint</vt:lpstr>
      <vt:lpstr>При завершении аудита финансовой отчетности государственному аудитору необходимо оценить полноту и качество исполнения программы аудита. </vt:lpstr>
      <vt:lpstr>Обобщение и оценка результатов аудита </vt:lpstr>
      <vt:lpstr>Презентация PowerPoint</vt:lpstr>
      <vt:lpstr>Аудиторская документация </vt:lpstr>
      <vt:lpstr>Презентация PowerPoint</vt:lpstr>
      <vt:lpstr>Государственный аудитор составляет рабочие документы в достаточно полной и подробной форме, необходимой для обеспечения понимания аудита. </vt:lpstr>
      <vt:lpstr>Аудиторский отчет </vt:lpstr>
      <vt:lpstr>Для выражения мнения государственный аудитор получает уверенность в том, что финансовая отчетность не содержит существенных искажений, вызванных недобросовестными действиями или ошибкой.  </vt:lpstr>
      <vt:lpstr>      Аудиторский отчет по финансовой отчетности должен содержать высокий уровень уверенности и содержать четко выраженное мнение по финансовой отчетности, исходя из доказательств, полученных в ходе аудита. </vt:lpstr>
      <vt:lpstr>В случаях неведения бухгалтерского учета либо утраты бухгалтерских документов на объекте государственного аудита выдается аудиторский отчет по финансовой отчетности с отказом от выражения мнения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ASUS</dc:creator>
  <cp:lastModifiedBy>Microsoft Office User</cp:lastModifiedBy>
  <cp:revision>30</cp:revision>
  <dcterms:created xsi:type="dcterms:W3CDTF">2020-12-03T05:39:07Z</dcterms:created>
  <dcterms:modified xsi:type="dcterms:W3CDTF">2023-11-06T20:15:28Z</dcterms:modified>
</cp:coreProperties>
</file>