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4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93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6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9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4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33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0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52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2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D7E4-1D2F-7643-9577-4D21A2E2340C}" type="datetimeFigureOut">
              <a:rPr lang="ru-RU" smtClean="0"/>
              <a:t>16.03.21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1FBC-83CD-9A46-AA95-CAD4E979D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4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Способы</a:t>
            </a:r>
            <a:r>
              <a:rPr lang="en-US" b="1" dirty="0"/>
              <a:t> </a:t>
            </a:r>
            <a:r>
              <a:rPr lang="en-US" b="1" dirty="0" err="1"/>
              <a:t>внедрения</a:t>
            </a:r>
            <a:r>
              <a:rPr lang="en-US" b="1" dirty="0"/>
              <a:t> </a:t>
            </a:r>
            <a:r>
              <a:rPr lang="en-US" b="1" dirty="0" err="1"/>
              <a:t>разрушающих</a:t>
            </a:r>
            <a:r>
              <a:rPr lang="en-US" b="1" dirty="0"/>
              <a:t> </a:t>
            </a:r>
            <a:r>
              <a:rPr lang="en-US" b="1" dirty="0" err="1"/>
              <a:t>программных</a:t>
            </a:r>
            <a:r>
              <a:rPr lang="en-US" b="1" dirty="0"/>
              <a:t> </a:t>
            </a:r>
            <a:r>
              <a:rPr lang="en-US" b="1" dirty="0" err="1"/>
              <a:t>средств</a:t>
            </a:r>
            <a:r>
              <a:rPr lang="en-US" b="1" dirty="0"/>
              <a:t> (РПС) </a:t>
            </a:r>
            <a:r>
              <a:rPr lang="en-US" b="1" dirty="0" err="1"/>
              <a:t>посредством</a:t>
            </a:r>
            <a:r>
              <a:rPr lang="en-US" b="1" dirty="0"/>
              <a:t> </a:t>
            </a:r>
            <a:r>
              <a:rPr lang="en-US" b="1" dirty="0" err="1"/>
              <a:t>инструментальных</a:t>
            </a:r>
            <a:r>
              <a:rPr lang="en-US" b="1" dirty="0"/>
              <a:t> </a:t>
            </a:r>
            <a:r>
              <a:rPr lang="en-US" b="1" dirty="0" err="1" smtClean="0"/>
              <a:t>средств</a:t>
            </a:r>
            <a:endParaRPr lang="ru-RU" b="1" dirty="0" smtClean="0"/>
          </a:p>
          <a:p>
            <a:pPr marL="0" indent="0">
              <a:buNone/>
            </a:pPr>
            <a:r>
              <a:rPr lang="en-US" dirty="0" err="1" smtClean="0"/>
              <a:t>упрощенн</a:t>
            </a:r>
            <a:r>
              <a:rPr lang="ru-RU" dirty="0" err="1" smtClean="0"/>
              <a:t>ая</a:t>
            </a:r>
            <a:r>
              <a:rPr lang="en-US" dirty="0" smtClean="0"/>
              <a:t> </a:t>
            </a:r>
            <a:r>
              <a:rPr lang="en-US" dirty="0" err="1" smtClean="0"/>
              <a:t>структур</a:t>
            </a:r>
            <a:r>
              <a:rPr lang="ru-RU" dirty="0" smtClean="0"/>
              <a:t>а</a:t>
            </a:r>
            <a:r>
              <a:rPr lang="en-US" dirty="0" err="1" smtClean="0"/>
              <a:t>у</a:t>
            </a:r>
            <a:r>
              <a:rPr lang="en-US" dirty="0" smtClean="0"/>
              <a:t> </a:t>
            </a:r>
            <a:r>
              <a:rPr lang="en-US" dirty="0" err="1" smtClean="0"/>
              <a:t>компилятора</a:t>
            </a:r>
            <a:r>
              <a:rPr lang="en-US" dirty="0" smtClean="0"/>
              <a:t>: </a:t>
            </a:r>
            <a:endParaRPr lang="ru-RU" dirty="0"/>
          </a:p>
          <a:p>
            <a:r>
              <a:rPr lang="en-US" dirty="0"/>
              <a:t>compile:</a:t>
            </a:r>
            <a:endParaRPr lang="ru-RU" dirty="0"/>
          </a:p>
          <a:p>
            <a:r>
              <a:rPr lang="en-US" dirty="0"/>
              <a:t>get (line); </a:t>
            </a:r>
            <a:endParaRPr lang="ru-RU" dirty="0"/>
          </a:p>
          <a:p>
            <a:r>
              <a:rPr lang="en-US" dirty="0"/>
              <a:t>translate (line)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Измененный</a:t>
            </a:r>
            <a:r>
              <a:rPr lang="en-US" dirty="0"/>
              <a:t>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 smtClean="0"/>
              <a:t>компилятора</a:t>
            </a:r>
            <a:r>
              <a:rPr lang="en-US" dirty="0" smtClean="0"/>
              <a:t>: </a:t>
            </a:r>
            <a:endParaRPr lang="ru-RU" dirty="0"/>
          </a:p>
          <a:p>
            <a:r>
              <a:rPr lang="en-US" dirty="0"/>
              <a:t>compile; </a:t>
            </a:r>
            <a:endParaRPr lang="ru-RU" dirty="0"/>
          </a:p>
          <a:p>
            <a:r>
              <a:rPr lang="en-US" dirty="0"/>
              <a:t>get (line) </a:t>
            </a:r>
            <a:endParaRPr lang="ru-RU" dirty="0"/>
          </a:p>
          <a:p>
            <a:r>
              <a:rPr lang="en-US" dirty="0"/>
              <a:t>if line=«</a:t>
            </a:r>
            <a:r>
              <a:rPr lang="en-US" dirty="0" err="1"/>
              <a:t>readpwd</a:t>
            </a:r>
            <a:r>
              <a:rPr lang="en-US" dirty="0"/>
              <a:t>(p)» then</a:t>
            </a:r>
            <a:endParaRPr lang="ru-RU" dirty="0"/>
          </a:p>
          <a:p>
            <a:r>
              <a:rPr lang="en-US" dirty="0"/>
              <a:t> translate (destructive means insertion); </a:t>
            </a:r>
            <a:endParaRPr lang="ru-RU" dirty="0"/>
          </a:p>
          <a:p>
            <a:r>
              <a:rPr lang="en-US" dirty="0"/>
              <a:t>else </a:t>
            </a:r>
            <a:endParaRPr lang="ru-RU" dirty="0"/>
          </a:p>
          <a:p>
            <a:r>
              <a:rPr lang="en-US" dirty="0"/>
              <a:t>translate(line); </a:t>
            </a:r>
            <a:endParaRPr lang="ru-RU" dirty="0"/>
          </a:p>
          <a:p>
            <a:r>
              <a:rPr lang="en-US" dirty="0"/>
              <a:t>fi;</a:t>
            </a:r>
            <a:endParaRPr lang="ru-RU" dirty="0"/>
          </a:p>
          <a:p>
            <a:pPr marL="0" indent="0">
              <a:buNone/>
            </a:pPr>
            <a:endParaRPr lang="ru-RU" b="1" u="sng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02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 fontScale="92500"/>
          </a:bodyPr>
          <a:lstStyle/>
          <a:p>
            <a:pPr marL="0" lvl="0" indent="0" fontAlgn="base">
              <a:buNone/>
            </a:pPr>
            <a:r>
              <a:rPr lang="en-US" dirty="0" smtClean="0"/>
              <a:t>4.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выбрано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куба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Р</a:t>
            </a:r>
            <a:r>
              <a:rPr lang="en-US" baseline="-25000" dirty="0" err="1"/>
              <a:t>ј</a:t>
            </a:r>
            <a:r>
              <a:rPr lang="en-US" dirty="0"/>
              <a:t>=Р</a:t>
            </a:r>
            <a:r>
              <a:rPr lang="en-US" baseline="-25000" dirty="0"/>
              <a:t>ј-1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осуществляется</a:t>
            </a:r>
            <a:r>
              <a:rPr lang="en-US" dirty="0"/>
              <a:t> </a:t>
            </a:r>
            <a:r>
              <a:rPr lang="en-US" dirty="0" err="1"/>
              <a:t>переход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п.6,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противном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— </a:t>
            </a:r>
            <a:r>
              <a:rPr lang="en-US" dirty="0" err="1"/>
              <a:t>к</a:t>
            </a:r>
            <a:r>
              <a:rPr lang="en-US" dirty="0"/>
              <a:t> п.5.</a:t>
            </a:r>
            <a:endParaRPr lang="ru-RU" dirty="0"/>
          </a:p>
          <a:p>
            <a:pPr marL="0" lvl="0" indent="0" fontAlgn="base">
              <a:buNone/>
            </a:pPr>
            <a:r>
              <a:rPr lang="en-US" dirty="0" smtClean="0"/>
              <a:t>5. </a:t>
            </a:r>
            <a:r>
              <a:rPr lang="en-US" dirty="0" err="1" smtClean="0"/>
              <a:t>Формируется</a:t>
            </a:r>
            <a:r>
              <a:rPr lang="en-US" dirty="0" smtClean="0"/>
              <a:t> </a:t>
            </a:r>
            <a:r>
              <a:rPr lang="en-US" dirty="0" err="1"/>
              <a:t>вектор</a:t>
            </a:r>
            <a:r>
              <a:rPr lang="en-US" dirty="0"/>
              <a:t> </a:t>
            </a:r>
            <a:r>
              <a:rPr lang="en-US" dirty="0" err="1"/>
              <a:t>Р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 ФД, </a:t>
            </a:r>
            <a:r>
              <a:rPr lang="en-US" dirty="0" err="1"/>
              <a:t>разряды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образуются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операций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</a:t>
            </a:r>
            <a:r>
              <a:rPr lang="en-US" dirty="0" err="1"/>
              <a:t>поразрядного</a:t>
            </a:r>
            <a:r>
              <a:rPr lang="en-US" dirty="0"/>
              <a:t> </a:t>
            </a:r>
            <a:r>
              <a:rPr lang="en-US" dirty="0" err="1"/>
              <a:t>пересечения</a:t>
            </a:r>
            <a:r>
              <a:rPr lang="en-US" dirty="0"/>
              <a:t> (</a:t>
            </a:r>
            <a:r>
              <a:rPr lang="en-US" dirty="0" err="1"/>
              <a:t>см</a:t>
            </a:r>
            <a:r>
              <a:rPr lang="en-US" dirty="0"/>
              <a:t>. п.5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Б</a:t>
            </a:r>
            <a:r>
              <a:rPr lang="en-US" dirty="0"/>
              <a:t>)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выбранного</a:t>
            </a:r>
            <a:r>
              <a:rPr lang="en-US" dirty="0"/>
              <a:t> </a:t>
            </a:r>
            <a:r>
              <a:rPr lang="en-US" dirty="0" err="1"/>
              <a:t>куба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gh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соответствующими</a:t>
            </a:r>
            <a:r>
              <a:rPr lang="en-US" dirty="0"/>
              <a:t> </a:t>
            </a:r>
            <a:r>
              <a:rPr lang="en-US" dirty="0" err="1"/>
              <a:t>компонентами</a:t>
            </a:r>
            <a:r>
              <a:rPr lang="en-US" dirty="0"/>
              <a:t> </a:t>
            </a:r>
            <a:r>
              <a:rPr lang="en-US" dirty="0" err="1"/>
              <a:t>вектора</a:t>
            </a:r>
            <a:r>
              <a:rPr lang="en-US" dirty="0"/>
              <a:t> Р</a:t>
            </a:r>
            <a:r>
              <a:rPr lang="en-US" baseline="-25000" dirty="0"/>
              <a:t>ј-1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заменой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результатами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перечисления</a:t>
            </a:r>
            <a:r>
              <a:rPr lang="en-US" dirty="0"/>
              <a:t>.</a:t>
            </a:r>
            <a:endParaRPr lang="ru-RU" dirty="0"/>
          </a:p>
          <a:p>
            <a:pPr marL="0" lvl="0" indent="0" fontAlgn="base">
              <a:buNone/>
            </a:pPr>
            <a:r>
              <a:rPr lang="en-US" dirty="0" smtClean="0"/>
              <a:t>8.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/>
              <a:t>g&lt;N+V,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осуществляется</a:t>
            </a:r>
            <a:r>
              <a:rPr lang="en-US" dirty="0"/>
              <a:t> </a:t>
            </a:r>
            <a:r>
              <a:rPr lang="en-US" dirty="0" err="1"/>
              <a:t>переход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п.7.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противном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завершается</a:t>
            </a:r>
            <a:r>
              <a:rPr lang="en-US" dirty="0"/>
              <a:t>.</a:t>
            </a:r>
            <a:endParaRPr lang="ru-RU" dirty="0"/>
          </a:p>
          <a:p>
            <a:pPr marL="0" indent="0" fontAlgn="base">
              <a:buNone/>
            </a:pPr>
            <a:r>
              <a:rPr lang="en-US" dirty="0" smtClean="0"/>
              <a:t>7. j</a:t>
            </a:r>
            <a:r>
              <a:rPr lang="en-US" dirty="0"/>
              <a:t>:=j+1, </a:t>
            </a:r>
            <a:r>
              <a:rPr lang="en-US" dirty="0" err="1"/>
              <a:t>переход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п.2.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Работа</a:t>
            </a:r>
            <a:r>
              <a:rPr lang="en-US" dirty="0" smtClean="0"/>
              <a:t> </a:t>
            </a:r>
            <a:r>
              <a:rPr lang="en-US" dirty="0" err="1"/>
              <a:t>компилятора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привнесенным</a:t>
            </a:r>
            <a:r>
              <a:rPr lang="en-US" dirty="0"/>
              <a:t> РПС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3493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458"/>
            <a:ext cx="8264266" cy="5041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изощренный</a:t>
            </a:r>
            <a:r>
              <a:rPr lang="en-US" dirty="0"/>
              <a:t> </a:t>
            </a:r>
            <a:r>
              <a:rPr lang="en-US" dirty="0" err="1"/>
              <a:t>метод</a:t>
            </a:r>
            <a:r>
              <a:rPr lang="en-US" dirty="0"/>
              <a:t> </a:t>
            </a:r>
            <a:r>
              <a:rPr lang="en-US" dirty="0" err="1"/>
              <a:t>внедрения</a:t>
            </a:r>
            <a:r>
              <a:rPr lang="en-US" dirty="0"/>
              <a:t> РПС </a:t>
            </a:r>
            <a:r>
              <a:rPr lang="en-US" dirty="0" err="1"/>
              <a:t>заключается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следующего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compile; </a:t>
            </a:r>
            <a:endParaRPr lang="ru-RU" dirty="0"/>
          </a:p>
          <a:p>
            <a:r>
              <a:rPr lang="en-US" dirty="0"/>
              <a:t>get (line) </a:t>
            </a:r>
            <a:endParaRPr lang="ru-RU" dirty="0"/>
          </a:p>
          <a:p>
            <a:r>
              <a:rPr lang="en-US" dirty="0"/>
              <a:t>if  line-“pattern_1”</a:t>
            </a:r>
            <a:endParaRPr lang="ru-RU" dirty="0"/>
          </a:p>
          <a:p>
            <a:r>
              <a:rPr lang="en-US" dirty="0"/>
              <a:t>then translate (destructive means insertion_N1);</a:t>
            </a:r>
            <a:endParaRPr lang="ru-RU" dirty="0"/>
          </a:p>
          <a:p>
            <a:r>
              <a:rPr lang="en-US" dirty="0"/>
              <a:t>if  line-“pattern_2” then </a:t>
            </a:r>
            <a:endParaRPr lang="ru-RU" dirty="0"/>
          </a:p>
          <a:p>
            <a:r>
              <a:rPr lang="en-US" dirty="0"/>
              <a:t>translate (destructive means insertion_N2); else </a:t>
            </a:r>
            <a:endParaRPr lang="ru-RU" dirty="0"/>
          </a:p>
          <a:p>
            <a:r>
              <a:rPr lang="en-US" dirty="0"/>
              <a:t>translate(line); </a:t>
            </a:r>
            <a:endParaRPr lang="ru-RU" dirty="0"/>
          </a:p>
          <a:p>
            <a:r>
              <a:rPr lang="en-US" dirty="0"/>
              <a:t>fi;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 smtClean="0"/>
              <a:t>А</a:t>
            </a:r>
            <a:endParaRPr lang="ru-RU" dirty="0" smtClean="0"/>
          </a:p>
          <a:p>
            <a:pPr marL="0" lvl="0" indent="0" fontAlgn="base">
              <a:buNone/>
            </a:pPr>
            <a:r>
              <a:rPr lang="ru-RU" dirty="0" smtClean="0"/>
              <a:t>1. </a:t>
            </a:r>
            <a:r>
              <a:rPr lang="en-US" dirty="0" err="1" smtClean="0"/>
              <a:t>Любым</a:t>
            </a:r>
            <a:r>
              <a:rPr lang="en-US" dirty="0" smtClean="0"/>
              <a:t> </a:t>
            </a:r>
            <a:r>
              <a:rPr lang="en-US" dirty="0" err="1"/>
              <a:t>известным</a:t>
            </a:r>
            <a:r>
              <a:rPr lang="en-US" dirty="0"/>
              <a:t>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находится</a:t>
            </a:r>
            <a:r>
              <a:rPr lang="en-US" dirty="0"/>
              <a:t> </a:t>
            </a:r>
            <a:r>
              <a:rPr lang="en-US" dirty="0" err="1"/>
              <a:t>минимальная</a:t>
            </a:r>
            <a:r>
              <a:rPr lang="en-US" dirty="0"/>
              <a:t> </a:t>
            </a:r>
            <a:r>
              <a:rPr lang="en-US" dirty="0" err="1"/>
              <a:t>дизъюнктивная</a:t>
            </a:r>
            <a:r>
              <a:rPr lang="en-US" dirty="0"/>
              <a:t> </a:t>
            </a:r>
            <a:r>
              <a:rPr lang="en-US" dirty="0" err="1"/>
              <a:t>нормальная</a:t>
            </a:r>
            <a:r>
              <a:rPr lang="en-US" dirty="0"/>
              <a:t> </a:t>
            </a:r>
            <a:r>
              <a:rPr lang="en-US" dirty="0" err="1"/>
              <a:t>форма</a:t>
            </a:r>
            <a:r>
              <a:rPr lang="en-US" dirty="0"/>
              <a:t> (МДНФ)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отрицания</a:t>
            </a:r>
            <a:r>
              <a:rPr lang="en-US" dirty="0"/>
              <a:t>.</a:t>
            </a:r>
            <a:endParaRPr lang="ru-RU" dirty="0"/>
          </a:p>
          <a:p>
            <a:pPr marL="0" lvl="0" indent="0" fontAlgn="base">
              <a:buNone/>
            </a:pPr>
            <a:r>
              <a:rPr lang="ru-RU" dirty="0" smtClean="0"/>
              <a:t>2. </a:t>
            </a:r>
            <a:r>
              <a:rPr lang="en-US" dirty="0" err="1" smtClean="0"/>
              <a:t>Находятся</a:t>
            </a:r>
            <a:r>
              <a:rPr lang="en-US" dirty="0" smtClean="0"/>
              <a:t> </a:t>
            </a:r>
            <a:r>
              <a:rPr lang="en-US" dirty="0" err="1"/>
              <a:t>кубы</a:t>
            </a:r>
            <a:r>
              <a:rPr lang="en-US" dirty="0"/>
              <a:t> ВП,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значениям</a:t>
            </a:r>
            <a:r>
              <a:rPr lang="en-US" dirty="0"/>
              <a:t> </a:t>
            </a:r>
            <a:r>
              <a:rPr lang="en-US" i="1" dirty="0"/>
              <a:t>f=</a:t>
            </a:r>
            <a:r>
              <a:rPr lang="en-US" dirty="0"/>
              <a:t>1.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простой</a:t>
            </a:r>
            <a:r>
              <a:rPr lang="en-US" dirty="0"/>
              <a:t> </a:t>
            </a:r>
            <a:r>
              <a:rPr lang="en-US" dirty="0" err="1"/>
              <a:t>импликанте</a:t>
            </a:r>
            <a:r>
              <a:rPr lang="en-US" dirty="0"/>
              <a:t> </a:t>
            </a:r>
            <a:r>
              <a:rPr lang="en-US" dirty="0" err="1"/>
              <a:t>ставится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соответствие</a:t>
            </a:r>
            <a:r>
              <a:rPr lang="en-US" dirty="0"/>
              <a:t> </a:t>
            </a:r>
            <a:r>
              <a:rPr lang="en-US" dirty="0" err="1"/>
              <a:t>куб</a:t>
            </a:r>
            <a:r>
              <a:rPr lang="en-US" dirty="0"/>
              <a:t>,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разрядов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формируются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правилам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2.1.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переменная</a:t>
            </a:r>
            <a:r>
              <a:rPr lang="en-US" dirty="0"/>
              <a:t> </a:t>
            </a:r>
            <a:r>
              <a:rPr lang="en-US" dirty="0" err="1"/>
              <a:t>входит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импликанту</a:t>
            </a:r>
            <a:r>
              <a:rPr lang="en-US" dirty="0"/>
              <a:t> </a:t>
            </a:r>
            <a:r>
              <a:rPr lang="en-US" dirty="0" err="1"/>
              <a:t>без</a:t>
            </a:r>
            <a:r>
              <a:rPr lang="en-US" dirty="0"/>
              <a:t> </a:t>
            </a:r>
            <a:r>
              <a:rPr lang="en-US" dirty="0" err="1"/>
              <a:t>отрицания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кубе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=1, </a:t>
            </a:r>
            <a:r>
              <a:rPr lang="en-US" dirty="0" err="1"/>
              <a:t>ей</a:t>
            </a:r>
            <a:r>
              <a:rPr lang="en-US" dirty="0"/>
              <a:t> </a:t>
            </a:r>
            <a:r>
              <a:rPr lang="en-US" dirty="0" err="1"/>
              <a:t>соответствует</a:t>
            </a:r>
            <a:r>
              <a:rPr lang="en-US" dirty="0"/>
              <a:t> 1,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переменная</a:t>
            </a:r>
            <a:r>
              <a:rPr lang="en-US" dirty="0"/>
              <a:t> </a:t>
            </a:r>
            <a:r>
              <a:rPr lang="en-US" dirty="0" err="1"/>
              <a:t>входит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отрицанием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0;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2.2.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переменная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входит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импликанту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кубе</a:t>
            </a:r>
            <a:r>
              <a:rPr lang="en-US" dirty="0"/>
              <a:t> </a:t>
            </a:r>
            <a:r>
              <a:rPr lang="en-US" dirty="0" err="1"/>
              <a:t>ей</a:t>
            </a:r>
            <a:r>
              <a:rPr lang="en-US" dirty="0"/>
              <a:t> </a:t>
            </a:r>
            <a:r>
              <a:rPr lang="en-US" dirty="0" err="1"/>
              <a:t>соответствует</a:t>
            </a:r>
            <a:r>
              <a:rPr lang="en-US" dirty="0"/>
              <a:t> </a:t>
            </a:r>
            <a:r>
              <a:rPr lang="en-US" dirty="0" err="1"/>
              <a:t>х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Находятся</a:t>
            </a:r>
            <a:r>
              <a:rPr lang="en-US" dirty="0"/>
              <a:t> </a:t>
            </a:r>
            <a:r>
              <a:rPr lang="en-US" dirty="0" err="1"/>
              <a:t>кубы</a:t>
            </a:r>
            <a:r>
              <a:rPr lang="en-US" dirty="0"/>
              <a:t> ВП,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значениям</a:t>
            </a:r>
            <a:r>
              <a:rPr lang="en-US" dirty="0"/>
              <a:t> </a:t>
            </a:r>
            <a:r>
              <a:rPr lang="en-US" i="1" dirty="0"/>
              <a:t>f=</a:t>
            </a:r>
            <a:r>
              <a:rPr lang="en-US" dirty="0"/>
              <a:t>0.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МДНФ </a:t>
            </a:r>
            <a:r>
              <a:rPr lang="en-US" dirty="0" err="1"/>
              <a:t>отрицания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 err="1"/>
              <a:t>применяют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, </a:t>
            </a:r>
            <a:r>
              <a:rPr lang="en-US" dirty="0" err="1"/>
              <a:t>определенные</a:t>
            </a:r>
            <a:r>
              <a:rPr lang="en-US" dirty="0"/>
              <a:t> </a:t>
            </a:r>
            <a:r>
              <a:rPr lang="en-US" dirty="0" err="1"/>
              <a:t>пунктом</a:t>
            </a:r>
            <a:r>
              <a:rPr lang="en-US" dirty="0"/>
              <a:t> 2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051308"/>
              </p:ext>
            </p:extLst>
          </p:nvPr>
        </p:nvGraphicFramePr>
        <p:xfrm>
          <a:off x="457200" y="317500"/>
          <a:ext cx="8432802" cy="2758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978"/>
                <a:gridCol w="936978"/>
                <a:gridCol w="936978"/>
                <a:gridCol w="936978"/>
                <a:gridCol w="936978"/>
                <a:gridCol w="936978"/>
                <a:gridCol w="936978"/>
                <a:gridCol w="936978"/>
                <a:gridCol w="936978"/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Функции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и</a:t>
                      </a: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или</a:t>
                      </a: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НЕ</a:t>
                      </a: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i="1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 i="1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400" i="1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2400" i="1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ctr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88900" marT="68580" marB="1206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281940" indent="180340" algn="l">
                        <a:lnSpc>
                          <a:spcPct val="104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88900" marT="68580" marB="1206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Вырожденное</a:t>
            </a:r>
            <a:r>
              <a:rPr lang="en-US" dirty="0"/>
              <a:t> </a:t>
            </a:r>
            <a:r>
              <a:rPr lang="en-US" dirty="0" err="1"/>
              <a:t>покрытие</a:t>
            </a:r>
            <a:r>
              <a:rPr lang="en-US" dirty="0"/>
              <a:t> </a:t>
            </a:r>
            <a:r>
              <a:rPr lang="en-US" dirty="0" err="1"/>
              <a:t>функциональной</a:t>
            </a:r>
            <a:r>
              <a:rPr lang="en-US" dirty="0"/>
              <a:t> </a:t>
            </a:r>
            <a:r>
              <a:rPr lang="en-US" dirty="0" err="1"/>
              <a:t>диаграммы</a:t>
            </a:r>
            <a:r>
              <a:rPr lang="en-US" dirty="0"/>
              <a:t> </a:t>
            </a:r>
            <a:r>
              <a:rPr lang="en-US" dirty="0" err="1"/>
              <a:t>строится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следующей</a:t>
            </a:r>
            <a:r>
              <a:rPr lang="en-US" dirty="0"/>
              <a:t> </a:t>
            </a:r>
            <a:r>
              <a:rPr lang="en-US" dirty="0" err="1"/>
              <a:t>процедуре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Функциональные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входящие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функциональную</a:t>
            </a:r>
            <a:r>
              <a:rPr lang="en-US" dirty="0"/>
              <a:t> </a:t>
            </a:r>
            <a:r>
              <a:rPr lang="en-US" dirty="0" err="1"/>
              <a:t>диаграмму</a:t>
            </a:r>
            <a:r>
              <a:rPr lang="en-US" dirty="0"/>
              <a:t>, </a:t>
            </a:r>
            <a:r>
              <a:rPr lang="en-US" dirty="0" err="1"/>
              <a:t>нумеруются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правилам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а</a:t>
            </a:r>
            <a:r>
              <a:rPr lang="en-US" dirty="0"/>
              <a:t>) </a:t>
            </a:r>
            <a:r>
              <a:rPr lang="en-US" dirty="0" err="1"/>
              <a:t>номера</a:t>
            </a:r>
            <a:r>
              <a:rPr lang="en-US" dirty="0"/>
              <a:t> 1,...,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присваиваются</a:t>
            </a:r>
            <a:r>
              <a:rPr lang="en-US" dirty="0"/>
              <a:t> </a:t>
            </a:r>
            <a:r>
              <a:rPr lang="en-US" dirty="0" err="1"/>
              <a:t>входным</a:t>
            </a:r>
            <a:r>
              <a:rPr lang="en-US" dirty="0"/>
              <a:t> </a:t>
            </a:r>
            <a:r>
              <a:rPr lang="en-US" dirty="0" err="1"/>
              <a:t>командам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произвольном</a:t>
            </a:r>
            <a:r>
              <a:rPr lang="en-US" dirty="0"/>
              <a:t> </a:t>
            </a:r>
            <a:r>
              <a:rPr lang="en-US" dirty="0" err="1"/>
              <a:t>порядке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б</a:t>
            </a:r>
            <a:r>
              <a:rPr lang="en-US" dirty="0"/>
              <a:t>) </a:t>
            </a:r>
            <a:r>
              <a:rPr lang="en-US" dirty="0" err="1"/>
              <a:t>помера</a:t>
            </a:r>
            <a:r>
              <a:rPr lang="en-US" dirty="0"/>
              <a:t> </a:t>
            </a:r>
            <a:r>
              <a:rPr lang="en-US" dirty="0" err="1"/>
              <a:t>a+t</a:t>
            </a:r>
            <a:r>
              <a:rPr lang="en-US" dirty="0"/>
              <a:t>,...,b, t≥1 </a:t>
            </a:r>
            <a:r>
              <a:rPr lang="en-US" dirty="0" err="1"/>
              <a:t>присваиваются</a:t>
            </a:r>
            <a:r>
              <a:rPr lang="en-US" dirty="0"/>
              <a:t> </a:t>
            </a:r>
            <a:r>
              <a:rPr lang="en-US" dirty="0" err="1"/>
              <a:t>фупкциопальпым</a:t>
            </a:r>
            <a:r>
              <a:rPr lang="en-US" dirty="0"/>
              <a:t> </a:t>
            </a:r>
            <a:r>
              <a:rPr lang="en-US" dirty="0" err="1"/>
              <a:t>связям</a:t>
            </a:r>
            <a:r>
              <a:rPr lang="en-US" dirty="0"/>
              <a:t> </a:t>
            </a:r>
            <a:r>
              <a:rPr lang="en-US" dirty="0" err="1"/>
              <a:t>так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номер</a:t>
            </a:r>
            <a:r>
              <a:rPr lang="en-US" dirty="0"/>
              <a:t> </a:t>
            </a:r>
            <a:r>
              <a:rPr lang="en-US" dirty="0" err="1"/>
              <a:t>выходного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 ФС (</a:t>
            </a:r>
            <a:r>
              <a:rPr lang="en-US" dirty="0" err="1"/>
              <a:t>события</a:t>
            </a:r>
            <a:r>
              <a:rPr lang="en-US" dirty="0"/>
              <a:t>)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 </a:t>
            </a:r>
            <a:r>
              <a:rPr lang="en-US" dirty="0" err="1"/>
              <a:t>номера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входного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 (</a:t>
            </a:r>
            <a:r>
              <a:rPr lang="en-US" dirty="0" err="1"/>
              <a:t>команды</a:t>
            </a:r>
            <a:r>
              <a:rPr lang="en-US" dirty="0"/>
              <a:t>).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Строится</a:t>
            </a:r>
            <a:r>
              <a:rPr lang="en-US" dirty="0"/>
              <a:t> </a:t>
            </a:r>
            <a:r>
              <a:rPr lang="en-US" dirty="0" err="1"/>
              <a:t>таблица</a:t>
            </a:r>
            <a:r>
              <a:rPr lang="en-US" dirty="0"/>
              <a:t>, </a:t>
            </a:r>
            <a:r>
              <a:rPr lang="en-US" dirty="0" err="1"/>
              <a:t>имеющая</a:t>
            </a:r>
            <a:r>
              <a:rPr lang="en-US" dirty="0"/>
              <a:t> d </a:t>
            </a:r>
            <a:r>
              <a:rPr lang="en-US" dirty="0" err="1"/>
              <a:t>столбцов</a:t>
            </a:r>
            <a:r>
              <a:rPr lang="en-US" dirty="0"/>
              <a:t> (d - </a:t>
            </a:r>
            <a:r>
              <a:rPr lang="en-US" dirty="0" err="1"/>
              <a:t>количество</a:t>
            </a:r>
            <a:r>
              <a:rPr lang="en-US" dirty="0"/>
              <a:t> ФС).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З</a:t>
            </a:r>
            <a:r>
              <a:rPr lang="en-US" dirty="0"/>
              <a:t>. </a:t>
            </a:r>
            <a:r>
              <a:rPr lang="en-US" dirty="0" err="1"/>
              <a:t>Начиная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ФС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наименьшим</a:t>
            </a:r>
            <a:r>
              <a:rPr lang="en-US" dirty="0"/>
              <a:t> </a:t>
            </a:r>
            <a:r>
              <a:rPr lang="en-US" dirty="0" err="1"/>
              <a:t>номером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таблицу</a:t>
            </a:r>
            <a:r>
              <a:rPr lang="en-US" dirty="0"/>
              <a:t> </a:t>
            </a:r>
            <a:r>
              <a:rPr lang="en-US" dirty="0" err="1"/>
              <a:t>заносятся</a:t>
            </a:r>
            <a:r>
              <a:rPr lang="en-US" dirty="0"/>
              <a:t> </a:t>
            </a:r>
            <a:r>
              <a:rPr lang="en-US" dirty="0" err="1"/>
              <a:t>вырожденные</a:t>
            </a:r>
            <a:r>
              <a:rPr lang="en-US" dirty="0"/>
              <a:t> </a:t>
            </a:r>
            <a:r>
              <a:rPr lang="en-US" dirty="0" err="1"/>
              <a:t>покрытия</a:t>
            </a:r>
            <a:r>
              <a:rPr lang="en-US" dirty="0"/>
              <a:t> </a:t>
            </a:r>
            <a:r>
              <a:rPr lang="en-US" dirty="0" err="1"/>
              <a:t>булевых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, </a:t>
            </a:r>
            <a:r>
              <a:rPr lang="en-US" dirty="0" err="1"/>
              <a:t>описывающих</a:t>
            </a:r>
            <a:r>
              <a:rPr lang="en-US" dirty="0"/>
              <a:t> ФС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учетом</a:t>
            </a:r>
            <a:r>
              <a:rPr lang="en-US" dirty="0"/>
              <a:t> </a:t>
            </a:r>
            <a:r>
              <a:rPr lang="en-US" dirty="0" err="1"/>
              <a:t>принятой</a:t>
            </a:r>
            <a:r>
              <a:rPr lang="en-US" dirty="0"/>
              <a:t> </a:t>
            </a:r>
            <a:r>
              <a:rPr lang="en-US" dirty="0" err="1"/>
              <a:t>нумерации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432346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dirty="0"/>
              <a:t> </a:t>
            </a:r>
            <a:r>
              <a:rPr lang="en-US" sz="3300" dirty="0" err="1" smtClean="0"/>
              <a:t>Алгоритм</a:t>
            </a:r>
            <a:r>
              <a:rPr lang="en-US" sz="3300" dirty="0" smtClean="0"/>
              <a:t> </a:t>
            </a:r>
            <a:r>
              <a:rPr lang="en-US" sz="3300" dirty="0" err="1"/>
              <a:t>Б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1. </a:t>
            </a:r>
            <a:r>
              <a:rPr lang="en-US" sz="3300" dirty="0" err="1"/>
              <a:t>Начальная</a:t>
            </a:r>
            <a:r>
              <a:rPr lang="en-US" sz="3300" dirty="0"/>
              <a:t> </a:t>
            </a:r>
            <a:r>
              <a:rPr lang="en-US" sz="3300" dirty="0" err="1"/>
              <a:t>установка</a:t>
            </a:r>
            <a:r>
              <a:rPr lang="en-US" sz="3300" dirty="0"/>
              <a:t> </a:t>
            </a:r>
            <a:r>
              <a:rPr lang="en-US" sz="3300" dirty="0" err="1"/>
              <a:t>номера</a:t>
            </a:r>
            <a:r>
              <a:rPr lang="en-US" sz="3300" dirty="0"/>
              <a:t> </a:t>
            </a:r>
            <a:r>
              <a:rPr lang="en-US" sz="3300" dirty="0" err="1"/>
              <a:t>шага</a:t>
            </a:r>
            <a:r>
              <a:rPr lang="en-US" sz="3300" dirty="0"/>
              <a:t> </a:t>
            </a:r>
            <a:r>
              <a:rPr lang="en-US" sz="3300" dirty="0" err="1"/>
              <a:t>ј</a:t>
            </a:r>
            <a:r>
              <a:rPr lang="en-US" sz="3300" dirty="0"/>
              <a:t>:=0.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2. </a:t>
            </a:r>
            <a:r>
              <a:rPr lang="en-US" sz="3300" dirty="0" err="1"/>
              <a:t>Из</a:t>
            </a:r>
            <a:r>
              <a:rPr lang="en-US" sz="3300" dirty="0"/>
              <a:t> </a:t>
            </a:r>
            <a:r>
              <a:rPr lang="en-US" sz="3300" dirty="0" err="1"/>
              <a:t>вектора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 </a:t>
            </a:r>
            <a:r>
              <a:rPr lang="en-US" sz="3300" dirty="0" err="1"/>
              <a:t>состояния</a:t>
            </a:r>
            <a:r>
              <a:rPr lang="en-US" sz="3300" dirty="0"/>
              <a:t> ФД </a:t>
            </a:r>
            <a:r>
              <a:rPr lang="en-US" sz="3300" dirty="0" err="1"/>
              <a:t>выбирается</a:t>
            </a:r>
            <a:r>
              <a:rPr lang="en-US" sz="3300" dirty="0"/>
              <a:t> ФС </a:t>
            </a:r>
            <a:r>
              <a:rPr lang="en-US" sz="3300" dirty="0" err="1"/>
              <a:t>S</a:t>
            </a:r>
            <a:r>
              <a:rPr lang="en-US" sz="3300" baseline="-25000" dirty="0" err="1"/>
              <a:t>h</a:t>
            </a:r>
            <a:r>
              <a:rPr lang="en-US" sz="3300" dirty="0"/>
              <a:t> </a:t>
            </a:r>
            <a:r>
              <a:rPr lang="en-US" sz="3300" dirty="0" err="1"/>
              <a:t>с</a:t>
            </a:r>
            <a:r>
              <a:rPr lang="en-US" sz="3300" dirty="0"/>
              <a:t> </a:t>
            </a:r>
            <a:r>
              <a:rPr lang="en-US" sz="3300" dirty="0" err="1"/>
              <a:t>наибольшем</a:t>
            </a:r>
            <a:r>
              <a:rPr lang="en-US" sz="3300" dirty="0"/>
              <a:t> </a:t>
            </a:r>
            <a:r>
              <a:rPr lang="en-US" sz="3300" dirty="0" err="1"/>
              <a:t>номером</a:t>
            </a:r>
            <a:r>
              <a:rPr lang="en-US" sz="3300" dirty="0"/>
              <a:t>, </a:t>
            </a:r>
            <a:r>
              <a:rPr lang="en-US" sz="3300" dirty="0" err="1"/>
              <a:t>ранее</a:t>
            </a:r>
            <a:r>
              <a:rPr lang="en-US" sz="3300" dirty="0"/>
              <a:t> </a:t>
            </a:r>
            <a:r>
              <a:rPr lang="en-US" sz="3300" dirty="0" err="1"/>
              <a:t>не</a:t>
            </a:r>
            <a:r>
              <a:rPr lang="en-US" sz="3300" dirty="0"/>
              <a:t> </a:t>
            </a:r>
            <a:r>
              <a:rPr lang="en-US" sz="3300" dirty="0" err="1"/>
              <a:t>рассматривавшаяся</a:t>
            </a:r>
            <a:r>
              <a:rPr lang="en-US" sz="3300" dirty="0"/>
              <a:t>, </a:t>
            </a:r>
            <a:r>
              <a:rPr lang="en-US" sz="3300" dirty="0" err="1"/>
              <a:t>значение</a:t>
            </a:r>
            <a:r>
              <a:rPr lang="en-US" sz="3300" dirty="0"/>
              <a:t> </a:t>
            </a:r>
            <a:r>
              <a:rPr lang="en-US" sz="3300" dirty="0" err="1"/>
              <a:t>которой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 </a:t>
            </a:r>
            <a:r>
              <a:rPr lang="en-US" sz="3300" dirty="0" err="1"/>
              <a:t>определено</a:t>
            </a:r>
            <a:r>
              <a:rPr lang="en-US" sz="3300" dirty="0"/>
              <a:t> (0 </a:t>
            </a:r>
            <a:r>
              <a:rPr lang="en-US" sz="3300" dirty="0" err="1"/>
              <a:t>или</a:t>
            </a:r>
            <a:r>
              <a:rPr lang="en-US" sz="3300" dirty="0"/>
              <a:t> 1).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3. </a:t>
            </a:r>
            <a:r>
              <a:rPr lang="en-US" sz="3300" dirty="0" err="1"/>
              <a:t>Если</a:t>
            </a:r>
            <a:r>
              <a:rPr lang="en-US" sz="3300" dirty="0"/>
              <a:t> </a:t>
            </a:r>
            <a:r>
              <a:rPr lang="en-US" sz="3300" dirty="0" err="1"/>
              <a:t>S</a:t>
            </a:r>
            <a:r>
              <a:rPr lang="en-US" sz="3300" baseline="-25000" dirty="0" err="1"/>
              <a:t>h</a:t>
            </a:r>
            <a:r>
              <a:rPr lang="en-US" sz="3300" dirty="0"/>
              <a:t> </a:t>
            </a:r>
            <a:r>
              <a:rPr lang="en-US" sz="3300" dirty="0" err="1"/>
              <a:t>есть</a:t>
            </a:r>
            <a:r>
              <a:rPr lang="en-US" sz="3300" dirty="0"/>
              <a:t> </a:t>
            </a:r>
            <a:r>
              <a:rPr lang="en-US" sz="3300" dirty="0" err="1"/>
              <a:t>входное</a:t>
            </a:r>
            <a:r>
              <a:rPr lang="en-US" sz="3300" dirty="0"/>
              <a:t> </a:t>
            </a:r>
            <a:r>
              <a:rPr lang="en-US" sz="3300" dirty="0" err="1"/>
              <a:t>условие</a:t>
            </a:r>
            <a:r>
              <a:rPr lang="en-US" sz="3300" dirty="0"/>
              <a:t> ФД, </a:t>
            </a:r>
            <a:r>
              <a:rPr lang="en-US" sz="3300" dirty="0" err="1"/>
              <a:t>то</a:t>
            </a:r>
            <a:r>
              <a:rPr lang="en-US" sz="3300" dirty="0"/>
              <a:t> </a:t>
            </a:r>
            <a:r>
              <a:rPr lang="en-US" sz="3300" dirty="0" err="1"/>
              <a:t>алгоритм</a:t>
            </a:r>
            <a:r>
              <a:rPr lang="en-US" sz="3300" dirty="0"/>
              <a:t> </a:t>
            </a:r>
            <a:r>
              <a:rPr lang="en-US" sz="3300" dirty="0" err="1"/>
              <a:t>завершается</a:t>
            </a:r>
            <a:r>
              <a:rPr lang="en-US" sz="3300" dirty="0"/>
              <a:t>, </a:t>
            </a:r>
            <a:r>
              <a:rPr lang="en-US" sz="3300" dirty="0" err="1"/>
              <a:t>т.е</a:t>
            </a:r>
            <a:r>
              <a:rPr lang="en-US" sz="3300" dirty="0"/>
              <a:t>. </a:t>
            </a:r>
            <a:r>
              <a:rPr lang="en-US" sz="3300" dirty="0" err="1"/>
              <a:t>значения</a:t>
            </a:r>
            <a:r>
              <a:rPr lang="en-US" sz="3300" dirty="0"/>
              <a:t> </a:t>
            </a:r>
            <a:r>
              <a:rPr lang="en-US" sz="3300" dirty="0" err="1"/>
              <a:t>входных</a:t>
            </a:r>
            <a:r>
              <a:rPr lang="en-US" sz="3300" dirty="0"/>
              <a:t> </a:t>
            </a:r>
            <a:r>
              <a:rPr lang="en-US" sz="3300" dirty="0" err="1"/>
              <a:t>условий</a:t>
            </a:r>
            <a:r>
              <a:rPr lang="en-US" sz="3300" dirty="0"/>
              <a:t>, </a:t>
            </a:r>
            <a:r>
              <a:rPr lang="en-US" sz="3300" dirty="0" err="1"/>
              <a:t>определенных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, </a:t>
            </a:r>
            <a:r>
              <a:rPr lang="en-US" sz="3300" dirty="0" err="1"/>
              <a:t>являются</a:t>
            </a:r>
            <a:r>
              <a:rPr lang="en-US" sz="3300" dirty="0"/>
              <a:t> </a:t>
            </a:r>
            <a:r>
              <a:rPr lang="en-US" sz="3300" dirty="0" err="1"/>
              <a:t>искомыми</a:t>
            </a:r>
            <a:r>
              <a:rPr lang="en-US" sz="3300" dirty="0"/>
              <a:t>.</a:t>
            </a:r>
            <a:endParaRPr lang="ru-RU" sz="3300" dirty="0"/>
          </a:p>
          <a:p>
            <a:pPr marL="0" indent="0">
              <a:buNone/>
            </a:pP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противном</a:t>
            </a:r>
            <a:r>
              <a:rPr lang="en-US" sz="3300" dirty="0"/>
              <a:t> </a:t>
            </a:r>
            <a:r>
              <a:rPr lang="en-US" sz="3300" dirty="0" err="1"/>
              <a:t>случае</a:t>
            </a:r>
            <a:r>
              <a:rPr lang="en-US" sz="3300" dirty="0"/>
              <a:t> </a:t>
            </a:r>
            <a:r>
              <a:rPr lang="en-US" sz="3300" dirty="0" err="1"/>
              <a:t>выполняется</a:t>
            </a:r>
            <a:r>
              <a:rPr lang="en-US" sz="3300" dirty="0"/>
              <a:t> п.4.</a:t>
            </a:r>
            <a:endParaRPr lang="ru-RU" sz="3300" dirty="0"/>
          </a:p>
          <a:p>
            <a:pPr marL="0" indent="0">
              <a:buNone/>
            </a:pPr>
            <a:r>
              <a:rPr lang="en-US" sz="3300" dirty="0"/>
              <a:t>4. </a:t>
            </a:r>
            <a:r>
              <a:rPr lang="en-US" sz="3300" dirty="0" err="1"/>
              <a:t>Из</a:t>
            </a:r>
            <a:r>
              <a:rPr lang="en-US" sz="3300" dirty="0"/>
              <a:t> </a:t>
            </a:r>
            <a:r>
              <a:rPr lang="en-US" sz="3300" dirty="0" err="1"/>
              <a:t>таблицы</a:t>
            </a:r>
            <a:r>
              <a:rPr lang="en-US" sz="3300" dirty="0"/>
              <a:t> </a:t>
            </a:r>
            <a:r>
              <a:rPr lang="en-US" sz="3300" dirty="0" err="1"/>
              <a:t>вырожденных</a:t>
            </a:r>
            <a:r>
              <a:rPr lang="en-US" sz="3300" dirty="0"/>
              <a:t> </a:t>
            </a:r>
            <a:r>
              <a:rPr lang="en-US" sz="3300" dirty="0" err="1"/>
              <a:t>покрытий</a:t>
            </a:r>
            <a:r>
              <a:rPr lang="en-US" sz="3300" dirty="0"/>
              <a:t> ФС </a:t>
            </a:r>
            <a:r>
              <a:rPr lang="en-US" sz="3300" dirty="0" err="1"/>
              <a:t>выбираются</a:t>
            </a:r>
            <a:r>
              <a:rPr lang="en-US" sz="3300" dirty="0"/>
              <a:t> </a:t>
            </a:r>
            <a:r>
              <a:rPr lang="en-US" sz="3300" dirty="0" err="1"/>
              <a:t>кубы</a:t>
            </a:r>
            <a:r>
              <a:rPr lang="en-US" sz="3300" dirty="0"/>
              <a:t> </a:t>
            </a:r>
            <a:r>
              <a:rPr lang="en-US" sz="3300" i="1" dirty="0" err="1"/>
              <a:t>K</a:t>
            </a:r>
            <a:r>
              <a:rPr lang="en-US" sz="3300" i="1" baseline="-25000" dirty="0" err="1"/>
              <a:t>h</a:t>
            </a:r>
            <a:r>
              <a:rPr lang="en-US" sz="3300" i="1" baseline="30000" dirty="0"/>
              <a:t>(1)</a:t>
            </a:r>
            <a:r>
              <a:rPr lang="en-US" sz="3300" i="1" dirty="0"/>
              <a:t>,…,</a:t>
            </a:r>
            <a:r>
              <a:rPr lang="en-US" sz="3300" i="1" dirty="0" err="1"/>
              <a:t>K</a:t>
            </a:r>
            <a:r>
              <a:rPr lang="en-US" sz="3300" i="1" baseline="-25000" dirty="0" err="1"/>
              <a:t>h</a:t>
            </a:r>
            <a:r>
              <a:rPr lang="en-US" sz="3300" i="1" baseline="30000" dirty="0"/>
              <a:t>(k)</a:t>
            </a:r>
            <a:r>
              <a:rPr lang="en-US" sz="3300" dirty="0"/>
              <a:t>,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которых</a:t>
            </a:r>
            <a:r>
              <a:rPr lang="en-US" sz="3300" dirty="0"/>
              <a:t> </a:t>
            </a:r>
            <a:r>
              <a:rPr lang="en-US" sz="3300" dirty="0" err="1"/>
              <a:t>значения</a:t>
            </a:r>
            <a:r>
              <a:rPr lang="en-US" sz="3300" dirty="0"/>
              <a:t> ФС </a:t>
            </a:r>
            <a:r>
              <a:rPr lang="en-US" sz="3300" dirty="0" err="1"/>
              <a:t>совпадают</a:t>
            </a:r>
            <a:r>
              <a:rPr lang="en-US" sz="3300" dirty="0"/>
              <a:t> </a:t>
            </a:r>
            <a:r>
              <a:rPr lang="en-US" sz="3300" dirty="0" err="1"/>
              <a:t>со</a:t>
            </a:r>
            <a:r>
              <a:rPr lang="en-US" sz="3300" dirty="0"/>
              <a:t> </a:t>
            </a:r>
            <a:r>
              <a:rPr lang="en-US" sz="3300" dirty="0" err="1"/>
              <a:t>значениями</a:t>
            </a:r>
            <a:r>
              <a:rPr lang="en-US" sz="3300" dirty="0"/>
              <a:t>, </a:t>
            </a:r>
            <a:r>
              <a:rPr lang="en-US" sz="3300" dirty="0" err="1"/>
              <a:t>определенными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, </a:t>
            </a:r>
            <a:r>
              <a:rPr lang="en-US" sz="3300" dirty="0" err="1"/>
              <a:t>а</a:t>
            </a:r>
            <a:r>
              <a:rPr lang="en-US" sz="3300" dirty="0"/>
              <a:t> </a:t>
            </a:r>
            <a:r>
              <a:rPr lang="en-US" sz="3300" dirty="0" err="1"/>
              <a:t>значения</a:t>
            </a:r>
            <a:r>
              <a:rPr lang="en-US" sz="3300" dirty="0"/>
              <a:t> </a:t>
            </a:r>
            <a:r>
              <a:rPr lang="en-US" sz="3300" dirty="0" err="1"/>
              <a:t>входных</a:t>
            </a:r>
            <a:r>
              <a:rPr lang="en-US" sz="3300" dirty="0"/>
              <a:t> </a:t>
            </a:r>
            <a:r>
              <a:rPr lang="en-US" sz="3300" dirty="0" err="1"/>
              <a:t>условий</a:t>
            </a:r>
            <a:r>
              <a:rPr lang="en-US" sz="3300" dirty="0"/>
              <a:t> </a:t>
            </a:r>
            <a:r>
              <a:rPr lang="en-US" sz="3300" dirty="0" smtClean="0"/>
              <a:t>ФС </a:t>
            </a:r>
            <a:r>
              <a:rPr lang="en-US" sz="3300" dirty="0" err="1"/>
              <a:t>не</a:t>
            </a:r>
            <a:r>
              <a:rPr lang="en-US" sz="3300" dirty="0"/>
              <a:t> </a:t>
            </a:r>
            <a:r>
              <a:rPr lang="en-US" sz="3300" dirty="0" err="1"/>
              <a:t>противоречат</a:t>
            </a:r>
            <a:r>
              <a:rPr lang="en-US" sz="3300" dirty="0"/>
              <a:t> </a:t>
            </a:r>
            <a:r>
              <a:rPr lang="en-US" sz="3300" dirty="0" err="1"/>
              <a:t>их</a:t>
            </a:r>
            <a:r>
              <a:rPr lang="en-US" sz="3300" dirty="0"/>
              <a:t> </a:t>
            </a:r>
            <a:r>
              <a:rPr lang="en-US" sz="3300" dirty="0" err="1"/>
              <a:t>значениям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. </a:t>
            </a:r>
            <a:r>
              <a:rPr lang="en-US" sz="3300" dirty="0" err="1"/>
              <a:t>Противоречие</a:t>
            </a:r>
            <a:r>
              <a:rPr lang="en-US" sz="3300" dirty="0"/>
              <a:t> </a:t>
            </a:r>
            <a:r>
              <a:rPr lang="en-US" sz="3300" dirty="0" err="1"/>
              <a:t>имеет</a:t>
            </a:r>
            <a:r>
              <a:rPr lang="en-US" sz="3300" dirty="0"/>
              <a:t> </a:t>
            </a:r>
            <a:r>
              <a:rPr lang="en-US" sz="3300" dirty="0" err="1"/>
              <a:t>место</a:t>
            </a:r>
            <a:r>
              <a:rPr lang="en-US" sz="3300" dirty="0"/>
              <a:t> </a:t>
            </a:r>
            <a:r>
              <a:rPr lang="en-US" sz="3300" dirty="0" err="1"/>
              <a:t>тогда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только</a:t>
            </a:r>
            <a:r>
              <a:rPr lang="en-US" sz="3300" dirty="0"/>
              <a:t> </a:t>
            </a:r>
            <a:r>
              <a:rPr lang="en-US" sz="3300" dirty="0" err="1"/>
              <a:t>тогда</a:t>
            </a:r>
            <a:r>
              <a:rPr lang="en-US" sz="3300" dirty="0"/>
              <a:t>, </a:t>
            </a:r>
            <a:r>
              <a:rPr lang="en-US" sz="3300" dirty="0" err="1"/>
              <a:t>когда</a:t>
            </a:r>
            <a:r>
              <a:rPr lang="en-US" sz="3300" dirty="0"/>
              <a:t> </a:t>
            </a:r>
            <a:r>
              <a:rPr lang="en-US" sz="3300" dirty="0" err="1"/>
              <a:t>значение</a:t>
            </a:r>
            <a:r>
              <a:rPr lang="en-US" sz="3300" dirty="0"/>
              <a:t> </a:t>
            </a:r>
            <a:r>
              <a:rPr lang="en-US" sz="3300" dirty="0" err="1"/>
              <a:t>входного</a:t>
            </a:r>
            <a:r>
              <a:rPr lang="en-US" sz="3300" dirty="0"/>
              <a:t> </a:t>
            </a:r>
            <a:r>
              <a:rPr lang="en-US" sz="3300" dirty="0" err="1"/>
              <a:t>условия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кубе</a:t>
            </a:r>
            <a:r>
              <a:rPr lang="en-US" sz="3300" dirty="0"/>
              <a:t> </a:t>
            </a:r>
            <a:r>
              <a:rPr lang="en-US" sz="3300" i="1" dirty="0" err="1" smtClean="0"/>
              <a:t>K</a:t>
            </a:r>
            <a:r>
              <a:rPr lang="en-US" sz="3300" i="1" baseline="-25000" dirty="0" err="1" smtClean="0"/>
              <a:t>h</a:t>
            </a:r>
            <a:r>
              <a:rPr lang="en-US" sz="3300" i="1" baseline="30000" dirty="0"/>
              <a:t>(j)</a:t>
            </a:r>
            <a:r>
              <a:rPr lang="en-US" sz="3300" baseline="30000" dirty="0"/>
              <a:t> </a:t>
            </a:r>
            <a:r>
              <a:rPr lang="en-US" sz="3300" dirty="0" err="1"/>
              <a:t>равно</a:t>
            </a:r>
            <a:r>
              <a:rPr lang="en-US" sz="3300" dirty="0"/>
              <a:t> 0(1), </a:t>
            </a:r>
            <a:r>
              <a:rPr lang="en-US" sz="3300" dirty="0" err="1"/>
              <a:t>а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 </a:t>
            </a:r>
            <a:r>
              <a:rPr lang="en-US" sz="3300" dirty="0" err="1"/>
              <a:t>противоположное</a:t>
            </a:r>
            <a:r>
              <a:rPr lang="en-US" sz="3300" dirty="0"/>
              <a:t> 1(0). </a:t>
            </a:r>
            <a:r>
              <a:rPr lang="en-US" sz="3300" dirty="0" err="1"/>
              <a:t>Если</a:t>
            </a:r>
            <a:r>
              <a:rPr lang="en-US" sz="3300" dirty="0"/>
              <a:t> h </a:t>
            </a:r>
            <a:r>
              <a:rPr lang="en-US" sz="3300" dirty="0" err="1"/>
              <a:t>больше</a:t>
            </a:r>
            <a:r>
              <a:rPr lang="en-US" sz="3300" dirty="0"/>
              <a:t> </a:t>
            </a:r>
            <a:r>
              <a:rPr lang="en-US" sz="3300" dirty="0" err="1"/>
              <a:t>наименьшего</a:t>
            </a:r>
            <a:r>
              <a:rPr lang="en-US" sz="3300" dirty="0"/>
              <a:t> </a:t>
            </a:r>
            <a:r>
              <a:rPr lang="en-US" sz="3300" dirty="0" err="1"/>
              <a:t>номера</a:t>
            </a:r>
            <a:r>
              <a:rPr lang="en-US" sz="3300" dirty="0"/>
              <a:t> ФС, </a:t>
            </a:r>
            <a:r>
              <a:rPr lang="en-US" sz="3300" dirty="0" err="1"/>
              <a:t>значение</a:t>
            </a:r>
            <a:r>
              <a:rPr lang="en-US" sz="3300" dirty="0"/>
              <a:t> </a:t>
            </a:r>
            <a:r>
              <a:rPr lang="en-US" sz="3300" dirty="0" err="1"/>
              <a:t>которого</a:t>
            </a:r>
            <a:r>
              <a:rPr lang="en-US" sz="3300" dirty="0"/>
              <a:t> </a:t>
            </a:r>
            <a:r>
              <a:rPr lang="en-US" sz="3300" dirty="0" err="1"/>
              <a:t>определено</a:t>
            </a:r>
            <a:r>
              <a:rPr lang="en-US" sz="3300" dirty="0"/>
              <a:t> </a:t>
            </a:r>
            <a:r>
              <a:rPr lang="en-US" sz="3300" dirty="0" err="1"/>
              <a:t>в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ј</a:t>
            </a:r>
            <a:r>
              <a:rPr lang="en-US" sz="3300" dirty="0"/>
              <a:t>, </a:t>
            </a:r>
            <a:r>
              <a:rPr lang="en-US" sz="3300" dirty="0" err="1"/>
              <a:t>но</a:t>
            </a:r>
            <a:r>
              <a:rPr lang="en-US" sz="3300" dirty="0"/>
              <a:t> </a:t>
            </a:r>
            <a:r>
              <a:rPr lang="en-US" sz="3300" dirty="0" err="1"/>
              <a:t>из</a:t>
            </a:r>
            <a:r>
              <a:rPr lang="en-US" sz="3300" dirty="0"/>
              <a:t> </a:t>
            </a:r>
            <a:r>
              <a:rPr lang="en-US" sz="3300" dirty="0" err="1"/>
              <a:t>вырожденного</a:t>
            </a:r>
            <a:r>
              <a:rPr lang="en-US" sz="3300" dirty="0"/>
              <a:t> </a:t>
            </a:r>
            <a:r>
              <a:rPr lang="en-US" sz="3300" dirty="0" err="1"/>
              <a:t>покрытия</a:t>
            </a:r>
            <a:r>
              <a:rPr lang="en-US" sz="3300" dirty="0"/>
              <a:t> ФС </a:t>
            </a:r>
            <a:r>
              <a:rPr lang="en-US" sz="3300" dirty="0" err="1"/>
              <a:t>S</a:t>
            </a:r>
            <a:r>
              <a:rPr lang="en-US" sz="3300" baseline="-25000" dirty="0" err="1"/>
              <a:t>h</a:t>
            </a:r>
            <a:r>
              <a:rPr lang="en-US" sz="3300" dirty="0"/>
              <a:t> </a:t>
            </a:r>
            <a:r>
              <a:rPr lang="en-US" sz="3300" dirty="0" err="1"/>
              <a:t>нельзя</a:t>
            </a:r>
            <a:r>
              <a:rPr lang="en-US" sz="3300" dirty="0"/>
              <a:t> </a:t>
            </a:r>
            <a:r>
              <a:rPr lang="en-US" sz="3300" dirty="0" err="1"/>
              <a:t>выбрать</a:t>
            </a:r>
            <a:r>
              <a:rPr lang="en-US" sz="3300" dirty="0"/>
              <a:t> </a:t>
            </a:r>
            <a:r>
              <a:rPr lang="en-US" sz="3300" dirty="0" err="1"/>
              <a:t>ни</a:t>
            </a:r>
            <a:r>
              <a:rPr lang="en-US" sz="3300" dirty="0"/>
              <a:t> </a:t>
            </a:r>
            <a:r>
              <a:rPr lang="en-US" sz="3300" dirty="0" err="1"/>
              <a:t>одного</a:t>
            </a:r>
            <a:r>
              <a:rPr lang="en-US" sz="3300" dirty="0"/>
              <a:t> </a:t>
            </a:r>
            <a:r>
              <a:rPr lang="en-US" sz="3300" dirty="0" err="1"/>
              <a:t>куба</a:t>
            </a:r>
            <a:r>
              <a:rPr lang="en-US" sz="3300" dirty="0"/>
              <a:t>, </a:t>
            </a:r>
            <a:r>
              <a:rPr lang="en-US" sz="3300" dirty="0" err="1"/>
              <a:t>удовлетворяющего</a:t>
            </a:r>
            <a:r>
              <a:rPr lang="en-US" sz="3300" dirty="0"/>
              <a:t> </a:t>
            </a:r>
            <a:r>
              <a:rPr lang="en-US" sz="3300" dirty="0" err="1"/>
              <a:t>указанным</a:t>
            </a:r>
            <a:r>
              <a:rPr lang="en-US" sz="3300" dirty="0"/>
              <a:t> </a:t>
            </a:r>
            <a:r>
              <a:rPr lang="en-US" sz="3300" dirty="0" err="1"/>
              <a:t>условиям</a:t>
            </a:r>
            <a:r>
              <a:rPr lang="en-US" sz="3300" dirty="0"/>
              <a:t>, </a:t>
            </a:r>
            <a:r>
              <a:rPr lang="en-US" sz="3300" dirty="0" err="1"/>
              <a:t>то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dirty="0"/>
              <a:t> </a:t>
            </a:r>
            <a:r>
              <a:rPr lang="en-US" sz="3300" dirty="0" err="1"/>
              <a:t>не</a:t>
            </a:r>
            <a:r>
              <a:rPr lang="en-US" sz="3300" dirty="0"/>
              <a:t> </a:t>
            </a:r>
            <a:r>
              <a:rPr lang="en-US" sz="3300" dirty="0" err="1"/>
              <a:t>реализуем</a:t>
            </a:r>
            <a:r>
              <a:rPr lang="en-US" sz="3300" dirty="0"/>
              <a:t>, </a:t>
            </a:r>
            <a:r>
              <a:rPr lang="en-US" sz="3300" dirty="0" err="1"/>
              <a:t>т.е</a:t>
            </a:r>
            <a:r>
              <a:rPr lang="en-US" sz="3300" dirty="0"/>
              <a:t>. </a:t>
            </a:r>
            <a:r>
              <a:rPr lang="en-US" sz="3300" dirty="0" err="1"/>
              <a:t>не</a:t>
            </a:r>
            <a:r>
              <a:rPr lang="en-US" sz="3300" dirty="0"/>
              <a:t> </a:t>
            </a:r>
            <a:r>
              <a:rPr lang="en-US" sz="3300" dirty="0" err="1"/>
              <a:t>существует</a:t>
            </a:r>
            <a:r>
              <a:rPr lang="en-US" sz="3300" dirty="0"/>
              <a:t> </a:t>
            </a:r>
            <a:r>
              <a:rPr lang="en-US" sz="3300" dirty="0" err="1"/>
              <a:t>комбинации</a:t>
            </a:r>
            <a:r>
              <a:rPr lang="en-US" sz="3300" dirty="0"/>
              <a:t> </a:t>
            </a:r>
            <a:r>
              <a:rPr lang="en-US" sz="3300" dirty="0" err="1"/>
              <a:t>входных</a:t>
            </a:r>
            <a:r>
              <a:rPr lang="en-US" sz="3300" dirty="0"/>
              <a:t> </a:t>
            </a:r>
            <a:r>
              <a:rPr lang="en-US" sz="3300" dirty="0" err="1"/>
              <a:t>условий</a:t>
            </a:r>
            <a:r>
              <a:rPr lang="en-US" sz="3300" dirty="0"/>
              <a:t>, </a:t>
            </a:r>
            <a:r>
              <a:rPr lang="en-US" sz="3300" dirty="0" err="1"/>
              <a:t>при</a:t>
            </a:r>
            <a:r>
              <a:rPr lang="en-US" sz="3300" dirty="0"/>
              <a:t> </a:t>
            </a:r>
            <a:r>
              <a:rPr lang="en-US" sz="3300" dirty="0" err="1"/>
              <a:t>которой</a:t>
            </a:r>
            <a:r>
              <a:rPr lang="en-US" sz="3300" dirty="0"/>
              <a:t> </a:t>
            </a:r>
            <a:r>
              <a:rPr lang="en-US" sz="3300" dirty="0" err="1"/>
              <a:t>значение</a:t>
            </a:r>
            <a:r>
              <a:rPr lang="en-US" sz="3300" dirty="0"/>
              <a:t> </a:t>
            </a:r>
            <a:r>
              <a:rPr lang="en-US" sz="3300" dirty="0" err="1"/>
              <a:t>следствии</a:t>
            </a:r>
            <a:r>
              <a:rPr lang="en-US" sz="3300" dirty="0"/>
              <a:t> </a:t>
            </a:r>
            <a:r>
              <a:rPr lang="en-US" sz="3300" dirty="0" err="1"/>
              <a:t>соответствует</a:t>
            </a:r>
            <a:r>
              <a:rPr lang="en-US" sz="3300" dirty="0"/>
              <a:t> </a:t>
            </a:r>
            <a:r>
              <a:rPr lang="en-US" sz="3300" dirty="0" err="1"/>
              <a:t>Р</a:t>
            </a:r>
            <a:r>
              <a:rPr lang="en-US" sz="3300" baseline="-25000" dirty="0" err="1"/>
              <a:t>j</a:t>
            </a:r>
            <a:r>
              <a:rPr lang="en-US" sz="3300" baseline="-25000" dirty="0"/>
              <a:t>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Находится</a:t>
            </a:r>
            <a:r>
              <a:rPr lang="en-US" dirty="0"/>
              <a:t> </a:t>
            </a:r>
            <a:r>
              <a:rPr lang="en-US" dirty="0" err="1"/>
              <a:t>множество</a:t>
            </a:r>
            <a:r>
              <a:rPr lang="en-US" dirty="0"/>
              <a:t> </a:t>
            </a:r>
            <a:r>
              <a:rPr lang="en-US" dirty="0" err="1"/>
              <a:t>векторов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j</a:t>
            </a:r>
            <a:r>
              <a:rPr lang="en-US" i="1" baseline="30000" dirty="0"/>
              <a:t>(1)</a:t>
            </a:r>
            <a:r>
              <a:rPr lang="en-US" i="1" dirty="0"/>
              <a:t>,…,R</a:t>
            </a:r>
            <a:r>
              <a:rPr lang="en-US" i="1" baseline="-25000" dirty="0"/>
              <a:t>j+1</a:t>
            </a:r>
            <a:r>
              <a:rPr lang="en-US" i="1" baseline="30000" dirty="0"/>
              <a:t>(k)</a:t>
            </a:r>
            <a:r>
              <a:rPr lang="en-US" baseline="30000" dirty="0"/>
              <a:t> </a:t>
            </a:r>
            <a:r>
              <a:rPr lang="en-US" dirty="0" err="1"/>
              <a:t>поразрядного</a:t>
            </a:r>
            <a:r>
              <a:rPr lang="en-US" dirty="0"/>
              <a:t> </a:t>
            </a:r>
            <a:r>
              <a:rPr lang="en-US" dirty="0" err="1"/>
              <a:t>пересечения</a:t>
            </a:r>
            <a:r>
              <a:rPr lang="en-US" dirty="0"/>
              <a:t> </a:t>
            </a:r>
            <a:r>
              <a:rPr lang="en-US" dirty="0" err="1"/>
              <a:t>расширенных</a:t>
            </a:r>
            <a:r>
              <a:rPr lang="en-US" dirty="0"/>
              <a:t> </a:t>
            </a:r>
            <a:r>
              <a:rPr lang="en-US" dirty="0" err="1"/>
              <a:t>кубов</a:t>
            </a:r>
            <a:r>
              <a:rPr lang="en-US" dirty="0"/>
              <a:t> </a:t>
            </a:r>
            <a:r>
              <a:rPr lang="en-US" i="1" dirty="0" err="1"/>
              <a:t>K</a:t>
            </a:r>
            <a:r>
              <a:rPr lang="en-US" i="1" baseline="-25000" dirty="0" err="1"/>
              <a:t>h</a:t>
            </a:r>
            <a:r>
              <a:rPr lang="en-US" i="1" baseline="30000" dirty="0"/>
              <a:t>(1)</a:t>
            </a:r>
            <a:r>
              <a:rPr lang="en-US" i="1" dirty="0"/>
              <a:t>,…,</a:t>
            </a:r>
            <a:r>
              <a:rPr lang="en-US" i="1" dirty="0" err="1"/>
              <a:t>K</a:t>
            </a:r>
            <a:r>
              <a:rPr lang="en-US" i="1" baseline="-25000" dirty="0" err="1"/>
              <a:t>h</a:t>
            </a:r>
            <a:r>
              <a:rPr lang="en-US" i="1" baseline="30000" dirty="0"/>
              <a:t>(k)</a:t>
            </a:r>
            <a:r>
              <a:rPr lang="en-US" baseline="30000" dirty="0"/>
              <a:t> </a:t>
            </a:r>
            <a:r>
              <a:rPr lang="en-US" dirty="0" err="1"/>
              <a:t>вырожденного</a:t>
            </a:r>
            <a:r>
              <a:rPr lang="en-US" dirty="0"/>
              <a:t> </a:t>
            </a:r>
            <a:r>
              <a:rPr lang="en-US" dirty="0" err="1"/>
              <a:t>покрытия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-25000" dirty="0" err="1"/>
              <a:t>h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вектором</a:t>
            </a:r>
            <a:r>
              <a:rPr lang="en-US" dirty="0"/>
              <a:t> </a:t>
            </a:r>
            <a:r>
              <a:rPr lang="en-US" dirty="0" err="1"/>
              <a:t>Р</a:t>
            </a:r>
            <a:r>
              <a:rPr lang="en-US" baseline="-25000" dirty="0" err="1"/>
              <a:t>ј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i="1" baseline="-25000" dirty="0"/>
              <a:t>j+1</a:t>
            </a:r>
            <a:r>
              <a:rPr lang="en-US" i="1" baseline="30000" dirty="0"/>
              <a:t>(</a:t>
            </a:r>
            <a:r>
              <a:rPr lang="en-US" i="1" baseline="30000" dirty="0" err="1"/>
              <a:t>i</a:t>
            </a:r>
            <a:r>
              <a:rPr lang="en-US" i="1" baseline="30000" dirty="0"/>
              <a:t>)</a:t>
            </a:r>
            <a:r>
              <a:rPr lang="en-US" i="1" dirty="0"/>
              <a:t>=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err="1" smtClean="0"/>
              <a:t>P</a:t>
            </a:r>
            <a:r>
              <a:rPr lang="en-US" i="1" dirty="0" smtClean="0"/>
              <a:t>{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h</a:t>
            </a:r>
            <a:r>
              <a:rPr lang="en-US" i="1" baseline="30000" dirty="0"/>
              <a:t>(</a:t>
            </a:r>
            <a:r>
              <a:rPr lang="en-US" i="1" baseline="30000" dirty="0" err="1"/>
              <a:t>i</a:t>
            </a:r>
            <a:r>
              <a:rPr lang="en-US" i="1" baseline="30000" dirty="0" smtClean="0"/>
              <a:t>)</a:t>
            </a:r>
            <a:r>
              <a:rPr lang="en-US" i="1" dirty="0" smtClean="0"/>
              <a:t>}</a:t>
            </a:r>
            <a:r>
              <a:rPr lang="en-US" dirty="0" smtClean="0"/>
              <a:t>, </a:t>
            </a:r>
            <a:r>
              <a:rPr lang="en-US" dirty="0" err="1"/>
              <a:t>i</a:t>
            </a:r>
            <a:r>
              <a:rPr lang="en-US" dirty="0"/>
              <a:t>=1,...,k, </a:t>
            </a:r>
            <a:r>
              <a:rPr lang="en-US" dirty="0" err="1"/>
              <a:t>причем</a:t>
            </a:r>
            <a:r>
              <a:rPr lang="en-US" dirty="0"/>
              <a:t> </a:t>
            </a:r>
            <a:r>
              <a:rPr lang="en-US" dirty="0" err="1"/>
              <a:t>операция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</a:t>
            </a:r>
            <a:r>
              <a:rPr lang="en-US" dirty="0" err="1"/>
              <a:t>выполняется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правилам</a:t>
            </a:r>
            <a:r>
              <a:rPr lang="en-US" dirty="0"/>
              <a:t>: </a:t>
            </a:r>
            <a:r>
              <a:rPr lang="en-US" dirty="0" err="1"/>
              <a:t>выбраппые</a:t>
            </a:r>
            <a:r>
              <a:rPr lang="en-US" dirty="0"/>
              <a:t> </a:t>
            </a:r>
            <a:r>
              <a:rPr lang="en-US" dirty="0" err="1"/>
              <a:t>кубы</a:t>
            </a:r>
            <a:r>
              <a:rPr lang="en-US" dirty="0"/>
              <a:t> </a:t>
            </a:r>
            <a:r>
              <a:rPr lang="en-US" dirty="0" err="1"/>
              <a:t>расширяются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присвоения</a:t>
            </a:r>
            <a:r>
              <a:rPr lang="en-US" dirty="0"/>
              <a:t> </a:t>
            </a:r>
            <a:r>
              <a:rPr lang="ru-RU" dirty="0"/>
              <a:t>всем неопределенным ФС значения </a:t>
            </a:r>
            <a:r>
              <a:rPr lang="ru-RU" i="1" dirty="0"/>
              <a:t>х</a:t>
            </a:r>
            <a:r>
              <a:rPr lang="ru-RU" dirty="0"/>
              <a:t>, 1П1=1, 0П0=0, 1П</a:t>
            </a:r>
            <a:r>
              <a:rPr lang="ru-RU" i="1" dirty="0"/>
              <a:t>х</a:t>
            </a:r>
            <a:r>
              <a:rPr lang="ru-RU" dirty="0"/>
              <a:t>=1, 0Пх=хП0=0, 1П0=0П1=</a:t>
            </a:r>
            <a:r>
              <a:rPr lang="en-US" dirty="0"/>
              <a:t>d. 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6. j:=j+1; </a:t>
            </a:r>
            <a:r>
              <a:rPr lang="ru-RU" dirty="0" smtClean="0"/>
              <a:t>пункты 2-5 выполняются для каждого из </a:t>
            </a:r>
            <a:r>
              <a:rPr lang="en-US" dirty="0" err="1" smtClean="0"/>
              <a:t>найденных</a:t>
            </a:r>
            <a:r>
              <a:rPr lang="en-US" dirty="0" smtClean="0"/>
              <a:t> </a:t>
            </a:r>
            <a:r>
              <a:rPr lang="en-US" dirty="0" err="1" smtClean="0"/>
              <a:t>векторов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i="1" baseline="30000" dirty="0" smtClean="0"/>
              <a:t>(j)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=1,...,k.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7458"/>
            <a:ext cx="8432346" cy="63491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В</a:t>
            </a:r>
            <a:endParaRPr lang="ru-RU" sz="3600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Начальная</a:t>
            </a:r>
            <a:r>
              <a:rPr lang="en-US" dirty="0"/>
              <a:t> </a:t>
            </a:r>
            <a:r>
              <a:rPr lang="en-US" dirty="0" err="1"/>
              <a:t>установка</a:t>
            </a:r>
            <a:r>
              <a:rPr lang="en-US" dirty="0"/>
              <a:t> </a:t>
            </a:r>
            <a:r>
              <a:rPr lang="en-US" dirty="0" err="1"/>
              <a:t>номера</a:t>
            </a:r>
            <a:r>
              <a:rPr lang="en-US" dirty="0"/>
              <a:t> </a:t>
            </a:r>
            <a:r>
              <a:rPr lang="en-US" dirty="0" err="1"/>
              <a:t>шага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ј</a:t>
            </a:r>
            <a:r>
              <a:rPr lang="en-US" dirty="0"/>
              <a:t>:=1.</a:t>
            </a:r>
            <a:endParaRPr lang="ru-RU" sz="3600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векторе</a:t>
            </a:r>
            <a:r>
              <a:rPr lang="en-US" dirty="0"/>
              <a:t> Р</a:t>
            </a:r>
            <a:r>
              <a:rPr lang="en-US" baseline="-25000" dirty="0"/>
              <a:t>ј-1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функциональная</a:t>
            </a:r>
            <a:r>
              <a:rPr lang="en-US" dirty="0"/>
              <a:t> </a:t>
            </a:r>
            <a:r>
              <a:rPr lang="en-US" dirty="0" err="1"/>
              <a:t>связь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-25000" dirty="0" err="1"/>
              <a:t>g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минимальным</a:t>
            </a:r>
            <a:r>
              <a:rPr lang="en-US" dirty="0"/>
              <a:t> </a:t>
            </a:r>
            <a:r>
              <a:rPr lang="en-US" dirty="0" err="1"/>
              <a:t>номером</a:t>
            </a:r>
            <a:r>
              <a:rPr lang="en-US" dirty="0"/>
              <a:t>,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определено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хотя</a:t>
            </a:r>
            <a:r>
              <a:rPr lang="en-US" dirty="0"/>
              <a:t> </a:t>
            </a:r>
            <a:r>
              <a:rPr lang="en-US" dirty="0" err="1"/>
              <a:t>бы</a:t>
            </a:r>
            <a:r>
              <a:rPr lang="en-US" dirty="0"/>
              <a:t> </a:t>
            </a:r>
            <a:r>
              <a:rPr lang="en-US" dirty="0" err="1"/>
              <a:t>одно</a:t>
            </a:r>
            <a:r>
              <a:rPr lang="en-US" dirty="0"/>
              <a:t> </a:t>
            </a:r>
            <a:r>
              <a:rPr lang="en-US" dirty="0" err="1"/>
              <a:t>входное</a:t>
            </a:r>
            <a:r>
              <a:rPr lang="en-US" dirty="0"/>
              <a:t> </a:t>
            </a:r>
            <a:r>
              <a:rPr lang="en-US" dirty="0" err="1"/>
              <a:t>условие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ФС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0 </a:t>
            </a:r>
            <a:r>
              <a:rPr lang="en-US" dirty="0" err="1"/>
              <a:t>или</a:t>
            </a:r>
            <a:r>
              <a:rPr lang="en-US" dirty="0"/>
              <a:t> 1. </a:t>
            </a:r>
            <a:r>
              <a:rPr lang="en-US" dirty="0" err="1"/>
              <a:t>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принятым</a:t>
            </a:r>
            <a:r>
              <a:rPr lang="en-US" dirty="0"/>
              <a:t> </a:t>
            </a:r>
            <a:r>
              <a:rPr lang="en-US" dirty="0" err="1"/>
              <a:t>правилом</a:t>
            </a:r>
            <a:r>
              <a:rPr lang="en-US" dirty="0"/>
              <a:t> </a:t>
            </a:r>
            <a:r>
              <a:rPr lang="en-US" dirty="0" err="1"/>
              <a:t>нумерации</a:t>
            </a:r>
            <a:r>
              <a:rPr lang="en-US" dirty="0"/>
              <a:t> </a:t>
            </a:r>
            <a:r>
              <a:rPr lang="en-US" dirty="0" err="1"/>
              <a:t>номер</a:t>
            </a:r>
            <a:r>
              <a:rPr lang="en-US" dirty="0"/>
              <a:t> ФС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 </a:t>
            </a:r>
            <a:r>
              <a:rPr lang="en-US" dirty="0" err="1"/>
              <a:t>номера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входного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g≥V+j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 -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ФС. </a:t>
            </a:r>
            <a:r>
              <a:rPr lang="en-US" dirty="0" err="1"/>
              <a:t>Поэтому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выполнении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операции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анализировать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ФС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номерами</a:t>
            </a:r>
            <a:r>
              <a:rPr lang="en-US" dirty="0"/>
              <a:t> </a:t>
            </a:r>
            <a:r>
              <a:rPr lang="en-US" dirty="0" err="1"/>
              <a:t>где</a:t>
            </a:r>
            <a:r>
              <a:rPr lang="en-US" dirty="0"/>
              <a:t> - </a:t>
            </a:r>
            <a:r>
              <a:rPr lang="en-US" dirty="0" err="1"/>
              <a:t>число</a:t>
            </a:r>
            <a:r>
              <a:rPr lang="en-US" dirty="0"/>
              <a:t> ФС.</a:t>
            </a:r>
            <a:endParaRPr lang="ru-RU" sz="3600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вырожденного</a:t>
            </a:r>
            <a:r>
              <a:rPr lang="en-US" dirty="0"/>
              <a:t> </a:t>
            </a:r>
            <a:r>
              <a:rPr lang="en-US" dirty="0" err="1"/>
              <a:t>покрытия</a:t>
            </a:r>
            <a:r>
              <a:rPr lang="en-US" dirty="0"/>
              <a:t> ФС </a:t>
            </a:r>
            <a:r>
              <a:rPr lang="en-US" dirty="0" err="1"/>
              <a:t>S</a:t>
            </a:r>
            <a:r>
              <a:rPr lang="en-US" baseline="-25000" dirty="0" err="1"/>
              <a:t>g</a:t>
            </a:r>
            <a:r>
              <a:rPr lang="en-US" dirty="0"/>
              <a:t> </a:t>
            </a:r>
            <a:r>
              <a:rPr lang="en-US" dirty="0" err="1"/>
              <a:t>выбирается</a:t>
            </a:r>
            <a:r>
              <a:rPr lang="en-US" dirty="0"/>
              <a:t> </a:t>
            </a:r>
            <a:r>
              <a:rPr lang="en-US" dirty="0" err="1"/>
              <a:t>куб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baseline="-25000" dirty="0" err="1"/>
              <a:t>hg</a:t>
            </a:r>
            <a:r>
              <a:rPr lang="en-US" dirty="0"/>
              <a:t>,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противоречат</a:t>
            </a:r>
            <a:r>
              <a:rPr lang="en-US" dirty="0"/>
              <a:t> </a:t>
            </a:r>
            <a:r>
              <a:rPr lang="en-US" dirty="0" err="1"/>
              <a:t>значениям</a:t>
            </a:r>
            <a:r>
              <a:rPr lang="en-US" dirty="0"/>
              <a:t>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вектора</a:t>
            </a:r>
            <a:r>
              <a:rPr lang="en-US" dirty="0"/>
              <a:t> </a:t>
            </a:r>
            <a:r>
              <a:rPr lang="en-US" dirty="0" err="1"/>
              <a:t>состояния</a:t>
            </a:r>
            <a:r>
              <a:rPr lang="en-US" dirty="0"/>
              <a:t> Р</a:t>
            </a:r>
            <a:r>
              <a:rPr lang="en-US" baseline="-25000" dirty="0"/>
              <a:t>ј-1 </a:t>
            </a:r>
            <a:r>
              <a:rPr lang="en-US" dirty="0" err="1"/>
              <a:t>Противоречие</a:t>
            </a:r>
            <a:r>
              <a:rPr lang="en-US" dirty="0"/>
              <a:t> </a:t>
            </a:r>
            <a:r>
              <a:rPr lang="en-US" dirty="0" err="1"/>
              <a:t>отсутствует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компонентов</a:t>
            </a:r>
            <a:r>
              <a:rPr lang="en-US" dirty="0"/>
              <a:t> </a:t>
            </a:r>
            <a:r>
              <a:rPr lang="en-US" dirty="0" err="1"/>
              <a:t>куба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hg</a:t>
            </a:r>
            <a:r>
              <a:rPr lang="en-US" dirty="0"/>
              <a:t> </a:t>
            </a:r>
            <a:r>
              <a:rPr lang="en-US" dirty="0" err="1"/>
              <a:t>выполняются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 smtClean="0"/>
              <a:t>условия</a:t>
            </a:r>
            <a:r>
              <a:rPr lang="en-US" dirty="0" smtClean="0"/>
              <a:t>: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3.1.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кубе</a:t>
            </a:r>
            <a:r>
              <a:rPr lang="en-US" dirty="0"/>
              <a:t>  </a:t>
            </a:r>
            <a:r>
              <a:rPr lang="en-US" dirty="0" err="1"/>
              <a:t>компонент</a:t>
            </a:r>
            <a:r>
              <a:rPr lang="en-US" dirty="0"/>
              <a:t>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х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векторе</a:t>
            </a:r>
            <a:r>
              <a:rPr lang="en-US" dirty="0"/>
              <a:t> </a:t>
            </a:r>
            <a:r>
              <a:rPr lang="en-US" dirty="0" err="1"/>
              <a:t>Р</a:t>
            </a:r>
            <a:r>
              <a:rPr lang="en-US" dirty="0"/>
              <a:t>(ј-1) </a:t>
            </a:r>
            <a:r>
              <a:rPr lang="en-US" dirty="0" err="1"/>
              <a:t>значение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0, 1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х</a:t>
            </a:r>
            <a:r>
              <a:rPr lang="en-US" dirty="0"/>
              <a:t>;</a:t>
            </a:r>
            <a:endParaRPr lang="ru-RU" sz="3200" dirty="0"/>
          </a:p>
          <a:p>
            <a:pPr marL="0" indent="0">
              <a:buNone/>
            </a:pPr>
            <a:r>
              <a:rPr lang="en-US" dirty="0"/>
              <a:t>3.2.Если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кубе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hg</a:t>
            </a:r>
            <a:r>
              <a:rPr lang="en-US" dirty="0"/>
              <a:t> </a:t>
            </a:r>
            <a:r>
              <a:rPr lang="en-US" dirty="0" err="1"/>
              <a:t>компонент</a:t>
            </a:r>
            <a:r>
              <a:rPr lang="en-US" dirty="0"/>
              <a:t>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имеет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d, d=0,1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векторе</a:t>
            </a:r>
            <a:r>
              <a:rPr lang="en-US" dirty="0"/>
              <a:t> Р</a:t>
            </a:r>
            <a:r>
              <a:rPr lang="en-US" baseline="-25000" dirty="0"/>
              <a:t>ј-1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компонент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значение</a:t>
            </a:r>
            <a:r>
              <a:rPr lang="en-US" dirty="0"/>
              <a:t> d.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8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850</Words>
  <Application>Microsoft Macintosh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Turebayeva Rakhila</dc:creator>
  <cp:lastModifiedBy>Turebayeva Rakhila</cp:lastModifiedBy>
  <cp:revision>4</cp:revision>
  <dcterms:created xsi:type="dcterms:W3CDTF">2021-03-16T07:12:29Z</dcterms:created>
  <dcterms:modified xsi:type="dcterms:W3CDTF">2021-03-16T07:56:58Z</dcterms:modified>
</cp:coreProperties>
</file>