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02.09.2024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02.09.2024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02.09.2024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02.09.2024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720080"/>
          </a:xfrm>
        </p:spPr>
        <p:txBody>
          <a:bodyPr>
            <a:normAutofit fontScale="90000"/>
          </a:bodyPr>
          <a:lstStyle/>
          <a:p>
            <a:r>
              <a:rPr lang="kk-KZ" sz="2400" b="1" dirty="0">
                <a:latin typeface="Times New Roman" pitchFamily="18" charset="0"/>
                <a:cs typeface="Times New Roman" pitchFamily="18" charset="0"/>
              </a:rPr>
              <a:t>1. КРИСТАЛЛ</a:t>
            </a:r>
            <a:r>
              <a:rPr lang="kk-KZ" sz="2400" dirty="0">
                <a:latin typeface="Times New Roman" pitchFamily="18" charset="0"/>
                <a:cs typeface="Times New Roman" pitchFamily="18" charset="0"/>
              </a:rPr>
              <a:t>, </a:t>
            </a:r>
            <a:r>
              <a:rPr lang="kk-KZ" sz="2400" b="1" dirty="0">
                <a:latin typeface="Times New Roman" pitchFamily="18" charset="0"/>
                <a:cs typeface="Times New Roman" pitchFamily="18" charset="0"/>
              </a:rPr>
              <a:t>КРИСТАЛДЫҚ ЗАТТАР ТУРАЛЫ ҰҒЫМ</a:t>
            </a: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17" name="Объект 16"/>
          <p:cNvSpPr>
            <a:spLocks noGrp="1"/>
          </p:cNvSpPr>
          <p:nvPr>
            <p:ph idx="1"/>
          </p:nvPr>
        </p:nvSpPr>
        <p:spPr>
          <a:xfrm>
            <a:off x="251520" y="692696"/>
            <a:ext cx="8640960" cy="5904656"/>
          </a:xfrm>
        </p:spPr>
        <p:txBody>
          <a:bodyPr>
            <a:noAutofit/>
          </a:bodyPr>
          <a:lstStyle/>
          <a:p>
            <a:pPr indent="450215" algn="just">
              <a:spcAft>
                <a:spcPts val="0"/>
              </a:spcAft>
            </a:pPr>
            <a:r>
              <a:rPr lang="kk-KZ" sz="2000" spc="-10" dirty="0">
                <a:latin typeface="Times New Roman"/>
                <a:ea typeface="Arial"/>
              </a:rPr>
              <a:t>Табиғатта кездесетін заттар үш негізгі аллотропиялық түрде болады: газ тәріздес, сұйық және қатты. Соңғысы кристалл заттарға сәйкес келеді. Әрбір күй материалдық бөлшектердің қозғалысымен ерекшеленеді. </a:t>
            </a:r>
            <a:endParaRPr lang="ru-RU" sz="2000" dirty="0">
              <a:latin typeface="Times New Roman"/>
              <a:ea typeface="Arial"/>
            </a:endParaRPr>
          </a:p>
          <a:p>
            <a:pPr indent="450215" algn="just">
              <a:spcAft>
                <a:spcPts val="0"/>
              </a:spcAft>
            </a:pPr>
            <a:r>
              <a:rPr lang="kk-KZ" sz="2000" spc="-10" dirty="0">
                <a:latin typeface="Times New Roman"/>
                <a:ea typeface="Arial"/>
              </a:rPr>
              <a:t>Газдар бейберекет қозғалыспен ерекшеленеді. Материалдық бөлшектердің – молекулалар мен атомдардың - тартылуын ескермеуге болады. Өзара соқтығысқанда газдар серпімді шарлар заңы бойынша итеріледі. </a:t>
            </a:r>
            <a:endParaRPr lang="ru-RU" sz="2000" dirty="0">
              <a:latin typeface="Times New Roman"/>
              <a:ea typeface="Arial"/>
            </a:endParaRPr>
          </a:p>
          <a:p>
            <a:pPr indent="450215" algn="just">
              <a:spcAft>
                <a:spcPts val="0"/>
              </a:spcAft>
            </a:pPr>
            <a:r>
              <a:rPr lang="kk-KZ" sz="2000" spc="-10" dirty="0">
                <a:latin typeface="Times New Roman"/>
                <a:ea typeface="Arial"/>
              </a:rPr>
              <a:t>Сұйық заттарда бөлшектердің қозғалысы баяулайды, тартылу күштеріне - әсерлесу күштеріне байланысты белгілі бір тәртіптілік пайда болады. Бөлшектердің ара қашықтығы газдарға қарағанда қысқарады, оны газдармен салыстырғандағы  сығылуының өзгерісінен байқауға болады.   </a:t>
            </a:r>
            <a:endParaRPr lang="ru-RU" sz="2000" dirty="0">
              <a:latin typeface="Times New Roman"/>
              <a:ea typeface="Arial"/>
            </a:endParaRPr>
          </a:p>
          <a:p>
            <a:pPr indent="450215" algn="just">
              <a:spcAft>
                <a:spcPts val="0"/>
              </a:spcAft>
            </a:pPr>
            <a:r>
              <a:rPr lang="kk-KZ" sz="2000" spc="-10" dirty="0">
                <a:latin typeface="Times New Roman"/>
                <a:ea typeface="Arial"/>
              </a:rPr>
              <a:t>Молекулалық физикадан қатты денелер өздерінің құрылысының ерекшелігімен сипатталатыны белгілі. Олардың құрылыстық бірліктері - атомдар, иондар және молекулалар кеңістікте белгілі тәртіппен </a:t>
            </a:r>
            <a:r>
              <a:rPr lang="kk-KZ" sz="2000" spc="5" dirty="0">
                <a:latin typeface="Times New Roman"/>
                <a:ea typeface="Arial"/>
              </a:rPr>
              <a:t>орналасқан. Материалдық бөлшектер тепе‑теңдік  жағдайының маңында жылулық тербелісте болады. Егер температура кристалдың балқу температурасынан алыс болса, онда кристалда бөлшектер үдемелі қозғалыста болмайды. Сұйықтың қатты заттан айырмашылығы осыда.</a:t>
            </a:r>
            <a:endParaRPr lang="ru-RU" sz="2000" dirty="0">
              <a:latin typeface="Times New Roman"/>
              <a:ea typeface="Arial"/>
            </a:endParaRPr>
          </a:p>
          <a:p>
            <a:endParaRPr lang="ru-RU" sz="2000" dirty="0"/>
          </a:p>
        </p:txBody>
      </p:sp>
    </p:spTree>
    <p:extLst>
      <p:ext uri="{BB962C8B-B14F-4D97-AF65-F5344CB8AC3E}">
        <p14:creationId xmlns:p14="http://schemas.microsoft.com/office/powerpoint/2010/main" val="10473385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052736"/>
          </a:xfrm>
        </p:spPr>
        <p:txBody>
          <a:bodyPr>
            <a:normAutofit fontScale="90000"/>
          </a:bodyPr>
          <a:lstStyle/>
          <a:p>
            <a:r>
              <a:rPr lang="kk-KZ" sz="2200" b="1" dirty="0">
                <a:latin typeface="Times New Roman"/>
                <a:ea typeface="Arial"/>
              </a:rPr>
              <a:t>КРИСТАЛЛ БҰРЫШТАРЫНЫҢ ТҰРАҚТЫЛЫҚ ЗАҢЫ. </a:t>
            </a:r>
            <a:r>
              <a:rPr lang="ru-RU" sz="2200" dirty="0">
                <a:latin typeface="Times New Roman"/>
                <a:ea typeface="Arial"/>
              </a:rPr>
              <a:t/>
            </a:r>
            <a:br>
              <a:rPr lang="ru-RU" sz="2200" dirty="0">
                <a:latin typeface="Times New Roman"/>
                <a:ea typeface="Arial"/>
              </a:rPr>
            </a:br>
            <a:r>
              <a:rPr lang="kk-KZ" sz="2200" b="1" dirty="0">
                <a:latin typeface="Times New Roman"/>
                <a:ea typeface="Arial"/>
              </a:rPr>
              <a:t>ВУЛЬФ-БРЭГГ ФОРМУЛАСЫ</a:t>
            </a:r>
            <a:r>
              <a:rPr lang="ru-RU" sz="2800" dirty="0">
                <a:latin typeface="Times New Roman"/>
                <a:ea typeface="Arial"/>
              </a:rPr>
              <a:t/>
            </a:r>
            <a:br>
              <a:rPr lang="ru-RU" sz="2800" dirty="0">
                <a:latin typeface="Times New Roman"/>
                <a:ea typeface="Arial"/>
              </a:rPr>
            </a:br>
            <a:endParaRPr lang="ru-RU" dirty="0"/>
          </a:p>
        </p:txBody>
      </p:sp>
      <p:sp>
        <p:nvSpPr>
          <p:cNvPr id="3" name="Объект 2"/>
          <p:cNvSpPr>
            <a:spLocks noGrp="1"/>
          </p:cNvSpPr>
          <p:nvPr>
            <p:ph idx="1"/>
          </p:nvPr>
        </p:nvSpPr>
        <p:spPr>
          <a:xfrm>
            <a:off x="179512" y="908720"/>
            <a:ext cx="8712968" cy="5832648"/>
          </a:xfrm>
        </p:spPr>
        <p:txBody>
          <a:bodyPr>
            <a:normAutofit/>
          </a:bodyPr>
          <a:lstStyle/>
          <a:p>
            <a:pPr indent="450215" algn="just">
              <a:spcAft>
                <a:spcPts val="0"/>
              </a:spcAft>
            </a:pPr>
            <a:r>
              <a:rPr lang="kk-KZ" sz="2400" dirty="0">
                <a:latin typeface="Times New Roman"/>
                <a:ea typeface="Arial"/>
              </a:rPr>
              <a:t>Кристалл өскен кезде бөлшектер заңдылықты және симметриялы қатарларға, екі өлшемді, үш өлшемді торларға қатарланады. Кристалды көпжақтардың жақтары - материалдық бөлшектерден тұратын жазықтықтарға сәйкес келеді, кристалдың қабырғалары - осы жазықтықтардың қиылысуына, яғни материалдық бөлшектердің қатарларына сәйкес келеді. Бөлшектердің массалар ортасы жазық торлар мен үш өлшемді торларды құрайды. Құрылымдағы кез-келген қатар - кристалдың мүмкін болатын қабырғасына, ал кез-келген жазықтық – кристалдың мүмкін болатын жазықтығына сәйкес келетіні анық. </a:t>
            </a:r>
            <a:endParaRPr lang="ru-RU" sz="2400" dirty="0">
              <a:latin typeface="Times New Roman"/>
              <a:ea typeface="Arial"/>
            </a:endParaRPr>
          </a:p>
          <a:p>
            <a:pPr indent="450215" algn="just">
              <a:spcAft>
                <a:spcPts val="0"/>
              </a:spcAft>
            </a:pPr>
            <a:r>
              <a:rPr lang="kk-KZ" sz="2400" dirty="0">
                <a:latin typeface="Times New Roman"/>
                <a:ea typeface="Arial"/>
              </a:rPr>
              <a:t>Кристалл өсуі барысында қоршаған ортадағы заттардың бөлшектері оның жақтарында жинақталады. Жақтары өзіне өзі параллель өседі (2 –сурет). </a:t>
            </a:r>
            <a:endParaRPr lang="ru-RU" sz="2400" dirty="0">
              <a:latin typeface="Times New Roman"/>
              <a:ea typeface="Arial"/>
            </a:endParaRPr>
          </a:p>
          <a:p>
            <a:endParaRPr lang="ru-RU" dirty="0"/>
          </a:p>
        </p:txBody>
      </p:sp>
    </p:spTree>
    <p:extLst>
      <p:ext uri="{BB962C8B-B14F-4D97-AF65-F5344CB8AC3E}">
        <p14:creationId xmlns:p14="http://schemas.microsoft.com/office/powerpoint/2010/main" val="18452416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4942" y="404664"/>
            <a:ext cx="3004377" cy="2927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539552" y="4001288"/>
            <a:ext cx="2952444" cy="1938992"/>
          </a:xfrm>
          <a:prstGeom prst="rect">
            <a:avLst/>
          </a:prstGeom>
        </p:spPr>
        <p:txBody>
          <a:bodyPr wrap="square">
            <a:spAutoFit/>
          </a:bodyPr>
          <a:lstStyle/>
          <a:p>
            <a:pPr algn="just"/>
            <a:r>
              <a:rPr lang="kk-KZ" sz="2000" i="1" dirty="0">
                <a:latin typeface="Times New Roman"/>
                <a:ea typeface="Arial"/>
              </a:rPr>
              <a:t>2-сурет. Кристалл жақтарының параллель өсуінің сызбасы. Жақтарға түсірілген нормальдар стрелкамен бейнеленген.</a:t>
            </a:r>
            <a:endParaRPr lang="ru-RU" sz="2000"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980727"/>
            <a:ext cx="5794702" cy="23516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Прямоугольник 4"/>
          <p:cNvSpPr/>
          <p:nvPr/>
        </p:nvSpPr>
        <p:spPr>
          <a:xfrm>
            <a:off x="3942242" y="4042194"/>
            <a:ext cx="4572000" cy="1200329"/>
          </a:xfrm>
          <a:prstGeom prst="rect">
            <a:avLst/>
          </a:prstGeom>
        </p:spPr>
        <p:txBody>
          <a:bodyPr>
            <a:spAutoFit/>
          </a:bodyPr>
          <a:lstStyle/>
          <a:p>
            <a:pPr indent="450215" algn="just">
              <a:spcAft>
                <a:spcPts val="0"/>
              </a:spcAft>
            </a:pPr>
            <a:r>
              <a:rPr lang="kk-KZ" i="1" spc="20" dirty="0">
                <a:latin typeface="Times New Roman"/>
                <a:ea typeface="Arial"/>
              </a:rPr>
              <a:t>Кристалдық көпбұрыш:</a:t>
            </a:r>
            <a:endParaRPr lang="ru-RU" sz="1100" dirty="0">
              <a:latin typeface="Times New Roman"/>
              <a:ea typeface="Arial"/>
            </a:endParaRPr>
          </a:p>
          <a:p>
            <a:pPr algn="just"/>
            <a:r>
              <a:rPr lang="kk-KZ" i="1" spc="20" dirty="0">
                <a:latin typeface="Times New Roman"/>
                <a:ea typeface="Arial"/>
              </a:rPr>
              <a:t>а) ромбалық додекаэдр, б) оның полярлы кешені, в) жақтарына түсірілген нормальдар</a:t>
            </a:r>
            <a:endParaRPr lang="ru-RU" dirty="0"/>
          </a:p>
        </p:txBody>
      </p:sp>
    </p:spTree>
    <p:extLst>
      <p:ext uri="{BB962C8B-B14F-4D97-AF65-F5344CB8AC3E}">
        <p14:creationId xmlns:p14="http://schemas.microsoft.com/office/powerpoint/2010/main" val="37347473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fontScale="85000" lnSpcReduction="20000"/>
          </a:bodyPr>
          <a:lstStyle/>
          <a:p>
            <a:pPr indent="450215" algn="just">
              <a:spcAft>
                <a:spcPts val="0"/>
              </a:spcAft>
            </a:pPr>
            <a:r>
              <a:rPr lang="kk-KZ" dirty="0">
                <a:latin typeface="Times New Roman"/>
                <a:ea typeface="Arial"/>
              </a:rPr>
              <a:t>Жақтардың аудандары, олардың пішіндері өзгереді, кейбір жақтар көршілес жақтармен итеріліп өседі, бірақ жақтардың өзара көлбеу бұрышталуы өзгеріссіз қалады. Сондықтан жақтардың арасындағы бұрыштар да өзгермейді. </a:t>
            </a:r>
            <a:endParaRPr lang="ru-RU" sz="1800" dirty="0">
              <a:latin typeface="Times New Roman"/>
              <a:ea typeface="Arial"/>
            </a:endParaRPr>
          </a:p>
          <a:p>
            <a:pPr indent="450215" algn="just">
              <a:spcAft>
                <a:spcPts val="0"/>
              </a:spcAft>
            </a:pPr>
            <a:r>
              <a:rPr lang="kk-KZ" dirty="0">
                <a:latin typeface="Times New Roman"/>
                <a:ea typeface="Arial"/>
              </a:rPr>
              <a:t>Николай Стенонның ашқан кристаллографияның сандық заңы (1669 ж.) осыған негізделген және </a:t>
            </a:r>
            <a:r>
              <a:rPr lang="kk-KZ" b="1" dirty="0">
                <a:latin typeface="Times New Roman"/>
                <a:ea typeface="Arial"/>
              </a:rPr>
              <a:t>бұрыштардың тұрақтылық заңы</a:t>
            </a:r>
            <a:r>
              <a:rPr lang="kk-KZ" dirty="0">
                <a:latin typeface="Times New Roman"/>
                <a:ea typeface="Arial"/>
              </a:rPr>
              <a:t> деп аталады:</a:t>
            </a:r>
            <a:endParaRPr lang="ru-RU" sz="1800" dirty="0">
              <a:latin typeface="Times New Roman"/>
              <a:ea typeface="Arial"/>
            </a:endParaRPr>
          </a:p>
          <a:p>
            <a:pPr indent="0" algn="just">
              <a:spcAft>
                <a:spcPts val="0"/>
              </a:spcAft>
              <a:buNone/>
            </a:pPr>
            <a:r>
              <a:rPr lang="kk-KZ" i="1" dirty="0">
                <a:latin typeface="Times New Roman"/>
                <a:ea typeface="Arial"/>
              </a:rPr>
              <a:t>берілген заттың барлық кристалдарында бірдей жағдайда кристалдың сәйкес жақтарының арасындағы бұрыш тұрақты болады</a:t>
            </a:r>
            <a:r>
              <a:rPr lang="kk-KZ" dirty="0">
                <a:latin typeface="Times New Roman"/>
                <a:ea typeface="Arial"/>
              </a:rPr>
              <a:t>.</a:t>
            </a:r>
            <a:endParaRPr lang="ru-RU" sz="1800" dirty="0">
              <a:latin typeface="Times New Roman"/>
              <a:ea typeface="Arial"/>
            </a:endParaRPr>
          </a:p>
          <a:p>
            <a:pPr indent="450215" algn="just">
              <a:spcAft>
                <a:spcPts val="0"/>
              </a:spcAft>
            </a:pPr>
            <a:r>
              <a:rPr lang="kk-KZ" dirty="0">
                <a:latin typeface="Times New Roman"/>
                <a:ea typeface="Arial"/>
              </a:rPr>
              <a:t>Әртүрлі заттардың кристалдары бір бірінен сыртқы пішіні бойынша ерекшеленеді. Ал бір заттың кристалдарында пішіні (габитус) әртүрлі болуы мүмкін, өлшемі, формасы және жақтарының саны да әртүрлі болады, бірақ бір заттың кристалының сәйкес жақтарының арасындағы бұрыштар үнемі тұрақты болады. </a:t>
            </a:r>
            <a:endParaRPr lang="ru-RU" sz="1800" dirty="0">
              <a:latin typeface="Times New Roman"/>
              <a:ea typeface="Arial"/>
            </a:endParaRPr>
          </a:p>
          <a:p>
            <a:endParaRPr lang="ru-RU" dirty="0"/>
          </a:p>
        </p:txBody>
      </p:sp>
    </p:spTree>
    <p:extLst>
      <p:ext uri="{BB962C8B-B14F-4D97-AF65-F5344CB8AC3E}">
        <p14:creationId xmlns:p14="http://schemas.microsoft.com/office/powerpoint/2010/main" val="271249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784976" cy="6552728"/>
          </a:xfrm>
        </p:spPr>
        <p:txBody>
          <a:bodyPr>
            <a:normAutofit/>
          </a:bodyPr>
          <a:lstStyle/>
          <a:p>
            <a:pPr indent="450215" algn="just">
              <a:spcAft>
                <a:spcPts val="0"/>
              </a:spcAft>
            </a:pPr>
            <a:r>
              <a:rPr lang="kk-KZ" sz="2000" dirty="0">
                <a:latin typeface="Times New Roman"/>
                <a:ea typeface="Arial"/>
              </a:rPr>
              <a:t>Бұрыштардың тұрақтылық заңы кристалдық көпбұрыштардың көптеген түрлерін жақтар арасындағы бұрыштар бойынша жіктеп, кескін түрінде бейнелеуге мүмкіндік береді. Рентген сәулелерінің дифракциясы ашылғанша және рентгенқұрылымдық талдау дамығанға дейін кристалдық заттарды бір бірінен жақтар арасындағы бұрышы бойынша ажыратқан. Кристалл заттарын зерттеудің негізгі әдісі ретінде бұрыш өлшейтін аспап – гониометр (қолданбалы немесе шашыратқыш) қолданылған (3-сурет</a:t>
            </a:r>
            <a:r>
              <a:rPr lang="kk-KZ" sz="2000" dirty="0" smtClean="0">
                <a:latin typeface="Times New Roman"/>
                <a:ea typeface="Arial"/>
              </a:rPr>
              <a:t>).</a:t>
            </a:r>
          </a:p>
          <a:p>
            <a:pPr indent="0" algn="just">
              <a:spcAft>
                <a:spcPts val="0"/>
              </a:spcAft>
              <a:buNone/>
            </a:pPr>
            <a:endParaRPr lang="ru-RU" sz="2000" dirty="0">
              <a:latin typeface="Times New Roman"/>
              <a:ea typeface="Arial"/>
            </a:endParaRPr>
          </a:p>
          <a:p>
            <a:endParaRPr lang="ru-RU" dirty="0"/>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2564904"/>
            <a:ext cx="6768751" cy="2839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2843808" y="5589240"/>
            <a:ext cx="2948115" cy="369332"/>
          </a:xfrm>
          <a:prstGeom prst="rect">
            <a:avLst/>
          </a:prstGeom>
        </p:spPr>
        <p:txBody>
          <a:bodyPr wrap="none">
            <a:spAutoFit/>
          </a:bodyPr>
          <a:lstStyle/>
          <a:p>
            <a:pPr indent="450215" algn="ctr">
              <a:spcAft>
                <a:spcPts val="0"/>
              </a:spcAft>
            </a:pPr>
            <a:r>
              <a:rPr lang="kk-KZ" i="1" dirty="0">
                <a:latin typeface="Times New Roman"/>
                <a:ea typeface="Arial"/>
              </a:rPr>
              <a:t>3-сурет. Гониометрлер</a:t>
            </a:r>
            <a:endParaRPr lang="ru-RU" sz="1100" dirty="0">
              <a:effectLst/>
              <a:latin typeface="Times New Roman"/>
              <a:ea typeface="Arial"/>
            </a:endParaRPr>
          </a:p>
        </p:txBody>
      </p:sp>
    </p:spTree>
    <p:extLst>
      <p:ext uri="{BB962C8B-B14F-4D97-AF65-F5344CB8AC3E}">
        <p14:creationId xmlns:p14="http://schemas.microsoft.com/office/powerpoint/2010/main" val="11186752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712968" cy="6480720"/>
          </a:xfrm>
        </p:spPr>
        <p:txBody>
          <a:bodyPr/>
          <a:lstStyle/>
          <a:p>
            <a:pPr algn="just"/>
            <a:r>
              <a:rPr lang="kk-KZ" sz="2600" dirty="0">
                <a:solidFill>
                  <a:prstClr val="black"/>
                </a:solidFill>
                <a:latin typeface="Times New Roman"/>
                <a:ea typeface="Arial"/>
              </a:rPr>
              <a:t>Гониометрдің шашыратқыш принципі 4-суретте келтірілген. Сәуле көзінен </a:t>
            </a:r>
            <a:r>
              <a:rPr lang="kk-KZ" sz="2600" i="1" dirty="0">
                <a:solidFill>
                  <a:prstClr val="black"/>
                </a:solidFill>
                <a:latin typeface="Times New Roman"/>
                <a:ea typeface="Arial"/>
              </a:rPr>
              <a:t>S</a:t>
            </a:r>
            <a:r>
              <a:rPr lang="kk-KZ" sz="2600" dirty="0">
                <a:solidFill>
                  <a:prstClr val="black"/>
                </a:solidFill>
                <a:latin typeface="Times New Roman"/>
                <a:ea typeface="Arial"/>
              </a:rPr>
              <a:t> шыққан жарық сәулесі </a:t>
            </a:r>
            <a:r>
              <a:rPr lang="kk-KZ" sz="2600" i="1" dirty="0">
                <a:solidFill>
                  <a:prstClr val="black"/>
                </a:solidFill>
                <a:latin typeface="Times New Roman"/>
                <a:ea typeface="Arial"/>
              </a:rPr>
              <a:t>К</a:t>
            </a:r>
            <a:r>
              <a:rPr lang="kk-KZ" sz="2600" dirty="0">
                <a:solidFill>
                  <a:prstClr val="black"/>
                </a:solidFill>
                <a:latin typeface="Times New Roman"/>
                <a:ea typeface="Arial"/>
              </a:rPr>
              <a:t> кристалының жақтарынан шағылып, </a:t>
            </a:r>
            <a:r>
              <a:rPr lang="kk-KZ" sz="2600" i="1" dirty="0">
                <a:solidFill>
                  <a:prstClr val="black"/>
                </a:solidFill>
                <a:latin typeface="Times New Roman"/>
                <a:ea typeface="Arial"/>
              </a:rPr>
              <a:t>О</a:t>
            </a:r>
            <a:r>
              <a:rPr lang="kk-KZ" sz="2600" dirty="0">
                <a:solidFill>
                  <a:prstClr val="black"/>
                </a:solidFill>
                <a:latin typeface="Times New Roman"/>
                <a:ea typeface="Arial"/>
              </a:rPr>
              <a:t> көру дүрбісіне түседі. Түскен және шағылған сәулелердің арасындағы бұрыш айналатын </a:t>
            </a:r>
            <a:r>
              <a:rPr lang="kk-KZ" sz="2600" i="1" dirty="0">
                <a:solidFill>
                  <a:prstClr val="black"/>
                </a:solidFill>
                <a:latin typeface="Times New Roman"/>
                <a:ea typeface="Arial"/>
              </a:rPr>
              <a:t>Р</a:t>
            </a:r>
            <a:r>
              <a:rPr lang="kk-KZ" sz="2600" dirty="0">
                <a:solidFill>
                  <a:prstClr val="black"/>
                </a:solidFill>
                <a:latin typeface="Times New Roman"/>
                <a:ea typeface="Arial"/>
              </a:rPr>
              <a:t> лимбта орналасқан </a:t>
            </a:r>
            <a:r>
              <a:rPr lang="kk-KZ" sz="2600" i="1" dirty="0">
                <a:solidFill>
                  <a:prstClr val="black"/>
                </a:solidFill>
                <a:latin typeface="Times New Roman"/>
                <a:ea typeface="Arial"/>
              </a:rPr>
              <a:t>М</a:t>
            </a:r>
            <a:r>
              <a:rPr lang="kk-KZ" sz="2600" dirty="0">
                <a:solidFill>
                  <a:prstClr val="black"/>
                </a:solidFill>
                <a:latin typeface="Times New Roman"/>
                <a:ea typeface="Arial"/>
              </a:rPr>
              <a:t> шкаласымен өлшенеді. Кристалды (немесе дүрбіні) айналдырып кристалдың әртүрлі жақтарынан шағылған сәулелер көмегімен олардың арасындағы бұрышты  нониусы бар айналатын лимб көмегімен өлшеуге болады</a:t>
            </a:r>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3933056"/>
            <a:ext cx="2448272" cy="2627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4139952" y="4604079"/>
            <a:ext cx="4572000" cy="646331"/>
          </a:xfrm>
          <a:prstGeom prst="rect">
            <a:avLst/>
          </a:prstGeom>
        </p:spPr>
        <p:txBody>
          <a:bodyPr>
            <a:spAutoFit/>
          </a:bodyPr>
          <a:lstStyle/>
          <a:p>
            <a:pPr algn="just"/>
            <a:r>
              <a:rPr lang="kk-KZ" i="1" dirty="0">
                <a:latin typeface="Times New Roman"/>
                <a:ea typeface="Arial"/>
              </a:rPr>
              <a:t>4-сурет. Кристалдың бұрыштарын гониометр көмегімен өлшеу сызбасы.</a:t>
            </a:r>
            <a:endParaRPr lang="ru-RU" dirty="0"/>
          </a:p>
        </p:txBody>
      </p:sp>
    </p:spTree>
    <p:extLst>
      <p:ext uri="{BB962C8B-B14F-4D97-AF65-F5344CB8AC3E}">
        <p14:creationId xmlns:p14="http://schemas.microsoft.com/office/powerpoint/2010/main" val="9948880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8600"/>
            <a:ext cx="9144000" cy="6712768"/>
          </a:xfrm>
        </p:spPr>
        <p:txBody>
          <a:bodyPr>
            <a:normAutofit/>
          </a:bodyPr>
          <a:lstStyle/>
          <a:p>
            <a:pPr indent="450215" algn="just">
              <a:spcAft>
                <a:spcPts val="0"/>
              </a:spcAft>
            </a:pPr>
            <a:r>
              <a:rPr lang="kk-KZ" dirty="0">
                <a:latin typeface="Times New Roman"/>
                <a:ea typeface="Arial"/>
              </a:rPr>
              <a:t>Көпжақты кристалдардың жақтары құрылымның белгілі бір торларына сәйкес келеді, сондықтан жақтар арасындағы бұрыштар кристал құрылымындағы жазық торлардың арасындағы бұрышқа сәйкес келеді. Қазіргі күні осы бұрыштарды рентгенограмма көмегімен өлшейді, ол үшін кристалдық заттың өте аз бөлігі жеткілікті. Рентген сәулелерінің толқын ұзындықтары кристалл құрылымындағы атомаралық қашықтықпен өлшемдес болғандықтан, кристалдар табиғи дифракциялық тор болып саналады</a:t>
            </a:r>
            <a:r>
              <a:rPr lang="kk-KZ" dirty="0" smtClean="0">
                <a:latin typeface="Times New Roman"/>
                <a:ea typeface="Arial"/>
              </a:rPr>
              <a:t>.</a:t>
            </a:r>
            <a:endParaRPr lang="ru-RU" sz="1800" dirty="0">
              <a:latin typeface="Times New Roman"/>
              <a:ea typeface="Arial"/>
            </a:endParaRPr>
          </a:p>
        </p:txBody>
      </p:sp>
    </p:spTree>
    <p:extLst>
      <p:ext uri="{BB962C8B-B14F-4D97-AF65-F5344CB8AC3E}">
        <p14:creationId xmlns:p14="http://schemas.microsoft.com/office/powerpoint/2010/main" val="2974346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lstStyle/>
          <a:p>
            <a:pPr lvl="0" indent="450215" algn="just"/>
            <a:r>
              <a:rPr lang="kk-KZ" sz="2700" dirty="0">
                <a:solidFill>
                  <a:prstClr val="black"/>
                </a:solidFill>
                <a:latin typeface="Times New Roman"/>
                <a:ea typeface="Arial"/>
              </a:rPr>
              <a:t>Кристалдардың торлық құрылымы осы рентген сәулелерінің дифракциясы көмегімен дәлеледенген (М.Лауэ, 1912 ж.). Дифракцияны түсіндіретін сызба 5-суретте көрсетілген: </a:t>
            </a:r>
            <a:r>
              <a:rPr lang="kk-KZ" sz="2700" i="1" dirty="0">
                <a:solidFill>
                  <a:prstClr val="black"/>
                </a:solidFill>
                <a:latin typeface="Times New Roman"/>
                <a:ea typeface="Arial"/>
              </a:rPr>
              <a:t>S</a:t>
            </a:r>
            <a:r>
              <a:rPr lang="kk-KZ" sz="2700" i="1" baseline="-25000" dirty="0">
                <a:solidFill>
                  <a:prstClr val="black"/>
                </a:solidFill>
                <a:latin typeface="Times New Roman"/>
                <a:ea typeface="Arial"/>
              </a:rPr>
              <a:t>0</a:t>
            </a:r>
            <a:r>
              <a:rPr lang="kk-KZ" sz="2700" dirty="0">
                <a:solidFill>
                  <a:prstClr val="black"/>
                </a:solidFill>
                <a:latin typeface="Times New Roman"/>
                <a:ea typeface="Arial"/>
              </a:rPr>
              <a:t> – параллель атомдық жазықтықтар тобына </a:t>
            </a:r>
            <a:r>
              <a:rPr lang="en-US" sz="2700" b="1" i="1" dirty="0">
                <a:solidFill>
                  <a:prstClr val="black"/>
                </a:solidFill>
                <a:latin typeface="Times New Roman"/>
                <a:ea typeface="Arial"/>
                <a:sym typeface="Symbol"/>
              </a:rPr>
              <a:t></a:t>
            </a:r>
            <a:r>
              <a:rPr lang="kk-KZ" sz="2700" dirty="0">
                <a:solidFill>
                  <a:prstClr val="black"/>
                </a:solidFill>
                <a:latin typeface="Times New Roman"/>
                <a:ea typeface="Arial"/>
              </a:rPr>
              <a:t> бұрышпен түсетін монохроматтық рентген сәулелерінің шоғы, </a:t>
            </a:r>
            <a:r>
              <a:rPr lang="kk-KZ" sz="2700" i="1" dirty="0">
                <a:solidFill>
                  <a:prstClr val="black"/>
                </a:solidFill>
                <a:latin typeface="Times New Roman"/>
                <a:ea typeface="Arial"/>
              </a:rPr>
              <a:t>S</a:t>
            </a:r>
            <a:r>
              <a:rPr lang="kk-KZ" sz="2700" dirty="0">
                <a:solidFill>
                  <a:prstClr val="black"/>
                </a:solidFill>
                <a:latin typeface="Times New Roman"/>
                <a:ea typeface="Arial"/>
              </a:rPr>
              <a:t> – дифракцияланған сәулелер шоғы.</a:t>
            </a:r>
            <a:endParaRPr lang="ru-RU" sz="1500" dirty="0">
              <a:solidFill>
                <a:prstClr val="black"/>
              </a:solidFill>
              <a:latin typeface="Times New Roman"/>
              <a:ea typeface="Arial"/>
            </a:endParaRPr>
          </a:p>
          <a:p>
            <a:pPr lvl="0"/>
            <a:endParaRPr lang="ru-RU" sz="2700" dirty="0">
              <a:solidFill>
                <a:prstClr val="black"/>
              </a:solidFill>
            </a:endParaRPr>
          </a:p>
          <a:p>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3356992"/>
            <a:ext cx="3907138" cy="3096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5148064" y="4535832"/>
            <a:ext cx="3129896" cy="369332"/>
          </a:xfrm>
          <a:prstGeom prst="rect">
            <a:avLst/>
          </a:prstGeom>
        </p:spPr>
        <p:txBody>
          <a:bodyPr wrap="none">
            <a:spAutoFit/>
          </a:bodyPr>
          <a:lstStyle/>
          <a:p>
            <a:r>
              <a:rPr lang="kk-KZ" i="1" dirty="0">
                <a:latin typeface="Times New Roman"/>
                <a:ea typeface="Arial"/>
              </a:rPr>
              <a:t>5-сурет. Вульф-Брэгг шарты </a:t>
            </a:r>
            <a:endParaRPr lang="ru-RU" dirty="0"/>
          </a:p>
        </p:txBody>
      </p:sp>
    </p:spTree>
    <p:extLst>
      <p:ext uri="{BB962C8B-B14F-4D97-AF65-F5344CB8AC3E}">
        <p14:creationId xmlns:p14="http://schemas.microsoft.com/office/powerpoint/2010/main" val="27164680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normAutofit fontScale="70000" lnSpcReduction="20000"/>
          </a:bodyPr>
          <a:lstStyle/>
          <a:p>
            <a:pPr indent="450215" algn="just">
              <a:spcAft>
                <a:spcPts val="0"/>
              </a:spcAft>
            </a:pPr>
            <a:r>
              <a:rPr lang="kk-KZ" dirty="0">
                <a:latin typeface="Times New Roman"/>
                <a:ea typeface="Arial"/>
              </a:rPr>
              <a:t>Егер интерференция шартына сәйкес дифракцияланған сәулелердің жолының айырымы </a:t>
            </a:r>
            <a:r>
              <a:rPr lang="kk-KZ" dirty="0">
                <a:latin typeface="Times New Roman"/>
                <a:ea typeface="Arial"/>
                <a:sym typeface="Symbol"/>
              </a:rPr>
              <a:t></a:t>
            </a:r>
            <a:r>
              <a:rPr lang="kk-KZ" dirty="0">
                <a:latin typeface="Times New Roman"/>
                <a:ea typeface="Arial"/>
              </a:rPr>
              <a:t> толқын ұзындығының бүтін санына тең, яғни </a:t>
            </a:r>
            <a:r>
              <a:rPr lang="kk-KZ" i="1" dirty="0">
                <a:latin typeface="Times New Roman"/>
                <a:ea typeface="Arial"/>
                <a:sym typeface="Symbol"/>
              </a:rPr>
              <a:t></a:t>
            </a:r>
            <a:r>
              <a:rPr lang="kk-KZ" i="1" dirty="0">
                <a:latin typeface="Times New Roman"/>
                <a:ea typeface="Arial"/>
              </a:rPr>
              <a:t>=n</a:t>
            </a:r>
            <a:r>
              <a:rPr lang="kk-KZ" i="1" dirty="0">
                <a:latin typeface="Times New Roman"/>
                <a:ea typeface="Arial"/>
                <a:sym typeface="Symbol"/>
              </a:rPr>
              <a:t></a:t>
            </a:r>
            <a:r>
              <a:rPr lang="kk-KZ" i="1" dirty="0">
                <a:latin typeface="Times New Roman"/>
                <a:ea typeface="Arial"/>
              </a:rPr>
              <a:t> (n=1, 2, 3, …),</a:t>
            </a:r>
            <a:r>
              <a:rPr lang="kk-KZ" dirty="0">
                <a:latin typeface="Times New Roman"/>
                <a:ea typeface="Arial"/>
              </a:rPr>
              <a:t> болса, дифракцияланған сәулелер бір бірін күшейтеді.  Сызбадан көрініп тұрғандай, түскен және дифракцияланған сәулелердің жол айырымы:</a:t>
            </a:r>
            <a:endParaRPr lang="ru-RU" sz="1800" dirty="0">
              <a:latin typeface="Times New Roman"/>
              <a:ea typeface="Arial"/>
            </a:endParaRPr>
          </a:p>
          <a:p>
            <a:pPr indent="0" algn="just">
              <a:spcAft>
                <a:spcPts val="0"/>
              </a:spcAft>
              <a:buNone/>
            </a:pPr>
            <a:r>
              <a:rPr lang="kk-KZ" dirty="0">
                <a:latin typeface="Times New Roman"/>
                <a:ea typeface="Arial"/>
              </a:rPr>
              <a:t> </a:t>
            </a:r>
            <a:endParaRPr lang="ru-RU" sz="1800" dirty="0">
              <a:latin typeface="Times New Roman"/>
              <a:ea typeface="Arial"/>
            </a:endParaRPr>
          </a:p>
          <a:p>
            <a:pPr indent="0" algn="ctr">
              <a:spcAft>
                <a:spcPts val="0"/>
              </a:spcAft>
              <a:buNone/>
            </a:pPr>
            <a:r>
              <a:rPr lang="kk-KZ" b="1" i="1" dirty="0">
                <a:latin typeface="Times New Roman"/>
                <a:ea typeface="Arial"/>
                <a:sym typeface="Symbol"/>
              </a:rPr>
              <a:t></a:t>
            </a:r>
            <a:r>
              <a:rPr lang="kk-KZ" b="1" i="1" dirty="0">
                <a:latin typeface="Times New Roman"/>
                <a:ea typeface="Arial"/>
              </a:rPr>
              <a:t> = PO + OQ = 2PO = 2d sin</a:t>
            </a:r>
            <a:r>
              <a:rPr lang="en-US" b="1" i="1" dirty="0">
                <a:latin typeface="Times New Roman"/>
                <a:ea typeface="Arial"/>
                <a:sym typeface="Symbol"/>
              </a:rPr>
              <a:t></a:t>
            </a:r>
            <a:endParaRPr lang="ru-RU" sz="1800" dirty="0">
              <a:latin typeface="Times New Roman"/>
              <a:ea typeface="Arial"/>
            </a:endParaRPr>
          </a:p>
          <a:p>
            <a:pPr indent="450215" algn="ctr">
              <a:spcAft>
                <a:spcPts val="0"/>
              </a:spcAft>
            </a:pPr>
            <a:r>
              <a:rPr lang="kk-KZ" b="1" i="1" dirty="0">
                <a:latin typeface="Times New Roman"/>
                <a:ea typeface="Arial"/>
              </a:rPr>
              <a:t> </a:t>
            </a:r>
            <a:endParaRPr lang="ru-RU" sz="1800" dirty="0">
              <a:latin typeface="Times New Roman"/>
              <a:ea typeface="Arial"/>
            </a:endParaRPr>
          </a:p>
          <a:p>
            <a:pPr indent="450215" algn="just">
              <a:spcAft>
                <a:spcPts val="0"/>
              </a:spcAft>
            </a:pPr>
            <a:r>
              <a:rPr lang="kk-KZ" dirty="0">
                <a:latin typeface="Times New Roman"/>
                <a:ea typeface="Arial"/>
              </a:rPr>
              <a:t>Көршілес екі жазық тордан шашыраған толқындар қарқындылық максимумын беру үшін кристалда рентген сәулелерінің дифракция заңы орындалу керек: </a:t>
            </a:r>
            <a:endParaRPr lang="ru-RU" sz="1800" dirty="0">
              <a:latin typeface="Times New Roman"/>
              <a:ea typeface="Arial"/>
            </a:endParaRPr>
          </a:p>
          <a:p>
            <a:pPr indent="0" algn="just">
              <a:spcAft>
                <a:spcPts val="0"/>
              </a:spcAft>
              <a:buNone/>
            </a:pPr>
            <a:r>
              <a:rPr lang="kk-KZ" dirty="0">
                <a:latin typeface="Times New Roman"/>
                <a:ea typeface="Arial"/>
              </a:rPr>
              <a:t> </a:t>
            </a:r>
            <a:endParaRPr lang="ru-RU" sz="1800" dirty="0">
              <a:latin typeface="Times New Roman"/>
              <a:ea typeface="Arial"/>
            </a:endParaRPr>
          </a:p>
          <a:p>
            <a:pPr indent="0" algn="ctr">
              <a:spcAft>
                <a:spcPts val="0"/>
              </a:spcAft>
              <a:buNone/>
            </a:pPr>
            <a:r>
              <a:rPr lang="kk-KZ" b="1" i="1" dirty="0">
                <a:latin typeface="Times New Roman"/>
                <a:ea typeface="Arial"/>
              </a:rPr>
              <a:t>2d sin</a:t>
            </a:r>
            <a:r>
              <a:rPr lang="en-US" b="1" i="1" dirty="0">
                <a:latin typeface="Times New Roman"/>
                <a:ea typeface="Arial"/>
                <a:sym typeface="Symbol"/>
              </a:rPr>
              <a:t></a:t>
            </a:r>
            <a:r>
              <a:rPr lang="kk-KZ" b="1" i="1" dirty="0">
                <a:latin typeface="Times New Roman"/>
                <a:ea typeface="Arial"/>
              </a:rPr>
              <a:t> = n</a:t>
            </a:r>
            <a:r>
              <a:rPr lang="en-US" b="1" i="1" dirty="0">
                <a:latin typeface="Times New Roman"/>
                <a:ea typeface="Arial"/>
                <a:sym typeface="Symbol"/>
              </a:rPr>
              <a:t></a:t>
            </a:r>
            <a:r>
              <a:rPr lang="kk-KZ" b="1" i="1" dirty="0">
                <a:latin typeface="Times New Roman"/>
                <a:ea typeface="Arial"/>
              </a:rPr>
              <a:t> (n = 1, 2, 3, …).     </a:t>
            </a:r>
            <a:r>
              <a:rPr lang="kk-KZ" b="1" dirty="0">
                <a:latin typeface="Times New Roman"/>
                <a:ea typeface="Arial"/>
              </a:rPr>
              <a:t>(1)</a:t>
            </a:r>
            <a:endParaRPr lang="ru-RU" sz="1800" dirty="0">
              <a:latin typeface="Times New Roman"/>
              <a:ea typeface="Arial"/>
            </a:endParaRPr>
          </a:p>
          <a:p>
            <a:pPr indent="450215" algn="ctr">
              <a:spcAft>
                <a:spcPts val="0"/>
              </a:spcAft>
            </a:pPr>
            <a:r>
              <a:rPr lang="kk-KZ" dirty="0">
                <a:latin typeface="Times New Roman"/>
                <a:ea typeface="Arial"/>
              </a:rPr>
              <a:t> </a:t>
            </a:r>
            <a:endParaRPr lang="ru-RU" sz="1800" dirty="0">
              <a:latin typeface="Times New Roman"/>
              <a:ea typeface="Arial"/>
            </a:endParaRPr>
          </a:p>
          <a:p>
            <a:pPr indent="450215" algn="just">
              <a:spcAft>
                <a:spcPts val="0"/>
              </a:spcAft>
            </a:pPr>
            <a:r>
              <a:rPr lang="kk-KZ" dirty="0">
                <a:latin typeface="Times New Roman"/>
                <a:ea typeface="Arial"/>
              </a:rPr>
              <a:t>Бұл теңдік Вульф-Брэгг* шартын бейнелейді.</a:t>
            </a:r>
            <a:endParaRPr lang="ru-RU" sz="1800" dirty="0">
              <a:latin typeface="Times New Roman"/>
              <a:ea typeface="Arial"/>
            </a:endParaRPr>
          </a:p>
          <a:p>
            <a:pPr indent="0" algn="just">
              <a:spcAft>
                <a:spcPts val="0"/>
              </a:spcAft>
              <a:buNone/>
            </a:pPr>
            <a:r>
              <a:rPr lang="kk-KZ" sz="2800" dirty="0">
                <a:latin typeface="Times New Roman"/>
                <a:ea typeface="Arial"/>
              </a:rPr>
              <a:t>*1-ші формуланы 1913 жылы ағылшын ғалымдары Вильям Генри Брэгг (әкесі) және Вильям Лоренц Брэгг (баласы) және оларға тәуелсіз Мәскеу университетінің профессоры Юрий Викторович Вульф Лауэнің тәжірибесін дәлелдеу үшін қорытып шығарған.</a:t>
            </a:r>
            <a:endParaRPr lang="ru-RU" sz="1800" dirty="0">
              <a:latin typeface="Times New Roman"/>
              <a:ea typeface="Arial"/>
            </a:endParaRPr>
          </a:p>
          <a:p>
            <a:endParaRPr lang="ru-RU" dirty="0"/>
          </a:p>
        </p:txBody>
      </p:sp>
    </p:spTree>
    <p:extLst>
      <p:ext uri="{BB962C8B-B14F-4D97-AF65-F5344CB8AC3E}">
        <p14:creationId xmlns:p14="http://schemas.microsoft.com/office/powerpoint/2010/main" val="28064619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784976" cy="6552728"/>
          </a:xfrm>
        </p:spPr>
        <p:txBody>
          <a:bodyPr>
            <a:normAutofit/>
          </a:bodyPr>
          <a:lstStyle/>
          <a:p>
            <a:pPr indent="450215" algn="just">
              <a:spcAft>
                <a:spcPts val="0"/>
              </a:spcAft>
            </a:pPr>
            <a:r>
              <a:rPr lang="kk-KZ" dirty="0" smtClean="0">
                <a:latin typeface="Times New Roman"/>
                <a:ea typeface="Arial"/>
              </a:rPr>
              <a:t>Толқын </a:t>
            </a:r>
            <a:r>
              <a:rPr lang="kk-KZ" dirty="0">
                <a:latin typeface="Times New Roman"/>
                <a:ea typeface="Arial"/>
              </a:rPr>
              <a:t>ұзындығы </a:t>
            </a:r>
            <a:r>
              <a:rPr lang="en-US" b="1" i="1" dirty="0">
                <a:latin typeface="Times New Roman"/>
                <a:ea typeface="Arial"/>
                <a:sym typeface="Symbol"/>
              </a:rPr>
              <a:t></a:t>
            </a:r>
            <a:r>
              <a:rPr lang="en-US" b="1" i="1" dirty="0">
                <a:latin typeface="Times New Roman"/>
                <a:ea typeface="Arial"/>
              </a:rPr>
              <a:t> </a:t>
            </a:r>
            <a:r>
              <a:rPr lang="kk-KZ" dirty="0">
                <a:latin typeface="Times New Roman"/>
                <a:ea typeface="Arial"/>
              </a:rPr>
              <a:t>болатын сәуле бір бірінен </a:t>
            </a:r>
            <a:r>
              <a:rPr lang="kk-KZ" b="1" i="1" dirty="0">
                <a:latin typeface="Times New Roman"/>
                <a:ea typeface="Arial"/>
              </a:rPr>
              <a:t>d </a:t>
            </a:r>
            <a:r>
              <a:rPr lang="kk-KZ" dirty="0">
                <a:latin typeface="Times New Roman"/>
                <a:ea typeface="Arial"/>
              </a:rPr>
              <a:t>қашықтықта орналасқан параллель атомдық жазықтықтардың жиынтығына түссе,онда ол </a:t>
            </a:r>
            <a:r>
              <a:rPr lang="en-US" b="1" i="1" dirty="0">
                <a:latin typeface="Times New Roman"/>
                <a:ea typeface="Arial"/>
                <a:sym typeface="Symbol"/>
              </a:rPr>
              <a:t></a:t>
            </a:r>
            <a:r>
              <a:rPr lang="en-US" b="1" i="1" dirty="0">
                <a:latin typeface="Times New Roman"/>
                <a:ea typeface="Arial"/>
              </a:rPr>
              <a:t> </a:t>
            </a:r>
            <a:r>
              <a:rPr lang="kk-KZ" dirty="0">
                <a:latin typeface="Times New Roman"/>
                <a:ea typeface="Arial"/>
              </a:rPr>
              <a:t>бұрышымен шағылған сәулеге ұқсас дифракцияланған сәулені туындатады. Сонымен, белгілі бір түсу бұрышында кристалл құрылымының жазық торлары рентген сәулелерін «шашыратады». Бұл шашырауды (дәлірек, дифракцияланған сәулелердің қарқындылық максимумын) фотографиялық таспада иондаушы спектрометр көмегімен тіркеуге болады. </a:t>
            </a:r>
            <a:endParaRPr lang="ru-RU" sz="1800" dirty="0">
              <a:latin typeface="Times New Roman"/>
              <a:ea typeface="Arial"/>
            </a:endParaRPr>
          </a:p>
          <a:p>
            <a:endParaRPr lang="ru-RU" dirty="0"/>
          </a:p>
        </p:txBody>
      </p:sp>
    </p:spTree>
    <p:extLst>
      <p:ext uri="{BB962C8B-B14F-4D97-AF65-F5344CB8AC3E}">
        <p14:creationId xmlns:p14="http://schemas.microsoft.com/office/powerpoint/2010/main" val="27931695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lstStyle/>
          <a:p>
            <a:pPr lvl="0" indent="450215" algn="just"/>
            <a:r>
              <a:rPr lang="kk-KZ" sz="2000" dirty="0" smtClean="0">
                <a:solidFill>
                  <a:prstClr val="black"/>
                </a:solidFill>
                <a:latin typeface="Times New Roman"/>
                <a:ea typeface="Arial"/>
              </a:rPr>
              <a:t>Симметриялық, заңдылыққа бағынатын өрнек, мысалы 6-сурет, кристалл құрылымының симметриясын және заңдылығын бейнелейді және атомдық жазықтықтар мен олардың арасындағы бұрышты (кристалдың көпжақты пішіндерінде жақтар арасындағы бұрыш болып табылады) өлшеуге мүмкіндік береді.</a:t>
            </a:r>
            <a:endParaRPr lang="ru-RU" sz="2000" dirty="0" smtClean="0">
              <a:solidFill>
                <a:prstClr val="black"/>
              </a:solidFill>
              <a:latin typeface="Times New Roman"/>
              <a:ea typeface="Arial"/>
            </a:endParaRPr>
          </a:p>
          <a:p>
            <a:endParaRPr lang="ru-RU"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844824"/>
            <a:ext cx="3973248"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4644008" y="2132856"/>
            <a:ext cx="4020268" cy="369332"/>
          </a:xfrm>
          <a:prstGeom prst="rect">
            <a:avLst/>
          </a:prstGeom>
        </p:spPr>
        <p:txBody>
          <a:bodyPr wrap="none">
            <a:spAutoFit/>
          </a:bodyPr>
          <a:lstStyle/>
          <a:p>
            <a:r>
              <a:rPr lang="kk-KZ" i="1" dirty="0">
                <a:latin typeface="Times New Roman"/>
                <a:ea typeface="Arial"/>
              </a:rPr>
              <a:t>6-сурет. Кристалл рентгенограммасы</a:t>
            </a:r>
            <a:endParaRPr lang="ru-RU" dirty="0"/>
          </a:p>
        </p:txBody>
      </p:sp>
      <p:sp>
        <p:nvSpPr>
          <p:cNvPr id="5" name="Прямоугольник 4"/>
          <p:cNvSpPr/>
          <p:nvPr/>
        </p:nvSpPr>
        <p:spPr>
          <a:xfrm>
            <a:off x="270418" y="5157192"/>
            <a:ext cx="8340748" cy="1323439"/>
          </a:xfrm>
          <a:prstGeom prst="rect">
            <a:avLst/>
          </a:prstGeom>
        </p:spPr>
        <p:txBody>
          <a:bodyPr wrap="square">
            <a:spAutoFit/>
          </a:bodyPr>
          <a:lstStyle/>
          <a:p>
            <a:pPr indent="450215" algn="just">
              <a:spcAft>
                <a:spcPts val="0"/>
              </a:spcAft>
            </a:pPr>
            <a:r>
              <a:rPr lang="kk-KZ" sz="2000" dirty="0">
                <a:latin typeface="Times New Roman"/>
                <a:ea typeface="Arial"/>
              </a:rPr>
              <a:t>Рентгенограмма арқылы және Вульф-Брэгг шартын қолданып кристалдың құрылысын зерттеуге, жазықтықтар арасындағы қашықтықты </a:t>
            </a:r>
            <a:r>
              <a:rPr lang="kk-KZ" sz="2000" b="1" i="1" dirty="0">
                <a:latin typeface="Times New Roman"/>
                <a:ea typeface="Arial"/>
              </a:rPr>
              <a:t>d</a:t>
            </a:r>
            <a:r>
              <a:rPr lang="kk-KZ" sz="2000" dirty="0">
                <a:latin typeface="Times New Roman"/>
                <a:ea typeface="Arial"/>
              </a:rPr>
              <a:t> табуға, кристалдық заттарға диагностика жасауға болады.</a:t>
            </a:r>
            <a:endParaRPr lang="ru-RU" sz="2000" dirty="0">
              <a:latin typeface="Times New Roman"/>
              <a:ea typeface="Arial"/>
            </a:endParaRPr>
          </a:p>
          <a:p>
            <a:pPr indent="450215" algn="just">
              <a:spcAft>
                <a:spcPts val="0"/>
              </a:spcAft>
            </a:pPr>
            <a:r>
              <a:rPr lang="kk-KZ" sz="2000" dirty="0">
                <a:latin typeface="Times New Roman"/>
                <a:ea typeface="Arial"/>
              </a:rPr>
              <a:t> </a:t>
            </a:r>
            <a:endParaRPr lang="ru-RU" sz="2000" dirty="0">
              <a:effectLst/>
              <a:latin typeface="Times New Roman"/>
              <a:ea typeface="Arial"/>
            </a:endParaRPr>
          </a:p>
        </p:txBody>
      </p:sp>
    </p:spTree>
    <p:extLst>
      <p:ext uri="{BB962C8B-B14F-4D97-AF65-F5344CB8AC3E}">
        <p14:creationId xmlns:p14="http://schemas.microsoft.com/office/powerpoint/2010/main" val="38669549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640960" cy="6336704"/>
          </a:xfrm>
        </p:spPr>
        <p:txBody>
          <a:bodyPr>
            <a:noAutofit/>
          </a:bodyPr>
          <a:lstStyle/>
          <a:p>
            <a:pPr indent="450215" algn="just">
              <a:spcAft>
                <a:spcPts val="0"/>
              </a:spcAft>
            </a:pPr>
            <a:r>
              <a:rPr lang="kk-KZ" sz="1800" spc="-5" dirty="0">
                <a:latin typeface="Times New Roman"/>
                <a:ea typeface="Arial"/>
              </a:rPr>
              <a:t>Ретсіз күйден (сұйықтан) реттелген күйге (кристалға) ауысу үшін белгілі уақыт қажет. Оны </a:t>
            </a:r>
            <a:r>
              <a:rPr lang="kk-KZ" sz="1800" i="1" spc="-5" dirty="0">
                <a:latin typeface="Times New Roman"/>
                <a:ea typeface="Arial"/>
              </a:rPr>
              <a:t>кристалдану уақыты</a:t>
            </a:r>
            <a:r>
              <a:rPr lang="kk-KZ" sz="1800" spc="-5" dirty="0">
                <a:latin typeface="Times New Roman"/>
                <a:ea typeface="Arial"/>
              </a:rPr>
              <a:t> деп атайды. Егер суыну және қату уақыты кристалдануға қажетті уақыттан жылдам жүрсе, онда аморфты немесе шыны тәріздес дене пайда болады, мұндай жағдайда бөлшектер сұйықтықтағыдай ретсіз күйде қалады.</a:t>
            </a:r>
            <a:r>
              <a:rPr lang="kk-KZ" sz="1800" spc="35" dirty="0">
                <a:latin typeface="Times New Roman"/>
                <a:ea typeface="Arial"/>
              </a:rPr>
              <a:t> Аморфты денелер, мысалы шыны - ол өте салқындатылған </a:t>
            </a:r>
            <a:r>
              <a:rPr lang="kk-KZ" sz="1800" spc="25" dirty="0">
                <a:latin typeface="Times New Roman"/>
                <a:ea typeface="Arial"/>
              </a:rPr>
              <a:t>сұйық, сондықтан да ол кристалды қатты затқа жатпайды. Бұл </a:t>
            </a:r>
            <a:r>
              <a:rPr lang="kk-KZ" sz="1800" spc="-10" dirty="0">
                <a:latin typeface="Times New Roman"/>
                <a:ea typeface="Arial"/>
              </a:rPr>
              <a:t>заттардағы құрылыстық бірліктердің өзара орналасуы тек қана жақын </a:t>
            </a:r>
            <a:r>
              <a:rPr lang="kk-KZ" sz="1800" dirty="0">
                <a:latin typeface="Times New Roman"/>
                <a:ea typeface="Arial"/>
              </a:rPr>
              <a:t>көршілес бірліктердің тәртіппен орналасуын сипаттайды. Мұндай </a:t>
            </a:r>
            <a:r>
              <a:rPr lang="kk-KZ" sz="1800" spc="-10" dirty="0">
                <a:latin typeface="Times New Roman"/>
                <a:ea typeface="Arial"/>
              </a:rPr>
              <a:t>жағдайды жақын тәртіптілікке жатқызады, ал кристалдарда алыс </a:t>
            </a:r>
            <a:r>
              <a:rPr lang="kk-KZ" sz="1800" spc="-15" dirty="0">
                <a:latin typeface="Times New Roman"/>
                <a:ea typeface="Arial"/>
              </a:rPr>
              <a:t>тәртіптілік сақталған, олардағы бөлшектер периодты тәртіптілікте </a:t>
            </a:r>
            <a:r>
              <a:rPr lang="kk-KZ" sz="1800" spc="-5" dirty="0">
                <a:latin typeface="Times New Roman"/>
                <a:ea typeface="Arial"/>
              </a:rPr>
              <a:t>орналасқан.</a:t>
            </a:r>
            <a:endParaRPr lang="ru-RU" sz="1800" dirty="0">
              <a:latin typeface="Times New Roman"/>
              <a:ea typeface="Arial"/>
            </a:endParaRPr>
          </a:p>
          <a:p>
            <a:pPr indent="450215" algn="just">
              <a:spcAft>
                <a:spcPts val="0"/>
              </a:spcAft>
            </a:pPr>
            <a:r>
              <a:rPr lang="kk-KZ" sz="1800" spc="-10" dirty="0">
                <a:latin typeface="Times New Roman"/>
                <a:ea typeface="Arial"/>
              </a:rPr>
              <a:t>Табиғатта және зертханаларда кристалдар түзу қырлары және жазық жақтары бар әдемі дұрыс көпбұрыштар түрінде өседі. Табиғи және қолдан өсірілген кристалдардан пластиналар, призмалар, стерженьдер, линзалар кесіп жасалады, оларда кристалл құрылысының көп қырлылығы сақталмайды, бірақ кристалдың құрылысының симметриялылығы мен қасиеттері түгел сақталады.</a:t>
            </a:r>
            <a:endParaRPr lang="ru-RU" sz="1800" dirty="0">
              <a:latin typeface="Times New Roman"/>
              <a:ea typeface="Arial"/>
            </a:endParaRPr>
          </a:p>
          <a:p>
            <a:pPr indent="450215" algn="just">
              <a:spcAft>
                <a:spcPts val="0"/>
              </a:spcAft>
            </a:pPr>
            <a:r>
              <a:rPr lang="kk-KZ" sz="1800" i="1" spc="10" dirty="0">
                <a:latin typeface="Times New Roman"/>
                <a:ea typeface="Arial"/>
              </a:rPr>
              <a:t>Кристалдар </a:t>
            </a:r>
            <a:r>
              <a:rPr lang="kk-KZ" sz="1800" spc="10" dirty="0">
                <a:latin typeface="Times New Roman"/>
                <a:ea typeface="Arial"/>
              </a:rPr>
              <a:t>деп үш өлшемді кеңістікте периодты тәртіппен </a:t>
            </a:r>
            <a:r>
              <a:rPr lang="kk-KZ" sz="1800" spc="5" dirty="0">
                <a:latin typeface="Times New Roman"/>
                <a:ea typeface="Arial"/>
              </a:rPr>
              <a:t>орналасқан атомдық (молекулалық) құрылысы бар және белгілі бір </a:t>
            </a:r>
            <a:r>
              <a:rPr lang="kk-KZ" sz="1800" spc="10" dirty="0">
                <a:latin typeface="Times New Roman"/>
                <a:ea typeface="Arial"/>
              </a:rPr>
              <a:t>жағдайда көпбұрышты формасы болатын қатты заттарды айтады.</a:t>
            </a:r>
            <a:r>
              <a:rPr lang="kk-KZ" sz="1800" spc="-5" dirty="0">
                <a:latin typeface="Times New Roman"/>
                <a:ea typeface="Arial"/>
              </a:rPr>
              <a:t> </a:t>
            </a:r>
            <a:r>
              <a:rPr lang="kk-KZ" sz="1800" spc="5" dirty="0">
                <a:latin typeface="Times New Roman"/>
                <a:ea typeface="Arial"/>
              </a:rPr>
              <a:t>Мысалы: минералдардың табиғи кристалдары, олар көп жылғы жер </a:t>
            </a:r>
            <a:r>
              <a:rPr lang="kk-KZ" sz="1800" spc="-15" dirty="0">
                <a:latin typeface="Times New Roman"/>
                <a:ea typeface="Arial"/>
              </a:rPr>
              <a:t>бетіндегі табиғи процестерден пайда болған (кварц - альфа-SiO</a:t>
            </a:r>
            <a:r>
              <a:rPr lang="kk-KZ" sz="1800" spc="-15" baseline="-25000" dirty="0">
                <a:latin typeface="Times New Roman"/>
                <a:ea typeface="Arial"/>
              </a:rPr>
              <a:t>2</a:t>
            </a:r>
            <a:r>
              <a:rPr lang="kk-KZ" sz="1800" spc="-15" dirty="0">
                <a:latin typeface="Times New Roman"/>
                <a:ea typeface="Arial"/>
              </a:rPr>
              <a:t>, пирит - </a:t>
            </a:r>
            <a:r>
              <a:rPr lang="kk-KZ" sz="1800" spc="50" dirty="0">
                <a:latin typeface="Times New Roman"/>
                <a:ea typeface="Arial"/>
              </a:rPr>
              <a:t>FeS</a:t>
            </a:r>
            <a:r>
              <a:rPr lang="kk-KZ" sz="1800" spc="50" baseline="-25000" dirty="0">
                <a:latin typeface="Times New Roman"/>
                <a:ea typeface="Arial"/>
              </a:rPr>
              <a:t>2</a:t>
            </a:r>
            <a:r>
              <a:rPr lang="kk-KZ" sz="1800" spc="50" dirty="0">
                <a:latin typeface="Times New Roman"/>
                <a:ea typeface="Arial"/>
              </a:rPr>
              <a:t>, флюорит - </a:t>
            </a:r>
            <a:r>
              <a:rPr lang="kk-KZ" sz="1800" spc="5" dirty="0">
                <a:latin typeface="Times New Roman"/>
                <a:ea typeface="Arial"/>
              </a:rPr>
              <a:t>CaF</a:t>
            </a:r>
            <a:r>
              <a:rPr lang="kk-KZ" sz="1800" spc="5" baseline="-25000" dirty="0">
                <a:latin typeface="Times New Roman"/>
                <a:ea typeface="Arial"/>
              </a:rPr>
              <a:t>2</a:t>
            </a:r>
            <a:r>
              <a:rPr lang="kk-KZ" sz="1800" spc="5" dirty="0">
                <a:latin typeface="Times New Roman"/>
                <a:ea typeface="Arial"/>
              </a:rPr>
              <a:t>, гематит - Fe</a:t>
            </a:r>
            <a:r>
              <a:rPr lang="kk-KZ" sz="1800" spc="5" baseline="-25000" dirty="0">
                <a:latin typeface="Times New Roman"/>
                <a:ea typeface="Arial"/>
              </a:rPr>
              <a:t>2</a:t>
            </a:r>
            <a:r>
              <a:rPr lang="kk-KZ" sz="1800" spc="5" dirty="0">
                <a:latin typeface="Times New Roman"/>
                <a:ea typeface="Arial"/>
              </a:rPr>
              <a:t>O</a:t>
            </a:r>
            <a:r>
              <a:rPr lang="kk-KZ" sz="1800" spc="5" baseline="-25000" dirty="0">
                <a:latin typeface="Times New Roman"/>
                <a:ea typeface="Arial"/>
              </a:rPr>
              <a:t>3</a:t>
            </a:r>
            <a:r>
              <a:rPr lang="kk-KZ" sz="1800" spc="5" dirty="0">
                <a:latin typeface="Times New Roman"/>
                <a:ea typeface="Arial"/>
              </a:rPr>
              <a:t> т.б.). Синтетикалық кристалдар: жасанды алмаз, Si-жартылай өткізгіш, рубин А1</a:t>
            </a:r>
            <a:r>
              <a:rPr lang="kk-KZ" sz="1800" spc="5" baseline="-25000" dirty="0">
                <a:latin typeface="Times New Roman"/>
                <a:ea typeface="Arial"/>
              </a:rPr>
              <a:t>2</a:t>
            </a:r>
            <a:r>
              <a:rPr lang="kk-KZ" sz="1800" spc="5" dirty="0">
                <a:latin typeface="Times New Roman"/>
                <a:ea typeface="Arial"/>
              </a:rPr>
              <a:t>О</a:t>
            </a:r>
            <a:r>
              <a:rPr lang="kk-KZ" sz="1800" spc="5" baseline="-25000" dirty="0">
                <a:latin typeface="Times New Roman"/>
                <a:ea typeface="Arial"/>
              </a:rPr>
              <a:t>3</a:t>
            </a:r>
            <a:r>
              <a:rPr lang="kk-KZ" sz="1800" spc="5" dirty="0">
                <a:latin typeface="Times New Roman"/>
                <a:ea typeface="Arial"/>
              </a:rPr>
              <a:t> + 0,05 % Сr лазерлі техникада).</a:t>
            </a:r>
            <a:endParaRPr lang="ru-RU" sz="1800" dirty="0">
              <a:latin typeface="Times New Roman"/>
              <a:ea typeface="Arial"/>
            </a:endParaRPr>
          </a:p>
          <a:p>
            <a:endParaRPr lang="ru-RU" sz="1800" dirty="0"/>
          </a:p>
        </p:txBody>
      </p:sp>
    </p:spTree>
    <p:extLst>
      <p:ext uri="{BB962C8B-B14F-4D97-AF65-F5344CB8AC3E}">
        <p14:creationId xmlns:p14="http://schemas.microsoft.com/office/powerpoint/2010/main" val="3196439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640960" cy="6408712"/>
          </a:xfrm>
        </p:spPr>
        <p:txBody>
          <a:bodyPr/>
          <a:lstStyle/>
          <a:p>
            <a:pPr lvl="0" indent="450215" algn="just"/>
            <a:r>
              <a:rPr lang="kk-KZ" sz="1800" spc="5" dirty="0">
                <a:solidFill>
                  <a:prstClr val="black"/>
                </a:solidFill>
                <a:latin typeface="Times New Roman"/>
                <a:ea typeface="Arial"/>
              </a:rPr>
              <a:t>Құрылыстық бірліктердің орналасу, тербелу орталықтары үш </a:t>
            </a:r>
            <a:r>
              <a:rPr lang="kk-KZ" sz="1800" spc="-15" dirty="0">
                <a:solidFill>
                  <a:prstClr val="black"/>
                </a:solidFill>
                <a:latin typeface="Times New Roman"/>
                <a:ea typeface="Arial"/>
              </a:rPr>
              <a:t>бағытты координата жүйесінде бірдей параллельді ара қашықтықтарда </a:t>
            </a:r>
            <a:r>
              <a:rPr lang="kk-KZ" sz="1800" spc="-25" dirty="0">
                <a:solidFill>
                  <a:prstClr val="black"/>
                </a:solidFill>
                <a:latin typeface="Times New Roman"/>
                <a:ea typeface="Arial"/>
              </a:rPr>
              <a:t>орналасса, осы орталықтар </a:t>
            </a:r>
            <a:r>
              <a:rPr lang="kk-KZ" sz="1800" i="1" spc="-25" dirty="0">
                <a:solidFill>
                  <a:prstClr val="black"/>
                </a:solidFill>
                <a:latin typeface="Times New Roman"/>
                <a:ea typeface="Arial"/>
              </a:rPr>
              <a:t>кристалл торының түйіні </a:t>
            </a:r>
            <a:r>
              <a:rPr lang="kk-KZ" sz="1800" spc="-25" dirty="0">
                <a:solidFill>
                  <a:prstClr val="black"/>
                </a:solidFill>
                <a:latin typeface="Times New Roman"/>
                <a:ea typeface="Arial"/>
              </a:rPr>
              <a:t>деп аталады. Ал </a:t>
            </a:r>
            <a:r>
              <a:rPr lang="kk-KZ" sz="1800" spc="-15" dirty="0">
                <a:solidFill>
                  <a:prstClr val="black"/>
                </a:solidFill>
                <a:latin typeface="Times New Roman"/>
                <a:ea typeface="Arial"/>
              </a:rPr>
              <a:t>пайда болған геометриялық көпбұрышты </a:t>
            </a:r>
            <a:r>
              <a:rPr lang="kk-KZ" sz="1800" i="1" spc="-15" dirty="0">
                <a:solidFill>
                  <a:prstClr val="black"/>
                </a:solidFill>
                <a:latin typeface="Times New Roman"/>
                <a:ea typeface="Arial"/>
              </a:rPr>
              <a:t>кеңістіктік тор </a:t>
            </a:r>
            <a:r>
              <a:rPr lang="kk-KZ" sz="1800" spc="-15" dirty="0">
                <a:solidFill>
                  <a:prstClr val="black"/>
                </a:solidFill>
                <a:latin typeface="Times New Roman"/>
                <a:ea typeface="Arial"/>
              </a:rPr>
              <a:t>дейді.</a:t>
            </a:r>
            <a:endParaRPr lang="ru-RU" sz="1800" dirty="0">
              <a:solidFill>
                <a:prstClr val="black"/>
              </a:solidFill>
              <a:latin typeface="Times New Roman"/>
              <a:ea typeface="Arial"/>
            </a:endParaRPr>
          </a:p>
          <a:p>
            <a:pPr lvl="0" indent="450215" algn="just"/>
            <a:r>
              <a:rPr lang="kk-KZ" sz="1800" i="1" spc="5" dirty="0">
                <a:solidFill>
                  <a:prstClr val="black"/>
                </a:solidFill>
                <a:latin typeface="Times New Roman"/>
                <a:ea typeface="Arial"/>
              </a:rPr>
              <a:t>Кристалдық күй </a:t>
            </a:r>
            <a:r>
              <a:rPr lang="kk-KZ" sz="1800" spc="5" dirty="0">
                <a:solidFill>
                  <a:prstClr val="black"/>
                </a:solidFill>
                <a:latin typeface="Times New Roman"/>
                <a:ea typeface="Arial"/>
              </a:rPr>
              <a:t>дегеніміз қатты дененің термодинамикалық </a:t>
            </a:r>
            <a:r>
              <a:rPr lang="kk-KZ" sz="1800" spc="15" dirty="0">
                <a:solidFill>
                  <a:prstClr val="black"/>
                </a:solidFill>
                <a:latin typeface="Times New Roman"/>
                <a:ea typeface="Arial"/>
              </a:rPr>
              <a:t>тепе-теңдік күйі. Белгілі бір термодинамикалық жағдайда бір</a:t>
            </a:r>
            <a:r>
              <a:rPr lang="kk-KZ" sz="1800" spc="30" dirty="0">
                <a:solidFill>
                  <a:prstClr val="black"/>
                </a:solidFill>
                <a:latin typeface="Times New Roman"/>
                <a:ea typeface="Arial"/>
              </a:rPr>
              <a:t>дей химиялық құрамды кристалдарда бірдей кристалдық құрылыс </a:t>
            </a:r>
            <a:r>
              <a:rPr lang="kk-KZ" sz="1800" spc="-15" dirty="0">
                <a:solidFill>
                  <a:prstClr val="black"/>
                </a:solidFill>
                <a:latin typeface="Times New Roman"/>
                <a:ea typeface="Arial"/>
              </a:rPr>
              <a:t>болады.</a:t>
            </a:r>
            <a:endParaRPr lang="ru-RU" sz="1800" dirty="0">
              <a:solidFill>
                <a:prstClr val="black"/>
              </a:solidFill>
              <a:latin typeface="Times New Roman"/>
              <a:ea typeface="Arial"/>
            </a:endParaRPr>
          </a:p>
          <a:p>
            <a:pPr lvl="0" indent="450215" algn="just"/>
            <a:r>
              <a:rPr lang="kk-KZ" sz="1800" i="1" spc="25" dirty="0">
                <a:solidFill>
                  <a:prstClr val="black"/>
                </a:solidFill>
                <a:latin typeface="Times New Roman"/>
                <a:ea typeface="Arial"/>
              </a:rPr>
              <a:t>Поликристалдар </a:t>
            </a:r>
            <a:r>
              <a:rPr lang="kk-KZ" sz="1800" spc="25" dirty="0">
                <a:solidFill>
                  <a:prstClr val="black"/>
                </a:solidFill>
                <a:latin typeface="Times New Roman"/>
                <a:ea typeface="Arial"/>
              </a:rPr>
              <a:t>деп ұсақ, әртүрлі размерлі және формалы </a:t>
            </a:r>
            <a:r>
              <a:rPr lang="kk-KZ" sz="1800" dirty="0">
                <a:solidFill>
                  <a:prstClr val="black"/>
                </a:solidFill>
                <a:latin typeface="Times New Roman"/>
                <a:ea typeface="Arial"/>
              </a:rPr>
              <a:t>бейтарап орналасқан кристалдардың жиынтығын айтады</a:t>
            </a:r>
            <a:r>
              <a:rPr lang="kk-KZ" sz="1800" dirty="0" smtClean="0">
                <a:solidFill>
                  <a:prstClr val="black"/>
                </a:solidFill>
                <a:latin typeface="Times New Roman"/>
                <a:ea typeface="Arial"/>
              </a:rPr>
              <a:t>.</a:t>
            </a:r>
          </a:p>
          <a:p>
            <a:pPr lvl="0" indent="450215" algn="just"/>
            <a:endParaRPr lang="ru-RU" sz="1800" dirty="0">
              <a:solidFill>
                <a:prstClr val="black"/>
              </a:solidFill>
              <a:latin typeface="Times New Roman"/>
              <a:ea typeface="Arial"/>
            </a:endParaRPr>
          </a:p>
          <a:p>
            <a:endParaRPr lang="ru-RU" dirty="0"/>
          </a:p>
        </p:txBody>
      </p:sp>
    </p:spTree>
    <p:extLst>
      <p:ext uri="{BB962C8B-B14F-4D97-AF65-F5344CB8AC3E}">
        <p14:creationId xmlns:p14="http://schemas.microsoft.com/office/powerpoint/2010/main" val="21028400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784976" cy="6624736"/>
          </a:xfrm>
        </p:spPr>
        <p:txBody>
          <a:bodyPr/>
          <a:lstStyle/>
          <a:p>
            <a:pPr lvl="0" indent="450215" algn="just"/>
            <a:r>
              <a:rPr lang="kk-KZ" sz="2000" spc="-5" dirty="0">
                <a:solidFill>
                  <a:prstClr val="black"/>
                </a:solidFill>
                <a:latin typeface="Times New Roman"/>
                <a:ea typeface="Arial"/>
              </a:rPr>
              <a:t>Кристалдардың негізгі қасиеттерінің бірі олардың </a:t>
            </a:r>
            <a:r>
              <a:rPr lang="kk-KZ" sz="2000" i="1" spc="-5" dirty="0">
                <a:solidFill>
                  <a:prstClr val="black"/>
                </a:solidFill>
                <a:latin typeface="Times New Roman"/>
                <a:ea typeface="Arial"/>
              </a:rPr>
              <a:t>анизотропиялығы</a:t>
            </a:r>
            <a:r>
              <a:rPr lang="kk-KZ" sz="2000" spc="-5" dirty="0">
                <a:solidFill>
                  <a:prstClr val="black"/>
                </a:solidFill>
                <a:latin typeface="Times New Roman"/>
                <a:ea typeface="Arial"/>
              </a:rPr>
              <a:t>. Анизотропиялық қасиет – бағытқа байланысты қасиетінің өзгеруі. Олардың векторлық қасиеттері ішкі нүктелерінде (параллельді) және симметриялық бағыттарында бірдей, </a:t>
            </a:r>
            <a:r>
              <a:rPr lang="kk-KZ" sz="2000" spc="-15" dirty="0">
                <a:solidFill>
                  <a:prstClr val="black"/>
                </a:solidFill>
                <a:latin typeface="Times New Roman"/>
                <a:ea typeface="Arial"/>
              </a:rPr>
              <a:t>ал басқа бағыттарда әртүрлі. Мысалы, ас тұзының кристалл кубынан әр түрлі бағытталған көлемі 1 мм</a:t>
            </a:r>
            <a:r>
              <a:rPr lang="kk-KZ" sz="2000" spc="-15" baseline="30000" dirty="0">
                <a:solidFill>
                  <a:prstClr val="black"/>
                </a:solidFill>
                <a:latin typeface="Times New Roman"/>
                <a:ea typeface="Arial"/>
              </a:rPr>
              <a:t>2</a:t>
            </a:r>
            <a:r>
              <a:rPr lang="kk-KZ" sz="2000" spc="-15" dirty="0">
                <a:solidFill>
                  <a:prstClr val="black"/>
                </a:solidFill>
                <a:latin typeface="Times New Roman"/>
                <a:ea typeface="Arial"/>
              </a:rPr>
              <a:t> болатын стерженьдерді қиып алып, үзілу қасиетін сынаса, онда, 1-суреттен көрініп тұрғандай, әр түрлі қаттылық көрсетеді. Кубтың жұптасқан жақтарына  параллель алынған стержень 570 г/мм</a:t>
            </a:r>
            <a:r>
              <a:rPr lang="kk-KZ" sz="2000" spc="-15" baseline="30000" dirty="0">
                <a:solidFill>
                  <a:prstClr val="black"/>
                </a:solidFill>
                <a:latin typeface="Times New Roman"/>
                <a:ea typeface="Arial"/>
              </a:rPr>
              <a:t>2 </a:t>
            </a:r>
            <a:r>
              <a:rPr lang="kk-KZ" sz="2000" spc="-15" dirty="0">
                <a:solidFill>
                  <a:prstClr val="black"/>
                </a:solidFill>
                <a:latin typeface="Times New Roman"/>
                <a:ea typeface="Arial"/>
              </a:rPr>
              <a:t>күш жұмсағанда үзілсе, жақтарының диагоналіне параллель қиылған стержень 1150 г/мм</a:t>
            </a:r>
            <a:r>
              <a:rPr lang="kk-KZ" sz="2000" spc="-15" baseline="30000" dirty="0">
                <a:solidFill>
                  <a:prstClr val="black"/>
                </a:solidFill>
                <a:latin typeface="Times New Roman"/>
                <a:ea typeface="Arial"/>
              </a:rPr>
              <a:t>2</a:t>
            </a:r>
            <a:r>
              <a:rPr lang="kk-KZ" sz="2000" spc="-15" dirty="0">
                <a:solidFill>
                  <a:prstClr val="black"/>
                </a:solidFill>
                <a:latin typeface="Times New Roman"/>
                <a:ea typeface="Arial"/>
              </a:rPr>
              <a:t> күш жұмсағанда үзіледі. Ал кеңістіктік </a:t>
            </a:r>
            <a:r>
              <a:rPr lang="kk-KZ" sz="2000" spc="-15" dirty="0" smtClean="0">
                <a:solidFill>
                  <a:prstClr val="black"/>
                </a:solidFill>
                <a:latin typeface="Times New Roman"/>
                <a:ea typeface="Arial"/>
              </a:rPr>
              <a:t>диагональға </a:t>
            </a:r>
            <a:r>
              <a:rPr lang="kk-KZ" sz="2000" spc="-15" dirty="0">
                <a:solidFill>
                  <a:prstClr val="black"/>
                </a:solidFill>
                <a:latin typeface="Times New Roman"/>
                <a:ea typeface="Arial"/>
              </a:rPr>
              <a:t>параллель қиылған стерженьнің үзілуі үшін 2150 г/мм</a:t>
            </a:r>
            <a:r>
              <a:rPr lang="kk-KZ" sz="2000" spc="-15" baseline="30000" dirty="0">
                <a:solidFill>
                  <a:prstClr val="black"/>
                </a:solidFill>
                <a:latin typeface="Times New Roman"/>
                <a:ea typeface="Arial"/>
              </a:rPr>
              <a:t>2 </a:t>
            </a:r>
            <a:r>
              <a:rPr lang="kk-KZ" sz="2000" spc="-15" dirty="0">
                <a:solidFill>
                  <a:prstClr val="black"/>
                </a:solidFill>
                <a:latin typeface="Times New Roman"/>
                <a:ea typeface="Arial"/>
              </a:rPr>
              <a:t> күш қажет.</a:t>
            </a:r>
            <a:endParaRPr lang="ru-RU" sz="2000" dirty="0">
              <a:solidFill>
                <a:prstClr val="black"/>
              </a:solidFill>
              <a:latin typeface="Times New Roman"/>
              <a:ea typeface="Arial"/>
            </a:endParaRPr>
          </a:p>
          <a:p>
            <a:pPr lvl="0" indent="0" algn="just">
              <a:buNone/>
            </a:pPr>
            <a:r>
              <a:rPr lang="kk-KZ" sz="1800" spc="-15" dirty="0">
                <a:solidFill>
                  <a:prstClr val="black"/>
                </a:solidFill>
                <a:latin typeface="Times New Roman"/>
                <a:ea typeface="Arial"/>
              </a:rPr>
              <a:t> </a:t>
            </a:r>
            <a:endParaRPr lang="ru-RU" sz="1100" dirty="0">
              <a:solidFill>
                <a:prstClr val="black"/>
              </a:solidFill>
              <a:latin typeface="Times New Roman"/>
              <a:ea typeface="Arial"/>
            </a:endParaRPr>
          </a:p>
          <a:p>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1" y="3508544"/>
            <a:ext cx="3528393" cy="2927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4597829" y="4139817"/>
            <a:ext cx="4572000" cy="646331"/>
          </a:xfrm>
          <a:prstGeom prst="rect">
            <a:avLst/>
          </a:prstGeom>
        </p:spPr>
        <p:txBody>
          <a:bodyPr>
            <a:spAutoFit/>
          </a:bodyPr>
          <a:lstStyle/>
          <a:p>
            <a:pPr indent="20955" algn="ctr">
              <a:spcAft>
                <a:spcPts val="0"/>
              </a:spcAft>
            </a:pPr>
            <a:r>
              <a:rPr lang="kk-KZ" i="1" spc="-15" dirty="0">
                <a:latin typeface="Times New Roman"/>
                <a:ea typeface="Arial"/>
              </a:rPr>
              <a:t>1-сурет. Ас тұзының бағытқа байланысты кристалл қаттылығы (г/мм</a:t>
            </a:r>
            <a:r>
              <a:rPr lang="kk-KZ" i="1" spc="-15" baseline="30000" dirty="0">
                <a:latin typeface="Times New Roman"/>
                <a:ea typeface="Arial"/>
              </a:rPr>
              <a:t>2</a:t>
            </a:r>
            <a:r>
              <a:rPr lang="kk-KZ" i="1" spc="-15" dirty="0">
                <a:latin typeface="Times New Roman"/>
                <a:ea typeface="Arial"/>
              </a:rPr>
              <a:t>)</a:t>
            </a:r>
            <a:endParaRPr lang="ru-RU" sz="1100" dirty="0">
              <a:effectLst/>
              <a:latin typeface="Times New Roman"/>
              <a:ea typeface="Arial"/>
            </a:endParaRPr>
          </a:p>
        </p:txBody>
      </p:sp>
    </p:spTree>
    <p:extLst>
      <p:ext uri="{BB962C8B-B14F-4D97-AF65-F5344CB8AC3E}">
        <p14:creationId xmlns:p14="http://schemas.microsoft.com/office/powerpoint/2010/main" val="1580309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552728"/>
          </a:xfrm>
        </p:spPr>
        <p:txBody>
          <a:bodyPr>
            <a:normAutofit fontScale="85000" lnSpcReduction="10000"/>
          </a:bodyPr>
          <a:lstStyle/>
          <a:p>
            <a:pPr indent="450215" algn="just">
              <a:spcAft>
                <a:spcPts val="0"/>
              </a:spcAft>
            </a:pPr>
            <a:r>
              <a:rPr lang="kk-KZ" spc="-15" dirty="0">
                <a:latin typeface="Times New Roman"/>
                <a:ea typeface="Arial"/>
              </a:rPr>
              <a:t>Егер кристалдың түйірін немесе пластинасын өзінің ерітіндісіне не балқымасына салып қойса, белгілі уақыт өткен соң дұрыс симметриялы көпбұрыш өседі, бұл кристалдың бағыттарының әртүрлі екенін көрсетеді. Кристалдарды өсіру жағдайында олардың </a:t>
            </a:r>
            <a:r>
              <a:rPr lang="kk-KZ" spc="-10" dirty="0">
                <a:latin typeface="Times New Roman"/>
                <a:ea typeface="Arial"/>
              </a:rPr>
              <a:t>сыртқы дұрыс пішіндері өзгеруі мүмкін (кристалл құрылысындағы </a:t>
            </a:r>
            <a:r>
              <a:rPr lang="kk-KZ" dirty="0">
                <a:latin typeface="Times New Roman"/>
                <a:ea typeface="Arial"/>
              </a:rPr>
              <a:t>ақаулар), бірақ ішкі құрылысы өзгеріссіз қалады.</a:t>
            </a:r>
            <a:endParaRPr lang="ru-RU" sz="1800" dirty="0">
              <a:latin typeface="Times New Roman"/>
              <a:ea typeface="Arial"/>
            </a:endParaRPr>
          </a:p>
          <a:p>
            <a:pPr indent="450215" algn="just">
              <a:spcAft>
                <a:spcPts val="0"/>
              </a:spcAft>
            </a:pPr>
            <a:r>
              <a:rPr lang="kk-KZ" spc="5" dirty="0">
                <a:latin typeface="Times New Roman"/>
                <a:ea typeface="Arial"/>
              </a:rPr>
              <a:t>Кристаллографияда кристалды көпбұрыштардың симметрия </a:t>
            </a:r>
            <a:r>
              <a:rPr lang="kk-KZ" spc="-10" dirty="0">
                <a:latin typeface="Times New Roman"/>
                <a:ea typeface="Arial"/>
              </a:rPr>
              <a:t>теориясы - геометриялық кристаллографиясы, кристалды торлардың </a:t>
            </a:r>
            <a:r>
              <a:rPr lang="kk-KZ" spc="-5" dirty="0">
                <a:latin typeface="Times New Roman"/>
                <a:ea typeface="Arial"/>
              </a:rPr>
              <a:t>симметрия теориясы және ішкі құрылыстары қарастырылады.</a:t>
            </a:r>
            <a:endParaRPr lang="ru-RU" sz="1800" dirty="0">
              <a:latin typeface="Times New Roman"/>
              <a:ea typeface="Arial"/>
            </a:endParaRPr>
          </a:p>
          <a:p>
            <a:pPr indent="450215" algn="just">
              <a:spcAft>
                <a:spcPts val="0"/>
              </a:spcAft>
            </a:pPr>
            <a:r>
              <a:rPr lang="kk-KZ" spc="-10" dirty="0">
                <a:latin typeface="Times New Roman"/>
                <a:ea typeface="Arial"/>
              </a:rPr>
              <a:t>Кристалдар макросимметрия бойынша (көпбұрыштардың сим</a:t>
            </a:r>
            <a:r>
              <a:rPr lang="kk-KZ" dirty="0">
                <a:latin typeface="Times New Roman"/>
                <a:ea typeface="Arial"/>
              </a:rPr>
              <a:t>метриясы) 32 класқа, ал микросимметриясы бойынша (кристалл </a:t>
            </a:r>
            <a:r>
              <a:rPr lang="kk-KZ" spc="-15" dirty="0">
                <a:latin typeface="Times New Roman"/>
                <a:ea typeface="Arial"/>
              </a:rPr>
              <a:t>торларының симметриясы) 230 кеңістіктік топтарына бөлінеді. </a:t>
            </a:r>
            <a:endParaRPr lang="ru-RU" sz="1800" dirty="0">
              <a:latin typeface="Times New Roman"/>
              <a:ea typeface="Arial"/>
            </a:endParaRPr>
          </a:p>
          <a:p>
            <a:endParaRPr lang="ru-RU" dirty="0"/>
          </a:p>
        </p:txBody>
      </p:sp>
    </p:spTree>
    <p:extLst>
      <p:ext uri="{BB962C8B-B14F-4D97-AF65-F5344CB8AC3E}">
        <p14:creationId xmlns:p14="http://schemas.microsoft.com/office/powerpoint/2010/main" val="4039044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88640"/>
            <a:ext cx="8784976" cy="6552728"/>
          </a:xfrm>
        </p:spPr>
        <p:txBody>
          <a:bodyPr>
            <a:noAutofit/>
          </a:bodyPr>
          <a:lstStyle/>
          <a:p>
            <a:pPr indent="450215" algn="just">
              <a:spcAft>
                <a:spcPts val="0"/>
              </a:spcAft>
            </a:pPr>
            <a:r>
              <a:rPr lang="kk-KZ" sz="2000" spc="-10" dirty="0">
                <a:latin typeface="Times New Roman"/>
                <a:ea typeface="Arial"/>
              </a:rPr>
              <a:t>Кристаллография бөлек ғылым болып XVIII ғасырдың аяғында бөлінді. 1783 жылы Роме де Лиль геометриялық кристаллографияның </a:t>
            </a:r>
            <a:r>
              <a:rPr lang="kk-KZ" sz="2000" spc="-20" dirty="0">
                <a:latin typeface="Times New Roman"/>
                <a:ea typeface="Arial"/>
              </a:rPr>
              <a:t>бірінші эмпирикалық заңы - </a:t>
            </a:r>
            <a:r>
              <a:rPr lang="kk-KZ" sz="2000" i="1" spc="-20" dirty="0">
                <a:latin typeface="Times New Roman"/>
                <a:ea typeface="Arial"/>
              </a:rPr>
              <a:t>кристалдағы екіқырлы бұрыштардың </a:t>
            </a:r>
            <a:r>
              <a:rPr lang="kk-KZ" sz="2000" i="1" spc="10" dirty="0">
                <a:latin typeface="Times New Roman"/>
                <a:ea typeface="Arial"/>
              </a:rPr>
              <a:t>тұрақтылық заңын</a:t>
            </a:r>
            <a:r>
              <a:rPr lang="kk-KZ" sz="2000" spc="10" dirty="0">
                <a:latin typeface="Times New Roman"/>
                <a:ea typeface="Arial"/>
              </a:rPr>
              <a:t> ашты. Бұл заң бойынша бірдей заттардың </a:t>
            </a:r>
            <a:r>
              <a:rPr lang="kk-KZ" sz="2000" spc="-5" dirty="0">
                <a:latin typeface="Times New Roman"/>
                <a:ea typeface="Arial"/>
              </a:rPr>
              <a:t>кристалындағы белгілі қырлардың арасындағы бұрыштар тұрақты. Осы заң ашылғанға дейін де көптеген ізденістер жасалған болатын. </a:t>
            </a:r>
            <a:r>
              <a:rPr lang="kk-KZ" sz="2000" spc="-10" dirty="0">
                <a:latin typeface="Times New Roman"/>
                <a:ea typeface="Arial"/>
              </a:rPr>
              <a:t>1615 жылы И.</a:t>
            </a:r>
            <a:r>
              <a:rPr lang="kk-KZ" sz="2000" spc="-15" dirty="0">
                <a:latin typeface="Times New Roman"/>
                <a:ea typeface="Arial"/>
              </a:rPr>
              <a:t> Кеплер</a:t>
            </a:r>
            <a:r>
              <a:rPr lang="kk-KZ" sz="2000" spc="-10" dirty="0">
                <a:latin typeface="Times New Roman"/>
                <a:ea typeface="Arial"/>
              </a:rPr>
              <a:t> қар ұшқындарындағы сәулелердің </a:t>
            </a:r>
            <a:r>
              <a:rPr lang="kk-KZ" sz="2000" spc="-15" dirty="0">
                <a:latin typeface="Times New Roman"/>
                <a:ea typeface="Arial"/>
              </a:rPr>
              <a:t>арасындағы</a:t>
            </a:r>
            <a:r>
              <a:rPr lang="kk-KZ" sz="2000" b="1" spc="-15" dirty="0">
                <a:latin typeface="Times New Roman"/>
                <a:ea typeface="Arial"/>
              </a:rPr>
              <a:t> </a:t>
            </a:r>
            <a:r>
              <a:rPr lang="kk-KZ" sz="2000" spc="-15" dirty="0">
                <a:latin typeface="Times New Roman"/>
                <a:ea typeface="Arial"/>
              </a:rPr>
              <a:t>бұрыштардың 60</a:t>
            </a:r>
            <a:r>
              <a:rPr lang="kk-KZ" sz="2000" spc="-15" baseline="30000" dirty="0">
                <a:latin typeface="Times New Roman"/>
                <a:ea typeface="Arial"/>
              </a:rPr>
              <a:t>0</a:t>
            </a:r>
            <a:r>
              <a:rPr lang="kk-KZ" sz="2000" spc="-15" dirty="0">
                <a:latin typeface="Times New Roman"/>
                <a:ea typeface="Arial"/>
              </a:rPr>
              <a:t> өзгермейтінін дәлелдеген. 1669 жылы Н.Стенсен кварц кристалы мен гематиттегі бұрыштардың </a:t>
            </a:r>
            <a:r>
              <a:rPr lang="kk-KZ" sz="2000" dirty="0">
                <a:latin typeface="Times New Roman"/>
                <a:ea typeface="Arial"/>
              </a:rPr>
              <a:t>тұрақтылығын анықтады</a:t>
            </a:r>
            <a:r>
              <a:rPr lang="kk-KZ" sz="2000" spc="-15" dirty="0">
                <a:latin typeface="Times New Roman"/>
                <a:ea typeface="Arial"/>
              </a:rPr>
              <a:t>. Бір жылдан соң Э.Бартолин де осы заңдылықты </a:t>
            </a:r>
            <a:r>
              <a:rPr lang="kk-KZ" sz="2000" spc="-25" dirty="0">
                <a:latin typeface="Times New Roman"/>
                <a:ea typeface="Arial"/>
              </a:rPr>
              <a:t>кальцитке (СаСО</a:t>
            </a:r>
            <a:r>
              <a:rPr lang="kk-KZ" sz="2000" spc="-25" baseline="-25000" dirty="0">
                <a:latin typeface="Times New Roman"/>
                <a:ea typeface="Arial"/>
              </a:rPr>
              <a:t>2</a:t>
            </a:r>
            <a:r>
              <a:rPr lang="kk-KZ" sz="2000" spc="-25" dirty="0">
                <a:latin typeface="Times New Roman"/>
                <a:ea typeface="Arial"/>
              </a:rPr>
              <a:t>) қолдануға болатынын, Левенгук гипске (CaSO</a:t>
            </a:r>
            <a:r>
              <a:rPr lang="kk-KZ" sz="2000" spc="-25" baseline="-25000" dirty="0">
                <a:latin typeface="Times New Roman"/>
                <a:ea typeface="Arial"/>
              </a:rPr>
              <a:t>4</a:t>
            </a:r>
            <a:r>
              <a:rPr lang="kk-KZ" sz="2000" spc="-25" dirty="0">
                <a:latin typeface="Times New Roman"/>
                <a:ea typeface="Arial"/>
              </a:rPr>
              <a:t>-2H</a:t>
            </a:r>
            <a:r>
              <a:rPr lang="kk-KZ" sz="2000" spc="-25" baseline="-25000" dirty="0">
                <a:latin typeface="Times New Roman"/>
                <a:ea typeface="Arial"/>
              </a:rPr>
              <a:t>2</a:t>
            </a:r>
            <a:r>
              <a:rPr lang="kk-KZ" sz="2000" spc="-25" dirty="0">
                <a:latin typeface="Times New Roman"/>
                <a:ea typeface="Arial"/>
              </a:rPr>
              <a:t>O) қолданылатынын көрсетті. </a:t>
            </a:r>
            <a:r>
              <a:rPr lang="kk-KZ" sz="2000" dirty="0">
                <a:latin typeface="Times New Roman"/>
                <a:ea typeface="Arial"/>
              </a:rPr>
              <a:t>1749 жылы М.В.Ломоносов бұл заңды</a:t>
            </a:r>
            <a:r>
              <a:rPr lang="kk-KZ" sz="2000" spc="35" dirty="0">
                <a:latin typeface="Times New Roman"/>
                <a:ea typeface="Arial"/>
              </a:rPr>
              <a:t>лықты селитра (КNО</a:t>
            </a:r>
            <a:r>
              <a:rPr lang="kk-KZ" sz="2000" spc="35" baseline="-25000" dirty="0">
                <a:latin typeface="Times New Roman"/>
                <a:ea typeface="Arial"/>
              </a:rPr>
              <a:t>3</a:t>
            </a:r>
            <a:r>
              <a:rPr lang="kk-KZ" sz="2000" spc="35" dirty="0">
                <a:latin typeface="Times New Roman"/>
                <a:ea typeface="Arial"/>
              </a:rPr>
              <a:t>), пирит (FeS</a:t>
            </a:r>
            <a:r>
              <a:rPr lang="kk-KZ" sz="2000" spc="35" baseline="-25000" dirty="0">
                <a:latin typeface="Times New Roman"/>
                <a:ea typeface="Arial"/>
              </a:rPr>
              <a:t>2</a:t>
            </a:r>
            <a:r>
              <a:rPr lang="kk-KZ" sz="2000" spc="35" dirty="0">
                <a:latin typeface="Times New Roman"/>
                <a:ea typeface="Arial"/>
              </a:rPr>
              <a:t>), алмаз және басқа </a:t>
            </a:r>
            <a:r>
              <a:rPr lang="kk-KZ" sz="2000" spc="-25" dirty="0">
                <a:latin typeface="Times New Roman"/>
                <a:ea typeface="Arial"/>
              </a:rPr>
              <a:t>минералдар үшін дәлелдеді.</a:t>
            </a:r>
            <a:endParaRPr lang="ru-RU" sz="2000" dirty="0">
              <a:latin typeface="Times New Roman"/>
              <a:ea typeface="Arial"/>
            </a:endParaRPr>
          </a:p>
          <a:p>
            <a:pPr indent="450215" algn="just">
              <a:spcAft>
                <a:spcPts val="0"/>
              </a:spcAft>
            </a:pPr>
            <a:r>
              <a:rPr lang="kk-KZ" sz="2000" dirty="0">
                <a:latin typeface="Times New Roman"/>
                <a:ea typeface="Arial"/>
              </a:rPr>
              <a:t>1774 - 1801 жылдары Гаюи геометриялық кристаллографияның </a:t>
            </a:r>
            <a:r>
              <a:rPr lang="kk-KZ" sz="2000" spc="-10" dirty="0">
                <a:latin typeface="Times New Roman"/>
                <a:ea typeface="Arial"/>
              </a:rPr>
              <a:t>екінші эмпирикалық заңын - </a:t>
            </a:r>
            <a:r>
              <a:rPr lang="kk-KZ" sz="2000" i="1" spc="-10" dirty="0">
                <a:latin typeface="Times New Roman"/>
                <a:ea typeface="Arial"/>
              </a:rPr>
              <a:t>параметр қатынастарының тұрақтылық </a:t>
            </a:r>
            <a:r>
              <a:rPr lang="kk-KZ" sz="2000" i="1" spc="10" dirty="0">
                <a:latin typeface="Times New Roman"/>
                <a:ea typeface="Arial"/>
              </a:rPr>
              <a:t>заңын</a:t>
            </a:r>
            <a:r>
              <a:rPr lang="kk-KZ" sz="2000" spc="10" dirty="0">
                <a:latin typeface="Times New Roman"/>
                <a:ea typeface="Arial"/>
              </a:rPr>
              <a:t> ашты. Бұл заң бойынша екі қырдың параметрлер қатынасы </a:t>
            </a:r>
            <a:r>
              <a:rPr lang="kk-KZ" sz="2000" spc="-15" dirty="0">
                <a:latin typeface="Times New Roman"/>
                <a:ea typeface="Arial"/>
              </a:rPr>
              <a:t>бүтін және аз сандар. Гаюи «кристалдар симметриясы» деген түсінікті </a:t>
            </a:r>
            <a:r>
              <a:rPr lang="kk-KZ" sz="2000" spc="-30" dirty="0">
                <a:latin typeface="Times New Roman"/>
                <a:ea typeface="Arial"/>
              </a:rPr>
              <a:t>тұжырымдады.</a:t>
            </a:r>
            <a:endParaRPr lang="ru-RU" sz="2000" dirty="0">
              <a:latin typeface="Times New Roman"/>
              <a:ea typeface="Arial"/>
            </a:endParaRPr>
          </a:p>
          <a:p>
            <a:endParaRPr lang="ru-RU" sz="1800" dirty="0"/>
          </a:p>
        </p:txBody>
      </p:sp>
    </p:spTree>
    <p:extLst>
      <p:ext uri="{BB962C8B-B14F-4D97-AF65-F5344CB8AC3E}">
        <p14:creationId xmlns:p14="http://schemas.microsoft.com/office/powerpoint/2010/main" val="31283654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16632"/>
            <a:ext cx="8424936" cy="6336704"/>
          </a:xfrm>
        </p:spPr>
        <p:txBody>
          <a:bodyPr>
            <a:normAutofit/>
          </a:bodyPr>
          <a:lstStyle/>
          <a:p>
            <a:pPr lvl="0" indent="450215" algn="just"/>
            <a:r>
              <a:rPr lang="kk-KZ" sz="2000" spc="20" dirty="0">
                <a:solidFill>
                  <a:prstClr val="black"/>
                </a:solidFill>
                <a:latin typeface="Times New Roman"/>
                <a:ea typeface="Arial"/>
              </a:rPr>
              <a:t>1749 жылы М.В.Ломоносов өзінің "О рождении и природе </a:t>
            </a:r>
            <a:r>
              <a:rPr lang="kk-KZ" sz="2000" spc="10" dirty="0">
                <a:solidFill>
                  <a:prstClr val="black"/>
                </a:solidFill>
                <a:latin typeface="Times New Roman"/>
                <a:ea typeface="Arial"/>
              </a:rPr>
              <a:t>селитры" мақаласында кристалдар шар тәрізді корпускулалардан </a:t>
            </a:r>
            <a:r>
              <a:rPr lang="kk-KZ" sz="2000" spc="-20" dirty="0">
                <a:solidFill>
                  <a:prstClr val="black"/>
                </a:solidFill>
                <a:latin typeface="Times New Roman"/>
                <a:ea typeface="Arial"/>
              </a:rPr>
              <a:t>тұрады деген гипотезасын жазды, бұл казіргі кристаллохимиядағы </a:t>
            </a:r>
            <a:r>
              <a:rPr lang="kk-KZ" sz="2000" spc="-10" dirty="0">
                <a:solidFill>
                  <a:prstClr val="black"/>
                </a:solidFill>
                <a:latin typeface="Times New Roman"/>
                <a:ea typeface="Arial"/>
              </a:rPr>
              <a:t>шарлардың тығыз кабаттар тұжырымына сәйкес келеді.</a:t>
            </a:r>
            <a:endParaRPr lang="ru-RU" sz="2000" dirty="0">
              <a:solidFill>
                <a:prstClr val="black"/>
              </a:solidFill>
              <a:latin typeface="Times New Roman"/>
              <a:ea typeface="Arial"/>
            </a:endParaRPr>
          </a:p>
          <a:p>
            <a:pPr lvl="0" indent="450215" algn="just"/>
            <a:r>
              <a:rPr lang="kk-KZ" sz="2000" spc="-30" dirty="0">
                <a:solidFill>
                  <a:prstClr val="black"/>
                </a:solidFill>
                <a:latin typeface="Times New Roman"/>
                <a:ea typeface="Arial"/>
              </a:rPr>
              <a:t>1804 - 1809 жылдары Вейс Гаюидің симметрия туралы теориясын </a:t>
            </a:r>
            <a:r>
              <a:rPr lang="kk-KZ" sz="2000" spc="-20" dirty="0">
                <a:solidFill>
                  <a:prstClr val="black"/>
                </a:solidFill>
                <a:latin typeface="Times New Roman"/>
                <a:ea typeface="Arial"/>
              </a:rPr>
              <a:t>әрі қарай жалғастырып, симметрия осьтерінің болатынын дәлелдеді, ал </a:t>
            </a:r>
            <a:r>
              <a:rPr lang="kk-KZ" sz="2000" spc="-15" dirty="0">
                <a:solidFill>
                  <a:prstClr val="black"/>
                </a:solidFill>
                <a:latin typeface="Times New Roman"/>
                <a:ea typeface="Arial"/>
              </a:rPr>
              <a:t>1815 жылы кристалдарды алты жүйеге (сингонияға) бөлді.</a:t>
            </a:r>
            <a:endParaRPr lang="ru-RU" sz="2000" dirty="0">
              <a:solidFill>
                <a:prstClr val="black"/>
              </a:solidFill>
              <a:latin typeface="Times New Roman"/>
              <a:ea typeface="Arial"/>
            </a:endParaRPr>
          </a:p>
          <a:p>
            <a:pPr lvl="0" indent="450215" algn="just"/>
            <a:r>
              <a:rPr lang="kk-KZ" sz="2000" spc="-15" dirty="0">
                <a:solidFill>
                  <a:prstClr val="black"/>
                </a:solidFill>
                <a:latin typeface="Times New Roman"/>
                <a:ea typeface="Arial"/>
              </a:rPr>
              <a:t>1867 жылы Д.В.Гадолин геометриялық тұжырымдама бойынша </a:t>
            </a:r>
            <a:r>
              <a:rPr lang="kk-KZ" sz="2000" spc="-20" dirty="0">
                <a:solidFill>
                  <a:prstClr val="black"/>
                </a:solidFill>
                <a:latin typeface="Times New Roman"/>
                <a:ea typeface="Arial"/>
              </a:rPr>
              <a:t>кристалды көпбұрыштар симметриясындағы 32 класты дәлелдеді.</a:t>
            </a:r>
            <a:endParaRPr lang="ru-RU" sz="2000" dirty="0">
              <a:solidFill>
                <a:prstClr val="black"/>
              </a:solidFill>
              <a:latin typeface="Times New Roman"/>
              <a:ea typeface="Arial"/>
            </a:endParaRPr>
          </a:p>
          <a:p>
            <a:pPr lvl="0" indent="450215" algn="just"/>
            <a:r>
              <a:rPr lang="kk-KZ" sz="2000" spc="-10" dirty="0">
                <a:solidFill>
                  <a:prstClr val="black"/>
                </a:solidFill>
                <a:latin typeface="Times New Roman"/>
                <a:ea typeface="Arial"/>
              </a:rPr>
              <a:t>1848 жылы Огюст Бравэ математикалық жолмен кристалдар торларының көптеген параллелепипедтерден тұратындығын көрсетіп, олардың төбелерінде торлардың түйіндері орналасатынын дәлелдеді. </a:t>
            </a:r>
            <a:r>
              <a:rPr lang="kk-KZ" sz="2000" spc="-15" dirty="0">
                <a:solidFill>
                  <a:prstClr val="black"/>
                </a:solidFill>
                <a:latin typeface="Times New Roman"/>
                <a:ea typeface="Arial"/>
              </a:rPr>
              <a:t>Осы дәлелдеме</a:t>
            </a:r>
            <a:r>
              <a:rPr lang="kk-KZ" sz="2000" b="1" spc="-15" dirty="0">
                <a:solidFill>
                  <a:prstClr val="black"/>
                </a:solidFill>
                <a:latin typeface="Times New Roman"/>
                <a:ea typeface="Arial"/>
              </a:rPr>
              <a:t> </a:t>
            </a:r>
            <a:r>
              <a:rPr lang="kk-KZ" sz="2000" spc="-15" dirty="0">
                <a:solidFill>
                  <a:prstClr val="black"/>
                </a:solidFill>
                <a:latin typeface="Times New Roman"/>
                <a:ea typeface="Arial"/>
              </a:rPr>
              <a:t>бойынша 14 кеңістіктік торлар анықталады.</a:t>
            </a:r>
            <a:endParaRPr lang="ru-RU" sz="2000" dirty="0">
              <a:solidFill>
                <a:prstClr val="black"/>
              </a:solidFill>
              <a:latin typeface="Times New Roman"/>
              <a:ea typeface="Arial"/>
            </a:endParaRPr>
          </a:p>
          <a:p>
            <a:pPr lvl="0" indent="450215" algn="just"/>
            <a:r>
              <a:rPr lang="kk-KZ" sz="2000" dirty="0">
                <a:solidFill>
                  <a:prstClr val="black"/>
                </a:solidFill>
                <a:latin typeface="Times New Roman"/>
                <a:ea typeface="Arial"/>
              </a:rPr>
              <a:t>1890 жылы Е.С.Федоров бірінші рет кристалдағы құрылыс </a:t>
            </a:r>
            <a:r>
              <a:rPr lang="kk-KZ" sz="2000" spc="15" dirty="0">
                <a:solidFill>
                  <a:prstClr val="black"/>
                </a:solidFill>
                <a:latin typeface="Times New Roman"/>
                <a:ea typeface="Arial"/>
              </a:rPr>
              <a:t>бірліктерінің 230 кеңістіктік топтары бар екенін теория жүзінде </a:t>
            </a:r>
            <a:r>
              <a:rPr lang="kk-KZ" sz="2000" spc="5" dirty="0">
                <a:solidFill>
                  <a:prstClr val="black"/>
                </a:solidFill>
                <a:latin typeface="Times New Roman"/>
                <a:ea typeface="Arial"/>
              </a:rPr>
              <a:t>есептеп шығарды, ал олардың дұрыстығы рентгенді құрылысты </a:t>
            </a:r>
            <a:r>
              <a:rPr lang="kk-KZ" sz="2000" spc="-20" dirty="0">
                <a:solidFill>
                  <a:prstClr val="black"/>
                </a:solidFill>
                <a:latin typeface="Times New Roman"/>
                <a:ea typeface="Arial"/>
              </a:rPr>
              <a:t>анализбен тәжірибе жүзінде дәлeлдeндi.</a:t>
            </a:r>
            <a:endParaRPr lang="ru-RU" sz="2000" dirty="0">
              <a:solidFill>
                <a:prstClr val="black"/>
              </a:solidFill>
              <a:latin typeface="Times New Roman"/>
              <a:ea typeface="Arial"/>
            </a:endParaRPr>
          </a:p>
          <a:p>
            <a:endParaRPr lang="ru-RU" dirty="0"/>
          </a:p>
        </p:txBody>
      </p:sp>
    </p:spTree>
    <p:extLst>
      <p:ext uri="{BB962C8B-B14F-4D97-AF65-F5344CB8AC3E}">
        <p14:creationId xmlns:p14="http://schemas.microsoft.com/office/powerpoint/2010/main" val="17762077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712968" cy="6624736"/>
          </a:xfrm>
        </p:spPr>
        <p:txBody>
          <a:bodyPr>
            <a:normAutofit fontScale="77500" lnSpcReduction="20000"/>
          </a:bodyPr>
          <a:lstStyle/>
          <a:p>
            <a:pPr indent="450215" algn="just">
              <a:spcAft>
                <a:spcPts val="0"/>
              </a:spcAft>
            </a:pPr>
            <a:r>
              <a:rPr lang="kk-KZ" sz="2900" spc="10" dirty="0">
                <a:latin typeface="Times New Roman"/>
                <a:ea typeface="Arial"/>
              </a:rPr>
              <a:t>Қазіргі заманда кристаллография басқа дәл ғылымдармен бірге </a:t>
            </a:r>
            <a:r>
              <a:rPr lang="kk-KZ" sz="2900" dirty="0">
                <a:latin typeface="Times New Roman"/>
                <a:ea typeface="Arial"/>
              </a:rPr>
              <a:t>ғылым мен техниканың жылжытушы күштерінің бірі болып саналады. </a:t>
            </a:r>
            <a:r>
              <a:rPr lang="kk-KZ" sz="2900" spc="20" dirty="0">
                <a:latin typeface="Times New Roman"/>
                <a:ea typeface="Arial"/>
              </a:rPr>
              <a:t>Ол химия, физика, математиканың бөлімдерімен (аналитикалық </a:t>
            </a:r>
            <a:r>
              <a:rPr lang="kk-KZ" sz="2900" spc="5" dirty="0">
                <a:latin typeface="Times New Roman"/>
                <a:ea typeface="Arial"/>
              </a:rPr>
              <a:t>геометрия, тензор әдістері, топтар теориясы, есептеуші математика) </a:t>
            </a:r>
            <a:r>
              <a:rPr lang="kk-KZ" sz="2900" dirty="0">
                <a:latin typeface="Times New Roman"/>
                <a:ea typeface="Arial"/>
              </a:rPr>
              <a:t>тығыз байланысты.</a:t>
            </a:r>
            <a:endParaRPr lang="ru-RU" sz="2900" dirty="0">
              <a:latin typeface="Times New Roman"/>
              <a:ea typeface="Arial"/>
            </a:endParaRPr>
          </a:p>
          <a:p>
            <a:pPr indent="450215" algn="just">
              <a:spcAft>
                <a:spcPts val="0"/>
              </a:spcAft>
            </a:pPr>
            <a:r>
              <a:rPr lang="kk-KZ" sz="2900" spc="10" dirty="0">
                <a:latin typeface="Times New Roman"/>
                <a:ea typeface="Arial"/>
              </a:rPr>
              <a:t>Соның ішінде тез дамығаны кристаллохимия. Кристалл химиясының тәжірибелі әдістері дифракциялық әдістер: рентгенография, электронография, нейтронография. Олардың көмегімен 20 мыңнан артық әртүрлі заттардың құрылыстары анықталды. Кристалл химиясының негізгі мақсаттарының бірі -кристалдардың атомдық құрылыстарының, атомдар арасындағы байланыстарының физикалық және химиялық қасиеттеріне тәуелділіктерін көрсету; белгілі кристаллохимиялық заңдылықтарды пайдаланып материалдардың қасиеттерін керекті бағытта өзгертіп, жаңа қосылыстар алу. Мысалы, металдардың немесе құймалардың құрамындағы аздаған қосымшаларды қосып, қасиеттерін өзгерту, пиро- пьезо- және сегнетоэлектриктерді, жаңа жартылай өткізгіштерді, жасанды алмаз, квантты генераторларға (LiF, CaF</a:t>
            </a:r>
            <a:r>
              <a:rPr lang="kk-KZ" sz="2900" spc="10" baseline="-25000" dirty="0">
                <a:latin typeface="Times New Roman"/>
                <a:ea typeface="Arial"/>
              </a:rPr>
              <a:t>3</a:t>
            </a:r>
            <a:r>
              <a:rPr lang="kk-KZ" sz="2900" spc="10" dirty="0">
                <a:latin typeface="Times New Roman"/>
                <a:ea typeface="Arial"/>
              </a:rPr>
              <a:t>, SiO</a:t>
            </a:r>
            <a:r>
              <a:rPr lang="kk-KZ" sz="2900" spc="10" baseline="-25000" dirty="0">
                <a:latin typeface="Times New Roman"/>
                <a:ea typeface="Arial"/>
              </a:rPr>
              <a:t>2</a:t>
            </a:r>
            <a:r>
              <a:rPr lang="kk-KZ" sz="2900" spc="10" dirty="0">
                <a:latin typeface="Times New Roman"/>
                <a:ea typeface="Arial"/>
              </a:rPr>
              <a:t>) керекті кристалдарды алу.</a:t>
            </a:r>
            <a:endParaRPr lang="ru-RU" sz="2900" dirty="0">
              <a:latin typeface="Times New Roman"/>
              <a:ea typeface="Arial"/>
            </a:endParaRPr>
          </a:p>
          <a:p>
            <a:endParaRPr lang="ru-RU" dirty="0"/>
          </a:p>
        </p:txBody>
      </p:sp>
    </p:spTree>
    <p:extLst>
      <p:ext uri="{BB962C8B-B14F-4D97-AF65-F5344CB8AC3E}">
        <p14:creationId xmlns:p14="http://schemas.microsoft.com/office/powerpoint/2010/main" val="39934481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784976" cy="6552728"/>
          </a:xfrm>
        </p:spPr>
        <p:txBody>
          <a:bodyPr>
            <a:noAutofit/>
          </a:bodyPr>
          <a:lstStyle/>
          <a:p>
            <a:pPr indent="450215" algn="just">
              <a:spcAft>
                <a:spcPts val="0"/>
              </a:spcAft>
            </a:pPr>
            <a:r>
              <a:rPr lang="kk-KZ" sz="2000" spc="20" dirty="0">
                <a:latin typeface="Times New Roman"/>
                <a:ea typeface="Arial"/>
              </a:rPr>
              <a:t>Белгілі физикалық қасиеттері бар заттарды (люминесценттік, </a:t>
            </a:r>
            <a:r>
              <a:rPr lang="kk-KZ" sz="2000" spc="35" dirty="0">
                <a:latin typeface="Times New Roman"/>
                <a:ea typeface="Arial"/>
              </a:rPr>
              <a:t>лазерлік, т.б.) синтездеу, көптеген өндіріске қажетті </a:t>
            </a:r>
            <a:r>
              <a:rPr lang="kk-KZ" sz="2000" spc="15" dirty="0">
                <a:latin typeface="Times New Roman"/>
                <a:ea typeface="Arial"/>
              </a:rPr>
              <a:t>монокристалдарды өсіру кристалхимиялық заңдылықтарға бағын</a:t>
            </a:r>
            <a:r>
              <a:rPr lang="kk-KZ" sz="2000" spc="-20" dirty="0">
                <a:latin typeface="Times New Roman"/>
                <a:ea typeface="Arial"/>
              </a:rPr>
              <a:t>ады.</a:t>
            </a:r>
            <a:endParaRPr lang="ru-RU" sz="2000" dirty="0">
              <a:latin typeface="Times New Roman"/>
              <a:ea typeface="Arial"/>
            </a:endParaRPr>
          </a:p>
          <a:p>
            <a:pPr indent="450215" algn="just">
              <a:spcAft>
                <a:spcPts val="0"/>
              </a:spcAft>
            </a:pPr>
            <a:r>
              <a:rPr lang="kk-KZ" sz="2000" spc="-20" dirty="0">
                <a:latin typeface="Times New Roman"/>
                <a:ea typeface="Arial"/>
              </a:rPr>
              <a:t>Сонымен, құрылымның симметриясы, периодтылығы және заңдылықтары – заттың кристалдық күйінің негізгі сипаттамасы болады. Сондықтан кристаллографияның негізгі әдісі кристалдар құбылысының симметриясын, қасиеттерін, құрылысы мен сыртқы пішінін анықтау.</a:t>
            </a:r>
            <a:endParaRPr lang="ru-RU" sz="2000" dirty="0">
              <a:latin typeface="Times New Roman"/>
              <a:ea typeface="Arial"/>
            </a:endParaRPr>
          </a:p>
          <a:p>
            <a:pPr indent="450215" algn="just">
              <a:spcAft>
                <a:spcPts val="0"/>
              </a:spcAft>
            </a:pPr>
            <a:r>
              <a:rPr lang="kk-KZ" sz="2000" i="1" spc="20" dirty="0">
                <a:latin typeface="Times New Roman"/>
                <a:ea typeface="Arial"/>
              </a:rPr>
              <a:t>Пироэлектрліктер – </a:t>
            </a:r>
            <a:r>
              <a:rPr lang="kk-KZ" sz="2000" spc="20" dirty="0">
                <a:latin typeface="Times New Roman"/>
                <a:ea typeface="Arial"/>
              </a:rPr>
              <a:t>(пиро –от)</a:t>
            </a:r>
            <a:r>
              <a:rPr lang="kk-KZ" sz="2000" i="1" spc="20" dirty="0">
                <a:latin typeface="Times New Roman"/>
                <a:ea typeface="Arial"/>
              </a:rPr>
              <a:t> – ортаның температурасының өзгерісі кезінде полярланатын кристалдық диэлектрліктер. Диэлектрліктер </a:t>
            </a:r>
            <a:r>
              <a:rPr lang="kk-KZ" sz="2000" spc="20" dirty="0">
                <a:latin typeface="Times New Roman"/>
                <a:ea typeface="Arial"/>
              </a:rPr>
              <a:t>– </a:t>
            </a:r>
            <a:r>
              <a:rPr lang="kk-KZ" sz="2000" i="1" spc="20" dirty="0">
                <a:latin typeface="Times New Roman"/>
                <a:ea typeface="Arial"/>
              </a:rPr>
              <a:t>электр өткізгіштігі төмен заттар.</a:t>
            </a:r>
            <a:endParaRPr lang="ru-RU" sz="2000" dirty="0">
              <a:latin typeface="Times New Roman"/>
              <a:ea typeface="Arial"/>
            </a:endParaRPr>
          </a:p>
          <a:p>
            <a:pPr indent="450215" algn="just">
              <a:spcAft>
                <a:spcPts val="0"/>
              </a:spcAft>
            </a:pPr>
            <a:r>
              <a:rPr lang="kk-KZ" sz="2000" i="1" spc="10" dirty="0">
                <a:latin typeface="Times New Roman"/>
                <a:ea typeface="Arial"/>
              </a:rPr>
              <a:t>Сегнето</a:t>
            </a:r>
            <a:r>
              <a:rPr lang="kk-KZ" sz="2000" i="1" spc="5" dirty="0">
                <a:latin typeface="Times New Roman"/>
                <a:ea typeface="Arial"/>
              </a:rPr>
              <a:t>электрліктер</a:t>
            </a:r>
            <a:r>
              <a:rPr lang="kk-KZ" sz="2000" i="1" spc="20" dirty="0">
                <a:latin typeface="Times New Roman"/>
                <a:ea typeface="Arial"/>
              </a:rPr>
              <a:t>- диэлектрлік өткізгіштігі жоғары қасиеті бар материалдар. </a:t>
            </a:r>
            <a:endParaRPr lang="ru-RU" sz="2000" dirty="0">
              <a:latin typeface="Times New Roman"/>
              <a:ea typeface="Arial"/>
            </a:endParaRPr>
          </a:p>
          <a:p>
            <a:r>
              <a:rPr lang="kk-KZ" sz="2000" i="1" spc="20" dirty="0">
                <a:latin typeface="Times New Roman"/>
                <a:ea typeface="Arial"/>
              </a:rPr>
              <a:t>Пьезоэлектрлік - </a:t>
            </a:r>
            <a:r>
              <a:rPr lang="kk-KZ" sz="2000" spc="20" dirty="0">
                <a:latin typeface="Times New Roman"/>
                <a:ea typeface="Arial"/>
              </a:rPr>
              <a:t>(пьезо –қысым)</a:t>
            </a:r>
            <a:r>
              <a:rPr lang="kk-KZ" sz="2000" i="1" spc="20" dirty="0">
                <a:latin typeface="Times New Roman"/>
                <a:ea typeface="Arial"/>
              </a:rPr>
              <a:t> – механикалық қысымның әсерінен диэлектрліктердің полярлығының және электр өрісі әсерінен механикалық деформацияның пайда болу құбылысы.</a:t>
            </a:r>
            <a:endParaRPr lang="ru-RU" sz="2000" dirty="0"/>
          </a:p>
        </p:txBody>
      </p:sp>
    </p:spTree>
    <p:extLst>
      <p:ext uri="{BB962C8B-B14F-4D97-AF65-F5344CB8AC3E}">
        <p14:creationId xmlns:p14="http://schemas.microsoft.com/office/powerpoint/2010/main" val="353424580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1813</Words>
  <Application>Microsoft Office PowerPoint</Application>
  <PresentationFormat>Экран (4:3)</PresentationFormat>
  <Paragraphs>63</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1. КРИСТАЛЛ, КРИСТАЛДЫҚ ЗАТТАР ТУРАЛЫ ҰҒЫМ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КРИСТАЛЛ БҰРЫШТАРЫНЫҢ ТҰРАҚТЫЛЫҚ ЗАҢЫ.  ВУЛЬФ-БРЭГГ ФОРМУЛАСЫ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КРИСТАЛЛ, КРИСТАЛДЫҚ ЗАТТАР ТУРАЛЫ ҰҒЫМ </dc:title>
  <dc:creator>Тогжан</dc:creator>
  <cp:lastModifiedBy>Пользователь Windows</cp:lastModifiedBy>
  <cp:revision>7</cp:revision>
  <dcterms:created xsi:type="dcterms:W3CDTF">2024-09-02T17:53:11Z</dcterms:created>
  <dcterms:modified xsi:type="dcterms:W3CDTF">2024-09-02T18:47:19Z</dcterms:modified>
</cp:coreProperties>
</file>