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7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4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F8658-D0D5-F548-9138-06AB0C5DF46C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BC78EDC-1F8A-0E47-8AF6-18F8969FEB7A}">
      <dgm:prSet custT="1"/>
      <dgm:spPr/>
      <dgm:t>
        <a:bodyPr/>
        <a:lstStyle/>
        <a:p>
          <a:r>
            <a:rPr lang="ru-RU" sz="2800" dirty="0">
              <a:latin typeface="Arial" pitchFamily="34" charset="0"/>
              <a:cs typeface="Arial" pitchFamily="34" charset="0"/>
            </a:rPr>
            <a:t>1. Африка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материгінің</a:t>
          </a:r>
          <a:r>
            <a:rPr lang="ru-RU" sz="2800" dirty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басты</a:t>
          </a:r>
          <a:r>
            <a:rPr lang="ru-RU" sz="2800" dirty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>
              <a:latin typeface="Arial" pitchFamily="34" charset="0"/>
              <a:cs typeface="Arial" pitchFamily="34" charset="0"/>
            </a:rPr>
            <a:t>суайрығы,жылдық</a:t>
          </a:r>
          <a:r>
            <a:rPr lang="ru-RU" sz="2800" dirty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ағыны</a:t>
          </a:r>
          <a:r>
            <a:rPr lang="ru-RU" sz="2800" dirty="0">
              <a:latin typeface="Arial" pitchFamily="34" charset="0"/>
              <a:cs typeface="Arial" pitchFamily="34" charset="0"/>
            </a:rPr>
            <a:t> мен су </a:t>
          </a:r>
          <a:r>
            <a:rPr lang="ru-RU" sz="2800" dirty="0" err="1">
              <a:latin typeface="Arial" pitchFamily="34" charset="0"/>
              <a:cs typeface="Arial" pitchFamily="34" charset="0"/>
            </a:rPr>
            <a:t>шығыны</a:t>
          </a:r>
          <a:r>
            <a:rPr lang="ru-RU" sz="2800" dirty="0">
              <a:latin typeface="Arial" pitchFamily="34" charset="0"/>
              <a:cs typeface="Arial" pitchFamily="34" charset="0"/>
            </a:rPr>
            <a:t>.</a:t>
          </a:r>
          <a:endParaRPr lang="x-none" sz="2800" dirty="0">
            <a:latin typeface="Arial" pitchFamily="34" charset="0"/>
            <a:cs typeface="Arial" pitchFamily="34" charset="0"/>
          </a:endParaRPr>
        </a:p>
      </dgm:t>
    </dgm:pt>
    <dgm:pt modelId="{EFBC913F-8CBC-E34B-9629-724C3A38B629}" type="parTrans" cxnId="{08A17924-88BA-8C41-BB9C-E61D94BB4281}">
      <dgm:prSet/>
      <dgm:spPr/>
      <dgm:t>
        <a:bodyPr/>
        <a:lstStyle/>
        <a:p>
          <a:endParaRPr lang="ru-RU"/>
        </a:p>
      </dgm:t>
    </dgm:pt>
    <dgm:pt modelId="{63FE7625-8492-6046-96BB-08B93BBCCFF9}" type="sibTrans" cxnId="{08A17924-88BA-8C41-BB9C-E61D94BB4281}">
      <dgm:prSet/>
      <dgm:spPr/>
      <dgm:t>
        <a:bodyPr/>
        <a:lstStyle/>
        <a:p>
          <a:endParaRPr lang="ru-RU"/>
        </a:p>
      </dgm:t>
    </dgm:pt>
    <dgm:pt modelId="{8CCE2F43-32DD-454B-9A66-05E242F4CB7B}">
      <dgm:prSet custT="1"/>
      <dgm:spPr/>
      <dgm:t>
        <a:bodyPr/>
        <a:lstStyle/>
        <a:p>
          <a:r>
            <a:rPr lang="ru-RU" sz="2800" dirty="0">
              <a:latin typeface="Arial" pitchFamily="34" charset="0"/>
              <a:cs typeface="Arial" pitchFamily="34" charset="0"/>
            </a:rPr>
            <a:t>2.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Материктің</a:t>
          </a:r>
          <a:r>
            <a:rPr lang="ru-RU" sz="2800" dirty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>
              <a:latin typeface="Arial" pitchFamily="34" charset="0"/>
              <a:cs typeface="Arial" pitchFamily="34" charset="0"/>
            </a:rPr>
            <a:t>ірі</a:t>
          </a:r>
          <a:r>
            <a:rPr lang="ru-RU" sz="2800" dirty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>
              <a:latin typeface="Arial" pitchFamily="34" charset="0"/>
              <a:cs typeface="Arial" pitchFamily="34" charset="0"/>
            </a:rPr>
            <a:t>өзендері</a:t>
          </a:r>
          <a:r>
            <a:rPr lang="ru-RU" sz="2800" dirty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олардың</a:t>
          </a:r>
          <a:r>
            <a:rPr lang="ru-RU" sz="2800" dirty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пайда</a:t>
          </a:r>
          <a:r>
            <a:rPr lang="ru-RU" sz="2800" dirty="0">
              <a:latin typeface="Arial" pitchFamily="34" charset="0"/>
              <a:cs typeface="Arial" pitchFamily="34" charset="0"/>
            </a:rPr>
            <a:t> болу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жолдары</a:t>
          </a:r>
          <a:r>
            <a:rPr lang="ru-RU" sz="2800" dirty="0">
              <a:latin typeface="Arial" pitchFamily="34" charset="0"/>
              <a:cs typeface="Arial" pitchFamily="34" charset="0"/>
            </a:rPr>
            <a:t>. </a:t>
          </a:r>
          <a:endParaRPr lang="x-none" sz="2800" dirty="0">
            <a:latin typeface="Arial" pitchFamily="34" charset="0"/>
            <a:cs typeface="Arial" pitchFamily="34" charset="0"/>
          </a:endParaRPr>
        </a:p>
      </dgm:t>
    </dgm:pt>
    <dgm:pt modelId="{5FC2DF9B-1C2F-0143-A398-D4629D6BC61B}" type="parTrans" cxnId="{69F64445-D7BB-6846-A941-997585C0A3F3}">
      <dgm:prSet/>
      <dgm:spPr/>
      <dgm:t>
        <a:bodyPr/>
        <a:lstStyle/>
        <a:p>
          <a:endParaRPr lang="ru-RU"/>
        </a:p>
      </dgm:t>
    </dgm:pt>
    <dgm:pt modelId="{17720834-2870-BF44-9592-DD3EFC48C5BB}" type="sibTrans" cxnId="{69F64445-D7BB-6846-A941-997585C0A3F3}">
      <dgm:prSet/>
      <dgm:spPr/>
      <dgm:t>
        <a:bodyPr/>
        <a:lstStyle/>
        <a:p>
          <a:endParaRPr lang="ru-RU"/>
        </a:p>
      </dgm:t>
    </dgm:pt>
    <dgm:pt modelId="{80BB8BDA-E6B2-D74B-9C3D-8AE98B2B3EF8}">
      <dgm:prSet custT="1"/>
      <dgm:spPr/>
      <dgm:t>
        <a:bodyPr/>
        <a:lstStyle/>
        <a:p>
          <a:endParaRPr lang="x-none" sz="2800" dirty="0">
            <a:latin typeface="Arial" pitchFamily="34" charset="0"/>
            <a:cs typeface="Arial" pitchFamily="34" charset="0"/>
          </a:endParaRPr>
        </a:p>
      </dgm:t>
    </dgm:pt>
    <dgm:pt modelId="{91B9513B-782E-D04D-90F8-588E9C276A3D}" type="parTrans" cxnId="{65686AD8-D4E5-5947-A565-5EE62A3E0619}">
      <dgm:prSet/>
      <dgm:spPr/>
      <dgm:t>
        <a:bodyPr/>
        <a:lstStyle/>
        <a:p>
          <a:endParaRPr lang="ru-RU"/>
        </a:p>
      </dgm:t>
    </dgm:pt>
    <dgm:pt modelId="{8656B006-6688-0A4F-AF98-19BCB9559541}" type="sibTrans" cxnId="{65686AD8-D4E5-5947-A565-5EE62A3E0619}">
      <dgm:prSet/>
      <dgm:spPr/>
      <dgm:t>
        <a:bodyPr/>
        <a:lstStyle/>
        <a:p>
          <a:endParaRPr lang="ru-RU"/>
        </a:p>
      </dgm:t>
    </dgm:pt>
    <dgm:pt modelId="{EB685AED-9C45-0249-9C9B-4D1A524968E5}" type="pres">
      <dgm:prSet presAssocID="{EE3F8658-D0D5-F548-9138-06AB0C5DF46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0CAAEAE-5AC4-4B40-A619-D84B58C9DBA8}" type="pres">
      <dgm:prSet presAssocID="{8BC78EDC-1F8A-0E47-8AF6-18F8969FEB7A}" presName="thickLine" presStyleLbl="alignNode1" presStyleIdx="0" presStyleCnt="3"/>
      <dgm:spPr/>
    </dgm:pt>
    <dgm:pt modelId="{22D88253-F8DA-2E4F-9107-3DE1E53F49B3}" type="pres">
      <dgm:prSet presAssocID="{8BC78EDC-1F8A-0E47-8AF6-18F8969FEB7A}" presName="horz1" presStyleCnt="0"/>
      <dgm:spPr/>
    </dgm:pt>
    <dgm:pt modelId="{072B2059-49FE-BB4E-A287-3EC3B1DA830B}" type="pres">
      <dgm:prSet presAssocID="{8BC78EDC-1F8A-0E47-8AF6-18F8969FEB7A}" presName="tx1" presStyleLbl="revTx" presStyleIdx="0" presStyleCnt="3"/>
      <dgm:spPr/>
      <dgm:t>
        <a:bodyPr/>
        <a:lstStyle/>
        <a:p>
          <a:endParaRPr lang="ru-RU"/>
        </a:p>
      </dgm:t>
    </dgm:pt>
    <dgm:pt modelId="{D23318A5-226B-AA4F-8C19-EC0E4AD366E8}" type="pres">
      <dgm:prSet presAssocID="{8BC78EDC-1F8A-0E47-8AF6-18F8969FEB7A}" presName="vert1" presStyleCnt="0"/>
      <dgm:spPr/>
    </dgm:pt>
    <dgm:pt modelId="{BA7A8AD1-C63E-B84B-9BB5-AFDDADAC8261}" type="pres">
      <dgm:prSet presAssocID="{8CCE2F43-32DD-454B-9A66-05E242F4CB7B}" presName="thickLine" presStyleLbl="alignNode1" presStyleIdx="1" presStyleCnt="3"/>
      <dgm:spPr/>
    </dgm:pt>
    <dgm:pt modelId="{8640A7B7-F1BD-364F-89CA-A28E0E595245}" type="pres">
      <dgm:prSet presAssocID="{8CCE2F43-32DD-454B-9A66-05E242F4CB7B}" presName="horz1" presStyleCnt="0"/>
      <dgm:spPr/>
    </dgm:pt>
    <dgm:pt modelId="{14835F1E-4B02-6A40-8A6D-B4684578EA34}" type="pres">
      <dgm:prSet presAssocID="{8CCE2F43-32DD-454B-9A66-05E242F4CB7B}" presName="tx1" presStyleLbl="revTx" presStyleIdx="1" presStyleCnt="3"/>
      <dgm:spPr/>
      <dgm:t>
        <a:bodyPr/>
        <a:lstStyle/>
        <a:p>
          <a:endParaRPr lang="ru-RU"/>
        </a:p>
      </dgm:t>
    </dgm:pt>
    <dgm:pt modelId="{72FFC556-646B-5343-8F18-8437284CED8F}" type="pres">
      <dgm:prSet presAssocID="{8CCE2F43-32DD-454B-9A66-05E242F4CB7B}" presName="vert1" presStyleCnt="0"/>
      <dgm:spPr/>
    </dgm:pt>
    <dgm:pt modelId="{A31930C5-8DA4-834B-9D9D-198455D4993E}" type="pres">
      <dgm:prSet presAssocID="{80BB8BDA-E6B2-D74B-9C3D-8AE98B2B3EF8}" presName="thickLine" presStyleLbl="alignNode1" presStyleIdx="2" presStyleCnt="3"/>
      <dgm:spPr/>
    </dgm:pt>
    <dgm:pt modelId="{71195D82-9DCC-7449-9654-D045C4C36A13}" type="pres">
      <dgm:prSet presAssocID="{80BB8BDA-E6B2-D74B-9C3D-8AE98B2B3EF8}" presName="horz1" presStyleCnt="0"/>
      <dgm:spPr/>
    </dgm:pt>
    <dgm:pt modelId="{EFBFE657-785F-5349-9C3F-75E7466DDD87}" type="pres">
      <dgm:prSet presAssocID="{80BB8BDA-E6B2-D74B-9C3D-8AE98B2B3EF8}" presName="tx1" presStyleLbl="revTx" presStyleIdx="2" presStyleCnt="3"/>
      <dgm:spPr/>
      <dgm:t>
        <a:bodyPr/>
        <a:lstStyle/>
        <a:p>
          <a:endParaRPr lang="ru-RU"/>
        </a:p>
      </dgm:t>
    </dgm:pt>
    <dgm:pt modelId="{F6497D62-AD67-334B-9B86-2EE9C6BD8133}" type="pres">
      <dgm:prSet presAssocID="{80BB8BDA-E6B2-D74B-9C3D-8AE98B2B3EF8}" presName="vert1" presStyleCnt="0"/>
      <dgm:spPr/>
    </dgm:pt>
  </dgm:ptLst>
  <dgm:cxnLst>
    <dgm:cxn modelId="{69F64445-D7BB-6846-A941-997585C0A3F3}" srcId="{EE3F8658-D0D5-F548-9138-06AB0C5DF46C}" destId="{8CCE2F43-32DD-454B-9A66-05E242F4CB7B}" srcOrd="1" destOrd="0" parTransId="{5FC2DF9B-1C2F-0143-A398-D4629D6BC61B}" sibTransId="{17720834-2870-BF44-9592-DD3EFC48C5BB}"/>
    <dgm:cxn modelId="{65686AD8-D4E5-5947-A565-5EE62A3E0619}" srcId="{EE3F8658-D0D5-F548-9138-06AB0C5DF46C}" destId="{80BB8BDA-E6B2-D74B-9C3D-8AE98B2B3EF8}" srcOrd="2" destOrd="0" parTransId="{91B9513B-782E-D04D-90F8-588E9C276A3D}" sibTransId="{8656B006-6688-0A4F-AF98-19BCB9559541}"/>
    <dgm:cxn modelId="{0214444B-7499-0049-BD5B-6974C710B1D6}" type="presOf" srcId="{80BB8BDA-E6B2-D74B-9C3D-8AE98B2B3EF8}" destId="{EFBFE657-785F-5349-9C3F-75E7466DDD87}" srcOrd="0" destOrd="0" presId="urn:microsoft.com/office/officeart/2008/layout/LinedList"/>
    <dgm:cxn modelId="{3B629F6D-0037-2D49-A658-D1693C2232BB}" type="presOf" srcId="{8BC78EDC-1F8A-0E47-8AF6-18F8969FEB7A}" destId="{072B2059-49FE-BB4E-A287-3EC3B1DA830B}" srcOrd="0" destOrd="0" presId="urn:microsoft.com/office/officeart/2008/layout/LinedList"/>
    <dgm:cxn modelId="{08A17924-88BA-8C41-BB9C-E61D94BB4281}" srcId="{EE3F8658-D0D5-F548-9138-06AB0C5DF46C}" destId="{8BC78EDC-1F8A-0E47-8AF6-18F8969FEB7A}" srcOrd="0" destOrd="0" parTransId="{EFBC913F-8CBC-E34B-9629-724C3A38B629}" sibTransId="{63FE7625-8492-6046-96BB-08B93BBCCFF9}"/>
    <dgm:cxn modelId="{31A5545E-0645-934F-9D58-37B063253608}" type="presOf" srcId="{8CCE2F43-32DD-454B-9A66-05E242F4CB7B}" destId="{14835F1E-4B02-6A40-8A6D-B4684578EA34}" srcOrd="0" destOrd="0" presId="urn:microsoft.com/office/officeart/2008/layout/LinedList"/>
    <dgm:cxn modelId="{B233CEC4-9236-1A48-A9A7-5A176793796B}" type="presOf" srcId="{EE3F8658-D0D5-F548-9138-06AB0C5DF46C}" destId="{EB685AED-9C45-0249-9C9B-4D1A524968E5}" srcOrd="0" destOrd="0" presId="urn:microsoft.com/office/officeart/2008/layout/LinedList"/>
    <dgm:cxn modelId="{0F879EB2-1920-9441-A257-69F091E04DF3}" type="presParOf" srcId="{EB685AED-9C45-0249-9C9B-4D1A524968E5}" destId="{70CAAEAE-5AC4-4B40-A619-D84B58C9DBA8}" srcOrd="0" destOrd="0" presId="urn:microsoft.com/office/officeart/2008/layout/LinedList"/>
    <dgm:cxn modelId="{1ADD545C-365B-9E47-972C-70DF3072F91F}" type="presParOf" srcId="{EB685AED-9C45-0249-9C9B-4D1A524968E5}" destId="{22D88253-F8DA-2E4F-9107-3DE1E53F49B3}" srcOrd="1" destOrd="0" presId="urn:microsoft.com/office/officeart/2008/layout/LinedList"/>
    <dgm:cxn modelId="{901E25AF-8ABB-C34F-8AD1-F14FFDF34ACC}" type="presParOf" srcId="{22D88253-F8DA-2E4F-9107-3DE1E53F49B3}" destId="{072B2059-49FE-BB4E-A287-3EC3B1DA830B}" srcOrd="0" destOrd="0" presId="urn:microsoft.com/office/officeart/2008/layout/LinedList"/>
    <dgm:cxn modelId="{C96AEE16-C96D-1D4D-930D-311CFC8E0AC3}" type="presParOf" srcId="{22D88253-F8DA-2E4F-9107-3DE1E53F49B3}" destId="{D23318A5-226B-AA4F-8C19-EC0E4AD366E8}" srcOrd="1" destOrd="0" presId="urn:microsoft.com/office/officeart/2008/layout/LinedList"/>
    <dgm:cxn modelId="{3ACF90F2-4E7D-AC40-A8D0-5C1A16BF816F}" type="presParOf" srcId="{EB685AED-9C45-0249-9C9B-4D1A524968E5}" destId="{BA7A8AD1-C63E-B84B-9BB5-AFDDADAC8261}" srcOrd="2" destOrd="0" presId="urn:microsoft.com/office/officeart/2008/layout/LinedList"/>
    <dgm:cxn modelId="{E65567D0-B3E6-2E45-AB10-0230A07D4C08}" type="presParOf" srcId="{EB685AED-9C45-0249-9C9B-4D1A524968E5}" destId="{8640A7B7-F1BD-364F-89CA-A28E0E595245}" srcOrd="3" destOrd="0" presId="urn:microsoft.com/office/officeart/2008/layout/LinedList"/>
    <dgm:cxn modelId="{939CF117-44E7-A24C-A111-BF6C8A76217F}" type="presParOf" srcId="{8640A7B7-F1BD-364F-89CA-A28E0E595245}" destId="{14835F1E-4B02-6A40-8A6D-B4684578EA34}" srcOrd="0" destOrd="0" presId="urn:microsoft.com/office/officeart/2008/layout/LinedList"/>
    <dgm:cxn modelId="{2D224C6E-A2C1-6844-AC86-E33F1FAD6B97}" type="presParOf" srcId="{8640A7B7-F1BD-364F-89CA-A28E0E595245}" destId="{72FFC556-646B-5343-8F18-8437284CED8F}" srcOrd="1" destOrd="0" presId="urn:microsoft.com/office/officeart/2008/layout/LinedList"/>
    <dgm:cxn modelId="{FACEDC8F-B9C2-1E47-A601-4A100DFAEC88}" type="presParOf" srcId="{EB685AED-9C45-0249-9C9B-4D1A524968E5}" destId="{A31930C5-8DA4-834B-9D9D-198455D4993E}" srcOrd="4" destOrd="0" presId="urn:microsoft.com/office/officeart/2008/layout/LinedList"/>
    <dgm:cxn modelId="{3645A8AB-7CF5-6E46-A54E-5D37F1788722}" type="presParOf" srcId="{EB685AED-9C45-0249-9C9B-4D1A524968E5}" destId="{71195D82-9DCC-7449-9654-D045C4C36A13}" srcOrd="5" destOrd="0" presId="urn:microsoft.com/office/officeart/2008/layout/LinedList"/>
    <dgm:cxn modelId="{C52BCE97-4A39-E94A-971A-D1F29D17E14C}" type="presParOf" srcId="{71195D82-9DCC-7449-9654-D045C4C36A13}" destId="{EFBFE657-785F-5349-9C3F-75E7466DDD87}" srcOrd="0" destOrd="0" presId="urn:microsoft.com/office/officeart/2008/layout/LinedList"/>
    <dgm:cxn modelId="{7F9F49F5-0095-0747-BF30-BDCFB4A96012}" type="presParOf" srcId="{71195D82-9DCC-7449-9654-D045C4C36A13}" destId="{F6497D62-AD67-334B-9B86-2EE9C6BD81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DB426B-2602-104F-8FF2-31357182DB9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EFC0EF-340E-46FA-85BC-E95CA5807E34}">
      <dgm:prSet phldrT="[Текст]" custT="1"/>
      <dgm:spPr/>
      <dgm:t>
        <a:bodyPr/>
        <a:lstStyle/>
        <a:p>
          <a:r>
            <a:rPr lang="kk-KZ" sz="2000" dirty="0" smtClean="0">
              <a:latin typeface="Arial" pitchFamily="34" charset="0"/>
              <a:cs typeface="Arial" pitchFamily="34" charset="0"/>
            </a:rPr>
            <a:t>1. Африка материгінің жылдық ағын бойынша ерекшелігі?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EDAF36F-C175-4AEB-B4AA-AD2D8AD9FB66}" type="parTrans" cxnId="{08D7D822-9020-4B0A-AD3D-924CD6810DA9}">
      <dgm:prSet/>
      <dgm:spPr/>
      <dgm:t>
        <a:bodyPr/>
        <a:lstStyle/>
        <a:p>
          <a:endParaRPr lang="ru-RU"/>
        </a:p>
      </dgm:t>
    </dgm:pt>
    <dgm:pt modelId="{0B33DAC1-4EDB-4785-80C8-1EF7B1D52F9A}" type="sibTrans" cxnId="{08D7D822-9020-4B0A-AD3D-924CD6810DA9}">
      <dgm:prSet/>
      <dgm:spPr/>
      <dgm:t>
        <a:bodyPr/>
        <a:lstStyle/>
        <a:p>
          <a:endParaRPr lang="ru-RU"/>
        </a:p>
      </dgm:t>
    </dgm:pt>
    <dgm:pt modelId="{59539631-2619-4BF8-90AF-F92C1F7E812F}">
      <dgm:prSet phldrT="[Текст]" custT="1"/>
      <dgm:spPr/>
      <dgm:t>
        <a:bodyPr/>
        <a:lstStyle/>
        <a:p>
          <a:r>
            <a:rPr lang="kk-KZ" sz="2000" dirty="0" smtClean="0">
              <a:latin typeface="Arial" pitchFamily="34" charset="0"/>
              <a:cs typeface="Arial" pitchFamily="34" charset="0"/>
            </a:rPr>
            <a:t>2. Африка материгінің басты суайрығы?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6FA36D8-34F0-47E6-863A-199DEC4C4677}" type="parTrans" cxnId="{D221D55D-E35C-481C-9232-016C37D60AAE}">
      <dgm:prSet/>
      <dgm:spPr/>
      <dgm:t>
        <a:bodyPr/>
        <a:lstStyle/>
        <a:p>
          <a:endParaRPr lang="ru-RU"/>
        </a:p>
      </dgm:t>
    </dgm:pt>
    <dgm:pt modelId="{BDE5EA38-3158-409B-99ED-8CE83AC6E60C}" type="sibTrans" cxnId="{D221D55D-E35C-481C-9232-016C37D60AAE}">
      <dgm:prSet/>
      <dgm:spPr/>
      <dgm:t>
        <a:bodyPr/>
        <a:lstStyle/>
        <a:p>
          <a:endParaRPr lang="ru-RU"/>
        </a:p>
      </dgm:t>
    </dgm:pt>
    <dgm:pt modelId="{D33DDD85-63A2-4026-B429-BC84A6723965}">
      <dgm:prSet phldrT="[Текст]" custT="1"/>
      <dgm:spPr/>
      <dgm:t>
        <a:bodyPr/>
        <a:lstStyle/>
        <a:p>
          <a:r>
            <a:rPr lang="kk-KZ" sz="2000" dirty="0" smtClean="0">
              <a:latin typeface="Arial" pitchFamily="34" charset="0"/>
              <a:cs typeface="Arial" pitchFamily="34" charset="0"/>
            </a:rPr>
            <a:t>3. Материк ішінде жер беті су көздерінің таралуы?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6153A68-1C6F-46B9-9C81-62BDF3AD8B66}" type="parTrans" cxnId="{8ECAB67D-D6D2-46E3-BF5A-A2289FF993AC}">
      <dgm:prSet/>
      <dgm:spPr/>
      <dgm:t>
        <a:bodyPr/>
        <a:lstStyle/>
        <a:p>
          <a:endParaRPr lang="ru-RU"/>
        </a:p>
      </dgm:t>
    </dgm:pt>
    <dgm:pt modelId="{7637EBF5-F075-4541-99E1-6D681EA72F00}" type="sibTrans" cxnId="{8ECAB67D-D6D2-46E3-BF5A-A2289FF993AC}">
      <dgm:prSet/>
      <dgm:spPr/>
      <dgm:t>
        <a:bodyPr/>
        <a:lstStyle/>
        <a:p>
          <a:endParaRPr lang="ru-RU"/>
        </a:p>
      </dgm:t>
    </dgm:pt>
    <dgm:pt modelId="{A346719E-38F2-4952-AA50-2EA3C3C86941}" type="pres">
      <dgm:prSet presAssocID="{F1DB426B-2602-104F-8FF2-31357182DB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BDF52-A3E2-4F95-AB11-FBD5034ADE4C}" type="pres">
      <dgm:prSet presAssocID="{13EFC0EF-340E-46FA-85BC-E95CA5807E34}" presName="parentLin" presStyleCnt="0"/>
      <dgm:spPr/>
    </dgm:pt>
    <dgm:pt modelId="{5DDEE9AC-8A1D-4888-8246-36C4751F53C3}" type="pres">
      <dgm:prSet presAssocID="{13EFC0EF-340E-46FA-85BC-E95CA5807E3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26A077B-AF85-400F-9EBF-AF012508EB80}" type="pres">
      <dgm:prSet presAssocID="{13EFC0EF-340E-46FA-85BC-E95CA5807E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2ECD9-72FC-4B6D-BEFD-A0C6796AAEAF}" type="pres">
      <dgm:prSet presAssocID="{13EFC0EF-340E-46FA-85BC-E95CA5807E34}" presName="negativeSpace" presStyleCnt="0"/>
      <dgm:spPr/>
    </dgm:pt>
    <dgm:pt modelId="{AFA27546-A6CD-43DD-9CC8-D71FBC107727}" type="pres">
      <dgm:prSet presAssocID="{13EFC0EF-340E-46FA-85BC-E95CA5807E34}" presName="childText" presStyleLbl="conFgAcc1" presStyleIdx="0" presStyleCnt="3">
        <dgm:presLayoutVars>
          <dgm:bulletEnabled val="1"/>
        </dgm:presLayoutVars>
      </dgm:prSet>
      <dgm:spPr/>
    </dgm:pt>
    <dgm:pt modelId="{601CF02C-E462-4535-90E0-9D4A5F69372B}" type="pres">
      <dgm:prSet presAssocID="{0B33DAC1-4EDB-4785-80C8-1EF7B1D52F9A}" presName="spaceBetweenRectangles" presStyleCnt="0"/>
      <dgm:spPr/>
    </dgm:pt>
    <dgm:pt modelId="{7FA8A4DE-0570-473D-8BC4-AAD9B764D747}" type="pres">
      <dgm:prSet presAssocID="{59539631-2619-4BF8-90AF-F92C1F7E812F}" presName="parentLin" presStyleCnt="0"/>
      <dgm:spPr/>
    </dgm:pt>
    <dgm:pt modelId="{5B8D87C5-24EB-4B95-B44D-503B9B1FCCC4}" type="pres">
      <dgm:prSet presAssocID="{59539631-2619-4BF8-90AF-F92C1F7E812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939C249-B176-4ED3-AD07-2A909E13A977}" type="pres">
      <dgm:prSet presAssocID="{59539631-2619-4BF8-90AF-F92C1F7E812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A267C-7A7E-436D-956D-49ECC550C2EB}" type="pres">
      <dgm:prSet presAssocID="{59539631-2619-4BF8-90AF-F92C1F7E812F}" presName="negativeSpace" presStyleCnt="0"/>
      <dgm:spPr/>
    </dgm:pt>
    <dgm:pt modelId="{B2695A32-7104-4CD8-B439-81482F06CC22}" type="pres">
      <dgm:prSet presAssocID="{59539631-2619-4BF8-90AF-F92C1F7E812F}" presName="childText" presStyleLbl="conFgAcc1" presStyleIdx="1" presStyleCnt="3">
        <dgm:presLayoutVars>
          <dgm:bulletEnabled val="1"/>
        </dgm:presLayoutVars>
      </dgm:prSet>
      <dgm:spPr/>
    </dgm:pt>
    <dgm:pt modelId="{A524F66D-68B3-4231-B1B4-B10C9EB3064F}" type="pres">
      <dgm:prSet presAssocID="{BDE5EA38-3158-409B-99ED-8CE83AC6E60C}" presName="spaceBetweenRectangles" presStyleCnt="0"/>
      <dgm:spPr/>
    </dgm:pt>
    <dgm:pt modelId="{B49CD7A2-0B16-4BA8-87C8-A58CD6ED6464}" type="pres">
      <dgm:prSet presAssocID="{D33DDD85-63A2-4026-B429-BC84A6723965}" presName="parentLin" presStyleCnt="0"/>
      <dgm:spPr/>
    </dgm:pt>
    <dgm:pt modelId="{E535D60B-A2C6-424C-8CFB-6DDA3FC148D5}" type="pres">
      <dgm:prSet presAssocID="{D33DDD85-63A2-4026-B429-BC84A672396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28A469D-55C6-419C-AB8C-CAB6BFABA313}" type="pres">
      <dgm:prSet presAssocID="{D33DDD85-63A2-4026-B429-BC84A672396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AF7D4-F91D-4E48-A6D0-9B1790A8E289}" type="pres">
      <dgm:prSet presAssocID="{D33DDD85-63A2-4026-B429-BC84A6723965}" presName="negativeSpace" presStyleCnt="0"/>
      <dgm:spPr/>
    </dgm:pt>
    <dgm:pt modelId="{E1780761-B798-4AF0-9179-DBD92290E213}" type="pres">
      <dgm:prSet presAssocID="{D33DDD85-63A2-4026-B429-BC84A67239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B6971B-1474-4540-98D0-526D239C3B86}" type="presOf" srcId="{F1DB426B-2602-104F-8FF2-31357182DB9E}" destId="{A346719E-38F2-4952-AA50-2EA3C3C86941}" srcOrd="0" destOrd="0" presId="urn:microsoft.com/office/officeart/2005/8/layout/list1"/>
    <dgm:cxn modelId="{D221D55D-E35C-481C-9232-016C37D60AAE}" srcId="{F1DB426B-2602-104F-8FF2-31357182DB9E}" destId="{59539631-2619-4BF8-90AF-F92C1F7E812F}" srcOrd="1" destOrd="0" parTransId="{86FA36D8-34F0-47E6-863A-199DEC4C4677}" sibTransId="{BDE5EA38-3158-409B-99ED-8CE83AC6E60C}"/>
    <dgm:cxn modelId="{08D7D822-9020-4B0A-AD3D-924CD6810DA9}" srcId="{F1DB426B-2602-104F-8FF2-31357182DB9E}" destId="{13EFC0EF-340E-46FA-85BC-E95CA5807E34}" srcOrd="0" destOrd="0" parTransId="{FEDAF36F-C175-4AEB-B4AA-AD2D8AD9FB66}" sibTransId="{0B33DAC1-4EDB-4785-80C8-1EF7B1D52F9A}"/>
    <dgm:cxn modelId="{31D85B9C-509B-41CD-B3E1-DA11D2ACAF97}" type="presOf" srcId="{13EFC0EF-340E-46FA-85BC-E95CA5807E34}" destId="{326A077B-AF85-400F-9EBF-AF012508EB80}" srcOrd="1" destOrd="0" presId="urn:microsoft.com/office/officeart/2005/8/layout/list1"/>
    <dgm:cxn modelId="{E8606D2A-3E0A-472C-817E-D8157CFDB65D}" type="presOf" srcId="{D33DDD85-63A2-4026-B429-BC84A6723965}" destId="{E535D60B-A2C6-424C-8CFB-6DDA3FC148D5}" srcOrd="0" destOrd="0" presId="urn:microsoft.com/office/officeart/2005/8/layout/list1"/>
    <dgm:cxn modelId="{F4B61052-D216-4852-A087-315A98EFF9D7}" type="presOf" srcId="{D33DDD85-63A2-4026-B429-BC84A6723965}" destId="{728A469D-55C6-419C-AB8C-CAB6BFABA313}" srcOrd="1" destOrd="0" presId="urn:microsoft.com/office/officeart/2005/8/layout/list1"/>
    <dgm:cxn modelId="{0B6F60A8-75B4-4594-9732-E8D0F23E0769}" type="presOf" srcId="{59539631-2619-4BF8-90AF-F92C1F7E812F}" destId="{5B8D87C5-24EB-4B95-B44D-503B9B1FCCC4}" srcOrd="0" destOrd="0" presId="urn:microsoft.com/office/officeart/2005/8/layout/list1"/>
    <dgm:cxn modelId="{D3494CA2-790D-41BE-8EC1-DBF2A7C152EA}" type="presOf" srcId="{59539631-2619-4BF8-90AF-F92C1F7E812F}" destId="{5939C249-B176-4ED3-AD07-2A909E13A977}" srcOrd="1" destOrd="0" presId="urn:microsoft.com/office/officeart/2005/8/layout/list1"/>
    <dgm:cxn modelId="{05753D48-EAE9-445D-8C3D-F96045119DF7}" type="presOf" srcId="{13EFC0EF-340E-46FA-85BC-E95CA5807E34}" destId="{5DDEE9AC-8A1D-4888-8246-36C4751F53C3}" srcOrd="0" destOrd="0" presId="urn:microsoft.com/office/officeart/2005/8/layout/list1"/>
    <dgm:cxn modelId="{8ECAB67D-D6D2-46E3-BF5A-A2289FF993AC}" srcId="{F1DB426B-2602-104F-8FF2-31357182DB9E}" destId="{D33DDD85-63A2-4026-B429-BC84A6723965}" srcOrd="2" destOrd="0" parTransId="{86153A68-1C6F-46B9-9C81-62BDF3AD8B66}" sibTransId="{7637EBF5-F075-4541-99E1-6D681EA72F00}"/>
    <dgm:cxn modelId="{90A47935-93B9-410C-9369-7C5011ACAC10}" type="presParOf" srcId="{A346719E-38F2-4952-AA50-2EA3C3C86941}" destId="{177BDF52-A3E2-4F95-AB11-FBD5034ADE4C}" srcOrd="0" destOrd="0" presId="urn:microsoft.com/office/officeart/2005/8/layout/list1"/>
    <dgm:cxn modelId="{514E22B7-BB0C-4B3C-9D30-6DB24743B5CA}" type="presParOf" srcId="{177BDF52-A3E2-4F95-AB11-FBD5034ADE4C}" destId="{5DDEE9AC-8A1D-4888-8246-36C4751F53C3}" srcOrd="0" destOrd="0" presId="urn:microsoft.com/office/officeart/2005/8/layout/list1"/>
    <dgm:cxn modelId="{0885D839-2AE0-4762-82EC-1A2AE4B4BB22}" type="presParOf" srcId="{177BDF52-A3E2-4F95-AB11-FBD5034ADE4C}" destId="{326A077B-AF85-400F-9EBF-AF012508EB80}" srcOrd="1" destOrd="0" presId="urn:microsoft.com/office/officeart/2005/8/layout/list1"/>
    <dgm:cxn modelId="{09F16058-B064-4B41-9331-BA04FBD39774}" type="presParOf" srcId="{A346719E-38F2-4952-AA50-2EA3C3C86941}" destId="{F492ECD9-72FC-4B6D-BEFD-A0C6796AAEAF}" srcOrd="1" destOrd="0" presId="urn:microsoft.com/office/officeart/2005/8/layout/list1"/>
    <dgm:cxn modelId="{0C2B238C-4147-4C16-90B8-FD35A883AD0B}" type="presParOf" srcId="{A346719E-38F2-4952-AA50-2EA3C3C86941}" destId="{AFA27546-A6CD-43DD-9CC8-D71FBC107727}" srcOrd="2" destOrd="0" presId="urn:microsoft.com/office/officeart/2005/8/layout/list1"/>
    <dgm:cxn modelId="{6D17E510-3EE6-4ADC-80D8-151A1FAF1441}" type="presParOf" srcId="{A346719E-38F2-4952-AA50-2EA3C3C86941}" destId="{601CF02C-E462-4535-90E0-9D4A5F69372B}" srcOrd="3" destOrd="0" presId="urn:microsoft.com/office/officeart/2005/8/layout/list1"/>
    <dgm:cxn modelId="{E2A8D7B9-AB39-4C74-B1FD-6F88C486E320}" type="presParOf" srcId="{A346719E-38F2-4952-AA50-2EA3C3C86941}" destId="{7FA8A4DE-0570-473D-8BC4-AAD9B764D747}" srcOrd="4" destOrd="0" presId="urn:microsoft.com/office/officeart/2005/8/layout/list1"/>
    <dgm:cxn modelId="{6383FB7B-2504-4DDE-8D14-78C3BFCF938D}" type="presParOf" srcId="{7FA8A4DE-0570-473D-8BC4-AAD9B764D747}" destId="{5B8D87C5-24EB-4B95-B44D-503B9B1FCCC4}" srcOrd="0" destOrd="0" presId="urn:microsoft.com/office/officeart/2005/8/layout/list1"/>
    <dgm:cxn modelId="{76B25825-78EE-454F-864F-200BE34C6DA7}" type="presParOf" srcId="{7FA8A4DE-0570-473D-8BC4-AAD9B764D747}" destId="{5939C249-B176-4ED3-AD07-2A909E13A977}" srcOrd="1" destOrd="0" presId="urn:microsoft.com/office/officeart/2005/8/layout/list1"/>
    <dgm:cxn modelId="{6DB54A18-65DF-4D29-BF47-A1A47F17A545}" type="presParOf" srcId="{A346719E-38F2-4952-AA50-2EA3C3C86941}" destId="{966A267C-7A7E-436D-956D-49ECC550C2EB}" srcOrd="5" destOrd="0" presId="urn:microsoft.com/office/officeart/2005/8/layout/list1"/>
    <dgm:cxn modelId="{3CC8259C-40B6-492E-8883-CEABD21CC162}" type="presParOf" srcId="{A346719E-38F2-4952-AA50-2EA3C3C86941}" destId="{B2695A32-7104-4CD8-B439-81482F06CC22}" srcOrd="6" destOrd="0" presId="urn:microsoft.com/office/officeart/2005/8/layout/list1"/>
    <dgm:cxn modelId="{C957BACD-BAA9-4D48-ABD1-9F74B00EBC11}" type="presParOf" srcId="{A346719E-38F2-4952-AA50-2EA3C3C86941}" destId="{A524F66D-68B3-4231-B1B4-B10C9EB3064F}" srcOrd="7" destOrd="0" presId="urn:microsoft.com/office/officeart/2005/8/layout/list1"/>
    <dgm:cxn modelId="{22D48F0B-4E6D-46EF-93AC-F512A702255F}" type="presParOf" srcId="{A346719E-38F2-4952-AA50-2EA3C3C86941}" destId="{B49CD7A2-0B16-4BA8-87C8-A58CD6ED6464}" srcOrd="8" destOrd="0" presId="urn:microsoft.com/office/officeart/2005/8/layout/list1"/>
    <dgm:cxn modelId="{A0B70067-A7B0-4D5E-AC58-62B769A3F731}" type="presParOf" srcId="{B49CD7A2-0B16-4BA8-87C8-A58CD6ED6464}" destId="{E535D60B-A2C6-424C-8CFB-6DDA3FC148D5}" srcOrd="0" destOrd="0" presId="urn:microsoft.com/office/officeart/2005/8/layout/list1"/>
    <dgm:cxn modelId="{FEE6B7CA-748C-46E9-B4F8-6A1460F6044A}" type="presParOf" srcId="{B49CD7A2-0B16-4BA8-87C8-A58CD6ED6464}" destId="{728A469D-55C6-419C-AB8C-CAB6BFABA313}" srcOrd="1" destOrd="0" presId="urn:microsoft.com/office/officeart/2005/8/layout/list1"/>
    <dgm:cxn modelId="{52246945-A2FD-4EAE-AE41-D12E4C545132}" type="presParOf" srcId="{A346719E-38F2-4952-AA50-2EA3C3C86941}" destId="{DC9AF7D4-F91D-4E48-A6D0-9B1790A8E289}" srcOrd="9" destOrd="0" presId="urn:microsoft.com/office/officeart/2005/8/layout/list1"/>
    <dgm:cxn modelId="{0D4FD7BB-1F9F-4BD7-8170-6B4D2B7FF90C}" type="presParOf" srcId="{A346719E-38F2-4952-AA50-2EA3C3C86941}" destId="{E1780761-B798-4AF0-9179-DBD92290E21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B426B-2602-104F-8FF2-31357182DB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A561F5-3940-C244-912B-170E4D214CF8}">
      <dgm:prSet custT="1"/>
      <dgm:spPr/>
      <dgm:t>
        <a:bodyPr/>
        <a:lstStyle/>
        <a:p>
          <a:r>
            <a:rPr lang="kk-KZ" sz="2000" dirty="0" smtClean="0">
              <a:latin typeface="Arial" pitchFamily="34" charset="0"/>
              <a:cs typeface="Arial" pitchFamily="34" charset="0"/>
            </a:rPr>
            <a:t>1. Материктік өзен-көлдерінің орналасуы. </a:t>
          </a:r>
          <a:endParaRPr lang="x-none" sz="2000" dirty="0">
            <a:latin typeface="Arial" pitchFamily="34" charset="0"/>
            <a:cs typeface="Arial" pitchFamily="34" charset="0"/>
          </a:endParaRPr>
        </a:p>
      </dgm:t>
    </dgm:pt>
    <dgm:pt modelId="{BAB32C1C-39F6-AE44-9791-4C0F5DB2846A}" type="parTrans" cxnId="{411415CC-27CF-F84D-A9E8-980963F3B7F9}">
      <dgm:prSet/>
      <dgm:spPr/>
      <dgm:t>
        <a:bodyPr/>
        <a:lstStyle/>
        <a:p>
          <a:endParaRPr lang="ru-RU"/>
        </a:p>
      </dgm:t>
    </dgm:pt>
    <dgm:pt modelId="{2132EEC5-A973-004C-B0C3-A74CE13CEF81}" type="sibTrans" cxnId="{411415CC-27CF-F84D-A9E8-980963F3B7F9}">
      <dgm:prSet/>
      <dgm:spPr/>
      <dgm:t>
        <a:bodyPr/>
        <a:lstStyle/>
        <a:p>
          <a:endParaRPr lang="ru-RU"/>
        </a:p>
      </dgm:t>
    </dgm:pt>
    <dgm:pt modelId="{6E0F42FD-A48D-9044-A8A3-4A362BADFB12}">
      <dgm:prSet custT="1"/>
      <dgm:spPr/>
      <dgm:t>
        <a:bodyPr/>
        <a:lstStyle/>
        <a:p>
          <a:r>
            <a:rPr lang="kk-KZ" sz="2000" dirty="0" smtClean="0">
              <a:latin typeface="Arial" pitchFamily="34" charset="0"/>
              <a:cs typeface="Arial" pitchFamily="34" charset="0"/>
            </a:rPr>
            <a:t>2. </a:t>
          </a:r>
          <a:r>
            <a:rPr lang="kk-KZ" sz="2000" dirty="0">
              <a:latin typeface="Arial" pitchFamily="34" charset="0"/>
              <a:cs typeface="Arial" pitchFamily="34" charset="0"/>
            </a:rPr>
            <a:t>Материктің </a:t>
          </a:r>
          <a:r>
            <a:rPr lang="kk-KZ" sz="2000" dirty="0" smtClean="0">
              <a:latin typeface="Arial" pitchFamily="34" charset="0"/>
              <a:cs typeface="Arial" pitchFamily="34" charset="0"/>
            </a:rPr>
            <a:t>ірі өзендері, </a:t>
          </a:r>
          <a:r>
            <a:rPr lang="kk-KZ" sz="2000" dirty="0">
              <a:latin typeface="Arial" pitchFamily="34" charset="0"/>
              <a:cs typeface="Arial" pitchFamily="34" charset="0"/>
            </a:rPr>
            <a:t>олардың пайда болу жолдары.</a:t>
          </a:r>
          <a:endParaRPr lang="x-none" sz="2000" dirty="0">
            <a:latin typeface="Arial" pitchFamily="34" charset="0"/>
            <a:cs typeface="Arial" pitchFamily="34" charset="0"/>
          </a:endParaRPr>
        </a:p>
      </dgm:t>
    </dgm:pt>
    <dgm:pt modelId="{D5BDCD13-B8F1-AC4A-8857-79F449B12A5F}" type="parTrans" cxnId="{30C09577-DC3A-354B-ABBF-FD920DFB2B06}">
      <dgm:prSet/>
      <dgm:spPr/>
      <dgm:t>
        <a:bodyPr/>
        <a:lstStyle/>
        <a:p>
          <a:endParaRPr lang="ru-RU"/>
        </a:p>
      </dgm:t>
    </dgm:pt>
    <dgm:pt modelId="{5DCB3025-C582-9A4B-B6F0-A231E67712F7}" type="sibTrans" cxnId="{30C09577-DC3A-354B-ABBF-FD920DFB2B06}">
      <dgm:prSet/>
      <dgm:spPr/>
      <dgm:t>
        <a:bodyPr/>
        <a:lstStyle/>
        <a:p>
          <a:endParaRPr lang="ru-RU"/>
        </a:p>
      </dgm:t>
    </dgm:pt>
    <dgm:pt modelId="{977D117E-8EEC-4A03-A742-E43C397DAAA4}">
      <dgm:prSet custT="1"/>
      <dgm:spPr/>
      <dgm:t>
        <a:bodyPr/>
        <a:lstStyle/>
        <a:p>
          <a:r>
            <a:rPr lang="kk-KZ" sz="2000" dirty="0" smtClean="0">
              <a:latin typeface="Arial" pitchFamily="34" charset="0"/>
              <a:cs typeface="Arial" pitchFamily="34" charset="0"/>
            </a:rPr>
            <a:t>3. Материктің көлдері, олардың пайда болу жолдары.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60C04577-6F91-4E4F-ACE3-9A54FC4816A2}" type="parTrans" cxnId="{23A4CBB3-889E-4784-8269-F83E49EE4C6D}">
      <dgm:prSet/>
      <dgm:spPr/>
      <dgm:t>
        <a:bodyPr/>
        <a:lstStyle/>
        <a:p>
          <a:endParaRPr lang="ru-RU"/>
        </a:p>
      </dgm:t>
    </dgm:pt>
    <dgm:pt modelId="{FEE938CA-1F8F-4540-9730-C83481796FF1}" type="sibTrans" cxnId="{23A4CBB3-889E-4784-8269-F83E49EE4C6D}">
      <dgm:prSet/>
      <dgm:spPr/>
      <dgm:t>
        <a:bodyPr/>
        <a:lstStyle/>
        <a:p>
          <a:endParaRPr lang="ru-RU"/>
        </a:p>
      </dgm:t>
    </dgm:pt>
    <dgm:pt modelId="{7AAEE695-0ED2-4B24-A1C5-9D507F2EAA3C}" type="pres">
      <dgm:prSet presAssocID="{F1DB426B-2602-104F-8FF2-31357182DB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EA842-EBC6-47E9-B2C0-4A64E3B2E360}" type="pres">
      <dgm:prSet presAssocID="{1CA561F5-3940-C244-912B-170E4D214CF8}" presName="parentLin" presStyleCnt="0"/>
      <dgm:spPr/>
      <dgm:t>
        <a:bodyPr/>
        <a:lstStyle/>
        <a:p>
          <a:endParaRPr lang="ru-RU"/>
        </a:p>
      </dgm:t>
    </dgm:pt>
    <dgm:pt modelId="{AD5D73EC-36E0-479A-AAEF-C8E06BBC7791}" type="pres">
      <dgm:prSet presAssocID="{1CA561F5-3940-C244-912B-170E4D214C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41859AC-8E85-4AF1-9513-98CA79CE0C75}" type="pres">
      <dgm:prSet presAssocID="{1CA561F5-3940-C244-912B-170E4D214CF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0A3B2-728D-401C-B2A5-A55E2174CA4E}" type="pres">
      <dgm:prSet presAssocID="{1CA561F5-3940-C244-912B-170E4D214CF8}" presName="negativeSpace" presStyleCnt="0"/>
      <dgm:spPr/>
      <dgm:t>
        <a:bodyPr/>
        <a:lstStyle/>
        <a:p>
          <a:endParaRPr lang="ru-RU"/>
        </a:p>
      </dgm:t>
    </dgm:pt>
    <dgm:pt modelId="{BF85296B-8F09-4A62-9952-63903F548CBB}" type="pres">
      <dgm:prSet presAssocID="{1CA561F5-3940-C244-912B-170E4D214CF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8B2E4-698A-43F6-89F2-D0EDD2308312}" type="pres">
      <dgm:prSet presAssocID="{2132EEC5-A973-004C-B0C3-A74CE13CEF81}" presName="spaceBetweenRectangles" presStyleCnt="0"/>
      <dgm:spPr/>
      <dgm:t>
        <a:bodyPr/>
        <a:lstStyle/>
        <a:p>
          <a:endParaRPr lang="ru-RU"/>
        </a:p>
      </dgm:t>
    </dgm:pt>
    <dgm:pt modelId="{CFC4E537-FE41-4EA7-A923-17A203E99E79}" type="pres">
      <dgm:prSet presAssocID="{6E0F42FD-A48D-9044-A8A3-4A362BADFB12}" presName="parentLin" presStyleCnt="0"/>
      <dgm:spPr/>
      <dgm:t>
        <a:bodyPr/>
        <a:lstStyle/>
        <a:p>
          <a:endParaRPr lang="ru-RU"/>
        </a:p>
      </dgm:t>
    </dgm:pt>
    <dgm:pt modelId="{AD3CFEEB-3B76-4117-A621-432F66AB4BA9}" type="pres">
      <dgm:prSet presAssocID="{6E0F42FD-A48D-9044-A8A3-4A362BADFB1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2C284EE-A3E8-434E-9E48-8B27866105B5}" type="pres">
      <dgm:prSet presAssocID="{6E0F42FD-A48D-9044-A8A3-4A362BADFB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EEAF7-9A03-4CB3-9B03-27BBBDAF002D}" type="pres">
      <dgm:prSet presAssocID="{6E0F42FD-A48D-9044-A8A3-4A362BADFB12}" presName="negativeSpace" presStyleCnt="0"/>
      <dgm:spPr/>
      <dgm:t>
        <a:bodyPr/>
        <a:lstStyle/>
        <a:p>
          <a:endParaRPr lang="ru-RU"/>
        </a:p>
      </dgm:t>
    </dgm:pt>
    <dgm:pt modelId="{9F690A45-ADC2-4027-B350-152A9B9613DA}" type="pres">
      <dgm:prSet presAssocID="{6E0F42FD-A48D-9044-A8A3-4A362BADFB1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E1A25-32A2-4CC5-A2CB-5F8B80F7F9FC}" type="pres">
      <dgm:prSet presAssocID="{5DCB3025-C582-9A4B-B6F0-A231E67712F7}" presName="spaceBetweenRectangles" presStyleCnt="0"/>
      <dgm:spPr/>
    </dgm:pt>
    <dgm:pt modelId="{18A0793D-EF80-431E-93D7-4113C099AFFB}" type="pres">
      <dgm:prSet presAssocID="{977D117E-8EEC-4A03-A742-E43C397DAAA4}" presName="parentLin" presStyleCnt="0"/>
      <dgm:spPr/>
    </dgm:pt>
    <dgm:pt modelId="{C927362A-821A-4FDB-8588-09192B8131C8}" type="pres">
      <dgm:prSet presAssocID="{977D117E-8EEC-4A03-A742-E43C397DAAA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03C4586-8194-479E-9663-04B3ED92A870}" type="pres">
      <dgm:prSet presAssocID="{977D117E-8EEC-4A03-A742-E43C397DAA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03B58-BF48-427D-8482-97027153398A}" type="pres">
      <dgm:prSet presAssocID="{977D117E-8EEC-4A03-A742-E43C397DAAA4}" presName="negativeSpace" presStyleCnt="0"/>
      <dgm:spPr/>
    </dgm:pt>
    <dgm:pt modelId="{AAA3F82D-0B62-4130-B2A2-91BE65AAB41B}" type="pres">
      <dgm:prSet presAssocID="{977D117E-8EEC-4A03-A742-E43C397DAA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19476F-C1C4-4564-9E65-8C2944767D4C}" type="presOf" srcId="{6E0F42FD-A48D-9044-A8A3-4A362BADFB12}" destId="{82C284EE-A3E8-434E-9E48-8B27866105B5}" srcOrd="1" destOrd="0" presId="urn:microsoft.com/office/officeart/2005/8/layout/list1"/>
    <dgm:cxn modelId="{900A6140-3916-4212-A92B-FC8CE1898555}" type="presOf" srcId="{F1DB426B-2602-104F-8FF2-31357182DB9E}" destId="{7AAEE695-0ED2-4B24-A1C5-9D507F2EAA3C}" srcOrd="0" destOrd="0" presId="urn:microsoft.com/office/officeart/2005/8/layout/list1"/>
    <dgm:cxn modelId="{B39628EB-A3FE-4DD3-8F0E-CA8C86576F7E}" type="presOf" srcId="{6E0F42FD-A48D-9044-A8A3-4A362BADFB12}" destId="{AD3CFEEB-3B76-4117-A621-432F66AB4BA9}" srcOrd="0" destOrd="0" presId="urn:microsoft.com/office/officeart/2005/8/layout/list1"/>
    <dgm:cxn modelId="{6B98B6C5-0D61-4E84-91FA-910EBE75045D}" type="presOf" srcId="{977D117E-8EEC-4A03-A742-E43C397DAAA4}" destId="{403C4586-8194-479E-9663-04B3ED92A870}" srcOrd="1" destOrd="0" presId="urn:microsoft.com/office/officeart/2005/8/layout/list1"/>
    <dgm:cxn modelId="{8CEEC94A-0BF2-4349-B9A2-77060E6B582C}" type="presOf" srcId="{1CA561F5-3940-C244-912B-170E4D214CF8}" destId="{441859AC-8E85-4AF1-9513-98CA79CE0C75}" srcOrd="1" destOrd="0" presId="urn:microsoft.com/office/officeart/2005/8/layout/list1"/>
    <dgm:cxn modelId="{23A4CBB3-889E-4784-8269-F83E49EE4C6D}" srcId="{F1DB426B-2602-104F-8FF2-31357182DB9E}" destId="{977D117E-8EEC-4A03-A742-E43C397DAAA4}" srcOrd="2" destOrd="0" parTransId="{60C04577-6F91-4E4F-ACE3-9A54FC4816A2}" sibTransId="{FEE938CA-1F8F-4540-9730-C83481796FF1}"/>
    <dgm:cxn modelId="{293B5A7A-46BD-418C-BCE7-93457B0EC34E}" type="presOf" srcId="{1CA561F5-3940-C244-912B-170E4D214CF8}" destId="{AD5D73EC-36E0-479A-AAEF-C8E06BBC7791}" srcOrd="0" destOrd="0" presId="urn:microsoft.com/office/officeart/2005/8/layout/list1"/>
    <dgm:cxn modelId="{411415CC-27CF-F84D-A9E8-980963F3B7F9}" srcId="{F1DB426B-2602-104F-8FF2-31357182DB9E}" destId="{1CA561F5-3940-C244-912B-170E4D214CF8}" srcOrd="0" destOrd="0" parTransId="{BAB32C1C-39F6-AE44-9791-4C0F5DB2846A}" sibTransId="{2132EEC5-A973-004C-B0C3-A74CE13CEF81}"/>
    <dgm:cxn modelId="{30C09577-DC3A-354B-ABBF-FD920DFB2B06}" srcId="{F1DB426B-2602-104F-8FF2-31357182DB9E}" destId="{6E0F42FD-A48D-9044-A8A3-4A362BADFB12}" srcOrd="1" destOrd="0" parTransId="{D5BDCD13-B8F1-AC4A-8857-79F449B12A5F}" sibTransId="{5DCB3025-C582-9A4B-B6F0-A231E67712F7}"/>
    <dgm:cxn modelId="{F90B5CBF-EA10-406E-A7FD-D11B82737A90}" type="presOf" srcId="{977D117E-8EEC-4A03-A742-E43C397DAAA4}" destId="{C927362A-821A-4FDB-8588-09192B8131C8}" srcOrd="0" destOrd="0" presId="urn:microsoft.com/office/officeart/2005/8/layout/list1"/>
    <dgm:cxn modelId="{1091A4CE-7D2B-45A8-B349-97CDED3F0860}" type="presParOf" srcId="{7AAEE695-0ED2-4B24-A1C5-9D507F2EAA3C}" destId="{C53EA842-EBC6-47E9-B2C0-4A64E3B2E360}" srcOrd="0" destOrd="0" presId="urn:microsoft.com/office/officeart/2005/8/layout/list1"/>
    <dgm:cxn modelId="{EE3F4441-D8E0-4680-B04D-878914E291D5}" type="presParOf" srcId="{C53EA842-EBC6-47E9-B2C0-4A64E3B2E360}" destId="{AD5D73EC-36E0-479A-AAEF-C8E06BBC7791}" srcOrd="0" destOrd="0" presId="urn:microsoft.com/office/officeart/2005/8/layout/list1"/>
    <dgm:cxn modelId="{D97E2D54-3A97-4D73-8C9C-8F546876E400}" type="presParOf" srcId="{C53EA842-EBC6-47E9-B2C0-4A64E3B2E360}" destId="{441859AC-8E85-4AF1-9513-98CA79CE0C75}" srcOrd="1" destOrd="0" presId="urn:microsoft.com/office/officeart/2005/8/layout/list1"/>
    <dgm:cxn modelId="{7A9A4F29-EF26-4A59-B5C8-AB95EE383BF3}" type="presParOf" srcId="{7AAEE695-0ED2-4B24-A1C5-9D507F2EAA3C}" destId="{6D40A3B2-728D-401C-B2A5-A55E2174CA4E}" srcOrd="1" destOrd="0" presId="urn:microsoft.com/office/officeart/2005/8/layout/list1"/>
    <dgm:cxn modelId="{74FDEE33-2797-4F0C-B18A-7E799DE9B8B7}" type="presParOf" srcId="{7AAEE695-0ED2-4B24-A1C5-9D507F2EAA3C}" destId="{BF85296B-8F09-4A62-9952-63903F548CBB}" srcOrd="2" destOrd="0" presId="urn:microsoft.com/office/officeart/2005/8/layout/list1"/>
    <dgm:cxn modelId="{14DC482C-3F7B-4DE7-8E56-476CD8066E05}" type="presParOf" srcId="{7AAEE695-0ED2-4B24-A1C5-9D507F2EAA3C}" destId="{D188B2E4-698A-43F6-89F2-D0EDD2308312}" srcOrd="3" destOrd="0" presId="urn:microsoft.com/office/officeart/2005/8/layout/list1"/>
    <dgm:cxn modelId="{5F33E0DB-1BA5-4D5C-861E-BB922CB99D13}" type="presParOf" srcId="{7AAEE695-0ED2-4B24-A1C5-9D507F2EAA3C}" destId="{CFC4E537-FE41-4EA7-A923-17A203E99E79}" srcOrd="4" destOrd="0" presId="urn:microsoft.com/office/officeart/2005/8/layout/list1"/>
    <dgm:cxn modelId="{3A373560-8AF1-4D1D-865E-B112D82E3F1B}" type="presParOf" srcId="{CFC4E537-FE41-4EA7-A923-17A203E99E79}" destId="{AD3CFEEB-3B76-4117-A621-432F66AB4BA9}" srcOrd="0" destOrd="0" presId="urn:microsoft.com/office/officeart/2005/8/layout/list1"/>
    <dgm:cxn modelId="{4E4CD23A-64B9-402E-B32B-E0A810FEEF15}" type="presParOf" srcId="{CFC4E537-FE41-4EA7-A923-17A203E99E79}" destId="{82C284EE-A3E8-434E-9E48-8B27866105B5}" srcOrd="1" destOrd="0" presId="urn:microsoft.com/office/officeart/2005/8/layout/list1"/>
    <dgm:cxn modelId="{2F4F80B8-CB4D-419E-9C6D-3CF40874E4F0}" type="presParOf" srcId="{7AAEE695-0ED2-4B24-A1C5-9D507F2EAA3C}" destId="{41EEEAF7-9A03-4CB3-9B03-27BBBDAF002D}" srcOrd="5" destOrd="0" presId="urn:microsoft.com/office/officeart/2005/8/layout/list1"/>
    <dgm:cxn modelId="{8ADEB119-5BA9-434E-9E68-225C334B3B38}" type="presParOf" srcId="{7AAEE695-0ED2-4B24-A1C5-9D507F2EAA3C}" destId="{9F690A45-ADC2-4027-B350-152A9B9613DA}" srcOrd="6" destOrd="0" presId="urn:microsoft.com/office/officeart/2005/8/layout/list1"/>
    <dgm:cxn modelId="{031D30E5-22A8-4F38-8E12-1FBD317C0566}" type="presParOf" srcId="{7AAEE695-0ED2-4B24-A1C5-9D507F2EAA3C}" destId="{A24E1A25-32A2-4CC5-A2CB-5F8B80F7F9FC}" srcOrd="7" destOrd="0" presId="urn:microsoft.com/office/officeart/2005/8/layout/list1"/>
    <dgm:cxn modelId="{5B1D5DD1-FD96-445D-82F3-94A8745C087E}" type="presParOf" srcId="{7AAEE695-0ED2-4B24-A1C5-9D507F2EAA3C}" destId="{18A0793D-EF80-431E-93D7-4113C099AFFB}" srcOrd="8" destOrd="0" presId="urn:microsoft.com/office/officeart/2005/8/layout/list1"/>
    <dgm:cxn modelId="{A01DB434-B828-4D75-B415-A942CF182729}" type="presParOf" srcId="{18A0793D-EF80-431E-93D7-4113C099AFFB}" destId="{C927362A-821A-4FDB-8588-09192B8131C8}" srcOrd="0" destOrd="0" presId="urn:microsoft.com/office/officeart/2005/8/layout/list1"/>
    <dgm:cxn modelId="{528629B1-B0D0-4AC4-AC54-E10FE40DAD0A}" type="presParOf" srcId="{18A0793D-EF80-431E-93D7-4113C099AFFB}" destId="{403C4586-8194-479E-9663-04B3ED92A870}" srcOrd="1" destOrd="0" presId="urn:microsoft.com/office/officeart/2005/8/layout/list1"/>
    <dgm:cxn modelId="{7379B40A-F0F6-4088-8E4B-892A542580A5}" type="presParOf" srcId="{7AAEE695-0ED2-4B24-A1C5-9D507F2EAA3C}" destId="{CF603B58-BF48-427D-8482-97027153398A}" srcOrd="9" destOrd="0" presId="urn:microsoft.com/office/officeart/2005/8/layout/list1"/>
    <dgm:cxn modelId="{4FD861A1-7F41-4D88-9084-4922A4F06D28}" type="presParOf" srcId="{7AAEE695-0ED2-4B24-A1C5-9D507F2EAA3C}" destId="{AAA3F82D-0B62-4130-B2A2-91BE65AAB4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DB426B-2602-104F-8FF2-31357182DB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AEE695-0ED2-4B24-A1C5-9D507F2EAA3C}" type="pres">
      <dgm:prSet presAssocID="{F1DB426B-2602-104F-8FF2-31357182DB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88366-627E-4211-9A4B-BB595C5EF6C5}" type="presOf" srcId="{F1DB426B-2602-104F-8FF2-31357182DB9E}" destId="{7AAEE695-0ED2-4B24-A1C5-9D507F2EAA3C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AAEAE-5AC4-4B40-A619-D84B58C9DBA8}">
      <dsp:nvSpPr>
        <dsp:cNvPr id="0" name=""/>
        <dsp:cNvSpPr/>
      </dsp:nvSpPr>
      <dsp:spPr>
        <a:xfrm>
          <a:off x="0" y="1521"/>
          <a:ext cx="11188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B2059-49FE-BB4E-A287-3EC3B1DA830B}">
      <dsp:nvSpPr>
        <dsp:cNvPr id="0" name=""/>
        <dsp:cNvSpPr/>
      </dsp:nvSpPr>
      <dsp:spPr>
        <a:xfrm>
          <a:off x="0" y="1521"/>
          <a:ext cx="11188700" cy="103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itchFamily="34" charset="0"/>
              <a:cs typeface="Arial" pitchFamily="34" charset="0"/>
            </a:rPr>
            <a:t>1. Африка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материгінің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басты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суайрығы,жылдық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ағыны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мен су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шығыны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.</a:t>
          </a:r>
          <a:endParaRPr lang="x-none" sz="2800" kern="1200" dirty="0">
            <a:latin typeface="Arial" pitchFamily="34" charset="0"/>
            <a:cs typeface="Arial" pitchFamily="34" charset="0"/>
          </a:endParaRPr>
        </a:p>
      </dsp:txBody>
      <dsp:txXfrm>
        <a:off x="0" y="1521"/>
        <a:ext cx="11188700" cy="1037337"/>
      </dsp:txXfrm>
    </dsp:sp>
    <dsp:sp modelId="{BA7A8AD1-C63E-B84B-9BB5-AFDDADAC8261}">
      <dsp:nvSpPr>
        <dsp:cNvPr id="0" name=""/>
        <dsp:cNvSpPr/>
      </dsp:nvSpPr>
      <dsp:spPr>
        <a:xfrm>
          <a:off x="0" y="1038859"/>
          <a:ext cx="11188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35F1E-4B02-6A40-8A6D-B4684578EA34}">
      <dsp:nvSpPr>
        <dsp:cNvPr id="0" name=""/>
        <dsp:cNvSpPr/>
      </dsp:nvSpPr>
      <dsp:spPr>
        <a:xfrm>
          <a:off x="0" y="1038859"/>
          <a:ext cx="11188700" cy="103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" pitchFamily="34" charset="0"/>
              <a:cs typeface="Arial" pitchFamily="34" charset="0"/>
            </a:rPr>
            <a:t>2.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Материктің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ірі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өзендері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олардың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пайда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болу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жолдары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. </a:t>
          </a:r>
          <a:endParaRPr lang="x-none" sz="2800" kern="1200" dirty="0">
            <a:latin typeface="Arial" pitchFamily="34" charset="0"/>
            <a:cs typeface="Arial" pitchFamily="34" charset="0"/>
          </a:endParaRPr>
        </a:p>
      </dsp:txBody>
      <dsp:txXfrm>
        <a:off x="0" y="1038859"/>
        <a:ext cx="11188700" cy="1037337"/>
      </dsp:txXfrm>
    </dsp:sp>
    <dsp:sp modelId="{A31930C5-8DA4-834B-9D9D-198455D4993E}">
      <dsp:nvSpPr>
        <dsp:cNvPr id="0" name=""/>
        <dsp:cNvSpPr/>
      </dsp:nvSpPr>
      <dsp:spPr>
        <a:xfrm>
          <a:off x="0" y="2076196"/>
          <a:ext cx="11188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FE657-785F-5349-9C3F-75E7466DDD87}">
      <dsp:nvSpPr>
        <dsp:cNvPr id="0" name=""/>
        <dsp:cNvSpPr/>
      </dsp:nvSpPr>
      <dsp:spPr>
        <a:xfrm>
          <a:off x="0" y="2076196"/>
          <a:ext cx="11188700" cy="103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800" kern="1200" dirty="0">
            <a:latin typeface="Arial" pitchFamily="34" charset="0"/>
            <a:cs typeface="Arial" pitchFamily="34" charset="0"/>
          </a:endParaRPr>
        </a:p>
      </dsp:txBody>
      <dsp:txXfrm>
        <a:off x="0" y="2076196"/>
        <a:ext cx="11188700" cy="1037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27546-A6CD-43DD-9CC8-D71FBC107727}">
      <dsp:nvSpPr>
        <dsp:cNvPr id="0" name=""/>
        <dsp:cNvSpPr/>
      </dsp:nvSpPr>
      <dsp:spPr>
        <a:xfrm>
          <a:off x="0" y="485863"/>
          <a:ext cx="1108770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A077B-AF85-400F-9EBF-AF012508EB80}">
      <dsp:nvSpPr>
        <dsp:cNvPr id="0" name=""/>
        <dsp:cNvSpPr/>
      </dsp:nvSpPr>
      <dsp:spPr>
        <a:xfrm>
          <a:off x="554385" y="28303"/>
          <a:ext cx="7761395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362" tIns="0" rIns="2933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Arial" pitchFamily="34" charset="0"/>
              <a:cs typeface="Arial" pitchFamily="34" charset="0"/>
            </a:rPr>
            <a:t>1. Африка материгінің жылдық ағын бойынша ерекшелігі?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99057" y="72975"/>
        <a:ext cx="7672051" cy="825776"/>
      </dsp:txXfrm>
    </dsp:sp>
    <dsp:sp modelId="{B2695A32-7104-4CD8-B439-81482F06CC22}">
      <dsp:nvSpPr>
        <dsp:cNvPr id="0" name=""/>
        <dsp:cNvSpPr/>
      </dsp:nvSpPr>
      <dsp:spPr>
        <a:xfrm>
          <a:off x="0" y="1892024"/>
          <a:ext cx="1108770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9C249-B176-4ED3-AD07-2A909E13A977}">
      <dsp:nvSpPr>
        <dsp:cNvPr id="0" name=""/>
        <dsp:cNvSpPr/>
      </dsp:nvSpPr>
      <dsp:spPr>
        <a:xfrm>
          <a:off x="554385" y="1434463"/>
          <a:ext cx="7761395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362" tIns="0" rIns="2933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Arial" pitchFamily="34" charset="0"/>
              <a:cs typeface="Arial" pitchFamily="34" charset="0"/>
            </a:rPr>
            <a:t>2. Африка материгінің басты суайрығы?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99057" y="1479135"/>
        <a:ext cx="7672051" cy="825776"/>
      </dsp:txXfrm>
    </dsp:sp>
    <dsp:sp modelId="{E1780761-B798-4AF0-9179-DBD92290E213}">
      <dsp:nvSpPr>
        <dsp:cNvPr id="0" name=""/>
        <dsp:cNvSpPr/>
      </dsp:nvSpPr>
      <dsp:spPr>
        <a:xfrm>
          <a:off x="0" y="3298184"/>
          <a:ext cx="1108770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A469D-55C6-419C-AB8C-CAB6BFABA313}">
      <dsp:nvSpPr>
        <dsp:cNvPr id="0" name=""/>
        <dsp:cNvSpPr/>
      </dsp:nvSpPr>
      <dsp:spPr>
        <a:xfrm>
          <a:off x="554385" y="2840624"/>
          <a:ext cx="7761395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362" tIns="0" rIns="2933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Arial" pitchFamily="34" charset="0"/>
              <a:cs typeface="Arial" pitchFamily="34" charset="0"/>
            </a:rPr>
            <a:t>3. Материк ішінде жер беті су көздерінің таралуы?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99057" y="2885296"/>
        <a:ext cx="7672051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5296B-8F09-4A62-9952-63903F548CBB}">
      <dsp:nvSpPr>
        <dsp:cNvPr id="0" name=""/>
        <dsp:cNvSpPr/>
      </dsp:nvSpPr>
      <dsp:spPr>
        <a:xfrm>
          <a:off x="0" y="485863"/>
          <a:ext cx="1149756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859AC-8E85-4AF1-9513-98CA79CE0C75}">
      <dsp:nvSpPr>
        <dsp:cNvPr id="0" name=""/>
        <dsp:cNvSpPr/>
      </dsp:nvSpPr>
      <dsp:spPr>
        <a:xfrm>
          <a:off x="574878" y="28303"/>
          <a:ext cx="8048294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06" tIns="0" rIns="3042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Arial" pitchFamily="34" charset="0"/>
              <a:cs typeface="Arial" pitchFamily="34" charset="0"/>
            </a:rPr>
            <a:t>1. Материктік өзен-көлдерінің орналасуы. </a:t>
          </a:r>
          <a:endParaRPr lang="x-none" sz="2000" kern="1200" dirty="0">
            <a:latin typeface="Arial" pitchFamily="34" charset="0"/>
            <a:cs typeface="Arial" pitchFamily="34" charset="0"/>
          </a:endParaRPr>
        </a:p>
      </dsp:txBody>
      <dsp:txXfrm>
        <a:off x="619550" y="72975"/>
        <a:ext cx="7958950" cy="825776"/>
      </dsp:txXfrm>
    </dsp:sp>
    <dsp:sp modelId="{9F690A45-ADC2-4027-B350-152A9B9613DA}">
      <dsp:nvSpPr>
        <dsp:cNvPr id="0" name=""/>
        <dsp:cNvSpPr/>
      </dsp:nvSpPr>
      <dsp:spPr>
        <a:xfrm>
          <a:off x="0" y="1892024"/>
          <a:ext cx="1149756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284EE-A3E8-434E-9E48-8B27866105B5}">
      <dsp:nvSpPr>
        <dsp:cNvPr id="0" name=""/>
        <dsp:cNvSpPr/>
      </dsp:nvSpPr>
      <dsp:spPr>
        <a:xfrm>
          <a:off x="574878" y="1434463"/>
          <a:ext cx="8048294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06" tIns="0" rIns="3042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Arial" pitchFamily="34" charset="0"/>
              <a:cs typeface="Arial" pitchFamily="34" charset="0"/>
            </a:rPr>
            <a:t>2. </a:t>
          </a:r>
          <a:r>
            <a:rPr lang="kk-KZ" sz="2000" kern="1200" dirty="0">
              <a:latin typeface="Arial" pitchFamily="34" charset="0"/>
              <a:cs typeface="Arial" pitchFamily="34" charset="0"/>
            </a:rPr>
            <a:t>Материктің </a:t>
          </a:r>
          <a:r>
            <a:rPr lang="kk-KZ" sz="2000" kern="1200" dirty="0" smtClean="0">
              <a:latin typeface="Arial" pitchFamily="34" charset="0"/>
              <a:cs typeface="Arial" pitchFamily="34" charset="0"/>
            </a:rPr>
            <a:t>ірі өзендері, </a:t>
          </a:r>
          <a:r>
            <a:rPr lang="kk-KZ" sz="2000" kern="1200" dirty="0">
              <a:latin typeface="Arial" pitchFamily="34" charset="0"/>
              <a:cs typeface="Arial" pitchFamily="34" charset="0"/>
            </a:rPr>
            <a:t>олардың пайда болу жолдары.</a:t>
          </a:r>
          <a:endParaRPr lang="x-none" sz="2000" kern="1200" dirty="0">
            <a:latin typeface="Arial" pitchFamily="34" charset="0"/>
            <a:cs typeface="Arial" pitchFamily="34" charset="0"/>
          </a:endParaRPr>
        </a:p>
      </dsp:txBody>
      <dsp:txXfrm>
        <a:off x="619550" y="1479135"/>
        <a:ext cx="7958950" cy="825776"/>
      </dsp:txXfrm>
    </dsp:sp>
    <dsp:sp modelId="{AAA3F82D-0B62-4130-B2A2-91BE65AAB41B}">
      <dsp:nvSpPr>
        <dsp:cNvPr id="0" name=""/>
        <dsp:cNvSpPr/>
      </dsp:nvSpPr>
      <dsp:spPr>
        <a:xfrm>
          <a:off x="0" y="3298184"/>
          <a:ext cx="1149756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C4586-8194-479E-9663-04B3ED92A870}">
      <dsp:nvSpPr>
        <dsp:cNvPr id="0" name=""/>
        <dsp:cNvSpPr/>
      </dsp:nvSpPr>
      <dsp:spPr>
        <a:xfrm>
          <a:off x="574878" y="2840624"/>
          <a:ext cx="8048294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206" tIns="0" rIns="3042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Arial" pitchFamily="34" charset="0"/>
              <a:cs typeface="Arial" pitchFamily="34" charset="0"/>
            </a:rPr>
            <a:t>3. Материктің көлдері, олардың пайда болу жолдары.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619550" y="2885296"/>
        <a:ext cx="7958950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4461-C082-4946-A914-390084F84F33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5244D-278F-4548-A7C3-224A76EB12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318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5244D-278F-4548-A7C3-224A76EB12CD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68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5244D-278F-4548-A7C3-224A76EB12CD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826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B4-A921-D442-B877-654DF475B9E1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8B8-6D62-F643-ADCC-B3490E8E5CB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809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B4-A921-D442-B877-654DF475B9E1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8B8-6D62-F643-ADCC-B3490E8E5CB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984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B4-A921-D442-B877-654DF475B9E1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8B8-6D62-F643-ADCC-B3490E8E5CB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722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B4-A921-D442-B877-654DF475B9E1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8B8-6D62-F643-ADCC-B3490E8E5CB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56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B4-A921-D442-B877-654DF475B9E1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8B8-6D62-F643-ADCC-B3490E8E5CB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8437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B4-A921-D442-B877-654DF475B9E1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8B8-6D62-F643-ADCC-B3490E8E5CB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133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B4-A921-D442-B877-654DF475B9E1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8B8-6D62-F643-ADCC-B3490E8E5CBF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8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B4-A921-D442-B877-654DF475B9E1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8B8-6D62-F643-ADCC-B3490E8E5CB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093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B4-A921-D442-B877-654DF475B9E1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8B8-6D62-F643-ADCC-B3490E8E5CB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952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BB4-A921-D442-B877-654DF475B9E1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x-non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8B8-6D62-F643-ADCC-B3490E8E5CB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287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21FBBB4-A921-D442-B877-654DF475B9E1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8B8-6D62-F643-ADCC-B3490E8E5CB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749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21FBBB4-A921-D442-B877-654DF475B9E1}" type="datetimeFigureOut">
              <a:rPr lang="x-none" smtClean="0"/>
              <a:pPr/>
              <a:t>30.11.2022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820A8B8-6D62-F643-ADCC-B3490E8E5CB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185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A9B617-5413-E546-3651-ECA54B0F9A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x-non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АФРИКАНЫҢ ІШКІ СУЛАРЫ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06542F-E804-8B04-8438-07826B547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9469" y="1523619"/>
            <a:ext cx="6801612" cy="1239894"/>
          </a:xfrm>
        </p:spPr>
        <p:txBody>
          <a:bodyPr/>
          <a:lstStyle/>
          <a:p>
            <a:r>
              <a:rPr lang="kk-KZ" sz="3200" dirty="0">
                <a:latin typeface="Arial" pitchFamily="34" charset="0"/>
                <a:cs typeface="Arial" pitchFamily="34" charset="0"/>
              </a:rPr>
              <a:t>Лекция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12</a:t>
            </a:r>
          </a:p>
          <a:p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EFE3B3-0E3A-9B28-6E35-B4A17F631CEE}"/>
              </a:ext>
            </a:extLst>
          </p:cNvPr>
          <p:cNvSpPr txBox="1"/>
          <p:nvPr/>
        </p:nvSpPr>
        <p:spPr>
          <a:xfrm>
            <a:off x="2460625" y="224919"/>
            <a:ext cx="744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 dirty="0">
                <a:latin typeface="Arial" pitchFamily="34" charset="0"/>
                <a:cs typeface="Arial" pitchFamily="34" charset="0"/>
              </a:rPr>
              <a:t>Л.Н.Гумилев атындағы Евразия Ұлттық университеті</a:t>
            </a:r>
          </a:p>
        </p:txBody>
      </p:sp>
    </p:spTree>
    <p:extLst>
      <p:ext uri="{BB962C8B-B14F-4D97-AF65-F5344CB8AC3E}">
        <p14:creationId xmlns:p14="http://schemas.microsoft.com/office/powerpoint/2010/main" val="226880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9612B4-4AC7-E444-4652-542B74DA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186298"/>
            <a:ext cx="4486656" cy="1141497"/>
          </a:xfrm>
        </p:spPr>
        <p:txBody>
          <a:bodyPr>
            <a:normAutofit/>
          </a:bodyPr>
          <a:lstStyle/>
          <a:p>
            <a:r>
              <a:rPr lang="x-non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Конго өзені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EEE679-3468-DE7C-B6DD-F52C8012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0" y="804672"/>
            <a:ext cx="5593990" cy="5248656"/>
          </a:xfrm>
        </p:spPr>
        <p:txBody>
          <a:bodyPr>
            <a:normAutofit fontScale="92500" lnSpcReduction="10000"/>
          </a:bodyPr>
          <a:lstStyle/>
          <a:p>
            <a:pPr marL="433070" marR="138430" indent="342265" algn="just">
              <a:spcBef>
                <a:spcPts val="5"/>
              </a:spcBef>
              <a:spcAft>
                <a:spcPts val="0"/>
              </a:spcAft>
            </a:pP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Африка өзендерінің ішінде өзінің ұзындығы жағынан </a:t>
            </a:r>
            <a:r>
              <a:rPr lang="kk-KZ" sz="1800" b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екінші орынды Конго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алады,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бірақ бассейнінің ауданы мен суының молдығы жөнінен Конго Африка бойынша бірінші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орында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және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ол дүние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жүзі бойынша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Амозонкадан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кейінгі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екінші орында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тұр.</a:t>
            </a:r>
            <a:endParaRPr lang="x-none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33070" marR="138430" indent="342265" algn="just">
              <a:spcAft>
                <a:spcPts val="0"/>
              </a:spcAft>
            </a:pP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Конгоның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бастаулары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болып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Луалабу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мен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Чамбези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өзендері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есептеледі.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b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Өзеннің</a:t>
            </a:r>
            <a:r>
              <a:rPr lang="kk-KZ" sz="1800" b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b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ұзындығы бірінші бастаудан - 4320 км, екіншісінен 4700 км. Бассейннің ауданы-3,7</a:t>
            </a:r>
            <a:r>
              <a:rPr lang="kk-KZ" sz="1800" b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b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млн.</a:t>
            </a:r>
            <a:r>
              <a:rPr lang="kk-KZ" sz="1800" b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км</a:t>
            </a:r>
            <a:r>
              <a:rPr lang="kk-KZ" sz="1800" baseline="300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жуық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(басқа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деректер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бойынша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3,8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млн.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км</a:t>
            </a:r>
            <a:r>
              <a:rPr lang="kk-KZ" sz="1800" baseline="300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сағасындағы</a:t>
            </a:r>
            <a:r>
              <a:rPr lang="kk-KZ" sz="1800" spc="3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жылдық</a:t>
            </a:r>
            <a:r>
              <a:rPr lang="kk-KZ" sz="1800" spc="-28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орташа</a:t>
            </a:r>
            <a:r>
              <a:rPr lang="kk-KZ" sz="1800" spc="19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шығын</a:t>
            </a:r>
            <a:r>
              <a:rPr lang="kk-KZ" sz="1800" spc="21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</a:t>
            </a:r>
            <a:r>
              <a:rPr lang="kk-KZ" sz="1800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40</a:t>
            </a:r>
            <a:r>
              <a:rPr lang="kk-KZ" sz="1800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мың</a:t>
            </a:r>
            <a:r>
              <a:rPr lang="kk-KZ" sz="1800" spc="2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</a:t>
            </a:r>
            <a:r>
              <a:rPr lang="kk-KZ" sz="1800" baseline="300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/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kk-KZ" sz="1800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былайша</a:t>
            </a:r>
            <a:r>
              <a:rPr lang="kk-KZ" sz="1800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айтқанда</a:t>
            </a:r>
            <a:r>
              <a:rPr lang="kk-KZ" sz="1800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ол</a:t>
            </a:r>
            <a:r>
              <a:rPr lang="kk-KZ" sz="1800" spc="2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Нілдің</a:t>
            </a:r>
            <a:r>
              <a:rPr lang="kk-KZ" sz="1800" spc="2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орташа</a:t>
            </a:r>
            <a:r>
              <a:rPr lang="kk-KZ" sz="1800" spc="2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шығынынан</a:t>
            </a:r>
            <a:r>
              <a:rPr lang="kk-KZ" sz="1800" spc="2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15</a:t>
            </a:r>
            <a:r>
              <a:rPr lang="kk-KZ" sz="1800" spc="19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есе</a:t>
            </a:r>
            <a:r>
              <a:rPr lang="kk-KZ" sz="1800" spc="-29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асып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түседі.</a:t>
            </a:r>
            <a:endParaRPr lang="x-none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33070" marR="140335" indent="342265" algn="just"/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 солтүстік және оңтүстік жарты шарларда ағады да экваторды екі рет кесіп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өтеді. Атлант мұхитына құяр алдында ол Африка платформасының жоғары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көтерілген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шеттерін кесіп</a:t>
            </a:r>
            <a:r>
              <a:rPr lang="kk-KZ" sz="1800" spc="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шығады.</a:t>
            </a:r>
            <a:endParaRPr lang="x-none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x-none" dirty="0"/>
          </a:p>
        </p:txBody>
      </p:sp>
      <p:pic>
        <p:nvPicPr>
          <p:cNvPr id="8194" name="Picture 2" descr="Конго (река) — Африка — Планета Земля">
            <a:extLst>
              <a:ext uri="{FF2B5EF4-FFF2-40B4-BE49-F238E27FC236}">
                <a16:creationId xmlns:a16="http://schemas.microsoft.com/office/drawing/2014/main" xmlns="" id="{C39E3559-76F5-DBC4-0E03-4879F8EA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1" y="1569477"/>
            <a:ext cx="5593991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3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9A29FC-3FB6-52D5-10CB-BEB5E549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500" y="657217"/>
            <a:ext cx="6240464" cy="5794383"/>
          </a:xfrm>
        </p:spPr>
        <p:txBody>
          <a:bodyPr>
            <a:normAutofit fontScale="85000" lnSpcReduction="10000"/>
          </a:bodyPr>
          <a:lstStyle/>
          <a:p>
            <a:pPr marL="775335" algn="just"/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Конгоның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ірі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тармақтары</a:t>
            </a:r>
            <a:r>
              <a:rPr lang="kk-KZ" sz="1800" spc="-1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Лукуга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Танганьика</a:t>
            </a:r>
            <a:r>
              <a:rPr lang="kk-KZ" sz="1800" spc="27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көліне</a:t>
            </a:r>
            <a:r>
              <a:rPr lang="kk-KZ" sz="1800" spc="-1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ағын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береді),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Убанги,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Касаи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x-none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775335" algn="just"/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 мен оның салаларының жоғарғы ағысы шеткі үстірттер мен тауларды кесіп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өтетін және шоңғалдары мен сарқырамалары өте көп. Өзен экватор маңында зерттеуші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Стэнлидің</a:t>
            </a:r>
            <a:r>
              <a:rPr lang="kk-KZ" sz="1800" spc="8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есімімен</a:t>
            </a:r>
            <a:r>
              <a:rPr lang="kk-KZ" sz="1800" spc="8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аталатын</a:t>
            </a:r>
            <a:r>
              <a:rPr lang="kk-KZ" sz="1800" spc="8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жеті</a:t>
            </a:r>
            <a:r>
              <a:rPr lang="kk-KZ" sz="1800" spc="8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сарқырама</a:t>
            </a:r>
            <a:r>
              <a:rPr lang="kk-KZ" sz="1800" spc="8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құрайды.</a:t>
            </a:r>
            <a:r>
              <a:rPr lang="kk-KZ" sz="1800" spc="8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Стэнли</a:t>
            </a:r>
            <a:r>
              <a:rPr lang="kk-KZ" sz="1800" spc="9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сарқырамаларымен</a:t>
            </a:r>
            <a:r>
              <a:rPr lang="kk-KZ" sz="1800" spc="9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</a:t>
            </a:r>
            <a:r>
              <a:rPr lang="x-none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ағысының жоғарғы бөлігі аяқталады. Конго орта ағысында,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қазаншұнқыр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алабында кең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аңғарды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бойлап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жайбарақат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ағады.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marL="775335" algn="just"/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Өзеннің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арнасы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кей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жерде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көлденеңінен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км-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жететін көл тәріздес кеңіген аңғарлар құрайды. Ағысының осы бөлігінде Конго өзінің ең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ірі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салаларын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қосып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алады.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төменгі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ағысында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кристаллы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массивті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жарып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өтіп,</a:t>
            </a:r>
            <a:r>
              <a:rPr lang="kk-KZ" sz="1800" spc="-28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қайтадан сарқырамалар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сериясын (олар 32)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құрайды, олар Ливингстон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сарқырамалары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деген жалпы атаумен біріктіріліп аталады. Жағалық жазыққа шыққан соң Конго кеңейеді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және өте тереңдеп кетеді (70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дейін) сағаға жеткенде өзен тарамдарға бөлініп, жалпақ әрі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терең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эстуарий</a:t>
            </a:r>
            <a:r>
              <a:rPr lang="kk-KZ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аяқталады.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marL="775335" algn="just"/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Атлант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мұхитында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Конгоның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арнасы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асты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аты-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түрінде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жағалаудан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150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км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қашықтықта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жалғасып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кете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береді.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алып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шығатын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ұланғайыр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</a:t>
            </a:r>
            <a:r>
              <a:rPr lang="kk-KZ" sz="1800" spc="-1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массиві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мұхит суын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бірнеше километр бойына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тұщыландырады</a:t>
            </a:r>
            <a:r>
              <a:rPr lang="x-none" dirty="0">
                <a:effectLst/>
                <a:latin typeface="Arial" pitchFamily="34" charset="0"/>
                <a:cs typeface="Arial" pitchFamily="34" charset="0"/>
              </a:rPr>
              <a:t> .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КОНГО • Большая российская энциклопедия - электронная версия">
            <a:extLst>
              <a:ext uri="{FF2B5EF4-FFF2-40B4-BE49-F238E27FC236}">
                <a16:creationId xmlns:a16="http://schemas.microsoft.com/office/drawing/2014/main" xmlns="" id="{C67BF191-0A9F-4F15-28DE-0C6DD245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0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9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317D71D-9299-66A4-CFE0-E3531B3ACDB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85F0ED5-70A2-43F9-256F-41934AF63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38124" y="768350"/>
            <a:ext cx="6181724" cy="5353050"/>
          </a:xfrm>
        </p:spPr>
        <p:txBody>
          <a:bodyPr>
            <a:normAutofit lnSpcReduction="10000"/>
          </a:bodyPr>
          <a:lstStyle/>
          <a:p>
            <a:pPr marL="718820" marR="139065" indent="-285750" algn="just">
              <a:spcBef>
                <a:spcPts val="5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ағынының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ауқымдылығы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бассейннің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экватор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бойына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орналасуымен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және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өзеннің жауын-шашын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максимумы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жылдың әр кездеріне келетін солтүстік және оңтүстік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жарты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шар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жағынан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салалар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алуымен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түсіндіріледі.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Солтүстік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салалар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судың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негізгі</a:t>
            </a:r>
            <a:r>
              <a:rPr lang="kk-KZ" sz="1800" spc="-28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массасын Конгоға марттан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октябрьге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дейін әкеледі. Орта және төменгі Конгода шығын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бірте-бірте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ұлғая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түсіп,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максимум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дәрежесіне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октябрь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ноябрь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айларында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жетеді.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Әлдеқайда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маңыздырақ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екінші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максимум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оқтүстік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жарты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шардағы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жаңбырлармен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байланысты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болғандықтан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февраль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апрельге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тура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келеді.</a:t>
            </a:r>
            <a:endParaRPr lang="x-none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718820" marR="13970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 жайылған кезінде орта ағысында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жағадан шығып кетеді де қазан шұңқырдың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тегіс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бетін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бірнеше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жүздеген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шаршы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километр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бойына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басып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кетеді.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аз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шығын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кезеңінде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Конгоның,</a:t>
            </a:r>
            <a:r>
              <a:rPr lang="kk-KZ" sz="1800" spc="-2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оның салаларының су</a:t>
            </a:r>
            <a:r>
              <a:rPr lang="kk-KZ" sz="1800" spc="-2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деңгейі</a:t>
            </a:r>
            <a:r>
              <a:rPr lang="kk-KZ" sz="1800" spc="2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өте жоғары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болады.</a:t>
            </a:r>
            <a:endParaRPr lang="x-none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x-none" dirty="0"/>
          </a:p>
        </p:txBody>
      </p:sp>
      <p:pic>
        <p:nvPicPr>
          <p:cNvPr id="10242" name="Picture 2" descr="Конго - самая глубокая река мира">
            <a:extLst>
              <a:ext uri="{FF2B5EF4-FFF2-40B4-BE49-F238E27FC236}">
                <a16:creationId xmlns:a16="http://schemas.microsoft.com/office/drawing/2014/main" xmlns="" id="{AB5CC4F4-D809-8794-A440-397D48AC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2" y="0"/>
            <a:ext cx="6102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3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5D27C8-C5A9-DFC7-F749-BDAEB119C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18972"/>
            <a:ext cx="5727700" cy="5248656"/>
          </a:xfrm>
        </p:spPr>
        <p:txBody>
          <a:bodyPr>
            <a:normAutofit/>
          </a:bodyPr>
          <a:lstStyle/>
          <a:p>
            <a:pPr marL="433070" marR="139065" indent="342265" algn="just"/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 бассейнінің барлық өзендерінде су энергиясының мол қоры бар, бірақ ол аз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мөлшерде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ғана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пайдаланылады.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Қазбалы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байлықтар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өндірілетін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маңызды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аудан</a:t>
            </a:r>
            <a:r>
              <a:rPr lang="kk-KZ" sz="1800" spc="3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Катангада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бірнеше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</a:t>
            </a:r>
            <a:r>
              <a:rPr lang="kk-KZ" sz="1800" spc="-2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электр станциялары салынды.</a:t>
            </a:r>
            <a:endParaRPr lang="x-none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33070" marR="139700" indent="342265" algn="just"/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оның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тармақтарының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кеме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қатынасының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маңызы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шоңғалдар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мен</a:t>
            </a:r>
            <a:r>
              <a:rPr lang="kk-KZ" sz="1800" spc="-28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сарқырамалардың көптігіне байланысты тым төмен. Сөйте тұрса да Конго жүйесінде 40-қа</a:t>
            </a:r>
            <a:r>
              <a:rPr lang="kk-KZ" sz="1800" spc="-28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жуық кеме жүзетін өзен бар, ал кеме жүзетін жолдардың жалпы ұзындығы 14 мың км-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жетеді.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Конгоның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кеме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жүзуге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жарамды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үлкен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бөлігі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Киншаса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Кисанганидің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аралығы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болып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табылады.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(Өзеннің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төменгі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ағысында,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шоңғалды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учаскелер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сарқырамаларды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айналып өтетін темір жолдар</a:t>
            </a:r>
            <a:r>
              <a:rPr lang="kk-KZ" sz="1800" spc="-1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салынған.</a:t>
            </a:r>
            <a:endParaRPr lang="x-none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x-none" dirty="0"/>
          </a:p>
        </p:txBody>
      </p:sp>
      <p:pic>
        <p:nvPicPr>
          <p:cNvPr id="11266" name="Picture 2" descr="В Конго в 2015 году начнется строительство крупнейшей в мире ГЭС">
            <a:extLst>
              <a:ext uri="{FF2B5EF4-FFF2-40B4-BE49-F238E27FC236}">
                <a16:creationId xmlns:a16="http://schemas.microsoft.com/office/drawing/2014/main" xmlns="" id="{E96D6A81-E515-BED1-EED4-A4C86C87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1450"/>
            <a:ext cx="5840302" cy="64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0A4AB9-30BE-B5FF-2D6E-57F00B85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152400"/>
            <a:ext cx="5924550" cy="1181608"/>
          </a:xfrm>
        </p:spPr>
        <p:txBody>
          <a:bodyPr/>
          <a:lstStyle/>
          <a:p>
            <a:r>
              <a:rPr lang="x-none" b="1" i="1" dirty="0">
                <a:latin typeface="Arial" pitchFamily="34" charset="0"/>
                <a:cs typeface="Arial" pitchFamily="34" charset="0"/>
              </a:rPr>
              <a:t>Нигер өзені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70179B-23D5-EE26-B2A2-01734FBC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9" y="1201311"/>
            <a:ext cx="6001639" cy="5976324"/>
          </a:xfrm>
        </p:spPr>
        <p:txBody>
          <a:bodyPr>
            <a:normAutofit fontScale="77500" lnSpcReduction="20000"/>
          </a:bodyPr>
          <a:lstStyle/>
          <a:p>
            <a:endParaRPr lang="x-none" sz="23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kk-KZ" sz="2300" b="1" i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Нигер өзені ұзындығы және бассейнінің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ауданы жөнінен Конго мен Нілден кейін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тұрады,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сөйте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тұрса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да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жер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шарындағы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ірі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өзендердің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қатарына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жатады.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Нигердің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ұзындығы—4160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км,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бассейнінің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ауданы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—2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млн.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км</a:t>
            </a:r>
            <a:r>
              <a:rPr lang="kk-KZ" sz="2300" baseline="30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жуық.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Оның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жылдық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орташа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шығыны Нілдің шығынынан едәуір басым түседі (12 000 м</a:t>
            </a:r>
            <a:r>
              <a:rPr lang="kk-KZ" sz="2300" baseline="300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/с). </a:t>
            </a:r>
          </a:p>
          <a:p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Нигер Солтүстік Гвинея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қыратынан, 900 м биіктіктен басталады. Оның бастауы мұхиттан не бары бірнеше ондаған</a:t>
            </a:r>
            <a:r>
              <a:rPr lang="kk-KZ" sz="2300" spc="-28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километр жерде жатыр, одан Нигер әуелі солтүстік-шығысқа карай, ал содан кейін Саха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раның шекарасында бағытын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күрт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өзгертіп, оңтүстік-шығысқа қарай</a:t>
            </a:r>
            <a:r>
              <a:rPr lang="kk-KZ" sz="2300" spc="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ағады. </a:t>
            </a:r>
          </a:p>
          <a:p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Бассейннің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бұл бөлігінде Нигердің ауқымды ішкі атырауы орналасқан, ол ежелгі су алқабы болып,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оған</a:t>
            </a:r>
            <a:r>
              <a:rPr lang="kk-KZ" sz="2300" spc="-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жоғарғы</a:t>
            </a:r>
            <a:r>
              <a:rPr lang="kk-KZ" sz="2300" spc="-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Нигер құйған кезде</a:t>
            </a:r>
            <a:r>
              <a:rPr lang="kk-KZ" sz="2300" spc="-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пайда</a:t>
            </a:r>
            <a:r>
              <a:rPr lang="kk-KZ" sz="2300" spc="-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болған.</a:t>
            </a:r>
          </a:p>
          <a:p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Гвинея шығанағына құярда өзен орасан зор атырау жасайды. . Нигердің ірі саласы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Бенуэ оған төменгі ағысында сол жағынан құяды. Нигер жоғарғы және төменгі ағысында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шоңғалды</a:t>
            </a:r>
            <a:r>
              <a:rPr lang="kk-KZ" sz="2300" spc="-1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болып</a:t>
            </a:r>
            <a:r>
              <a:rPr lang="kk-KZ" sz="2300" spc="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келеді</a:t>
            </a:r>
            <a:r>
              <a:rPr lang="kk-KZ" sz="2300" spc="-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де,</a:t>
            </a:r>
            <a:r>
              <a:rPr lang="kk-KZ" sz="2300" spc="-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орта</a:t>
            </a:r>
            <a:r>
              <a:rPr lang="kk-KZ" sz="2300" spc="-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ағысында</a:t>
            </a:r>
            <a:r>
              <a:rPr lang="kk-KZ" sz="2300" spc="-5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3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жазықтық сипатталады.</a:t>
            </a:r>
            <a:endParaRPr lang="x-none" sz="230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x-none" dirty="0"/>
          </a:p>
        </p:txBody>
      </p:sp>
      <p:pic>
        <p:nvPicPr>
          <p:cNvPr id="12290" name="Picture 2" descr="Нигер (река) — Африка — Планета Земля">
            <a:extLst>
              <a:ext uri="{FF2B5EF4-FFF2-40B4-BE49-F238E27FC236}">
                <a16:creationId xmlns:a16="http://schemas.microsoft.com/office/drawing/2014/main" xmlns="" id="{B587B8D5-F121-F475-EF3E-31557903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18" y="1390651"/>
            <a:ext cx="6007100" cy="531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26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ACA4BD-CD30-0F63-82D9-015299630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2" y="558800"/>
            <a:ext cx="5905498" cy="59563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Өзен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режимінің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ерекшеліктері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оның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жоғарғы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төменгі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ағыстары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жауын</a:t>
            </a:r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шашынға</a:t>
            </a:r>
            <a:r>
              <a:rPr lang="ru-RU" dirty="0">
                <a:latin typeface="Arial" pitchFamily="34" charset="0"/>
                <a:cs typeface="Arial" pitchFamily="34" charset="0"/>
              </a:rPr>
              <a:t> бай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облыстарда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жатуымен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dirty="0">
                <a:latin typeface="Arial" pitchFamily="34" charset="0"/>
                <a:cs typeface="Arial" pitchFamily="34" charset="0"/>
              </a:rPr>
              <a:t>, ал орта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ағыс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бассейні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қатты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құрғақтығы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күшті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буланатындығымен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сипатталады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Нигердің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төменгі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ағысында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екі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рет</a:t>
            </a:r>
            <a:r>
              <a:rPr lang="ru-RU" dirty="0">
                <a:latin typeface="Arial" pitchFamily="34" charset="0"/>
                <a:cs typeface="Arial" pitchFamily="34" charset="0"/>
              </a:rPr>
              <a:t>, ал орта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жоғарғы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ағыстарында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реттен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Жоғарғы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ағысындағы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тасқын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жазғы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жауын-шашынға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 да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июнньнен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бастап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сентябрьге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дейін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жалғасады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ол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өзен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ағысын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бойлап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төмен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қарай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жайылады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. Орта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ағысында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деңгей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бірте-бірте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көтеріледі</a:t>
            </a:r>
            <a:r>
              <a:rPr lang="ru-RU" dirty="0">
                <a:latin typeface="Arial" pitchFamily="34" charset="0"/>
                <a:cs typeface="Arial" pitchFamily="34" charset="0"/>
              </a:rPr>
              <a:t>, Нигер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жайылып</a:t>
            </a:r>
            <a:r>
              <a:rPr lang="ru-RU" dirty="0">
                <a:latin typeface="Arial" pitchFamily="34" charset="0"/>
                <a:cs typeface="Arial" pitchFamily="34" charset="0"/>
              </a:rPr>
              <a:t>, су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негізгі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арна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ағысымен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қосарлана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жүретін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көптеген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тарамдармен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құрғақ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арналарды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толтырады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Климаттың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құрғақтығына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dirty="0">
                <a:latin typeface="Arial" pitchFamily="34" charset="0"/>
                <a:cs typeface="Arial" pitchFamily="34" charset="0"/>
              </a:rPr>
              <a:t> орта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ағысында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көп</a:t>
            </a:r>
            <a:r>
              <a:rPr lang="ru-RU" dirty="0">
                <a:latin typeface="Arial" pitchFamily="34" charset="0"/>
                <a:cs typeface="Arial" pitchFamily="34" charset="0"/>
              </a:rPr>
              <a:t> су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булануға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жұмсалады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, ал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төменгі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ағысына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бұл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тасқын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әлсіреген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түрде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январьда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беріледі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Сонымен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қатар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төменгі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ағысында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бұдан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басқа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жазғы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жауын-шашынға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тасқын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Сахараның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шекарасында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Нигердің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жер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суару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үлкен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мәні</a:t>
            </a:r>
            <a:r>
              <a:rPr lang="ru-RU" dirty="0">
                <a:latin typeface="Arial" pitchFamily="34" charset="0"/>
                <a:cs typeface="Arial" pitchFamily="34" charset="0"/>
              </a:rPr>
              <a:t> бар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онда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бірнеше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бөген</a:t>
            </a:r>
            <a:r>
              <a:rPr lang="ru-RU" dirty="0">
                <a:latin typeface="Arial" pitchFamily="34" charset="0"/>
                <a:cs typeface="Arial" pitchFamily="34" charset="0"/>
              </a:rPr>
              <a:t>, канал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салынған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ірі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күріш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егетін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аудан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құрылған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  <a:p>
            <a:endParaRPr lang="x-none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ADF36C-E403-A13D-6D32-B973F9565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3320" name="Picture 8" descr="Факты о реке Нигер">
            <a:extLst>
              <a:ext uri="{FF2B5EF4-FFF2-40B4-BE49-F238E27FC236}">
                <a16:creationId xmlns:a16="http://schemas.microsoft.com/office/drawing/2014/main" xmlns="" id="{C2454D72-290C-AEEF-0485-4C7A808CB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8750"/>
            <a:ext cx="5765800" cy="6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53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DD63EA-7879-D962-4554-F3A2D1DE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6" y="164592"/>
            <a:ext cx="5185664" cy="1045083"/>
          </a:xfr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kk-KZ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x-none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Замбези 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өзені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789FE8-5DC7-8F14-FC7A-06705B53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539" y="1417320"/>
            <a:ext cx="5710428" cy="5440680"/>
          </a:xfrm>
        </p:spPr>
        <p:txBody>
          <a:bodyPr>
            <a:normAutofit fontScale="92500" lnSpcReduction="20000"/>
          </a:bodyPr>
          <a:lstStyle/>
          <a:p>
            <a:pPr marL="433070" marR="141605" indent="342265" algn="just"/>
            <a:r>
              <a:rPr lang="kk-KZ" sz="1800" b="1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Замбези</a:t>
            </a:r>
            <a:r>
              <a:rPr lang="kk-KZ" sz="1800" b="1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Оңтүстік Африканың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ең ірі өзені және материктің Үнді мұхитына құятын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өзендерінің ішіндегі ең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ірісі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Оның ұзындығы-2660 км, бассейнінің ауданы-1330 мың км</a:t>
            </a:r>
            <a:r>
              <a:rPr lang="kk-KZ" sz="1800" baseline="300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Замбезидің жылдық орташа шығыны орасан зор (19 000 м</a:t>
            </a:r>
            <a:r>
              <a:rPr lang="kk-KZ" sz="1800" baseline="300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/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): ол Нигердің шығынынан 1,5</a:t>
            </a:r>
            <a:r>
              <a:rPr lang="kk-KZ" sz="1800" spc="-28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есе асып түседі және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Нілдің</a:t>
            </a:r>
            <a:r>
              <a:rPr lang="kk-KZ" sz="1800" spc="1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орташа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шығынынан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әлденеше есе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асып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жатады.</a:t>
            </a:r>
            <a:endParaRPr lang="x-none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33070" marR="276225" indent="342265" algn="just">
              <a:spcBef>
                <a:spcPts val="5"/>
              </a:spcBef>
              <a:spcAft>
                <a:spcPts val="0"/>
              </a:spcAft>
            </a:pP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Замбези</a:t>
            </a:r>
            <a:r>
              <a:rPr lang="kk-KZ" sz="1800" spc="3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басын Конго-Замбези суайрық үстіртінің 1000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биіктігінен алады. Өзен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 жолында жайдақ қазан шұңқырлармен. оларды бөліп тұратын тау үстірттерін кесіп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өтіп, көптеген шоңғалдар мен сарқырамалар құрайды.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Замбезидегі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ең ірі және дүние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жүзіндегі аса ірі сарқырамалардың бірі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Виктория - оның биіктігі 120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ені 1800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</a:p>
          <a:p>
            <a:pPr marL="433070" marR="276225" indent="342265" algn="just">
              <a:spcBef>
                <a:spcPts val="5"/>
              </a:spcBef>
              <a:spcAft>
                <a:spcPts val="0"/>
              </a:spcAft>
            </a:pP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өзеннің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арнасына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кесе-көлденең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жатқан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базальтты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шатқалға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кұлдырай</a:t>
            </a:r>
            <a:r>
              <a:rPr lang="kk-KZ" sz="1800" spc="3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құлайды.</a:t>
            </a:r>
            <a:r>
              <a:rPr lang="kk-KZ" sz="1800" spc="-28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Құлаған судың бірнеше километр жерге жететін құлақ тұндырар шулы және шапшыған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судың</a:t>
            </a:r>
            <a:r>
              <a:rPr lang="kk-KZ" sz="1800" spc="22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ақ</a:t>
            </a:r>
            <a:r>
              <a:rPr lang="kk-KZ" sz="1800" spc="2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түнек</a:t>
            </a:r>
            <a:r>
              <a:rPr lang="kk-KZ" sz="1800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бүркіндісіне</a:t>
            </a:r>
            <a:r>
              <a:rPr lang="kk-KZ" sz="1800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бола</a:t>
            </a:r>
            <a:r>
              <a:rPr lang="kk-KZ" sz="1800" spc="2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сарқыраманы</a:t>
            </a:r>
            <a:r>
              <a:rPr lang="kk-KZ" sz="1800" spc="2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жергілікті</a:t>
            </a:r>
            <a:r>
              <a:rPr lang="kk-KZ" sz="1800" spc="2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тұрғындар</a:t>
            </a:r>
            <a:r>
              <a:rPr lang="kk-KZ" sz="1800" spc="2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бейнелі</a:t>
            </a:r>
            <a:r>
              <a:rPr lang="kk-KZ" sz="1800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түрде</a:t>
            </a:r>
            <a:r>
              <a:rPr lang="kk-KZ" sz="1800" spc="22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</a:t>
            </a:r>
            <a:r>
              <a:rPr lang="x-none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«күркіреуік түтін» деп атап кеткен. Виктория сарқырамасы ауданында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Кариба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су электр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станциясы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бөгені салынған.</a:t>
            </a:r>
            <a:endParaRPr lang="x-none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x-none" dirty="0"/>
          </a:p>
        </p:txBody>
      </p:sp>
      <p:pic>
        <p:nvPicPr>
          <p:cNvPr id="14338" name="Picture 2" descr="Замбези (река) — Африка — Планета Земля">
            <a:extLst>
              <a:ext uri="{FF2B5EF4-FFF2-40B4-BE49-F238E27FC236}">
                <a16:creationId xmlns:a16="http://schemas.microsoft.com/office/drawing/2014/main" xmlns="" id="{E82E3D89-5C97-3E1B-E976-C6FC98B68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61925"/>
            <a:ext cx="6309613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117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5126521C-0D9F-D317-B35C-CBBDCC93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0" y="663547"/>
            <a:ext cx="6210300" cy="5808881"/>
          </a:xfrm>
        </p:spPr>
        <p:txBody>
          <a:bodyPr>
            <a:normAutofit/>
          </a:bodyPr>
          <a:lstStyle/>
          <a:p>
            <a:pPr marL="832485" indent="-285750" algn="just"/>
            <a:r>
              <a:rPr lang="kk-KZ" sz="24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Шире</a:t>
            </a:r>
            <a:r>
              <a:rPr lang="kk-KZ" sz="2400" spc="-1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өзені</a:t>
            </a:r>
            <a:r>
              <a:rPr lang="kk-KZ" sz="24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арқылы</a:t>
            </a:r>
            <a:r>
              <a:rPr lang="kk-KZ" sz="24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Замбезиге</a:t>
            </a:r>
            <a:r>
              <a:rPr lang="kk-KZ" sz="2400" spc="-1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Ньясы</a:t>
            </a:r>
            <a:r>
              <a:rPr lang="kk-KZ" sz="24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көлінен</a:t>
            </a:r>
            <a:r>
              <a:rPr lang="kk-KZ" sz="2400" spc="-2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ағып</a:t>
            </a:r>
            <a:r>
              <a:rPr lang="kk-KZ" sz="24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шығады.</a:t>
            </a:r>
            <a:endParaRPr lang="x-none" sz="24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832485" indent="-285750" algn="just"/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Замбезиде су оңтүстік жарты шардың жазында тасиды. Құрғақ қысты кезеңде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өзендегі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деңгейі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күрт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төмендейді.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мөлшерінің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күрт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ауытқып</a:t>
            </a:r>
            <a:r>
              <a:rPr lang="kk-KZ" sz="2400" spc="3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тұруына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байланысты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Замбезидің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кеме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қатынасы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үшін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оншалықты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маңызы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жоқ.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Ірі</a:t>
            </a:r>
            <a:r>
              <a:rPr lang="kk-KZ" sz="2400" spc="3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кемелер</a:t>
            </a:r>
            <a:r>
              <a:rPr lang="kk-KZ" sz="2400" spc="-28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оның</a:t>
            </a:r>
            <a:r>
              <a:rPr lang="kk-KZ" sz="24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төменгі</a:t>
            </a:r>
            <a:r>
              <a:rPr lang="kk-KZ" sz="24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ағысына</a:t>
            </a:r>
            <a:r>
              <a:rPr lang="kk-KZ" sz="24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450 км</a:t>
            </a:r>
            <a:r>
              <a:rPr lang="kk-KZ" sz="24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қашықтыққа</a:t>
            </a:r>
            <a:r>
              <a:rPr lang="kk-KZ" sz="24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ғана</a:t>
            </a:r>
            <a:r>
              <a:rPr lang="kk-KZ" sz="24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өте алады.</a:t>
            </a:r>
            <a:endParaRPr lang="x-none" sz="24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x-none" dirty="0"/>
          </a:p>
        </p:txBody>
      </p:sp>
      <p:pic>
        <p:nvPicPr>
          <p:cNvPr id="15362" name="Picture 2" descr="🌊Река Замбези: притоки, исток, устье, карта, фотогаллерея">
            <a:extLst>
              <a:ext uri="{FF2B5EF4-FFF2-40B4-BE49-F238E27FC236}">
                <a16:creationId xmlns:a16="http://schemas.microsoft.com/office/drawing/2014/main" xmlns="" id="{A74E0BB3-CE7D-E069-484A-4D43F0C7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5100"/>
            <a:ext cx="58801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1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2D31F-BE0D-28AE-6720-B3CB5BA6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187" y="337686"/>
            <a:ext cx="5465064" cy="814840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Шолу сұрақтары</a:t>
            </a:r>
            <a:endParaRPr lang="x-non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5CA6805-E58D-2288-9415-52CE00CB68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51596"/>
              </p:ext>
            </p:extLst>
          </p:nvPr>
        </p:nvGraphicFramePr>
        <p:xfrm>
          <a:off x="337693" y="1521587"/>
          <a:ext cx="11497564" cy="410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F5CA6805-E58D-2288-9415-52CE00CB68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51596"/>
              </p:ext>
            </p:extLst>
          </p:nvPr>
        </p:nvGraphicFramePr>
        <p:xfrm>
          <a:off x="490093" y="1673987"/>
          <a:ext cx="11497564" cy="410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08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970E6B-413C-85A5-5C39-6356BF54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220" y="123825"/>
            <a:ext cx="4590905" cy="708917"/>
          </a:xfrm>
        </p:spPr>
        <p:txBody>
          <a:bodyPr>
            <a:normAutofit/>
          </a:bodyPr>
          <a:lstStyle/>
          <a:p>
            <a:r>
              <a:rPr lang="kk-KZ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Негізгі</a:t>
            </a:r>
            <a:r>
              <a:rPr lang="kk-KZ" sz="2400" b="1" kern="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әдебиеттер:</a:t>
            </a:r>
            <a:endParaRPr lang="x-non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C2A21C-8A9B-52BC-826A-7BC88DDD3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861745"/>
            <a:ext cx="11137900" cy="558985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1.Рябчиков А.В. Физическая география материков и океанов. Москва.2006г.324стр. </a:t>
            </a:r>
          </a:p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2.Алпатьев А.М.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и.др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Физическая география материков и океанов. МГУ. 2010г.228стр. </a:t>
            </a:r>
          </a:p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3.Гвоздецский Н.А., Михайлов Н.И., Физическая география. Москва.2009г.197стр. 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4.Chorley R. L., Kennedy B.A.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Physsical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geography- A system approach – </a:t>
            </a:r>
          </a:p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5.Власова М.И., и др. Физическая география материков и океанов. Москва.2008г.214стр. </a:t>
            </a:r>
          </a:p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6.Исаченко А.Г. География современного мире. Москва.2013г.432стр. </a:t>
            </a:r>
          </a:p>
          <a:p>
            <a:pPr marL="0" indent="0">
              <a:buNone/>
            </a:pPr>
            <a:r>
              <a:rPr lang="kk-KZ" sz="2000" b="1" dirty="0">
                <a:latin typeface="Arial" pitchFamily="34" charset="0"/>
                <a:cs typeface="Arial" pitchFamily="34" charset="0"/>
              </a:rPr>
              <a:t>Қосымша әдебиеттер:</a:t>
            </a:r>
            <a:endParaRPr lang="x-none" sz="20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dirty="0">
                <a:latin typeface="Arial" pitchFamily="34" charset="0"/>
                <a:cs typeface="Arial" pitchFamily="34" charset="0"/>
              </a:rPr>
              <a:t>Мусабаева М.Н Материктер мен мқхиттардың физикалық географиясы. – «Еуразия ұлттық университеті» баспасы.2012ж -125бет.</a:t>
            </a:r>
          </a:p>
          <a:p>
            <a:pPr lvl="0"/>
            <a:r>
              <a:rPr lang="kk-KZ" dirty="0">
                <a:latin typeface="Arial" pitchFamily="34" charset="0"/>
                <a:cs typeface="Arial" pitchFamily="34" charset="0"/>
              </a:rPr>
              <a:t>Мусабаева М.Н Геожүйенің алаптық тәсілдері. 2018ж – 238 бет.</a:t>
            </a:r>
            <a:endParaRPr lang="x-non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dirty="0">
                <a:latin typeface="Arial" pitchFamily="34" charset="0"/>
                <a:cs typeface="Arial" pitchFamily="34" charset="0"/>
              </a:rPr>
              <a:t>Мясков Н.М. Климат СССР. М; Высшая школа, 1983</a:t>
            </a:r>
            <a:endParaRPr lang="x-non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dirty="0">
                <a:latin typeface="Arial" pitchFamily="34" charset="0"/>
                <a:cs typeface="Arial" pitchFamily="34" charset="0"/>
              </a:rPr>
              <a:t>Смирнова М.Н. Основы геологии СССР. Высшая школа, 1984.</a:t>
            </a:r>
            <a:endParaRPr lang="x-non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dirty="0">
                <a:latin typeface="Arial" pitchFamily="34" charset="0"/>
                <a:cs typeface="Arial" pitchFamily="34" charset="0"/>
              </a:rPr>
              <a:t>Моисеев Н. Н. Человек и ноосфера. М.: Молодая гвардия, 1990.</a:t>
            </a:r>
            <a:endParaRPr lang="x-non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kk-KZ" dirty="0">
                <a:latin typeface="Arial" pitchFamily="34" charset="0"/>
                <a:cs typeface="Arial" pitchFamily="34" charset="0"/>
              </a:rPr>
              <a:t>16. Братков В.В., Овдиенко Н.И. Геоэкология: Учебное пособие. – М.: В. шк., 2006. – 271 с.</a:t>
            </a:r>
            <a:endParaRPr lang="x-none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731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307FC-1E30-E663-564E-FB69663F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611" y="259842"/>
            <a:ext cx="7729728" cy="1188720"/>
          </a:xfrm>
        </p:spPr>
        <p:txBody>
          <a:bodyPr>
            <a:normAutofit/>
          </a:bodyPr>
          <a:lstStyle/>
          <a:p>
            <a:r>
              <a:rPr lang="x-non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Жоспар: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601FA18-471A-111F-B2A2-E910E44D6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554680"/>
              </p:ext>
            </p:extLst>
          </p:nvPr>
        </p:nvGraphicFramePr>
        <p:xfrm>
          <a:off x="530225" y="1930019"/>
          <a:ext cx="11188700" cy="311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634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504" y="2243234"/>
            <a:ext cx="7729728" cy="1188720"/>
          </a:xfrm>
        </p:spPr>
        <p:txBody>
          <a:bodyPr/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Назарларыңызға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рахмет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676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A341D3-EB20-C29E-5144-DE564F506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734" y="757183"/>
            <a:ext cx="5767540" cy="57418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Arial" pitchFamily="34" charset="0"/>
                <a:cs typeface="Arial" pitchFamily="34" charset="0"/>
              </a:rPr>
              <a:t>Жылдық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ағынның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жалпы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көлемі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жөнінен</a:t>
            </a:r>
            <a:r>
              <a:rPr lang="ru-RU" dirty="0">
                <a:latin typeface="Arial" pitchFamily="34" charset="0"/>
                <a:cs typeface="Arial" pitchFamily="34" charset="0"/>
              </a:rPr>
              <a:t> (5400 км3) Африка Евразия мен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Оңтүстік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Америкадан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кейін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үшінші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орын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, ал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қабатының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қалыңдығы</a:t>
            </a:r>
            <a:r>
              <a:rPr lang="ru-RU" dirty="0">
                <a:latin typeface="Arial" pitchFamily="34" charset="0"/>
                <a:cs typeface="Arial" pitchFamily="34" charset="0"/>
              </a:rPr>
              <a:t> (180 мм)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жөнінен</a:t>
            </a:r>
            <a:r>
              <a:rPr lang="ru-RU" dirty="0">
                <a:latin typeface="Arial" pitchFamily="34" charset="0"/>
                <a:cs typeface="Arial" pitchFamily="34" charset="0"/>
              </a:rPr>
              <a:t> Австралия мен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Антарктидадан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басқа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барлық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материктерден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кейін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тұрады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Африка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материгінің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басты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суайрығы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оның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көтеріңкі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солтүстік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шетімен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өтеді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сондықтан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жер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суларының</a:t>
            </a:r>
            <a:r>
              <a:rPr lang="ru-RU" dirty="0">
                <a:latin typeface="Arial" pitchFamily="34" charset="0"/>
                <a:cs typeface="Arial" pitchFamily="34" charset="0"/>
              </a:rPr>
              <a:t> 1/3-нен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астамы</a:t>
            </a:r>
            <a:r>
              <a:rPr lang="ru-RU" dirty="0">
                <a:latin typeface="Arial" pitchFamily="34" charset="0"/>
                <a:cs typeface="Arial" pitchFamily="34" charset="0"/>
              </a:rPr>
              <a:t> Атлант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мұхитына</a:t>
            </a:r>
            <a:r>
              <a:rPr lang="ru-RU" dirty="0">
                <a:latin typeface="Arial" pitchFamily="34" charset="0"/>
                <a:cs typeface="Arial" pitchFamily="34" charset="0"/>
              </a:rPr>
              <a:t>, тек 1/6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ғана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Үнді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мұхитына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одан</a:t>
            </a:r>
            <a:r>
              <a:rPr lang="ru-RU" dirty="0">
                <a:latin typeface="Arial" pitchFamily="34" charset="0"/>
                <a:cs typeface="Arial" pitchFamily="34" charset="0"/>
              </a:rPr>
              <a:t> да азы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Жерорта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теңізіне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ағып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шығады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. Африка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жері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бетінің</a:t>
            </a:r>
            <a:r>
              <a:rPr lang="ru-RU" dirty="0">
                <a:latin typeface="Arial" pitchFamily="34" charset="0"/>
                <a:cs typeface="Arial" pitchFamily="34" charset="0"/>
              </a:rPr>
              <a:t> 1/3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жуығының</a:t>
            </a:r>
            <a:r>
              <a:rPr lang="ru-RU" dirty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шамамен</a:t>
            </a:r>
            <a:r>
              <a:rPr lang="ru-RU" dirty="0">
                <a:latin typeface="Arial" pitchFamily="34" charset="0"/>
                <a:cs typeface="Arial" pitchFamily="34" charset="0"/>
              </a:rPr>
              <a:t> 9 млн. км2)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мүхитқа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ағыны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болмайды</a:t>
            </a:r>
            <a:r>
              <a:rPr lang="ru-RU" dirty="0">
                <a:latin typeface="Arial" pitchFamily="34" charset="0"/>
                <a:cs typeface="Arial" pitchFamily="34" charset="0"/>
              </a:rPr>
              <a:t>, тек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ішкі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бассейндерге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жатады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немесе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беткі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ағыны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мүлде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болмайды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Материк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территориясында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жер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сулары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өте</a:t>
            </a:r>
            <a:r>
              <a:rPr lang="ru-RU" dirty="0">
                <a:latin typeface="Arial" pitchFamily="34" charset="0"/>
                <a:cs typeface="Arial" pitchFamily="34" charset="0"/>
              </a:rPr>
              <a:t> ала-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құла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таралған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сонымен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қатар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ағын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сулардың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таралуы</a:t>
            </a:r>
            <a:r>
              <a:rPr lang="ru-RU" dirty="0">
                <a:latin typeface="Arial" pitchFamily="34" charset="0"/>
                <a:cs typeface="Arial" pitchFamily="34" charset="0"/>
              </a:rPr>
              <a:t> да,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режимі</a:t>
            </a:r>
            <a:r>
              <a:rPr lang="ru-RU" dirty="0">
                <a:latin typeface="Arial" pitchFamily="34" charset="0"/>
                <a:cs typeface="Arial" pitchFamily="34" charset="0"/>
              </a:rPr>
              <a:t> де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материктің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кез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келген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бөлігіндегі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жауын</a:t>
            </a:r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шашынның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мөлшері</a:t>
            </a:r>
            <a:r>
              <a:rPr lang="ru-RU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режиміне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тығыз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Африкада</a:t>
            </a:r>
            <a:r>
              <a:rPr lang="ru-RU" dirty="0">
                <a:latin typeface="Arial" pitchFamily="34" charset="0"/>
                <a:cs typeface="Arial" pitchFamily="34" charset="0"/>
              </a:rPr>
              <a:t> су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жүйелерінің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қардан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мұздан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қоректенуінің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ролі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тым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шамалы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Өзендер</a:t>
            </a:r>
            <a:r>
              <a:rPr lang="ru-RU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көлдердің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қоректенуі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негізінен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жаңбыр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түріндегі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жауын-шашынның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үлесіне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тиеді</a:t>
            </a:r>
            <a:r>
              <a:rPr lang="ru-RU" dirty="0">
                <a:latin typeface="Arial" pitchFamily="34" charset="0"/>
                <a:cs typeface="Arial" pitchFamily="34" charset="0"/>
              </a:rPr>
              <a:t>. Экватор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бойы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аудандарындағы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өзендердің</a:t>
            </a:r>
            <a:r>
              <a:rPr lang="ru-RU" dirty="0">
                <a:latin typeface="Arial" pitchFamily="34" charset="0"/>
                <a:cs typeface="Arial" pitchFamily="34" charset="0"/>
              </a:rPr>
              <a:t> су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шығыны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жыл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бойына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біркелкі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болып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келеді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минимумдары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анық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білінбейді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бірақ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зениттік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жаңбырларға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екі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максимумдық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кезеңі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болады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  <a:p>
            <a:endParaRPr lang="x-none" dirty="0"/>
          </a:p>
        </p:txBody>
      </p:sp>
      <p:pic>
        <p:nvPicPr>
          <p:cNvPr id="1026" name="Picture 2" descr="Карта Африки">
            <a:extLst>
              <a:ext uri="{FF2B5EF4-FFF2-40B4-BE49-F238E27FC236}">
                <a16:creationId xmlns:a16="http://schemas.microsoft.com/office/drawing/2014/main" xmlns="" id="{30CC3AC7-6741-EE57-A9FF-F13E0688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5" y="740705"/>
            <a:ext cx="5719916" cy="598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25" y="161925"/>
            <a:ext cx="991552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Африка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материгінің басты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суайрығы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жылдық ағыны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 су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шығыны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51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73EA25B-F7AC-D555-F323-D340D4F7878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r="5857"/>
          <a:stretch>
            <a:fillRect/>
          </a:stretch>
        </p:blipFill>
        <p:spPr bwMode="auto">
          <a:xfrm>
            <a:off x="6076949" y="0"/>
            <a:ext cx="61211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DA047EB-1255-1BA4-521F-84C8B33FF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55600"/>
            <a:ext cx="6019800" cy="6219825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Субэкваторлық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климат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облыстары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(Судан, Конго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қазан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шұңқырының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оңтүстік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бөлігі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ағынның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анық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көрінетін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жазғы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максимумымен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соған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сәйкес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езеннің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шығынының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көбеюімен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сипатталады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Материктің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солтүстік-батыс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оңтүстік-батыс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шет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аймақтарының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өзендерінің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әрбір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жарты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шардың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қысқы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циклондық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жаңбырларына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анық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байқалатын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қысқы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максимумы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болады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шығынының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жаздық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қыстық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максимум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облыстарының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арасында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тұрақты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ағыннан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мақрұм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қалған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ұланғайыр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территориялар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жатыр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Бүл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солтүстік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жарты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шардағы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Сахара мен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оңтүстік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жарты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шардағы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Қалахаридің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едәуір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бөлігі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бұлардың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шын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мәнінде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арна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ағыстары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жоқ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оларды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оқта-текте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кездей-соқ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жауған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жаңбыр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суымен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толатын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құрғақ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арналары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кесіп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өтеді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l"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Африканың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қазіргі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қуаңшылық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облыстарына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құрғақ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арналардың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қалыптасқан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жүйелерінің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болуы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тән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мезгіл-мезгіл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ғана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суға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толатын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құрғақ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ойыстардың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көптігі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алабында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бұдан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ылғалдырақ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климаттық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жағдайлардын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болғандығын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көрсетеді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Соңғы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плювиальдық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кезең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Орталық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Азия мен Аравия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түбегіндегі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сияқты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солтүстік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жарты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шардың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жоғарғы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ендіктеріндегі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соңғы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мұз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басу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дәуіріне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сай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келген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4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748" y="415028"/>
            <a:ext cx="4494998" cy="1134640"/>
          </a:xfrm>
        </p:spPr>
        <p:txBody>
          <a:bodyPr/>
          <a:lstStyle/>
          <a:p>
            <a:r>
              <a:rPr lang="kk-K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Шолу сұрақтары: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xmlns="" id="{F5CA6805-E58D-2288-9415-52CE00CB68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51596"/>
              </p:ext>
            </p:extLst>
          </p:nvPr>
        </p:nvGraphicFramePr>
        <p:xfrm>
          <a:off x="439569" y="1871175"/>
          <a:ext cx="11087708" cy="410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6B1375-68CA-F696-C3B7-D4A92688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419" y="189901"/>
            <a:ext cx="5637756" cy="118872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2.Материктің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ірі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өзендері олардың пайда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болу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жолдары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5C16EE-2AA8-CF8E-42C5-A82D96A4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244" y="1769710"/>
            <a:ext cx="5637756" cy="4735734"/>
          </a:xfrm>
        </p:spPr>
        <p:txBody>
          <a:bodyPr>
            <a:normAutofit/>
          </a:bodyPr>
          <a:lstStyle/>
          <a:p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Африканың 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барлық барынша маңызды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өзендері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Африка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платформасының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шеткі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бөліктерінде жуырдағы көтерілулердің нәтижесінде пайда болған тау жоталарымен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және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тау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үстірттері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мұхиттардан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бөлініп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тұрған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зор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қазан</a:t>
            </a:r>
            <a:r>
              <a:rPr lang="kk-KZ" sz="1800" spc="3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шұңқырларды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суландырады. </a:t>
            </a:r>
            <a:endParaRPr lang="en-US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Бұл көтерілулерден көптеген өзен аңғарларында эрозия әрекеті жанданады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және ірі шоңғалдармен сарқырамалар пайда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болады олар кеме қатынасын қиындатады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және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Африка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өзендерінің транспорттық маңызын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қатты төмендетеді.</a:t>
            </a:r>
            <a:endParaRPr lang="en-US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Африканың көлдік қазан шұңқырларының едәуір бөлігі тектоникалық процестерден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пайда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болған.</a:t>
            </a:r>
            <a:endParaRPr lang="x-none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x-non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6946830-4DA0-9124-744A-BF7BD553F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0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0B708D-DBBA-CB41-FE36-7E5CC9CA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542" y="225134"/>
            <a:ext cx="3897683" cy="1032166"/>
          </a:xfr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Ніл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өзені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7ECF20-9423-BF93-0AE8-638580B25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3375" y="1747229"/>
            <a:ext cx="7157451" cy="4297324"/>
          </a:xfrm>
        </p:spPr>
        <p:txBody>
          <a:bodyPr>
            <a:normAutofit fontScale="92500" lnSpcReduction="20000"/>
          </a:bodyPr>
          <a:lstStyle/>
          <a:p>
            <a:pPr marL="775335" algn="just"/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Африканың</a:t>
            </a:r>
            <a:r>
              <a:rPr lang="kk-KZ" sz="1800" spc="14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ең</a:t>
            </a:r>
            <a:r>
              <a:rPr lang="kk-KZ" sz="1800" spc="14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ұзын</a:t>
            </a:r>
            <a:r>
              <a:rPr lang="kk-KZ" sz="1800" spc="14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өзені</a:t>
            </a:r>
            <a:r>
              <a:rPr lang="kk-KZ" sz="1800" spc="15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—</a:t>
            </a:r>
            <a:r>
              <a:rPr lang="kk-KZ" sz="1800" spc="13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b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Ніл</a:t>
            </a:r>
            <a:r>
              <a:rPr lang="kk-KZ" sz="1800" b="1" spc="13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b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(6671</a:t>
            </a:r>
            <a:r>
              <a:rPr lang="kk-KZ" sz="1800" b="1" spc="13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b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км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),</a:t>
            </a:r>
            <a:r>
              <a:rPr lang="kk-KZ" sz="1800" spc="14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оның</a:t>
            </a:r>
            <a:r>
              <a:rPr lang="kk-KZ" sz="1800" spc="14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бассейнінің</a:t>
            </a:r>
            <a:r>
              <a:rPr lang="kk-KZ" sz="1800" spc="14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ауданы—</a:t>
            </a:r>
            <a:r>
              <a:rPr lang="kk-KZ" sz="1800" spc="13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2870</a:t>
            </a:r>
            <a:r>
              <a:rPr lang="kk-KZ" sz="1800" spc="13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мың</a:t>
            </a:r>
            <a:r>
              <a:rPr lang="en-US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км</a:t>
            </a:r>
            <a:r>
              <a:rPr lang="kk-KZ" sz="1800" baseline="300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Асуандағы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орташа шығыны 2600 м</a:t>
            </a:r>
            <a:r>
              <a:rPr lang="kk-KZ" sz="1800" baseline="300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/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құрайды, бірақ әр жыл сайын 500 м</a:t>
            </a:r>
            <a:r>
              <a:rPr lang="kk-KZ" sz="1800" baseline="300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/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с-тен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15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мың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</a:t>
            </a:r>
            <a:r>
              <a:rPr lang="kk-KZ" sz="1800" baseline="300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/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с-ге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дейін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ауытқьш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тұрады.</a:t>
            </a:r>
            <a:endParaRPr lang="en-US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775335" algn="just"/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Бассейннің табиғат жағдайларының ерекшелігі, гидрографиялық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режімінің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сипаты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және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оның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аңғарларында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тұратын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халықтардың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өміріндегі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маңыздылығы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жағынан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ол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дүние</a:t>
            </a:r>
            <a:r>
              <a:rPr lang="kk-KZ" sz="1800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жүзінің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ерекше</a:t>
            </a:r>
            <a:r>
              <a:rPr lang="kk-KZ" sz="1800" spc="-2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және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тамаша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өзендерінің бірі.</a:t>
            </a:r>
            <a:endParaRPr lang="en-US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775335" algn="just"/>
            <a:r>
              <a:rPr lang="kk-KZ" sz="1800" b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Нілдің</a:t>
            </a:r>
            <a:r>
              <a:rPr lang="kk-KZ" sz="1800" b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b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бастауы</a:t>
            </a:r>
            <a:r>
              <a:rPr lang="kk-KZ" sz="1800" b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болып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экватордан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оңтустікке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қарай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орналасқан,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Шығыс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Африка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массивтерінің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бірінен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2000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астам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биікте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басталатын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және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Виктория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көліне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құятын</a:t>
            </a:r>
            <a:r>
              <a:rPr lang="kk-KZ" sz="1800" spc="-28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Кагеру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өзені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есептеледі.Ол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көлден шыққанда Виктория-Ніл деген атпен ағып шығады да,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Киога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көлін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басып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өтіп,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Альберт көліне құяды, оның</a:t>
            </a:r>
            <a:r>
              <a:rPr lang="kk-KZ" sz="1800" spc="3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бұдан былайғы жағы Альберт-Ніл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деп аталады. Ағынның бүкіл осы бөлігінде өзен таулы сипатта болады, ол өте шоңғалды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және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бір-неше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сарқырамалар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жасайды.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Оның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ең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ірі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сарқырамасы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—</a:t>
            </a:r>
            <a:r>
              <a:rPr lang="kk-KZ" sz="1800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Мерчисон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40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i="1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</a:t>
            </a:r>
            <a:r>
              <a:rPr lang="kk-KZ" sz="1800" i="1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биіктіктен</a:t>
            </a:r>
            <a:r>
              <a:rPr lang="kk-KZ" sz="1800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sz="1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құлайды.</a:t>
            </a:r>
            <a:endParaRPr lang="x-none" sz="1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x-none" dirty="0"/>
          </a:p>
        </p:txBody>
      </p:sp>
      <p:pic>
        <p:nvPicPr>
          <p:cNvPr id="5122" name="Picture 2" descr="Нил (река) — Африка — Планета Земля">
            <a:extLst>
              <a:ext uri="{FF2B5EF4-FFF2-40B4-BE49-F238E27FC236}">
                <a16:creationId xmlns:a16="http://schemas.microsoft.com/office/drawing/2014/main" xmlns="" id="{686A2C86-6EF5-60C3-ECEC-9DB65974F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0"/>
            <a:ext cx="521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0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DBFA80-19EB-4A93-377A-44B2977E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62CC04-5709-4D4E-09C4-3B0860EA9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2175" y="488583"/>
            <a:ext cx="5598384" cy="5671284"/>
          </a:xfrm>
        </p:spPr>
        <p:txBody>
          <a:bodyPr>
            <a:noAutofit/>
          </a:bodyPr>
          <a:lstStyle/>
          <a:p>
            <a:pPr marL="285750" indent="-28575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Таулы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қырат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алабынан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өзен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Бахр-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әл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Жебел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деген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арабша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атпен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шығып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(«тау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өзені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деген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мағынада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өзен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аумақты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жайпақ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қазан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шұнқырға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енеді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ағысы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баяулап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арнасы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тарамдарға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бөлініп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кетеді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Ағысының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осы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бөлігіндегі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тармақтары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Бахр-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әл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Ғазаль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газелдер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өзені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») мен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Собат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Таудан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аққан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Собаттың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суы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лайлы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сарғыш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құрамында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сапырылысқан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материал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Собаттан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төменде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өзен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Ніл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(Бахр-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әл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Абьяд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деген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атақ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алады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Хартумда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Ніл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көгілдір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Нілге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(Бахр-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әл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Азрак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қосылып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кетеді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Ніл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арабша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аты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Әл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-Бахр)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аталады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Көгілдір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Ніл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Нілге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қарағанда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анағұрлым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қысқа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бірақ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Хартумнан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төменде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Нілдің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режимінің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қалыптасуында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үлкен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роль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атқарады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Көгілдір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Ніл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көлінен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ағып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шығып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басын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Эфиоп тау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қыратынан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алады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Тағы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осы тау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қыратынан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өзінің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соңғы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мол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сулы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Атбару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саласын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алады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құйылысынан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төменде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Ніл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қатты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құм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тастардан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тұратын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үстіртті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кесіп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біраз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шоңғалдарды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катарактарды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басып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өтеді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Хартум мен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Асуанның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арасында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не бары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алты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шоңғал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бар.</a:t>
            </a:r>
            <a:endParaRPr lang="x-non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Река Нил | Туристический портал">
            <a:extLst>
              <a:ext uri="{FF2B5EF4-FFF2-40B4-BE49-F238E27FC236}">
                <a16:creationId xmlns:a16="http://schemas.microsoft.com/office/drawing/2014/main" xmlns="" id="{0891A10E-4DB0-4A75-5A44-559D774F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0"/>
            <a:ext cx="61899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6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443F2D-5A71-4469-C204-D532D892E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25" y="633222"/>
            <a:ext cx="5810250" cy="5248656"/>
          </a:xfrm>
        </p:spPr>
        <p:txBody>
          <a:bodyPr>
            <a:noAutofit/>
          </a:bodyPr>
          <a:lstStyle/>
          <a:p>
            <a:pPr marL="433070" marR="137795" indent="342265" algn="just"/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Асуаннан кейін Ніл ені 20-50 км аңғармен ағады, антропогеннің басында ол Жерорта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теңізінің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шығанағы</a:t>
            </a:r>
            <a:r>
              <a:rPr lang="kk-KZ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болған.</a:t>
            </a:r>
            <a:endParaRPr lang="x-none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33070" marR="138430" indent="342265" algn="just"/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Нілде</a:t>
            </a:r>
            <a:r>
              <a:rPr lang="kk-KZ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су</a:t>
            </a:r>
            <a:r>
              <a:rPr lang="kk-KZ" spc="18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шығының</a:t>
            </a:r>
            <a:r>
              <a:rPr lang="kk-KZ" spc="21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жыл</a:t>
            </a:r>
            <a:r>
              <a:rPr lang="kk-KZ" spc="2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бойына</a:t>
            </a:r>
            <a:r>
              <a:rPr lang="kk-KZ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бір</a:t>
            </a:r>
            <a:r>
              <a:rPr lang="kk-KZ" spc="2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қалыпты</a:t>
            </a:r>
            <a:r>
              <a:rPr lang="kk-KZ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реттеп</a:t>
            </a:r>
            <a:r>
              <a:rPr lang="kk-KZ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тұратын</a:t>
            </a:r>
            <a:r>
              <a:rPr lang="kk-KZ" spc="21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бірнеше</a:t>
            </a:r>
            <a:r>
              <a:rPr lang="kk-KZ" spc="20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плотиналар</a:t>
            </a:r>
            <a:r>
              <a:rPr lang="kk-KZ" spc="-29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мен бөгендер салынды. Таяудағы уақытқа дейін мақта алқаптарын суландыратын ең ірі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жүйе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Асуандағы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су торабы болып есептелетінді. Бірақ осы ескірген гидроқұрылыстар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маңызды шаруашылық проблемаларын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егіс көлемін ұлғайту, арзан энергия алу және т.б.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проблемаларды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шеше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алмады..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Ніл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алқабында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Асуанда жаңа үлкен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плотина салынды,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соның арқасында суландырылатын жер көлемі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ұлғайды, елдің экономкасын дамытуға</a:t>
            </a:r>
            <a:r>
              <a:rPr lang="kk-KZ" spc="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қажетті</a:t>
            </a:r>
            <a:r>
              <a:rPr lang="kk-KZ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электр</a:t>
            </a:r>
            <a:r>
              <a:rPr lang="kk-KZ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энергиясы</a:t>
            </a:r>
            <a:r>
              <a:rPr lang="kk-KZ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өндіріледі</a:t>
            </a:r>
            <a:r>
              <a:rPr lang="kk-KZ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және</a:t>
            </a:r>
            <a:r>
              <a:rPr lang="kk-KZ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кеме</a:t>
            </a:r>
            <a:r>
              <a:rPr lang="kk-KZ" spc="-1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қатынасының жағдайы</a:t>
            </a:r>
            <a:r>
              <a:rPr lang="kk-KZ" spc="-5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kk-KZ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жақсарды.</a:t>
            </a:r>
            <a:endParaRPr lang="x-none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endParaRPr lang="x-none" dirty="0"/>
          </a:p>
        </p:txBody>
      </p:sp>
      <p:pic>
        <p:nvPicPr>
          <p:cNvPr id="7170" name="Picture 2" descr="В каком направлении течет река Нил? Описание реки">
            <a:extLst>
              <a:ext uri="{FF2B5EF4-FFF2-40B4-BE49-F238E27FC236}">
                <a16:creationId xmlns:a16="http://schemas.microsoft.com/office/drawing/2014/main" xmlns="" id="{4C5D1171-B0FB-93D3-10BD-F62C5A327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34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54290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сылк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2077</Words>
  <Application>Microsoft Office PowerPoint</Application>
  <PresentationFormat>Произвольный</PresentationFormat>
  <Paragraphs>80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Посылка</vt:lpstr>
      <vt:lpstr>АФРИКАНЫҢ ІШКІ СУЛАРЫ</vt:lpstr>
      <vt:lpstr>Жоспар:</vt:lpstr>
      <vt:lpstr>Презентация PowerPoint</vt:lpstr>
      <vt:lpstr>Презентация PowerPoint</vt:lpstr>
      <vt:lpstr>Шолу сұрақтары:</vt:lpstr>
      <vt:lpstr> 2.Материктің ірі өзендері олардың пайда болу жолдары</vt:lpstr>
      <vt:lpstr>      Ніл өзені</vt:lpstr>
      <vt:lpstr>Презентация PowerPoint</vt:lpstr>
      <vt:lpstr>Презентация PowerPoint</vt:lpstr>
      <vt:lpstr>Конго өзені</vt:lpstr>
      <vt:lpstr>Презентация PowerPoint</vt:lpstr>
      <vt:lpstr>Презентация PowerPoint</vt:lpstr>
      <vt:lpstr>Презентация PowerPoint</vt:lpstr>
      <vt:lpstr>Нигер өзені</vt:lpstr>
      <vt:lpstr>Презентация PowerPoint</vt:lpstr>
      <vt:lpstr>    Замбези өзені</vt:lpstr>
      <vt:lpstr>Презентация PowerPoint</vt:lpstr>
      <vt:lpstr>Шолу сұрақтары</vt:lpstr>
      <vt:lpstr>Негізгі әдебиеттер:</vt:lpstr>
      <vt:lpstr>Назарларыңызға рахмет!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АФРИКАНЫҢ ІШКІ СУЛАРЫ</dc:title>
  <dc:creator>Microsoft Office User</dc:creator>
  <cp:lastModifiedBy>User</cp:lastModifiedBy>
  <cp:revision>8</cp:revision>
  <dcterms:created xsi:type="dcterms:W3CDTF">2022-11-28T05:09:33Z</dcterms:created>
  <dcterms:modified xsi:type="dcterms:W3CDTF">2022-11-30T07:05:19Z</dcterms:modified>
</cp:coreProperties>
</file>