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32" r:id="rId4"/>
    <p:sldId id="342" r:id="rId5"/>
    <p:sldId id="312" r:id="rId6"/>
    <p:sldId id="331" r:id="rId7"/>
    <p:sldId id="333" r:id="rId8"/>
    <p:sldId id="353" r:id="rId9"/>
    <p:sldId id="356" r:id="rId10"/>
    <p:sldId id="355" r:id="rId11"/>
    <p:sldId id="357" r:id="rId12"/>
    <p:sldId id="358" r:id="rId13"/>
    <p:sldId id="359" r:id="rId14"/>
    <p:sldId id="360" r:id="rId15"/>
    <p:sldId id="363" r:id="rId16"/>
    <p:sldId id="364" r:id="rId17"/>
    <p:sldId id="365" r:id="rId18"/>
    <p:sldId id="371" r:id="rId19"/>
    <p:sldId id="366" r:id="rId20"/>
    <p:sldId id="367" r:id="rId21"/>
    <p:sldId id="3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874A4-7A14-41AC-96A6-ABE6149D60B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KZ"/>
        </a:p>
      </dgm:t>
    </dgm:pt>
    <dgm:pt modelId="{26178C07-41C8-4912-BE14-CB7D11477560}">
      <dgm:prSet phldrT="[Текст]"/>
      <dgm:spPr/>
      <dgm:t>
        <a:bodyPr/>
        <a:lstStyle/>
        <a:p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бейтарап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атомдар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иондарға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айналатын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мысалы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қыздыру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микротолқынды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өрістің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әсерінен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өрісінің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әсерінен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үдетілетін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ион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көзі</a:t>
          </a:r>
          <a:endParaRPr lang="ru-KZ" dirty="0"/>
        </a:p>
      </dgm:t>
    </dgm:pt>
    <dgm:pt modelId="{9F73D13E-65C6-45C9-8A9A-9800B4B708B1}" type="parTrans" cxnId="{26724287-79B3-4363-8F9A-3ABE61618E17}">
      <dgm:prSet/>
      <dgm:spPr/>
      <dgm:t>
        <a:bodyPr/>
        <a:lstStyle/>
        <a:p>
          <a:endParaRPr lang="ru-KZ"/>
        </a:p>
      </dgm:t>
    </dgm:pt>
    <dgm:pt modelId="{32368562-51E1-476E-A2D9-9CB8C3C03233}" type="sibTrans" cxnId="{26724287-79B3-4363-8F9A-3ABE61618E17}">
      <dgm:prSet/>
      <dgm:spPr/>
      <dgm:t>
        <a:bodyPr/>
        <a:lstStyle/>
        <a:p>
          <a:endParaRPr lang="ru-KZ"/>
        </a:p>
      </dgm:t>
    </dgm:pt>
    <dgm:pt modelId="{986A1A73-A4DA-4E0F-829D-2FABC03535EF}">
      <dgm:prSet phldrT="[Текст]"/>
      <dgm:spPr/>
      <dgm:t>
        <a:bodyPr/>
        <a:lstStyle/>
        <a:p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тұрақты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магнит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өрістерінің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аудандары</a:t>
          </a:r>
          <a:endParaRPr lang="ru-KZ" dirty="0"/>
        </a:p>
      </dgm:t>
    </dgm:pt>
    <dgm:pt modelId="{B4407F5C-584D-400B-BC3E-B62B836F14E7}" type="parTrans" cxnId="{A9FC72EF-7ADD-4C21-9C99-3A2F41A23C4D}">
      <dgm:prSet/>
      <dgm:spPr/>
      <dgm:t>
        <a:bodyPr/>
        <a:lstStyle/>
        <a:p>
          <a:endParaRPr lang="ru-KZ"/>
        </a:p>
      </dgm:t>
    </dgm:pt>
    <dgm:pt modelId="{3E67A5B5-7488-4DCD-B935-7E43C8D17DDD}" type="sibTrans" cxnId="{A9FC72EF-7ADD-4C21-9C99-3A2F41A23C4D}">
      <dgm:prSet/>
      <dgm:spPr/>
      <dgm:t>
        <a:bodyPr/>
        <a:lstStyle/>
        <a:p>
          <a:endParaRPr lang="ru-KZ"/>
        </a:p>
      </dgm:t>
    </dgm:pt>
    <dgm:pt modelId="{5C237FD8-8CFC-435E-A5E2-494CA13B8D31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ион осы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өрістерді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кесіп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өтетін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иондар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түсетін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нүктелердің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координаталарын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анықтайтын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қабылдағыш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KZ" dirty="0"/>
        </a:p>
      </dgm:t>
    </dgm:pt>
    <dgm:pt modelId="{BA34CFC5-1726-4EA9-BBC1-B8CED4051FCF}" type="parTrans" cxnId="{9FF4087C-2225-4799-BFC4-E9C249472C63}">
      <dgm:prSet/>
      <dgm:spPr/>
      <dgm:t>
        <a:bodyPr/>
        <a:lstStyle/>
        <a:p>
          <a:endParaRPr lang="ru-KZ"/>
        </a:p>
      </dgm:t>
    </dgm:pt>
    <dgm:pt modelId="{E2D370EE-5C7B-4AE2-B0B6-E2A5CFA021F3}" type="sibTrans" cxnId="{9FF4087C-2225-4799-BFC4-E9C249472C63}">
      <dgm:prSet/>
      <dgm:spPr/>
      <dgm:t>
        <a:bodyPr/>
        <a:lstStyle/>
        <a:p>
          <a:endParaRPr lang="ru-KZ"/>
        </a:p>
      </dgm:t>
    </dgm:pt>
    <dgm:pt modelId="{D29767A7-7C85-4EB5-8A61-B6A6CE07AF88}" type="pres">
      <dgm:prSet presAssocID="{9AA874A4-7A14-41AC-96A6-ABE6149D60B5}" presName="outerComposite" presStyleCnt="0">
        <dgm:presLayoutVars>
          <dgm:chMax val="5"/>
          <dgm:dir/>
          <dgm:resizeHandles val="exact"/>
        </dgm:presLayoutVars>
      </dgm:prSet>
      <dgm:spPr/>
    </dgm:pt>
    <dgm:pt modelId="{F282FEAF-2807-47F0-901A-8F113882F698}" type="pres">
      <dgm:prSet presAssocID="{9AA874A4-7A14-41AC-96A6-ABE6149D60B5}" presName="dummyMaxCanvas" presStyleCnt="0">
        <dgm:presLayoutVars/>
      </dgm:prSet>
      <dgm:spPr/>
    </dgm:pt>
    <dgm:pt modelId="{E8B2F421-7786-44B8-A3FA-E84705E7100B}" type="pres">
      <dgm:prSet presAssocID="{9AA874A4-7A14-41AC-96A6-ABE6149D60B5}" presName="ThreeNodes_1" presStyleLbl="node1" presStyleIdx="0" presStyleCnt="3">
        <dgm:presLayoutVars>
          <dgm:bulletEnabled val="1"/>
        </dgm:presLayoutVars>
      </dgm:prSet>
      <dgm:spPr/>
    </dgm:pt>
    <dgm:pt modelId="{B0C99F3A-5A12-4875-A449-B7E172A05A92}" type="pres">
      <dgm:prSet presAssocID="{9AA874A4-7A14-41AC-96A6-ABE6149D60B5}" presName="ThreeNodes_2" presStyleLbl="node1" presStyleIdx="1" presStyleCnt="3">
        <dgm:presLayoutVars>
          <dgm:bulletEnabled val="1"/>
        </dgm:presLayoutVars>
      </dgm:prSet>
      <dgm:spPr/>
    </dgm:pt>
    <dgm:pt modelId="{6DD6D5DE-061B-44D0-8B57-B005FBF99226}" type="pres">
      <dgm:prSet presAssocID="{9AA874A4-7A14-41AC-96A6-ABE6149D60B5}" presName="ThreeNodes_3" presStyleLbl="node1" presStyleIdx="2" presStyleCnt="3">
        <dgm:presLayoutVars>
          <dgm:bulletEnabled val="1"/>
        </dgm:presLayoutVars>
      </dgm:prSet>
      <dgm:spPr/>
    </dgm:pt>
    <dgm:pt modelId="{FD4DCB37-9679-4D02-B3A7-817D562BAEE7}" type="pres">
      <dgm:prSet presAssocID="{9AA874A4-7A14-41AC-96A6-ABE6149D60B5}" presName="ThreeConn_1-2" presStyleLbl="fgAccFollowNode1" presStyleIdx="0" presStyleCnt="2">
        <dgm:presLayoutVars>
          <dgm:bulletEnabled val="1"/>
        </dgm:presLayoutVars>
      </dgm:prSet>
      <dgm:spPr/>
    </dgm:pt>
    <dgm:pt modelId="{EB2B2A0E-DF42-42BB-AE7B-85F27A4402EC}" type="pres">
      <dgm:prSet presAssocID="{9AA874A4-7A14-41AC-96A6-ABE6149D60B5}" presName="ThreeConn_2-3" presStyleLbl="fgAccFollowNode1" presStyleIdx="1" presStyleCnt="2">
        <dgm:presLayoutVars>
          <dgm:bulletEnabled val="1"/>
        </dgm:presLayoutVars>
      </dgm:prSet>
      <dgm:spPr/>
    </dgm:pt>
    <dgm:pt modelId="{44B536DC-3854-4A40-B497-7BFFC904C5D6}" type="pres">
      <dgm:prSet presAssocID="{9AA874A4-7A14-41AC-96A6-ABE6149D60B5}" presName="ThreeNodes_1_text" presStyleLbl="node1" presStyleIdx="2" presStyleCnt="3">
        <dgm:presLayoutVars>
          <dgm:bulletEnabled val="1"/>
        </dgm:presLayoutVars>
      </dgm:prSet>
      <dgm:spPr/>
    </dgm:pt>
    <dgm:pt modelId="{22676620-1308-47F6-A185-5775A0B7C3CC}" type="pres">
      <dgm:prSet presAssocID="{9AA874A4-7A14-41AC-96A6-ABE6149D60B5}" presName="ThreeNodes_2_text" presStyleLbl="node1" presStyleIdx="2" presStyleCnt="3">
        <dgm:presLayoutVars>
          <dgm:bulletEnabled val="1"/>
        </dgm:presLayoutVars>
      </dgm:prSet>
      <dgm:spPr/>
    </dgm:pt>
    <dgm:pt modelId="{C5D4183C-AFFA-4DB7-9A63-FF769197420F}" type="pres">
      <dgm:prSet presAssocID="{9AA874A4-7A14-41AC-96A6-ABE6149D60B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0A1560E-31D7-4503-8CB0-6720659AF07E}" type="presOf" srcId="{3E67A5B5-7488-4DCD-B935-7E43C8D17DDD}" destId="{EB2B2A0E-DF42-42BB-AE7B-85F27A4402EC}" srcOrd="0" destOrd="0" presId="urn:microsoft.com/office/officeart/2005/8/layout/vProcess5"/>
    <dgm:cxn modelId="{A06A7728-E3C2-4BBF-8F93-2A1836D6F633}" type="presOf" srcId="{5C237FD8-8CFC-435E-A5E2-494CA13B8D31}" destId="{C5D4183C-AFFA-4DB7-9A63-FF769197420F}" srcOrd="1" destOrd="0" presId="urn:microsoft.com/office/officeart/2005/8/layout/vProcess5"/>
    <dgm:cxn modelId="{42E6FF53-62B6-4A2A-8A0B-419334A44612}" type="presOf" srcId="{9AA874A4-7A14-41AC-96A6-ABE6149D60B5}" destId="{D29767A7-7C85-4EB5-8A61-B6A6CE07AF88}" srcOrd="0" destOrd="0" presId="urn:microsoft.com/office/officeart/2005/8/layout/vProcess5"/>
    <dgm:cxn modelId="{83A7727A-5559-4B68-958C-D6DE3F3A48EB}" type="presOf" srcId="{32368562-51E1-476E-A2D9-9CB8C3C03233}" destId="{FD4DCB37-9679-4D02-B3A7-817D562BAEE7}" srcOrd="0" destOrd="0" presId="urn:microsoft.com/office/officeart/2005/8/layout/vProcess5"/>
    <dgm:cxn modelId="{9FF4087C-2225-4799-BFC4-E9C249472C63}" srcId="{9AA874A4-7A14-41AC-96A6-ABE6149D60B5}" destId="{5C237FD8-8CFC-435E-A5E2-494CA13B8D31}" srcOrd="2" destOrd="0" parTransId="{BA34CFC5-1726-4EA9-BBC1-B8CED4051FCF}" sibTransId="{E2D370EE-5C7B-4AE2-B0B6-E2A5CFA021F3}"/>
    <dgm:cxn modelId="{26724287-79B3-4363-8F9A-3ABE61618E17}" srcId="{9AA874A4-7A14-41AC-96A6-ABE6149D60B5}" destId="{26178C07-41C8-4912-BE14-CB7D11477560}" srcOrd="0" destOrd="0" parTransId="{9F73D13E-65C6-45C9-8A9A-9800B4B708B1}" sibTransId="{32368562-51E1-476E-A2D9-9CB8C3C03233}"/>
    <dgm:cxn modelId="{75BF9FA1-3EF9-4F0A-971D-19CBF2EC9361}" type="presOf" srcId="{5C237FD8-8CFC-435E-A5E2-494CA13B8D31}" destId="{6DD6D5DE-061B-44D0-8B57-B005FBF99226}" srcOrd="0" destOrd="0" presId="urn:microsoft.com/office/officeart/2005/8/layout/vProcess5"/>
    <dgm:cxn modelId="{C41350C0-CE1B-49A1-8968-EBF37CB75D70}" type="presOf" srcId="{986A1A73-A4DA-4E0F-829D-2FABC03535EF}" destId="{B0C99F3A-5A12-4875-A449-B7E172A05A92}" srcOrd="0" destOrd="0" presId="urn:microsoft.com/office/officeart/2005/8/layout/vProcess5"/>
    <dgm:cxn modelId="{C8F1F8CE-D27E-4FB6-A39D-7A5B6024BF1B}" type="presOf" srcId="{986A1A73-A4DA-4E0F-829D-2FABC03535EF}" destId="{22676620-1308-47F6-A185-5775A0B7C3CC}" srcOrd="1" destOrd="0" presId="urn:microsoft.com/office/officeart/2005/8/layout/vProcess5"/>
    <dgm:cxn modelId="{803F62D7-C882-4C80-98AA-200507D80AE7}" type="presOf" srcId="{26178C07-41C8-4912-BE14-CB7D11477560}" destId="{44B536DC-3854-4A40-B497-7BFFC904C5D6}" srcOrd="1" destOrd="0" presId="urn:microsoft.com/office/officeart/2005/8/layout/vProcess5"/>
    <dgm:cxn modelId="{A9FC72EF-7ADD-4C21-9C99-3A2F41A23C4D}" srcId="{9AA874A4-7A14-41AC-96A6-ABE6149D60B5}" destId="{986A1A73-A4DA-4E0F-829D-2FABC03535EF}" srcOrd="1" destOrd="0" parTransId="{B4407F5C-584D-400B-BC3E-B62B836F14E7}" sibTransId="{3E67A5B5-7488-4DCD-B935-7E43C8D17DDD}"/>
    <dgm:cxn modelId="{9B2542FA-3D00-477B-9D57-C957820A9508}" type="presOf" srcId="{26178C07-41C8-4912-BE14-CB7D11477560}" destId="{E8B2F421-7786-44B8-A3FA-E84705E7100B}" srcOrd="0" destOrd="0" presId="urn:microsoft.com/office/officeart/2005/8/layout/vProcess5"/>
    <dgm:cxn modelId="{AF7A0C34-E821-4428-83E5-DC8E345AF557}" type="presParOf" srcId="{D29767A7-7C85-4EB5-8A61-B6A6CE07AF88}" destId="{F282FEAF-2807-47F0-901A-8F113882F698}" srcOrd="0" destOrd="0" presId="urn:microsoft.com/office/officeart/2005/8/layout/vProcess5"/>
    <dgm:cxn modelId="{C7EED4E8-19C2-412F-8471-7DB2FC56DA61}" type="presParOf" srcId="{D29767A7-7C85-4EB5-8A61-B6A6CE07AF88}" destId="{E8B2F421-7786-44B8-A3FA-E84705E7100B}" srcOrd="1" destOrd="0" presId="urn:microsoft.com/office/officeart/2005/8/layout/vProcess5"/>
    <dgm:cxn modelId="{3ACB7F7B-8F9C-46A9-9DE3-6FE17FA0C735}" type="presParOf" srcId="{D29767A7-7C85-4EB5-8A61-B6A6CE07AF88}" destId="{B0C99F3A-5A12-4875-A449-B7E172A05A92}" srcOrd="2" destOrd="0" presId="urn:microsoft.com/office/officeart/2005/8/layout/vProcess5"/>
    <dgm:cxn modelId="{256F1CEF-963C-4634-9C3A-02AC3E895A21}" type="presParOf" srcId="{D29767A7-7C85-4EB5-8A61-B6A6CE07AF88}" destId="{6DD6D5DE-061B-44D0-8B57-B005FBF99226}" srcOrd="3" destOrd="0" presId="urn:microsoft.com/office/officeart/2005/8/layout/vProcess5"/>
    <dgm:cxn modelId="{CB86F99C-74B9-485B-BFB8-2AA7F3D8E532}" type="presParOf" srcId="{D29767A7-7C85-4EB5-8A61-B6A6CE07AF88}" destId="{FD4DCB37-9679-4D02-B3A7-817D562BAEE7}" srcOrd="4" destOrd="0" presId="urn:microsoft.com/office/officeart/2005/8/layout/vProcess5"/>
    <dgm:cxn modelId="{9F41E48D-07E6-453C-A0BA-08C815B77EF1}" type="presParOf" srcId="{D29767A7-7C85-4EB5-8A61-B6A6CE07AF88}" destId="{EB2B2A0E-DF42-42BB-AE7B-85F27A4402EC}" srcOrd="5" destOrd="0" presId="urn:microsoft.com/office/officeart/2005/8/layout/vProcess5"/>
    <dgm:cxn modelId="{919864E4-531D-455F-98F8-1A7302392F80}" type="presParOf" srcId="{D29767A7-7C85-4EB5-8A61-B6A6CE07AF88}" destId="{44B536DC-3854-4A40-B497-7BFFC904C5D6}" srcOrd="6" destOrd="0" presId="urn:microsoft.com/office/officeart/2005/8/layout/vProcess5"/>
    <dgm:cxn modelId="{9D89F407-FFDA-47FB-AEA3-A9742CE06594}" type="presParOf" srcId="{D29767A7-7C85-4EB5-8A61-B6A6CE07AF88}" destId="{22676620-1308-47F6-A185-5775A0B7C3CC}" srcOrd="7" destOrd="0" presId="urn:microsoft.com/office/officeart/2005/8/layout/vProcess5"/>
    <dgm:cxn modelId="{05F5849D-8C6D-468B-A321-B1C1111023A6}" type="presParOf" srcId="{D29767A7-7C85-4EB5-8A61-B6A6CE07AF88}" destId="{C5D4183C-AFFA-4DB7-9A63-FF76919742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195B2-FDF6-4CA3-B4F5-8E2F3FC4818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KZ"/>
        </a:p>
      </dgm:t>
    </dgm:pt>
    <dgm:pt modelId="{124174FB-5A90-48EC-B4A8-CB9A355BF3FD}">
      <dgm:prSet phldrT="[Текст]" custT="1"/>
      <dgm:spPr/>
      <dgm:t>
        <a:bodyPr/>
        <a:lstStyle/>
        <a:p>
          <a:pPr algn="just"/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Иондарды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бөлу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тұрақты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баяу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өзгеретін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магниттік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электрлік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өрістердің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көмегімен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жүзеге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асырылатын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статикалық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спектрометрлер</a:t>
          </a:r>
          <a:endParaRPr lang="ru-KZ" sz="1700" b="1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34546-56F1-4B5A-8D04-D3FAF5C09CCF}" type="parTrans" cxnId="{FC90AFD0-BCFC-4D19-AF79-EF8ADDDFBF53}">
      <dgm:prSet/>
      <dgm:spPr/>
      <dgm:t>
        <a:bodyPr/>
        <a:lstStyle/>
        <a:p>
          <a:endParaRPr lang="ru-KZ"/>
        </a:p>
      </dgm:t>
    </dgm:pt>
    <dgm:pt modelId="{E75B3634-ADC5-4135-ACBE-D4497157FA54}" type="sibTrans" cxnId="{FC90AFD0-BCFC-4D19-AF79-EF8ADDDFBF53}">
      <dgm:prSet/>
      <dgm:spPr/>
      <dgm:t>
        <a:bodyPr/>
        <a:lstStyle/>
        <a:p>
          <a:endParaRPr lang="ru-KZ"/>
        </a:p>
      </dgm:t>
    </dgm:pt>
    <dgm:pt modelId="{426A8BCB-AD2B-4356-9C19-05BB3D5890B1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магнит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өрісінің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көмегімен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иондарды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бөлу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фокустаумен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статикалық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масс-спектрометр;</a:t>
          </a:r>
          <a:endParaRPr lang="ru-KZ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8336B-95BC-4FB8-9845-B82651826F23}" type="parTrans" cxnId="{8CF32D8A-7502-4E9C-86F2-9705E1B9237F}">
      <dgm:prSet/>
      <dgm:spPr/>
      <dgm:t>
        <a:bodyPr/>
        <a:lstStyle/>
        <a:p>
          <a:endParaRPr lang="ru-KZ"/>
        </a:p>
      </dgm:t>
    </dgm:pt>
    <dgm:pt modelId="{8BA85B40-DED2-46BF-8621-1D35FCF31A22}" type="sibTrans" cxnId="{8CF32D8A-7502-4E9C-86F2-9705E1B9237F}">
      <dgm:prSet/>
      <dgm:spPr/>
      <dgm:t>
        <a:bodyPr/>
        <a:lstStyle/>
        <a:p>
          <a:endParaRPr lang="ru-KZ"/>
        </a:p>
      </dgm:t>
    </dgm:pt>
    <dgm:pt modelId="{BFA2B0FB-A260-432F-964A-D6C643DB80E7}">
      <dgm:prSet phldrT="[Текст]" custT="1"/>
      <dgm:spPr/>
      <dgm:t>
        <a:bodyPr/>
        <a:lstStyle/>
        <a:p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циклоидты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масс-спектрометр (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трохотрон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59573E-4531-4FA3-A995-5678E0994DE6}" type="parTrans" cxnId="{EABCD9D3-702C-431F-8A22-38F66714E74F}">
      <dgm:prSet/>
      <dgm:spPr/>
      <dgm:t>
        <a:bodyPr/>
        <a:lstStyle/>
        <a:p>
          <a:endParaRPr lang="ru-KZ"/>
        </a:p>
      </dgm:t>
    </dgm:pt>
    <dgm:pt modelId="{59B54717-D889-4EA2-9461-4CDAAE0CBEBF}" type="sibTrans" cxnId="{EABCD9D3-702C-431F-8A22-38F66714E74F}">
      <dgm:prSet/>
      <dgm:spPr/>
      <dgm:t>
        <a:bodyPr/>
        <a:lstStyle/>
        <a:p>
          <a:endParaRPr lang="ru-KZ"/>
        </a:p>
      </dgm:t>
    </dgm:pt>
    <dgm:pt modelId="{EE93686C-9482-49E1-913E-6197C22AAE0D}">
      <dgm:prSet phldrT="[Текст]" custT="1"/>
      <dgm:spPr/>
      <dgm:t>
        <a:bodyPr/>
        <a:lstStyle/>
        <a:p>
          <a:pPr algn="l"/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Ұшу</a:t>
          </a:r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кезінде</a:t>
          </a:r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иондар</a:t>
          </a:r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анализаторда</a:t>
          </a:r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бөлінетін</a:t>
          </a:r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ұшу</a:t>
          </a:r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уақытының</a:t>
          </a:r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спектрометрлері</a:t>
          </a:r>
          <a:endParaRPr lang="ru-KZ" sz="1500" b="1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AC6F7-3407-4F45-B6EE-7EC09AE0A457}" type="parTrans" cxnId="{5559136E-E9D2-4038-AA88-2A3CEDF60CEE}">
      <dgm:prSet/>
      <dgm:spPr/>
      <dgm:t>
        <a:bodyPr/>
        <a:lstStyle/>
        <a:p>
          <a:endParaRPr lang="ru-KZ"/>
        </a:p>
      </dgm:t>
    </dgm:pt>
    <dgm:pt modelId="{49D63DD9-ECF6-46E8-BE58-EE1F78D93AA9}" type="sibTrans" cxnId="{5559136E-E9D2-4038-AA88-2A3CEDF60CEE}">
      <dgm:prSet/>
      <dgm:spPr/>
      <dgm:t>
        <a:bodyPr/>
        <a:lstStyle/>
        <a:p>
          <a:endParaRPr lang="ru-KZ"/>
        </a:p>
      </dgm:t>
    </dgm:pt>
    <dgm:pt modelId="{D97D3B46-194F-4CA5-AB23-E0A4506A7263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Осы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типтегі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спектрометрлер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импульстік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спектрометрлер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хронотрондар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деп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те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аталады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65C61E-94E3-4664-AEFB-E4132663EBA5}" type="parTrans" cxnId="{606DC246-D265-4E53-86CD-6DAE039C3FD5}">
      <dgm:prSet/>
      <dgm:spPr/>
      <dgm:t>
        <a:bodyPr/>
        <a:lstStyle/>
        <a:p>
          <a:endParaRPr lang="ru-KZ"/>
        </a:p>
      </dgm:t>
    </dgm:pt>
    <dgm:pt modelId="{80457EA4-350D-455B-9389-24C707E11BA7}" type="sibTrans" cxnId="{606DC246-D265-4E53-86CD-6DAE039C3FD5}">
      <dgm:prSet/>
      <dgm:spPr/>
      <dgm:t>
        <a:bodyPr/>
        <a:lstStyle/>
        <a:p>
          <a:endParaRPr lang="ru-KZ"/>
        </a:p>
      </dgm:t>
    </dgm:pt>
    <dgm:pt modelId="{75B6ED22-A217-4EEB-8B7B-F4634EB054AF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магнит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өрісі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резонанстық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радиожиілік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спектрометрі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омегатрон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KZ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A3B84-887A-4FF2-8B15-63641B8595F4}" type="parTrans" cxnId="{54D42AA0-AD7C-46C3-9F30-EE853420EB7C}">
      <dgm:prSet/>
      <dgm:spPr/>
      <dgm:t>
        <a:bodyPr/>
        <a:lstStyle/>
        <a:p>
          <a:endParaRPr lang="ru-KZ"/>
        </a:p>
      </dgm:t>
    </dgm:pt>
    <dgm:pt modelId="{40289CE2-6955-45F7-98C4-39726B3C9085}" type="sibTrans" cxnId="{54D42AA0-AD7C-46C3-9F30-EE853420EB7C}">
      <dgm:prSet/>
      <dgm:spPr/>
      <dgm:t>
        <a:bodyPr/>
        <a:lstStyle/>
        <a:p>
          <a:endParaRPr lang="ru-KZ"/>
        </a:p>
      </dgm:t>
    </dgm:pt>
    <dgm:pt modelId="{21E05D83-A18B-43DF-84E4-B416C0BED0FA}">
      <dgm:prSet phldrT="[Текст]" custT="1"/>
      <dgm:spPr/>
      <dgm:t>
        <a:bodyPr/>
        <a:lstStyle/>
        <a:p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квадрупольді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электрлік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массалық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сүзгі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монополярлы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спектрометрлер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66800-3BA6-461F-8D72-7602A71BE9DC}" type="parTrans" cxnId="{4138681A-6B1F-4C1C-85D8-3C0131A94EAA}">
      <dgm:prSet/>
      <dgm:spPr/>
      <dgm:t>
        <a:bodyPr/>
        <a:lstStyle/>
        <a:p>
          <a:endParaRPr lang="ru-KZ"/>
        </a:p>
      </dgm:t>
    </dgm:pt>
    <dgm:pt modelId="{51293514-F0A4-4A84-8B15-F5FCDF28D0F1}" type="sibTrans" cxnId="{4138681A-6B1F-4C1C-85D8-3C0131A94EAA}">
      <dgm:prSet/>
      <dgm:spPr/>
      <dgm:t>
        <a:bodyPr/>
        <a:lstStyle/>
        <a:p>
          <a:endParaRPr lang="ru-KZ"/>
        </a:p>
      </dgm:t>
    </dgm:pt>
    <dgm:pt modelId="{2F4BF1DF-93D1-4DB3-ABB3-E36A91FEECDD}">
      <dgm:prSet phldrT="[Текст]" custT="1"/>
      <dgm:spPr/>
      <dgm:t>
        <a:bodyPr/>
        <a:lstStyle/>
        <a:p>
          <a:pPr algn="l"/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Иондар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қозғалысының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сипаты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мысалы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тербеліс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жиілігі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қолданылатын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жиілікті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кернеуге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белгілі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бір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сәйкес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келетін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радиожиілік</a:t>
          </a:r>
          <a:r>
            <a: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7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спектрометрлері</a:t>
          </a:r>
          <a:endParaRPr lang="ru-KZ" sz="1700" b="1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D5391-FB1F-48ED-9790-92FD3672BD6E}" type="sibTrans" cxnId="{05F8DA54-A31A-4955-B5E6-3FD19EAB2426}">
      <dgm:prSet/>
      <dgm:spPr/>
      <dgm:t>
        <a:bodyPr/>
        <a:lstStyle/>
        <a:p>
          <a:endParaRPr lang="ru-KZ"/>
        </a:p>
      </dgm:t>
    </dgm:pt>
    <dgm:pt modelId="{FAE0ECE0-8EA7-43EB-8048-8977E3BCC800}" type="parTrans" cxnId="{05F8DA54-A31A-4955-B5E6-3FD19EAB2426}">
      <dgm:prSet/>
      <dgm:spPr/>
      <dgm:t>
        <a:bodyPr/>
        <a:lstStyle/>
        <a:p>
          <a:endParaRPr lang="ru-KZ"/>
        </a:p>
      </dgm:t>
    </dgm:pt>
    <dgm:pt modelId="{1B2DBDB5-B748-461E-BDFC-EE7CA924D297}">
      <dgm:prSet phldrT="[Текст]" custT="1"/>
      <dgm:spPr/>
      <dgm:t>
        <a:bodyPr/>
        <a:lstStyle/>
        <a:p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радиожиілік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спектрометрі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фарвитрон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KZ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B8008-E7C7-471B-A53F-5E1AE23D8D16}" type="parTrans" cxnId="{25E2B470-91E2-417A-AD3A-7CC716B8199E}">
      <dgm:prSet/>
      <dgm:spPr/>
      <dgm:t>
        <a:bodyPr/>
        <a:lstStyle/>
        <a:p>
          <a:endParaRPr lang="ru-KZ"/>
        </a:p>
      </dgm:t>
    </dgm:pt>
    <dgm:pt modelId="{E242FA0F-02E4-4822-987E-35B03BF471A2}" type="sibTrans" cxnId="{25E2B470-91E2-417A-AD3A-7CC716B8199E}">
      <dgm:prSet/>
      <dgm:spPr/>
      <dgm:t>
        <a:bodyPr/>
        <a:lstStyle/>
        <a:p>
          <a:endParaRPr lang="ru-KZ"/>
        </a:p>
      </dgm:t>
    </dgm:pt>
    <dgm:pt modelId="{C64727FC-77F4-4657-9909-B08CC42E924D}">
      <dgm:prSet phldrT="[Текст]" custT="1"/>
      <dgm:spPr/>
      <dgm:t>
        <a:bodyPr/>
        <a:lstStyle/>
        <a:p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радиожиілік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спектрометрі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топатрон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KZ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10C1A-C8F3-4E55-94B9-C01A3560CBB4}" type="sibTrans" cxnId="{675B9A68-4065-45CF-9B51-DC234C28A660}">
      <dgm:prSet/>
      <dgm:spPr/>
      <dgm:t>
        <a:bodyPr/>
        <a:lstStyle/>
        <a:p>
          <a:endParaRPr lang="ru-KZ"/>
        </a:p>
      </dgm:t>
    </dgm:pt>
    <dgm:pt modelId="{8D2C32B1-14FC-4DAF-82CB-AAD414E03D16}" type="parTrans" cxnId="{675B9A68-4065-45CF-9B51-DC234C28A660}">
      <dgm:prSet/>
      <dgm:spPr/>
      <dgm:t>
        <a:bodyPr/>
        <a:lstStyle/>
        <a:p>
          <a:endParaRPr lang="ru-KZ"/>
        </a:p>
      </dgm:t>
    </dgm:pt>
    <dgm:pt modelId="{A9267025-C293-4FCA-A28A-E10919B1314D}" type="pres">
      <dgm:prSet presAssocID="{51C195B2-FDF6-4CA3-B4F5-8E2F3FC4818F}" presName="Name0" presStyleCnt="0">
        <dgm:presLayoutVars>
          <dgm:dir/>
          <dgm:animLvl val="lvl"/>
          <dgm:resizeHandles val="exact"/>
        </dgm:presLayoutVars>
      </dgm:prSet>
      <dgm:spPr/>
    </dgm:pt>
    <dgm:pt modelId="{7B2DBA39-FEDF-49B5-99F4-4BC3F948B903}" type="pres">
      <dgm:prSet presAssocID="{124174FB-5A90-48EC-B4A8-CB9A355BF3FD}" presName="linNode" presStyleCnt="0"/>
      <dgm:spPr/>
    </dgm:pt>
    <dgm:pt modelId="{F118D0CB-F925-4904-B6DB-ED6B671EF829}" type="pres">
      <dgm:prSet presAssocID="{124174FB-5A90-48EC-B4A8-CB9A355BF3F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5A3BE23-33DD-4CFB-AF32-CF58050D4CC7}" type="pres">
      <dgm:prSet presAssocID="{124174FB-5A90-48EC-B4A8-CB9A355BF3FD}" presName="descendantText" presStyleLbl="alignAccFollowNode1" presStyleIdx="0" presStyleCnt="3">
        <dgm:presLayoutVars>
          <dgm:bulletEnabled val="1"/>
        </dgm:presLayoutVars>
      </dgm:prSet>
      <dgm:spPr/>
    </dgm:pt>
    <dgm:pt modelId="{BC5D9D6B-DE75-4E2C-B0BA-F7041FBE3B45}" type="pres">
      <dgm:prSet presAssocID="{E75B3634-ADC5-4135-ACBE-D4497157FA54}" presName="sp" presStyleCnt="0"/>
      <dgm:spPr/>
    </dgm:pt>
    <dgm:pt modelId="{758A7ACE-7C89-4988-A0DE-6F46129D9087}" type="pres">
      <dgm:prSet presAssocID="{EE93686C-9482-49E1-913E-6197C22AAE0D}" presName="linNode" presStyleCnt="0"/>
      <dgm:spPr/>
    </dgm:pt>
    <dgm:pt modelId="{05603DFB-CA0E-4BD4-9209-B7340EE04D41}" type="pres">
      <dgm:prSet presAssocID="{EE93686C-9482-49E1-913E-6197C22AAE0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6F29FD7-0E79-4F5A-B804-1784F180F1CC}" type="pres">
      <dgm:prSet presAssocID="{EE93686C-9482-49E1-913E-6197C22AAE0D}" presName="descendantText" presStyleLbl="alignAccFollowNode1" presStyleIdx="1" presStyleCnt="3">
        <dgm:presLayoutVars>
          <dgm:bulletEnabled val="1"/>
        </dgm:presLayoutVars>
      </dgm:prSet>
      <dgm:spPr/>
    </dgm:pt>
    <dgm:pt modelId="{1B127791-7B73-47D7-8F4F-A4EE08A7D8EA}" type="pres">
      <dgm:prSet presAssocID="{49D63DD9-ECF6-46E8-BE58-EE1F78D93AA9}" presName="sp" presStyleCnt="0"/>
      <dgm:spPr/>
    </dgm:pt>
    <dgm:pt modelId="{D9C084C0-B48D-4A6E-8CEC-86D511513F9D}" type="pres">
      <dgm:prSet presAssocID="{2F4BF1DF-93D1-4DB3-ABB3-E36A91FEECDD}" presName="linNode" presStyleCnt="0"/>
      <dgm:spPr/>
    </dgm:pt>
    <dgm:pt modelId="{091C9CD5-8BCB-409F-98CC-A6DE0607DC9F}" type="pres">
      <dgm:prSet presAssocID="{2F4BF1DF-93D1-4DB3-ABB3-E36A91FEECD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70F37D8-CD16-4D53-8FB6-71924451F49F}" type="pres">
      <dgm:prSet presAssocID="{2F4BF1DF-93D1-4DB3-ABB3-E36A91FEECDD}" presName="descendantText" presStyleLbl="alignAccFollowNode1" presStyleIdx="2" presStyleCnt="3" custScaleX="101068" custScaleY="134632">
        <dgm:presLayoutVars>
          <dgm:bulletEnabled val="1"/>
        </dgm:presLayoutVars>
      </dgm:prSet>
      <dgm:spPr/>
    </dgm:pt>
  </dgm:ptLst>
  <dgm:cxnLst>
    <dgm:cxn modelId="{BB9D9A07-4DDD-45D8-BDE5-AA758D4970A0}" type="presOf" srcId="{D97D3B46-194F-4CA5-AB23-E0A4506A7263}" destId="{06F29FD7-0E79-4F5A-B804-1784F180F1CC}" srcOrd="0" destOrd="0" presId="urn:microsoft.com/office/officeart/2005/8/layout/vList5"/>
    <dgm:cxn modelId="{4138681A-6B1F-4C1C-85D8-3C0131A94EAA}" srcId="{2F4BF1DF-93D1-4DB3-ABB3-E36A91FEECDD}" destId="{21E05D83-A18B-43DF-84E4-B416C0BED0FA}" srcOrd="1" destOrd="0" parTransId="{C2666800-3BA6-461F-8D72-7602A71BE9DC}" sibTransId="{51293514-F0A4-4A84-8B15-F5FCDF28D0F1}"/>
    <dgm:cxn modelId="{606DC246-D265-4E53-86CD-6DAE039C3FD5}" srcId="{EE93686C-9482-49E1-913E-6197C22AAE0D}" destId="{D97D3B46-194F-4CA5-AB23-E0A4506A7263}" srcOrd="0" destOrd="0" parTransId="{2565C61E-94E3-4664-AEFB-E4132663EBA5}" sibTransId="{80457EA4-350D-455B-9389-24C707E11BA7}"/>
    <dgm:cxn modelId="{DCFF7B47-F468-4B26-980C-38F977DEA78D}" type="presOf" srcId="{C64727FC-77F4-4657-9909-B08CC42E924D}" destId="{F70F37D8-CD16-4D53-8FB6-71924451F49F}" srcOrd="0" destOrd="3" presId="urn:microsoft.com/office/officeart/2005/8/layout/vList5"/>
    <dgm:cxn modelId="{675B9A68-4065-45CF-9B51-DC234C28A660}" srcId="{2F4BF1DF-93D1-4DB3-ABB3-E36A91FEECDD}" destId="{C64727FC-77F4-4657-9909-B08CC42E924D}" srcOrd="3" destOrd="0" parTransId="{8D2C32B1-14FC-4DAF-82CB-AAD414E03D16}" sibTransId="{DA010C1A-C8F3-4E55-94B9-C01A3560CBB4}"/>
    <dgm:cxn modelId="{5559136E-E9D2-4038-AA88-2A3CEDF60CEE}" srcId="{51C195B2-FDF6-4CA3-B4F5-8E2F3FC4818F}" destId="{EE93686C-9482-49E1-913E-6197C22AAE0D}" srcOrd="1" destOrd="0" parTransId="{809AC6F7-3407-4F45-B6EE-7EC09AE0A457}" sibTransId="{49D63DD9-ECF6-46E8-BE58-EE1F78D93AA9}"/>
    <dgm:cxn modelId="{25E2B470-91E2-417A-AD3A-7CC716B8199E}" srcId="{2F4BF1DF-93D1-4DB3-ABB3-E36A91FEECDD}" destId="{1B2DBDB5-B748-461E-BDFC-EE7CA924D297}" srcOrd="2" destOrd="0" parTransId="{3D6B8008-E7C7-471B-A53F-5E1AE23D8D16}" sibTransId="{E242FA0F-02E4-4822-987E-35B03BF471A2}"/>
    <dgm:cxn modelId="{05F8DA54-A31A-4955-B5E6-3FD19EAB2426}" srcId="{51C195B2-FDF6-4CA3-B4F5-8E2F3FC4818F}" destId="{2F4BF1DF-93D1-4DB3-ABB3-E36A91FEECDD}" srcOrd="2" destOrd="0" parTransId="{FAE0ECE0-8EA7-43EB-8048-8977E3BCC800}" sibTransId="{30BD5391-FB1F-48ED-9790-92FD3672BD6E}"/>
    <dgm:cxn modelId="{C546E674-C814-4810-8710-62D92B0EEC21}" type="presOf" srcId="{2F4BF1DF-93D1-4DB3-ABB3-E36A91FEECDD}" destId="{091C9CD5-8BCB-409F-98CC-A6DE0607DC9F}" srcOrd="0" destOrd="0" presId="urn:microsoft.com/office/officeart/2005/8/layout/vList5"/>
    <dgm:cxn modelId="{8CF32D8A-7502-4E9C-86F2-9705E1B9237F}" srcId="{124174FB-5A90-48EC-B4A8-CB9A355BF3FD}" destId="{426A8BCB-AD2B-4356-9C19-05BB3D5890B1}" srcOrd="0" destOrd="0" parTransId="{AFB8336B-95BC-4FB8-9845-B82651826F23}" sibTransId="{8BA85B40-DED2-46BF-8621-1D35FCF31A22}"/>
    <dgm:cxn modelId="{CDD64595-CE08-4C72-A105-6F5EDF3150D7}" type="presOf" srcId="{75B6ED22-A217-4EEB-8B7B-F4634EB054AF}" destId="{F70F37D8-CD16-4D53-8FB6-71924451F49F}" srcOrd="0" destOrd="0" presId="urn:microsoft.com/office/officeart/2005/8/layout/vList5"/>
    <dgm:cxn modelId="{54D42AA0-AD7C-46C3-9F30-EE853420EB7C}" srcId="{2F4BF1DF-93D1-4DB3-ABB3-E36A91FEECDD}" destId="{75B6ED22-A217-4EEB-8B7B-F4634EB054AF}" srcOrd="0" destOrd="0" parTransId="{B5DA3B84-887A-4FF2-8B15-63641B8595F4}" sibTransId="{40289CE2-6955-45F7-98C4-39726B3C9085}"/>
    <dgm:cxn modelId="{1CCA30A1-0250-4D50-8319-E2B7891293D1}" type="presOf" srcId="{124174FB-5A90-48EC-B4A8-CB9A355BF3FD}" destId="{F118D0CB-F925-4904-B6DB-ED6B671EF829}" srcOrd="0" destOrd="0" presId="urn:microsoft.com/office/officeart/2005/8/layout/vList5"/>
    <dgm:cxn modelId="{F4C884A3-B26B-4F7E-8804-49208B39A2ED}" type="presOf" srcId="{BFA2B0FB-A260-432F-964A-D6C643DB80E7}" destId="{95A3BE23-33DD-4CFB-AF32-CF58050D4CC7}" srcOrd="0" destOrd="1" presId="urn:microsoft.com/office/officeart/2005/8/layout/vList5"/>
    <dgm:cxn modelId="{F63850A8-678F-407A-BC81-348EAD53B87D}" type="presOf" srcId="{51C195B2-FDF6-4CA3-B4F5-8E2F3FC4818F}" destId="{A9267025-C293-4FCA-A28A-E10919B1314D}" srcOrd="0" destOrd="0" presId="urn:microsoft.com/office/officeart/2005/8/layout/vList5"/>
    <dgm:cxn modelId="{F129ECC1-CDA6-434A-AE8A-21EDE64A50DB}" type="presOf" srcId="{426A8BCB-AD2B-4356-9C19-05BB3D5890B1}" destId="{95A3BE23-33DD-4CFB-AF32-CF58050D4CC7}" srcOrd="0" destOrd="0" presId="urn:microsoft.com/office/officeart/2005/8/layout/vList5"/>
    <dgm:cxn modelId="{FC90AFD0-BCFC-4D19-AF79-EF8ADDDFBF53}" srcId="{51C195B2-FDF6-4CA3-B4F5-8E2F3FC4818F}" destId="{124174FB-5A90-48EC-B4A8-CB9A355BF3FD}" srcOrd="0" destOrd="0" parTransId="{0C834546-56F1-4B5A-8D04-D3FAF5C09CCF}" sibTransId="{E75B3634-ADC5-4135-ACBE-D4497157FA54}"/>
    <dgm:cxn modelId="{EABCD9D3-702C-431F-8A22-38F66714E74F}" srcId="{124174FB-5A90-48EC-B4A8-CB9A355BF3FD}" destId="{BFA2B0FB-A260-432F-964A-D6C643DB80E7}" srcOrd="1" destOrd="0" parTransId="{3459573E-4531-4FA3-A995-5678E0994DE6}" sibTransId="{59B54717-D889-4EA2-9461-4CDAAE0CBEBF}"/>
    <dgm:cxn modelId="{14E94CE2-9FF8-409B-98AE-A50857402B70}" type="presOf" srcId="{1B2DBDB5-B748-461E-BDFC-EE7CA924D297}" destId="{F70F37D8-CD16-4D53-8FB6-71924451F49F}" srcOrd="0" destOrd="2" presId="urn:microsoft.com/office/officeart/2005/8/layout/vList5"/>
    <dgm:cxn modelId="{5E03D8F4-4FC7-4E6A-BBE7-98B2E85D1341}" type="presOf" srcId="{21E05D83-A18B-43DF-84E4-B416C0BED0FA}" destId="{F70F37D8-CD16-4D53-8FB6-71924451F49F}" srcOrd="0" destOrd="1" presId="urn:microsoft.com/office/officeart/2005/8/layout/vList5"/>
    <dgm:cxn modelId="{77FEEEF6-4FAE-44D8-94B9-B8223949FE97}" type="presOf" srcId="{EE93686C-9482-49E1-913E-6197C22AAE0D}" destId="{05603DFB-CA0E-4BD4-9209-B7340EE04D41}" srcOrd="0" destOrd="0" presId="urn:microsoft.com/office/officeart/2005/8/layout/vList5"/>
    <dgm:cxn modelId="{02E259DF-00A0-406C-BB39-270DEB69C9C2}" type="presParOf" srcId="{A9267025-C293-4FCA-A28A-E10919B1314D}" destId="{7B2DBA39-FEDF-49B5-99F4-4BC3F948B903}" srcOrd="0" destOrd="0" presId="urn:microsoft.com/office/officeart/2005/8/layout/vList5"/>
    <dgm:cxn modelId="{E014A8DC-09BE-42FE-9F90-F60FA4C8CDB7}" type="presParOf" srcId="{7B2DBA39-FEDF-49B5-99F4-4BC3F948B903}" destId="{F118D0CB-F925-4904-B6DB-ED6B671EF829}" srcOrd="0" destOrd="0" presId="urn:microsoft.com/office/officeart/2005/8/layout/vList5"/>
    <dgm:cxn modelId="{60A7C301-688A-4370-AB76-3149FF3B3607}" type="presParOf" srcId="{7B2DBA39-FEDF-49B5-99F4-4BC3F948B903}" destId="{95A3BE23-33DD-4CFB-AF32-CF58050D4CC7}" srcOrd="1" destOrd="0" presId="urn:microsoft.com/office/officeart/2005/8/layout/vList5"/>
    <dgm:cxn modelId="{A9705931-2DC5-4830-A554-0EBF0B3A6C76}" type="presParOf" srcId="{A9267025-C293-4FCA-A28A-E10919B1314D}" destId="{BC5D9D6B-DE75-4E2C-B0BA-F7041FBE3B45}" srcOrd="1" destOrd="0" presId="urn:microsoft.com/office/officeart/2005/8/layout/vList5"/>
    <dgm:cxn modelId="{2A0ABAA5-7864-4EA5-AE82-9D8717578CB2}" type="presParOf" srcId="{A9267025-C293-4FCA-A28A-E10919B1314D}" destId="{758A7ACE-7C89-4988-A0DE-6F46129D9087}" srcOrd="2" destOrd="0" presId="urn:microsoft.com/office/officeart/2005/8/layout/vList5"/>
    <dgm:cxn modelId="{84085039-1A1A-4DE3-995A-B7A56D2D7119}" type="presParOf" srcId="{758A7ACE-7C89-4988-A0DE-6F46129D9087}" destId="{05603DFB-CA0E-4BD4-9209-B7340EE04D41}" srcOrd="0" destOrd="0" presId="urn:microsoft.com/office/officeart/2005/8/layout/vList5"/>
    <dgm:cxn modelId="{F9EBA81D-28FB-477B-BDA8-4FBEB79A8F50}" type="presParOf" srcId="{758A7ACE-7C89-4988-A0DE-6F46129D9087}" destId="{06F29FD7-0E79-4F5A-B804-1784F180F1CC}" srcOrd="1" destOrd="0" presId="urn:microsoft.com/office/officeart/2005/8/layout/vList5"/>
    <dgm:cxn modelId="{774AB2C9-7AE0-4CEE-829A-8AAE18B271C0}" type="presParOf" srcId="{A9267025-C293-4FCA-A28A-E10919B1314D}" destId="{1B127791-7B73-47D7-8F4F-A4EE08A7D8EA}" srcOrd="3" destOrd="0" presId="urn:microsoft.com/office/officeart/2005/8/layout/vList5"/>
    <dgm:cxn modelId="{D16AE7B5-3CFD-4197-BAAF-1F2C6EB279DE}" type="presParOf" srcId="{A9267025-C293-4FCA-A28A-E10919B1314D}" destId="{D9C084C0-B48D-4A6E-8CEC-86D511513F9D}" srcOrd="4" destOrd="0" presId="urn:microsoft.com/office/officeart/2005/8/layout/vList5"/>
    <dgm:cxn modelId="{AB6F4C4C-3D78-45B6-99E5-3D1000BCCBF8}" type="presParOf" srcId="{D9C084C0-B48D-4A6E-8CEC-86D511513F9D}" destId="{091C9CD5-8BCB-409F-98CC-A6DE0607DC9F}" srcOrd="0" destOrd="0" presId="urn:microsoft.com/office/officeart/2005/8/layout/vList5"/>
    <dgm:cxn modelId="{1A112759-2E94-470E-BCD9-5D5D37BC9230}" type="presParOf" srcId="{D9C084C0-B48D-4A6E-8CEC-86D511513F9D}" destId="{F70F37D8-CD16-4D53-8FB6-71924451F4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2F421-7786-44B8-A3FA-E84705E7100B}">
      <dsp:nvSpPr>
        <dsp:cNvPr id="0" name=""/>
        <dsp:cNvSpPr/>
      </dsp:nvSpPr>
      <dsp:spPr>
        <a:xfrm>
          <a:off x="0" y="0"/>
          <a:ext cx="8987123" cy="1004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бейтарап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атомдар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иондарға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айналатын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мысалы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қыздыру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микротолқынды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өрістің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әсерінен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өрісінің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әсерінен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үдетілетін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ион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көзі</a:t>
          </a:r>
          <a:endParaRPr lang="ru-KZ" sz="1900" kern="1200" dirty="0"/>
        </a:p>
      </dsp:txBody>
      <dsp:txXfrm>
        <a:off x="29417" y="29417"/>
        <a:ext cx="7903343" cy="945523"/>
      </dsp:txXfrm>
    </dsp:sp>
    <dsp:sp modelId="{B0C99F3A-5A12-4875-A449-B7E172A05A92}">
      <dsp:nvSpPr>
        <dsp:cNvPr id="0" name=""/>
        <dsp:cNvSpPr/>
      </dsp:nvSpPr>
      <dsp:spPr>
        <a:xfrm>
          <a:off x="792981" y="1171750"/>
          <a:ext cx="8987123" cy="1004357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тұрақты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магнит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өрістерінің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аудандары</a:t>
          </a:r>
          <a:endParaRPr lang="ru-KZ" sz="1900" kern="1200" dirty="0"/>
        </a:p>
      </dsp:txBody>
      <dsp:txXfrm>
        <a:off x="822398" y="1201167"/>
        <a:ext cx="7482476" cy="945523"/>
      </dsp:txXfrm>
    </dsp:sp>
    <dsp:sp modelId="{6DD6D5DE-061B-44D0-8B57-B005FBF99226}">
      <dsp:nvSpPr>
        <dsp:cNvPr id="0" name=""/>
        <dsp:cNvSpPr/>
      </dsp:nvSpPr>
      <dsp:spPr>
        <a:xfrm>
          <a:off x="1585963" y="2343500"/>
          <a:ext cx="8987123" cy="100435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ион осы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өрістерді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кесіп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өтетін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иондар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түсетін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нүктелердің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координаталарын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анықтайтын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қабылдағыш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KZ" sz="1900" kern="1200" dirty="0"/>
        </a:p>
      </dsp:txBody>
      <dsp:txXfrm>
        <a:off x="1615380" y="2372917"/>
        <a:ext cx="7482476" cy="945523"/>
      </dsp:txXfrm>
    </dsp:sp>
    <dsp:sp modelId="{FD4DCB37-9679-4D02-B3A7-817D562BAEE7}">
      <dsp:nvSpPr>
        <dsp:cNvPr id="0" name=""/>
        <dsp:cNvSpPr/>
      </dsp:nvSpPr>
      <dsp:spPr>
        <a:xfrm>
          <a:off x="8334291" y="761637"/>
          <a:ext cx="652832" cy="6528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2900" kern="1200"/>
        </a:p>
      </dsp:txBody>
      <dsp:txXfrm>
        <a:off x="8481178" y="761637"/>
        <a:ext cx="359058" cy="491256"/>
      </dsp:txXfrm>
    </dsp:sp>
    <dsp:sp modelId="{EB2B2A0E-DF42-42BB-AE7B-85F27A4402EC}">
      <dsp:nvSpPr>
        <dsp:cNvPr id="0" name=""/>
        <dsp:cNvSpPr/>
      </dsp:nvSpPr>
      <dsp:spPr>
        <a:xfrm>
          <a:off x="9127273" y="1926692"/>
          <a:ext cx="652832" cy="6528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2900" kern="1200"/>
        </a:p>
      </dsp:txBody>
      <dsp:txXfrm>
        <a:off x="9274160" y="1926692"/>
        <a:ext cx="359058" cy="491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BE23-33DD-4CFB-AF32-CF58050D4CC7}">
      <dsp:nvSpPr>
        <dsp:cNvPr id="0" name=""/>
        <dsp:cNvSpPr/>
      </dsp:nvSpPr>
      <dsp:spPr>
        <a:xfrm rot="5400000">
          <a:off x="6643518" y="-2686364"/>
          <a:ext cx="1123519" cy="678143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магнит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өрісінің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көмегімен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иондарды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бөлу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фокустаумен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статикалық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масс-спектрометр;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циклоидты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масс-спектрометр (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трохотрон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14559" y="197441"/>
        <a:ext cx="6726592" cy="1013827"/>
      </dsp:txXfrm>
    </dsp:sp>
    <dsp:sp modelId="{F118D0CB-F925-4904-B6DB-ED6B671EF829}">
      <dsp:nvSpPr>
        <dsp:cNvPr id="0" name=""/>
        <dsp:cNvSpPr/>
      </dsp:nvSpPr>
      <dsp:spPr>
        <a:xfrm>
          <a:off x="0" y="2154"/>
          <a:ext cx="3814558" cy="1404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Иондарды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бөлу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тұрақты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баяу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өзгеретін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магниттік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электрлік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өрістердің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көмегімен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жүзеге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асырылатын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статикалық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спектрометрлер</a:t>
          </a:r>
          <a:endParaRPr lang="ru-KZ" sz="1700" b="1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57" y="70711"/>
        <a:ext cx="3677444" cy="1267285"/>
      </dsp:txXfrm>
    </dsp:sp>
    <dsp:sp modelId="{06F29FD7-0E79-4F5A-B804-1784F180F1CC}">
      <dsp:nvSpPr>
        <dsp:cNvPr id="0" name=""/>
        <dsp:cNvSpPr/>
      </dsp:nvSpPr>
      <dsp:spPr>
        <a:xfrm rot="5400000">
          <a:off x="6643518" y="-1211745"/>
          <a:ext cx="1123519" cy="6781438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Осы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типтегі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спектрометрлер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импульстік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спектрометрлер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хронотрондар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деп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те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аталады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14559" y="1672060"/>
        <a:ext cx="6726592" cy="1013827"/>
      </dsp:txXfrm>
    </dsp:sp>
    <dsp:sp modelId="{05603DFB-CA0E-4BD4-9209-B7340EE04D41}">
      <dsp:nvSpPr>
        <dsp:cNvPr id="0" name=""/>
        <dsp:cNvSpPr/>
      </dsp:nvSpPr>
      <dsp:spPr>
        <a:xfrm>
          <a:off x="0" y="1476773"/>
          <a:ext cx="3814558" cy="140439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Ұшу</a:t>
          </a: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кезінде</a:t>
          </a: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иондар</a:t>
          </a: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анализаторда</a:t>
          </a: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бөлінетін</a:t>
          </a: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ұшу</a:t>
          </a: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уақытының</a:t>
          </a: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спектрометрлері</a:t>
          </a:r>
          <a:endParaRPr lang="ru-KZ" sz="1500" b="1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57" y="1545330"/>
        <a:ext cx="3677444" cy="1267285"/>
      </dsp:txXfrm>
    </dsp:sp>
    <dsp:sp modelId="{F70F37D8-CD16-4D53-8FB6-71924451F49F}">
      <dsp:nvSpPr>
        <dsp:cNvPr id="0" name=""/>
        <dsp:cNvSpPr/>
      </dsp:nvSpPr>
      <dsp:spPr>
        <a:xfrm rot="5400000">
          <a:off x="6435680" y="304195"/>
          <a:ext cx="1512616" cy="6807011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магнит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өрісі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резонанстық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радиожиілік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спектрометрі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омегатрон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квадрупольді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электрлік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массалық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сүзгі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монополярлы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спектрометрлер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радиожиілік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спектрометрі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фарвитрон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);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радиожиілік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спектрометрі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топатрон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88483" y="3025232"/>
        <a:ext cx="6733171" cy="1364936"/>
      </dsp:txXfrm>
    </dsp:sp>
    <dsp:sp modelId="{091C9CD5-8BCB-409F-98CC-A6DE0607DC9F}">
      <dsp:nvSpPr>
        <dsp:cNvPr id="0" name=""/>
        <dsp:cNvSpPr/>
      </dsp:nvSpPr>
      <dsp:spPr>
        <a:xfrm>
          <a:off x="0" y="3005501"/>
          <a:ext cx="3788482" cy="140439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Иондар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қозғалысының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сипаты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мысалы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тербеліс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жиілігі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қолданылатын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жиілікті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кернеуге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белгілі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бір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сәйкес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келетін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радиожиілік</a:t>
          </a:r>
          <a:r>
            <a:rPr lang="ru-RU" sz="17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масс-</a:t>
          </a:r>
          <a:r>
            <a:rPr lang="ru-RU" sz="17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спектрометрлері</a:t>
          </a:r>
          <a:endParaRPr lang="ru-KZ" sz="1700" b="1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57" y="3074058"/>
        <a:ext cx="3651368" cy="1267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534368" y="2032097"/>
            <a:ext cx="9123263" cy="1955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kk-K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спектрометрлер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16666"/>
            <a:ext cx="8676217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F32B1-468A-8B8D-20B4-A3AF42E87326}"/>
              </a:ext>
            </a:extLst>
          </p:cNvPr>
          <p:cNvSpPr txBox="1"/>
          <p:nvPr/>
        </p:nvSpPr>
        <p:spPr>
          <a:xfrm>
            <a:off x="623318" y="979999"/>
            <a:ext cx="11096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Өкінішке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массаларда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ажыратымдылық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себебі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ұзағырақ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массалар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бірдей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м/з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мәндері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жылдамдықтарына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жете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бермейді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Бұл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мәселені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рефлектор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Рефлектор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түтігінің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кернеулі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электродтар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сериясынан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Ион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рефлекторға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кернеудің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әсерінен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шағылысады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Рефлектор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м/з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жолақты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тарылту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ажыратымдылықты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Жылдамырақ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рефлекторларға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рефлекторға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азырақ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бірдей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m/z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детекторға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жетіп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жолағын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тарылтады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5916294-0184-E34D-4921-499E7098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36" y="3306598"/>
            <a:ext cx="57150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F8E6EFE-D6B4-FA40-88A0-12A6620F0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8"/>
          <a:stretch/>
        </p:blipFill>
        <p:spPr bwMode="auto">
          <a:xfrm>
            <a:off x="2045116" y="3307579"/>
            <a:ext cx="2270020" cy="15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E0F8BC-698B-4215-94E1-9CB57A8D8D51}"/>
              </a:ext>
            </a:extLst>
          </p:cNvPr>
          <p:cNvSpPr txBox="1"/>
          <p:nvPr/>
        </p:nvSpPr>
        <p:spPr>
          <a:xfrm>
            <a:off x="2045115" y="4821325"/>
            <a:ext cx="2207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Сызықтық потенциал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712F9-7B2F-6F59-8813-4DA45ECE15E1}"/>
              </a:ext>
            </a:extLst>
          </p:cNvPr>
          <p:cNvSpPr txBox="1"/>
          <p:nvPr/>
        </p:nvSpPr>
        <p:spPr>
          <a:xfrm>
            <a:off x="818834" y="5287825"/>
            <a:ext cx="109011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жақта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шағылысу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жақта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ағылыстырғыштың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суреті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Рефлектордың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ұшу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түтігіне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жақта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айна (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жақта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Металл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пластиналар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дестесіне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кернеулер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ұшу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түтігіне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қайтаратын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дизайнда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айна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электродтары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бос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тым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конверттік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түтіктің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металл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бетінің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орналасуынан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туындаған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айна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ішіндегі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өрістің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бұрмалануына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әкелуі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79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16666"/>
            <a:ext cx="8676217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8A3DC4-D2D6-7336-B298-0F03DE40D579}"/>
              </a:ext>
            </a:extLst>
          </p:cNvPr>
          <p:cNvSpPr/>
          <p:nvPr/>
        </p:nvSpPr>
        <p:spPr>
          <a:xfrm>
            <a:off x="2959584" y="3958208"/>
            <a:ext cx="2359292" cy="5550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A1AE607-B625-11CD-EF59-35A19E14957B}"/>
              </a:ext>
            </a:extLst>
          </p:cNvPr>
          <p:cNvSpPr/>
          <p:nvPr/>
        </p:nvSpPr>
        <p:spPr>
          <a:xfrm>
            <a:off x="6221610" y="3958207"/>
            <a:ext cx="1433531" cy="568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8" name="Блок-схема: процесс 57">
            <a:extLst>
              <a:ext uri="{FF2B5EF4-FFF2-40B4-BE49-F238E27FC236}">
                <a16:creationId xmlns:a16="http://schemas.microsoft.com/office/drawing/2014/main" id="{BF1C966D-EFBB-4BC5-B652-671F00BD6AE6}"/>
              </a:ext>
            </a:extLst>
          </p:cNvPr>
          <p:cNvSpPr/>
          <p:nvPr/>
        </p:nvSpPr>
        <p:spPr>
          <a:xfrm>
            <a:off x="6221610" y="5066668"/>
            <a:ext cx="1710137" cy="57272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Блок-схема: процесс 56">
            <a:extLst>
              <a:ext uri="{FF2B5EF4-FFF2-40B4-BE49-F238E27FC236}">
                <a16:creationId xmlns:a16="http://schemas.microsoft.com/office/drawing/2014/main" id="{92935F2C-CF8F-093C-1B87-54B2AF8A3902}"/>
              </a:ext>
            </a:extLst>
          </p:cNvPr>
          <p:cNvSpPr/>
          <p:nvPr/>
        </p:nvSpPr>
        <p:spPr>
          <a:xfrm>
            <a:off x="3475470" y="5075509"/>
            <a:ext cx="1710137" cy="57272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F32B1-468A-8B8D-20B4-A3AF42E87326}"/>
                  </a:ext>
                </a:extLst>
              </p:cNvPr>
              <p:cNvSpPr txBox="1"/>
              <p:nvPr/>
            </p:nvSpPr>
            <p:spPr>
              <a:xfrm>
                <a:off x="703203" y="2209607"/>
                <a:ext cx="11025898" cy="342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  <a:p>
                <a:endParaRPr lang="kk-KZ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Қозғалыстағы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зарядтар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магнит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өрісіне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енген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кезде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заряд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берілген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магнит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өрісіне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перпендикуляр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бағытта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бірегей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радиусы бар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айналмалы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қозғалысқа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ауытқиды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Магнит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өрісіндегі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иондар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екі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бірдей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күшке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ұшырайды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магнит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өрісіне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центрге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тартқыш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күшке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байланысты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күш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16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                            </m:t>
                    </m:r>
                    <m:sSub>
                      <m:sSubPr>
                        <m:ctrlPr>
                          <a:rPr lang="ru-KZ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𝒛𝒗𝑩</m:t>
                    </m:r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ru-KZ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</m:sSub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KZ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KZ" sz="1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𝒎𝒗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en-US" sz="1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𝑩𝒛𝒓</m:t>
                        </m:r>
                      </m:num>
                      <m:den>
                        <m:r>
                          <a:rPr lang="en-US" sz="1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Егер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бұл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теңдеу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кинетикалық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энергия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теңдеуіне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ауыстырылса</a:t>
                </a:r>
                <a:endParaRPr 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𝑲𝑬</m:t>
                    </m:r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𝒛𝑽</m:t>
                    </m:r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𝒎𝒗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1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den>
                    </m:f>
                    <m:r>
                      <a:rPr lang="en-US" sz="1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6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16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6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16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1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den>
                    </m:f>
                  </m:oMath>
                </a14:m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F32B1-468A-8B8D-20B4-A3AF42E87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03" y="2209607"/>
                <a:ext cx="11025898" cy="3429785"/>
              </a:xfrm>
              <a:prstGeom prst="rect">
                <a:avLst/>
              </a:prstGeom>
              <a:blipFill>
                <a:blip r:embed="rId2"/>
                <a:stretch>
                  <a:fillRect l="-276" r="-33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69AF03F2-5067-FCC9-4B57-5105CD2A3DF2}"/>
              </a:ext>
            </a:extLst>
          </p:cNvPr>
          <p:cNvSpPr/>
          <p:nvPr/>
        </p:nvSpPr>
        <p:spPr>
          <a:xfrm>
            <a:off x="1031504" y="885023"/>
            <a:ext cx="4765532" cy="621129"/>
          </a:xfrm>
          <a:prstGeom prst="flowChartProcess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ACE172-EF58-2E68-D161-D0BDA564E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91" y="938491"/>
            <a:ext cx="5254251" cy="2059450"/>
          </a:xfrm>
          <a:prstGeom prst="rect">
            <a:avLst/>
          </a:prstGeom>
        </p:spPr>
      </p:pic>
      <p:sp>
        <p:nvSpPr>
          <p:cNvPr id="54" name="Стрелка: вправо 53">
            <a:extLst>
              <a:ext uri="{FF2B5EF4-FFF2-40B4-BE49-F238E27FC236}">
                <a16:creationId xmlns:a16="http://schemas.microsoft.com/office/drawing/2014/main" id="{41F9A0F5-FA91-CE91-83DE-D5FE832C6013}"/>
              </a:ext>
            </a:extLst>
          </p:cNvPr>
          <p:cNvSpPr/>
          <p:nvPr/>
        </p:nvSpPr>
        <p:spPr>
          <a:xfrm>
            <a:off x="5503913" y="4126226"/>
            <a:ext cx="563885" cy="20597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CDDB63FC-9E63-866D-3AA2-B6CF3BC1A73C}"/>
              </a:ext>
            </a:extLst>
          </p:cNvPr>
          <p:cNvSpPr/>
          <p:nvPr/>
        </p:nvSpPr>
        <p:spPr>
          <a:xfrm>
            <a:off x="5503913" y="5223945"/>
            <a:ext cx="572674" cy="21835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7ECAB6-7046-4306-AD7B-20960B871888}"/>
              </a:ext>
            </a:extLst>
          </p:cNvPr>
          <p:cNvSpPr txBox="1"/>
          <p:nvPr/>
        </p:nvSpPr>
        <p:spPr>
          <a:xfrm>
            <a:off x="730863" y="1526487"/>
            <a:ext cx="55988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Жоғарыда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айтылған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анализаторына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сектор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анализаторларында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заряд пен масса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қатынасы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бөлінген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түтігі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жеделдетіледі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сектор мен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айырмашылық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AE090D-B8D3-46E3-82D3-7785B0C9808F}"/>
              </a:ext>
            </a:extLst>
          </p:cNvPr>
          <p:cNvSpPr txBox="1"/>
          <p:nvPr/>
        </p:nvSpPr>
        <p:spPr>
          <a:xfrm>
            <a:off x="1066781" y="98171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Магниттік сектордың масс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3865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16666"/>
            <a:ext cx="8676217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F32B1-468A-8B8D-20B4-A3AF42E87326}"/>
                  </a:ext>
                </a:extLst>
              </p:cNvPr>
              <p:cNvSpPr txBox="1"/>
              <p:nvPr/>
            </p:nvSpPr>
            <p:spPr>
              <a:xfrm>
                <a:off x="623319" y="960366"/>
                <a:ext cx="10945362" cy="4352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Электростатикалық сектордың мас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c-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анализаторы</a:t>
                </a:r>
              </a:p>
              <a:p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Ұшу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анализаторының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уақытына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ұқсас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өйткені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ол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ұшу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кезінде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иондарды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бөледі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бірақ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ол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өрісінің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көмегімен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бөлінеді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Электростатикалық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сектор анализаторы потенциалы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қарама-қарсы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екі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қисық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пластинадан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тұрады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Ион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өрісі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арқылы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қозғалған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кезде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ол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ауытқиды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өрісінің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әсерінен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ионға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түсетін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күш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ионға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түсетін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центрге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тартқыш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күшке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Мұнда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бірдей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кинетикалық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энергияның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иондары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фокусталады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ал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кинетикалық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энергиясы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әртүрлі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иондар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дисперсті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𝐾𝐸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𝑧𝑉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KZ" sz="1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𝑧𝐸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KZ" sz="1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KZ" sz="1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KZ" sz="16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Электростатикалық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сектор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анализаторлары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иондық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сәуле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энергияға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бағытталған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энергия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фокустары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болып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табылады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Электростатикалық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және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магниттік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сектор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анализаторлары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жеке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пайдаланылған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кезде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фокустау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құралдары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болып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табылады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Бірақ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екі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әдісті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бірге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қолданғанда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ол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қос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фокустау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құралы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деп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аталады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.,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өйткені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бұл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құралда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энергиялар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да,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бұрыштық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дисперсиялар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да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фокусталған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KZ" sz="16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F32B1-468A-8B8D-20B4-A3AF42E87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9" y="960366"/>
                <a:ext cx="10945362" cy="4352345"/>
              </a:xfrm>
              <a:prstGeom prst="rect">
                <a:avLst/>
              </a:prstGeom>
              <a:blipFill>
                <a:blip r:embed="rId2"/>
                <a:stretch>
                  <a:fillRect l="-278" t="-840" r="-278" b="-56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69AF03F2-5067-FCC9-4B57-5105CD2A3DF2}"/>
              </a:ext>
            </a:extLst>
          </p:cNvPr>
          <p:cNvSpPr/>
          <p:nvPr/>
        </p:nvSpPr>
        <p:spPr>
          <a:xfrm>
            <a:off x="2512855" y="921381"/>
            <a:ext cx="5981991" cy="544668"/>
          </a:xfrm>
          <a:prstGeom prst="flowChartProcess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8939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16666"/>
            <a:ext cx="8676217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F32B1-468A-8B8D-20B4-A3AF42E87326}"/>
              </a:ext>
            </a:extLst>
          </p:cNvPr>
          <p:cNvSpPr txBox="1"/>
          <p:nvPr/>
        </p:nvSpPr>
        <p:spPr>
          <a:xfrm>
            <a:off x="691480" y="2376750"/>
            <a:ext cx="4040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kk-K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Төрт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полюсті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ион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ұстағыш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әдетте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массалық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селективті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лақтыруды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мұнда</a:t>
            </a:r>
            <a:r>
              <a:rPr lang="kk-KZ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тұтынылған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қолданылған</a:t>
            </a:r>
            <a:r>
              <a:rPr lang="kk-KZ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радиожиілік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кернеуін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біртіндеп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kk-KZ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масса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іріктеп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шығарады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69AF03F2-5067-FCC9-4B57-5105CD2A3DF2}"/>
              </a:ext>
            </a:extLst>
          </p:cNvPr>
          <p:cNvSpPr/>
          <p:nvPr/>
        </p:nvSpPr>
        <p:spPr>
          <a:xfrm>
            <a:off x="2753045" y="884492"/>
            <a:ext cx="6303077" cy="566315"/>
          </a:xfrm>
          <a:prstGeom prst="flowChartProcess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7" name="Рисунок 26" descr="Изображение выглядит как Детское искусство, диаграмма, снимок экран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E6F4958-A264-64D7-149E-01D865949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64" y="3048506"/>
            <a:ext cx="7018961" cy="322267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11B42BB-EAD3-7CDE-F52F-9EF0083EA8BB}"/>
              </a:ext>
            </a:extLst>
          </p:cNvPr>
          <p:cNvSpPr txBox="1"/>
          <p:nvPr/>
        </p:nvSpPr>
        <p:spPr>
          <a:xfrm>
            <a:off x="509128" y="4764226"/>
            <a:ext cx="4272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Классикалық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қондырғының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зарядты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қызыл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бөлшегі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бар,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зарядталған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бөлшектердің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бұлтымен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қоршалған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қызыл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төрт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полюсті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ион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тұзақтарының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схемасы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. Электр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E (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көк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шеткі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қақпақтардың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төрт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полюсі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(а,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сақиналы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электрод (b)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жасалады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. 1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2-суреттер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айнымалы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ток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циклі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кезіндегі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күйді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ru-KZ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DBF7BC-03A9-4A62-8777-AF732DB3CA18}"/>
              </a:ext>
            </a:extLst>
          </p:cNvPr>
          <p:cNvSpPr txBox="1"/>
          <p:nvPr/>
        </p:nvSpPr>
        <p:spPr>
          <a:xfrm>
            <a:off x="543040" y="1426954"/>
            <a:ext cx="1117690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Бұл анализатор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жоғарыда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аталған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төртполюсті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анализатор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принциптерді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қолданады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масса-заряд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қатынасы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пайдаланады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Анализатор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кернеудегі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сақиналы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электродпен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жерге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тұйықталған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соңғы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қақпақ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электродтарымен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жасалады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Иондар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электродтар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аймаққа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соңғы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қақпақтардың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енеді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Кіргеннен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электродтардың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әсерінен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қуыстағы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м/з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мәндерінің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иондарын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кеңістікте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орбитаға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шығарады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Радиожиілік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жоғарылаған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ауыр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массалық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орбиталары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тұрақтанады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жеңіл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массалық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тұрақтанады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қабырғамен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соқтығысуына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әкеледі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детекторға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бару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мүмкіндігін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жояды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9EEDEA-E9E1-493F-812F-B555F313D02A}"/>
              </a:ext>
            </a:extLst>
          </p:cNvPr>
          <p:cNvSpPr txBox="1"/>
          <p:nvPr/>
        </p:nvSpPr>
        <p:spPr>
          <a:xfrm>
            <a:off x="2857323" y="94029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Квадрупольді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ұстағыш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анализаторлар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2847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16666"/>
            <a:ext cx="8676217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F32B1-468A-8B8D-20B4-A3AF42E87326}"/>
              </a:ext>
            </a:extLst>
          </p:cNvPr>
          <p:cNvSpPr txBox="1"/>
          <p:nvPr/>
        </p:nvSpPr>
        <p:spPr>
          <a:xfrm>
            <a:off x="623319" y="979999"/>
            <a:ext cx="111677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Иондық циклотронды резонанс 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ИЦР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k-K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ИЦР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орбитаға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ион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тұзағы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Бұл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диапазондағы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көмектеседі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Жоғарыда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айтылғандай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заряд магнит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енгенде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орбитаны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центрге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тартқыш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магнит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әсерінен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түсетін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центрге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тартқыш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күшке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69AF03F2-5067-FCC9-4B57-5105CD2A3DF2}"/>
              </a:ext>
            </a:extLst>
          </p:cNvPr>
          <p:cNvSpPr/>
          <p:nvPr/>
        </p:nvSpPr>
        <p:spPr>
          <a:xfrm>
            <a:off x="3653328" y="945835"/>
            <a:ext cx="4624074" cy="495591"/>
          </a:xfrm>
          <a:prstGeom prst="flowChartProcess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CFDF17-BB29-B535-FE10-2D21D0B82BE6}"/>
                  </a:ext>
                </a:extLst>
              </p:cNvPr>
              <p:cNvSpPr txBox="1"/>
              <p:nvPr/>
            </p:nvSpPr>
            <p:spPr>
              <a:xfrm>
                <a:off x="5317806" y="2822937"/>
                <a:ext cx="12010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𝑥𝑣𝐵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ru-K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CFDF17-BB29-B535-FE10-2D21D0B82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806" y="2822937"/>
                <a:ext cx="120103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A870D03-6CFB-31B3-3EF0-477AE91B65FF}"/>
              </a:ext>
            </a:extLst>
          </p:cNvPr>
          <p:cNvSpPr txBox="1"/>
          <p:nvPr/>
        </p:nvSpPr>
        <p:spPr>
          <a:xfrm>
            <a:off x="654236" y="3411994"/>
            <a:ext cx="11065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Магнит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перпендикуляр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бұрыштық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b="1" baseline="-25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=v\r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ауыстыруға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B51071-91B2-D5FB-C3F6-100208D7FD2A}"/>
                  </a:ext>
                </a:extLst>
              </p:cNvPr>
              <p:cNvSpPr txBox="1"/>
              <p:nvPr/>
            </p:nvSpPr>
            <p:spPr>
              <a:xfrm>
                <a:off x="5457291" y="3813748"/>
                <a:ext cx="1077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K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KZ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B51071-91B2-D5FB-C3F6-100208D7F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291" y="3813748"/>
                <a:ext cx="1077987" cy="276999"/>
              </a:xfrm>
              <a:prstGeom prst="rect">
                <a:avLst/>
              </a:prstGeom>
              <a:blipFill>
                <a:blip r:embed="rId3"/>
                <a:stretch>
                  <a:fillRect l="-4520" r="-565" b="-1111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BB162E0-756F-EE13-087E-9D356D9B6540}"/>
                  </a:ext>
                </a:extLst>
              </p:cNvPr>
              <p:cNvSpPr txBox="1"/>
              <p:nvPr/>
            </p:nvSpPr>
            <p:spPr>
              <a:xfrm>
                <a:off x="5478297" y="4152667"/>
                <a:ext cx="880049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K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K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KZ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BB162E0-756F-EE13-087E-9D356D9B6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97" y="4152667"/>
                <a:ext cx="880049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839BC175-6082-E09B-162F-275A558AF347}"/>
              </a:ext>
            </a:extLst>
          </p:cNvPr>
          <p:cNvSpPr txBox="1"/>
          <p:nvPr/>
        </p:nvSpPr>
        <p:spPr>
          <a:xfrm>
            <a:off x="529392" y="4896158"/>
            <a:ext cx="11190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Орбитаның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жиілігі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жылдамдыққа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заряды мен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массасына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зарядқа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қатынасын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бұрыштық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жылдамдықты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Бұл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қатынас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мынада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m/z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m/z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Қарама-қарсы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таңбалы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зарядтардың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бұрыштық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бірдей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айырмашылығы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қарама-қарсы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4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16666"/>
            <a:ext cx="8676217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F32B1-468A-8B8D-20B4-A3AF42E87326}"/>
              </a:ext>
            </a:extLst>
          </p:cNvPr>
          <p:cNvSpPr txBox="1"/>
          <p:nvPr/>
        </p:nvSpPr>
        <p:spPr>
          <a:xfrm>
            <a:off x="614165" y="974664"/>
            <a:ext cx="11167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Тұтқынға алынған иондардан электр сигналын жасау үшін ион тұзағына әртүрлі электр өрісі қолданылады.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өрісіндегі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мәніне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келгенде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ион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энергияны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жұтып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радиусын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Бұл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орбитада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ион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пластина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тербелгенде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пластиналардың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екіншісінің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үстінде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тербелмелі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ток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кескінін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тудырады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Ток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жиіліктегі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ұяшықтағы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тура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пропорционал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F5A47B-DA33-9478-ED08-B22ADA84E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448" y="3282987"/>
            <a:ext cx="8031951" cy="2996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057C043-CA2C-8639-1F4A-EE58A9AE53A4}"/>
                  </a:ext>
                </a:extLst>
              </p:cNvPr>
              <p:cNvSpPr txBox="1"/>
              <p:nvPr/>
            </p:nvSpPr>
            <p:spPr>
              <a:xfrm>
                <a:off x="4927601" y="1499476"/>
                <a:ext cx="17798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𝐸𝑜𝑐𝑜𝑠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KZ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057C043-CA2C-8639-1F4A-EE58A9AE5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601" y="1499476"/>
                <a:ext cx="1779846" cy="307777"/>
              </a:xfrm>
              <a:prstGeom prst="rect">
                <a:avLst/>
              </a:prstGeom>
              <a:blipFill>
                <a:blip r:embed="rId3"/>
                <a:stretch>
                  <a:fillRect l="-2740" t="-2000" r="-4795" b="-3600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84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367" y="390686"/>
            <a:ext cx="8676217" cy="310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Статикалық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79F7A-AC42-448F-513D-4A2189629C67}"/>
              </a:ext>
            </a:extLst>
          </p:cNvPr>
          <p:cNvSpPr txBox="1"/>
          <p:nvPr/>
        </p:nvSpPr>
        <p:spPr>
          <a:xfrm>
            <a:off x="697343" y="977948"/>
            <a:ext cx="609716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масс-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спектрометрде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(4-сурет)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талданатын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қыздырылған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катод (3)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шығаратын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электрондар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шоғымен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көзде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иондалады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коллекторда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бейтараптандырылады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Иондар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нонизатордан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тар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шығатын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саңылау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шығарылады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жеделдетіледі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линзаларының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фокусталады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Массалары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зарядтарына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жылдамдыққа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моноэнергетикалық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шоғы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магниттің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көлденең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өрісінің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аймағына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түседі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Лоренц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күшінің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әсерінен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қозғалыс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бағытын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өзгертеді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саңылауы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коллекторға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массалық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кіреді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ион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коллекторының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күшейткіш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құрылғысына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Әдетте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газ-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аналитикалық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сканерлеу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бұрышы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90; 120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180°.</a:t>
            </a:r>
            <a:endParaRPr lang="ru-KZ" dirty="0"/>
          </a:p>
        </p:txBody>
      </p:sp>
      <p:pic>
        <p:nvPicPr>
          <p:cNvPr id="9" name="Рисунок 8" descr="Изображение выглядит как зарисовка, рисунок, диаграмма, Штрихов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26C179B-4FE5-BEC1-714B-F9D68EC70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37" y="1049481"/>
            <a:ext cx="4602273" cy="49044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0892CAD-DB32-CE14-63EC-58D2A00E0700}"/>
              </a:ext>
            </a:extLst>
          </p:cNvPr>
          <p:cNvSpPr txBox="1"/>
          <p:nvPr/>
        </p:nvSpPr>
        <p:spPr>
          <a:xfrm>
            <a:off x="7631181" y="5952635"/>
            <a:ext cx="37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4-сурет. Магниттік масс-спектрометр 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412746"/>
            <a:ext cx="8676217" cy="310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Статикалық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79F7A-AC42-448F-513D-4A2189629C67}"/>
              </a:ext>
            </a:extLst>
          </p:cNvPr>
          <p:cNvSpPr txBox="1"/>
          <p:nvPr/>
        </p:nvSpPr>
        <p:spPr>
          <a:xfrm>
            <a:off x="697343" y="977948"/>
            <a:ext cx="6097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массалық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сандары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теңдеу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анализатор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параметрлерімен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зарисовка, рисунок, диаграмма, Штрихов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26C179B-4FE5-BEC1-714B-F9D68EC70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37" y="1049481"/>
            <a:ext cx="4602273" cy="4904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EF1290-C111-3DFC-F64D-812453D511EA}"/>
                  </a:ext>
                </a:extLst>
              </p:cNvPr>
              <p:cNvSpPr txBox="1"/>
              <p:nvPr/>
            </p:nvSpPr>
            <p:spPr>
              <a:xfrm>
                <a:off x="3053953" y="1704289"/>
                <a:ext cx="2562881" cy="316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K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K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4,79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bSup>
                        <m:sSubSupPr>
                          <m:ctrlPr>
                            <a:rPr lang="ru-KZ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KZ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EF1290-C111-3DFC-F64D-812453D51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53" y="1704289"/>
                <a:ext cx="2562881" cy="316625"/>
              </a:xfrm>
              <a:prstGeom prst="rect">
                <a:avLst/>
              </a:prstGeom>
              <a:blipFill>
                <a:blip r:embed="rId3"/>
                <a:stretch>
                  <a:fillRect l="-1905" r="-1905" b="-2500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6D2D194-2CF7-45A3-A908-C424B7B643CA}"/>
              </a:ext>
            </a:extLst>
          </p:cNvPr>
          <p:cNvSpPr txBox="1"/>
          <p:nvPr/>
        </p:nvSpPr>
        <p:spPr>
          <a:xfrm>
            <a:off x="614165" y="2077487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Осы теңдеуінің талдауы массалық спектрді сканерлеудің екі мүмкін әдісі бар екенін көрсетеді:</a:t>
            </a:r>
          </a:p>
          <a:p>
            <a:pPr algn="just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магниттік (Н</a:t>
            </a:r>
            <a:r>
              <a:rPr lang="kk-KZ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өзгеруі) және электростатикалық 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өзгеруі).</a:t>
            </a:r>
          </a:p>
          <a:p>
            <a:pPr algn="just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Магниттік масс-спектрометрлердің рұқсаты</a:t>
            </a:r>
            <a:endParaRPr lang="ru-K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5505F0-5E53-04C0-A8C6-9B3F05AF6C65}"/>
                  </a:ext>
                </a:extLst>
              </p:cNvPr>
              <p:cNvSpPr txBox="1"/>
              <p:nvPr/>
            </p:nvSpPr>
            <p:spPr>
              <a:xfrm>
                <a:off x="2746176" y="3601483"/>
                <a:ext cx="1913537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K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KZ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5505F0-5E53-04C0-A8C6-9B3F05AF6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76" y="3601483"/>
                <a:ext cx="1913537" cy="519694"/>
              </a:xfrm>
              <a:prstGeom prst="rect">
                <a:avLst/>
              </a:prstGeom>
              <a:blipFill>
                <a:blip r:embed="rId4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AD7F35D3-7762-9AAD-E50F-B3E684E07662}"/>
              </a:ext>
            </a:extLst>
          </p:cNvPr>
          <p:cNvSpPr txBox="1"/>
          <p:nvPr/>
        </p:nvSpPr>
        <p:spPr>
          <a:xfrm>
            <a:off x="684025" y="423354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көзінен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шығатын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жердегі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ойықтың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жинағыштың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алдындағы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саңылаудың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аберрациялар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саңылауының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жазықтығында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сәуленің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кеңеюі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46066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412746"/>
            <a:ext cx="8676217" cy="310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Статикалық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79F7A-AC42-448F-513D-4A2189629C67}"/>
              </a:ext>
            </a:extLst>
          </p:cNvPr>
          <p:cNvSpPr txBox="1"/>
          <p:nvPr/>
        </p:nvSpPr>
        <p:spPr>
          <a:xfrm>
            <a:off x="697343" y="977948"/>
            <a:ext cx="609716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Панорамалық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масс-спектрометр (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фарвигрон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а-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қалдық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Талданатын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диафрагма-модулятор (2)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өтетін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электродтармен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үдетіледі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өтуі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түзілетін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параболалық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үдетіледі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Электродтар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4-тен 5-ке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осы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өрістің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әсерінен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нөлдік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тор мен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сигналдық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электрод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тербеледі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теріс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потенциал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электродқа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(б-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өзіндік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жиіліктегі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индукциялайды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Жоқтарды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кернеулерінің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жиіліктерін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жолақты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күшейткішпен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өлшеуден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тербеліс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жиілігі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318025-286E-F6F9-393A-38616D9DEBD4}"/>
                  </a:ext>
                </a:extLst>
              </p:cNvPr>
              <p:cNvSpPr txBox="1"/>
              <p:nvPr/>
            </p:nvSpPr>
            <p:spPr>
              <a:xfrm>
                <a:off x="3137328" y="4850579"/>
                <a:ext cx="1217192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K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K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ru-KZ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K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K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K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KZ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318025-286E-F6F9-393A-38616D9DE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28" y="4850579"/>
                <a:ext cx="1217192" cy="818366"/>
              </a:xfrm>
              <a:prstGeom prst="rect">
                <a:avLst/>
              </a:prstGeom>
              <a:blipFill>
                <a:blip r:embed="rId2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315D6030-9EAA-2FD8-C675-569A360F4641}"/>
              </a:ext>
            </a:extLst>
          </p:cNvPr>
          <p:cNvSpPr txBox="1"/>
          <p:nvPr/>
        </p:nvSpPr>
        <p:spPr>
          <a:xfrm>
            <a:off x="598013" y="5920596"/>
            <a:ext cx="410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a</a:t>
            </a:r>
            <a:r>
              <a:rPr lang="en-US" dirty="0"/>
              <a:t>- </a:t>
            </a:r>
            <a:r>
              <a:rPr lang="kk-KZ" dirty="0"/>
              <a:t>геометриялық анализатордық коэф.</a:t>
            </a:r>
            <a:endParaRPr lang="ru-KZ" dirty="0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5D5726-1747-606B-8F24-2C886FAC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627" y="970213"/>
            <a:ext cx="372620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1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315832"/>
            <a:ext cx="8676217" cy="310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Динамикалы</a:t>
            </a:r>
            <a:r>
              <a:rPr lang="kk-KZ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 масс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79F7A-AC42-448F-513D-4A2189629C67}"/>
              </a:ext>
            </a:extLst>
          </p:cNvPr>
          <p:cNvSpPr txBox="1"/>
          <p:nvPr/>
        </p:nvSpPr>
        <p:spPr>
          <a:xfrm>
            <a:off x="650635" y="1941663"/>
            <a:ext cx="67571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Массалары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мезгілде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перпендикуляр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өрістер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пластиналар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радиожиілік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магниттен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суретте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көрсетілмеген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өрісіндегі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айналмалы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жиілігі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жиілікті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кернеудің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жиілігімен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келетін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осы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өріспен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резонансқа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әсерінен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жеделдетіледі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орамалы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спираль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қозғалып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ион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Резонанстық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ток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өлшегіш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жазылады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массалары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электрон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сәулесінің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айналасында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жақындайды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алыстайды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Резонанстық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кеңістіктік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заряд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диэлектрлік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пластиналарда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бірте-бірте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рекомбинацияланады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6" name="Рисунок 55" descr="Изображение выглядит как зарисовка, рисунок, Штриховая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ED40D-FA30-C6E1-37B4-2C6357B56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36" y="1941663"/>
            <a:ext cx="4558360" cy="404508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A149A7F-8DEF-3FBD-3D0D-FB097766DB62}"/>
              </a:ext>
            </a:extLst>
          </p:cNvPr>
          <p:cNvSpPr txBox="1"/>
          <p:nvPr/>
        </p:nvSpPr>
        <p:spPr>
          <a:xfrm>
            <a:off x="7917486" y="5979854"/>
            <a:ext cx="4290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5-сурет.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Омегатрондық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масс-спектрометр </a:t>
            </a:r>
            <a:endParaRPr lang="ru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997332-9820-45C7-8AA0-40AD907A1B46}"/>
              </a:ext>
            </a:extLst>
          </p:cNvPr>
          <p:cNvSpPr txBox="1"/>
          <p:nvPr/>
        </p:nvSpPr>
        <p:spPr>
          <a:xfrm>
            <a:off x="623319" y="880148"/>
            <a:ext cx="109709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Омегатрондық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масс-спектрометр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омегатрон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таралғандардың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Жіпті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катод 5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жинағыш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пластиналардың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тесіктерінен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өтіп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ион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Талдағыштың 2-камерасы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өтетін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иондандырады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38133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2491" y="1559893"/>
            <a:ext cx="5948831" cy="4334629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20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20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endParaRPr lang="ru-RU" sz="20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Статикалық</a:t>
            </a:r>
            <a:r>
              <a:rPr lang="ru-RU" sz="20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масс-спектрометр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Динамикалық</a:t>
            </a:r>
            <a:r>
              <a:rPr lang="ru-RU" sz="20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</a:t>
            </a:r>
            <a:r>
              <a:rPr lang="en-US" sz="20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KZ" sz="20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634621" y="2942456"/>
            <a:ext cx="4321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342097"/>
            <a:ext cx="8676217" cy="310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Динамикалы</a:t>
            </a:r>
            <a:r>
              <a:rPr lang="kk-KZ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 масс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79F7A-AC42-448F-513D-4A2189629C67}"/>
                  </a:ext>
                </a:extLst>
              </p:cNvPr>
              <p:cNvSpPr txBox="1"/>
              <p:nvPr/>
            </p:nvSpPr>
            <p:spPr>
              <a:xfrm>
                <a:off x="730863" y="2106838"/>
                <a:ext cx="6546435" cy="3167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Монополярлы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анализатор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арқылы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өтетін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иондар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үшін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</m:sub>
                      </m:sSub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  <m:sSub>
                        <m:sSubPr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𝑼</m:t>
                          </m:r>
                        </m:e>
                        <m:sub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~</m:t>
                          </m:r>
                        </m:sub>
                      </m:sSub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\</m:t>
                      </m:r>
                      <m:d>
                        <m:dPr>
                          <m:ctrlP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𝒒𝒓</m:t>
                              </m:r>
                            </m:e>
                            <m:sub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мұндағы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- параметр,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бірінші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жуықтауда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γ-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ге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тең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монополярлы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масс-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спектрометрлер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үшін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= 0,5 ... 1,4).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Полярлық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масс-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спектрометрдің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рұқсаты</a:t>
                </a: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𝒑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ru-RU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ru-RU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ru-RU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ru-RU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kumimoji="0" lang="ru-RU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уск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ru-RU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kumimoji="0" lang="en-U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мұндағы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 –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анализатордың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ұзындығы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U –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көздегі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иондардың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үдететін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кернеуі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379F7A-AC42-448F-513D-4A2189629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63" y="2106838"/>
                <a:ext cx="6546435" cy="3167598"/>
              </a:xfrm>
              <a:prstGeom prst="rect">
                <a:avLst/>
              </a:prstGeom>
              <a:blipFill>
                <a:blip r:embed="rId2"/>
                <a:stretch>
                  <a:fillRect l="-559" t="-578" r="-466" b="-173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FA149A7F-8DEF-3FBD-3D0D-FB097766DB62}"/>
              </a:ext>
            </a:extLst>
          </p:cNvPr>
          <p:cNvSpPr txBox="1"/>
          <p:nvPr/>
        </p:nvSpPr>
        <p:spPr>
          <a:xfrm>
            <a:off x="7399323" y="5408704"/>
            <a:ext cx="4106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6-сурет.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04C16A-4FE6-7842-08BC-DDA42FD7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034" y="2092656"/>
            <a:ext cx="4717724" cy="3255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5F6A3BC-D6E4-4E92-8A91-9BFA824B333D}"/>
                  </a:ext>
                </a:extLst>
              </p:cNvPr>
              <p:cNvSpPr txBox="1"/>
              <p:nvPr/>
            </p:nvSpPr>
            <p:spPr>
              <a:xfrm>
                <a:off x="740046" y="888322"/>
                <a:ext cx="109799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Монополярлы масс-спектрометр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төртполюсті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масс-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спектрометрдің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модификациясы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болып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табылады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эроконвертер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төртполюстің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бір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квадранты (6-сурет).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Түрлендіргіш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дөңгелек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өзекшеден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(1)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және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жер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потенциалында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орналасқан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бұрышты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пластинадан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(2)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тұрады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Өзекшеге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</m:t>
                        </m:r>
                      </m:e>
                      <m:sub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</m:sub>
                    </m:sSub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kumimoji="0" lang="ru-RU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</m:t>
                        </m:r>
                      </m:e>
                      <m:sub>
                        <m:r>
                          <a:rPr kumimoji="0" lang="ru-RU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</m:sub>
                    </m:sSub>
                    <m:func>
                      <m:funcPr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𝑤𝑡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жоғары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жиілікті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кернеу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беріледі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Көзден </a:t>
                </a:r>
                <a:r>
                  <a:rPr lang="ru-RU" sz="1600" b="1" dirty="0" err="1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иондар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электродтар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арасындағы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саңылауға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өтеді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5F6A3BC-D6E4-4E92-8A91-9BFA824B3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46" y="888322"/>
                <a:ext cx="10979900" cy="1323439"/>
              </a:xfrm>
              <a:prstGeom prst="rect">
                <a:avLst/>
              </a:prstGeom>
              <a:blipFill>
                <a:blip r:embed="rId4"/>
                <a:stretch>
                  <a:fillRect l="-277" t="-1382" r="-27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37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412746"/>
            <a:ext cx="8676217" cy="310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Динамикалы</a:t>
            </a:r>
            <a:r>
              <a:rPr lang="kk-KZ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 масс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79F7A-AC42-448F-513D-4A2189629C67}"/>
              </a:ext>
            </a:extLst>
          </p:cNvPr>
          <p:cNvSpPr txBox="1"/>
          <p:nvPr/>
        </p:nvSpPr>
        <p:spPr>
          <a:xfrm>
            <a:off x="685151" y="2331720"/>
            <a:ext cx="64009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каскадтың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торларының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жиілікті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соған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қозғалған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энергия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жеделдету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энергияны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босатады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баяулайды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(6)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тежегіш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торлар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(5)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орнатылған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энергиясы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парциалды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пропорционал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149A7F-8DEF-3FBD-3D0D-FB097766DB62}"/>
              </a:ext>
            </a:extLst>
          </p:cNvPr>
          <p:cNvSpPr txBox="1"/>
          <p:nvPr/>
        </p:nvSpPr>
        <p:spPr>
          <a:xfrm>
            <a:off x="7104266" y="5047694"/>
            <a:ext cx="3806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6-сурет.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0E980E-BF9A-687E-F09C-9D59D5D9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581" y="2325662"/>
            <a:ext cx="4513520" cy="267607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01C1FB7-2299-4F0E-837D-E6F0719A50BD}"/>
              </a:ext>
            </a:extLst>
          </p:cNvPr>
          <p:cNvSpPr txBox="1"/>
          <p:nvPr/>
        </p:nvSpPr>
        <p:spPr>
          <a:xfrm>
            <a:off x="685152" y="1024985"/>
            <a:ext cx="110347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Радиожиілік масс-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спектрометрінің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артықшылығы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түйінсіз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сәуленің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апертураның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шектелген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көлденең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қималарының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болмауы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Жіпті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катод (1)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камерадағы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иондайды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Иондар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бір-бірінен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қашықтықта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каскадтардан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масс-спектрометр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кернеуімен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үдетіледі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163921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139" y="158036"/>
            <a:ext cx="8676217" cy="9941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b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E6BB4A2-AD16-084F-3A67-CCB13EE57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224014"/>
              </p:ext>
            </p:extLst>
          </p:nvPr>
        </p:nvGraphicFramePr>
        <p:xfrm>
          <a:off x="779189" y="2139819"/>
          <a:ext cx="10573087" cy="334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742C4B-788A-30CE-A6DE-C8A4170C12CE}"/>
              </a:ext>
            </a:extLst>
          </p:cNvPr>
          <p:cNvSpPr txBox="1"/>
          <p:nvPr/>
        </p:nvSpPr>
        <p:spPr>
          <a:xfrm>
            <a:off x="1811866" y="1219086"/>
            <a:ext cx="8263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Масс-спектрометр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бөліктерден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тұрады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991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139" y="158036"/>
            <a:ext cx="8676217" cy="9941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b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42C4B-788A-30CE-A6DE-C8A4170C12CE}"/>
              </a:ext>
            </a:extLst>
          </p:cNvPr>
          <p:cNvSpPr txBox="1"/>
          <p:nvPr/>
        </p:nvSpPr>
        <p:spPr>
          <a:xfrm>
            <a:off x="785560" y="945362"/>
            <a:ext cx="735251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көзінен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үдетілген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біркелкі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В1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өрістерінің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аймағына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енеді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1). Электр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өрісінің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конденсатор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пластиналарының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орналасуымен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көрсеткілермен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көрсетіледі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Магнит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сызба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жазықтығына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перпендикуляр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аймағында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В1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өрістер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қарама-қарсы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итереді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өрісінің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кернеулігі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 магнит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индукциясының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(В1)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мәндері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күштері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таңдалады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тиісінше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qvB1,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мұнда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бір-бірін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компенсациялады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яғни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qvB1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Ион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E/B1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аймағында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ауытқымай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қозғалады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индукциясы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В2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бар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біртекті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өрісінің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аймағына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еніп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саңылау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өтеді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Бұл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ион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шеңбер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бойымен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(6)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қозғалады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радиусы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қатынасынан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4" name="Picture 6">
            <a:extLst>
              <a:ext uri="{FF2B5EF4-FFF2-40B4-BE49-F238E27FC236}">
                <a16:creationId xmlns:a16="http://schemas.microsoft.com/office/drawing/2014/main" id="{596422AC-EAF0-49D5-A629-0819A3FE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78" y="850768"/>
            <a:ext cx="3602601" cy="41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182629"/>
            <a:ext cx="8676217" cy="994123"/>
          </a:xfrm>
        </p:spPr>
        <p:txBody>
          <a:bodyPr>
            <a:normAutofit/>
          </a:bodyPr>
          <a:lstStyle/>
          <a:p>
            <a:pPr algn="ctr"/>
            <a:b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38E4906-75B4-8C39-5931-E286049E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93" y="656700"/>
            <a:ext cx="3759143" cy="41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EA5CBF3-F622-6512-FD03-CB4C619ACFE3}"/>
              </a:ext>
            </a:extLst>
          </p:cNvPr>
          <p:cNvSpPr txBox="1"/>
          <p:nvPr/>
        </p:nvSpPr>
        <p:spPr>
          <a:xfrm>
            <a:off x="6871317" y="4882959"/>
            <a:ext cx="48992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1-сурет. </a:t>
            </a:r>
            <a:r>
              <a:rPr lang="ru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Масс-спектрометр </a:t>
            </a:r>
            <a:r>
              <a:rPr lang="ru-KZ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диаграммасы</a:t>
            </a:r>
            <a:r>
              <a:rPr lang="ru-K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ион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көзі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4 -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саңылау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диафрагмалар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біркелкі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өрістері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аймағы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біркелкі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аймағы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ион </a:t>
            </a:r>
            <a:r>
              <a:rPr lang="ru-KZ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траекториясы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детектор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6" name="Группа 1035">
            <a:extLst>
              <a:ext uri="{FF2B5EF4-FFF2-40B4-BE49-F238E27FC236}">
                <a16:creationId xmlns:a16="http://schemas.microsoft.com/office/drawing/2014/main" id="{FC8BB4ED-5E53-5FEA-B283-FA5346AE4525}"/>
              </a:ext>
            </a:extLst>
          </p:cNvPr>
          <p:cNvGrpSpPr/>
          <p:nvPr/>
        </p:nvGrpSpPr>
        <p:grpSpPr>
          <a:xfrm>
            <a:off x="144503" y="1994908"/>
            <a:ext cx="4599158" cy="2148479"/>
            <a:chOff x="879375" y="2924684"/>
            <a:chExt cx="4760589" cy="2292566"/>
          </a:xfrm>
        </p:grpSpPr>
        <p:sp>
          <p:nvSpPr>
            <p:cNvPr id="1029" name="Прямоугольник 1028">
              <a:extLst>
                <a:ext uri="{FF2B5EF4-FFF2-40B4-BE49-F238E27FC236}">
                  <a16:creationId xmlns:a16="http://schemas.microsoft.com/office/drawing/2014/main" id="{174E99EC-2EDC-9AD5-9BD7-A7900AFE7BC9}"/>
                </a:ext>
              </a:extLst>
            </p:cNvPr>
            <p:cNvSpPr/>
            <p:nvPr/>
          </p:nvSpPr>
          <p:spPr>
            <a:xfrm>
              <a:off x="879375" y="3929488"/>
              <a:ext cx="3294632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1035" name="Группа 1034">
              <a:extLst>
                <a:ext uri="{FF2B5EF4-FFF2-40B4-BE49-F238E27FC236}">
                  <a16:creationId xmlns:a16="http://schemas.microsoft.com/office/drawing/2014/main" id="{56890926-5F0F-F57C-1D61-AF7451C39D22}"/>
                </a:ext>
              </a:extLst>
            </p:cNvPr>
            <p:cNvGrpSpPr/>
            <p:nvPr/>
          </p:nvGrpSpPr>
          <p:grpSpPr>
            <a:xfrm>
              <a:off x="1333208" y="2924684"/>
              <a:ext cx="4306756" cy="2292566"/>
              <a:chOff x="1333208" y="2924684"/>
              <a:chExt cx="4306756" cy="2292566"/>
            </a:xfrm>
          </p:grpSpPr>
          <p:sp>
            <p:nvSpPr>
              <p:cNvPr id="1024" name="Прямоугольник: скругленные углы 1023">
                <a:extLst>
                  <a:ext uri="{FF2B5EF4-FFF2-40B4-BE49-F238E27FC236}">
                    <a16:creationId xmlns:a16="http://schemas.microsoft.com/office/drawing/2014/main" id="{286BA617-00C6-AA2C-DAA2-0CC67F04B711}"/>
                  </a:ext>
                </a:extLst>
              </p:cNvPr>
              <p:cNvSpPr/>
              <p:nvPr/>
            </p:nvSpPr>
            <p:spPr>
              <a:xfrm>
                <a:off x="1333209" y="2924684"/>
                <a:ext cx="2303451" cy="963014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Электр </a:t>
                </a:r>
                <a:r>
                  <a:rPr lang="ru-RU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өрісінің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кер-неулігі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Е:</a:t>
                </a:r>
              </a:p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:r>
                  <a:rPr lang="en-US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q</a:t>
                </a:r>
                <a:r>
                  <a:rPr lang="ru-RU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Е</a:t>
                </a:r>
                <a:endParaRPr lang="ru-KZ" b="1" dirty="0"/>
              </a:p>
            </p:txBody>
          </p:sp>
          <p:sp>
            <p:nvSpPr>
              <p:cNvPr id="1031" name="Прямоугольник: скругленные углы 1030">
                <a:extLst>
                  <a:ext uri="{FF2B5EF4-FFF2-40B4-BE49-F238E27FC236}">
                    <a16:creationId xmlns:a16="http://schemas.microsoft.com/office/drawing/2014/main" id="{31A3A9BF-BBFC-E938-8242-C24504E15218}"/>
                  </a:ext>
                </a:extLst>
              </p:cNvPr>
              <p:cNvSpPr/>
              <p:nvPr/>
            </p:nvSpPr>
            <p:spPr>
              <a:xfrm>
                <a:off x="1333208" y="4020674"/>
                <a:ext cx="2303451" cy="119657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Магнит </a:t>
                </a:r>
                <a:r>
                  <a:rPr lang="ru-RU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өрісінің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ин-</a:t>
                </a:r>
                <a:r>
                  <a:rPr lang="ru-RU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дукциясының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шамасы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B1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ru-RU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                    </a:t>
                </a:r>
                <a:r>
                  <a:rPr lang="en-US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qvB</a:t>
                </a:r>
                <a:r>
                  <a:rPr lang="en-US" b="1" i="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endParaRPr lang="ru-K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" name="Прямоугольник 1031">
                <a:extLst>
                  <a:ext uri="{FF2B5EF4-FFF2-40B4-BE49-F238E27FC236}">
                    <a16:creationId xmlns:a16="http://schemas.microsoft.com/office/drawing/2014/main" id="{7B2C4D85-952E-C3EB-E174-CDEA992920E7}"/>
                  </a:ext>
                </a:extLst>
              </p:cNvPr>
              <p:cNvSpPr/>
              <p:nvPr/>
            </p:nvSpPr>
            <p:spPr>
              <a:xfrm>
                <a:off x="4322208" y="3816510"/>
                <a:ext cx="414303" cy="60635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033" name="Прямоугольник 1032">
                <a:extLst>
                  <a:ext uri="{FF2B5EF4-FFF2-40B4-BE49-F238E27FC236}">
                    <a16:creationId xmlns:a16="http://schemas.microsoft.com/office/drawing/2014/main" id="{09A43DF3-CD6D-806C-853B-5A12A398C768}"/>
                  </a:ext>
                </a:extLst>
              </p:cNvPr>
              <p:cNvSpPr/>
              <p:nvPr/>
            </p:nvSpPr>
            <p:spPr>
              <a:xfrm>
                <a:off x="4331075" y="4019301"/>
                <a:ext cx="414303" cy="60635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034" name="Прямоугольник: скругленные углы 1033">
                <a:extLst>
                  <a:ext uri="{FF2B5EF4-FFF2-40B4-BE49-F238E27FC236}">
                    <a16:creationId xmlns:a16="http://schemas.microsoft.com/office/drawing/2014/main" id="{2873F921-921C-F307-6628-B5264CD60639}"/>
                  </a:ext>
                </a:extLst>
              </p:cNvPr>
              <p:cNvSpPr/>
              <p:nvPr/>
            </p:nvSpPr>
            <p:spPr>
              <a:xfrm>
                <a:off x="4877876" y="3423752"/>
                <a:ext cx="762088" cy="963014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Е/</a:t>
                </a:r>
                <a:r>
                  <a:rPr lang="en-US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i="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K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41" name="Прямоугольник: один скругленный угол 1040">
            <a:extLst>
              <a:ext uri="{FF2B5EF4-FFF2-40B4-BE49-F238E27FC236}">
                <a16:creationId xmlns:a16="http://schemas.microsoft.com/office/drawing/2014/main" id="{9758945F-F670-3ADE-2635-A2CBD8582C00}"/>
              </a:ext>
            </a:extLst>
          </p:cNvPr>
          <p:cNvSpPr/>
          <p:nvPr/>
        </p:nvSpPr>
        <p:spPr>
          <a:xfrm>
            <a:off x="4880232" y="1864703"/>
            <a:ext cx="2729133" cy="1793214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C83D5A1B-0769-D4C3-1E71-21EC84673378}"/>
              </a:ext>
            </a:extLst>
          </p:cNvPr>
          <p:cNvSpPr txBox="1"/>
          <p:nvPr/>
        </p:nvSpPr>
        <p:spPr>
          <a:xfrm>
            <a:off x="4946252" y="1952299"/>
            <a:ext cx="278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шеңбер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бойымен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қозғалады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радиусы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мынаған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K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7E46BB46-926B-5CE7-F910-92F367DA0FA7}"/>
              </a:ext>
            </a:extLst>
          </p:cNvPr>
          <p:cNvSpPr txBox="1"/>
          <p:nvPr/>
        </p:nvSpPr>
        <p:spPr>
          <a:xfrm>
            <a:off x="5337366" y="3128346"/>
            <a:ext cx="60971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/R = qvB</a:t>
            </a:r>
            <a:r>
              <a:rPr lang="en-US" sz="2000" b="1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endParaRPr lang="ru-KZ" sz="2000" b="1" dirty="0"/>
          </a:p>
        </p:txBody>
      </p:sp>
      <p:sp>
        <p:nvSpPr>
          <p:cNvPr id="1042" name="Стрелка: изогнутая 1041">
            <a:extLst>
              <a:ext uri="{FF2B5EF4-FFF2-40B4-BE49-F238E27FC236}">
                <a16:creationId xmlns:a16="http://schemas.microsoft.com/office/drawing/2014/main" id="{919602CF-EE0E-749E-400B-69D928F8EE23}"/>
              </a:ext>
            </a:extLst>
          </p:cNvPr>
          <p:cNvSpPr/>
          <p:nvPr/>
        </p:nvSpPr>
        <p:spPr>
          <a:xfrm rot="10800000">
            <a:off x="4946252" y="3799105"/>
            <a:ext cx="1393135" cy="1035564"/>
          </a:xfrm>
          <a:prstGeom prst="bentArrow">
            <a:avLst>
              <a:gd name="adj1" fmla="val 10845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1043" name="Прямоугольник: скругленные углы 1042">
            <a:extLst>
              <a:ext uri="{FF2B5EF4-FFF2-40B4-BE49-F238E27FC236}">
                <a16:creationId xmlns:a16="http://schemas.microsoft.com/office/drawing/2014/main" id="{BBDFADEF-197F-97B2-3A9B-44F38EBE7432}"/>
              </a:ext>
            </a:extLst>
          </p:cNvPr>
          <p:cNvSpPr/>
          <p:nvPr/>
        </p:nvSpPr>
        <p:spPr>
          <a:xfrm>
            <a:off x="960417" y="4316887"/>
            <a:ext cx="3985833" cy="8920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M= 10</a:t>
            </a:r>
            <a:r>
              <a:rPr lang="ru-RU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ZB</a:t>
            </a:r>
            <a:r>
              <a:rPr lang="ru-RU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</a:t>
            </a:r>
            <a:r>
              <a:rPr lang="ru-RU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R/E.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q=10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</a:t>
            </a:r>
            <a:endParaRPr lang="ru-KZ" baseline="30000" dirty="0"/>
          </a:p>
        </p:txBody>
      </p:sp>
      <p:sp>
        <p:nvSpPr>
          <p:cNvPr id="27" name="Скругленный прямоугольник 4">
            <a:extLst>
              <a:ext uri="{FF2B5EF4-FFF2-40B4-BE49-F238E27FC236}">
                <a16:creationId xmlns:a16="http://schemas.microsoft.com/office/drawing/2014/main" id="{AAC3AE22-BF97-091B-3363-94359A7A09A5}"/>
              </a:ext>
            </a:extLst>
          </p:cNvPr>
          <p:cNvSpPr/>
          <p:nvPr/>
        </p:nvSpPr>
        <p:spPr>
          <a:xfrm>
            <a:off x="2056054" y="6551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EA8272BB-7610-CD3E-400C-A7130CFA4B8C}"/>
              </a:ext>
            </a:extLst>
          </p:cNvPr>
          <p:cNvSpPr txBox="1">
            <a:spLocks/>
          </p:cNvSpPr>
          <p:nvPr/>
        </p:nvSpPr>
        <p:spPr>
          <a:xfrm>
            <a:off x="1892447" y="-22904"/>
            <a:ext cx="8676217" cy="994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b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7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182629"/>
            <a:ext cx="8676217" cy="9941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асс-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b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F32B1-468A-8B8D-20B4-A3AF42E87326}"/>
              </a:ext>
            </a:extLst>
          </p:cNvPr>
          <p:cNvSpPr txBox="1"/>
          <p:nvPr/>
        </p:nvSpPr>
        <p:spPr>
          <a:xfrm>
            <a:off x="623319" y="979999"/>
            <a:ext cx="618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79F7A-AC42-448F-513D-4A2189629C67}"/>
              </a:ext>
            </a:extLst>
          </p:cNvPr>
          <p:cNvSpPr txBox="1"/>
          <p:nvPr/>
        </p:nvSpPr>
        <p:spPr>
          <a:xfrm>
            <a:off x="1449121" y="853586"/>
            <a:ext cx="974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Анализатордағы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анализаторларын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әрқайсысында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топшалары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топқа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бөлуге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KZ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D8B1278-D7A4-58D2-65C5-DC94633A5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05770"/>
              </p:ext>
            </p:extLst>
          </p:nvPr>
        </p:nvGraphicFramePr>
        <p:xfrm>
          <a:off x="654236" y="1518863"/>
          <a:ext cx="10595997" cy="446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65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77" y="883601"/>
            <a:ext cx="8676217" cy="994123"/>
          </a:xfrm>
        </p:spPr>
        <p:txBody>
          <a:bodyPr>
            <a:normAutofit/>
          </a:bodyPr>
          <a:lstStyle/>
          <a:p>
            <a:pPr algn="ctr"/>
            <a:br>
              <a:rPr lang="ru-RU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60F635A-0F9B-85C0-D948-0884C23EA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10681"/>
              </p:ext>
            </p:extLst>
          </p:nvPr>
        </p:nvGraphicFramePr>
        <p:xfrm>
          <a:off x="389821" y="359961"/>
          <a:ext cx="10916560" cy="603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63285">
                  <a:extLst>
                    <a:ext uri="{9D8B030D-6E8A-4147-A177-3AD203B41FA5}">
                      <a16:colId xmlns:a16="http://schemas.microsoft.com/office/drawing/2014/main" val="1328509272"/>
                    </a:ext>
                  </a:extLst>
                </a:gridCol>
                <a:gridCol w="1477828">
                  <a:extLst>
                    <a:ext uri="{9D8B030D-6E8A-4147-A177-3AD203B41FA5}">
                      <a16:colId xmlns:a16="http://schemas.microsoft.com/office/drawing/2014/main" val="4282873186"/>
                    </a:ext>
                  </a:extLst>
                </a:gridCol>
                <a:gridCol w="2303450">
                  <a:extLst>
                    <a:ext uri="{9D8B030D-6E8A-4147-A177-3AD203B41FA5}">
                      <a16:colId xmlns:a16="http://schemas.microsoft.com/office/drawing/2014/main" val="3308285829"/>
                    </a:ext>
                  </a:extLst>
                </a:gridCol>
                <a:gridCol w="1956407">
                  <a:extLst>
                    <a:ext uri="{9D8B030D-6E8A-4147-A177-3AD203B41FA5}">
                      <a16:colId xmlns:a16="http://schemas.microsoft.com/office/drawing/2014/main" val="4085095839"/>
                    </a:ext>
                  </a:extLst>
                </a:gridCol>
                <a:gridCol w="2115590">
                  <a:extLst>
                    <a:ext uri="{9D8B030D-6E8A-4147-A177-3AD203B41FA5}">
                      <a16:colId xmlns:a16="http://schemas.microsoft.com/office/drawing/2014/main" val="655085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Прибор түрі</a:t>
                      </a:r>
                      <a:endParaRPr lang="ru-KZ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Ажыратым-дылығы</a:t>
                      </a:r>
                      <a:endParaRPr lang="ru-KZ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қысымының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диапазоны,</a:t>
                      </a:r>
                    </a:p>
                    <a:p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мм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сын.бағ</a:t>
                      </a:r>
                      <a:endParaRPr lang="ru-KZ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Талданатын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массалар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диапазоны</a:t>
                      </a:r>
                      <a:endParaRPr lang="ru-KZ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мақсат</a:t>
                      </a:r>
                      <a:endParaRPr lang="ru-KZ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74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Магниттік-электростатикалық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сканерлеуі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бар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статикалық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масс-спектрометр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</a:t>
                      </a:r>
                      <a:endParaRPr lang="ru-KZ" sz="16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1-600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Сандық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талдау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70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Циклоидты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масс-спектрометр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</a:t>
                      </a:r>
                      <a:endParaRPr lang="ru-KZ" sz="16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1-200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Парциалды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қысымдарды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өлшеу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4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Ұшу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уақыты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масс-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спектрометрі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хронотрон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1-200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кинетикасын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зерттеу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5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Омегатронный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масс-спектрометр (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омегатрон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ru-KZ" sz="16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Парциалды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қысымдарды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өлшеу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1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Квадрупольді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монополярлы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масс-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спектрометрлер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ru-KZ" sz="16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1-100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Парциалды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қысымдарды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өлшеу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12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Радиожиілік масс-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спектрометрі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фарвитрон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endParaRPr lang="ru-KZ" sz="16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2-200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Газдың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сапалық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талдауы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484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Радиожиілік масс-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спектрометрі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топатрон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ru-KZ" sz="16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2-100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Парциалды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қысымдарды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өлшеу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17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Десорбционный спектрометр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</a:t>
                      </a:r>
                      <a:endParaRPr lang="ru-KZ" sz="1600" b="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Кейбір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газдардың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сапалық</a:t>
                      </a:r>
                      <a:r>
                        <a:rPr lang="ru-RU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талдауы</a:t>
                      </a:r>
                      <a:endParaRPr lang="ru-KZ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53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3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16666"/>
            <a:ext cx="8676217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F32B1-468A-8B8D-20B4-A3AF42E87326}"/>
              </a:ext>
            </a:extLst>
          </p:cNvPr>
          <p:cNvSpPr txBox="1"/>
          <p:nvPr/>
        </p:nvSpPr>
        <p:spPr>
          <a:xfrm>
            <a:off x="685153" y="979999"/>
            <a:ext cx="56804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Квадрапольді масс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анализатор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градус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ығысуы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градус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синусоидалы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шеңбер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тербелетін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зарядталған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бөлшектер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детекторға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ұшқанда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спираль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түрінде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спираль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зарядтың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массасына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қатынасымен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жиілігі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күшімен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ток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ығысуының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айналмалы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қосындысы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заряд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бөлшектерінің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қисық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спираль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қозғалуына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әкеледі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қисық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спиралдың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шыңын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төртполюстің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соңындағы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детектор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позициясына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келетін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зарядтың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қатынасына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селективтілікке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жеткізуге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текст, диаграмма, кар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ABD5D69-973A-5CF5-B0DB-F6EBEEEDE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72" y="1174960"/>
            <a:ext cx="5238750" cy="4638675"/>
          </a:xfrm>
          <a:prstGeom prst="rect">
            <a:avLst/>
          </a:prstGeom>
        </p:spPr>
      </p:pic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69AF03F2-5067-FCC9-4B57-5105CD2A3DF2}"/>
              </a:ext>
            </a:extLst>
          </p:cNvPr>
          <p:cNvSpPr/>
          <p:nvPr/>
        </p:nvSpPr>
        <p:spPr>
          <a:xfrm>
            <a:off x="1263408" y="914400"/>
            <a:ext cx="3885667" cy="621129"/>
          </a:xfrm>
          <a:prstGeom prst="flowChartProcess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241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397861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316" y="16666"/>
            <a:ext cx="8676217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спектрометрлердің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классификациясы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11F881-44FE-725A-5095-A083D659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5880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ru-K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F32B1-468A-8B8D-20B4-A3AF42E87326}"/>
                  </a:ext>
                </a:extLst>
              </p:cNvPr>
              <p:cNvSpPr txBox="1"/>
              <p:nvPr/>
            </p:nvSpPr>
            <p:spPr>
              <a:xfrm>
                <a:off x="623319" y="979999"/>
                <a:ext cx="6428668" cy="513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TOF (</a:t>
                </a:r>
                <a:r>
                  <a:rPr lang="kk-KZ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ұшу уақытының) масс-анализатор</a:t>
                </a:r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kk-KZ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kk-KZ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TOF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анализаторлары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иондарды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немесе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магнит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өрісін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пайдаланбай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уақыт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бойынша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бөледі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Төмен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мағынада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TOF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хроматографияға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ұқсас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тек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стационарлық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жылжымалы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фаза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жоқ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оның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орнына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бөлу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иондардың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кинетикалық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энергиясы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мен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жылдамдығына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негізделген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Зарядтары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бірдей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иондардың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кинетикалық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энергиялары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бірдей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Ұшу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түтігіндегі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ионның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кинетикалық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энергиясы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ион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көзінен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шыққандағы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ионның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кинетикалық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энергиясына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тең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𝑲𝑬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𝒎𝒗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𝒛𝑽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(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Ұшу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уақыты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немесе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ионның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ұшу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түтігінің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ұзындығы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бойынша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жүруіне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кететін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уақыт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KZ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sub>
                    </m:sSub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KZ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(</m:t>
                    </m:r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 - </a:t>
                </a:r>
                <a:r>
                  <a:rPr lang="ru-RU" sz="14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түтіктің</a:t>
                </a: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ұзындығы</a:t>
                </a: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sz="14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ионның</a:t>
                </a: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жылдамдығы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KZ" sz="1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F32B1-468A-8B8D-20B4-A3AF42E87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9" y="979999"/>
                <a:ext cx="6428668" cy="5131341"/>
              </a:xfrm>
              <a:prstGeom prst="rect">
                <a:avLst/>
              </a:prstGeom>
              <a:blipFill>
                <a:blip r:embed="rId2"/>
                <a:stretch>
                  <a:fillRect l="-474" t="-713" r="-47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69AF03F2-5067-FCC9-4B57-5105CD2A3DF2}"/>
              </a:ext>
            </a:extLst>
          </p:cNvPr>
          <p:cNvSpPr/>
          <p:nvPr/>
        </p:nvSpPr>
        <p:spPr>
          <a:xfrm>
            <a:off x="921570" y="923754"/>
            <a:ext cx="4832592" cy="621129"/>
          </a:xfrm>
          <a:prstGeom prst="flowChartProcess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550BDD-CD8B-3217-149E-00F59FBD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901" y="1301301"/>
            <a:ext cx="4449780" cy="4153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F73066-751D-4D2C-A12E-F55714631847}"/>
              </a:ext>
            </a:extLst>
          </p:cNvPr>
          <p:cNvSpPr txBox="1"/>
          <p:nvPr/>
        </p:nvSpPr>
        <p:spPr>
          <a:xfrm>
            <a:off x="7193646" y="4864978"/>
            <a:ext cx="430028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 көзі    Дрейф аймағы    Детектор</a:t>
            </a:r>
          </a:p>
          <a:p>
            <a:endParaRPr lang="ru-KZ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78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2423</Words>
  <Application>Microsoft Office PowerPoint</Application>
  <PresentationFormat>Широкоэкранный</PresentationFormat>
  <Paragraphs>214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Масс-спектрометрлердің  классификациясы </vt:lpstr>
      <vt:lpstr>Масс-спектрометрлердің  классификациясы </vt:lpstr>
      <vt:lpstr> </vt:lpstr>
      <vt:lpstr>Масс-спектрометрлердің классификациясы </vt:lpstr>
      <vt:lpstr> </vt:lpstr>
      <vt:lpstr>Масс-спектрометрлердің классификациясы</vt:lpstr>
      <vt:lpstr>Масс-спектрометрлердің классификациясы</vt:lpstr>
      <vt:lpstr>Масс-спектрометрлердің классификациясы</vt:lpstr>
      <vt:lpstr>Масс-спектрометрлердің классификациясы</vt:lpstr>
      <vt:lpstr>Масс-спектрометрлердің классификациясы</vt:lpstr>
      <vt:lpstr>Масс-спектрометрлердің классификациясы</vt:lpstr>
      <vt:lpstr>Масс-спектрометрлердің классификациясы</vt:lpstr>
      <vt:lpstr>Масс-спектрометрлердің классификациясы</vt:lpstr>
      <vt:lpstr>Статикалық масс-спектрометр</vt:lpstr>
      <vt:lpstr>Статикалық масс-спектрометр</vt:lpstr>
      <vt:lpstr>Статикалық масс-спектрометр</vt:lpstr>
      <vt:lpstr>Динамикалық масс-спектрометр</vt:lpstr>
      <vt:lpstr>Динамикалық масс-спектрометр</vt:lpstr>
      <vt:lpstr>Динамикалық масс-спектрометр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Айман Акылбекова</cp:lastModifiedBy>
  <cp:revision>46</cp:revision>
  <dcterms:created xsi:type="dcterms:W3CDTF">2021-11-16T03:16:23Z</dcterms:created>
  <dcterms:modified xsi:type="dcterms:W3CDTF">2024-10-30T08:01:30Z</dcterms:modified>
</cp:coreProperties>
</file>