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Aileron Heavy" panose="020B0604020202020204" charset="0"/>
      <p:regular r:id="rId12"/>
    </p:embeddedFont>
    <p:embeddedFont>
      <p:font typeface="Aileron Heavy Bold" panose="020B0604020202020204" charset="0"/>
      <p:regular r:id="rId13"/>
    </p:embeddedFont>
    <p:embeddedFont>
      <p:font typeface="Aileron Heavy Italics" panose="020B0604020202020204" charset="0"/>
      <p:regular r:id="rId14"/>
    </p:embeddedFont>
    <p:embeddedFont>
      <p:font typeface="Aileron Regular" panose="020B0604020202020204" charset="0"/>
      <p:regular r:id="rId15"/>
    </p:embeddedFont>
    <p:embeddedFont>
      <p:font typeface="Aileron Regular Bold" panose="020B0604020202020204" charset="0"/>
      <p:regular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29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432890">
            <a:off x="15633874" y="2828175"/>
            <a:ext cx="1525575" cy="1332871"/>
          </a:xfrm>
          <a:prstGeom prst="rect">
            <a:avLst/>
          </a:prstGeom>
        </p:spPr>
      </p:pic>
      <p:pic>
        <p:nvPicPr>
          <p:cNvPr id="3" name="Picture 3"/>
          <p:cNvPicPr>
            <a:picLocks noChangeAspect="1"/>
          </p:cNvPicPr>
          <p:nvPr/>
        </p:nvPicPr>
        <p:blipFill>
          <a:blip r:embed="rId3"/>
          <a:srcRect/>
          <a:stretch>
            <a:fillRect/>
          </a:stretch>
        </p:blipFill>
        <p:spPr>
          <a:xfrm>
            <a:off x="1708236" y="1028700"/>
            <a:ext cx="14688425" cy="8487775"/>
          </a:xfrm>
          <a:prstGeom prst="rect">
            <a:avLst/>
          </a:prstGeom>
        </p:spPr>
      </p:pic>
      <p:pic>
        <p:nvPicPr>
          <p:cNvPr id="4" name="Picture 4"/>
          <p:cNvPicPr>
            <a:picLocks noChangeAspect="1"/>
          </p:cNvPicPr>
          <p:nvPr/>
        </p:nvPicPr>
        <p:blipFill>
          <a:blip r:embed="rId4"/>
          <a:srcRect/>
          <a:stretch>
            <a:fillRect/>
          </a:stretch>
        </p:blipFill>
        <p:spPr>
          <a:xfrm>
            <a:off x="978519" y="1070219"/>
            <a:ext cx="1101991" cy="1045871"/>
          </a:xfrm>
          <a:prstGeom prst="rect">
            <a:avLst/>
          </a:prstGeom>
        </p:spPr>
      </p:pic>
      <p:sp>
        <p:nvSpPr>
          <p:cNvPr id="5" name="TextBox 5"/>
          <p:cNvSpPr txBox="1"/>
          <p:nvPr/>
        </p:nvSpPr>
        <p:spPr>
          <a:xfrm>
            <a:off x="8453706" y="6823205"/>
            <a:ext cx="9222586" cy="1899285"/>
          </a:xfrm>
          <a:prstGeom prst="rect">
            <a:avLst/>
          </a:prstGeom>
        </p:spPr>
        <p:txBody>
          <a:bodyPr lIns="0" tIns="0" rIns="0" bIns="0" rtlCol="0" anchor="t">
            <a:spAutoFit/>
          </a:bodyPr>
          <a:lstStyle/>
          <a:p>
            <a:pPr>
              <a:lnSpc>
                <a:spcPts val="5040"/>
              </a:lnSpc>
              <a:spcBef>
                <a:spcPct val="0"/>
              </a:spcBef>
            </a:pPr>
            <a:r>
              <a:rPr lang="en-US" sz="3200" u="sng" dirty="0">
                <a:solidFill>
                  <a:srgbClr val="000000"/>
                </a:solidFill>
                <a:latin typeface="Aileron Regular Bold"/>
              </a:rPr>
              <a:t>Methods for the implementation of continuity in the </a:t>
            </a:r>
            <a:r>
              <a:rPr lang="en-US" sz="3200" u="sng" dirty="0" err="1">
                <a:solidFill>
                  <a:srgbClr val="000000"/>
                </a:solidFill>
                <a:latin typeface="Aileron Regular Bold"/>
              </a:rPr>
              <a:t>opeгational</a:t>
            </a:r>
            <a:r>
              <a:rPr lang="en-US" sz="3200" u="sng" dirty="0">
                <a:solidFill>
                  <a:srgbClr val="000000"/>
                </a:solidFill>
                <a:latin typeface="Aileron Regular Bold"/>
              </a:rPr>
              <a:t> activity </a:t>
            </a:r>
            <a:r>
              <a:rPr lang="en-US" sz="3200" u="sng" dirty="0" err="1">
                <a:solidFill>
                  <a:srgbClr val="000000"/>
                </a:solidFill>
                <a:latin typeface="Aileron Regular Bold"/>
              </a:rPr>
              <a:t>соmропепt</a:t>
            </a:r>
            <a:r>
              <a:rPr lang="en-US" sz="3200" u="sng" dirty="0">
                <a:solidFill>
                  <a:srgbClr val="000000"/>
                </a:solidFill>
                <a:latin typeface="Aileron Regular Bold"/>
              </a:rPr>
              <a:t> of teaching </a:t>
            </a:r>
            <a:r>
              <a:rPr lang="en-US" sz="3200" u="sng" dirty="0" err="1">
                <a:solidFill>
                  <a:srgbClr val="000000"/>
                </a:solidFill>
                <a:latin typeface="Aileron Regular Bold"/>
              </a:rPr>
              <a:t>соmрutеr</a:t>
            </a:r>
            <a:r>
              <a:rPr lang="en-US" sz="3200" u="sng" dirty="0">
                <a:solidFill>
                  <a:srgbClr val="000000"/>
                </a:solidFill>
                <a:latin typeface="Aileron Regular Bold"/>
              </a:rPr>
              <a:t> science</a:t>
            </a:r>
          </a:p>
        </p:txBody>
      </p:sp>
      <p:pic>
        <p:nvPicPr>
          <p:cNvPr id="6" name="Picture 6"/>
          <p:cNvPicPr>
            <a:picLocks noChangeAspect="1"/>
          </p:cNvPicPr>
          <p:nvPr/>
        </p:nvPicPr>
        <p:blipFill>
          <a:blip r:embed="rId5"/>
          <a:srcRect/>
          <a:stretch>
            <a:fillRect/>
          </a:stretch>
        </p:blipFill>
        <p:spPr>
          <a:xfrm>
            <a:off x="13130875" y="3494611"/>
            <a:ext cx="2502028" cy="1339529"/>
          </a:xfrm>
          <a:prstGeom prst="rect">
            <a:avLst/>
          </a:prstGeom>
        </p:spPr>
      </p:pic>
      <p:pic>
        <p:nvPicPr>
          <p:cNvPr id="7" name="Picture 7"/>
          <p:cNvPicPr>
            <a:picLocks noChangeAspect="1"/>
          </p:cNvPicPr>
          <p:nvPr/>
        </p:nvPicPr>
        <p:blipFill>
          <a:blip r:embed="rId6"/>
          <a:srcRect/>
          <a:stretch>
            <a:fillRect/>
          </a:stretch>
        </p:blipFill>
        <p:spPr>
          <a:xfrm>
            <a:off x="7440143" y="1277958"/>
            <a:ext cx="2027125" cy="2216653"/>
          </a:xfrm>
          <a:prstGeom prst="rect">
            <a:avLst/>
          </a:prstGeom>
        </p:spPr>
      </p:pic>
      <p:pic>
        <p:nvPicPr>
          <p:cNvPr id="8" name="Picture 8"/>
          <p:cNvPicPr>
            <a:picLocks noChangeAspect="1"/>
          </p:cNvPicPr>
          <p:nvPr/>
        </p:nvPicPr>
        <p:blipFill>
          <a:blip r:embed="rId7"/>
          <a:srcRect/>
          <a:stretch>
            <a:fillRect/>
          </a:stretch>
        </p:blipFill>
        <p:spPr>
          <a:xfrm>
            <a:off x="13911163" y="1028700"/>
            <a:ext cx="2037234" cy="1468147"/>
          </a:xfrm>
          <a:prstGeom prst="rect">
            <a:avLst/>
          </a:prstGeom>
        </p:spPr>
      </p:pic>
      <p:pic>
        <p:nvPicPr>
          <p:cNvPr id="9" name="Picture 9"/>
          <p:cNvPicPr>
            <a:picLocks noChangeAspect="1"/>
          </p:cNvPicPr>
          <p:nvPr/>
        </p:nvPicPr>
        <p:blipFill>
          <a:blip r:embed="rId2"/>
          <a:srcRect/>
          <a:stretch>
            <a:fillRect/>
          </a:stretch>
        </p:blipFill>
        <p:spPr>
          <a:xfrm rot="7925507">
            <a:off x="945449" y="8056054"/>
            <a:ext cx="1525575" cy="1332871"/>
          </a:xfrm>
          <a:prstGeom prst="rect">
            <a:avLst/>
          </a:prstGeom>
        </p:spPr>
      </p:pic>
      <p:pic>
        <p:nvPicPr>
          <p:cNvPr id="10" name="Picture 10"/>
          <p:cNvPicPr>
            <a:picLocks noChangeAspect="1"/>
          </p:cNvPicPr>
          <p:nvPr/>
        </p:nvPicPr>
        <p:blipFill>
          <a:blip r:embed="rId4"/>
          <a:srcRect/>
          <a:stretch>
            <a:fillRect/>
          </a:stretch>
        </p:blipFill>
        <p:spPr>
          <a:xfrm rot="-2846079">
            <a:off x="16571302" y="5960275"/>
            <a:ext cx="930350" cy="882971"/>
          </a:xfrm>
          <a:prstGeom prst="rect">
            <a:avLst/>
          </a:prstGeom>
        </p:spPr>
      </p:pic>
      <p:sp>
        <p:nvSpPr>
          <p:cNvPr id="11" name="TextBox 11"/>
          <p:cNvSpPr txBox="1"/>
          <p:nvPr/>
        </p:nvSpPr>
        <p:spPr>
          <a:xfrm>
            <a:off x="1688950" y="2078051"/>
            <a:ext cx="14726996" cy="1977080"/>
          </a:xfrm>
          <a:prstGeom prst="rect">
            <a:avLst/>
          </a:prstGeom>
        </p:spPr>
        <p:txBody>
          <a:bodyPr wrap="square" lIns="0" tIns="0" rIns="0" bIns="0" rtlCol="0" anchor="t">
            <a:spAutoFit/>
          </a:bodyPr>
          <a:lstStyle/>
          <a:p>
            <a:pPr>
              <a:lnSpc>
                <a:spcPts val="8141"/>
              </a:lnSpc>
              <a:spcBef>
                <a:spcPct val="0"/>
              </a:spcBef>
            </a:pPr>
            <a:r>
              <a:rPr lang="en-US" sz="5400" dirty="0" err="1">
                <a:solidFill>
                  <a:srgbClr val="000000"/>
                </a:solidFill>
                <a:latin typeface="Aileron Heavy"/>
              </a:rPr>
              <a:t>Lectire</a:t>
            </a:r>
            <a:r>
              <a:rPr lang="en-US" sz="5400" dirty="0">
                <a:solidFill>
                  <a:srgbClr val="000000"/>
                </a:solidFill>
                <a:latin typeface="Aileron Heavy"/>
              </a:rPr>
              <a:t> 5. Information technologies in enhancing the cognitive activity of students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632689" y="6235967"/>
            <a:ext cx="3332694" cy="3332694"/>
          </a:xfrm>
          <a:prstGeom prst="rect">
            <a:avLst/>
          </a:prstGeom>
        </p:spPr>
      </p:pic>
      <p:sp>
        <p:nvSpPr>
          <p:cNvPr id="3" name="TextBox 3"/>
          <p:cNvSpPr txBox="1"/>
          <p:nvPr/>
        </p:nvSpPr>
        <p:spPr>
          <a:xfrm>
            <a:off x="1556420" y="1493883"/>
            <a:ext cx="15175159" cy="4364370"/>
          </a:xfrm>
          <a:prstGeom prst="rect">
            <a:avLst/>
          </a:prstGeom>
        </p:spPr>
        <p:txBody>
          <a:bodyPr lIns="0" tIns="0" rIns="0" bIns="0" rtlCol="0" anchor="t">
            <a:spAutoFit/>
          </a:bodyPr>
          <a:lstStyle/>
          <a:p>
            <a:pPr>
              <a:lnSpc>
                <a:spcPts val="4291"/>
              </a:lnSpc>
              <a:spcBef>
                <a:spcPct val="0"/>
              </a:spcBef>
            </a:pPr>
            <a:r>
              <a:rPr lang="en-US" sz="3901">
                <a:solidFill>
                  <a:srgbClr val="000000"/>
                </a:solidFill>
                <a:latin typeface="Aileron Heavy"/>
              </a:rPr>
              <a:t>The use of multimedia educational resources is currently developing in the following areas:</a:t>
            </a:r>
          </a:p>
          <a:p>
            <a:pPr>
              <a:lnSpc>
                <a:spcPts val="4291"/>
              </a:lnSpc>
              <a:spcBef>
                <a:spcPct val="0"/>
              </a:spcBef>
            </a:pPr>
            <a:r>
              <a:rPr lang="en-US" sz="3901">
                <a:solidFill>
                  <a:srgbClr val="000000"/>
                </a:solidFill>
                <a:latin typeface="Aileron Heavy"/>
              </a:rPr>
              <a:t>1. Selection of ready-made software products that can be used in the relevant courses.</a:t>
            </a:r>
          </a:p>
          <a:p>
            <a:pPr>
              <a:lnSpc>
                <a:spcPts val="4291"/>
              </a:lnSpc>
              <a:spcBef>
                <a:spcPct val="0"/>
              </a:spcBef>
            </a:pPr>
            <a:r>
              <a:rPr lang="en-US" sz="3901">
                <a:solidFill>
                  <a:srgbClr val="000000"/>
                </a:solidFill>
                <a:latin typeface="Aileron Heavy"/>
              </a:rPr>
              <a:t>2. Development of a multimedia product by teachers in accordance with the goals and objectives of training courses and disciplines.</a:t>
            </a:r>
          </a:p>
          <a:p>
            <a:pPr>
              <a:lnSpc>
                <a:spcPts val="4291"/>
              </a:lnSpc>
              <a:spcBef>
                <a:spcPct val="0"/>
              </a:spcBef>
            </a:pPr>
            <a:r>
              <a:rPr lang="en-US" sz="3901">
                <a:solidFill>
                  <a:srgbClr val="000000"/>
                </a:solidFill>
                <a:latin typeface="Aileron Heavy"/>
              </a:rPr>
              <a:t>3. Development of multimedia projects by students.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8083"/>
        </a:solidFill>
        <a:effectLst/>
      </p:bgPr>
    </p:bg>
    <p:spTree>
      <p:nvGrpSpPr>
        <p:cNvPr id="1" name=""/>
        <p:cNvGrpSpPr/>
        <p:nvPr/>
      </p:nvGrpSpPr>
      <p:grpSpPr>
        <a:xfrm>
          <a:off x="0" y="0"/>
          <a:ext cx="0" cy="0"/>
          <a:chOff x="0" y="0"/>
          <a:chExt cx="0" cy="0"/>
        </a:xfrm>
      </p:grpSpPr>
      <p:sp>
        <p:nvSpPr>
          <p:cNvPr id="2" name="TextBox 2"/>
          <p:cNvSpPr txBox="1"/>
          <p:nvPr/>
        </p:nvSpPr>
        <p:spPr>
          <a:xfrm>
            <a:off x="1447800" y="1214972"/>
            <a:ext cx="9409818" cy="973728"/>
          </a:xfrm>
          <a:prstGeom prst="rect">
            <a:avLst/>
          </a:prstGeom>
        </p:spPr>
        <p:txBody>
          <a:bodyPr wrap="square" lIns="0" tIns="0" rIns="0" bIns="0" rtlCol="0" anchor="t">
            <a:spAutoFit/>
          </a:bodyPr>
          <a:lstStyle/>
          <a:p>
            <a:pPr marL="0" lvl="0" indent="0">
              <a:lnSpc>
                <a:spcPts val="8140"/>
              </a:lnSpc>
              <a:spcBef>
                <a:spcPct val="0"/>
              </a:spcBef>
            </a:pPr>
            <a:r>
              <a:rPr lang="en-US" sz="5400" dirty="0">
                <a:solidFill>
                  <a:srgbClr val="000000"/>
                </a:solidFill>
                <a:latin typeface="Aileron Heavy"/>
              </a:rPr>
              <a:t>Plan</a:t>
            </a:r>
          </a:p>
        </p:txBody>
      </p:sp>
      <p:sp>
        <p:nvSpPr>
          <p:cNvPr id="6" name="TextBox 6"/>
          <p:cNvSpPr txBox="1"/>
          <p:nvPr/>
        </p:nvSpPr>
        <p:spPr>
          <a:xfrm>
            <a:off x="1028700" y="3651331"/>
            <a:ext cx="15722064" cy="4173578"/>
          </a:xfrm>
          <a:prstGeom prst="rect">
            <a:avLst/>
          </a:prstGeom>
        </p:spPr>
        <p:txBody>
          <a:bodyPr lIns="0" tIns="0" rIns="0" bIns="0" rtlCol="0" anchor="t">
            <a:spAutoFit/>
          </a:bodyPr>
          <a:lstStyle/>
          <a:p>
            <a:pPr algn="just">
              <a:lnSpc>
                <a:spcPts val="5501"/>
              </a:lnSpc>
              <a:spcBef>
                <a:spcPct val="0"/>
              </a:spcBef>
            </a:pPr>
            <a:r>
              <a:rPr lang="en-US" sz="4000" dirty="0">
                <a:solidFill>
                  <a:srgbClr val="000000"/>
                </a:solidFill>
                <a:latin typeface="Aileron Heavy"/>
              </a:rPr>
              <a:t>1. Psychological and pedagogical features of enhancing the cognitive activity of students using information technology</a:t>
            </a:r>
          </a:p>
          <a:p>
            <a:pPr algn="just">
              <a:lnSpc>
                <a:spcPts val="5501"/>
              </a:lnSpc>
              <a:spcBef>
                <a:spcPct val="0"/>
              </a:spcBef>
            </a:pPr>
            <a:r>
              <a:rPr lang="en-US" sz="4000" dirty="0">
                <a:solidFill>
                  <a:srgbClr val="000000"/>
                </a:solidFill>
                <a:latin typeface="Aileron Heavy"/>
              </a:rPr>
              <a:t>2. Organization of cognitive activity and active teaching methods using multimedia technologies</a:t>
            </a:r>
          </a:p>
          <a:p>
            <a:pPr algn="just">
              <a:lnSpc>
                <a:spcPts val="5501"/>
              </a:lnSpc>
              <a:spcBef>
                <a:spcPct val="0"/>
              </a:spcBef>
            </a:pPr>
            <a:r>
              <a:rPr lang="en-US" sz="4000" dirty="0">
                <a:solidFill>
                  <a:srgbClr val="000000"/>
                </a:solidFill>
                <a:latin typeface="Aileron Heavy"/>
              </a:rPr>
              <a:t>3. The use of Internet resources in enhancing the cognitive activity of students.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976" r="6976"/>
          <a:stretch>
            <a:fillRect/>
          </a:stretch>
        </p:blipFill>
        <p:spPr>
          <a:xfrm>
            <a:off x="12453092" y="491239"/>
            <a:ext cx="5494152" cy="3972921"/>
          </a:xfrm>
          <a:prstGeom prst="rect">
            <a:avLst/>
          </a:prstGeom>
        </p:spPr>
      </p:pic>
      <p:sp>
        <p:nvSpPr>
          <p:cNvPr id="3" name="TextBox 3"/>
          <p:cNvSpPr txBox="1"/>
          <p:nvPr/>
        </p:nvSpPr>
        <p:spPr>
          <a:xfrm>
            <a:off x="1028700" y="1009650"/>
            <a:ext cx="11424392" cy="3431286"/>
          </a:xfrm>
          <a:prstGeom prst="rect">
            <a:avLst/>
          </a:prstGeom>
        </p:spPr>
        <p:txBody>
          <a:bodyPr lIns="0" tIns="0" rIns="0" bIns="0" rtlCol="0" anchor="t">
            <a:spAutoFit/>
          </a:bodyPr>
          <a:lstStyle/>
          <a:p>
            <a:pPr>
              <a:lnSpc>
                <a:spcPts val="5412"/>
              </a:lnSpc>
              <a:spcBef>
                <a:spcPct val="0"/>
              </a:spcBef>
            </a:pPr>
            <a:r>
              <a:rPr lang="en-US" sz="4400">
                <a:solidFill>
                  <a:srgbClr val="000000"/>
                </a:solidFill>
                <a:latin typeface="Aileron Heavy"/>
              </a:rPr>
              <a:t>The psychological basis of learning is the process of mastering knowledge, the optimal organization of which involves taking into account its components and patterns. </a:t>
            </a:r>
          </a:p>
        </p:txBody>
      </p:sp>
      <p:sp>
        <p:nvSpPr>
          <p:cNvPr id="4" name="TextBox 4"/>
          <p:cNvSpPr txBox="1"/>
          <p:nvPr/>
        </p:nvSpPr>
        <p:spPr>
          <a:xfrm>
            <a:off x="1505479" y="5487942"/>
            <a:ext cx="16049214" cy="3503160"/>
          </a:xfrm>
          <a:prstGeom prst="rect">
            <a:avLst/>
          </a:prstGeom>
        </p:spPr>
        <p:txBody>
          <a:bodyPr lIns="0" tIns="0" rIns="0" bIns="0" rtlCol="0" anchor="t">
            <a:spAutoFit/>
          </a:bodyPr>
          <a:lstStyle/>
          <a:p>
            <a:pPr marL="0" lvl="0" indent="0">
              <a:lnSpc>
                <a:spcPts val="5560"/>
              </a:lnSpc>
            </a:pPr>
            <a:r>
              <a:rPr lang="en-US" sz="3972" spc="51">
                <a:solidFill>
                  <a:srgbClr val="000000"/>
                </a:solidFill>
                <a:latin typeface="Aileron Regular"/>
              </a:rPr>
              <a:t>The main components of the process of mastering knowledge include: initial perception, comprehension, generalization (formation of concepts), consolidation of knowledge and the formation of skills and abilities, their application, verification, and evaluation (self-assessment).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4781512"/>
            <a:ext cx="5594085" cy="4476788"/>
          </a:xfrm>
          <a:prstGeom prst="rect">
            <a:avLst/>
          </a:prstGeom>
        </p:spPr>
      </p:pic>
      <p:sp>
        <p:nvSpPr>
          <p:cNvPr id="3" name="TextBox 3"/>
          <p:cNvSpPr txBox="1"/>
          <p:nvPr/>
        </p:nvSpPr>
        <p:spPr>
          <a:xfrm>
            <a:off x="1195818" y="1246633"/>
            <a:ext cx="15868811" cy="2628925"/>
          </a:xfrm>
          <a:prstGeom prst="rect">
            <a:avLst/>
          </a:prstGeom>
        </p:spPr>
        <p:txBody>
          <a:bodyPr lIns="0" tIns="0" rIns="0" bIns="0" rtlCol="0" anchor="t">
            <a:spAutoFit/>
          </a:bodyPr>
          <a:lstStyle/>
          <a:p>
            <a:pPr>
              <a:lnSpc>
                <a:spcPts val="4127"/>
              </a:lnSpc>
              <a:spcBef>
                <a:spcPct val="0"/>
              </a:spcBef>
            </a:pPr>
            <a:r>
              <a:rPr lang="en-US" sz="3600" dirty="0">
                <a:solidFill>
                  <a:srgbClr val="000000"/>
                </a:solidFill>
                <a:latin typeface="Aileron Heavy"/>
              </a:rPr>
              <a:t>As practice shows, teaching with the use of ICT makes it possible to activate the cognitive activity of students, to form </a:t>
            </a:r>
            <a:r>
              <a:rPr lang="en-US" sz="3600" u="sng" dirty="0">
                <a:solidFill>
                  <a:srgbClr val="000000"/>
                </a:solidFill>
                <a:latin typeface="Aileron Heavy Italics"/>
              </a:rPr>
              <a:t>directed perception</a:t>
            </a:r>
            <a:r>
              <a:rPr lang="en-US" sz="3600" dirty="0">
                <a:solidFill>
                  <a:srgbClr val="000000"/>
                </a:solidFill>
                <a:latin typeface="Aileron Heavy"/>
              </a:rPr>
              <a:t>. At the same time, the use of ICT capabilities makes it possible to provide students with specific visual-figurative information in combination with graphic and alphanumeric information.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extBox 2"/>
          <p:cNvSpPr txBox="1"/>
          <p:nvPr/>
        </p:nvSpPr>
        <p:spPr>
          <a:xfrm>
            <a:off x="1229109" y="1774631"/>
            <a:ext cx="15789714" cy="5514330"/>
          </a:xfrm>
          <a:prstGeom prst="rect">
            <a:avLst/>
          </a:prstGeom>
        </p:spPr>
        <p:txBody>
          <a:bodyPr lIns="0" tIns="0" rIns="0" bIns="0" rtlCol="0" anchor="t">
            <a:spAutoFit/>
          </a:bodyPr>
          <a:lstStyle/>
          <a:p>
            <a:pPr>
              <a:lnSpc>
                <a:spcPts val="4337"/>
              </a:lnSpc>
            </a:pPr>
            <a:r>
              <a:rPr lang="en-US" sz="3600" dirty="0">
                <a:solidFill>
                  <a:srgbClr val="000000"/>
                </a:solidFill>
                <a:latin typeface="Aileron Heavy"/>
              </a:rPr>
              <a:t>In the process of </a:t>
            </a:r>
            <a:r>
              <a:rPr lang="en-US" sz="3600" u="sng" dirty="0">
                <a:solidFill>
                  <a:srgbClr val="000000"/>
                </a:solidFill>
                <a:latin typeface="Aileron Heavy Italics"/>
              </a:rPr>
              <a:t>comprehending </a:t>
            </a:r>
            <a:r>
              <a:rPr lang="en-US" sz="3600" dirty="0">
                <a:solidFill>
                  <a:srgbClr val="000000"/>
                </a:solidFill>
                <a:latin typeface="Aileron Heavy"/>
              </a:rPr>
              <a:t>the educational material, links are established between the individual parts of the object being studied, and the formation of skills to operate with enlarged units of knowledge is expected.</a:t>
            </a:r>
          </a:p>
          <a:p>
            <a:pPr>
              <a:lnSpc>
                <a:spcPts val="4337"/>
              </a:lnSpc>
              <a:spcBef>
                <a:spcPct val="0"/>
              </a:spcBef>
            </a:pPr>
            <a:r>
              <a:rPr lang="en-US" sz="3600" dirty="0">
                <a:solidFill>
                  <a:srgbClr val="000000"/>
                </a:solidFill>
                <a:latin typeface="Aileron Heavy"/>
              </a:rPr>
              <a:t>ICT also has rich opportunities in the development of mental operations of </a:t>
            </a:r>
            <a:r>
              <a:rPr lang="en-US" sz="3600" u="sng" dirty="0">
                <a:solidFill>
                  <a:srgbClr val="000000"/>
                </a:solidFill>
                <a:latin typeface="Aileron Heavy Italics"/>
              </a:rPr>
              <a:t>inference</a:t>
            </a:r>
            <a:r>
              <a:rPr lang="en-US" sz="3600" dirty="0">
                <a:solidFill>
                  <a:srgbClr val="000000"/>
                </a:solidFill>
                <a:latin typeface="Aileron Heavy"/>
              </a:rPr>
              <a:t>, comparison and generalization, the activation of which is achieved by the possibility of using a dynamic image on a monitor (for example, animation using game characters). Perception optimization can be achieved by using examples and tasks that are as close to real conditions as possible.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extBox 2"/>
          <p:cNvSpPr txBox="1"/>
          <p:nvPr/>
        </p:nvSpPr>
        <p:spPr>
          <a:xfrm>
            <a:off x="1028700" y="1524628"/>
            <a:ext cx="16230600" cy="4907295"/>
          </a:xfrm>
          <a:prstGeom prst="rect">
            <a:avLst/>
          </a:prstGeom>
        </p:spPr>
        <p:txBody>
          <a:bodyPr lIns="0" tIns="0" rIns="0" bIns="0" rtlCol="0" anchor="t">
            <a:spAutoFit/>
          </a:bodyPr>
          <a:lstStyle/>
          <a:p>
            <a:pPr>
              <a:lnSpc>
                <a:spcPts val="4291"/>
              </a:lnSpc>
              <a:spcBef>
                <a:spcPct val="0"/>
              </a:spcBef>
            </a:pPr>
            <a:r>
              <a:rPr lang="en-US" sz="3901">
                <a:solidFill>
                  <a:srgbClr val="000000"/>
                </a:solidFill>
                <a:latin typeface="Aileron Heavy"/>
              </a:rPr>
              <a:t>The process of </a:t>
            </a:r>
            <a:r>
              <a:rPr lang="en-US" sz="3901" u="sng">
                <a:solidFill>
                  <a:srgbClr val="000000"/>
                </a:solidFill>
                <a:latin typeface="Aileron Heavy Italics"/>
              </a:rPr>
              <a:t>consolidating</a:t>
            </a:r>
            <a:r>
              <a:rPr lang="en-US" sz="3901">
                <a:solidFill>
                  <a:srgbClr val="000000"/>
                </a:solidFill>
                <a:latin typeface="Aileron Heavy"/>
              </a:rPr>
              <a:t> educational information is closely related to the development of memory, so the setting for memorization is issued after analyzing the results of comprehension and generalization.</a:t>
            </a:r>
          </a:p>
          <a:p>
            <a:pPr>
              <a:lnSpc>
                <a:spcPts val="4291"/>
              </a:lnSpc>
              <a:spcBef>
                <a:spcPct val="0"/>
              </a:spcBef>
            </a:pPr>
            <a:r>
              <a:rPr lang="en-US" sz="3901">
                <a:solidFill>
                  <a:srgbClr val="000000"/>
                </a:solidFill>
                <a:latin typeface="Aileron Heavy"/>
              </a:rPr>
              <a:t>The main condition for memorization is the meaningfulness of the material. When using the capabilities of ICT, meaningful memorization is facilitated by highlighting the main content in the content and focusing attention on it (use of colors, inverse image, rational placement of information on the screen, etc.).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extBox 2"/>
          <p:cNvSpPr txBox="1"/>
          <p:nvPr/>
        </p:nvSpPr>
        <p:spPr>
          <a:xfrm>
            <a:off x="1456226" y="1591670"/>
            <a:ext cx="15301867" cy="4190386"/>
          </a:xfrm>
          <a:prstGeom prst="rect">
            <a:avLst/>
          </a:prstGeom>
        </p:spPr>
        <p:txBody>
          <a:bodyPr lIns="0" tIns="0" rIns="0" bIns="0" rtlCol="0" anchor="t">
            <a:spAutoFit/>
          </a:bodyPr>
          <a:lstStyle/>
          <a:p>
            <a:pPr>
              <a:lnSpc>
                <a:spcPts val="4161"/>
              </a:lnSpc>
              <a:spcBef>
                <a:spcPct val="0"/>
              </a:spcBef>
            </a:pPr>
            <a:r>
              <a:rPr lang="en-US" sz="3783">
                <a:solidFill>
                  <a:srgbClr val="000000"/>
                </a:solidFill>
                <a:latin typeface="Aileron Heavy"/>
              </a:rPr>
              <a:t>One of the main stages in the activation of cognitive processes is a </a:t>
            </a:r>
            <a:r>
              <a:rPr lang="en-US" sz="3783" u="sng">
                <a:solidFill>
                  <a:srgbClr val="000000"/>
                </a:solidFill>
                <a:latin typeface="Aileron Heavy Italics"/>
              </a:rPr>
              <a:t>reproduction </a:t>
            </a:r>
            <a:r>
              <a:rPr lang="en-US" sz="3783">
                <a:solidFill>
                  <a:srgbClr val="000000"/>
                </a:solidFill>
                <a:latin typeface="Aileron Heavy"/>
              </a:rPr>
              <a:t>since it is this stage that allows you to determine the level of knowledge formation. ICT allows you to optimize the process of reproducing knowledge with the help of special testing programs, listening, peer review, etc. At the same time, students themselves can use the capabilities of text editors to reproduce their knowledge (creating reports, messages, abstracts, etc.), presentations to visually accompany the answer and etc.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176277" y="6576936"/>
            <a:ext cx="6544965" cy="2821845"/>
          </a:xfrm>
          <a:prstGeom prst="rect">
            <a:avLst/>
          </a:prstGeom>
        </p:spPr>
      </p:pic>
      <p:sp>
        <p:nvSpPr>
          <p:cNvPr id="3" name="TextBox 3"/>
          <p:cNvSpPr txBox="1"/>
          <p:nvPr/>
        </p:nvSpPr>
        <p:spPr>
          <a:xfrm>
            <a:off x="1776863" y="1357614"/>
            <a:ext cx="14734273" cy="4734575"/>
          </a:xfrm>
          <a:prstGeom prst="rect">
            <a:avLst/>
          </a:prstGeom>
        </p:spPr>
        <p:txBody>
          <a:bodyPr lIns="0" tIns="0" rIns="0" bIns="0" rtlCol="0" anchor="t">
            <a:spAutoFit/>
          </a:bodyPr>
          <a:lstStyle/>
          <a:p>
            <a:pPr>
              <a:lnSpc>
                <a:spcPts val="4181"/>
              </a:lnSpc>
              <a:spcBef>
                <a:spcPct val="0"/>
              </a:spcBef>
            </a:pPr>
            <a:r>
              <a:rPr lang="en-US" sz="3801">
                <a:solidFill>
                  <a:srgbClr val="000000"/>
                </a:solidFill>
                <a:latin typeface="Aileron Heavy"/>
              </a:rPr>
              <a:t>One of the most effective means of enhancing the cognitive activity of students are </a:t>
            </a:r>
            <a:r>
              <a:rPr lang="en-US" sz="3801" u="sng">
                <a:solidFill>
                  <a:srgbClr val="000000"/>
                </a:solidFill>
                <a:latin typeface="Aileron Heavy Bold"/>
              </a:rPr>
              <a:t>multimedia technologies</a:t>
            </a:r>
            <a:r>
              <a:rPr lang="en-US" sz="3801">
                <a:solidFill>
                  <a:srgbClr val="000000"/>
                </a:solidFill>
                <a:latin typeface="Aileron Heavy"/>
              </a:rPr>
              <a:t>.</a:t>
            </a:r>
          </a:p>
          <a:p>
            <a:pPr>
              <a:lnSpc>
                <a:spcPts val="4181"/>
              </a:lnSpc>
              <a:spcBef>
                <a:spcPct val="0"/>
              </a:spcBef>
            </a:pPr>
            <a:endParaRPr lang="en-US" sz="3801">
              <a:solidFill>
                <a:srgbClr val="000000"/>
              </a:solidFill>
              <a:latin typeface="Aileron Heavy"/>
            </a:endParaRPr>
          </a:p>
          <a:p>
            <a:pPr>
              <a:lnSpc>
                <a:spcPts val="4181"/>
              </a:lnSpc>
              <a:spcBef>
                <a:spcPct val="0"/>
              </a:spcBef>
            </a:pPr>
            <a:r>
              <a:rPr lang="en-US" sz="3801">
                <a:solidFill>
                  <a:srgbClr val="000000"/>
                </a:solidFill>
                <a:latin typeface="Aileron Heavy Italics"/>
              </a:rPr>
              <a:t>Multimedia </a:t>
            </a:r>
            <a:r>
              <a:rPr lang="en-US" sz="3801">
                <a:solidFill>
                  <a:srgbClr val="000000"/>
                </a:solidFill>
                <a:latin typeface="Aileron Heavy"/>
              </a:rPr>
              <a:t>(from English multimedia) in literal translation means a lot of medium, a lot of environments, where the medium is considered to be sound, video, text and other data.</a:t>
            </a:r>
          </a:p>
          <a:p>
            <a:pPr>
              <a:lnSpc>
                <a:spcPts val="4181"/>
              </a:lnSpc>
              <a:spcBef>
                <a:spcPct val="0"/>
              </a:spcBef>
            </a:pPr>
            <a:r>
              <a:rPr lang="en-US" sz="3801">
                <a:solidFill>
                  <a:srgbClr val="000000"/>
                </a:solidFill>
                <a:latin typeface="Aileron Heavy"/>
              </a:rPr>
              <a:t>Multimedia is understood as a set of software and hardware that provides such a presentation of information in which a person perceives it with several senses at once.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extBox 2"/>
          <p:cNvSpPr txBox="1"/>
          <p:nvPr/>
        </p:nvSpPr>
        <p:spPr>
          <a:xfrm>
            <a:off x="1028700" y="1057275"/>
            <a:ext cx="15709554" cy="5993145"/>
          </a:xfrm>
          <a:prstGeom prst="rect">
            <a:avLst/>
          </a:prstGeom>
        </p:spPr>
        <p:txBody>
          <a:bodyPr lIns="0" tIns="0" rIns="0" bIns="0" rtlCol="0" anchor="t">
            <a:spAutoFit/>
          </a:bodyPr>
          <a:lstStyle/>
          <a:p>
            <a:pPr>
              <a:lnSpc>
                <a:spcPts val="4291"/>
              </a:lnSpc>
              <a:spcBef>
                <a:spcPct val="0"/>
              </a:spcBef>
            </a:pPr>
            <a:r>
              <a:rPr lang="en-US" sz="3901">
                <a:solidFill>
                  <a:srgbClr val="000000"/>
                </a:solidFill>
                <a:latin typeface="Aileron Heavy"/>
              </a:rPr>
              <a:t>The advantage and feature of multimedia technology are the possibilities used in the presentation of information, such as:</a:t>
            </a:r>
          </a:p>
          <a:p>
            <a:pPr>
              <a:lnSpc>
                <a:spcPts val="4291"/>
              </a:lnSpc>
              <a:spcBef>
                <a:spcPct val="0"/>
              </a:spcBef>
            </a:pPr>
            <a:r>
              <a:rPr lang="en-US" sz="3901">
                <a:solidFill>
                  <a:srgbClr val="000000"/>
                </a:solidFill>
                <a:latin typeface="Aileron Heavy"/>
              </a:rPr>
              <a:t>- storage of a large amount of information of various types on one medium;</a:t>
            </a:r>
          </a:p>
          <a:p>
            <a:pPr>
              <a:lnSpc>
                <a:spcPts val="4291"/>
              </a:lnSpc>
              <a:spcBef>
                <a:spcPct val="0"/>
              </a:spcBef>
            </a:pPr>
            <a:r>
              <a:rPr lang="en-US" sz="3901">
                <a:solidFill>
                  <a:srgbClr val="000000"/>
                </a:solidFill>
                <a:latin typeface="Aileron Heavy"/>
              </a:rPr>
              <a:t>— use of hypertext and hypermedia technologies;</a:t>
            </a:r>
          </a:p>
          <a:p>
            <a:pPr>
              <a:lnSpc>
                <a:spcPts val="4291"/>
              </a:lnSpc>
              <a:spcBef>
                <a:spcPct val="0"/>
              </a:spcBef>
            </a:pPr>
            <a:r>
              <a:rPr lang="en-US" sz="3901">
                <a:solidFill>
                  <a:srgbClr val="000000"/>
                </a:solidFill>
                <a:latin typeface="Aileron Heavy"/>
              </a:rPr>
              <a:t>- implementation of musical or other audio accompaniment;</a:t>
            </a:r>
          </a:p>
          <a:p>
            <a:pPr>
              <a:lnSpc>
                <a:spcPts val="4291"/>
              </a:lnSpc>
              <a:spcBef>
                <a:spcPct val="0"/>
              </a:spcBef>
            </a:pPr>
            <a:r>
              <a:rPr lang="en-US" sz="3901">
                <a:solidFill>
                  <a:srgbClr val="000000"/>
                </a:solidFill>
                <a:latin typeface="Aileron Heavy"/>
              </a:rPr>
              <a:t>- the use of video information, animation, image processing techniques;</a:t>
            </a:r>
          </a:p>
          <a:p>
            <a:pPr>
              <a:lnSpc>
                <a:spcPts val="4291"/>
              </a:lnSpc>
              <a:spcBef>
                <a:spcPct val="0"/>
              </a:spcBef>
            </a:pPr>
            <a:r>
              <a:rPr lang="en-US" sz="3901">
                <a:solidFill>
                  <a:srgbClr val="000000"/>
                </a:solidFill>
                <a:latin typeface="Aileron Heavy"/>
              </a:rPr>
              <a:t>- inclusion of game components in the product;</a:t>
            </a:r>
          </a:p>
          <a:p>
            <a:pPr>
              <a:lnSpc>
                <a:spcPts val="4291"/>
              </a:lnSpc>
              <a:spcBef>
                <a:spcPct val="0"/>
              </a:spcBef>
            </a:pPr>
            <a:r>
              <a:rPr lang="en-US" sz="3901">
                <a:solidFill>
                  <a:srgbClr val="000000"/>
                </a:solidFill>
                <a:latin typeface="Aileron Heavy"/>
              </a:rPr>
              <a:t>- free navigation, automatic viewing of the product content (slide show) or the creation of an animated and voiced product guide.</a:t>
            </a:r>
          </a:p>
        </p:txBody>
      </p:sp>
      <p:sp>
        <p:nvSpPr>
          <p:cNvPr id="3" name="TextBox 3"/>
          <p:cNvSpPr txBox="1"/>
          <p:nvPr/>
        </p:nvSpPr>
        <p:spPr>
          <a:xfrm>
            <a:off x="2150940" y="7873349"/>
            <a:ext cx="13986120" cy="1384951"/>
          </a:xfrm>
          <a:prstGeom prst="rect">
            <a:avLst/>
          </a:prstGeom>
        </p:spPr>
        <p:txBody>
          <a:bodyPr lIns="0" tIns="0" rIns="0" bIns="0" rtlCol="0" anchor="t">
            <a:spAutoFit/>
          </a:bodyPr>
          <a:lstStyle/>
          <a:p>
            <a:pPr>
              <a:lnSpc>
                <a:spcPts val="3631"/>
              </a:lnSpc>
              <a:spcBef>
                <a:spcPct val="0"/>
              </a:spcBef>
            </a:pPr>
            <a:r>
              <a:rPr lang="en-US" sz="3301">
                <a:solidFill>
                  <a:srgbClr val="000000"/>
                </a:solidFill>
                <a:latin typeface="Aileron Heavy"/>
              </a:rPr>
              <a:t>The first experience of using multimedia technologies in education dates back to 1986, when the first version of the Crolier multimedia encyclopedia was delivered to American schools as a textbook.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747</Words>
  <Application>Microsoft Office PowerPoint</Application>
  <PresentationFormat>Произвольный</PresentationFormat>
  <Paragraphs>30</Paragraphs>
  <Slides>10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Aileron Regular Bold</vt:lpstr>
      <vt:lpstr>Aileron Heavy Bold</vt:lpstr>
      <vt:lpstr>Aileron Heavy</vt:lpstr>
      <vt:lpstr>Arial</vt:lpstr>
      <vt:lpstr>Aileron Heavy Italics</vt:lpstr>
      <vt:lpstr>Aileron Regular</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technologies in enhancing the cognitive activity of students</dc:title>
  <dc:creator>Аделя</dc:creator>
  <cp:lastModifiedBy>Карымсакова Анара Ералкановна</cp:lastModifiedBy>
  <cp:revision>2</cp:revision>
  <dcterms:created xsi:type="dcterms:W3CDTF">2006-08-16T00:00:00Z</dcterms:created>
  <dcterms:modified xsi:type="dcterms:W3CDTF">2022-02-28T05:34:11Z</dcterms:modified>
  <dc:identifier>DAE5koUBBxQ</dc:identifier>
</cp:coreProperties>
</file>