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9" r:id="rId13"/>
    <p:sldId id="270" r:id="rId14"/>
    <p:sldId id="274" r:id="rId15"/>
    <p:sldId id="271" r:id="rId16"/>
    <p:sldId id="272" r:id="rId17"/>
    <p:sldId id="273" r:id="rId18"/>
    <p:sldId id="275"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ru-RU"/>
              <a:t>Образец заголовка</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10/2/2022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10/2/2022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10/2/2022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10/2/2022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ru-RU"/>
              <a:t>Образец заголовка</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7" name="Date Placeholder 6"/>
          <p:cNvSpPr>
            <a:spLocks noGrp="1"/>
          </p:cNvSpPr>
          <p:nvPr>
            <p:ph type="dt" sz="half" idx="10"/>
          </p:nvPr>
        </p:nvSpPr>
        <p:spPr/>
        <p:txBody>
          <a:bodyPr/>
          <a:lstStyle/>
          <a:p>
            <a:fld id="{1160EA64-D806-43AC-9DF2-F8C432F32B4C}" type="datetimeFigureOut">
              <a:rPr lang="en-US" dirty="0"/>
              <a:t>10/2/2022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10/2/2022</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583436" y="3143250"/>
            <a:ext cx="4270248" cy="2596776"/>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7" name="Date Placeholder 6"/>
          <p:cNvSpPr>
            <a:spLocks noGrp="1"/>
          </p:cNvSpPr>
          <p:nvPr>
            <p:ph type="dt" sz="half" idx="10"/>
          </p:nvPr>
        </p:nvSpPr>
        <p:spPr/>
        <p:txBody>
          <a:bodyPr/>
          <a:lstStyle/>
          <a:p>
            <a:fld id="{4F7D4976-E339-4826-83B7-FBD03F55ECF8}" type="datetimeFigureOut">
              <a:rPr lang="en-US" dirty="0"/>
              <a:t>10/2/2022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ru-RU"/>
              <a:t>Образец заголовка</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10/2/2022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10/2/2022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ru-RU"/>
              <a:t>Образец заголовка</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1160EA64-D806-43AC-9DF2-F8C432F32B4C}" type="datetimeFigureOut">
              <a:rPr lang="en-US" dirty="0"/>
              <a:t>10/2/2022</a:t>
            </a:fld>
            <a:endParaRPr lang="en-US" dirty="0"/>
          </a:p>
        </p:txBody>
      </p:sp>
      <p:sp>
        <p:nvSpPr>
          <p:cNvPr id="6" name="Footer Placeholder 5"/>
          <p:cNvSpPr>
            <a:spLocks noGrp="1"/>
          </p:cNvSpPr>
          <p:nvPr>
            <p:ph type="ftr" sz="quarter" idx="11"/>
          </p:nvPr>
        </p:nvSpPr>
        <p:spPr>
          <a:xfrm>
            <a:off x="804672" y="6236208"/>
            <a:ext cx="5167503" cy="320040"/>
          </a:xfrm>
        </p:spPr>
        <p:txBody>
          <a:bodyPr/>
          <a:lstStyle>
            <a:lvl1pPr>
              <a:defRPr>
                <a:solidFill>
                  <a:srgbClr val="FFFFFF">
                    <a:alpha val="69804"/>
                  </a:srgbClr>
                </a:solidFill>
              </a:defRPr>
            </a:lvl1p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ru-RU"/>
              <a:t>Образец заголовка</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lvl1pPr>
              <a:defRPr>
                <a:solidFill>
                  <a:srgbClr val="FFFFFF">
                    <a:alpha val="90000"/>
                  </a:srgbClr>
                </a:solidFill>
                <a:effectLst>
                  <a:outerShdw blurRad="50800" dist="38100" dir="2700000" algn="tl" rotWithShape="0">
                    <a:prstClr val="black">
                      <a:alpha val="43000"/>
                    </a:prstClr>
                  </a:outerShdw>
                </a:effectLst>
              </a:defRPr>
            </a:lvl1pPr>
          </a:lstStyle>
          <a:p>
            <a:fld id="{1160EA64-D806-43AC-9DF2-F8C432F32B4C}" type="datetimeFigureOut">
              <a:rPr lang="en-US" dirty="0"/>
              <a:pPr/>
              <a:t>10/2/2022</a:t>
            </a:fld>
            <a:endParaRPr lang="en-US" dirty="0"/>
          </a:p>
        </p:txBody>
      </p:sp>
      <p:sp>
        <p:nvSpPr>
          <p:cNvPr id="6" name="Footer Placeholder 5"/>
          <p:cNvSpPr>
            <a:spLocks noGrp="1"/>
          </p:cNvSpPr>
          <p:nvPr>
            <p:ph type="ftr" sz="quarter" idx="11"/>
          </p:nvPr>
        </p:nvSpPr>
        <p:spPr>
          <a:xfrm>
            <a:off x="808523" y="6236208"/>
            <a:ext cx="5103729" cy="320040"/>
          </a:xfrm>
        </p:spPr>
        <p:txBody>
          <a:bodyPr/>
          <a:lstStyle>
            <a:lvl1pPr>
              <a:defRPr>
                <a:solidFill>
                  <a:srgbClr val="FFFFFF">
                    <a:alpha val="70000"/>
                  </a:srgbClr>
                </a:solidFill>
              </a:defRPr>
            </a:lvl1p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10/2/2022</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DE2F588-EEB0-4B4E-A791-6BEC2C4F05B5}"/>
              </a:ext>
            </a:extLst>
          </p:cNvPr>
          <p:cNvSpPr>
            <a:spLocks noGrp="1"/>
          </p:cNvSpPr>
          <p:nvPr>
            <p:ph type="ctrTitle"/>
          </p:nvPr>
        </p:nvSpPr>
        <p:spPr>
          <a:xfrm>
            <a:off x="1295400" y="2360240"/>
            <a:ext cx="8991600" cy="1645920"/>
          </a:xfrm>
        </p:spPr>
        <p:txBody>
          <a:bodyPr>
            <a:normAutofit fontScale="90000"/>
          </a:bodyPr>
          <a:lstStyle/>
          <a:p>
            <a:r>
              <a:rPr lang="ru-RU" sz="4000" dirty="0">
                <a:latin typeface="Times New Roman" panose="02020603050405020304" pitchFamily="18" charset="0"/>
                <a:cs typeface="Times New Roman" panose="02020603050405020304" pitchFamily="18" charset="0"/>
              </a:rPr>
              <a:t>№2 Д</a:t>
            </a:r>
            <a:r>
              <a:rPr lang="kk-KZ" sz="4000" dirty="0">
                <a:latin typeface="Times New Roman" panose="02020603050405020304" pitchFamily="18" charset="0"/>
                <a:cs typeface="Times New Roman" panose="02020603050405020304" pitchFamily="18" charset="0"/>
              </a:rPr>
              <a:t>әріс</a:t>
            </a:r>
            <a:br>
              <a:rPr lang="kk-KZ" sz="4000" dirty="0">
                <a:latin typeface="Times New Roman" panose="02020603050405020304" pitchFamily="18" charset="0"/>
                <a:cs typeface="Times New Roman" panose="02020603050405020304" pitchFamily="18" charset="0"/>
              </a:rPr>
            </a:br>
            <a:r>
              <a:rPr lang="kk-KZ" sz="4000" dirty="0">
                <a:effectLst/>
                <a:latin typeface="Times New Roman" panose="02020603050405020304" pitchFamily="18" charset="0"/>
                <a:ea typeface="Calibri" panose="020F0502020204030204" pitchFamily="34" charset="0"/>
                <a:cs typeface="Times New Roman" panose="02020603050405020304" pitchFamily="18" charset="0"/>
              </a:rPr>
              <a:t>Солтүстік Америка материгі</a:t>
            </a:r>
            <a:br>
              <a:rPr lang="ru-RU" sz="1800" dirty="0">
                <a:effectLst/>
                <a:latin typeface="Calibri" panose="020F0502020204030204" pitchFamily="34" charset="0"/>
                <a:ea typeface="Calibri" panose="020F0502020204030204" pitchFamily="34" charset="0"/>
                <a:cs typeface="Times New Roman" panose="02020603050405020304" pitchFamily="18" charset="0"/>
              </a:rPr>
            </a:br>
            <a:endParaRPr lang="ru-RU" dirty="0"/>
          </a:p>
        </p:txBody>
      </p:sp>
    </p:spTree>
    <p:extLst>
      <p:ext uri="{BB962C8B-B14F-4D97-AF65-F5344CB8AC3E}">
        <p14:creationId xmlns:p14="http://schemas.microsoft.com/office/powerpoint/2010/main" val="32810452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5A546E0B-8D51-4B3C-9A15-2F40B091F498}"/>
              </a:ext>
            </a:extLst>
          </p:cNvPr>
          <p:cNvSpPr>
            <a:spLocks noGrp="1"/>
          </p:cNvSpPr>
          <p:nvPr>
            <p:ph idx="1"/>
          </p:nvPr>
        </p:nvSpPr>
        <p:spPr>
          <a:xfrm>
            <a:off x="0" y="0"/>
            <a:ext cx="6453809" cy="6858000"/>
          </a:xfrm>
        </p:spPr>
        <p:txBody>
          <a:bodyPr>
            <a:normAutofit lnSpcReduction="10000"/>
          </a:bodyPr>
          <a:lstStyle/>
          <a:p>
            <a:pPr algn="just">
              <a:lnSpc>
                <a:spcPct val="107000"/>
              </a:lnSpc>
              <a:spcAft>
                <a:spcPts val="800"/>
              </a:spcAft>
            </a:pPr>
            <a:r>
              <a:rPr lang="kk-KZ" sz="3600" dirty="0">
                <a:effectLst/>
                <a:latin typeface="Calibri" panose="020F0502020204030204" pitchFamily="34" charset="0"/>
                <a:ea typeface="Calibri" panose="020F0502020204030204" pitchFamily="34" charset="0"/>
                <a:cs typeface="Times New Roman" panose="02020603050405020304" pitchFamily="18" charset="0"/>
              </a:rPr>
              <a:t>Материктің жалпы көлемі аралдарды қоса есептегенде 24 250 мың км2, аралдардын көлемі - 3890 мын км2.</a:t>
            </a:r>
            <a:endParaRPr lang="ru-RU" sz="3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kk-KZ" sz="3600" dirty="0">
                <a:effectLst/>
                <a:latin typeface="Calibri" panose="020F0502020204030204" pitchFamily="34" charset="0"/>
                <a:ea typeface="Calibri" panose="020F0502020204030204" pitchFamily="34" charset="0"/>
                <a:cs typeface="Times New Roman" panose="02020603050405020304" pitchFamily="18" charset="0"/>
              </a:rPr>
              <a:t>Солтүстік Америка, әсіресе солтүстік ендіктін, 70</a:t>
            </a:r>
            <a:r>
              <a:rPr lang="ru-RU" sz="3600" b="1" i="0" dirty="0">
                <a:solidFill>
                  <a:srgbClr val="202124"/>
                </a:solidFill>
                <a:effectLst/>
                <a:latin typeface="arial" panose="020B0604020202020204" pitchFamily="34" charset="0"/>
              </a:rPr>
              <a:t>°</a:t>
            </a:r>
            <a:r>
              <a:rPr lang="ru-RU" sz="3600" dirty="0">
                <a:latin typeface="Calibri" panose="020F0502020204030204" pitchFamily="34" charset="0"/>
                <a:ea typeface="Calibri" panose="020F0502020204030204" pitchFamily="34" charset="0"/>
                <a:cs typeface="Times New Roman" panose="02020603050405020304" pitchFamily="18" charset="0"/>
              </a:rPr>
              <a:t> </a:t>
            </a:r>
            <a:r>
              <a:rPr lang="kk-KZ" sz="3600" dirty="0">
                <a:effectLst/>
                <a:latin typeface="Calibri" panose="020F0502020204030204" pitchFamily="34" charset="0"/>
                <a:ea typeface="Calibri" panose="020F0502020204030204" pitchFamily="34" charset="0"/>
                <a:cs typeface="Times New Roman" panose="02020603050405020304" pitchFamily="18" charset="0"/>
              </a:rPr>
              <a:t>және 30</a:t>
            </a:r>
            <a:r>
              <a:rPr lang="ru-RU" sz="3600" b="1" i="0" dirty="0">
                <a:solidFill>
                  <a:srgbClr val="202124"/>
                </a:solidFill>
                <a:effectLst/>
                <a:latin typeface="arial" panose="020B0604020202020204" pitchFamily="34" charset="0"/>
              </a:rPr>
              <a:t>°</a:t>
            </a:r>
            <a:r>
              <a:rPr lang="kk-KZ" sz="3600" dirty="0">
                <a:effectLst/>
                <a:latin typeface="Calibri" panose="020F0502020204030204" pitchFamily="34" charset="0"/>
                <a:ea typeface="Calibri" panose="020F0502020204030204" pitchFamily="34" charset="0"/>
                <a:cs typeface="Times New Roman" panose="02020603050405020304" pitchFamily="18" charset="0"/>
              </a:rPr>
              <a:t> аралығында, неғұрлым енді және көлемді болады.</a:t>
            </a:r>
            <a:r>
              <a:rPr lang="ru-RU" sz="3600" dirty="0">
                <a:latin typeface="Calibri" panose="020F0502020204030204" pitchFamily="34" charset="0"/>
                <a:ea typeface="Calibri" panose="020F0502020204030204" pitchFamily="34" charset="0"/>
                <a:cs typeface="Times New Roman" panose="02020603050405020304" pitchFamily="18" charset="0"/>
              </a:rPr>
              <a:t> </a:t>
            </a:r>
            <a:r>
              <a:rPr lang="kk-KZ" sz="3600" dirty="0">
                <a:effectLst/>
                <a:latin typeface="Calibri" panose="020F0502020204030204" pitchFamily="34" charset="0"/>
                <a:ea typeface="Calibri" panose="020F0502020204030204" pitchFamily="34" charset="0"/>
                <a:cs typeface="Times New Roman" panose="02020603050405020304" pitchFamily="18" charset="0"/>
              </a:rPr>
              <a:t>Құрлықтың киыр солтүстігі мен оңтүстігі су бассейндерімен көп</a:t>
            </a:r>
            <a:r>
              <a:rPr lang="ru-RU" sz="3600" dirty="0">
                <a:latin typeface="Calibri" panose="020F0502020204030204" pitchFamily="34" charset="0"/>
                <a:ea typeface="Calibri" panose="020F0502020204030204" pitchFamily="34" charset="0"/>
                <a:cs typeface="Times New Roman" panose="02020603050405020304" pitchFamily="18" charset="0"/>
              </a:rPr>
              <a:t> </a:t>
            </a:r>
            <a:r>
              <a:rPr lang="kk-KZ" sz="3600" dirty="0">
                <a:effectLst/>
                <a:latin typeface="Calibri" panose="020F0502020204030204" pitchFamily="34" charset="0"/>
                <a:ea typeface="Calibri" panose="020F0502020204030204" pitchFamily="34" charset="0"/>
                <a:cs typeface="Times New Roman" panose="02020603050405020304" pitchFamily="18" charset="0"/>
              </a:rPr>
              <a:t>бөлшектенген.</a:t>
            </a:r>
            <a:endParaRPr lang="ru-RU" sz="36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pic>
        <p:nvPicPr>
          <p:cNvPr id="5" name="Рисунок 4">
            <a:extLst>
              <a:ext uri="{FF2B5EF4-FFF2-40B4-BE49-F238E27FC236}">
                <a16:creationId xmlns:a16="http://schemas.microsoft.com/office/drawing/2014/main" id="{CE692296-837A-4650-A7D9-C9C36D68E9AF}"/>
              </a:ext>
            </a:extLst>
          </p:cNvPr>
          <p:cNvPicPr>
            <a:picLocks noChangeAspect="1"/>
          </p:cNvPicPr>
          <p:nvPr/>
        </p:nvPicPr>
        <p:blipFill>
          <a:blip r:embed="rId2"/>
          <a:stretch>
            <a:fillRect/>
          </a:stretch>
        </p:blipFill>
        <p:spPr>
          <a:xfrm>
            <a:off x="6626087" y="0"/>
            <a:ext cx="5565912" cy="6858000"/>
          </a:xfrm>
          <a:prstGeom prst="rect">
            <a:avLst/>
          </a:prstGeom>
        </p:spPr>
      </p:pic>
    </p:spTree>
    <p:extLst>
      <p:ext uri="{BB962C8B-B14F-4D97-AF65-F5344CB8AC3E}">
        <p14:creationId xmlns:p14="http://schemas.microsoft.com/office/powerpoint/2010/main" val="8191449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0AE1904F-EABB-4A23-8619-F3CA1DC9EF84}"/>
              </a:ext>
            </a:extLst>
          </p:cNvPr>
          <p:cNvSpPr>
            <a:spLocks noGrp="1"/>
          </p:cNvSpPr>
          <p:nvPr>
            <p:ph idx="1"/>
          </p:nvPr>
        </p:nvSpPr>
        <p:spPr>
          <a:xfrm>
            <a:off x="2822713" y="0"/>
            <a:ext cx="6347792" cy="6858000"/>
          </a:xfrm>
        </p:spPr>
        <p:txBody>
          <a:bodyPr>
            <a:normAutofit/>
          </a:bodyPr>
          <a:lstStyle/>
          <a:p>
            <a:pPr algn="just">
              <a:lnSpc>
                <a:spcPct val="107000"/>
              </a:lnSpc>
              <a:spcAft>
                <a:spcPts val="800"/>
              </a:spcAft>
            </a:pPr>
            <a:r>
              <a:rPr lang="kk-KZ" sz="2400" dirty="0">
                <a:effectLst/>
                <a:latin typeface="Calibri" panose="020F0502020204030204" pitchFamily="34" charset="0"/>
                <a:ea typeface="Calibri" panose="020F0502020204030204" pitchFamily="34" charset="0"/>
                <a:cs typeface="Times New Roman" panose="02020603050405020304" pitchFamily="18" charset="0"/>
              </a:rPr>
              <a:t>Бүкіл материктің негізгі орографиялық элементтері субмеридиандық бағытта созылып жатыр. Батыста Тынық мүхиттың жағалауы бойымен сонау Аляскадан Орталық Америкаға дейінгі 9мың километр қашықтықта Кордильер тау жүйесі алып жатса,шығыста одан гөрі шағындау Аппалач тау жүйесі бар. Осы екеуінің аралығында Солтүстік Мұзды мұхиттан</a:t>
            </a:r>
            <a:r>
              <a:rPr lang="ru-RU" sz="2400" dirty="0">
                <a:latin typeface="Calibri" panose="020F0502020204030204" pitchFamily="34" charset="0"/>
                <a:ea typeface="Calibri" panose="020F0502020204030204" pitchFamily="34" charset="0"/>
                <a:cs typeface="Times New Roman" panose="02020603050405020304" pitchFamily="18" charset="0"/>
              </a:rPr>
              <a:t> </a:t>
            </a:r>
            <a:r>
              <a:rPr lang="kk-KZ" sz="2400" dirty="0">
                <a:effectLst/>
                <a:latin typeface="Calibri" panose="020F0502020204030204" pitchFamily="34" charset="0"/>
                <a:ea typeface="Calibri" panose="020F0502020204030204" pitchFamily="34" charset="0"/>
                <a:cs typeface="Times New Roman" panose="02020603050405020304" pitchFamily="18" charset="0"/>
              </a:rPr>
              <a:t>Мексика шығанағына дейін биік және ойпаң жердегі жазықтар</a:t>
            </a:r>
            <a:r>
              <a:rPr lang="ru-RU" sz="2400" dirty="0">
                <a:latin typeface="Calibri" panose="020F0502020204030204" pitchFamily="34" charset="0"/>
                <a:ea typeface="Calibri" panose="020F0502020204030204" pitchFamily="34" charset="0"/>
                <a:cs typeface="Times New Roman" panose="02020603050405020304" pitchFamily="18" charset="0"/>
              </a:rPr>
              <a:t> </a:t>
            </a:r>
            <a:r>
              <a:rPr lang="kk-KZ" sz="2400" dirty="0">
                <a:effectLst/>
                <a:latin typeface="Calibri" panose="020F0502020204030204" pitchFamily="34" charset="0"/>
                <a:ea typeface="Calibri" panose="020F0502020204030204" pitchFamily="34" charset="0"/>
                <a:cs typeface="Times New Roman" panose="02020603050405020304" pitchFamily="18" charset="0"/>
              </a:rPr>
              <a:t>алабы үздіксіз созылып жатады. </a:t>
            </a:r>
          </a:p>
          <a:p>
            <a:pPr algn="just">
              <a:lnSpc>
                <a:spcPct val="107000"/>
              </a:lnSpc>
              <a:spcAft>
                <a:spcPts val="800"/>
              </a:spcAft>
            </a:pPr>
            <a:r>
              <a:rPr lang="kk-KZ" sz="2400" dirty="0">
                <a:effectLst/>
                <a:latin typeface="Calibri" panose="020F0502020204030204" pitchFamily="34" charset="0"/>
                <a:ea typeface="Calibri" panose="020F0502020204030204" pitchFamily="34" charset="0"/>
                <a:cs typeface="Times New Roman" panose="02020603050405020304" pitchFamily="18" charset="0"/>
              </a:rPr>
              <a:t>Солтүстік жарты шардың барлық ендіктеріндегі жағдай мен биік жоталардың үлкен ауытқулары Солтүстік Америка</a:t>
            </a:r>
            <a:r>
              <a:rPr lang="ru-RU" sz="2400" dirty="0">
                <a:latin typeface="Calibri" panose="020F0502020204030204" pitchFamily="34" charset="0"/>
                <a:ea typeface="Calibri" panose="020F0502020204030204" pitchFamily="34" charset="0"/>
                <a:cs typeface="Times New Roman" panose="02020603050405020304" pitchFamily="18" charset="0"/>
              </a:rPr>
              <a:t> </a:t>
            </a:r>
            <a:r>
              <a:rPr lang="kk-KZ" sz="2400" dirty="0">
                <a:effectLst/>
                <a:latin typeface="Calibri" panose="020F0502020204030204" pitchFamily="34" charset="0"/>
                <a:ea typeface="Calibri" panose="020F0502020204030204" pitchFamily="34" charset="0"/>
                <a:cs typeface="Times New Roman" panose="02020603050405020304" pitchFamily="18" charset="0"/>
              </a:rPr>
              <a:t>ландшафтының алуан түрлі болып келуіне әсер етеді.</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pic>
        <p:nvPicPr>
          <p:cNvPr id="6" name="Рисунок 5">
            <a:extLst>
              <a:ext uri="{FF2B5EF4-FFF2-40B4-BE49-F238E27FC236}">
                <a16:creationId xmlns:a16="http://schemas.microsoft.com/office/drawing/2014/main" id="{E887F0FE-C912-4619-9685-F34D70CDEA1B}"/>
              </a:ext>
            </a:extLst>
          </p:cNvPr>
          <p:cNvPicPr>
            <a:picLocks noChangeAspect="1"/>
          </p:cNvPicPr>
          <p:nvPr/>
        </p:nvPicPr>
        <p:blipFill>
          <a:blip r:embed="rId2"/>
          <a:stretch>
            <a:fillRect/>
          </a:stretch>
        </p:blipFill>
        <p:spPr>
          <a:xfrm>
            <a:off x="-1" y="0"/>
            <a:ext cx="2822713" cy="6858000"/>
          </a:xfrm>
          <a:prstGeom prst="rect">
            <a:avLst/>
          </a:prstGeom>
        </p:spPr>
      </p:pic>
      <p:pic>
        <p:nvPicPr>
          <p:cNvPr id="7" name="Рисунок 6">
            <a:extLst>
              <a:ext uri="{FF2B5EF4-FFF2-40B4-BE49-F238E27FC236}">
                <a16:creationId xmlns:a16="http://schemas.microsoft.com/office/drawing/2014/main" id="{3AF6D80A-423C-4080-813A-D498BB9823C4}"/>
              </a:ext>
            </a:extLst>
          </p:cNvPr>
          <p:cNvPicPr>
            <a:picLocks noChangeAspect="1"/>
          </p:cNvPicPr>
          <p:nvPr/>
        </p:nvPicPr>
        <p:blipFill>
          <a:blip r:embed="rId3"/>
          <a:stretch>
            <a:fillRect/>
          </a:stretch>
        </p:blipFill>
        <p:spPr>
          <a:xfrm>
            <a:off x="9276522" y="0"/>
            <a:ext cx="2915478" cy="6858000"/>
          </a:xfrm>
          <a:prstGeom prst="rect">
            <a:avLst/>
          </a:prstGeom>
        </p:spPr>
      </p:pic>
    </p:spTree>
    <p:extLst>
      <p:ext uri="{BB962C8B-B14F-4D97-AF65-F5344CB8AC3E}">
        <p14:creationId xmlns:p14="http://schemas.microsoft.com/office/powerpoint/2010/main" val="13154852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E1BCE7-DBA0-4EDF-A6B0-1B3EB70822ED}"/>
              </a:ext>
            </a:extLst>
          </p:cNvPr>
          <p:cNvSpPr>
            <a:spLocks noGrp="1"/>
          </p:cNvSpPr>
          <p:nvPr>
            <p:ph type="title"/>
          </p:nvPr>
        </p:nvSpPr>
        <p:spPr>
          <a:xfrm>
            <a:off x="6096000" y="-1"/>
            <a:ext cx="6096000" cy="2054087"/>
          </a:xfrm>
        </p:spPr>
        <p:txBody>
          <a:bodyPr>
            <a:normAutofit/>
          </a:bodyPr>
          <a:lstStyle/>
          <a:p>
            <a:r>
              <a:rPr lang="kk-KZ" sz="3600" dirty="0">
                <a:effectLst/>
                <a:latin typeface="Calibri" panose="020F0502020204030204" pitchFamily="34" charset="0"/>
                <a:ea typeface="Calibri" panose="020F0502020204030204" pitchFamily="34" charset="0"/>
                <a:cs typeface="Times New Roman" panose="02020603050405020304" pitchFamily="18" charset="0"/>
              </a:rPr>
              <a:t>СОЛТҮСТІК АМЕРИКА ЖАҒАЛАУЫНДАҒЫ</a:t>
            </a:r>
            <a:br>
              <a:rPr lang="ru-RU" sz="3600" dirty="0">
                <a:effectLst/>
                <a:latin typeface="Calibri" panose="020F0502020204030204" pitchFamily="34" charset="0"/>
                <a:ea typeface="Calibri" panose="020F0502020204030204" pitchFamily="34" charset="0"/>
                <a:cs typeface="Times New Roman" panose="02020603050405020304" pitchFamily="18" charset="0"/>
              </a:rPr>
            </a:br>
            <a:r>
              <a:rPr lang="kk-KZ" sz="3600" dirty="0">
                <a:effectLst/>
                <a:latin typeface="Calibri" panose="020F0502020204030204" pitchFamily="34" charset="0"/>
                <a:ea typeface="Calibri" panose="020F0502020204030204" pitchFamily="34" charset="0"/>
                <a:cs typeface="Times New Roman" panose="02020603050405020304" pitchFamily="18" charset="0"/>
              </a:rPr>
              <a:t>МҰХИТТАР</a:t>
            </a:r>
            <a:endParaRPr lang="ru-RU" sz="3600" dirty="0"/>
          </a:p>
        </p:txBody>
      </p:sp>
      <p:sp>
        <p:nvSpPr>
          <p:cNvPr id="3" name="Объект 2">
            <a:extLst>
              <a:ext uri="{FF2B5EF4-FFF2-40B4-BE49-F238E27FC236}">
                <a16:creationId xmlns:a16="http://schemas.microsoft.com/office/drawing/2014/main" id="{612DB572-E680-472F-94F8-B5F70C9052EF}"/>
              </a:ext>
            </a:extLst>
          </p:cNvPr>
          <p:cNvSpPr>
            <a:spLocks noGrp="1"/>
          </p:cNvSpPr>
          <p:nvPr>
            <p:ph idx="1"/>
          </p:nvPr>
        </p:nvSpPr>
        <p:spPr>
          <a:xfrm>
            <a:off x="6228522" y="2136911"/>
            <a:ext cx="5857461" cy="4721089"/>
          </a:xfrm>
        </p:spPr>
        <p:txBody>
          <a:bodyPr>
            <a:normAutofit lnSpcReduction="10000"/>
          </a:bodyPr>
          <a:lstStyle/>
          <a:p>
            <a:pPr marL="0" indent="0" algn="just">
              <a:lnSpc>
                <a:spcPct val="107000"/>
              </a:lnSpc>
              <a:spcAft>
                <a:spcPts val="800"/>
              </a:spcAft>
              <a:buNone/>
            </a:pPr>
            <a:r>
              <a:rPr lang="kk-KZ" sz="3200" dirty="0">
                <a:effectLst/>
                <a:latin typeface="Calibri" panose="020F0502020204030204" pitchFamily="34" charset="0"/>
                <a:ea typeface="Calibri" panose="020F0502020204030204" pitchFamily="34" charset="0"/>
                <a:cs typeface="Times New Roman" panose="02020603050405020304" pitchFamily="18" charset="0"/>
              </a:rPr>
              <a:t>Солтүстік Америка жағалауын үш мұхиттың: Атлант, Солтүстік Мұзды және Тынық мұхит суы шайып жатыр. Материктің шығыс және солтүстік жағалауларын теңіздер ішкерілеп кіріп күшті бөлшектеп жіберген, оның батыс жағалауы</a:t>
            </a:r>
            <a:r>
              <a:rPr lang="ru-RU" sz="3200" dirty="0">
                <a:latin typeface="Calibri" panose="020F0502020204030204" pitchFamily="34" charset="0"/>
                <a:ea typeface="Calibri" panose="020F0502020204030204" pitchFamily="34" charset="0"/>
                <a:cs typeface="Times New Roman" panose="02020603050405020304" pitchFamily="18" charset="0"/>
              </a:rPr>
              <a:t> </a:t>
            </a:r>
            <a:r>
              <a:rPr lang="kk-KZ" sz="3200" dirty="0">
                <a:effectLst/>
                <a:latin typeface="Calibri" panose="020F0502020204030204" pitchFamily="34" charset="0"/>
                <a:ea typeface="Calibri" panose="020F0502020204030204" pitchFamily="34" charset="0"/>
                <a:cs typeface="Times New Roman" panose="02020603050405020304" pitchFamily="18" charset="0"/>
              </a:rPr>
              <a:t>едәуір аз тілімденген.</a:t>
            </a:r>
            <a:endParaRPr lang="ru-RU" sz="32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pic>
        <p:nvPicPr>
          <p:cNvPr id="4" name="Рисунок 3">
            <a:extLst>
              <a:ext uri="{FF2B5EF4-FFF2-40B4-BE49-F238E27FC236}">
                <a16:creationId xmlns:a16="http://schemas.microsoft.com/office/drawing/2014/main" id="{52B9FA05-1DDF-41C1-9BE4-C6A21102ECA3}"/>
              </a:ext>
            </a:extLst>
          </p:cNvPr>
          <p:cNvPicPr>
            <a:picLocks noChangeAspect="1"/>
          </p:cNvPicPr>
          <p:nvPr/>
        </p:nvPicPr>
        <p:blipFill>
          <a:blip r:embed="rId2"/>
          <a:stretch>
            <a:fillRect/>
          </a:stretch>
        </p:blipFill>
        <p:spPr>
          <a:xfrm>
            <a:off x="0" y="-82826"/>
            <a:ext cx="6096000" cy="6940826"/>
          </a:xfrm>
          <a:prstGeom prst="rect">
            <a:avLst/>
          </a:prstGeom>
        </p:spPr>
      </p:pic>
    </p:spTree>
    <p:extLst>
      <p:ext uri="{BB962C8B-B14F-4D97-AF65-F5344CB8AC3E}">
        <p14:creationId xmlns:p14="http://schemas.microsoft.com/office/powerpoint/2010/main" val="14476971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99BB980E-4515-4A95-AF1B-8C9E3058F198}"/>
              </a:ext>
            </a:extLst>
          </p:cNvPr>
          <p:cNvSpPr>
            <a:spLocks noGrp="1"/>
          </p:cNvSpPr>
          <p:nvPr>
            <p:ph idx="1"/>
          </p:nvPr>
        </p:nvSpPr>
        <p:spPr>
          <a:xfrm>
            <a:off x="1" y="119270"/>
            <a:ext cx="8030816" cy="6738729"/>
          </a:xfrm>
        </p:spPr>
        <p:txBody>
          <a:bodyPr>
            <a:normAutofit/>
          </a:bodyPr>
          <a:lstStyle/>
          <a:p>
            <a:pPr marL="0" indent="0" algn="just">
              <a:lnSpc>
                <a:spcPct val="107000"/>
              </a:lnSpc>
              <a:spcAft>
                <a:spcPts val="800"/>
              </a:spcAft>
              <a:buNone/>
            </a:pPr>
            <a:r>
              <a:rPr lang="kk-KZ" sz="2800" dirty="0">
                <a:effectLst/>
                <a:latin typeface="Calibri" panose="020F0502020204030204" pitchFamily="34" charset="0"/>
                <a:ea typeface="Calibri" panose="020F0502020204030204" pitchFamily="34" charset="0"/>
                <a:cs typeface="Times New Roman" panose="02020603050405020304" pitchFamily="18" charset="0"/>
              </a:rPr>
              <a:t>Атлант мұхиты Солтүстік Америка жағалауында құрлыққа ішкері еніп жатқан теңіздер мен шығанақтар құрайды. Олардың кейбіреуі материк жағалауындағы қайраңдарда едәуір кең көлемді жерді алып жатса, басқалары барған сайын тереңдей түсетін жерлері бар суы мол табаны төмендеп баражатқан шұңғыма болып</a:t>
            </a:r>
            <a:r>
              <a:rPr lang="ru-RU" sz="2800" dirty="0">
                <a:latin typeface="Calibri" panose="020F0502020204030204" pitchFamily="34" charset="0"/>
                <a:ea typeface="Calibri" panose="020F0502020204030204" pitchFamily="34" charset="0"/>
                <a:cs typeface="Times New Roman" panose="02020603050405020304" pitchFamily="18" charset="0"/>
              </a:rPr>
              <a:t> </a:t>
            </a:r>
            <a:r>
              <a:rPr lang="kk-KZ" sz="2800" dirty="0">
                <a:effectLst/>
                <a:latin typeface="Calibri" panose="020F0502020204030204" pitchFamily="34" charset="0"/>
                <a:ea typeface="Calibri" panose="020F0502020204030204" pitchFamily="34" charset="0"/>
                <a:cs typeface="Times New Roman" panose="02020603050405020304" pitchFamily="18" charset="0"/>
              </a:rPr>
              <a:t>табылады. </a:t>
            </a:r>
          </a:p>
          <a:p>
            <a:pPr marL="0" indent="0" algn="just">
              <a:lnSpc>
                <a:spcPct val="107000"/>
              </a:lnSpc>
              <a:spcAft>
                <a:spcPts val="800"/>
              </a:spcAft>
              <a:buNone/>
            </a:pPr>
            <a:r>
              <a:rPr lang="kk-KZ" sz="2800" dirty="0">
                <a:effectLst/>
                <a:latin typeface="Calibri" panose="020F0502020204030204" pitchFamily="34" charset="0"/>
                <a:ea typeface="Calibri" panose="020F0502020204030204" pitchFamily="34" charset="0"/>
                <a:cs typeface="Times New Roman" panose="02020603050405020304" pitchFamily="18" charset="0"/>
              </a:rPr>
              <a:t>Материк жағалауындағы қайраң әсіресе Флорида</a:t>
            </a:r>
            <a:r>
              <a:rPr lang="ru-RU" sz="2800" dirty="0">
                <a:latin typeface="Calibri" panose="020F0502020204030204" pitchFamily="34" charset="0"/>
                <a:ea typeface="Calibri" panose="020F0502020204030204" pitchFamily="34" charset="0"/>
                <a:cs typeface="Times New Roman" panose="02020603050405020304" pitchFamily="18" charset="0"/>
              </a:rPr>
              <a:t> </a:t>
            </a:r>
            <a:r>
              <a:rPr lang="kk-KZ" sz="2800" dirty="0">
                <a:effectLst/>
                <a:latin typeface="Calibri" panose="020F0502020204030204" pitchFamily="34" charset="0"/>
                <a:ea typeface="Calibri" panose="020F0502020204030204" pitchFamily="34" charset="0"/>
                <a:cs typeface="Times New Roman" panose="02020603050405020304" pitchFamily="18" charset="0"/>
              </a:rPr>
              <a:t>түбегі мен Баффин Жері аралығында мейлінше кеңейе түседі.</a:t>
            </a:r>
            <a:r>
              <a:rPr lang="ru-RU" sz="2800" dirty="0">
                <a:latin typeface="Calibri" panose="020F0502020204030204" pitchFamily="34" charset="0"/>
                <a:ea typeface="Calibri" panose="020F0502020204030204" pitchFamily="34" charset="0"/>
                <a:cs typeface="Times New Roman" panose="02020603050405020304" pitchFamily="18" charset="0"/>
              </a:rPr>
              <a:t> </a:t>
            </a:r>
            <a:r>
              <a:rPr lang="kk-KZ" sz="2800" dirty="0">
                <a:effectLst/>
                <a:latin typeface="Calibri" panose="020F0502020204030204" pitchFamily="34" charset="0"/>
                <a:ea typeface="Calibri" panose="020F0502020204030204" pitchFamily="34" charset="0"/>
                <a:cs typeface="Times New Roman" panose="02020603050405020304" pitchFamily="18" charset="0"/>
              </a:rPr>
              <a:t>Әулие Лаврентий мен Гудзон шығанақтары түгелдей дерлік осы</a:t>
            </a:r>
            <a:r>
              <a:rPr lang="ru-RU" sz="2800" dirty="0">
                <a:latin typeface="Calibri" panose="020F0502020204030204" pitchFamily="34" charset="0"/>
                <a:ea typeface="Calibri" panose="020F0502020204030204" pitchFamily="34" charset="0"/>
                <a:cs typeface="Times New Roman" panose="02020603050405020304" pitchFamily="18" charset="0"/>
              </a:rPr>
              <a:t> </a:t>
            </a:r>
            <a:r>
              <a:rPr lang="kk-KZ" sz="2800" dirty="0">
                <a:effectLst/>
                <a:latin typeface="Calibri" panose="020F0502020204030204" pitchFamily="34" charset="0"/>
                <a:ea typeface="Calibri" panose="020F0502020204030204" pitchFamily="34" charset="0"/>
                <a:cs typeface="Times New Roman" panose="02020603050405020304" pitchFamily="18" charset="0"/>
              </a:rPr>
              <a:t>аймақта жатыр. </a:t>
            </a:r>
          </a:p>
          <a:p>
            <a:endParaRPr lang="ru-RU" dirty="0"/>
          </a:p>
        </p:txBody>
      </p:sp>
      <p:pic>
        <p:nvPicPr>
          <p:cNvPr id="4" name="Рисунок 3">
            <a:extLst>
              <a:ext uri="{FF2B5EF4-FFF2-40B4-BE49-F238E27FC236}">
                <a16:creationId xmlns:a16="http://schemas.microsoft.com/office/drawing/2014/main" id="{01BA1DD3-9FF4-47E7-A512-C5FF3F982330}"/>
              </a:ext>
            </a:extLst>
          </p:cNvPr>
          <p:cNvPicPr>
            <a:picLocks noChangeAspect="1"/>
          </p:cNvPicPr>
          <p:nvPr/>
        </p:nvPicPr>
        <p:blipFill rotWithShape="1">
          <a:blip r:embed="rId2"/>
          <a:srcRect l="50000"/>
          <a:stretch/>
        </p:blipFill>
        <p:spPr>
          <a:xfrm>
            <a:off x="8030817" y="-1"/>
            <a:ext cx="4161183" cy="6857999"/>
          </a:xfrm>
          <a:prstGeom prst="rect">
            <a:avLst/>
          </a:prstGeom>
        </p:spPr>
      </p:pic>
    </p:spTree>
    <p:extLst>
      <p:ext uri="{BB962C8B-B14F-4D97-AF65-F5344CB8AC3E}">
        <p14:creationId xmlns:p14="http://schemas.microsoft.com/office/powerpoint/2010/main" val="27095397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E11DE7B7-2C71-4973-96BE-19037B1226CC}"/>
              </a:ext>
            </a:extLst>
          </p:cNvPr>
          <p:cNvSpPr>
            <a:spLocks noGrp="1"/>
          </p:cNvSpPr>
          <p:nvPr>
            <p:ph idx="1"/>
          </p:nvPr>
        </p:nvSpPr>
        <p:spPr>
          <a:xfrm>
            <a:off x="4744278" y="185530"/>
            <a:ext cx="7447722" cy="6672470"/>
          </a:xfrm>
        </p:spPr>
        <p:txBody>
          <a:bodyPr>
            <a:normAutofit lnSpcReduction="10000"/>
          </a:bodyPr>
          <a:lstStyle/>
          <a:p>
            <a:pPr marL="0" indent="0" algn="just">
              <a:lnSpc>
                <a:spcPct val="107000"/>
              </a:lnSpc>
              <a:spcAft>
                <a:spcPts val="800"/>
              </a:spcAft>
              <a:buNone/>
            </a:pPr>
            <a:r>
              <a:rPr lang="kk-KZ" sz="2800" dirty="0">
                <a:effectLst/>
                <a:latin typeface="Calibri" panose="020F0502020204030204" pitchFamily="34" charset="0"/>
                <a:ea typeface="Calibri" panose="020F0502020204030204" pitchFamily="34" charset="0"/>
                <a:cs typeface="Times New Roman" panose="02020603050405020304" pitchFamily="18" charset="0"/>
              </a:rPr>
              <a:t>Солтүстік Американың оңтүстік-шығыс жағалауында суы </a:t>
            </a:r>
            <a:r>
              <a:rPr kumimoji="0" lang="kk-KZ" sz="2800" b="0" i="0" u="none" strike="noStrike" kern="1200" cap="none" spc="0" normalizeH="0" baseline="0" noProof="0" dirty="0">
                <a:ln>
                  <a:noFill/>
                </a:ln>
                <a:solidFill>
                  <a:srgbClr val="000000">
                    <a:lumMod val="85000"/>
                    <a:lumOff val="1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терең екі бассейн – Мекси</a:t>
            </a:r>
            <a:r>
              <a:rPr lang="kk-KZ" sz="2800" dirty="0">
                <a:effectLst/>
                <a:latin typeface="Calibri" panose="020F0502020204030204" pitchFamily="34" charset="0"/>
                <a:ea typeface="Calibri" panose="020F0502020204030204" pitchFamily="34" charset="0"/>
                <a:cs typeface="Times New Roman" panose="02020603050405020304" pitchFamily="18" charset="0"/>
              </a:rPr>
              <a:t>ка шығанағы мен Кариб теңізі жатыр.</a:t>
            </a:r>
            <a:r>
              <a:rPr lang="ru-RU" sz="2800" dirty="0">
                <a:latin typeface="Calibri" panose="020F0502020204030204" pitchFamily="34" charset="0"/>
                <a:ea typeface="Calibri" panose="020F0502020204030204" pitchFamily="34" charset="0"/>
                <a:cs typeface="Times New Roman" panose="02020603050405020304" pitchFamily="18" charset="0"/>
              </a:rPr>
              <a:t> </a:t>
            </a:r>
            <a:r>
              <a:rPr lang="kk-KZ" sz="2800" dirty="0">
                <a:effectLst/>
                <a:latin typeface="Calibri" panose="020F0502020204030204" pitchFamily="34" charset="0"/>
                <a:ea typeface="Calibri" panose="020F0502020204030204" pitchFamily="34" charset="0"/>
                <a:cs typeface="Times New Roman" panose="02020603050405020304" pitchFamily="18" charset="0"/>
              </a:rPr>
              <a:t>Мұхиттан Флорида, Юкатан түбектері мен аралдар арқылы оқшауланып жатқан Мексика шығанағы сонау мезозой</a:t>
            </a:r>
            <a:r>
              <a:rPr lang="ru-RU" sz="2800" dirty="0">
                <a:latin typeface="Calibri" panose="020F0502020204030204" pitchFamily="34" charset="0"/>
                <a:ea typeface="Calibri" panose="020F0502020204030204" pitchFamily="34" charset="0"/>
                <a:cs typeface="Times New Roman" panose="02020603050405020304" pitchFamily="18" charset="0"/>
              </a:rPr>
              <a:t> </a:t>
            </a:r>
            <a:r>
              <a:rPr lang="kk-KZ" sz="2800" dirty="0">
                <a:effectLst/>
                <a:latin typeface="Calibri" panose="020F0502020204030204" pitchFamily="34" charset="0"/>
                <a:ea typeface="Calibri" panose="020F0502020204030204" pitchFamily="34" charset="0"/>
                <a:cs typeface="Times New Roman" panose="02020603050405020304" pitchFamily="18" charset="0"/>
              </a:rPr>
              <a:t>заманында пайда болған орасан зор шұңғыма, оның</a:t>
            </a:r>
            <a:r>
              <a:rPr lang="ru-RU" sz="2800" dirty="0">
                <a:latin typeface="Calibri" panose="020F0502020204030204" pitchFamily="34" charset="0"/>
                <a:ea typeface="Calibri" panose="020F0502020204030204" pitchFamily="34" charset="0"/>
                <a:cs typeface="Times New Roman" panose="02020603050405020304" pitchFamily="18" charset="0"/>
              </a:rPr>
              <a:t> </a:t>
            </a:r>
            <a:r>
              <a:rPr lang="kk-KZ" sz="2800" dirty="0">
                <a:effectLst/>
                <a:latin typeface="Calibri" panose="020F0502020204030204" pitchFamily="34" charset="0"/>
                <a:ea typeface="Calibri" panose="020F0502020204030204" pitchFamily="34" charset="0"/>
                <a:cs typeface="Times New Roman" panose="02020603050405020304" pitchFamily="18" charset="0"/>
              </a:rPr>
              <a:t>бөліктерінің тереңдігі 4000 метрден асады.</a:t>
            </a:r>
          </a:p>
          <a:p>
            <a:pPr marL="0" indent="0" algn="just">
              <a:lnSpc>
                <a:spcPct val="107000"/>
              </a:lnSpc>
              <a:spcAft>
                <a:spcPts val="800"/>
              </a:spcAft>
              <a:buNone/>
            </a:pPr>
            <a:r>
              <a:rPr lang="kk-KZ" sz="2800" dirty="0">
                <a:effectLst/>
                <a:latin typeface="Calibri" panose="020F0502020204030204" pitchFamily="34" charset="0"/>
                <a:ea typeface="Calibri" panose="020F0502020204030204" pitchFamily="34" charset="0"/>
                <a:cs typeface="Times New Roman" panose="02020603050405020304" pitchFamily="18" charset="0"/>
              </a:rPr>
              <a:t>Ал неоген кезеңінде мұхиттан</a:t>
            </a:r>
            <a:r>
              <a:rPr lang="ru-RU" sz="2800" dirty="0">
                <a:latin typeface="Calibri" panose="020F0502020204030204" pitchFamily="34" charset="0"/>
                <a:ea typeface="Calibri" panose="020F0502020204030204" pitchFamily="34" charset="0"/>
                <a:cs typeface="Times New Roman" panose="02020603050405020304" pitchFamily="18" charset="0"/>
              </a:rPr>
              <a:t> </a:t>
            </a:r>
            <a:r>
              <a:rPr lang="kk-KZ" sz="2800" dirty="0">
                <a:effectLst/>
                <a:latin typeface="Calibri" panose="020F0502020204030204" pitchFamily="34" charset="0"/>
                <a:ea typeface="Calibri" panose="020F0502020204030204" pitchFamily="34" charset="0"/>
                <a:cs typeface="Times New Roman" panose="02020603050405020304" pitchFamily="18" charset="0"/>
              </a:rPr>
              <a:t>Антиль арал тізбектері арқылы бөлініп жатқан Кариб теңізі.</a:t>
            </a:r>
            <a:r>
              <a:rPr lang="ru-RU" sz="2800" dirty="0">
                <a:latin typeface="Calibri" panose="020F0502020204030204" pitchFamily="34" charset="0"/>
                <a:ea typeface="Calibri" panose="020F0502020204030204" pitchFamily="34" charset="0"/>
                <a:cs typeface="Times New Roman" panose="02020603050405020304" pitchFamily="18" charset="0"/>
              </a:rPr>
              <a:t> </a:t>
            </a:r>
            <a:r>
              <a:rPr lang="kk-KZ" sz="2800" dirty="0">
                <a:effectLst/>
                <a:latin typeface="Calibri" panose="020F0502020204030204" pitchFamily="34" charset="0"/>
                <a:ea typeface="Calibri" panose="020F0502020204030204" pitchFamily="34" charset="0"/>
                <a:cs typeface="Times New Roman" panose="02020603050405020304" pitchFamily="18" charset="0"/>
              </a:rPr>
              <a:t>Теңіз шекарасындағы тереңдік 7000 метрден аспайды; арал</a:t>
            </a:r>
            <a:r>
              <a:rPr lang="ru-RU" sz="2800" dirty="0">
                <a:latin typeface="Calibri" panose="020F0502020204030204" pitchFamily="34" charset="0"/>
                <a:ea typeface="Calibri" panose="020F0502020204030204" pitchFamily="34" charset="0"/>
                <a:cs typeface="Times New Roman" panose="02020603050405020304" pitchFamily="18" charset="0"/>
              </a:rPr>
              <a:t> </a:t>
            </a:r>
            <a:r>
              <a:rPr lang="kk-KZ" sz="2800" dirty="0">
                <a:effectLst/>
                <a:latin typeface="Calibri" panose="020F0502020204030204" pitchFamily="34" charset="0"/>
                <a:ea typeface="Calibri" panose="020F0502020204030204" pitchFamily="34" charset="0"/>
                <a:cs typeface="Times New Roman" panose="02020603050405020304" pitchFamily="18" charset="0"/>
              </a:rPr>
              <a:t>тізбектерінің келесі жағалауында тереңдігі 9000 метрге жуық</a:t>
            </a:r>
            <a:r>
              <a:rPr lang="ru-RU" sz="2800" dirty="0">
                <a:latin typeface="Calibri" panose="020F0502020204030204" pitchFamily="34" charset="0"/>
                <a:ea typeface="Calibri" panose="020F0502020204030204" pitchFamily="34" charset="0"/>
                <a:cs typeface="Times New Roman" panose="02020603050405020304" pitchFamily="18" charset="0"/>
              </a:rPr>
              <a:t> </a:t>
            </a:r>
            <a:r>
              <a:rPr lang="kk-KZ" sz="2800" dirty="0">
                <a:effectLst/>
                <a:latin typeface="Calibri" panose="020F0502020204030204" pitchFamily="34" charset="0"/>
                <a:ea typeface="Calibri" panose="020F0502020204030204" pitchFamily="34" charset="0"/>
                <a:cs typeface="Times New Roman" panose="02020603050405020304" pitchFamily="18" charset="0"/>
              </a:rPr>
              <a:t>Атлант мұхитында Пуэрто-Рико науасы орналасқан.</a:t>
            </a:r>
            <a:endParaRPr lang="ru-RU"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pic>
        <p:nvPicPr>
          <p:cNvPr id="4" name="Рисунок 3">
            <a:extLst>
              <a:ext uri="{FF2B5EF4-FFF2-40B4-BE49-F238E27FC236}">
                <a16:creationId xmlns:a16="http://schemas.microsoft.com/office/drawing/2014/main" id="{930F1644-FBCA-41FC-8056-7AB7187AEA97}"/>
              </a:ext>
            </a:extLst>
          </p:cNvPr>
          <p:cNvPicPr>
            <a:picLocks noChangeAspect="1"/>
          </p:cNvPicPr>
          <p:nvPr/>
        </p:nvPicPr>
        <p:blipFill>
          <a:blip r:embed="rId2"/>
          <a:stretch>
            <a:fillRect/>
          </a:stretch>
        </p:blipFill>
        <p:spPr>
          <a:xfrm>
            <a:off x="39757" y="0"/>
            <a:ext cx="4598504" cy="6858000"/>
          </a:xfrm>
          <a:prstGeom prst="rect">
            <a:avLst/>
          </a:prstGeom>
        </p:spPr>
      </p:pic>
    </p:spTree>
    <p:extLst>
      <p:ext uri="{BB962C8B-B14F-4D97-AF65-F5344CB8AC3E}">
        <p14:creationId xmlns:p14="http://schemas.microsoft.com/office/powerpoint/2010/main" val="40589650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8C56B159-ACB3-4758-AA5F-289BAF644361}"/>
              </a:ext>
            </a:extLst>
          </p:cNvPr>
          <p:cNvSpPr>
            <a:spLocks noGrp="1"/>
          </p:cNvSpPr>
          <p:nvPr>
            <p:ph idx="1"/>
          </p:nvPr>
        </p:nvSpPr>
        <p:spPr>
          <a:xfrm>
            <a:off x="106017" y="344558"/>
            <a:ext cx="12085983" cy="6513442"/>
          </a:xfrm>
        </p:spPr>
        <p:txBody>
          <a:bodyPr>
            <a:normAutofit/>
          </a:bodyPr>
          <a:lstStyle/>
          <a:p>
            <a:pPr marL="0" indent="0" algn="just">
              <a:lnSpc>
                <a:spcPct val="107000"/>
              </a:lnSpc>
              <a:spcAft>
                <a:spcPts val="800"/>
              </a:spcAft>
              <a:buNone/>
            </a:pPr>
            <a:r>
              <a:rPr lang="kk-KZ" sz="2400" dirty="0">
                <a:effectLst/>
                <a:latin typeface="Calibri" panose="020F0502020204030204" pitchFamily="34" charset="0"/>
                <a:ea typeface="Calibri" panose="020F0502020204030204" pitchFamily="34" charset="0"/>
                <a:cs typeface="Times New Roman" panose="02020603050405020304" pitchFamily="18" charset="0"/>
              </a:rPr>
              <a:t>Тынық мұхиттың солтүстік бөлігіндегі жылы ағыстар Атлант  мұхитының Евразия жағалауындағыдай күшті емес. Солтүстік Атлант ағысына Солтүстік Тынық Мұхит жылы ағысы бара-бар келеді</a:t>
            </a:r>
            <a:r>
              <a:rPr lang="ru-RU" sz="2400" dirty="0">
                <a:latin typeface="Calibri" panose="020F0502020204030204" pitchFamily="34" charset="0"/>
                <a:ea typeface="Calibri" panose="020F0502020204030204" pitchFamily="34" charset="0"/>
                <a:cs typeface="Times New Roman" panose="02020603050405020304" pitchFamily="18" charset="0"/>
              </a:rPr>
              <a:t> </a:t>
            </a:r>
            <a:r>
              <a:rPr lang="kk-KZ" sz="2400" dirty="0">
                <a:effectLst/>
                <a:latin typeface="Calibri" panose="020F0502020204030204" pitchFamily="34" charset="0"/>
                <a:ea typeface="Calibri" panose="020F0502020204030204" pitchFamily="34" charset="0"/>
                <a:cs typeface="Times New Roman" panose="02020603050405020304" pitchFamily="18" charset="0"/>
              </a:rPr>
              <a:t>келеді, ол Куро-Сиво ағысын солтүстік ендіктің 40</a:t>
            </a:r>
            <a:r>
              <a:rPr lang="ru-RU" sz="2400" b="1" i="0" dirty="0">
                <a:solidFill>
                  <a:srgbClr val="202124"/>
                </a:solidFill>
                <a:effectLst/>
                <a:latin typeface="arial" panose="020B0604020202020204" pitchFamily="34" charset="0"/>
              </a:rPr>
              <a:t>°</a:t>
            </a:r>
            <a:r>
              <a:rPr lang="kk-KZ" sz="2400" dirty="0">
                <a:effectLst/>
                <a:latin typeface="Calibri" panose="020F0502020204030204" pitchFamily="34" charset="0"/>
                <a:ea typeface="Calibri" panose="020F0502020204030204" pitchFamily="34" charset="0"/>
                <a:cs typeface="Times New Roman" panose="02020603050405020304" pitchFamily="18" charset="0"/>
              </a:rPr>
              <a:t>-ы бойымен онан әрі жалғастыра отырып, Солтүстік Америка жағалауына жете бере бірте-бірте солтүстікке қарай ойысады. Ал, Солтүстік-</a:t>
            </a:r>
            <a:r>
              <a:rPr lang="ru-RU" sz="2400" dirty="0">
                <a:latin typeface="Calibri" panose="020F0502020204030204" pitchFamily="34" charset="0"/>
                <a:ea typeface="Calibri" panose="020F0502020204030204" pitchFamily="34" charset="0"/>
                <a:cs typeface="Times New Roman" panose="02020603050405020304" pitchFamily="18" charset="0"/>
              </a:rPr>
              <a:t> </a:t>
            </a:r>
            <a:r>
              <a:rPr lang="kk-KZ" sz="2400" dirty="0">
                <a:effectLst/>
                <a:latin typeface="Calibri" panose="020F0502020204030204" pitchFamily="34" charset="0"/>
                <a:ea typeface="Calibri" panose="020F0502020204030204" pitchFamily="34" charset="0"/>
                <a:cs typeface="Times New Roman" panose="02020603050405020304" pitchFamily="18" charset="0"/>
              </a:rPr>
              <a:t>Батыс Канада мен Оңтүстік Аляска жағалауларына жеткенде оны Аляска ағысы жалғастырып әкетеді. Оның ағысының жылдамдығы сағатына 1-2 км, февральда оның суының температурасы +2</a:t>
            </a:r>
            <a:r>
              <a:rPr lang="ru-RU" sz="2400" b="1" i="0" dirty="0">
                <a:solidFill>
                  <a:srgbClr val="202124"/>
                </a:solidFill>
                <a:effectLst/>
                <a:latin typeface="arial" panose="020B0604020202020204" pitchFamily="34" charset="0"/>
              </a:rPr>
              <a:t>°</a:t>
            </a:r>
            <a:r>
              <a:rPr lang="kk-KZ" sz="2400" dirty="0">
                <a:effectLst/>
                <a:latin typeface="Calibri" panose="020F0502020204030204" pitchFamily="34" charset="0"/>
                <a:ea typeface="Calibri" panose="020F0502020204030204" pitchFamily="34" charset="0"/>
                <a:cs typeface="Times New Roman" panose="02020603050405020304" pitchFamily="18" charset="0"/>
              </a:rPr>
              <a:t>тан +7</a:t>
            </a:r>
            <a:r>
              <a:rPr lang="ru-RU" sz="2400" b="1" i="0" dirty="0">
                <a:solidFill>
                  <a:srgbClr val="202124"/>
                </a:solidFill>
                <a:effectLst/>
                <a:latin typeface="arial" panose="020B0604020202020204" pitchFamily="34" charset="0"/>
              </a:rPr>
              <a:t>°</a:t>
            </a:r>
            <a:r>
              <a:rPr lang="kk-KZ" sz="2400" dirty="0">
                <a:effectLst/>
                <a:latin typeface="Calibri" panose="020F0502020204030204" pitchFamily="34" charset="0"/>
                <a:ea typeface="Calibri" panose="020F0502020204030204" pitchFamily="34" charset="0"/>
                <a:cs typeface="Times New Roman" panose="02020603050405020304" pitchFamily="18" charset="0"/>
              </a:rPr>
              <a:t>С-ге дейін болады, бұл Солтүстік Канада мен Аляска жағалауларындағы судың қатпауына ықпал етеді.</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kk-KZ" sz="2400" dirty="0">
                <a:effectLst/>
                <a:latin typeface="Calibri" panose="020F0502020204030204" pitchFamily="34" charset="0"/>
                <a:ea typeface="Calibri" panose="020F0502020204030204" pitchFamily="34" charset="0"/>
                <a:cs typeface="Times New Roman" panose="02020603050405020304" pitchFamily="18" charset="0"/>
              </a:rPr>
              <a:t>  Солтүстік ендіктің 40</a:t>
            </a:r>
            <a:r>
              <a:rPr lang="ru-RU" sz="2400" b="1" i="0" dirty="0">
                <a:solidFill>
                  <a:srgbClr val="202124"/>
                </a:solidFill>
                <a:effectLst/>
                <a:latin typeface="arial" panose="020B0604020202020204" pitchFamily="34" charset="0"/>
              </a:rPr>
              <a:t>°</a:t>
            </a:r>
            <a:r>
              <a:rPr lang="kk-KZ" sz="2400" dirty="0">
                <a:effectLst/>
                <a:latin typeface="Calibri" panose="020F0502020204030204" pitchFamily="34" charset="0"/>
                <a:ea typeface="Calibri" panose="020F0502020204030204" pitchFamily="34" charset="0"/>
                <a:cs typeface="Times New Roman" panose="02020603050405020304" pitchFamily="18" charset="0"/>
              </a:rPr>
              <a:t>-нан оңтүстікке қарай Калифорния суық ағысының күшті ағыны өтеді. Ол субтропиктік ендіктерде жаздың өзінде мұхиттың үстіңгі қабатындағы судың</a:t>
            </a:r>
            <a:r>
              <a:rPr lang="ru-RU" sz="2400" dirty="0">
                <a:latin typeface="Calibri" panose="020F0502020204030204" pitchFamily="34" charset="0"/>
                <a:ea typeface="Calibri" panose="020F0502020204030204" pitchFamily="34" charset="0"/>
                <a:cs typeface="Times New Roman" panose="02020603050405020304" pitchFamily="18" charset="0"/>
              </a:rPr>
              <a:t> </a:t>
            </a:r>
            <a:r>
              <a:rPr lang="kk-KZ" sz="2400" dirty="0">
                <a:effectLst/>
                <a:latin typeface="Calibri" panose="020F0502020204030204" pitchFamily="34" charset="0"/>
                <a:ea typeface="Calibri" panose="020F0502020204030204" pitchFamily="34" charset="0"/>
                <a:cs typeface="Times New Roman" panose="02020603050405020304" pitchFamily="18" charset="0"/>
              </a:rPr>
              <a:t>температурасын +12</a:t>
            </a:r>
            <a:r>
              <a:rPr lang="ru-RU" sz="2400" b="1" i="0" dirty="0">
                <a:solidFill>
                  <a:srgbClr val="202124"/>
                </a:solidFill>
                <a:effectLst/>
                <a:latin typeface="arial" panose="020B0604020202020204" pitchFamily="34" charset="0"/>
              </a:rPr>
              <a:t>°</a:t>
            </a:r>
            <a:r>
              <a:rPr lang="kk-KZ" sz="2400" dirty="0">
                <a:effectLst/>
                <a:latin typeface="Calibri" panose="020F0502020204030204" pitchFamily="34" charset="0"/>
                <a:ea typeface="Calibri" panose="020F0502020204030204" pitchFamily="34" charset="0"/>
                <a:cs typeface="Times New Roman" panose="02020603050405020304" pitchFamily="18" charset="0"/>
              </a:rPr>
              <a:t>С-ге дейін төмендетіп жібереді. Тропиктен оңтүстікке таман бұл ағыс батысқа қарай ағатын Солтүстік Пассат</a:t>
            </a:r>
            <a:r>
              <a:rPr lang="ru-RU" sz="2400" dirty="0">
                <a:latin typeface="Calibri" panose="020F0502020204030204" pitchFamily="34" charset="0"/>
                <a:ea typeface="Calibri" panose="020F0502020204030204" pitchFamily="34" charset="0"/>
                <a:cs typeface="Times New Roman" panose="02020603050405020304" pitchFamily="18" charset="0"/>
              </a:rPr>
              <a:t> </a:t>
            </a:r>
            <a:r>
              <a:rPr lang="kk-KZ" sz="2400" dirty="0">
                <a:effectLst/>
                <a:latin typeface="Calibri" panose="020F0502020204030204" pitchFamily="34" charset="0"/>
                <a:ea typeface="Calibri" panose="020F0502020204030204" pitchFamily="34" charset="0"/>
                <a:cs typeface="Times New Roman" panose="02020603050405020304" pitchFamily="18" charset="0"/>
              </a:rPr>
              <a:t>ағысы жүйесіне қосылып кетеді. Калифорния ағысы Солтүстік</a:t>
            </a:r>
            <a:r>
              <a:rPr lang="ru-RU" sz="2400" dirty="0">
                <a:latin typeface="Calibri" panose="020F0502020204030204" pitchFamily="34" charset="0"/>
                <a:ea typeface="Calibri" panose="020F0502020204030204" pitchFamily="34" charset="0"/>
                <a:cs typeface="Times New Roman" panose="02020603050405020304" pitchFamily="18" charset="0"/>
              </a:rPr>
              <a:t> </a:t>
            </a:r>
            <a:r>
              <a:rPr lang="kk-KZ" sz="2400" dirty="0">
                <a:effectLst/>
                <a:latin typeface="Calibri" panose="020F0502020204030204" pitchFamily="34" charset="0"/>
                <a:ea typeface="Calibri" panose="020F0502020204030204" pitchFamily="34" charset="0"/>
                <a:cs typeface="Times New Roman" panose="02020603050405020304" pitchFamily="18" charset="0"/>
              </a:rPr>
              <a:t>Американың тропиктік және субтропиктік ендіктердегі Тынық</a:t>
            </a:r>
            <a:r>
              <a:rPr lang="ru-RU" sz="2400" dirty="0">
                <a:latin typeface="Calibri" panose="020F0502020204030204" pitchFamily="34" charset="0"/>
                <a:ea typeface="Calibri" panose="020F0502020204030204" pitchFamily="34" charset="0"/>
                <a:cs typeface="Times New Roman" panose="02020603050405020304" pitchFamily="18" charset="0"/>
              </a:rPr>
              <a:t> </a:t>
            </a:r>
            <a:r>
              <a:rPr lang="kk-KZ" sz="2400" dirty="0">
                <a:effectLst/>
                <a:latin typeface="Calibri" panose="020F0502020204030204" pitchFamily="34" charset="0"/>
                <a:ea typeface="Calibri" panose="020F0502020204030204" pitchFamily="34" charset="0"/>
                <a:cs typeface="Times New Roman" panose="02020603050405020304" pitchFamily="18" charset="0"/>
              </a:rPr>
              <a:t>мұхит жағалауларының табиғат жағдайына өте күшті әсерін</a:t>
            </a:r>
            <a:r>
              <a:rPr lang="ru-RU" sz="2400" dirty="0">
                <a:latin typeface="Calibri" panose="020F0502020204030204" pitchFamily="34" charset="0"/>
                <a:ea typeface="Calibri" panose="020F0502020204030204" pitchFamily="34" charset="0"/>
                <a:cs typeface="Times New Roman" panose="02020603050405020304" pitchFamily="18" charset="0"/>
              </a:rPr>
              <a:t> </a:t>
            </a:r>
            <a:r>
              <a:rPr lang="kk-KZ" sz="2400" dirty="0">
                <a:effectLst/>
                <a:latin typeface="Calibri" panose="020F0502020204030204" pitchFamily="34" charset="0"/>
                <a:ea typeface="Calibri" panose="020F0502020204030204" pitchFamily="34" charset="0"/>
                <a:cs typeface="Times New Roman" panose="02020603050405020304" pitchFamily="18" charset="0"/>
              </a:rPr>
              <a:t>тигізеді.</a:t>
            </a:r>
            <a:endParaRPr lang="ru-RU" sz="2400" dirty="0"/>
          </a:p>
        </p:txBody>
      </p:sp>
    </p:spTree>
    <p:extLst>
      <p:ext uri="{BB962C8B-B14F-4D97-AF65-F5344CB8AC3E}">
        <p14:creationId xmlns:p14="http://schemas.microsoft.com/office/powerpoint/2010/main" val="1309173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4406938-AC7B-4567-A1BB-537D7BC19080}"/>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23296D18-036D-4FC4-B06D-E9266265807F}"/>
              </a:ext>
            </a:extLst>
          </p:cNvPr>
          <p:cNvSpPr>
            <a:spLocks noGrp="1"/>
          </p:cNvSpPr>
          <p:nvPr>
            <p:ph idx="1"/>
          </p:nvPr>
        </p:nvSpPr>
        <p:spPr/>
        <p:txBody>
          <a:bodyPr/>
          <a:lstStyle/>
          <a:p>
            <a:endParaRPr lang="ru-RU"/>
          </a:p>
        </p:txBody>
      </p:sp>
      <p:pic>
        <p:nvPicPr>
          <p:cNvPr id="4" name="Рисунок 3">
            <a:extLst>
              <a:ext uri="{FF2B5EF4-FFF2-40B4-BE49-F238E27FC236}">
                <a16:creationId xmlns:a16="http://schemas.microsoft.com/office/drawing/2014/main" id="{D7C04844-D353-4392-8580-7C9F3E791CE8}"/>
              </a:ext>
            </a:extLst>
          </p:cNvPr>
          <p:cNvPicPr>
            <a:picLocks noChangeAspect="1"/>
          </p:cNvPicPr>
          <p:nvPr/>
        </p:nvPicPr>
        <p:blipFill>
          <a:blip r:embed="rId2"/>
          <a:stretch>
            <a:fillRect/>
          </a:stretch>
        </p:blipFill>
        <p:spPr>
          <a:xfrm>
            <a:off x="702365" y="0"/>
            <a:ext cx="11264348" cy="6858000"/>
          </a:xfrm>
          <a:prstGeom prst="rect">
            <a:avLst/>
          </a:prstGeom>
        </p:spPr>
      </p:pic>
    </p:spTree>
    <p:extLst>
      <p:ext uri="{BB962C8B-B14F-4D97-AF65-F5344CB8AC3E}">
        <p14:creationId xmlns:p14="http://schemas.microsoft.com/office/powerpoint/2010/main" val="9819211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88614E28-DE97-4480-83CA-17F7F10C4E6E}"/>
              </a:ext>
            </a:extLst>
          </p:cNvPr>
          <p:cNvSpPr>
            <a:spLocks noGrp="1"/>
          </p:cNvSpPr>
          <p:nvPr>
            <p:ph idx="1"/>
          </p:nvPr>
        </p:nvSpPr>
        <p:spPr>
          <a:xfrm>
            <a:off x="1" y="0"/>
            <a:ext cx="12192000" cy="6758609"/>
          </a:xfrm>
        </p:spPr>
        <p:txBody>
          <a:bodyPr>
            <a:normAutofit/>
          </a:bodyPr>
          <a:lstStyle/>
          <a:p>
            <a:pPr marL="0" indent="0" algn="just">
              <a:lnSpc>
                <a:spcPct val="107000"/>
              </a:lnSpc>
              <a:spcAft>
                <a:spcPts val="800"/>
              </a:spcAft>
              <a:buNone/>
            </a:pPr>
            <a:r>
              <a:rPr lang="kk-KZ" sz="2400" dirty="0">
                <a:effectLst/>
                <a:latin typeface="Calibri" panose="020F0502020204030204" pitchFamily="34" charset="0"/>
                <a:ea typeface="Calibri" panose="020F0502020204030204" pitchFamily="34" charset="0"/>
                <a:cs typeface="Times New Roman" panose="02020603050405020304" pitchFamily="18" charset="0"/>
              </a:rPr>
              <a:t>Құрлықтың оңтүстік-шығыс жағалауында дүние жүзіндегі ең</a:t>
            </a:r>
            <a:r>
              <a:rPr lang="ru-RU" sz="2400" dirty="0">
                <a:latin typeface="Calibri" panose="020F0502020204030204" pitchFamily="34" charset="0"/>
                <a:ea typeface="Calibri" panose="020F0502020204030204" pitchFamily="34" charset="0"/>
                <a:cs typeface="Times New Roman" panose="02020603050405020304" pitchFamily="18" charset="0"/>
              </a:rPr>
              <a:t> </a:t>
            </a:r>
            <a:r>
              <a:rPr lang="kk-KZ" sz="2400" dirty="0">
                <a:effectLst/>
                <a:latin typeface="Calibri" panose="020F0502020204030204" pitchFamily="34" charset="0"/>
                <a:ea typeface="Calibri" panose="020F0502020204030204" pitchFamily="34" charset="0"/>
                <a:cs typeface="Times New Roman" panose="02020603050405020304" pitchFamily="18" charset="0"/>
              </a:rPr>
              <a:t>ірі жылы ағыс пайда болады. Солтүстік Пассат ағысы Кариб теңізі</a:t>
            </a:r>
            <a:r>
              <a:rPr lang="ru-RU" sz="2400" dirty="0">
                <a:latin typeface="Calibri" panose="020F0502020204030204" pitchFamily="34" charset="0"/>
                <a:ea typeface="Calibri" panose="020F0502020204030204" pitchFamily="34" charset="0"/>
                <a:cs typeface="Times New Roman" panose="02020603050405020304" pitchFamily="18" charset="0"/>
              </a:rPr>
              <a:t> </a:t>
            </a:r>
            <a:r>
              <a:rPr lang="kk-KZ" sz="2400" dirty="0">
                <a:effectLst/>
                <a:latin typeface="Calibri" panose="020F0502020204030204" pitchFamily="34" charset="0"/>
                <a:ea typeface="Calibri" panose="020F0502020204030204" pitchFamily="34" charset="0"/>
                <a:cs typeface="Times New Roman" panose="02020603050405020304" pitchFamily="18" charset="0"/>
              </a:rPr>
              <a:t>мен Юкатан бұғазы арқылы Мексика шығанағына еніп, мұхитпен</a:t>
            </a:r>
            <a:r>
              <a:rPr lang="ru-RU" sz="2400" dirty="0">
                <a:latin typeface="Calibri" panose="020F0502020204030204" pitchFamily="34" charset="0"/>
                <a:ea typeface="Calibri" panose="020F0502020204030204" pitchFamily="34" charset="0"/>
                <a:cs typeface="Times New Roman" panose="02020603050405020304" pitchFamily="18" charset="0"/>
              </a:rPr>
              <a:t> </a:t>
            </a:r>
            <a:r>
              <a:rPr lang="kk-KZ" sz="2400" dirty="0">
                <a:effectLst/>
                <a:latin typeface="Calibri" panose="020F0502020204030204" pitchFamily="34" charset="0"/>
                <a:ea typeface="Calibri" panose="020F0502020204030204" pitchFamily="34" charset="0"/>
                <a:cs typeface="Times New Roman" panose="02020603050405020304" pitchFamily="18" charset="0"/>
              </a:rPr>
              <a:t>салыстырғанда судың деңгейін көтереді. Мексика шығанағынан</a:t>
            </a:r>
            <a:r>
              <a:rPr lang="ru-RU" sz="2400" dirty="0">
                <a:latin typeface="Calibri" panose="020F0502020204030204" pitchFamily="34" charset="0"/>
                <a:ea typeface="Calibri" panose="020F0502020204030204" pitchFamily="34" charset="0"/>
                <a:cs typeface="Times New Roman" panose="02020603050405020304" pitchFamily="18" charset="0"/>
              </a:rPr>
              <a:t> </a:t>
            </a:r>
            <a:r>
              <a:rPr lang="kk-KZ" sz="2400" dirty="0">
                <a:effectLst/>
                <a:latin typeface="Calibri" panose="020F0502020204030204" pitchFamily="34" charset="0"/>
                <a:ea typeface="Calibri" panose="020F0502020204030204" pitchFamily="34" charset="0"/>
                <a:cs typeface="Times New Roman" panose="02020603050405020304" pitchFamily="18" charset="0"/>
              </a:rPr>
              <a:t>шыққан ағын Куба жағалауын айналып өтіп Флорида бұғазынан</a:t>
            </a:r>
            <a:r>
              <a:rPr lang="ru-RU" sz="2400" dirty="0">
                <a:latin typeface="Calibri" panose="020F0502020204030204" pitchFamily="34" charset="0"/>
                <a:ea typeface="Calibri" panose="020F0502020204030204" pitchFamily="34" charset="0"/>
                <a:cs typeface="Times New Roman" panose="02020603050405020304" pitchFamily="18" charset="0"/>
              </a:rPr>
              <a:t> </a:t>
            </a:r>
            <a:r>
              <a:rPr lang="kk-KZ" sz="2400" dirty="0">
                <a:effectLst/>
                <a:latin typeface="Calibri" panose="020F0502020204030204" pitchFamily="34" charset="0"/>
                <a:ea typeface="Calibri" panose="020F0502020204030204" pitchFamily="34" charset="0"/>
                <a:cs typeface="Times New Roman" panose="02020603050405020304" pitchFamily="18" charset="0"/>
              </a:rPr>
              <a:t>Гольфстрим ағысы деген атпен мұхитқа шығады. Дүние жүзілік</a:t>
            </a:r>
            <a:r>
              <a:rPr lang="ru-RU" sz="2400" dirty="0">
                <a:latin typeface="Calibri" panose="020F0502020204030204" pitchFamily="34" charset="0"/>
                <a:ea typeface="Calibri" panose="020F0502020204030204" pitchFamily="34" charset="0"/>
                <a:cs typeface="Times New Roman" panose="02020603050405020304" pitchFamily="18" charset="0"/>
              </a:rPr>
              <a:t> </a:t>
            </a:r>
            <a:r>
              <a:rPr lang="kk-KZ" sz="2400" dirty="0">
                <a:effectLst/>
                <a:latin typeface="Calibri" panose="020F0502020204030204" pitchFamily="34" charset="0"/>
                <a:ea typeface="Calibri" panose="020F0502020204030204" pitchFamily="34" charset="0"/>
                <a:cs typeface="Times New Roman" panose="02020603050405020304" pitchFamily="18" charset="0"/>
              </a:rPr>
              <a:t>мұхитта шамамен 30</a:t>
            </a:r>
            <a:r>
              <a:rPr lang="ru-RU" sz="2400" b="1" i="0" dirty="0">
                <a:solidFill>
                  <a:srgbClr val="202124"/>
                </a:solidFill>
                <a:effectLst/>
                <a:latin typeface="arial" panose="020B0604020202020204" pitchFamily="34" charset="0"/>
              </a:rPr>
              <a:t>°</a:t>
            </a:r>
            <a:r>
              <a:rPr lang="kk-KZ" sz="2400" dirty="0">
                <a:effectLst/>
                <a:latin typeface="Calibri" panose="020F0502020204030204" pitchFamily="34" charset="0"/>
                <a:ea typeface="Calibri" panose="020F0502020204030204" pitchFamily="34" charset="0"/>
                <a:cs typeface="Times New Roman" panose="02020603050405020304" pitchFamily="18" charset="0"/>
              </a:rPr>
              <a:t>с.е. пен 79</a:t>
            </a:r>
            <a:r>
              <a:rPr lang="ru-RU" sz="2400" b="1" i="0" dirty="0">
                <a:solidFill>
                  <a:srgbClr val="202124"/>
                </a:solidFill>
                <a:effectLst/>
                <a:latin typeface="arial" panose="020B0604020202020204" pitchFamily="34" charset="0"/>
              </a:rPr>
              <a:t>°</a:t>
            </a:r>
            <a:r>
              <a:rPr lang="kk-KZ" sz="2400" dirty="0">
                <a:effectLst/>
                <a:latin typeface="Calibri" panose="020F0502020204030204" pitchFamily="34" charset="0"/>
                <a:ea typeface="Calibri" panose="020F0502020204030204" pitchFamily="34" charset="0"/>
                <a:cs typeface="Times New Roman" panose="02020603050405020304" pitchFamily="18" charset="0"/>
              </a:rPr>
              <a:t>б.б. Антиль ағысымен қосылып</a:t>
            </a:r>
            <a:r>
              <a:rPr lang="ru-RU" sz="2400" dirty="0">
                <a:latin typeface="Calibri" panose="020F0502020204030204" pitchFamily="34" charset="0"/>
                <a:ea typeface="Calibri" panose="020F0502020204030204" pitchFamily="34" charset="0"/>
                <a:cs typeface="Times New Roman" panose="02020603050405020304" pitchFamily="18" charset="0"/>
              </a:rPr>
              <a:t> </a:t>
            </a:r>
            <a:r>
              <a:rPr lang="kk-KZ" sz="2400" dirty="0">
                <a:effectLst/>
                <a:latin typeface="Calibri" panose="020F0502020204030204" pitchFamily="34" charset="0"/>
                <a:ea typeface="Calibri" panose="020F0502020204030204" pitchFamily="34" charset="0"/>
                <a:cs typeface="Times New Roman" panose="02020603050405020304" pitchFamily="18" charset="0"/>
              </a:rPr>
              <a:t>кетеді.</a:t>
            </a:r>
            <a:r>
              <a:rPr lang="ru-RU" sz="2400" dirty="0">
                <a:latin typeface="Calibri" panose="020F0502020204030204" pitchFamily="34" charset="0"/>
                <a:ea typeface="Calibri" panose="020F0502020204030204" pitchFamily="34" charset="0"/>
                <a:cs typeface="Times New Roman" panose="02020603050405020304" pitchFamily="18" charset="0"/>
              </a:rPr>
              <a:t> </a:t>
            </a:r>
            <a:r>
              <a:rPr lang="kk-KZ" sz="2400" dirty="0">
                <a:effectLst/>
                <a:latin typeface="Calibri" panose="020F0502020204030204" pitchFamily="34" charset="0"/>
                <a:ea typeface="Calibri" panose="020F0502020204030204" pitchFamily="34" charset="0"/>
                <a:cs typeface="Times New Roman" panose="02020603050405020304" pitchFamily="18" charset="0"/>
              </a:rPr>
              <a:t> </a:t>
            </a:r>
            <a:r>
              <a:rPr lang="ru-RU" sz="2400" dirty="0">
                <a:latin typeface="Calibri" panose="020F0502020204030204" pitchFamily="34" charset="0"/>
                <a:ea typeface="Calibri" panose="020F0502020204030204" pitchFamily="34" charset="0"/>
                <a:cs typeface="Times New Roman" panose="02020603050405020304" pitchFamily="18" charset="0"/>
              </a:rPr>
              <a:t> </a:t>
            </a:r>
          </a:p>
          <a:p>
            <a:pPr marL="0" indent="0" algn="just">
              <a:lnSpc>
                <a:spcPct val="107000"/>
              </a:lnSpc>
              <a:spcAft>
                <a:spcPts val="800"/>
              </a:spcAft>
              <a:buNone/>
            </a:pPr>
            <a:r>
              <a:rPr lang="kk-KZ" sz="2400" dirty="0">
                <a:effectLst/>
                <a:latin typeface="Calibri" panose="020F0502020204030204" pitchFamily="34" charset="0"/>
                <a:ea typeface="Calibri" panose="020F0502020204030204" pitchFamily="34" charset="0"/>
                <a:cs typeface="Times New Roman" panose="02020603050405020304" pitchFamily="18" charset="0"/>
              </a:rPr>
              <a:t>Гольфстрим 36</a:t>
            </a:r>
            <a:r>
              <a:rPr lang="ru-RU" sz="2400" b="1" i="0" dirty="0">
                <a:solidFill>
                  <a:srgbClr val="202124"/>
                </a:solidFill>
                <a:effectLst/>
                <a:latin typeface="arial" panose="020B0604020202020204" pitchFamily="34" charset="0"/>
              </a:rPr>
              <a:t>° </a:t>
            </a:r>
            <a:r>
              <a:rPr lang="kk-KZ" sz="2400" dirty="0">
                <a:effectLst/>
                <a:latin typeface="Calibri" panose="020F0502020204030204" pitchFamily="34" charset="0"/>
                <a:ea typeface="Calibri" panose="020F0502020204030204" pitchFamily="34" charset="0"/>
                <a:cs typeface="Times New Roman" panose="02020603050405020304" pitchFamily="18" charset="0"/>
              </a:rPr>
              <a:t>солтүстік ендікпен құрлықтық қайраңды</a:t>
            </a:r>
            <a:r>
              <a:rPr lang="ru-RU" sz="2400" dirty="0">
                <a:latin typeface="Calibri" panose="020F0502020204030204" pitchFamily="34" charset="0"/>
                <a:ea typeface="Calibri" panose="020F0502020204030204" pitchFamily="34" charset="0"/>
                <a:cs typeface="Times New Roman" panose="02020603050405020304" pitchFamily="18" charset="0"/>
              </a:rPr>
              <a:t> </a:t>
            </a:r>
            <a:r>
              <a:rPr lang="kk-KZ" sz="2400" dirty="0">
                <a:effectLst/>
                <a:latin typeface="Calibri" panose="020F0502020204030204" pitchFamily="34" charset="0"/>
                <a:ea typeface="Calibri" panose="020F0502020204030204" pitchFamily="34" charset="0"/>
                <a:cs typeface="Times New Roman" panose="02020603050405020304" pitchFamily="18" charset="0"/>
              </a:rPr>
              <a:t>жағалай өтеді. Гольфстрим Хаттерас мүйісі маңында, Жердің</a:t>
            </a:r>
            <a:r>
              <a:rPr lang="ru-RU" sz="2400" dirty="0">
                <a:latin typeface="Calibri" panose="020F0502020204030204" pitchFamily="34" charset="0"/>
                <a:ea typeface="Calibri" panose="020F0502020204030204" pitchFamily="34" charset="0"/>
                <a:cs typeface="Times New Roman" panose="02020603050405020304" pitchFamily="18" charset="0"/>
              </a:rPr>
              <a:t> </a:t>
            </a:r>
            <a:r>
              <a:rPr lang="kk-KZ" sz="2400" dirty="0">
                <a:effectLst/>
                <a:latin typeface="Calibri" panose="020F0502020204030204" pitchFamily="34" charset="0"/>
                <a:ea typeface="Calibri" panose="020F0502020204030204" pitchFamily="34" charset="0"/>
                <a:cs typeface="Times New Roman" panose="02020603050405020304" pitchFamily="18" charset="0"/>
              </a:rPr>
              <a:t>өз білігнен айналуына байланысты, шығысқа бұрылады.</a:t>
            </a:r>
            <a:r>
              <a:rPr lang="ru-RU" sz="2400" dirty="0">
                <a:latin typeface="Calibri" panose="020F0502020204030204" pitchFamily="34" charset="0"/>
                <a:ea typeface="Calibri" panose="020F0502020204030204" pitchFamily="34" charset="0"/>
                <a:cs typeface="Times New Roman" panose="02020603050405020304" pitchFamily="18" charset="0"/>
              </a:rPr>
              <a:t> </a:t>
            </a:r>
            <a:r>
              <a:rPr lang="kk-KZ" sz="2400" dirty="0">
                <a:effectLst/>
                <a:latin typeface="Calibri" panose="020F0502020204030204" pitchFamily="34" charset="0"/>
                <a:ea typeface="Calibri" panose="020F0502020204030204" pitchFamily="34" charset="0"/>
                <a:cs typeface="Times New Roman" panose="02020603050405020304" pitchFamily="18" charset="0"/>
              </a:rPr>
              <a:t>Ньюфаундленд қайраңының (банка) шығыс жағалауын кесіп</a:t>
            </a:r>
            <a:r>
              <a:rPr lang="ru-RU" sz="2400" dirty="0">
                <a:latin typeface="Calibri" panose="020F0502020204030204" pitchFamily="34" charset="0"/>
                <a:ea typeface="Calibri" panose="020F0502020204030204" pitchFamily="34" charset="0"/>
                <a:cs typeface="Times New Roman" panose="02020603050405020304" pitchFamily="18" charset="0"/>
              </a:rPr>
              <a:t> </a:t>
            </a:r>
            <a:r>
              <a:rPr lang="kk-KZ" sz="2400" dirty="0">
                <a:effectLst/>
                <a:latin typeface="Calibri" panose="020F0502020204030204" pitchFamily="34" charset="0"/>
                <a:ea typeface="Calibri" panose="020F0502020204030204" pitchFamily="34" charset="0"/>
                <a:cs typeface="Times New Roman" panose="02020603050405020304" pitchFamily="18" charset="0"/>
              </a:rPr>
              <a:t>өтіп Солтүстік Атлант ағысы деген атаумен Еуропа жағалауына</a:t>
            </a:r>
            <a:r>
              <a:rPr lang="ru-RU" sz="2400" dirty="0">
                <a:latin typeface="Calibri" panose="020F0502020204030204" pitchFamily="34" charset="0"/>
                <a:ea typeface="Calibri" panose="020F0502020204030204" pitchFamily="34" charset="0"/>
                <a:cs typeface="Times New Roman" panose="02020603050405020304" pitchFamily="18" charset="0"/>
              </a:rPr>
              <a:t> </a:t>
            </a:r>
            <a:r>
              <a:rPr lang="kk-KZ" sz="2400" dirty="0">
                <a:effectLst/>
                <a:latin typeface="Calibri" panose="020F0502020204030204" pitchFamily="34" charset="0"/>
                <a:ea typeface="Calibri" panose="020F0502020204030204" pitchFamily="34" charset="0"/>
                <a:cs typeface="Times New Roman" panose="02020603050405020304" pitchFamily="18" charset="0"/>
              </a:rPr>
              <a:t>жылжиды. Флорида бұғазынан шыққанда Гольфстрим ағысының</a:t>
            </a:r>
            <a:r>
              <a:rPr lang="ru-RU" sz="2400" dirty="0">
                <a:latin typeface="Calibri" panose="020F0502020204030204" pitchFamily="34" charset="0"/>
                <a:ea typeface="Calibri" panose="020F0502020204030204" pitchFamily="34" charset="0"/>
                <a:cs typeface="Times New Roman" panose="02020603050405020304" pitchFamily="18" charset="0"/>
              </a:rPr>
              <a:t> </a:t>
            </a:r>
            <a:r>
              <a:rPr lang="kk-KZ" sz="2400" dirty="0">
                <a:effectLst/>
                <a:latin typeface="Calibri" panose="020F0502020204030204" pitchFamily="34" charset="0"/>
                <a:ea typeface="Calibri" panose="020F0502020204030204" pitchFamily="34" charset="0"/>
                <a:cs typeface="Times New Roman" panose="02020603050405020304" pitchFamily="18" charset="0"/>
              </a:rPr>
              <a:t>ені 75 км-ге, тереңдігі - 700 метрге, ал жылдамдығы сағатына 6</a:t>
            </a:r>
            <a:r>
              <a:rPr lang="ru-RU" sz="2400" dirty="0">
                <a:latin typeface="Calibri" panose="020F0502020204030204" pitchFamily="34" charset="0"/>
                <a:ea typeface="Calibri" panose="020F0502020204030204" pitchFamily="34" charset="0"/>
                <a:cs typeface="Times New Roman" panose="02020603050405020304" pitchFamily="18" charset="0"/>
              </a:rPr>
              <a:t> </a:t>
            </a:r>
            <a:r>
              <a:rPr lang="kk-KZ" sz="2400" dirty="0">
                <a:effectLst/>
                <a:latin typeface="Calibri" panose="020F0502020204030204" pitchFamily="34" charset="0"/>
                <a:ea typeface="Calibri" panose="020F0502020204030204" pitchFamily="34" charset="0"/>
                <a:cs typeface="Times New Roman" panose="02020603050405020304" pitchFamily="18" charset="0"/>
              </a:rPr>
              <a:t>км-ден 10 км-ге жетеді. Судың жылдық орташа температурасы -26</a:t>
            </a:r>
            <a:r>
              <a:rPr lang="ru-RU" sz="2400" b="1" i="0" dirty="0">
                <a:solidFill>
                  <a:srgbClr val="202124"/>
                </a:solidFill>
                <a:effectLst/>
                <a:latin typeface="arial" panose="020B0604020202020204" pitchFamily="34" charset="0"/>
              </a:rPr>
              <a:t>°</a:t>
            </a:r>
            <a:r>
              <a:rPr lang="kk-KZ" sz="2400" dirty="0">
                <a:effectLst/>
                <a:latin typeface="Calibri" panose="020F0502020204030204" pitchFamily="34" charset="0"/>
                <a:ea typeface="Calibri" panose="020F0502020204030204" pitchFamily="34" charset="0"/>
                <a:cs typeface="Times New Roman" panose="02020603050405020304" pitchFamily="18" charset="0"/>
              </a:rPr>
              <a:t> С-қа тең. Хаттерас мүйісіне жақын маңда ағыстың ені үш есе артады, ал шығыны секундына 82 млн м3, яғни Жер беті ағындарының шығынынан 60 есе артық.</a:t>
            </a:r>
            <a:r>
              <a:rPr lang="ru-RU" sz="2400" dirty="0">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6546052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5D732F9A-AB35-46A5-95CF-87E36F38A405}"/>
              </a:ext>
            </a:extLst>
          </p:cNvPr>
          <p:cNvSpPr>
            <a:spLocks noGrp="1"/>
          </p:cNvSpPr>
          <p:nvPr>
            <p:ph idx="1"/>
          </p:nvPr>
        </p:nvSpPr>
        <p:spPr>
          <a:xfrm>
            <a:off x="437321" y="278296"/>
            <a:ext cx="11184835" cy="6255026"/>
          </a:xfrm>
        </p:spPr>
        <p:txBody>
          <a:bodyPr>
            <a:normAutofit/>
          </a:bodyPr>
          <a:lstStyle/>
          <a:p>
            <a:pPr marL="0" indent="0" algn="just">
              <a:lnSpc>
                <a:spcPct val="107000"/>
              </a:lnSpc>
              <a:spcAft>
                <a:spcPts val="800"/>
              </a:spcAft>
              <a:buNone/>
            </a:pPr>
            <a:r>
              <a:rPr lang="ru-RU" sz="2400" dirty="0">
                <a:latin typeface="Calibri" panose="020F0502020204030204" pitchFamily="34" charset="0"/>
                <a:ea typeface="Calibri" panose="020F0502020204030204" pitchFamily="34" charset="0"/>
                <a:cs typeface="Times New Roman" panose="02020603050405020304" pitchFamily="18" charset="0"/>
              </a:rPr>
              <a:t>Ньюфаундленд </a:t>
            </a:r>
            <a:r>
              <a:rPr lang="kk-KZ" sz="2400" dirty="0">
                <a:effectLst/>
                <a:latin typeface="Calibri" panose="020F0502020204030204" pitchFamily="34" charset="0"/>
                <a:ea typeface="Calibri" panose="020F0502020204030204" pitchFamily="34" charset="0"/>
                <a:cs typeface="Times New Roman" panose="02020603050405020304" pitchFamily="18" charset="0"/>
              </a:rPr>
              <a:t>аралдарының маңында Гольфстрим ағысына қарама-қарсы суық Лабрадор ағысы жылжиды. Сөйтіп жылы ағысты құрлық жағалауына ығыстырады. Қыста оның суы Гольфстрим ағысына қарағанда 5-8</a:t>
            </a:r>
            <a:r>
              <a:rPr lang="ru-RU" sz="2400" b="1" i="0" dirty="0">
                <a:solidFill>
                  <a:srgbClr val="202124"/>
                </a:solidFill>
                <a:effectLst/>
                <a:latin typeface="arial" panose="020B0604020202020204" pitchFamily="34" charset="0"/>
              </a:rPr>
              <a:t>°</a:t>
            </a:r>
            <a:r>
              <a:rPr lang="kk-KZ" sz="2400" dirty="0">
                <a:effectLst/>
                <a:latin typeface="Calibri" panose="020F0502020204030204" pitchFamily="34" charset="0"/>
                <a:ea typeface="Calibri" panose="020F0502020204030204" pitchFamily="34" charset="0"/>
                <a:cs typeface="Times New Roman" panose="02020603050405020304" pitchFamily="18" charset="0"/>
              </a:rPr>
              <a:t> суықтау болады да «суы қабырға» деп аталатын шекара құрады. Бүкіл жыл бойы Лабрадор ағысының беткі қабатындағы судың температурасы 1</a:t>
            </a:r>
            <a:r>
              <a:rPr lang="ru-RU" sz="2400" b="1" i="0" dirty="0">
                <a:solidFill>
                  <a:srgbClr val="202124"/>
                </a:solidFill>
                <a:effectLst/>
                <a:latin typeface="arial" panose="020B0604020202020204" pitchFamily="34" charset="0"/>
              </a:rPr>
              <a:t>0°</a:t>
            </a:r>
            <a:r>
              <a:rPr lang="kk-KZ" sz="2400" dirty="0">
                <a:effectLst/>
                <a:latin typeface="Calibri" panose="020F0502020204030204" pitchFamily="34" charset="0"/>
                <a:ea typeface="Calibri" panose="020F0502020204030204" pitchFamily="34" charset="0"/>
                <a:cs typeface="Times New Roman" panose="02020603050405020304" pitchFamily="18" charset="0"/>
              </a:rPr>
              <a:t> -тан аспайды. 43</a:t>
            </a:r>
            <a:r>
              <a:rPr lang="ru-RU" sz="2400" b="1" i="0" dirty="0">
                <a:solidFill>
                  <a:srgbClr val="202124"/>
                </a:solidFill>
                <a:effectLst/>
                <a:latin typeface="arial" panose="020B0604020202020204" pitchFamily="34" charset="0"/>
              </a:rPr>
              <a:t>°</a:t>
            </a:r>
            <a:r>
              <a:rPr lang="kk-KZ" sz="2400" dirty="0">
                <a:effectLst/>
                <a:latin typeface="Calibri" panose="020F0502020204030204" pitchFamily="34" charset="0"/>
                <a:ea typeface="Calibri" panose="020F0502020204030204" pitchFamily="34" charset="0"/>
                <a:cs typeface="Times New Roman" panose="02020603050405020304" pitchFamily="18" charset="0"/>
              </a:rPr>
              <a:t> солтүстік ендікке дейін суық ағыс солтүстіктен</a:t>
            </a:r>
            <a:r>
              <a:rPr lang="ru-RU" sz="2400" dirty="0">
                <a:latin typeface="Calibri" panose="020F0502020204030204" pitchFamily="34" charset="0"/>
                <a:ea typeface="Calibri" panose="020F0502020204030204" pitchFamily="34" charset="0"/>
                <a:cs typeface="Times New Roman" panose="02020603050405020304" pitchFamily="18" charset="0"/>
              </a:rPr>
              <a:t> </a:t>
            </a:r>
            <a:r>
              <a:rPr lang="kk-KZ" sz="2400" dirty="0">
                <a:effectLst/>
                <a:latin typeface="Calibri" panose="020F0502020204030204" pitchFamily="34" charset="0"/>
                <a:ea typeface="Calibri" panose="020F0502020204030204" pitchFamily="34" charset="0"/>
                <a:cs typeface="Times New Roman" panose="02020603050405020304" pitchFamily="18" charset="0"/>
              </a:rPr>
              <a:t>айсбергтер мен қалқып жүрген мұздарды алып келеді. </a:t>
            </a:r>
          </a:p>
          <a:p>
            <a:pPr marL="0" indent="0" algn="just">
              <a:lnSpc>
                <a:spcPct val="107000"/>
              </a:lnSpc>
              <a:spcAft>
                <a:spcPts val="800"/>
              </a:spcAft>
              <a:buNone/>
            </a:pPr>
            <a:r>
              <a:rPr lang="kk-KZ" sz="2400" dirty="0">
                <a:effectLst/>
                <a:latin typeface="Calibri" panose="020F0502020204030204" pitchFamily="34" charset="0"/>
                <a:ea typeface="Calibri" panose="020F0502020204030204" pitchFamily="34" charset="0"/>
                <a:cs typeface="Times New Roman" panose="02020603050405020304" pitchFamily="18" charset="0"/>
              </a:rPr>
              <a:t>Бүкіл Атлант теңізі жағалауының ені тар, құрлыққа еніп жатқан бұғаздарында биік толқындар қалыптасады. Фанди</a:t>
            </a:r>
            <a:r>
              <a:rPr lang="ru-RU" sz="2400" dirty="0">
                <a:latin typeface="Calibri" panose="020F0502020204030204" pitchFamily="34" charset="0"/>
                <a:ea typeface="Calibri" panose="020F0502020204030204" pitchFamily="34" charset="0"/>
                <a:cs typeface="Times New Roman" panose="02020603050405020304" pitchFamily="18" charset="0"/>
              </a:rPr>
              <a:t> </a:t>
            </a:r>
            <a:r>
              <a:rPr lang="kk-KZ" sz="2400" dirty="0">
                <a:effectLst/>
                <a:latin typeface="Calibri" panose="020F0502020204030204" pitchFamily="34" charset="0"/>
                <a:ea typeface="Calibri" panose="020F0502020204030204" pitchFamily="34" charset="0"/>
                <a:cs typeface="Times New Roman" panose="02020603050405020304" pitchFamily="18" charset="0"/>
              </a:rPr>
              <a:t>бұғазындағы теңіз толқындарының биіктігі Жер бетіндегі ең биік толқындар - биіктігі 18 метрге жетеді. Гудзон бұғазында 12м Гудзон шығанағында-небәрі 4-5 метр. </a:t>
            </a:r>
          </a:p>
          <a:p>
            <a:pPr marL="0" indent="0" algn="just">
              <a:lnSpc>
                <a:spcPct val="107000"/>
              </a:lnSpc>
              <a:spcAft>
                <a:spcPts val="800"/>
              </a:spcAft>
              <a:buNone/>
            </a:pPr>
            <a:r>
              <a:rPr lang="kk-KZ" sz="2400" dirty="0">
                <a:effectLst/>
                <a:latin typeface="Calibri" panose="020F0502020204030204" pitchFamily="34" charset="0"/>
                <a:ea typeface="Calibri" panose="020F0502020204030204" pitchFamily="34" charset="0"/>
                <a:cs typeface="Times New Roman" panose="02020603050405020304" pitchFamily="18" charset="0"/>
              </a:rPr>
              <a:t>Тынық мұхитының жағалауы, солтүстігін қоспағанда, Атлант мұхитынан аз тілімденген. Солтүстік Американың тынық мұхиттық солтүстік саяз жерінің ені аз, кейбір аймақтарында кездеспейді де. </a:t>
            </a:r>
            <a:endParaRPr lang="ru-RU" sz="2400" dirty="0"/>
          </a:p>
        </p:txBody>
      </p:sp>
    </p:spTree>
    <p:extLst>
      <p:ext uri="{BB962C8B-B14F-4D97-AF65-F5344CB8AC3E}">
        <p14:creationId xmlns:p14="http://schemas.microsoft.com/office/powerpoint/2010/main" val="25182818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5A23FA67-8A5B-44DA-B4A9-833B0527D076}"/>
              </a:ext>
            </a:extLst>
          </p:cNvPr>
          <p:cNvSpPr>
            <a:spLocks noGrp="1"/>
          </p:cNvSpPr>
          <p:nvPr>
            <p:ph idx="1"/>
          </p:nvPr>
        </p:nvSpPr>
        <p:spPr>
          <a:xfrm>
            <a:off x="954157" y="914400"/>
            <a:ext cx="10243930" cy="5315958"/>
          </a:xfrm>
        </p:spPr>
        <p:txBody>
          <a:bodyPr>
            <a:normAutofit lnSpcReduction="10000"/>
          </a:bodyPr>
          <a:lstStyle/>
          <a:p>
            <a:pPr algn="just">
              <a:lnSpc>
                <a:spcPct val="107000"/>
              </a:lnSpc>
              <a:spcAft>
                <a:spcPts val="800"/>
              </a:spcAft>
            </a:pPr>
            <a:r>
              <a:rPr lang="kk-KZ" sz="2800" b="1" dirty="0">
                <a:effectLst/>
                <a:latin typeface="Times New Roman" panose="02020603050405020304" pitchFamily="18" charset="0"/>
                <a:ea typeface="Calibri" panose="020F0502020204030204" pitchFamily="34" charset="0"/>
                <a:cs typeface="Times New Roman" panose="02020603050405020304" pitchFamily="18" charset="0"/>
              </a:rPr>
              <a:t>Дәрістің мақсаты: </a:t>
            </a:r>
            <a:r>
              <a:rPr lang="kk-KZ" sz="2800" dirty="0">
                <a:effectLst/>
                <a:latin typeface="Times New Roman" panose="02020603050405020304" pitchFamily="18" charset="0"/>
                <a:ea typeface="Calibri" panose="020F0502020204030204" pitchFamily="34" charset="0"/>
                <a:cs typeface="Times New Roman" panose="02020603050405020304" pitchFamily="18" charset="0"/>
              </a:rPr>
              <a:t>Солтүстік жарты шардағы материктерге сипаттама беру, табиғатының қалыптасу кезеңдеріне талдау</a:t>
            </a:r>
            <a:r>
              <a:rPr lang="ru-RU" sz="2800" dirty="0">
                <a:latin typeface="Times New Roman" panose="02020603050405020304" pitchFamily="18" charset="0"/>
                <a:ea typeface="Calibri" panose="020F0502020204030204" pitchFamily="34" charset="0"/>
                <a:cs typeface="Times New Roman" panose="02020603050405020304" pitchFamily="18" charset="0"/>
              </a:rPr>
              <a:t> </a:t>
            </a:r>
            <a:r>
              <a:rPr lang="kk-KZ" sz="2800" dirty="0">
                <a:effectLst/>
                <a:latin typeface="Times New Roman" panose="02020603050405020304" pitchFamily="18" charset="0"/>
                <a:ea typeface="Calibri" panose="020F0502020204030204" pitchFamily="34" charset="0"/>
                <a:cs typeface="Times New Roman" panose="02020603050405020304" pitchFamily="18" charset="0"/>
              </a:rPr>
              <a:t>жасай білуі. Материктердің физикалық географиялық орны мен табиғат жағдайларының басты ерекшеліктері, жер бедері мен геологиялық құрылымдарына карта бойынша талдау жасап анықтай білуі.</a:t>
            </a:r>
            <a:endParaRPr lang="ru-RU"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kk-KZ" sz="2800" b="1" dirty="0">
                <a:effectLst/>
                <a:latin typeface="Times New Roman" panose="02020603050405020304" pitchFamily="18" charset="0"/>
                <a:ea typeface="Calibri" panose="020F0502020204030204" pitchFamily="34" charset="0"/>
                <a:cs typeface="Times New Roman" panose="02020603050405020304" pitchFamily="18" charset="0"/>
              </a:rPr>
              <a:t>Қарастырылатын сұрақтар:</a:t>
            </a:r>
            <a:endParaRPr lang="ru-RU" sz="28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kk-KZ" sz="2800" dirty="0">
                <a:effectLst/>
                <a:latin typeface="Times New Roman" panose="02020603050405020304" pitchFamily="18" charset="0"/>
                <a:ea typeface="Calibri" panose="020F0502020204030204" pitchFamily="34" charset="0"/>
                <a:cs typeface="Times New Roman" panose="02020603050405020304" pitchFamily="18" charset="0"/>
              </a:rPr>
              <a:t>1. Солтүстік Американың физикалық-географиялық</a:t>
            </a:r>
            <a:r>
              <a:rPr lang="ru-RU" sz="2800" dirty="0">
                <a:latin typeface="Times New Roman" panose="02020603050405020304" pitchFamily="18" charset="0"/>
                <a:ea typeface="Calibri" panose="020F0502020204030204" pitchFamily="34" charset="0"/>
                <a:cs typeface="Times New Roman" panose="02020603050405020304" pitchFamily="18" charset="0"/>
              </a:rPr>
              <a:t> </a:t>
            </a:r>
            <a:r>
              <a:rPr lang="kk-KZ" sz="2800" dirty="0">
                <a:effectLst/>
                <a:latin typeface="Times New Roman" panose="02020603050405020304" pitchFamily="18" charset="0"/>
                <a:ea typeface="Calibri" panose="020F0502020204030204" pitchFamily="34" charset="0"/>
                <a:cs typeface="Times New Roman" panose="02020603050405020304" pitchFamily="18" charset="0"/>
              </a:rPr>
              <a:t>жағдайы</a:t>
            </a:r>
            <a:endParaRPr lang="ru-RU"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kk-KZ" sz="2800" dirty="0">
                <a:effectLst/>
                <a:latin typeface="Times New Roman" panose="02020603050405020304" pitchFamily="18" charset="0"/>
                <a:ea typeface="Calibri" panose="020F0502020204030204" pitchFamily="34" charset="0"/>
                <a:cs typeface="Times New Roman" panose="02020603050405020304" pitchFamily="18" charset="0"/>
              </a:rPr>
              <a:t>2.  Жағалау сызықтары мен мұхиттық ағыстары</a:t>
            </a:r>
            <a:endParaRPr lang="ru-RU" sz="2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ru-RU" dirty="0"/>
          </a:p>
        </p:txBody>
      </p:sp>
    </p:spTree>
    <p:extLst>
      <p:ext uri="{BB962C8B-B14F-4D97-AF65-F5344CB8AC3E}">
        <p14:creationId xmlns:p14="http://schemas.microsoft.com/office/powerpoint/2010/main" val="35403282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01976E1-C6C2-4D20-B099-29F44023A3B6}"/>
              </a:ext>
            </a:extLst>
          </p:cNvPr>
          <p:cNvSpPr>
            <a:spLocks noGrp="1"/>
          </p:cNvSpPr>
          <p:nvPr>
            <p:ph type="title"/>
          </p:nvPr>
        </p:nvSpPr>
        <p:spPr>
          <a:xfrm>
            <a:off x="1338470" y="0"/>
            <a:ext cx="9064487" cy="1590261"/>
          </a:xfrm>
        </p:spPr>
        <p:txBody>
          <a:bodyPr>
            <a:normAutofit fontScale="90000"/>
          </a:bodyPr>
          <a:lstStyle/>
          <a:p>
            <a:pPr>
              <a:lnSpc>
                <a:spcPct val="107000"/>
              </a:lnSpc>
              <a:spcAft>
                <a:spcPts val="800"/>
              </a:spcAft>
            </a:pPr>
            <a:br>
              <a:rPr lang="kk-KZ" sz="3100" dirty="0">
                <a:effectLst/>
                <a:latin typeface="Calibri" panose="020F0502020204030204" pitchFamily="34" charset="0"/>
                <a:ea typeface="Calibri" panose="020F0502020204030204" pitchFamily="34" charset="0"/>
                <a:cs typeface="Times New Roman" panose="02020603050405020304" pitchFamily="18" charset="0"/>
              </a:rPr>
            </a:br>
            <a:r>
              <a:rPr lang="kk-KZ" sz="3600" b="1" dirty="0">
                <a:effectLst/>
                <a:latin typeface="Calibri" panose="020F0502020204030204" pitchFamily="34" charset="0"/>
                <a:ea typeface="Calibri" panose="020F0502020204030204" pitchFamily="34" charset="0"/>
                <a:cs typeface="Times New Roman" panose="02020603050405020304" pitchFamily="18" charset="0"/>
              </a:rPr>
              <a:t>Солтүстік Американың физикалық- географиялық</a:t>
            </a:r>
            <a:br>
              <a:rPr lang="ru-RU" sz="3600" b="1" dirty="0">
                <a:effectLst/>
                <a:latin typeface="Calibri" panose="020F0502020204030204" pitchFamily="34" charset="0"/>
                <a:ea typeface="Calibri" panose="020F0502020204030204" pitchFamily="34" charset="0"/>
                <a:cs typeface="Times New Roman" panose="02020603050405020304" pitchFamily="18" charset="0"/>
              </a:rPr>
            </a:br>
            <a:r>
              <a:rPr lang="kk-KZ" sz="3600" b="1" dirty="0">
                <a:effectLst/>
                <a:latin typeface="Calibri" panose="020F0502020204030204" pitchFamily="34" charset="0"/>
                <a:ea typeface="Calibri" panose="020F0502020204030204" pitchFamily="34" charset="0"/>
                <a:cs typeface="Times New Roman" panose="02020603050405020304" pitchFamily="18" charset="0"/>
              </a:rPr>
              <a:t>сипаттамасы</a:t>
            </a:r>
            <a:br>
              <a:rPr lang="ru-RU" sz="1800" dirty="0">
                <a:effectLst/>
                <a:latin typeface="Calibri" panose="020F0502020204030204" pitchFamily="34" charset="0"/>
                <a:ea typeface="Calibri" panose="020F0502020204030204" pitchFamily="34" charset="0"/>
                <a:cs typeface="Times New Roman" panose="02020603050405020304" pitchFamily="18" charset="0"/>
              </a:rPr>
            </a:br>
            <a:endParaRPr lang="ru-RU" dirty="0"/>
          </a:p>
        </p:txBody>
      </p:sp>
      <p:pic>
        <p:nvPicPr>
          <p:cNvPr id="4" name="Рисунок 3">
            <a:extLst>
              <a:ext uri="{FF2B5EF4-FFF2-40B4-BE49-F238E27FC236}">
                <a16:creationId xmlns:a16="http://schemas.microsoft.com/office/drawing/2014/main" id="{703E1C9A-852F-44B5-A57B-CD42B5285D77}"/>
              </a:ext>
            </a:extLst>
          </p:cNvPr>
          <p:cNvPicPr>
            <a:picLocks noChangeAspect="1"/>
          </p:cNvPicPr>
          <p:nvPr/>
        </p:nvPicPr>
        <p:blipFill>
          <a:blip r:embed="rId2"/>
          <a:stretch>
            <a:fillRect/>
          </a:stretch>
        </p:blipFill>
        <p:spPr>
          <a:xfrm>
            <a:off x="2869097" y="1590261"/>
            <a:ext cx="6009860" cy="5267739"/>
          </a:xfrm>
          <a:prstGeom prst="rect">
            <a:avLst/>
          </a:prstGeom>
        </p:spPr>
      </p:pic>
    </p:spTree>
    <p:extLst>
      <p:ext uri="{BB962C8B-B14F-4D97-AF65-F5344CB8AC3E}">
        <p14:creationId xmlns:p14="http://schemas.microsoft.com/office/powerpoint/2010/main" val="4672083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767EF2BD-4A95-4C9E-9D04-FE8D20567F41}"/>
              </a:ext>
            </a:extLst>
          </p:cNvPr>
          <p:cNvSpPr>
            <a:spLocks noGrp="1"/>
          </p:cNvSpPr>
          <p:nvPr>
            <p:ph idx="1"/>
          </p:nvPr>
        </p:nvSpPr>
        <p:spPr>
          <a:xfrm>
            <a:off x="5817704" y="145774"/>
            <a:ext cx="6188766" cy="6202017"/>
          </a:xfrm>
        </p:spPr>
        <p:txBody>
          <a:bodyPr/>
          <a:lstStyle/>
          <a:p>
            <a:pPr marL="0" indent="0" algn="just">
              <a:lnSpc>
                <a:spcPct val="107000"/>
              </a:lnSpc>
              <a:spcAft>
                <a:spcPts val="800"/>
              </a:spcAft>
              <a:buNone/>
            </a:pPr>
            <a:r>
              <a:rPr lang="kk-KZ" sz="3200" dirty="0">
                <a:effectLst/>
                <a:latin typeface="Times New Roman" panose="02020603050405020304" pitchFamily="18" charset="0"/>
                <a:ea typeface="Calibri" panose="020F0502020204030204" pitchFamily="34" charset="0"/>
                <a:cs typeface="Times New Roman" panose="02020603050405020304" pitchFamily="18" charset="0"/>
              </a:rPr>
              <a:t>Солтүстік және Оңтүстік Американы, оларға таяу жатқан</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kk-KZ" sz="3200" dirty="0">
                <a:effectLst/>
                <a:latin typeface="Times New Roman" panose="02020603050405020304" pitchFamily="18" charset="0"/>
                <a:ea typeface="Calibri" panose="020F0502020204030204" pitchFamily="34" charset="0"/>
                <a:cs typeface="Times New Roman" panose="02020603050405020304" pitchFamily="18" charset="0"/>
              </a:rPr>
              <a:t>аралдарды қоса, әдетте, дүниенің бір бөлігіне біріктіреді,</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kk-KZ" sz="3200" dirty="0">
                <a:effectLst/>
                <a:latin typeface="Times New Roman" panose="02020603050405020304" pitchFamily="18" charset="0"/>
                <a:ea typeface="Calibri" panose="020F0502020204030204" pitchFamily="34" charset="0"/>
                <a:cs typeface="Times New Roman" panose="02020603050405020304" pitchFamily="18" charset="0"/>
              </a:rPr>
              <a:t>оны Америка деп атайды. Бірақ бұл материктердің табиғат</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kk-KZ" sz="3200" dirty="0">
                <a:effectLst/>
                <a:latin typeface="Times New Roman" panose="02020603050405020304" pitchFamily="18" charset="0"/>
                <a:ea typeface="Calibri" panose="020F0502020204030204" pitchFamily="34" charset="0"/>
                <a:cs typeface="Times New Roman" panose="02020603050405020304" pitchFamily="18" charset="0"/>
              </a:rPr>
              <a:t>жағдайлары бір-біріне мүлде ұқсамайды, мұның өзі</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kk-KZ" sz="3200" dirty="0">
                <a:effectLst/>
                <a:latin typeface="Times New Roman" panose="02020603050405020304" pitchFamily="18" charset="0"/>
                <a:ea typeface="Calibri" panose="020F0502020204030204" pitchFamily="34" charset="0"/>
                <a:cs typeface="Times New Roman" panose="02020603050405020304" pitchFamily="18" charset="0"/>
              </a:rPr>
              <a:t>олардың географиялық орнының және даму тарихының</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kk-KZ" sz="3200" dirty="0">
                <a:effectLst/>
                <a:latin typeface="Times New Roman" panose="02020603050405020304" pitchFamily="18" charset="0"/>
                <a:ea typeface="Calibri" panose="020F0502020204030204" pitchFamily="34" charset="0"/>
                <a:cs typeface="Times New Roman" panose="02020603050405020304" pitchFamily="18" charset="0"/>
              </a:rPr>
              <a:t>ерекшеліктеріне байланысты.</a:t>
            </a:r>
            <a:endParaRPr lang="ru-RU" sz="32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ru-RU" dirty="0"/>
          </a:p>
        </p:txBody>
      </p:sp>
      <p:pic>
        <p:nvPicPr>
          <p:cNvPr id="4" name="Рисунок 3">
            <a:extLst>
              <a:ext uri="{FF2B5EF4-FFF2-40B4-BE49-F238E27FC236}">
                <a16:creationId xmlns:a16="http://schemas.microsoft.com/office/drawing/2014/main" id="{85891F4F-8AA3-43D4-8A40-9E9BC4B75E19}"/>
              </a:ext>
            </a:extLst>
          </p:cNvPr>
          <p:cNvPicPr>
            <a:picLocks noChangeAspect="1"/>
          </p:cNvPicPr>
          <p:nvPr/>
        </p:nvPicPr>
        <p:blipFill>
          <a:blip r:embed="rId2"/>
          <a:stretch>
            <a:fillRect/>
          </a:stretch>
        </p:blipFill>
        <p:spPr>
          <a:xfrm>
            <a:off x="0" y="9939"/>
            <a:ext cx="5817704" cy="6858000"/>
          </a:xfrm>
          <a:prstGeom prst="rect">
            <a:avLst/>
          </a:prstGeom>
        </p:spPr>
      </p:pic>
    </p:spTree>
    <p:extLst>
      <p:ext uri="{BB962C8B-B14F-4D97-AF65-F5344CB8AC3E}">
        <p14:creationId xmlns:p14="http://schemas.microsoft.com/office/powerpoint/2010/main" val="3786022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6841A5E-C102-478F-AB0F-35503CC4074E}"/>
              </a:ext>
            </a:extLst>
          </p:cNvPr>
          <p:cNvSpPr>
            <a:spLocks noGrp="1"/>
          </p:cNvSpPr>
          <p:nvPr>
            <p:ph type="title"/>
          </p:nvPr>
        </p:nvSpPr>
        <p:spPr>
          <a:xfrm>
            <a:off x="2231136" y="238540"/>
            <a:ext cx="7729728" cy="450574"/>
          </a:xfrm>
        </p:spPr>
        <p:txBody>
          <a:bodyPr>
            <a:noAutofit/>
          </a:bodyPr>
          <a:lstStyle/>
          <a:p>
            <a:r>
              <a:rPr lang="kk-KZ" sz="3600" dirty="0"/>
              <a:t>Зерттелу тарихы</a:t>
            </a:r>
            <a:endParaRPr lang="ru-RU" sz="3600" dirty="0"/>
          </a:p>
        </p:txBody>
      </p:sp>
      <p:sp>
        <p:nvSpPr>
          <p:cNvPr id="3" name="Объект 2">
            <a:extLst>
              <a:ext uri="{FF2B5EF4-FFF2-40B4-BE49-F238E27FC236}">
                <a16:creationId xmlns:a16="http://schemas.microsoft.com/office/drawing/2014/main" id="{9F039ECA-382C-439C-80FB-89806C380D5A}"/>
              </a:ext>
            </a:extLst>
          </p:cNvPr>
          <p:cNvSpPr>
            <a:spLocks noGrp="1"/>
          </p:cNvSpPr>
          <p:nvPr>
            <p:ph idx="1"/>
          </p:nvPr>
        </p:nvSpPr>
        <p:spPr>
          <a:xfrm>
            <a:off x="0" y="715618"/>
            <a:ext cx="9170504" cy="6142382"/>
          </a:xfrm>
        </p:spPr>
        <p:txBody>
          <a:bodyPr>
            <a:noAutofit/>
          </a:bodyPr>
          <a:lstStyle/>
          <a:p>
            <a:pPr algn="just">
              <a:lnSpc>
                <a:spcPct val="107000"/>
              </a:lnSpc>
              <a:spcAft>
                <a:spcPts val="800"/>
              </a:spcAft>
            </a:pPr>
            <a:r>
              <a:rPr lang="kk-KZ" sz="2800" dirty="0">
                <a:effectLst/>
                <a:latin typeface="Calibri" panose="020F0502020204030204" pitchFamily="34" charset="0"/>
                <a:ea typeface="Calibri" panose="020F0502020204030204" pitchFamily="34" charset="0"/>
                <a:cs typeface="Times New Roman" panose="02020603050405020304" pitchFamily="18" charset="0"/>
              </a:rPr>
              <a:t>Америка дүние бөлігіне жататын Гренландия аралы</a:t>
            </a:r>
            <a:r>
              <a:rPr lang="ru-RU" sz="2800" dirty="0">
                <a:latin typeface="Calibri" panose="020F0502020204030204" pitchFamily="34" charset="0"/>
                <a:ea typeface="Calibri" panose="020F0502020204030204" pitchFamily="34" charset="0"/>
                <a:cs typeface="Times New Roman" panose="02020603050405020304" pitchFamily="18" charset="0"/>
              </a:rPr>
              <a:t> </a:t>
            </a:r>
            <a:r>
              <a:rPr lang="kk-KZ" sz="2800" dirty="0">
                <a:effectLst/>
                <a:latin typeface="Calibri" panose="020F0502020204030204" pitchFamily="34" charset="0"/>
                <a:ea typeface="Calibri" panose="020F0502020204030204" pitchFamily="34" charset="0"/>
                <a:cs typeface="Times New Roman" panose="02020603050405020304" pitchFamily="18" charset="0"/>
              </a:rPr>
              <a:t>мен Солтүстік Америка материгінің солтүстік аймақтары</a:t>
            </a:r>
            <a:r>
              <a:rPr lang="ru-RU" sz="2800" dirty="0">
                <a:latin typeface="Calibri" panose="020F0502020204030204" pitchFamily="34" charset="0"/>
                <a:ea typeface="Calibri" panose="020F0502020204030204" pitchFamily="34" charset="0"/>
                <a:cs typeface="Times New Roman" panose="02020603050405020304" pitchFamily="18" charset="0"/>
              </a:rPr>
              <a:t> </a:t>
            </a:r>
            <a:r>
              <a:rPr lang="kk-KZ" sz="2800" dirty="0">
                <a:effectLst/>
                <a:latin typeface="Calibri" panose="020F0502020204030204" pitchFamily="34" charset="0"/>
                <a:ea typeface="Calibri" panose="020F0502020204030204" pitchFamily="34" charset="0"/>
                <a:cs typeface="Times New Roman" panose="02020603050405020304" pitchFamily="18" charset="0"/>
              </a:rPr>
              <a:t>европалықтарға (нормандарға) біздің дәуіріміздің бірінші</a:t>
            </a:r>
            <a:r>
              <a:rPr lang="ru-RU" sz="2800" dirty="0">
                <a:latin typeface="Calibri" panose="020F0502020204030204" pitchFamily="34" charset="0"/>
                <a:ea typeface="Calibri" panose="020F0502020204030204" pitchFamily="34" charset="0"/>
                <a:cs typeface="Times New Roman" panose="02020603050405020304" pitchFamily="18" charset="0"/>
              </a:rPr>
              <a:t> </a:t>
            </a:r>
            <a:r>
              <a:rPr lang="kk-KZ" sz="2800" dirty="0">
                <a:effectLst/>
                <a:latin typeface="Calibri" panose="020F0502020204030204" pitchFamily="34" charset="0"/>
                <a:ea typeface="Calibri" panose="020F0502020204030204" pitchFamily="34" charset="0"/>
                <a:cs typeface="Times New Roman" panose="02020603050405020304" pitchFamily="18" charset="0"/>
              </a:rPr>
              <a:t>мың жылдығының аяқ кезінде-ақ белгілі болған. Нормандар ХІ</a:t>
            </a:r>
            <a:r>
              <a:rPr lang="en-US" sz="2800" dirty="0">
                <a:effectLst/>
                <a:latin typeface="Calibri" panose="020F0502020204030204" pitchFamily="34" charset="0"/>
                <a:ea typeface="Calibri" panose="020F0502020204030204" pitchFamily="34" charset="0"/>
                <a:cs typeface="Times New Roman" panose="02020603050405020304" pitchFamily="18" charset="0"/>
              </a:rPr>
              <a:t>V</a:t>
            </a:r>
            <a:r>
              <a:rPr lang="kk-KZ" sz="2800" dirty="0">
                <a:effectLst/>
                <a:latin typeface="Calibri" panose="020F0502020204030204" pitchFamily="34" charset="0"/>
                <a:ea typeface="Calibri" panose="020F0502020204030204" pitchFamily="34" charset="0"/>
                <a:cs typeface="Times New Roman" panose="02020603050405020304" pitchFamily="18" charset="0"/>
              </a:rPr>
              <a:t> ғасырға таман материкке ішкерілеп кірген деген де болжам бар. Кейініректе бұл ашылулар Х.Колумбтың Х</a:t>
            </a:r>
            <a:r>
              <a:rPr lang="en-US" sz="2800" dirty="0">
                <a:effectLst/>
                <a:latin typeface="Calibri" panose="020F0502020204030204" pitchFamily="34" charset="0"/>
                <a:ea typeface="Calibri" panose="020F0502020204030204" pitchFamily="34" charset="0"/>
                <a:cs typeface="Times New Roman" panose="02020603050405020304" pitchFamily="18" charset="0"/>
              </a:rPr>
              <a:t>V</a:t>
            </a:r>
            <a:r>
              <a:rPr lang="kk-KZ" sz="2800" dirty="0">
                <a:effectLst/>
                <a:latin typeface="Calibri" panose="020F0502020204030204" pitchFamily="34" charset="0"/>
                <a:ea typeface="Calibri" panose="020F0502020204030204" pitchFamily="34" charset="0"/>
                <a:cs typeface="Times New Roman" panose="02020603050405020304" pitchFamily="18" charset="0"/>
              </a:rPr>
              <a:t> ғасырдың аяғындағы саяхатына дейінгі кезге дейін ұмыт қалды, осы шақта аралдардың барлығы дерлік ,және Орталық Америка мойнағының едәуір жері, ал одан кейін оңтүстік материктің солтүстік жағалауы ашылды. Испандардың, ағылшындардың және француздардың Американы ашуы, зерттеуі және жаулап алуы, міне, осы кезден басталды. </a:t>
            </a:r>
          </a:p>
        </p:txBody>
      </p:sp>
      <p:pic>
        <p:nvPicPr>
          <p:cNvPr id="6" name="Рисунок 5">
            <a:extLst>
              <a:ext uri="{FF2B5EF4-FFF2-40B4-BE49-F238E27FC236}">
                <a16:creationId xmlns:a16="http://schemas.microsoft.com/office/drawing/2014/main" id="{4D665766-4688-4F67-959C-A5999519B4D3}"/>
              </a:ext>
            </a:extLst>
          </p:cNvPr>
          <p:cNvPicPr>
            <a:picLocks noChangeAspect="1"/>
          </p:cNvPicPr>
          <p:nvPr/>
        </p:nvPicPr>
        <p:blipFill>
          <a:blip r:embed="rId2"/>
          <a:stretch>
            <a:fillRect/>
          </a:stretch>
        </p:blipFill>
        <p:spPr>
          <a:xfrm>
            <a:off x="9289773" y="954156"/>
            <a:ext cx="2676939" cy="4691269"/>
          </a:xfrm>
          <a:prstGeom prst="rect">
            <a:avLst/>
          </a:prstGeom>
        </p:spPr>
      </p:pic>
    </p:spTree>
    <p:extLst>
      <p:ext uri="{BB962C8B-B14F-4D97-AF65-F5344CB8AC3E}">
        <p14:creationId xmlns:p14="http://schemas.microsoft.com/office/powerpoint/2010/main" val="19730558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00E00D86-D0B2-462D-8E21-4AD974E49E90}"/>
              </a:ext>
            </a:extLst>
          </p:cNvPr>
          <p:cNvSpPr>
            <a:spLocks noGrp="1"/>
          </p:cNvSpPr>
          <p:nvPr>
            <p:ph idx="1"/>
          </p:nvPr>
        </p:nvSpPr>
        <p:spPr>
          <a:xfrm>
            <a:off x="0" y="0"/>
            <a:ext cx="9369287" cy="6858000"/>
          </a:xfrm>
        </p:spPr>
        <p:txBody>
          <a:bodyPr>
            <a:normAutofit lnSpcReduction="10000"/>
          </a:bodyPr>
          <a:lstStyle/>
          <a:p>
            <a:pPr algn="just">
              <a:lnSpc>
                <a:spcPct val="107000"/>
              </a:lnSpc>
              <a:spcAft>
                <a:spcPts val="800"/>
              </a:spcAft>
            </a:pPr>
            <a:endParaRPr lang="kk-K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kk-KZ" sz="2400" dirty="0">
                <a:effectLst/>
                <a:latin typeface="Calibri" panose="020F0502020204030204" pitchFamily="34" charset="0"/>
                <a:ea typeface="Calibri" panose="020F0502020204030204" pitchFamily="34" charset="0"/>
                <a:cs typeface="Times New Roman" panose="02020603050405020304" pitchFamily="18" charset="0"/>
              </a:rPr>
              <a:t>1507 жылы картограф М. Вальдземюллер бұл жаңа жерлерді флоренциялық Америго Веспуччидің есімімен түңғыш рет</a:t>
            </a:r>
            <a:r>
              <a:rPr lang="ru-RU" sz="2400" dirty="0">
                <a:latin typeface="Calibri" panose="020F0502020204030204" pitchFamily="34" charset="0"/>
                <a:ea typeface="Calibri" panose="020F0502020204030204" pitchFamily="34" charset="0"/>
                <a:cs typeface="Times New Roman" panose="02020603050405020304" pitchFamily="18" charset="0"/>
              </a:rPr>
              <a:t> </a:t>
            </a:r>
            <a:r>
              <a:rPr lang="ru-RU" sz="2400" dirty="0" err="1">
                <a:latin typeface="Calibri" panose="020F0502020204030204" pitchFamily="34" charset="0"/>
                <a:ea typeface="Calibri" panose="020F0502020204030204" pitchFamily="34" charset="0"/>
                <a:cs typeface="Times New Roman" panose="02020603050405020304" pitchFamily="18" charset="0"/>
              </a:rPr>
              <a:t>Ам</a:t>
            </a:r>
            <a:r>
              <a:rPr lang="kk-KZ" sz="2400" dirty="0">
                <a:effectLst/>
                <a:latin typeface="Calibri" panose="020F0502020204030204" pitchFamily="34" charset="0"/>
                <a:ea typeface="Calibri" panose="020F0502020204030204" pitchFamily="34" charset="0"/>
                <a:cs typeface="Times New Roman" panose="02020603050405020304" pitchFamily="18" charset="0"/>
              </a:rPr>
              <a:t>ерика деп атады. Өйткені бұл құрлықты дүниенің жаңа бір бөлігі деп алғашқы болжам жасаған А.Веспуччи болатын. </a:t>
            </a:r>
            <a:endParaRPr lang="kk-KZ"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kk-KZ" sz="2400" dirty="0">
                <a:effectLst/>
                <a:latin typeface="Calibri" panose="020F0502020204030204" pitchFamily="34" charset="0"/>
                <a:ea typeface="Calibri" panose="020F0502020204030204" pitchFamily="34" charset="0"/>
                <a:cs typeface="Times New Roman" panose="02020603050405020304" pitchFamily="18" charset="0"/>
              </a:rPr>
              <a:t>Х</a:t>
            </a:r>
            <a:r>
              <a:rPr lang="en-US" sz="2400" dirty="0">
                <a:effectLst/>
                <a:latin typeface="Calibri" panose="020F0502020204030204" pitchFamily="34" charset="0"/>
                <a:ea typeface="Calibri" panose="020F0502020204030204" pitchFamily="34" charset="0"/>
                <a:cs typeface="Times New Roman" panose="02020603050405020304" pitchFamily="18" charset="0"/>
              </a:rPr>
              <a:t>V</a:t>
            </a:r>
            <a:r>
              <a:rPr lang="kk-KZ" sz="2400" dirty="0">
                <a:effectLst/>
                <a:latin typeface="Calibri" panose="020F0502020204030204" pitchFamily="34" charset="0"/>
                <a:ea typeface="Calibri" panose="020F0502020204030204" pitchFamily="34" charset="0"/>
                <a:cs typeface="Times New Roman" panose="02020603050405020304" pitchFamily="18" charset="0"/>
              </a:rPr>
              <a:t>І</a:t>
            </a:r>
            <a:r>
              <a:rPr lang="en-US" sz="2400" dirty="0">
                <a:effectLst/>
                <a:latin typeface="Calibri" panose="020F0502020204030204" pitchFamily="34" charset="0"/>
                <a:ea typeface="Calibri" panose="020F0502020204030204" pitchFamily="34" charset="0"/>
                <a:cs typeface="Times New Roman" panose="02020603050405020304" pitchFamily="18" charset="0"/>
              </a:rPr>
              <a:t>II</a:t>
            </a:r>
            <a:r>
              <a:rPr lang="kk-KZ" sz="2400" dirty="0">
                <a:effectLst/>
                <a:latin typeface="Calibri" panose="020F0502020204030204" pitchFamily="34" charset="0"/>
                <a:ea typeface="Calibri" panose="020F0502020204030204" pitchFamily="34" charset="0"/>
                <a:cs typeface="Times New Roman" panose="02020603050405020304" pitchFamily="18" charset="0"/>
              </a:rPr>
              <a:t> ғасырдың орта </a:t>
            </a:r>
            <a:r>
              <a:rPr lang="kk-KZ" sz="2400" dirty="0">
                <a:latin typeface="Calibri" panose="020F0502020204030204" pitchFamily="34" charset="0"/>
                <a:ea typeface="Calibri" panose="020F0502020204030204" pitchFamily="34" charset="0"/>
                <a:cs typeface="Times New Roman" panose="02020603050405020304" pitchFamily="18" charset="0"/>
              </a:rPr>
              <a:t>кезінен бастап орыс ғалымдары мен </a:t>
            </a:r>
            <a:r>
              <a:rPr lang="kk-KZ" sz="2400" dirty="0">
                <a:effectLst/>
                <a:latin typeface="Calibri" panose="020F0502020204030204" pitchFamily="34" charset="0"/>
                <a:ea typeface="Calibri" panose="020F0502020204030204" pitchFamily="34" charset="0"/>
                <a:cs typeface="Times New Roman" panose="02020603050405020304" pitchFamily="18" charset="0"/>
              </a:rPr>
              <a:t>теңіз саяхатшылары Алеут аралдарында, Аляска және</a:t>
            </a:r>
            <a:r>
              <a:rPr lang="ru-RU" sz="2400" dirty="0">
                <a:latin typeface="Calibri" panose="020F0502020204030204" pitchFamily="34" charset="0"/>
                <a:ea typeface="Calibri" panose="020F0502020204030204" pitchFamily="34" charset="0"/>
                <a:cs typeface="Times New Roman" panose="02020603050405020304" pitchFamily="18" charset="0"/>
              </a:rPr>
              <a:t> </a:t>
            </a:r>
            <a:r>
              <a:rPr lang="kk-KZ" sz="2400" dirty="0">
                <a:effectLst/>
                <a:latin typeface="Calibri" panose="020F0502020204030204" pitchFamily="34" charset="0"/>
                <a:ea typeface="Calibri" panose="020F0502020204030204" pitchFamily="34" charset="0"/>
                <a:cs typeface="Times New Roman" panose="02020603050405020304" pitchFamily="18" charset="0"/>
              </a:rPr>
              <a:t>Тынық мұхит жағалауында кең көлемді зерттеу жүргізді. Бұл жұмыстарды В.Беринг пен А.И.Чириков экспедициялары бастаған еді, содан кейін А.А. Баранов, М.С. Гвоздев және басқалар оны одан әрі жалғастырды. </a:t>
            </a:r>
          </a:p>
          <a:p>
            <a:pPr algn="just">
              <a:lnSpc>
                <a:spcPct val="107000"/>
              </a:lnSpc>
              <a:spcAft>
                <a:spcPts val="800"/>
              </a:spcAft>
            </a:pPr>
            <a:r>
              <a:rPr lang="kk-KZ" sz="2400" dirty="0">
                <a:effectLst/>
                <a:latin typeface="Calibri" panose="020F0502020204030204" pitchFamily="34" charset="0"/>
                <a:ea typeface="Calibri" panose="020F0502020204030204" pitchFamily="34" charset="0"/>
                <a:cs typeface="Times New Roman" panose="02020603050405020304" pitchFamily="18" charset="0"/>
              </a:rPr>
              <a:t> Бұдан едәуір кейінірек кезде (ХІХ ғасырдың аяғы мен ХХ ғасырдың басы) бірқатар орыс ғалымдары Оңтүстік Американың түрлі аймақтарын зерттеді. Бұл ыңғайда Н.М. Альбовтың Аргентина мен Отты Жер туралы және материктің шығыс жағына саяхат жасаған А.С Иониннің еңбектері назар аударарлық.</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pic>
        <p:nvPicPr>
          <p:cNvPr id="4" name="Рисунок 3">
            <a:extLst>
              <a:ext uri="{FF2B5EF4-FFF2-40B4-BE49-F238E27FC236}">
                <a16:creationId xmlns:a16="http://schemas.microsoft.com/office/drawing/2014/main" id="{AE99CD66-7699-48E2-8962-F1576B0B6D49}"/>
              </a:ext>
            </a:extLst>
          </p:cNvPr>
          <p:cNvPicPr>
            <a:picLocks noChangeAspect="1"/>
          </p:cNvPicPr>
          <p:nvPr/>
        </p:nvPicPr>
        <p:blipFill>
          <a:blip r:embed="rId2"/>
          <a:stretch>
            <a:fillRect/>
          </a:stretch>
        </p:blipFill>
        <p:spPr>
          <a:xfrm>
            <a:off x="9592221" y="722116"/>
            <a:ext cx="2310584" cy="3836631"/>
          </a:xfrm>
          <a:prstGeom prst="rect">
            <a:avLst/>
          </a:prstGeom>
        </p:spPr>
      </p:pic>
    </p:spTree>
    <p:extLst>
      <p:ext uri="{BB962C8B-B14F-4D97-AF65-F5344CB8AC3E}">
        <p14:creationId xmlns:p14="http://schemas.microsoft.com/office/powerpoint/2010/main" val="31024525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C8F3855-7CA2-4D4F-A246-697D1C098D71}"/>
              </a:ext>
            </a:extLst>
          </p:cNvPr>
          <p:cNvSpPr>
            <a:spLocks noGrp="1"/>
          </p:cNvSpPr>
          <p:nvPr>
            <p:ph type="title"/>
          </p:nvPr>
        </p:nvSpPr>
        <p:spPr>
          <a:xfrm>
            <a:off x="6010656" y="1"/>
            <a:ext cx="6181344" cy="583096"/>
          </a:xfrm>
        </p:spPr>
        <p:txBody>
          <a:bodyPr>
            <a:normAutofit fontScale="90000"/>
          </a:bodyPr>
          <a:lstStyle/>
          <a:p>
            <a:r>
              <a:rPr lang="kk-KZ" sz="4000" dirty="0"/>
              <a:t>Географиялық орны</a:t>
            </a:r>
            <a:endParaRPr lang="ru-RU" sz="4000" dirty="0"/>
          </a:p>
        </p:txBody>
      </p:sp>
      <p:sp>
        <p:nvSpPr>
          <p:cNvPr id="3" name="Объект 2">
            <a:extLst>
              <a:ext uri="{FF2B5EF4-FFF2-40B4-BE49-F238E27FC236}">
                <a16:creationId xmlns:a16="http://schemas.microsoft.com/office/drawing/2014/main" id="{C82244C2-4CE2-4317-AB9D-BF00A0233578}"/>
              </a:ext>
            </a:extLst>
          </p:cNvPr>
          <p:cNvSpPr>
            <a:spLocks noGrp="1"/>
          </p:cNvSpPr>
          <p:nvPr>
            <p:ph idx="1"/>
          </p:nvPr>
        </p:nvSpPr>
        <p:spPr>
          <a:xfrm>
            <a:off x="6010655" y="583097"/>
            <a:ext cx="6181344" cy="6274903"/>
          </a:xfrm>
        </p:spPr>
        <p:txBody>
          <a:bodyPr>
            <a:normAutofit/>
          </a:bodyPr>
          <a:lstStyle/>
          <a:p>
            <a:pPr marL="0" indent="0" algn="just">
              <a:lnSpc>
                <a:spcPct val="107000"/>
              </a:lnSpc>
              <a:spcAft>
                <a:spcPts val="800"/>
              </a:spcAft>
              <a:buNone/>
            </a:pPr>
            <a:r>
              <a:rPr lang="kk-KZ" sz="2000" i="1" dirty="0">
                <a:effectLst/>
                <a:latin typeface="Calibri" panose="020F0502020204030204" pitchFamily="34" charset="0"/>
                <a:ea typeface="Calibri" panose="020F0502020204030204" pitchFamily="34" charset="0"/>
                <a:cs typeface="Times New Roman" panose="02020603050405020304" pitchFamily="18" charset="0"/>
              </a:rPr>
              <a:t>Солтүстік Америка поляр ендіктерінен бастап экваторға</a:t>
            </a:r>
            <a:r>
              <a:rPr lang="ru-RU" sz="2000" i="1" dirty="0">
                <a:latin typeface="Calibri" panose="020F0502020204030204" pitchFamily="34" charset="0"/>
                <a:ea typeface="Calibri" panose="020F0502020204030204" pitchFamily="34" charset="0"/>
                <a:cs typeface="Times New Roman" panose="02020603050405020304" pitchFamily="18" charset="0"/>
              </a:rPr>
              <a:t> </a:t>
            </a:r>
            <a:r>
              <a:rPr lang="kk-KZ" sz="2000" i="1" dirty="0">
                <a:effectLst/>
                <a:latin typeface="Calibri" panose="020F0502020204030204" pitchFamily="34" charset="0"/>
                <a:ea typeface="Calibri" panose="020F0502020204030204" pitchFamily="34" charset="0"/>
                <a:cs typeface="Times New Roman" panose="02020603050405020304" pitchFamily="18" charset="0"/>
              </a:rPr>
              <a:t>дейінгі аралықты алып жатыр.</a:t>
            </a:r>
            <a:r>
              <a:rPr lang="ru-RU" sz="2000" i="1" dirty="0">
                <a:latin typeface="Calibri" panose="020F0502020204030204" pitchFamily="34" charset="0"/>
                <a:ea typeface="Calibri" panose="020F0502020204030204" pitchFamily="34" charset="0"/>
                <a:cs typeface="Times New Roman" panose="02020603050405020304" pitchFamily="18" charset="0"/>
              </a:rPr>
              <a:t> </a:t>
            </a:r>
          </a:p>
          <a:p>
            <a:pPr marL="0" indent="0" algn="just">
              <a:lnSpc>
                <a:spcPct val="107000"/>
              </a:lnSpc>
              <a:spcAft>
                <a:spcPts val="800"/>
              </a:spcAft>
              <a:buNone/>
            </a:pPr>
            <a:r>
              <a:rPr lang="kk-KZ" sz="2000" dirty="0">
                <a:effectLst/>
                <a:latin typeface="Calibri" panose="020F0502020204030204" pitchFamily="34" charset="0"/>
                <a:ea typeface="Calibri" panose="020F0502020204030204" pitchFamily="34" charset="0"/>
                <a:cs typeface="Times New Roman" panose="02020603050405020304" pitchFamily="18" charset="0"/>
              </a:rPr>
              <a:t>Материктің солтүстіктегі ең шеткі нүктесі - Бутия түбегінің</a:t>
            </a:r>
            <a:r>
              <a:rPr lang="ru-RU" sz="2000" dirty="0">
                <a:latin typeface="Calibri" panose="020F0502020204030204" pitchFamily="34" charset="0"/>
                <a:ea typeface="Calibri" panose="020F0502020204030204" pitchFamily="34" charset="0"/>
                <a:cs typeface="Times New Roman" panose="02020603050405020304" pitchFamily="18" charset="0"/>
              </a:rPr>
              <a:t> </a:t>
            </a:r>
            <a:r>
              <a:rPr lang="kk-KZ" sz="2000" b="1" dirty="0">
                <a:effectLst/>
                <a:latin typeface="Calibri" panose="020F0502020204030204" pitchFamily="34" charset="0"/>
                <a:ea typeface="Calibri" panose="020F0502020204030204" pitchFamily="34" charset="0"/>
                <a:cs typeface="Times New Roman" panose="02020603050405020304" pitchFamily="18" charset="0"/>
              </a:rPr>
              <a:t>Мерчисон мүйісі </a:t>
            </a:r>
            <a:r>
              <a:rPr lang="kk-KZ" sz="2000" dirty="0">
                <a:effectLst/>
                <a:latin typeface="Calibri" panose="020F0502020204030204" pitchFamily="34" charset="0"/>
                <a:ea typeface="Calibri" panose="020F0502020204030204" pitchFamily="34" charset="0"/>
                <a:cs typeface="Times New Roman" panose="02020603050405020304" pitchFamily="18" charset="0"/>
              </a:rPr>
              <a:t>(солтүстік ендіктің 71</a:t>
            </a:r>
            <a:r>
              <a:rPr lang="ru-RU" sz="2000" b="1" i="0" dirty="0">
                <a:solidFill>
                  <a:srgbClr val="202124"/>
                </a:solidFill>
                <a:effectLst/>
                <a:latin typeface="arial" panose="020B0604020202020204" pitchFamily="34" charset="0"/>
              </a:rPr>
              <a:t>°</a:t>
            </a:r>
            <a:r>
              <a:rPr lang="kk-KZ" sz="2000" dirty="0">
                <a:effectLst/>
                <a:latin typeface="Calibri" panose="020F0502020204030204" pitchFamily="34" charset="0"/>
                <a:ea typeface="Calibri" panose="020F0502020204030204" pitchFamily="34" charset="0"/>
                <a:cs typeface="Times New Roman" panose="02020603050405020304" pitchFamily="18" charset="0"/>
              </a:rPr>
              <a:t>50</a:t>
            </a:r>
            <a:r>
              <a:rPr lang="kk-KZ" sz="2000" dirty="0">
                <a:latin typeface="Times New Roman" panose="02020603050405020304" pitchFamily="18" charset="0"/>
                <a:ea typeface="Calibri" panose="020F0502020204030204" pitchFamily="34" charset="0"/>
                <a:cs typeface="Times New Roman" panose="02020603050405020304" pitchFamily="18" charset="0"/>
              </a:rPr>
              <a:t>'</a:t>
            </a:r>
            <a:r>
              <a:rPr lang="kk-KZ" sz="2000" dirty="0">
                <a:effectLst/>
                <a:latin typeface="Calibri" panose="020F0502020204030204" pitchFamily="34" charset="0"/>
                <a:ea typeface="Calibri" panose="020F0502020204030204" pitchFamily="34" charset="0"/>
                <a:cs typeface="Times New Roman" panose="02020603050405020304" pitchFamily="18" charset="0"/>
              </a:rPr>
              <a:t>). Солтүстік Америка</a:t>
            </a:r>
            <a:r>
              <a:rPr lang="ru-RU" sz="2000" dirty="0">
                <a:latin typeface="Calibri" panose="020F0502020204030204" pitchFamily="34" charset="0"/>
                <a:ea typeface="Calibri" panose="020F0502020204030204" pitchFamily="34" charset="0"/>
                <a:cs typeface="Times New Roman" panose="02020603050405020304" pitchFamily="18" charset="0"/>
              </a:rPr>
              <a:t> </a:t>
            </a:r>
            <a:r>
              <a:rPr lang="kk-KZ" sz="2000" dirty="0">
                <a:effectLst/>
                <a:latin typeface="Calibri" panose="020F0502020204030204" pitchFamily="34" charset="0"/>
                <a:ea typeface="Calibri" panose="020F0502020204030204" pitchFamily="34" charset="0"/>
                <a:cs typeface="Times New Roman" panose="02020603050405020304" pitchFamily="18" charset="0"/>
              </a:rPr>
              <a:t>оңтүстікке қарай солтүстік ендіктің 7</a:t>
            </a:r>
            <a:r>
              <a:rPr lang="ru-RU" sz="2000" b="1" i="0" dirty="0">
                <a:solidFill>
                  <a:srgbClr val="202124"/>
                </a:solidFill>
                <a:effectLst/>
                <a:latin typeface="arial" panose="020B0604020202020204" pitchFamily="34" charset="0"/>
              </a:rPr>
              <a:t>°</a:t>
            </a:r>
            <a:r>
              <a:rPr lang="kk-KZ" sz="2000" dirty="0">
                <a:effectLst/>
                <a:latin typeface="Calibri" panose="020F0502020204030204" pitchFamily="34" charset="0"/>
                <a:ea typeface="Calibri" panose="020F0502020204030204" pitchFamily="34" charset="0"/>
                <a:cs typeface="Times New Roman" panose="02020603050405020304" pitchFamily="18" charset="0"/>
              </a:rPr>
              <a:t>12</a:t>
            </a:r>
            <a:r>
              <a:rPr lang="kk-KZ" sz="2000" dirty="0">
                <a:latin typeface="Times New Roman" panose="02020603050405020304" pitchFamily="18" charset="0"/>
                <a:ea typeface="Calibri" panose="020F0502020204030204" pitchFamily="34" charset="0"/>
                <a:cs typeface="Times New Roman" panose="02020603050405020304" pitchFamily="18" charset="0"/>
              </a:rPr>
              <a:t>'</a:t>
            </a:r>
            <a:r>
              <a:rPr lang="kk-KZ" sz="2000" dirty="0">
                <a:effectLst/>
                <a:latin typeface="Calibri" panose="020F0502020204030204" pitchFamily="34" charset="0"/>
                <a:ea typeface="Calibri" panose="020F0502020204030204" pitchFamily="34" charset="0"/>
                <a:cs typeface="Times New Roman" panose="02020603050405020304" pitchFamily="18" charset="0"/>
              </a:rPr>
              <a:t>-на дейін (</a:t>
            </a:r>
            <a:r>
              <a:rPr lang="kk-KZ" sz="2000" b="1" dirty="0">
                <a:effectLst/>
                <a:latin typeface="Calibri" panose="020F0502020204030204" pitchFamily="34" charset="0"/>
                <a:ea typeface="Calibri" panose="020F0502020204030204" pitchFamily="34" charset="0"/>
                <a:cs typeface="Times New Roman" panose="02020603050405020304" pitchFamily="18" charset="0"/>
              </a:rPr>
              <a:t>Марьято мүйісі</a:t>
            </a:r>
            <a:r>
              <a:rPr lang="kk-KZ" sz="2000" dirty="0">
                <a:effectLst/>
                <a:latin typeface="Calibri" panose="020F0502020204030204" pitchFamily="34" charset="0"/>
                <a:ea typeface="Calibri" panose="020F0502020204030204" pitchFamily="34" charset="0"/>
                <a:cs typeface="Times New Roman" panose="02020603050405020304" pitchFamily="18" charset="0"/>
              </a:rPr>
              <a:t>) созылады, осы жерде ол енсіз мойнақ арқылы Оңтүстік Америкамен жалғасады. Материктің оңтүстіктегі жіңішкерген және бөлшектенген бөлігі Орталық Америка деген атпен мәлім болып отыр. </a:t>
            </a:r>
          </a:p>
          <a:p>
            <a:pPr marL="0" indent="0" algn="just">
              <a:lnSpc>
                <a:spcPct val="107000"/>
              </a:lnSpc>
              <a:spcAft>
                <a:spcPts val="800"/>
              </a:spcAft>
              <a:buNone/>
            </a:pPr>
            <a:r>
              <a:rPr lang="kk-KZ" sz="2000" i="1" dirty="0">
                <a:effectLst/>
                <a:latin typeface="Calibri" panose="020F0502020204030204" pitchFamily="34" charset="0"/>
                <a:ea typeface="Calibri" panose="020F0502020204030204" pitchFamily="34" charset="0"/>
                <a:cs typeface="Times New Roman" panose="02020603050405020304" pitchFamily="18" charset="0"/>
              </a:rPr>
              <a:t>Солтүстік Американың ең кең жері қоңыржай ендіктер тұсында. </a:t>
            </a:r>
          </a:p>
          <a:p>
            <a:pPr marL="0" indent="0" algn="just">
              <a:lnSpc>
                <a:spcPct val="107000"/>
              </a:lnSpc>
              <a:spcAft>
                <a:spcPts val="800"/>
              </a:spcAft>
              <a:buNone/>
            </a:pPr>
            <a:r>
              <a:rPr lang="kk-KZ" sz="2000" dirty="0">
                <a:effectLst/>
                <a:latin typeface="Calibri" panose="020F0502020204030204" pitchFamily="34" charset="0"/>
                <a:ea typeface="Calibri" panose="020F0502020204030204" pitchFamily="34" charset="0"/>
                <a:cs typeface="Times New Roman" panose="02020603050405020304" pitchFamily="18" charset="0"/>
              </a:rPr>
              <a:t>Оның батыстағы ең шеткі нүктесі Аляскадағы </a:t>
            </a:r>
            <a:r>
              <a:rPr lang="kk-KZ" sz="2000" b="1" dirty="0">
                <a:effectLst/>
                <a:latin typeface="Calibri" panose="020F0502020204030204" pitchFamily="34" charset="0"/>
                <a:ea typeface="Calibri" panose="020F0502020204030204" pitchFamily="34" charset="0"/>
                <a:cs typeface="Times New Roman" panose="02020603050405020304" pitchFamily="18" charset="0"/>
              </a:rPr>
              <a:t>Принц Уэльский мүйісі </a:t>
            </a:r>
            <a:r>
              <a:rPr lang="kk-KZ" sz="2000" dirty="0">
                <a:effectLst/>
                <a:latin typeface="Calibri" panose="020F0502020204030204" pitchFamily="34" charset="0"/>
                <a:ea typeface="Calibri" panose="020F0502020204030204" pitchFamily="34" charset="0"/>
                <a:cs typeface="Times New Roman" panose="02020603050405020304" pitchFamily="18" charset="0"/>
              </a:rPr>
              <a:t>(батыс бойлықтын 168</a:t>
            </a:r>
            <a:r>
              <a:rPr lang="ru-RU" sz="2000" b="1" i="0" dirty="0">
                <a:solidFill>
                  <a:srgbClr val="202124"/>
                </a:solidFill>
                <a:effectLst/>
                <a:latin typeface="arial" panose="020B0604020202020204" pitchFamily="34" charset="0"/>
              </a:rPr>
              <a:t>°</a:t>
            </a:r>
            <a:r>
              <a:rPr lang="kk-KZ" sz="2000" dirty="0">
                <a:effectLst/>
                <a:latin typeface="Calibri" panose="020F0502020204030204" pitchFamily="34" charset="0"/>
                <a:ea typeface="Calibri" panose="020F0502020204030204" pitchFamily="34" charset="0"/>
                <a:cs typeface="Times New Roman" panose="02020603050405020304" pitchFamily="18" charset="0"/>
              </a:rPr>
              <a:t>-ы), шығыстағы ең шеткі нүктесі Лабрадор түбегіндегі </a:t>
            </a:r>
            <a:r>
              <a:rPr lang="kk-KZ" sz="2000" b="1" dirty="0">
                <a:effectLst/>
                <a:latin typeface="Calibri" panose="020F0502020204030204" pitchFamily="34" charset="0"/>
                <a:ea typeface="Calibri" panose="020F0502020204030204" pitchFamily="34" charset="0"/>
                <a:cs typeface="Times New Roman" panose="02020603050405020304" pitchFamily="18" charset="0"/>
              </a:rPr>
              <a:t>Сент-Чарльз мүйісі</a:t>
            </a:r>
            <a:r>
              <a:rPr lang="kk-KZ" sz="2000" dirty="0">
                <a:effectLst/>
                <a:latin typeface="Calibri" panose="020F0502020204030204" pitchFamily="34" charset="0"/>
                <a:ea typeface="Calibri" panose="020F0502020204030204" pitchFamily="34" charset="0"/>
                <a:cs typeface="Times New Roman" panose="02020603050405020304" pitchFamily="18" charset="0"/>
              </a:rPr>
              <a:t> (батыс бойлықтың 55</a:t>
            </a:r>
            <a:r>
              <a:rPr lang="ru-RU" sz="2000" b="1" i="0" dirty="0">
                <a:solidFill>
                  <a:srgbClr val="202124"/>
                </a:solidFill>
                <a:effectLst/>
                <a:latin typeface="arial" panose="020B0604020202020204" pitchFamily="34" charset="0"/>
              </a:rPr>
              <a:t>°</a:t>
            </a:r>
            <a:r>
              <a:rPr lang="kk-KZ" sz="2000" dirty="0">
                <a:effectLst/>
                <a:latin typeface="Calibri" panose="020F0502020204030204" pitchFamily="34" charset="0"/>
                <a:ea typeface="Calibri" panose="020F0502020204030204" pitchFamily="34" charset="0"/>
                <a:cs typeface="Times New Roman" panose="02020603050405020304" pitchFamily="18" charset="0"/>
              </a:rPr>
              <a:t>40</a:t>
            </a:r>
            <a:r>
              <a:rPr lang="kk-KZ" sz="2000" dirty="0">
                <a:latin typeface="Times New Roman" panose="02020603050405020304" pitchFamily="18" charset="0"/>
                <a:ea typeface="Calibri" panose="020F0502020204030204" pitchFamily="34" charset="0"/>
                <a:cs typeface="Times New Roman" panose="02020603050405020304" pitchFamily="18" charset="0"/>
              </a:rPr>
              <a:t>'</a:t>
            </a:r>
            <a:r>
              <a:rPr lang="kk-KZ" sz="2000" dirty="0">
                <a:effectLst/>
                <a:latin typeface="Calibri" panose="020F0502020204030204" pitchFamily="34" charset="0"/>
                <a:ea typeface="Calibri" panose="020F0502020204030204" pitchFamily="34" charset="0"/>
                <a:cs typeface="Times New Roman" panose="02020603050405020304" pitchFamily="18" charset="0"/>
              </a:rPr>
              <a:t>-ы). </a:t>
            </a:r>
            <a:endParaRPr lang="ru-RU" sz="2000" dirty="0"/>
          </a:p>
        </p:txBody>
      </p:sp>
      <p:pic>
        <p:nvPicPr>
          <p:cNvPr id="6" name="Рисунок 5">
            <a:extLst>
              <a:ext uri="{FF2B5EF4-FFF2-40B4-BE49-F238E27FC236}">
                <a16:creationId xmlns:a16="http://schemas.microsoft.com/office/drawing/2014/main" id="{20E2F9D8-9F52-4C25-AA4F-F5E455A005ED}"/>
              </a:ext>
            </a:extLst>
          </p:cNvPr>
          <p:cNvPicPr>
            <a:picLocks noChangeAspect="1"/>
          </p:cNvPicPr>
          <p:nvPr/>
        </p:nvPicPr>
        <p:blipFill>
          <a:blip r:embed="rId2"/>
          <a:stretch>
            <a:fillRect/>
          </a:stretch>
        </p:blipFill>
        <p:spPr>
          <a:xfrm>
            <a:off x="0" y="1"/>
            <a:ext cx="5883965" cy="6858000"/>
          </a:xfrm>
          <a:prstGeom prst="rect">
            <a:avLst/>
          </a:prstGeom>
        </p:spPr>
      </p:pic>
    </p:spTree>
    <p:extLst>
      <p:ext uri="{BB962C8B-B14F-4D97-AF65-F5344CB8AC3E}">
        <p14:creationId xmlns:p14="http://schemas.microsoft.com/office/powerpoint/2010/main" val="19547031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A10015EF-B09F-4BDD-96E5-C83668D53B67}"/>
              </a:ext>
            </a:extLst>
          </p:cNvPr>
          <p:cNvSpPr>
            <a:spLocks noGrp="1"/>
          </p:cNvSpPr>
          <p:nvPr>
            <p:ph idx="1"/>
          </p:nvPr>
        </p:nvSpPr>
        <p:spPr>
          <a:xfrm>
            <a:off x="-1" y="0"/>
            <a:ext cx="12284765" cy="6858000"/>
          </a:xfrm>
        </p:spPr>
        <p:txBody>
          <a:bodyPr>
            <a:normAutofit/>
          </a:bodyPr>
          <a:lstStyle/>
          <a:p>
            <a:pPr marL="0" indent="0" algn="just">
              <a:lnSpc>
                <a:spcPct val="107000"/>
              </a:lnSpc>
              <a:spcAft>
                <a:spcPts val="800"/>
              </a:spcAft>
              <a:buNone/>
            </a:pPr>
            <a:r>
              <a:rPr lang="kk-KZ" sz="3200" dirty="0">
                <a:effectLst/>
                <a:latin typeface="Calibri" panose="020F0502020204030204" pitchFamily="34" charset="0"/>
                <a:ea typeface="Calibri" panose="020F0502020204030204" pitchFamily="34" charset="0"/>
                <a:cs typeface="Times New Roman" panose="02020603050405020304" pitchFamily="18" charset="0"/>
              </a:rPr>
              <a:t>Солтүстік Америка жағалауларында ірі аралдар мен архипелагтар бар. Солтүстікте бұлар Гренландия аралы мен</a:t>
            </a:r>
            <a:r>
              <a:rPr lang="ru-RU" sz="3200" dirty="0">
                <a:latin typeface="Calibri" panose="020F0502020204030204" pitchFamily="34" charset="0"/>
                <a:ea typeface="Calibri" panose="020F0502020204030204" pitchFamily="34" charset="0"/>
                <a:cs typeface="Times New Roman" panose="02020603050405020304" pitchFamily="18" charset="0"/>
              </a:rPr>
              <a:t> </a:t>
            </a:r>
            <a:r>
              <a:rPr lang="kk-KZ" sz="3200" dirty="0">
                <a:effectLst/>
                <a:latin typeface="Calibri" panose="020F0502020204030204" pitchFamily="34" charset="0"/>
                <a:ea typeface="Calibri" panose="020F0502020204030204" pitchFamily="34" charset="0"/>
                <a:cs typeface="Times New Roman" panose="02020603050405020304" pitchFamily="18" charset="0"/>
              </a:rPr>
              <a:t>көптеген ірілі-ұсақты аралдардан тұратын Канадалық Арктика</a:t>
            </a:r>
            <a:r>
              <a:rPr lang="ru-RU" sz="3200" dirty="0">
                <a:latin typeface="Calibri" panose="020F0502020204030204" pitchFamily="34" charset="0"/>
                <a:ea typeface="Calibri" panose="020F0502020204030204" pitchFamily="34" charset="0"/>
                <a:cs typeface="Times New Roman" panose="02020603050405020304" pitchFamily="18" charset="0"/>
              </a:rPr>
              <a:t> </a:t>
            </a:r>
            <a:r>
              <a:rPr lang="kk-KZ" sz="3200" dirty="0">
                <a:effectLst/>
                <a:latin typeface="Calibri" panose="020F0502020204030204" pitchFamily="34" charset="0"/>
                <a:ea typeface="Calibri" panose="020F0502020204030204" pitchFamily="34" charset="0"/>
                <a:cs typeface="Times New Roman" panose="02020603050405020304" pitchFamily="18" charset="0"/>
              </a:rPr>
              <a:t>архипелагы. </a:t>
            </a:r>
          </a:p>
          <a:p>
            <a:pPr marL="0" indent="0" algn="just">
              <a:lnSpc>
                <a:spcPct val="107000"/>
              </a:lnSpc>
              <a:spcAft>
                <a:spcPts val="800"/>
              </a:spcAft>
              <a:buNone/>
            </a:pPr>
            <a:r>
              <a:rPr lang="kk-KZ" sz="3200" dirty="0">
                <a:effectLst/>
                <a:latin typeface="Calibri" panose="020F0502020204030204" pitchFamily="34" charset="0"/>
                <a:ea typeface="Calibri" panose="020F0502020204030204" pitchFamily="34" charset="0"/>
                <a:cs typeface="Times New Roman" panose="02020603050405020304" pitchFamily="18" charset="0"/>
              </a:rPr>
              <a:t>Солтүстік Американың шығысында Ньюфаундленд</a:t>
            </a:r>
            <a:r>
              <a:rPr lang="ru-RU" sz="3200" dirty="0">
                <a:latin typeface="Calibri" panose="020F0502020204030204" pitchFamily="34" charset="0"/>
                <a:ea typeface="Calibri" panose="020F0502020204030204" pitchFamily="34" charset="0"/>
                <a:cs typeface="Times New Roman" panose="02020603050405020304" pitchFamily="18" charset="0"/>
              </a:rPr>
              <a:t> </a:t>
            </a:r>
            <a:r>
              <a:rPr lang="kk-KZ" sz="3200" dirty="0">
                <a:effectLst/>
                <a:latin typeface="Calibri" panose="020F0502020204030204" pitchFamily="34" charset="0"/>
                <a:ea typeface="Calibri" panose="020F0502020204030204" pitchFamily="34" charset="0"/>
                <a:cs typeface="Times New Roman" panose="02020603050405020304" pitchFamily="18" charset="0"/>
              </a:rPr>
              <a:t>аралы, оңтүстік-шығысында Үлкен және Кіші Антиль мен Багам аралдары орналасқан. </a:t>
            </a:r>
          </a:p>
          <a:p>
            <a:pPr marL="0" indent="0" algn="just">
              <a:lnSpc>
                <a:spcPct val="107000"/>
              </a:lnSpc>
              <a:spcAft>
                <a:spcPts val="800"/>
              </a:spcAft>
              <a:buNone/>
            </a:pPr>
            <a:r>
              <a:rPr lang="kk-KZ" sz="3200" dirty="0">
                <a:effectLst/>
                <a:latin typeface="Calibri" panose="020F0502020204030204" pitchFamily="34" charset="0"/>
                <a:ea typeface="Calibri" panose="020F0502020204030204" pitchFamily="34" charset="0"/>
                <a:cs typeface="Times New Roman" panose="02020603050405020304" pitchFamily="18" charset="0"/>
              </a:rPr>
              <a:t>Солтүстік Америкаға со</a:t>
            </a:r>
            <a:r>
              <a:rPr lang="kk-KZ" sz="3200" dirty="0">
                <a:latin typeface="Calibri" panose="020F0502020204030204" pitchFamily="34" charset="0"/>
                <a:ea typeface="Calibri" panose="020F0502020204030204" pitchFamily="34" charset="0"/>
                <a:cs typeface="Times New Roman" panose="02020603050405020304" pitchFamily="18" charset="0"/>
              </a:rPr>
              <a:t>лтүстік-батысы</a:t>
            </a:r>
            <a:r>
              <a:rPr lang="ru-RU" sz="3200" dirty="0">
                <a:latin typeface="Calibri" panose="020F0502020204030204" pitchFamily="34" charset="0"/>
                <a:ea typeface="Calibri" panose="020F0502020204030204" pitchFamily="34" charset="0"/>
                <a:cs typeface="Times New Roman" panose="02020603050405020304" pitchFamily="18" charset="0"/>
              </a:rPr>
              <a:t> </a:t>
            </a:r>
            <a:r>
              <a:rPr lang="kk-KZ" sz="3200" dirty="0">
                <a:effectLst/>
                <a:latin typeface="Calibri" panose="020F0502020204030204" pitchFamily="34" charset="0"/>
                <a:ea typeface="Calibri" panose="020F0502020204030204" pitchFamily="34" charset="0"/>
                <a:cs typeface="Times New Roman" panose="02020603050405020304" pitchFamily="18" charset="0"/>
              </a:rPr>
              <a:t>мен батысында да көптеген аралдар таяу жатыр, олар: Алеут, Королева Шарлотта, Ванкувер аралдары, Александр архипелагы. </a:t>
            </a:r>
          </a:p>
          <a:p>
            <a:pPr marL="0" indent="0" algn="just">
              <a:lnSpc>
                <a:spcPct val="107000"/>
              </a:lnSpc>
              <a:spcAft>
                <a:spcPts val="800"/>
              </a:spcAft>
              <a:buNone/>
            </a:pPr>
            <a:r>
              <a:rPr lang="kk-KZ" sz="3200" dirty="0">
                <a:effectLst/>
                <a:latin typeface="Calibri" panose="020F0502020204030204" pitchFamily="34" charset="0"/>
                <a:ea typeface="Calibri" panose="020F0502020204030204" pitchFamily="34" charset="0"/>
                <a:cs typeface="Times New Roman" panose="02020603050405020304" pitchFamily="18" charset="0"/>
              </a:rPr>
              <a:t>Солтүстік Американын, ең солтүстік аралдық шеткі нүктесі - Гренландиядағы Моррис-Джесеп мүйісі (солтүстік ендіктің 83</a:t>
            </a:r>
            <a:r>
              <a:rPr lang="ru-RU" sz="3200" b="1" i="0" dirty="0">
                <a:solidFill>
                  <a:srgbClr val="202124"/>
                </a:solidFill>
                <a:effectLst/>
                <a:latin typeface="arial" panose="020B0604020202020204" pitchFamily="34" charset="0"/>
              </a:rPr>
              <a:t>°</a:t>
            </a:r>
            <a:r>
              <a:rPr lang="kk-KZ" sz="3200" dirty="0">
                <a:effectLst/>
                <a:latin typeface="Calibri" panose="020F0502020204030204" pitchFamily="34" charset="0"/>
                <a:ea typeface="Calibri" panose="020F0502020204030204" pitchFamily="34" charset="0"/>
                <a:cs typeface="Times New Roman" panose="02020603050405020304" pitchFamily="18" charset="0"/>
              </a:rPr>
              <a:t>39</a:t>
            </a:r>
            <a:r>
              <a:rPr lang="kk-KZ" sz="3200" dirty="0">
                <a:latin typeface="Times New Roman" panose="02020603050405020304" pitchFamily="18" charset="0"/>
                <a:ea typeface="Calibri" panose="020F0502020204030204" pitchFamily="34" charset="0"/>
                <a:cs typeface="Times New Roman" panose="02020603050405020304" pitchFamily="18" charset="0"/>
              </a:rPr>
              <a:t>'</a:t>
            </a:r>
            <a:r>
              <a:rPr lang="kk-KZ" sz="3200" dirty="0">
                <a:effectLst/>
                <a:latin typeface="Calibri" panose="020F0502020204030204" pitchFamily="34" charset="0"/>
                <a:ea typeface="Calibri" panose="020F0502020204030204" pitchFamily="34" charset="0"/>
                <a:cs typeface="Times New Roman" panose="02020603050405020304" pitchFamily="18" charset="0"/>
              </a:rPr>
              <a:t>). </a:t>
            </a:r>
            <a:endParaRPr lang="ru-RU" sz="32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Tree>
    <p:extLst>
      <p:ext uri="{BB962C8B-B14F-4D97-AF65-F5344CB8AC3E}">
        <p14:creationId xmlns:p14="http://schemas.microsoft.com/office/powerpoint/2010/main" val="29346358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04C51C7A-2B73-4653-BE70-F33404361FD0}"/>
              </a:ext>
            </a:extLst>
          </p:cNvPr>
          <p:cNvPicPr>
            <a:picLocks noGrp="1" noChangeAspect="1"/>
          </p:cNvPicPr>
          <p:nvPr>
            <p:ph idx="1"/>
          </p:nvPr>
        </p:nvPicPr>
        <p:blipFill>
          <a:blip r:embed="rId2"/>
          <a:stretch>
            <a:fillRect/>
          </a:stretch>
        </p:blipFill>
        <p:spPr>
          <a:xfrm>
            <a:off x="4358617" y="-27734"/>
            <a:ext cx="4084366" cy="6857999"/>
          </a:xfrm>
          <a:prstGeom prst="rect">
            <a:avLst/>
          </a:prstGeom>
        </p:spPr>
      </p:pic>
      <p:pic>
        <p:nvPicPr>
          <p:cNvPr id="4" name="Рисунок 3">
            <a:extLst>
              <a:ext uri="{FF2B5EF4-FFF2-40B4-BE49-F238E27FC236}">
                <a16:creationId xmlns:a16="http://schemas.microsoft.com/office/drawing/2014/main" id="{B941F224-5F75-49DD-8BEB-60595AC91301}"/>
              </a:ext>
            </a:extLst>
          </p:cNvPr>
          <p:cNvPicPr>
            <a:picLocks noChangeAspect="1"/>
          </p:cNvPicPr>
          <p:nvPr/>
        </p:nvPicPr>
        <p:blipFill>
          <a:blip r:embed="rId3"/>
          <a:stretch>
            <a:fillRect/>
          </a:stretch>
        </p:blipFill>
        <p:spPr>
          <a:xfrm>
            <a:off x="1" y="0"/>
            <a:ext cx="4572572" cy="6857999"/>
          </a:xfrm>
          <a:prstGeom prst="rect">
            <a:avLst/>
          </a:prstGeom>
        </p:spPr>
      </p:pic>
      <p:pic>
        <p:nvPicPr>
          <p:cNvPr id="6" name="Рисунок 5">
            <a:extLst>
              <a:ext uri="{FF2B5EF4-FFF2-40B4-BE49-F238E27FC236}">
                <a16:creationId xmlns:a16="http://schemas.microsoft.com/office/drawing/2014/main" id="{B0C40240-53F6-492E-A017-E668128F56C0}"/>
              </a:ext>
            </a:extLst>
          </p:cNvPr>
          <p:cNvPicPr>
            <a:picLocks noChangeAspect="1"/>
          </p:cNvPicPr>
          <p:nvPr/>
        </p:nvPicPr>
        <p:blipFill>
          <a:blip r:embed="rId4"/>
          <a:stretch>
            <a:fillRect/>
          </a:stretch>
        </p:blipFill>
        <p:spPr>
          <a:xfrm>
            <a:off x="8256105" y="-27733"/>
            <a:ext cx="3935896" cy="6857998"/>
          </a:xfrm>
          <a:prstGeom prst="rect">
            <a:avLst/>
          </a:prstGeom>
        </p:spPr>
      </p:pic>
    </p:spTree>
    <p:extLst>
      <p:ext uri="{BB962C8B-B14F-4D97-AF65-F5344CB8AC3E}">
        <p14:creationId xmlns:p14="http://schemas.microsoft.com/office/powerpoint/2010/main" val="2070425136"/>
      </p:ext>
    </p:extLst>
  </p:cSld>
  <p:clrMapOvr>
    <a:masterClrMapping/>
  </p:clrMapOvr>
</p:sld>
</file>

<file path=ppt/theme/theme1.xml><?xml version="1.0" encoding="utf-8"?>
<a:theme xmlns:a="http://schemas.openxmlformats.org/drawingml/2006/main" name="Посылка">
  <a:themeElements>
    <a:clrScheme name="Parcel">
      <a:dk1>
        <a:srgbClr val="000000"/>
      </a:dk1>
      <a:lt1>
        <a:sysClr val="window" lastClr="FFFFFF"/>
      </a:lt1>
      <a:dk2>
        <a:srgbClr val="5E5E5E"/>
      </a:dk2>
      <a:lt2>
        <a:srgbClr val="DDDDDD"/>
      </a:lt2>
      <a:accent1>
        <a:srgbClr val="A6B727"/>
      </a:accent1>
      <a:accent2>
        <a:srgbClr val="418AB3"/>
      </a:accent2>
      <a:accent3>
        <a:srgbClr val="F69200"/>
      </a:accent3>
      <a:accent4>
        <a:srgbClr val="838383"/>
      </a:accent4>
      <a:accent5>
        <a:srgbClr val="FEC306"/>
      </a:accent5>
      <a:accent6>
        <a:srgbClr val="DF5327"/>
      </a:accent6>
      <a:hlink>
        <a:srgbClr val="F59E00"/>
      </a:hlink>
      <a:folHlink>
        <a:srgbClr val="B2B2B2"/>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A425FB89-E954-4A2A-81DC-D90804A94DBA}"/>
    </a:ext>
  </a:extLst>
</a:theme>
</file>

<file path=docProps/app.xml><?xml version="1.0" encoding="utf-8"?>
<Properties xmlns="http://schemas.openxmlformats.org/officeDocument/2006/extended-properties" xmlns:vt="http://schemas.openxmlformats.org/officeDocument/2006/docPropsVTypes">
  <Template>TM10001115[[fn=Посылка]]</Template>
  <TotalTime>262</TotalTime>
  <Words>1342</Words>
  <Application>Microsoft Office PowerPoint</Application>
  <PresentationFormat>Широкоэкранный</PresentationFormat>
  <Paragraphs>40</Paragraphs>
  <Slides>18</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18</vt:i4>
      </vt:variant>
    </vt:vector>
  </HeadingPairs>
  <TitlesOfParts>
    <vt:vector size="25" baseType="lpstr">
      <vt:lpstr>Arial</vt:lpstr>
      <vt:lpstr>Arial</vt:lpstr>
      <vt:lpstr>Calibri</vt:lpstr>
      <vt:lpstr>Corbel</vt:lpstr>
      <vt:lpstr>Gill Sans MT</vt:lpstr>
      <vt:lpstr>Times New Roman</vt:lpstr>
      <vt:lpstr>Посылка</vt:lpstr>
      <vt:lpstr>№2 Дәріс Солтүстік Америка материгі </vt:lpstr>
      <vt:lpstr>Презентация PowerPoint</vt:lpstr>
      <vt:lpstr> Солтүстік Американың физикалық- географиялық сипаттамасы </vt:lpstr>
      <vt:lpstr>Презентация PowerPoint</vt:lpstr>
      <vt:lpstr>Зерттелу тарихы</vt:lpstr>
      <vt:lpstr>Презентация PowerPoint</vt:lpstr>
      <vt:lpstr>Географиялық орны</vt:lpstr>
      <vt:lpstr>Презентация PowerPoint</vt:lpstr>
      <vt:lpstr>Презентация PowerPoint</vt:lpstr>
      <vt:lpstr>Презентация PowerPoint</vt:lpstr>
      <vt:lpstr>Презентация PowerPoint</vt:lpstr>
      <vt:lpstr>СОЛТҮСТІК АМЕРИКА ЖАҒАЛАУЫНДАҒЫ МҰХИТТАР</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 Дәріс Солтүстік Америка құрлығы</dc:title>
  <dc:creator>Lenovo</dc:creator>
  <cp:lastModifiedBy>Lenovo</cp:lastModifiedBy>
  <cp:revision>24</cp:revision>
  <dcterms:created xsi:type="dcterms:W3CDTF">2022-10-02T16:35:20Z</dcterms:created>
  <dcterms:modified xsi:type="dcterms:W3CDTF">2022-10-02T20:58:09Z</dcterms:modified>
</cp:coreProperties>
</file>