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4"/>
  </p:notesMasterIdLst>
  <p:sldIdLst>
    <p:sldId id="261" r:id="rId2"/>
    <p:sldId id="256" r:id="rId3"/>
    <p:sldId id="257" r:id="rId4"/>
    <p:sldId id="258" r:id="rId5"/>
    <p:sldId id="269" r:id="rId6"/>
    <p:sldId id="270" r:id="rId7"/>
    <p:sldId id="271" r:id="rId8"/>
    <p:sldId id="272" r:id="rId9"/>
    <p:sldId id="276" r:id="rId10"/>
    <p:sldId id="274" r:id="rId11"/>
    <p:sldId id="273"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A77FBD-0296-4C79-9D03-0473B922EF03}" type="datetimeFigureOut">
              <a:rPr lang="ru-RU" smtClean="0"/>
              <a:t>07.11.2022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C0C85-1A7E-4A4D-9C9F-72C3FF5D6012}" type="slidenum">
              <a:rPr lang="ru-RU" smtClean="0"/>
              <a:t>‹#›</a:t>
            </a:fld>
            <a:endParaRPr lang="ru-RU"/>
          </a:p>
        </p:txBody>
      </p:sp>
    </p:spTree>
    <p:extLst>
      <p:ext uri="{BB962C8B-B14F-4D97-AF65-F5344CB8AC3E}">
        <p14:creationId xmlns:p14="http://schemas.microsoft.com/office/powerpoint/2010/main" val="312157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E4551AA-7B3E-4579-8223-B75E9C2346B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1667952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297318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03840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2036633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00410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233311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E4551AA-7B3E-4579-8223-B75E9C2346B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787166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E4551AA-7B3E-4579-8223-B75E9C2346B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160070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E4551AA-7B3E-4579-8223-B75E9C2346B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99147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E4551AA-7B3E-4579-8223-B75E9C2346BC}"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428351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E4551AA-7B3E-4579-8223-B75E9C2346BC}"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17915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E4551AA-7B3E-4579-8223-B75E9C2346BC}"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133105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E4551AA-7B3E-4579-8223-B75E9C2346BC}"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00661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551AA-7B3E-4579-8223-B75E9C2346BC}"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160752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E4551AA-7B3E-4579-8223-B75E9C2346BC}"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2853-F01E-44A5-92BA-64A3CF469C21}" type="slidenum">
              <a:rPr lang="en-US" smtClean="0"/>
              <a:t>‹#›</a:t>
            </a:fld>
            <a:endParaRPr lang="en-US"/>
          </a:p>
        </p:txBody>
      </p:sp>
    </p:spTree>
    <p:extLst>
      <p:ext uri="{BB962C8B-B14F-4D97-AF65-F5344CB8AC3E}">
        <p14:creationId xmlns:p14="http://schemas.microsoft.com/office/powerpoint/2010/main" val="35734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C72853-F01E-44A5-92BA-64A3CF469C21}" type="slidenum">
              <a:rPr lang="en-US" smtClean="0"/>
              <a:t>‹#›</a:t>
            </a:fld>
            <a:endParaRPr lang="en-US"/>
          </a:p>
        </p:txBody>
      </p:sp>
      <p:sp>
        <p:nvSpPr>
          <p:cNvPr id="5" name="Date Placeholder 4"/>
          <p:cNvSpPr>
            <a:spLocks noGrp="1"/>
          </p:cNvSpPr>
          <p:nvPr>
            <p:ph type="dt" sz="half" idx="10"/>
          </p:nvPr>
        </p:nvSpPr>
        <p:spPr/>
        <p:txBody>
          <a:bodyPr/>
          <a:lstStyle/>
          <a:p>
            <a:fld id="{0E4551AA-7B3E-4579-8223-B75E9C2346BC}" type="datetimeFigureOut">
              <a:rPr lang="en-US" smtClean="0"/>
              <a:t>11/7/2022</a:t>
            </a:fld>
            <a:endParaRPr lang="en-US"/>
          </a:p>
        </p:txBody>
      </p:sp>
    </p:spTree>
    <p:extLst>
      <p:ext uri="{BB962C8B-B14F-4D97-AF65-F5344CB8AC3E}">
        <p14:creationId xmlns:p14="http://schemas.microsoft.com/office/powerpoint/2010/main" val="270443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4551AA-7B3E-4579-8223-B75E9C2346BC}" type="datetimeFigureOut">
              <a:rPr lang="en-US" smtClean="0"/>
              <a:t>11/7/2022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7C72853-F01E-44A5-92BA-64A3CF469C21}" type="slidenum">
              <a:rPr lang="en-US" smtClean="0"/>
              <a:t>‹#›</a:t>
            </a:fld>
            <a:endParaRPr lang="en-US"/>
          </a:p>
        </p:txBody>
      </p:sp>
    </p:spTree>
    <p:extLst>
      <p:ext uri="{BB962C8B-B14F-4D97-AF65-F5344CB8AC3E}">
        <p14:creationId xmlns:p14="http://schemas.microsoft.com/office/powerpoint/2010/main" val="101900998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614236" y="773779"/>
            <a:ext cx="2889440" cy="1226970"/>
          </a:xfrm>
          <a:prstGeom prst="rect">
            <a:avLst/>
          </a:prstGeom>
        </p:spPr>
      </p:pic>
      <p:sp>
        <p:nvSpPr>
          <p:cNvPr id="3" name="Объект 2"/>
          <p:cNvSpPr>
            <a:spLocks noGrp="1"/>
          </p:cNvSpPr>
          <p:nvPr>
            <p:ph idx="1"/>
          </p:nvPr>
        </p:nvSpPr>
        <p:spPr>
          <a:xfrm>
            <a:off x="967480" y="2375031"/>
            <a:ext cx="8596668" cy="3880773"/>
          </a:xfrm>
        </p:spPr>
        <p:txBody>
          <a:bodyPr/>
          <a:lstStyle/>
          <a:p>
            <a:pPr marL="0" indent="0" algn="ctr">
              <a:buNone/>
            </a:pPr>
            <a:endParaRPr lang="ru-RU" b="1" dirty="0">
              <a:latin typeface="Times New Roman" panose="02020603050405020304" pitchFamily="18" charset="0"/>
              <a:cs typeface="Times New Roman" panose="02020603050405020304" pitchFamily="18" charset="0"/>
            </a:endParaRPr>
          </a:p>
          <a:p>
            <a:pPr marL="0" indent="0" algn="ctr">
              <a:buNone/>
            </a:pPr>
            <a:endParaRPr lang="ru-RU" b="1" dirty="0">
              <a:latin typeface="Times New Roman" panose="02020603050405020304" pitchFamily="18" charset="0"/>
              <a:cs typeface="Times New Roman" panose="02020603050405020304" pitchFamily="18" charset="0"/>
            </a:endParaRPr>
          </a:p>
          <a:p>
            <a:pPr marL="0" indent="0" algn="ctr">
              <a:buNone/>
            </a:pPr>
            <a:r>
              <a:rPr lang="ru-RU" b="1" dirty="0">
                <a:latin typeface="Times New Roman" panose="02020603050405020304" pitchFamily="18" charset="0"/>
                <a:cs typeface="Times New Roman" panose="02020603050405020304" pitchFamily="18" charset="0"/>
              </a:rPr>
              <a:t>Транспортно-энергетический факультет</a:t>
            </a:r>
          </a:p>
          <a:p>
            <a:pPr marL="0" indent="0" algn="ctr">
              <a:buNone/>
            </a:pPr>
            <a:r>
              <a:rPr lang="ru-RU" b="1" dirty="0">
                <a:latin typeface="Times New Roman" panose="02020603050405020304" pitchFamily="18" charset="0"/>
                <a:cs typeface="Times New Roman" panose="02020603050405020304" pitchFamily="18" charset="0"/>
              </a:rPr>
              <a:t>Кафедра «Организация перевозок, движения и эксплуатация транспорта»</a:t>
            </a:r>
          </a:p>
          <a:p>
            <a:pPr marL="0" indent="0" algn="ctr">
              <a:buNone/>
            </a:pPr>
            <a:endParaRPr lang="en-US" b="1" dirty="0">
              <a:latin typeface="Times New Roman" panose="02020603050405020304" pitchFamily="18" charset="0"/>
              <a:cs typeface="Times New Roman" panose="02020603050405020304" pitchFamily="18" charset="0"/>
            </a:endParaRPr>
          </a:p>
          <a:p>
            <a:pPr marL="0" indent="0" algn="ctr">
              <a:buNone/>
            </a:pPr>
            <a:r>
              <a:rPr lang="ru-RU" b="1" dirty="0" err="1">
                <a:latin typeface="Times New Roman" panose="02020603050405020304" pitchFamily="18" charset="0"/>
                <a:cs typeface="Times New Roman" panose="02020603050405020304" pitchFamily="18" charset="0"/>
              </a:rPr>
              <a:t>Бекенов</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Тасыбек</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Нусупбекович</a:t>
            </a:r>
            <a:endParaRPr lang="ru-RU" b="1" dirty="0">
              <a:latin typeface="Times New Roman" panose="02020603050405020304" pitchFamily="18" charset="0"/>
              <a:cs typeface="Times New Roman" panose="02020603050405020304" pitchFamily="18" charset="0"/>
            </a:endParaRPr>
          </a:p>
          <a:p>
            <a:pPr marL="0" indent="0" algn="ctr">
              <a:buNone/>
            </a:pPr>
            <a:r>
              <a:rPr lang="ru-RU" dirty="0">
                <a:latin typeface="Times New Roman" panose="02020603050405020304" pitchFamily="18" charset="0"/>
                <a:cs typeface="Times New Roman" panose="02020603050405020304" pitchFamily="18" charset="0"/>
              </a:rPr>
              <a:t>Профессор, доктор технических наук</a:t>
            </a:r>
            <a:endParaRPr lang="en-US"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283224" y="404447"/>
            <a:ext cx="7551465" cy="369332"/>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НАО «Евразийский национальный университет им. Л.Н. Гумилева»</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8072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олна 3">
            <a:extLst>
              <a:ext uri="{FF2B5EF4-FFF2-40B4-BE49-F238E27FC236}">
                <a16:creationId xmlns:a16="http://schemas.microsoft.com/office/drawing/2014/main" id="{46ABFBD9-425A-4E2B-9E40-13AD32826DF1}"/>
              </a:ext>
            </a:extLst>
          </p:cNvPr>
          <p:cNvSpPr/>
          <p:nvPr/>
        </p:nvSpPr>
        <p:spPr>
          <a:xfrm>
            <a:off x="1109709" y="168675"/>
            <a:ext cx="7608163" cy="6196614"/>
          </a:xfrm>
          <a:prstGeom prst="wav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200" b="1" i="1" dirty="0">
                <a:latin typeface="Times New Roman" panose="02020603050405020304" pitchFamily="18" charset="0"/>
                <a:cs typeface="Times New Roman" panose="02020603050405020304" pitchFamily="18" charset="0"/>
              </a:rPr>
              <a:t>Когда патентообладатель не может использовать объект промышленной собственности, не нарушая при этом прав обладателя другого охранного документа на объект промышленной собственности, отказавшегося от заключения лицензионного договора на приемлемых коммерческих условиях, то он имеет право обратиться в суд с заявлением о предоставлении ему принудительной неисключительной лицензии на использование объекта промышленной собственности на территории Казахстана. При предоставлении принудительной неисключительной лицензии судом должны быть определены пределы использования объекта промышленной собственности, сроки, размер и порядок платежей, при этом размер платежей должен быть установлен не ниже рыночной цены лицензии. Такая выдача принудительной лицензии закреплена в п. 5 ст. 11 Патентного закона РК, в соответствии с которым право на использование объекта промышленной собственности может быть передано только при уступке охранного документа на этот объект промышленной собственности.</a:t>
            </a:r>
          </a:p>
        </p:txBody>
      </p:sp>
      <p:pic>
        <p:nvPicPr>
          <p:cNvPr id="5" name="Рисунок 4">
            <a:extLst>
              <a:ext uri="{FF2B5EF4-FFF2-40B4-BE49-F238E27FC236}">
                <a16:creationId xmlns:a16="http://schemas.microsoft.com/office/drawing/2014/main" id="{44F4FE54-072B-4933-8A01-A91EB49527C9}"/>
              </a:ext>
            </a:extLst>
          </p:cNvPr>
          <p:cNvPicPr>
            <a:picLocks noChangeAspect="1"/>
          </p:cNvPicPr>
          <p:nvPr/>
        </p:nvPicPr>
        <p:blipFill>
          <a:blip r:embed="rId2"/>
          <a:stretch>
            <a:fillRect/>
          </a:stretch>
        </p:blipFill>
        <p:spPr>
          <a:xfrm>
            <a:off x="8858435" y="3524435"/>
            <a:ext cx="3333565" cy="3333565"/>
          </a:xfrm>
          <a:prstGeom prst="rect">
            <a:avLst/>
          </a:prstGeom>
        </p:spPr>
      </p:pic>
    </p:spTree>
    <p:extLst>
      <p:ext uri="{BB962C8B-B14F-4D97-AF65-F5344CB8AC3E}">
        <p14:creationId xmlns:p14="http://schemas.microsoft.com/office/powerpoint/2010/main" val="2868689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узырек для мыслей: облако 3">
            <a:extLst>
              <a:ext uri="{FF2B5EF4-FFF2-40B4-BE49-F238E27FC236}">
                <a16:creationId xmlns:a16="http://schemas.microsoft.com/office/drawing/2014/main" id="{782156C6-B7C5-494B-861A-5A2AAC28175C}"/>
              </a:ext>
            </a:extLst>
          </p:cNvPr>
          <p:cNvSpPr/>
          <p:nvPr/>
        </p:nvSpPr>
        <p:spPr>
          <a:xfrm>
            <a:off x="4365735" y="0"/>
            <a:ext cx="7022237" cy="4536489"/>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600" i="1" dirty="0">
                <a:latin typeface="Times New Roman" panose="02020603050405020304" pitchFamily="18" charset="0"/>
                <a:cs typeface="Times New Roman" panose="02020603050405020304" pitchFamily="18" charset="0"/>
              </a:rPr>
              <a:t>В мае 2003 года президентом Казахстана Н. Назарбаевым была утверждена Стратегия индустриально-инновационного развития Казахстана на 2003-2015 годы (Стратегия). В стратегии уделено внимание вступлению Казахстана в ВТО с целью создания благоприятных условий для устойчивого экономического роста за счет осуществления внешней торговли и коренной перестройки внутренних условий производства товаров и услуг в соответствии с правилами и нормами, принятыми в этой организации.</a:t>
            </a:r>
          </a:p>
        </p:txBody>
      </p:sp>
      <p:pic>
        <p:nvPicPr>
          <p:cNvPr id="5" name="Рисунок 4">
            <a:extLst>
              <a:ext uri="{FF2B5EF4-FFF2-40B4-BE49-F238E27FC236}">
                <a16:creationId xmlns:a16="http://schemas.microsoft.com/office/drawing/2014/main" id="{31C70521-1D93-4349-88AA-E3D1291269CA}"/>
              </a:ext>
            </a:extLst>
          </p:cNvPr>
          <p:cNvPicPr>
            <a:picLocks noChangeAspect="1"/>
          </p:cNvPicPr>
          <p:nvPr/>
        </p:nvPicPr>
        <p:blipFill>
          <a:blip r:embed="rId2"/>
          <a:stretch>
            <a:fillRect/>
          </a:stretch>
        </p:blipFill>
        <p:spPr>
          <a:xfrm>
            <a:off x="1547274" y="2840854"/>
            <a:ext cx="2818461" cy="3910614"/>
          </a:xfrm>
          <a:prstGeom prst="rect">
            <a:avLst/>
          </a:prstGeom>
        </p:spPr>
      </p:pic>
    </p:spTree>
    <p:extLst>
      <p:ext uri="{BB962C8B-B14F-4D97-AF65-F5344CB8AC3E}">
        <p14:creationId xmlns:p14="http://schemas.microsoft.com/office/powerpoint/2010/main" val="1850035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334ABC-0827-48B9-9689-E6A0C28757F4}"/>
              </a:ext>
            </a:extLst>
          </p:cNvPr>
          <p:cNvSpPr>
            <a:spLocks noGrp="1"/>
          </p:cNvSpPr>
          <p:nvPr>
            <p:ph type="title"/>
          </p:nvPr>
        </p:nvSpPr>
        <p:spPr>
          <a:xfrm>
            <a:off x="883265" y="2902998"/>
            <a:ext cx="9246155" cy="2187853"/>
          </a:xfrm>
        </p:spPr>
        <p:txBody>
          <a:bodyPr>
            <a:normAutofit/>
          </a:bodyPr>
          <a:lstStyle/>
          <a:p>
            <a:r>
              <a:rPr lang="ru-RU" sz="4800" b="1" i="1" dirty="0">
                <a:effectLst>
                  <a:outerShdw blurRad="38100" dist="38100" dir="2700000" algn="tl">
                    <a:srgbClr val="000000">
                      <a:alpha val="43137"/>
                    </a:srgbClr>
                  </a:outerShdw>
                </a:effectLst>
                <a:latin typeface="Georgia Pro Semibold" panose="02040702050405020303" pitchFamily="18" charset="0"/>
              </a:rPr>
              <a:t>СПАСИБО ЗА ВНИМАНИЕ!</a:t>
            </a:r>
          </a:p>
        </p:txBody>
      </p:sp>
    </p:spTree>
    <p:extLst>
      <p:ext uri="{BB962C8B-B14F-4D97-AF65-F5344CB8AC3E}">
        <p14:creationId xmlns:p14="http://schemas.microsoft.com/office/powerpoint/2010/main" val="3767470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Лента лицом вверх 3"/>
          <p:cNvSpPr/>
          <p:nvPr/>
        </p:nvSpPr>
        <p:spPr>
          <a:xfrm>
            <a:off x="1164166" y="1903372"/>
            <a:ext cx="7883118" cy="2976360"/>
          </a:xfrm>
          <a:prstGeom prst="ribbon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по дисциплине MND5307 </a:t>
            </a:r>
            <a:r>
              <a:rPr lang="ru-RU" sz="2400" b="1" i="1" dirty="0">
                <a:latin typeface="Times New Roman" panose="02020603050405020304" pitchFamily="18" charset="0"/>
                <a:cs typeface="Times New Roman" panose="02020603050405020304" pitchFamily="18" charset="0"/>
              </a:rPr>
              <a:t>«Методология научной деятельности»</a:t>
            </a:r>
            <a:endParaRPr lang="en-US"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468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978270" y="1925516"/>
            <a:ext cx="6726115" cy="225962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Лекция № 11</a:t>
            </a:r>
          </a:p>
          <a:p>
            <a:pPr algn="ctr"/>
            <a:r>
              <a:rPr lang="ru-RU" sz="2400" b="1" i="1" dirty="0">
                <a:latin typeface="Times New Roman" panose="02020603050405020304" pitchFamily="18" charset="0"/>
                <a:cs typeface="Times New Roman" panose="02020603050405020304" pitchFamily="18" charset="0"/>
              </a:rPr>
              <a:t>Тема: Обязанности патентообладателя</a:t>
            </a:r>
          </a:p>
        </p:txBody>
      </p:sp>
    </p:spTree>
    <p:extLst>
      <p:ext uri="{BB962C8B-B14F-4D97-AF65-F5344CB8AC3E}">
        <p14:creationId xmlns:p14="http://schemas.microsoft.com/office/powerpoint/2010/main" val="1931796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latin typeface="Times New Roman" panose="02020603050405020304" pitchFamily="18" charset="0"/>
                <a:cs typeface="Times New Roman" panose="02020603050405020304" pitchFamily="18" charset="0"/>
              </a:rPr>
              <a:t>План:</a:t>
            </a:r>
            <a:endParaRPr lang="en-US"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r>
              <a:rPr lang="ru-RU" dirty="0">
                <a:latin typeface="Times New Roman" panose="02020603050405020304" pitchFamily="18" charset="0"/>
                <a:cs typeface="Times New Roman" panose="02020603050405020304" pitchFamily="18" charset="0"/>
              </a:rPr>
              <a:t>1  Устройство, как объект изобретения</a:t>
            </a:r>
          </a:p>
          <a:p>
            <a:r>
              <a:rPr lang="ru-RU" dirty="0">
                <a:latin typeface="Times New Roman" panose="02020603050405020304" pitchFamily="18" charset="0"/>
                <a:cs typeface="Times New Roman" panose="02020603050405020304" pitchFamily="18" charset="0"/>
              </a:rPr>
              <a:t>2  Основные положения</a:t>
            </a:r>
          </a:p>
          <a:p>
            <a:r>
              <a:rPr lang="ru-RU" dirty="0">
                <a:latin typeface="Times New Roman" panose="02020603050405020304" pitchFamily="18" charset="0"/>
                <a:cs typeface="Times New Roman" panose="02020603050405020304" pitchFamily="18" charset="0"/>
              </a:rPr>
              <a:t>3   Формирование национальной инновационной системы</a:t>
            </a:r>
          </a:p>
          <a:p>
            <a:r>
              <a:rPr lang="ru-RU" dirty="0">
                <a:latin typeface="Times New Roman" panose="02020603050405020304" pitchFamily="18" charset="0"/>
                <a:cs typeface="Times New Roman" panose="02020603050405020304" pitchFamily="18" charset="0"/>
              </a:rPr>
              <a:t>4  Заключение</a:t>
            </a:r>
          </a:p>
          <a:p>
            <a:r>
              <a:rPr lang="ru-RU" dirty="0">
                <a:latin typeface="Times New Roman" panose="02020603050405020304" pitchFamily="18" charset="0"/>
                <a:cs typeface="Times New Roman" panose="02020603050405020304" pitchFamily="18" charset="0"/>
              </a:rPr>
              <a:t>5 Список рекомендуемой литературы</a:t>
            </a:r>
          </a:p>
          <a:p>
            <a:endParaRPr lang="en-US" dirty="0"/>
          </a:p>
        </p:txBody>
      </p:sp>
    </p:spTree>
    <p:extLst>
      <p:ext uri="{BB962C8B-B14F-4D97-AF65-F5344CB8AC3E}">
        <p14:creationId xmlns:p14="http://schemas.microsoft.com/office/powerpoint/2010/main" val="2654310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виток: горизонтальный 3">
            <a:extLst>
              <a:ext uri="{FF2B5EF4-FFF2-40B4-BE49-F238E27FC236}">
                <a16:creationId xmlns:a16="http://schemas.microsoft.com/office/drawing/2014/main" id="{2711C865-B718-42BF-983F-331F6FB4D0BB}"/>
              </a:ext>
            </a:extLst>
          </p:cNvPr>
          <p:cNvSpPr/>
          <p:nvPr/>
        </p:nvSpPr>
        <p:spPr>
          <a:xfrm>
            <a:off x="488272" y="-62144"/>
            <a:ext cx="6915705" cy="4634144"/>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b="1" i="1" dirty="0">
                <a:latin typeface="Times New Roman" panose="02020603050405020304" pitchFamily="18" charset="0"/>
                <a:cs typeface="Times New Roman" panose="02020603050405020304" pitchFamily="18" charset="0"/>
              </a:rPr>
              <a:t>Одной из основных обязанностей патентообладателя является использование запатентованных объектов промышленной собственности (изобретения, полезной модели или промышленного образца). Под использованием согласно Патентному закону РК понимается «изготовление, применение, ввоз, предложение к продаже, продажа, иное введение в гражданский оборот или хранение с этой целью продукта, содержащего охраняемый объект промышленной собственности, а также применение охраняемого способа» (пп.2,3 ст.11).</a:t>
            </a:r>
          </a:p>
        </p:txBody>
      </p:sp>
      <p:pic>
        <p:nvPicPr>
          <p:cNvPr id="6" name="Рисунок 5">
            <a:extLst>
              <a:ext uri="{FF2B5EF4-FFF2-40B4-BE49-F238E27FC236}">
                <a16:creationId xmlns:a16="http://schemas.microsoft.com/office/drawing/2014/main" id="{36FE3C4D-C17B-4616-AC7D-76B96E2E93A0}"/>
              </a:ext>
            </a:extLst>
          </p:cNvPr>
          <p:cNvPicPr>
            <a:picLocks noChangeAspect="1"/>
          </p:cNvPicPr>
          <p:nvPr/>
        </p:nvPicPr>
        <p:blipFill>
          <a:blip r:embed="rId2"/>
          <a:stretch>
            <a:fillRect/>
          </a:stretch>
        </p:blipFill>
        <p:spPr>
          <a:xfrm>
            <a:off x="6984355" y="4234649"/>
            <a:ext cx="5207645" cy="2623351"/>
          </a:xfrm>
          <a:prstGeom prst="rect">
            <a:avLst/>
          </a:prstGeom>
        </p:spPr>
      </p:pic>
    </p:spTree>
    <p:extLst>
      <p:ext uri="{BB962C8B-B14F-4D97-AF65-F5344CB8AC3E}">
        <p14:creationId xmlns:p14="http://schemas.microsoft.com/office/powerpoint/2010/main" val="1563743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пятиугольник 3">
            <a:extLst>
              <a:ext uri="{FF2B5EF4-FFF2-40B4-BE49-F238E27FC236}">
                <a16:creationId xmlns:a16="http://schemas.microsoft.com/office/drawing/2014/main" id="{601BC63A-865B-4E91-8128-F32BDF370238}"/>
              </a:ext>
            </a:extLst>
          </p:cNvPr>
          <p:cNvSpPr/>
          <p:nvPr/>
        </p:nvSpPr>
        <p:spPr>
          <a:xfrm>
            <a:off x="0" y="328473"/>
            <a:ext cx="6986726" cy="2503503"/>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i="1" dirty="0">
                <a:latin typeface="Times New Roman" panose="02020603050405020304" pitchFamily="18" charset="0"/>
                <a:cs typeface="Times New Roman" panose="02020603050405020304" pitchFamily="18" charset="0"/>
              </a:rPr>
              <a:t>Патентообладатель должен быть заинтересован в предоставлении третьим лицам разрешения на осуществление деятельности, охватываемой исключительным правом, если он не располагает условиями или просто не нуждается в том, чтобы самому использовать изобретение, по крайней мере, во всем его объеме. В интересах патентообладателя предоставить разрешение на использование запатентованного объекта промышленной собственности, например, когда для реализации изобретения требуется большой объем инвестиций, чего патентообладатель не может себе позволить</a:t>
            </a:r>
            <a:r>
              <a:rPr lang="ru-RU" dirty="0"/>
              <a:t>.</a:t>
            </a:r>
          </a:p>
        </p:txBody>
      </p:sp>
      <p:sp>
        <p:nvSpPr>
          <p:cNvPr id="5" name="Стрелка: пятиугольник 4">
            <a:extLst>
              <a:ext uri="{FF2B5EF4-FFF2-40B4-BE49-F238E27FC236}">
                <a16:creationId xmlns:a16="http://schemas.microsoft.com/office/drawing/2014/main" id="{5788CD7F-428F-456D-B437-6CC77BE300B1}"/>
              </a:ext>
            </a:extLst>
          </p:cNvPr>
          <p:cNvSpPr/>
          <p:nvPr/>
        </p:nvSpPr>
        <p:spPr>
          <a:xfrm>
            <a:off x="-1" y="3675355"/>
            <a:ext cx="7066625" cy="2611515"/>
          </a:xfrm>
          <a:prstGeom prst="homePlat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i="1" dirty="0">
                <a:latin typeface="Times New Roman" panose="02020603050405020304" pitchFamily="18" charset="0"/>
                <a:cs typeface="Times New Roman" panose="02020603050405020304" pitchFamily="18" charset="0"/>
              </a:rPr>
              <a:t>По п. 6 ст. 11 Патентного закона РК не имеет значения, используется ли запатентованная разработка самим патентообладателем или лицом (лицами), получившими разрешение на ее использование (на основании лицензионного договора). Существенно важно лишь то, чтобы продукт, содержащий охраняемое изобретение или полезную модель, или охраняемый способ, в котором использованы признаки изобретения, полезной модели, промышленный образец, приведенные в независимом пункте формулы, был реально введен в гражданский оборот, т.е. изготовлялся, применялся, ввозился, продавался и т.д.</a:t>
            </a:r>
          </a:p>
        </p:txBody>
      </p:sp>
      <p:pic>
        <p:nvPicPr>
          <p:cNvPr id="6" name="Рисунок 5">
            <a:extLst>
              <a:ext uri="{FF2B5EF4-FFF2-40B4-BE49-F238E27FC236}">
                <a16:creationId xmlns:a16="http://schemas.microsoft.com/office/drawing/2014/main" id="{4F185E99-A1AD-4B22-95EF-6AF67C045D39}"/>
              </a:ext>
            </a:extLst>
          </p:cNvPr>
          <p:cNvPicPr>
            <a:picLocks noChangeAspect="1"/>
          </p:cNvPicPr>
          <p:nvPr/>
        </p:nvPicPr>
        <p:blipFill>
          <a:blip r:embed="rId2"/>
          <a:stretch>
            <a:fillRect/>
          </a:stretch>
        </p:blipFill>
        <p:spPr>
          <a:xfrm>
            <a:off x="6986726" y="2007926"/>
            <a:ext cx="2349438" cy="2349438"/>
          </a:xfrm>
          <a:prstGeom prst="rect">
            <a:avLst/>
          </a:prstGeom>
        </p:spPr>
      </p:pic>
    </p:spTree>
    <p:extLst>
      <p:ext uri="{BB962C8B-B14F-4D97-AF65-F5344CB8AC3E}">
        <p14:creationId xmlns:p14="http://schemas.microsoft.com/office/powerpoint/2010/main" val="3262831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F0EEE6-452B-4238-9978-5933EE50B9C9}"/>
              </a:ext>
            </a:extLst>
          </p:cNvPr>
          <p:cNvSpPr>
            <a:spLocks noGrp="1"/>
          </p:cNvSpPr>
          <p:nvPr>
            <p:ph type="title"/>
          </p:nvPr>
        </p:nvSpPr>
        <p:spPr/>
        <p:txBody>
          <a:bodyPr>
            <a:noAutofit/>
          </a:bodyPr>
          <a:lstStyle/>
          <a:p>
            <a:pPr algn="ctr"/>
            <a:r>
              <a:rPr lang="ru-RU" sz="1800" b="1" dirty="0">
                <a:latin typeface="Times New Roman" panose="02020603050405020304" pitchFamily="18" charset="0"/>
                <a:cs typeface="Times New Roman" panose="02020603050405020304" pitchFamily="18" charset="0"/>
              </a:rPr>
              <a:t>Чаще всего патентообладатель заинтересован в выдаче разрешения на использование запатентованного объекта промышленной собственности с определенными ограничениями, которые касаются, как правило:</a:t>
            </a:r>
          </a:p>
        </p:txBody>
      </p:sp>
      <p:graphicFrame>
        <p:nvGraphicFramePr>
          <p:cNvPr id="4" name="Таблица 4">
            <a:extLst>
              <a:ext uri="{FF2B5EF4-FFF2-40B4-BE49-F238E27FC236}">
                <a16:creationId xmlns:a16="http://schemas.microsoft.com/office/drawing/2014/main" id="{CD7B2F5E-0A0D-449C-BDD8-C9FFD0DEE148}"/>
              </a:ext>
            </a:extLst>
          </p:cNvPr>
          <p:cNvGraphicFramePr>
            <a:graphicFrameLocks noGrp="1"/>
          </p:cNvGraphicFramePr>
          <p:nvPr>
            <p:extLst>
              <p:ext uri="{D42A27DB-BD31-4B8C-83A1-F6EECF244321}">
                <p14:modId xmlns:p14="http://schemas.microsoft.com/office/powerpoint/2010/main" val="1045258827"/>
              </p:ext>
            </p:extLst>
          </p:nvPr>
        </p:nvGraphicFramePr>
        <p:xfrm>
          <a:off x="993312" y="1864885"/>
          <a:ext cx="8128000" cy="4654276"/>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614115697"/>
                    </a:ext>
                  </a:extLst>
                </a:gridCol>
              </a:tblGrid>
              <a:tr h="1138418">
                <a:tc>
                  <a:txBody>
                    <a:bodyPr/>
                    <a:lstStyle/>
                    <a:p>
                      <a:r>
                        <a:rPr lang="ru-RU" b="1" i="1" dirty="0">
                          <a:latin typeface="Times New Roman" panose="02020603050405020304" pitchFamily="18" charset="0"/>
                          <a:cs typeface="Times New Roman" panose="02020603050405020304" pitchFamily="18" charset="0"/>
                        </a:rPr>
                        <a:t>- времени (разрешение на использование дается до определенной даты; это время не должно, конечно, превышать срока действия охранного документа);</a:t>
                      </a:r>
                    </a:p>
                    <a:p>
                      <a:endParaRPr lang="ru-RU" b="1"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44230883"/>
                  </a:ext>
                </a:extLst>
              </a:tr>
              <a:tr h="1138418">
                <a:tc>
                  <a:txBody>
                    <a:bodyPr/>
                    <a:lstStyle/>
                    <a:p>
                      <a:r>
                        <a:rPr lang="ru-RU" b="1" i="1" dirty="0">
                          <a:latin typeface="Times New Roman" panose="02020603050405020304" pitchFamily="18" charset="0"/>
                          <a:cs typeface="Times New Roman" panose="02020603050405020304" pitchFamily="18" charset="0"/>
                        </a:rPr>
                        <a:t>- места (разрешение дается на использование в определенных стране или месте, например, только на фабрике пользователя);</a:t>
                      </a:r>
                    </a:p>
                    <a:p>
                      <a:endParaRPr lang="ru-RU" b="1"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53657531"/>
                  </a:ext>
                </a:extLst>
              </a:tr>
              <a:tr h="1138418">
                <a:tc>
                  <a:txBody>
                    <a:bodyPr/>
                    <a:lstStyle/>
                    <a:p>
                      <a:r>
                        <a:rPr lang="ru-RU" b="1" i="1" dirty="0">
                          <a:latin typeface="Times New Roman" panose="02020603050405020304" pitchFamily="18" charset="0"/>
                          <a:cs typeface="Times New Roman" panose="02020603050405020304" pitchFamily="18" charset="0"/>
                        </a:rPr>
                        <a:t>- количества (разрешение дается на использование лишь определенного количества продукта, не превышающего оговоренного);</a:t>
                      </a:r>
                    </a:p>
                    <a:p>
                      <a:endParaRPr lang="ru-RU" b="1"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43165670"/>
                  </a:ext>
                </a:extLst>
              </a:tr>
              <a:tr h="1138418">
                <a:tc>
                  <a:txBody>
                    <a:bodyPr/>
                    <a:lstStyle/>
                    <a:p>
                      <a:r>
                        <a:rPr lang="ru-RU" b="1" i="1" dirty="0">
                          <a:latin typeface="Times New Roman" panose="02020603050405020304" pitchFamily="18" charset="0"/>
                          <a:cs typeface="Times New Roman" panose="02020603050405020304" pitchFamily="18" charset="0"/>
                        </a:rPr>
                        <a:t>- цели использования (разрешение дается на использование только для конкретных целей или при этом явно исключаются какие-то определенные цели).</a:t>
                      </a:r>
                    </a:p>
                    <a:p>
                      <a:endParaRPr lang="ru-RU" b="1"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18654486"/>
                  </a:ext>
                </a:extLst>
              </a:tr>
            </a:tbl>
          </a:graphicData>
        </a:graphic>
      </p:graphicFrame>
    </p:spTree>
    <p:extLst>
      <p:ext uri="{BB962C8B-B14F-4D97-AF65-F5344CB8AC3E}">
        <p14:creationId xmlns:p14="http://schemas.microsoft.com/office/powerpoint/2010/main" val="386977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0D1636-0CAD-49DB-AC6E-24C1E4D24D4F}"/>
              </a:ext>
            </a:extLst>
          </p:cNvPr>
          <p:cNvSpPr txBox="1"/>
          <p:nvPr/>
        </p:nvSpPr>
        <p:spPr>
          <a:xfrm>
            <a:off x="736846" y="603681"/>
            <a:ext cx="6542843" cy="2585323"/>
          </a:xfrm>
          <a:prstGeom prst="rect">
            <a:avLst/>
          </a:prstGeom>
          <a:noFill/>
        </p:spPr>
        <p:txBody>
          <a:bodyPr wrap="square">
            <a:spAutoFit/>
          </a:bodyPr>
          <a:lstStyle/>
          <a:p>
            <a:pPr algn="ctr"/>
            <a:r>
              <a:rPr lang="ru-RU" b="1" i="1" dirty="0">
                <a:latin typeface="Times New Roman" panose="02020603050405020304" pitchFamily="18" charset="0"/>
                <a:cs typeface="Times New Roman" panose="02020603050405020304" pitchFamily="18" charset="0"/>
              </a:rPr>
              <a:t>В законе говорится о том, что запатентованная разработка должна использоваться непрерывно после первой публикации сведений о выдаче охранного документа на изобретение в течение любых четырех лет, предшествующих дате подачи такого заявления (п. 4 ст. 11 Патентного закона РК). Неосуществление решения в течение установленных сроков может повлечь для патентообладателя неблагоприятные последствия в виде выдачи заинтересованным лицам принудительной неисключительной лицензии.</a:t>
            </a:r>
          </a:p>
        </p:txBody>
      </p:sp>
      <p:pic>
        <p:nvPicPr>
          <p:cNvPr id="6" name="Рисунок 5">
            <a:extLst>
              <a:ext uri="{FF2B5EF4-FFF2-40B4-BE49-F238E27FC236}">
                <a16:creationId xmlns:a16="http://schemas.microsoft.com/office/drawing/2014/main" id="{E118EA4C-358C-4463-AD80-B3BA93ABC8FD}"/>
              </a:ext>
            </a:extLst>
          </p:cNvPr>
          <p:cNvPicPr>
            <a:picLocks noChangeAspect="1"/>
          </p:cNvPicPr>
          <p:nvPr/>
        </p:nvPicPr>
        <p:blipFill>
          <a:blip r:embed="rId2"/>
          <a:stretch>
            <a:fillRect/>
          </a:stretch>
        </p:blipFill>
        <p:spPr>
          <a:xfrm>
            <a:off x="6842279" y="3882871"/>
            <a:ext cx="2975129" cy="2975129"/>
          </a:xfrm>
          <a:prstGeom prst="rect">
            <a:avLst/>
          </a:prstGeom>
        </p:spPr>
      </p:pic>
      <p:pic>
        <p:nvPicPr>
          <p:cNvPr id="7" name="Рисунок 6">
            <a:extLst>
              <a:ext uri="{FF2B5EF4-FFF2-40B4-BE49-F238E27FC236}">
                <a16:creationId xmlns:a16="http://schemas.microsoft.com/office/drawing/2014/main" id="{E4E8A690-4B1F-45D7-BC01-4DE0599F0AEA}"/>
              </a:ext>
            </a:extLst>
          </p:cNvPr>
          <p:cNvPicPr>
            <a:picLocks noChangeAspect="1"/>
          </p:cNvPicPr>
          <p:nvPr/>
        </p:nvPicPr>
        <p:blipFill>
          <a:blip r:embed="rId3"/>
          <a:stretch>
            <a:fillRect/>
          </a:stretch>
        </p:blipFill>
        <p:spPr>
          <a:xfrm>
            <a:off x="6177051" y="3429000"/>
            <a:ext cx="1827606" cy="1206517"/>
          </a:xfrm>
          <a:prstGeom prst="rect">
            <a:avLst/>
          </a:prstGeom>
        </p:spPr>
      </p:pic>
    </p:spTree>
    <p:extLst>
      <p:ext uri="{BB962C8B-B14F-4D97-AF65-F5344CB8AC3E}">
        <p14:creationId xmlns:p14="http://schemas.microsoft.com/office/powerpoint/2010/main" val="3853238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E150E0-DFE2-4910-99B4-5D923C3F9941}"/>
              </a:ext>
            </a:extLst>
          </p:cNvPr>
          <p:cNvSpPr>
            <a:spLocks noGrp="1"/>
          </p:cNvSpPr>
          <p:nvPr>
            <p:ph type="title"/>
          </p:nvPr>
        </p:nvSpPr>
        <p:spPr>
          <a:xfrm>
            <a:off x="712845" y="378780"/>
            <a:ext cx="8596668" cy="1320800"/>
          </a:xfrm>
        </p:spPr>
        <p:txBody>
          <a:bodyPr>
            <a:noAutofit/>
          </a:bodyPr>
          <a:lstStyle/>
          <a:p>
            <a:pPr algn="ctr"/>
            <a:r>
              <a:rPr lang="ru-RU" sz="2400" b="1" dirty="0">
                <a:latin typeface="Times New Roman" panose="02020603050405020304" pitchFamily="18" charset="0"/>
                <a:cs typeface="Times New Roman" panose="02020603050405020304" pitchFamily="18" charset="0"/>
              </a:rPr>
              <a:t>В отношении к принудительной лицензии патентное законодательство РК имеет некоторые отличия от законодательств стран СНГ, например:</a:t>
            </a:r>
          </a:p>
        </p:txBody>
      </p:sp>
      <p:sp>
        <p:nvSpPr>
          <p:cNvPr id="4" name="Прямоугольник: скругленные углы 3">
            <a:extLst>
              <a:ext uri="{FF2B5EF4-FFF2-40B4-BE49-F238E27FC236}">
                <a16:creationId xmlns:a16="http://schemas.microsoft.com/office/drawing/2014/main" id="{6CB59219-5B6E-4099-80BA-29122DA911E5}"/>
              </a:ext>
            </a:extLst>
          </p:cNvPr>
          <p:cNvSpPr/>
          <p:nvPr/>
        </p:nvSpPr>
        <p:spPr>
          <a:xfrm>
            <a:off x="807868" y="1864311"/>
            <a:ext cx="3568823" cy="400382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i="1" dirty="0">
                <a:latin typeface="Times New Roman" panose="02020603050405020304" pitchFamily="18" charset="0"/>
                <a:cs typeface="Times New Roman" panose="02020603050405020304" pitchFamily="18" charset="0"/>
              </a:rPr>
              <a:t>— условие об использовании, в первую очередь для «обеспечения потребностей внутреннего рынка государства, закреплено не только в патентном законодательстве РК, такое же условие содержится в законодательствах Киргизии, Армении и Украины. В законах же остальных стран СНГ такого условия нет;</a:t>
            </a:r>
          </a:p>
        </p:txBody>
      </p:sp>
      <p:sp>
        <p:nvSpPr>
          <p:cNvPr id="5" name="Прямоугольник: скругленные углы 4">
            <a:extLst>
              <a:ext uri="{FF2B5EF4-FFF2-40B4-BE49-F238E27FC236}">
                <a16:creationId xmlns:a16="http://schemas.microsoft.com/office/drawing/2014/main" id="{5241BE85-8A32-4EFC-80D0-E6BF1E821147}"/>
              </a:ext>
            </a:extLst>
          </p:cNvPr>
          <p:cNvSpPr/>
          <p:nvPr/>
        </p:nvSpPr>
        <p:spPr>
          <a:xfrm>
            <a:off x="5487880" y="1864311"/>
            <a:ext cx="3568823" cy="400382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i="1" dirty="0">
                <a:latin typeface="Times New Roman" panose="02020603050405020304" pitchFamily="18" charset="0"/>
                <a:cs typeface="Times New Roman" panose="02020603050405020304" pitchFamily="18" charset="0"/>
              </a:rPr>
              <a:t>— условие о предоставлении неисключительной принудительной лицензии в отличие от законодательства Республики Казахстан не содержится в законодательствах Таджикистана, Туркменистана и Украины.</a:t>
            </a:r>
          </a:p>
        </p:txBody>
      </p:sp>
    </p:spTree>
    <p:extLst>
      <p:ext uri="{BB962C8B-B14F-4D97-AF65-F5344CB8AC3E}">
        <p14:creationId xmlns:p14="http://schemas.microsoft.com/office/powerpoint/2010/main" val="1678366075"/>
      </p:ext>
    </p:extLst>
  </p:cSld>
  <p:clrMapOvr>
    <a:masterClrMapping/>
  </p:clrMapOvr>
</p:sld>
</file>

<file path=ppt/theme/theme1.xml><?xml version="1.0" encoding="utf-8"?>
<a:theme xmlns:a="http://schemas.openxmlformats.org/drawingml/2006/main" name="Аспект">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85</TotalTime>
  <Words>757</Words>
  <Application>Microsoft Office PowerPoint</Application>
  <PresentationFormat>Широкоэкранный</PresentationFormat>
  <Paragraphs>32</Paragraphs>
  <Slides>12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Arial</vt:lpstr>
      <vt:lpstr>Calibri</vt:lpstr>
      <vt:lpstr>Georgia Pro Semibold</vt:lpstr>
      <vt:lpstr>Times New Roman</vt:lpstr>
      <vt:lpstr>Trebuchet MS</vt:lpstr>
      <vt:lpstr>Wingdings 3</vt:lpstr>
      <vt:lpstr>Аспект</vt:lpstr>
      <vt:lpstr>Презентация PowerPoint</vt:lpstr>
      <vt:lpstr>Презентация PowerPoint</vt:lpstr>
      <vt:lpstr>Презентация PowerPoint</vt:lpstr>
      <vt:lpstr>План:</vt:lpstr>
      <vt:lpstr>Презентация PowerPoint</vt:lpstr>
      <vt:lpstr>Презентация PowerPoint</vt:lpstr>
      <vt:lpstr>Чаще всего патентообладатель заинтересован в выдаче разрешения на использование запатентованного объекта промышленной собственности с определенными ограничениями, которые касаются, как правило:</vt:lpstr>
      <vt:lpstr>Презентация PowerPoint</vt:lpstr>
      <vt:lpstr>В отношении к принудительной лицензии патентное законодательство РК имеет некоторые отличия от законодательств стран СНГ, например:</vt:lpstr>
      <vt:lpstr>Презентация PowerPoint</vt:lpstr>
      <vt:lpstr>Презентация PowerPoint</vt:lpstr>
      <vt:lpstr>СПАСИБО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Asus</cp:lastModifiedBy>
  <cp:revision>10</cp:revision>
  <dcterms:created xsi:type="dcterms:W3CDTF">2022-11-03T08:56:28Z</dcterms:created>
  <dcterms:modified xsi:type="dcterms:W3CDTF">2022-11-07T10:51:20Z</dcterms:modified>
</cp:coreProperties>
</file>