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1"/>
            <a:ext cx="12192000" cy="6857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rgbClr val="D8D8D8">
              <a:alpha val="4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" name="Google Shape;86;p13"/>
          <p:cNvGrpSpPr/>
          <p:nvPr/>
        </p:nvGrpSpPr>
        <p:grpSpPr>
          <a:xfrm>
            <a:off x="11873418" y="44816"/>
            <a:ext cx="233303" cy="772404"/>
            <a:chOff x="11869875" y="44816"/>
            <a:chExt cx="233303" cy="772404"/>
          </a:xfrm>
        </p:grpSpPr>
        <p:sp>
          <p:nvSpPr>
            <p:cNvPr id="87" name="Google Shape;87;p13"/>
            <p:cNvSpPr/>
            <p:nvPr/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3"/>
            <p:cNvSpPr/>
            <p:nvPr/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3"/>
            <p:cNvSpPr/>
            <p:nvPr/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3"/>
            <p:cNvSpPr/>
            <p:nvPr/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3"/>
            <p:cNvSpPr/>
            <p:nvPr/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3"/>
            <p:cNvSpPr/>
            <p:nvPr/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" name="Google Shape;99;p13"/>
          <p:cNvSpPr/>
          <p:nvPr/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0" name="Google Shape;100;p13"/>
          <p:cNvGrpSpPr/>
          <p:nvPr/>
        </p:nvGrpSpPr>
        <p:grpSpPr>
          <a:xfrm>
            <a:off x="687925" y="3505936"/>
            <a:ext cx="2177162" cy="2367104"/>
            <a:chOff x="687926" y="3505936"/>
            <a:chExt cx="2177162" cy="2367104"/>
          </a:xfrm>
        </p:grpSpPr>
        <p:sp>
          <p:nvSpPr>
            <p:cNvPr id="101" name="Google Shape;101;p13"/>
            <p:cNvSpPr/>
            <p:nvPr/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3"/>
            <p:cNvSpPr/>
            <p:nvPr/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3"/>
            <p:cNvSpPr/>
            <p:nvPr/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3"/>
            <p:cNvSpPr/>
            <p:nvPr/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3"/>
            <p:cNvSpPr/>
            <p:nvPr/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3"/>
            <p:cNvSpPr/>
            <p:nvPr/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3"/>
            <p:cNvSpPr/>
            <p:nvPr/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3"/>
            <p:cNvSpPr/>
            <p:nvPr/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3"/>
            <p:cNvSpPr/>
            <p:nvPr/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3"/>
            <p:cNvSpPr/>
            <p:nvPr/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3"/>
            <p:cNvSpPr/>
            <p:nvPr/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3"/>
            <p:cNvSpPr/>
            <p:nvPr/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3"/>
            <p:cNvSpPr/>
            <p:nvPr/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3"/>
            <p:cNvSpPr/>
            <p:nvPr/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3"/>
            <p:cNvSpPr/>
            <p:nvPr/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3"/>
            <p:cNvSpPr/>
            <p:nvPr/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3"/>
            <p:cNvSpPr/>
            <p:nvPr/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3"/>
            <p:cNvSpPr/>
            <p:nvPr/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3"/>
            <p:cNvSpPr/>
            <p:nvPr/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3"/>
            <p:cNvSpPr/>
            <p:nvPr/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3"/>
            <p:cNvSpPr/>
            <p:nvPr/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3"/>
            <p:cNvSpPr/>
            <p:nvPr/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3"/>
            <p:cNvSpPr/>
            <p:nvPr/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3"/>
            <p:cNvSpPr/>
            <p:nvPr/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3"/>
            <p:cNvSpPr/>
            <p:nvPr/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3"/>
            <p:cNvSpPr/>
            <p:nvPr/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3"/>
            <p:cNvSpPr/>
            <p:nvPr/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3"/>
            <p:cNvSpPr/>
            <p:nvPr/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3"/>
            <p:cNvSpPr/>
            <p:nvPr/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3"/>
            <p:cNvSpPr/>
            <p:nvPr/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3"/>
            <p:cNvSpPr/>
            <p:nvPr/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3"/>
            <p:cNvSpPr/>
            <p:nvPr/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3"/>
            <p:cNvSpPr/>
            <p:nvPr/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3"/>
            <p:cNvSpPr/>
            <p:nvPr/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3"/>
            <p:cNvSpPr/>
            <p:nvPr/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3"/>
            <p:cNvSpPr/>
            <p:nvPr/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3"/>
            <p:cNvSpPr/>
            <p:nvPr/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3"/>
            <p:cNvSpPr/>
            <p:nvPr/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3"/>
            <p:cNvSpPr/>
            <p:nvPr/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3"/>
            <p:cNvSpPr/>
            <p:nvPr/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3"/>
            <p:cNvSpPr/>
            <p:nvPr/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3"/>
            <p:cNvSpPr/>
            <p:nvPr/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3"/>
            <p:cNvSpPr/>
            <p:nvPr/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3"/>
            <p:cNvSpPr/>
            <p:nvPr/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3"/>
            <p:cNvSpPr/>
            <p:nvPr/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3"/>
            <p:cNvSpPr/>
            <p:nvPr/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3"/>
            <p:cNvSpPr/>
            <p:nvPr/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3"/>
            <p:cNvSpPr/>
            <p:nvPr/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3"/>
            <p:cNvSpPr/>
            <p:nvPr/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3"/>
            <p:cNvSpPr/>
            <p:nvPr/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" name="Google Shape;157;p13"/>
          <p:cNvSpPr txBox="1"/>
          <p:nvPr/>
        </p:nvSpPr>
        <p:spPr>
          <a:xfrm>
            <a:off x="1477851" y="2611315"/>
            <a:ext cx="9123263" cy="2815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imes New Roman"/>
              <a:buNone/>
            </a:pPr>
            <a:r>
              <a:rPr lang="ru-RU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r>
              <a:rPr lang="ru-RU" sz="40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-ДӘРІС</a:t>
            </a:r>
            <a:endParaRPr sz="40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endParaRPr sz="40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Times New Roman"/>
              <a:buNone/>
            </a:pPr>
            <a:r>
              <a:rPr lang="ru-RU" sz="4000" b="1" i="0" u="none" strike="noStrike" cap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Жалпы орта білім беру деңгейінің жоғары буын оқушыларына арналған демонстрациялық эксперименттер</a:t>
            </a:r>
            <a:br>
              <a:rPr lang="ru-RU"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ru-RU"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3"/>
          <p:cNvSpPr txBox="1"/>
          <p:nvPr/>
        </p:nvSpPr>
        <p:spPr>
          <a:xfrm>
            <a:off x="1280321" y="13914"/>
            <a:ext cx="9719853" cy="58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Л.Н. ГУМИЛЕВ АТЫНДАҒЫ ЕУРАЗИЯ ҰЛТТЫҚ УНИВЕРСИТЕТІ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22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22"/>
          <p:cNvSpPr/>
          <p:nvPr/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5" name="Google Shape;535;p22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536" name="Google Shape;536;p22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22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22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22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22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22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22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22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22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22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22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22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8" name="Google Shape;548;p22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549" name="Google Shape;549;p22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22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22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22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22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22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22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22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22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22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22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22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22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22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22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22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22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22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22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22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22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22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22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22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22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4" name="Google Shape;574;p22"/>
          <p:cNvSpPr txBox="1"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Arial"/>
              <a:buNone/>
            </a:pPr>
            <a:r>
              <a:rPr lang="ru-RU" sz="4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НАЗАРЛАРЫҢЫЗҒА РАҚМЕТ!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4"/>
          <p:cNvSpPr/>
          <p:nvPr/>
        </p:nvSpPr>
        <p:spPr>
          <a:xfrm>
            <a:off x="4142164" y="900814"/>
            <a:ext cx="759618" cy="5710965"/>
          </a:xfrm>
          <a:custGeom>
            <a:avLst/>
            <a:gdLst/>
            <a:ahLst/>
            <a:cxnLst/>
            <a:rect l="l" t="t" r="r" b="b"/>
            <a:pathLst>
              <a:path w="414" h="2447" extrusionOk="0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4"/>
          <p:cNvSpPr/>
          <p:nvPr/>
        </p:nvSpPr>
        <p:spPr>
          <a:xfrm>
            <a:off x="4144437" y="633165"/>
            <a:ext cx="482654" cy="5521414"/>
          </a:xfrm>
          <a:custGeom>
            <a:avLst/>
            <a:gdLst/>
            <a:ahLst/>
            <a:cxnLst/>
            <a:rect l="l" t="t" r="r" b="b"/>
            <a:pathLst>
              <a:path w="209" h="2358" extrusionOk="0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1F386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4"/>
          <p:cNvSpPr/>
          <p:nvPr/>
        </p:nvSpPr>
        <p:spPr>
          <a:xfrm>
            <a:off x="634621" y="636723"/>
            <a:ext cx="4000062" cy="5257799"/>
          </a:xfrm>
          <a:custGeom>
            <a:avLst/>
            <a:gdLst/>
            <a:ahLst/>
            <a:cxnLst/>
            <a:rect l="l" t="t" r="r" b="b"/>
            <a:pathLst>
              <a:path w="4634682" h="5257799" extrusionOk="0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rgbClr val="1F38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4"/>
          <p:cNvSpPr/>
          <p:nvPr/>
        </p:nvSpPr>
        <p:spPr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4"/>
          <p:cNvSpPr txBox="1">
            <a:spLocks noGrp="1"/>
          </p:cNvSpPr>
          <p:nvPr>
            <p:ph type="body" idx="1"/>
          </p:nvPr>
        </p:nvSpPr>
        <p:spPr>
          <a:xfrm>
            <a:off x="5269304" y="2242039"/>
            <a:ext cx="5947247" cy="3303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alibri"/>
              <a:buAutoNum type="arabicPeriod"/>
            </a:pPr>
            <a:r>
              <a:rPr lang="ru-RU" sz="2000" b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Жоғары буын оқушыларына арналған демонстрациялық эксперименттердің құрылымы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alibri"/>
              <a:buAutoNum type="arabicPeriod"/>
            </a:pPr>
            <a:r>
              <a:rPr lang="ru-RU" sz="2000" b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Демонстрациялық эксперименттерге қойылатын талаптар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alibri"/>
              <a:buAutoNum type="arabicPeriod"/>
            </a:pPr>
            <a:r>
              <a:rPr lang="ru-RU" sz="2000" b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Физика пәні бойынша жоғары буын оқушыларына арналған демонстрациялық эксперименттер</a:t>
            </a:r>
            <a:endParaRPr sz="2000" b="1">
              <a:solidFill>
                <a:srgbClr val="FE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9" name="Google Shape;169;p14"/>
          <p:cNvSpPr txBox="1"/>
          <p:nvPr/>
        </p:nvSpPr>
        <p:spPr>
          <a:xfrm>
            <a:off x="1045001" y="1866478"/>
            <a:ext cx="369637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3600"/>
              <a:buFont typeface="Times New Roman"/>
              <a:buNone/>
            </a:pPr>
            <a:r>
              <a:rPr lang="ru-RU" sz="3600" b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ДӘРІС ЖОСПАРЫ: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5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5"/>
          <p:cNvSpPr/>
          <p:nvPr/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7" name="Google Shape;177;p15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178" name="Google Shape;178;p15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5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5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15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15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15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5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5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15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15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15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5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" name="Google Shape;190;p15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91" name="Google Shape;191;p15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5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5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5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5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5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5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5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5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5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" name="Google Shape;216;p15"/>
          <p:cNvSpPr txBox="1">
            <a:spLocks noGrp="1"/>
          </p:cNvSpPr>
          <p:nvPr>
            <p:ph type="body" idx="1"/>
          </p:nvPr>
        </p:nvSpPr>
        <p:spPr>
          <a:xfrm>
            <a:off x="823094" y="1188429"/>
            <a:ext cx="10474684" cy="4777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▪"/>
            </a:pPr>
            <a:r>
              <a:rPr lang="ru-RU" sz="24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Тақырып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Эксперименттің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тақырыбын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анықтау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dirty="0"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▪"/>
            </a:pPr>
            <a:r>
              <a:rPr lang="ru-RU" sz="24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Мақсат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Эксперименттің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негізгі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мақсатын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нақтылау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физикалық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заңды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ратсау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құбылысты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көрсету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 dirty="0"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▪"/>
            </a:pPr>
            <a:r>
              <a:rPr lang="ru-RU" sz="24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Құрал-жабдықтар: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Эксперимент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үшін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қажетті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құрал-жабдықтар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тізімін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беру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әр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құралдың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қысқаша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сипаттамасымекн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таныстыру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dirty="0"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▪"/>
            </a:pPr>
            <a:r>
              <a:rPr lang="ru-RU" sz="24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Теориялық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бөлім</a:t>
            </a:r>
            <a:r>
              <a:rPr lang="ru-RU" sz="20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Эксперименттің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негізінде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жатқан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физикалық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заңдар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мен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принциптерді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қысқаша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түсіндіру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Google Shape;217;p15"/>
          <p:cNvSpPr/>
          <p:nvPr/>
        </p:nvSpPr>
        <p:spPr>
          <a:xfrm>
            <a:off x="1328380" y="248765"/>
            <a:ext cx="9259635" cy="71002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5"/>
          <p:cNvSpPr txBox="1">
            <a:spLocks noGrp="1"/>
          </p:cNvSpPr>
          <p:nvPr>
            <p:ph type="title"/>
          </p:nvPr>
        </p:nvSpPr>
        <p:spPr>
          <a:xfrm>
            <a:off x="926508" y="289241"/>
            <a:ext cx="9975272" cy="669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None/>
            </a:pPr>
            <a:r>
              <a:rPr lang="ru-RU" sz="32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1. ВАКУУМДЫҚ ТЕХНИКАСЫНЫҢ ДАМУ ТАРИХЫ</a:t>
            </a:r>
            <a:endParaRPr/>
          </a:p>
        </p:txBody>
      </p:sp>
      <p:sp>
        <p:nvSpPr>
          <p:cNvPr id="219" name="Google Shape;219;p15"/>
          <p:cNvSpPr/>
          <p:nvPr/>
        </p:nvSpPr>
        <p:spPr>
          <a:xfrm>
            <a:off x="1290220" y="248765"/>
            <a:ext cx="10133300" cy="71002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5"/>
          <p:cNvSpPr txBox="1"/>
          <p:nvPr/>
        </p:nvSpPr>
        <p:spPr>
          <a:xfrm>
            <a:off x="1198560" y="202571"/>
            <a:ext cx="10316620" cy="757130"/>
          </a:xfrm>
          <a:prstGeom prst="rect">
            <a:avLst/>
          </a:prstGeom>
          <a:solidFill>
            <a:srgbClr val="DDEAF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Жоғары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буын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оқушыларына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арналған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демонстрациялық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эксперименттердің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құрылымы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6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6"/>
          <p:cNvSpPr/>
          <p:nvPr/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8" name="Google Shape;228;p16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229" name="Google Shape;229;p16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16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6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16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16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16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6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6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16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16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6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16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1" name="Google Shape;241;p16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42" name="Google Shape;242;p16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16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16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16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16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6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6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16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16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6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6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6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6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6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6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6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16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16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16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6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6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7" name="Google Shape;267;p16"/>
          <p:cNvGrpSpPr/>
          <p:nvPr/>
        </p:nvGrpSpPr>
        <p:grpSpPr>
          <a:xfrm>
            <a:off x="1258705" y="1331757"/>
            <a:ext cx="9311628" cy="4497540"/>
            <a:chOff x="0" y="368588"/>
            <a:chExt cx="9311628" cy="4497540"/>
          </a:xfrm>
        </p:grpSpPr>
        <p:sp>
          <p:nvSpPr>
            <p:cNvPr id="268" name="Google Shape;268;p16"/>
            <p:cNvSpPr/>
            <p:nvPr/>
          </p:nvSpPr>
          <p:spPr>
            <a:xfrm>
              <a:off x="0" y="480072"/>
              <a:ext cx="9311628" cy="4386056"/>
            </a:xfrm>
            <a:prstGeom prst="rect">
              <a:avLst/>
            </a:prstGeom>
            <a:solidFill>
              <a:srgbClr val="D8E2F3"/>
            </a:solidFill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6"/>
            <p:cNvSpPr txBox="1"/>
            <p:nvPr/>
          </p:nvSpPr>
          <p:spPr>
            <a:xfrm>
              <a:off x="179957" y="368588"/>
              <a:ext cx="9008661" cy="43860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Times New Roman"/>
                <a:buNone/>
              </a:pP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1.Әр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демонстрациялық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тәжірибе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мен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зертханалық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жұмысты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мұғалім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қауіпсіздік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шараларына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қатысты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бүкілін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мұқият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ойластыруы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керек, ал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тәжірибе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жүргізу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кезінде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мұғалім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қауіпсіздік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ережелерін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дәл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сақтау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қажет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екенін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көрсетуі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керек. </a:t>
              </a:r>
              <a:b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</a:b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2.Оқушыларға эксперимент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жүргізер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алдында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мұғалім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оларға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осы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тәжірибедегі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ықтимал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жазатайым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оқиғалардың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алдын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алу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үшін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керекті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инструкция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беруі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керек.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Қауіпсіздік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ережелерінің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сақталу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жауапкершілігі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оқушыларға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сабақ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жүргізетін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мұғалімге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жүктеледі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. </a:t>
              </a:r>
              <a:b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</a:b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3.Көрінетін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жерде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қауіпсіздік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ережелерін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ілу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керек.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Бұл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сабақ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барысында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ұйымшылдық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пен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тәртіпке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үйретеді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. </a:t>
              </a:r>
              <a:b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</a:b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4.Кабинетті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өрт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қауіпсіздігі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құралдарымен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(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өртсөндіргіш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,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құм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және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т.б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),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тартпа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шкафтармен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,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алғашқы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көмек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көрсету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құралдарымен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қамтамасыз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ету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керек.</a:t>
              </a:r>
              <a:b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</a:b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5.Демонстрациялық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тәжірибе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кезінде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оқушылардың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қауіпсіздігіне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мұғалімнің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ru-RU" sz="1600" b="1" dirty="0" err="1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жауапкершілігі</a:t>
              </a:r>
              <a:r>
                <a:rPr lang="ru-RU" sz="1600" b="1" dirty="0">
                  <a:solidFill>
                    <a:schemeClr val="tx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.</a:t>
              </a:r>
              <a:endParaRPr dirty="0">
                <a:solidFill>
                  <a:schemeClr val="tx1"/>
                </a:solidFill>
              </a:endParaRPr>
            </a:p>
          </p:txBody>
        </p:sp>
      </p:grpSp>
      <p:sp>
        <p:nvSpPr>
          <p:cNvPr id="270" name="Google Shape;270;p16"/>
          <p:cNvSpPr/>
          <p:nvPr/>
        </p:nvSpPr>
        <p:spPr>
          <a:xfrm>
            <a:off x="1186962" y="276680"/>
            <a:ext cx="9383371" cy="778397"/>
          </a:xfrm>
          <a:prstGeom prst="roundRect">
            <a:avLst>
              <a:gd name="adj" fmla="val 16667"/>
            </a:avLst>
          </a:prstGeom>
          <a:solidFill>
            <a:srgbClr val="D8E2F3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6"/>
          <p:cNvSpPr txBox="1">
            <a:spLocks noGrp="1"/>
          </p:cNvSpPr>
          <p:nvPr>
            <p:ph type="title"/>
          </p:nvPr>
        </p:nvSpPr>
        <p:spPr>
          <a:xfrm>
            <a:off x="1276302" y="329044"/>
            <a:ext cx="9211802" cy="542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mes New Roman"/>
              <a:buNone/>
            </a:pPr>
            <a:r>
              <a:rPr lang="ru-RU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Демонстрациялық тәжірибе кезінде оқушылардың қауіпсіздігіне мұғалімнің жауапкершілігі</a:t>
            </a:r>
            <a:endParaRPr sz="240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7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7"/>
          <p:cNvSpPr/>
          <p:nvPr/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9" name="Google Shape;279;p17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280" name="Google Shape;280;p17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7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7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7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7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17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17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17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17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17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17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17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2" name="Google Shape;292;p17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3" name="Google Shape;293;p17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17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7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17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7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17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17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17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17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17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17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17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17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17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17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17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17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17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7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7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7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17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17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17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8" name="Google Shape;318;p17"/>
          <p:cNvSpPr txBox="1">
            <a:spLocks noGrp="1"/>
          </p:cNvSpPr>
          <p:nvPr>
            <p:ph type="body" idx="1"/>
          </p:nvPr>
        </p:nvSpPr>
        <p:spPr>
          <a:xfrm>
            <a:off x="1295599" y="1596297"/>
            <a:ext cx="9835463" cy="402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715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AutoNum type="arabicPeriod"/>
            </a:pPr>
            <a:r>
              <a:rPr lang="ru-RU" sz="24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Қауіпсіздік:</a:t>
            </a:r>
            <a:r>
              <a:rPr lang="ru-RU" sz="20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Экспериментті жүргізу кезінде қауіпсіздік шараларының сақталуы; оқушылардың қауіпсіздігін қамтамасыз ету.</a:t>
            </a:r>
            <a:endParaRPr/>
          </a:p>
          <a:p>
            <a:pPr marL="5715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AutoNum type="arabicPeriod"/>
            </a:pPr>
            <a:r>
              <a:rPr lang="ru-RU" sz="24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Дәлдік:</a:t>
            </a:r>
            <a:r>
              <a:rPr lang="ru-RU" sz="20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Эксперимент барысында алынған деректердің дәлдігі мен сенімділігі; құралдардың дұрыс және тиімді пайдаланылуы.</a:t>
            </a:r>
            <a:endParaRPr/>
          </a:p>
          <a:p>
            <a:pPr marL="5715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AutoNum type="arabicPeriod"/>
            </a:pPr>
            <a:r>
              <a:rPr lang="ru-RU" sz="24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Түсініктілік:</a:t>
            </a:r>
            <a:r>
              <a:rPr lang="ru-RU" sz="20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Эксперименттің кезеңдерін, мақсаттарын және нәтижелерін оқушыларға түсінікті тілмен жеткізу.</a:t>
            </a:r>
            <a:endParaRPr/>
          </a:p>
          <a:p>
            <a:pPr marL="5715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AutoNum type="arabicPeriod"/>
            </a:pPr>
            <a:r>
              <a:rPr lang="ru-RU" sz="24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Интерактивтілік: </a:t>
            </a:r>
            <a:r>
              <a:rPr lang="ru-RU" sz="20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Оқушылардың белсенді қатысуын қамтамасыз ету; сұрақтар қоюға, пікір алмасуға мүмкіндік беру.</a:t>
            </a:r>
            <a:endParaRPr/>
          </a:p>
          <a:p>
            <a:pPr marL="5715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AutoNum type="arabicPeriod"/>
            </a:pPr>
            <a:r>
              <a:rPr lang="ru-RU" sz="24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Нәтижелердің визуализациясы: </a:t>
            </a:r>
            <a:r>
              <a:rPr lang="ru-RU" sz="20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Нәтижелерді графиктер, диаграммалар немесе кестелер арқылы көрсету, оларды түсіндіру.</a:t>
            </a:r>
            <a:endParaRPr sz="200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17"/>
          <p:cNvSpPr/>
          <p:nvPr/>
        </p:nvSpPr>
        <p:spPr>
          <a:xfrm>
            <a:off x="1233996" y="248764"/>
            <a:ext cx="9438607" cy="717395"/>
          </a:xfrm>
          <a:prstGeom prst="roundRect">
            <a:avLst>
              <a:gd name="adj" fmla="val 16667"/>
            </a:avLst>
          </a:prstGeom>
          <a:solidFill>
            <a:srgbClr val="D8E2F3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7"/>
          <p:cNvSpPr txBox="1"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mes New Roman"/>
              <a:buNone/>
            </a:pPr>
            <a:r>
              <a:rPr lang="ru-RU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Демонстрациялық эксперименттерге қойылатын талаптар</a:t>
            </a:r>
            <a:endParaRPr sz="2400" b="1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8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8"/>
          <p:cNvSpPr/>
          <p:nvPr/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8" name="Google Shape;328;p18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329" name="Google Shape;329;p18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8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8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8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18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18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18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18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18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18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18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8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1" name="Google Shape;341;p18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342" name="Google Shape;342;p18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8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8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8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18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18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8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8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8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8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8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8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8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8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8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18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18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18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18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18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18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18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8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8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8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7" name="Google Shape;367;p18"/>
          <p:cNvSpPr/>
          <p:nvPr/>
        </p:nvSpPr>
        <p:spPr>
          <a:xfrm>
            <a:off x="1464816" y="248766"/>
            <a:ext cx="8980982" cy="676565"/>
          </a:xfrm>
          <a:prstGeom prst="roundRect">
            <a:avLst>
              <a:gd name="adj" fmla="val 16667"/>
            </a:avLst>
          </a:prstGeom>
          <a:solidFill>
            <a:srgbClr val="D8E2F3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4472C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Демонстрациялық эксперименттерге қойылатын талаптар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8" name="Google Shape;368;p18"/>
          <p:cNvGrpSpPr/>
          <p:nvPr/>
        </p:nvGrpSpPr>
        <p:grpSpPr>
          <a:xfrm>
            <a:off x="1445039" y="1367699"/>
            <a:ext cx="7980925" cy="4324444"/>
            <a:chOff x="335576" y="84022"/>
            <a:chExt cx="7980925" cy="4324444"/>
          </a:xfrm>
        </p:grpSpPr>
        <p:sp>
          <p:nvSpPr>
            <p:cNvPr id="369" name="Google Shape;369;p18"/>
            <p:cNvSpPr/>
            <p:nvPr/>
          </p:nvSpPr>
          <p:spPr>
            <a:xfrm rot="10800000">
              <a:off x="1601829" y="84022"/>
              <a:ext cx="6623434" cy="1246343"/>
            </a:xfrm>
            <a:prstGeom prst="homePlate">
              <a:avLst>
                <a:gd name="adj" fmla="val 50000"/>
              </a:avLst>
            </a:prstGeom>
            <a:solidFill>
              <a:srgbClr val="D8E2F3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8"/>
            <p:cNvSpPr txBox="1"/>
            <p:nvPr/>
          </p:nvSpPr>
          <p:spPr>
            <a:xfrm>
              <a:off x="1913415" y="84022"/>
              <a:ext cx="6311848" cy="1246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9600" tIns="68575" rIns="128000" bIns="685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Times New Roman"/>
                <a:buNone/>
              </a:pPr>
              <a:r>
                <a:rPr lang="ru-RU" sz="1800" b="1">
                  <a:solidFill>
                    <a:schemeClr val="accen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Зертханалық жұмысты оқушылар сабақ үстінде мұғалімнің нұсқауы бойынша оқулықтағы тәжірибе сипаттамасына сәйкес немесе ауызша түсіндіру, жазбаша нұсқауды пайдалана отырып орындайды.</a:t>
              </a:r>
              <a:endParaRPr sz="18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71" name="Google Shape;371;p18"/>
            <p:cNvSpPr/>
            <p:nvPr/>
          </p:nvSpPr>
          <p:spPr>
            <a:xfrm>
              <a:off x="355347" y="84022"/>
              <a:ext cx="1246343" cy="1246343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8"/>
            <p:cNvSpPr/>
            <p:nvPr/>
          </p:nvSpPr>
          <p:spPr>
            <a:xfrm rot="10800000">
              <a:off x="1639251" y="1639992"/>
              <a:ext cx="6623434" cy="1246343"/>
            </a:xfrm>
            <a:prstGeom prst="homePlate">
              <a:avLst>
                <a:gd name="adj" fmla="val 50000"/>
              </a:avLst>
            </a:prstGeom>
            <a:solidFill>
              <a:srgbClr val="D8E2F3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8"/>
            <p:cNvSpPr txBox="1"/>
            <p:nvPr/>
          </p:nvSpPr>
          <p:spPr>
            <a:xfrm>
              <a:off x="1950837" y="1639992"/>
              <a:ext cx="6311848" cy="1246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9600" tIns="68575" rIns="128000" bIns="685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Times New Roman"/>
                <a:buNone/>
              </a:pPr>
              <a:r>
                <a:rPr lang="ru-RU" sz="1800" b="1">
                  <a:solidFill>
                    <a:schemeClr val="accen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Оқушылар өздері жасайтын тәжірибенің мақсатын анық білулері керек. Зертханалық жұмысты оқушылар жеке немесе топ бойынша орындауына сәйкес нұсқаулар білуі керек.</a:t>
              </a:r>
              <a:endParaRPr sz="18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74" name="Google Shape;374;p18"/>
            <p:cNvSpPr/>
            <p:nvPr/>
          </p:nvSpPr>
          <p:spPr>
            <a:xfrm>
              <a:off x="355347" y="1522150"/>
              <a:ext cx="1246343" cy="1246343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8"/>
            <p:cNvSpPr/>
            <p:nvPr/>
          </p:nvSpPr>
          <p:spPr>
            <a:xfrm rot="10800000">
              <a:off x="1613983" y="3162123"/>
              <a:ext cx="6702518" cy="1246343"/>
            </a:xfrm>
            <a:prstGeom prst="homePlate">
              <a:avLst>
                <a:gd name="adj" fmla="val 50000"/>
              </a:avLst>
            </a:prstGeom>
            <a:solidFill>
              <a:srgbClr val="D8E2F3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8"/>
            <p:cNvSpPr txBox="1"/>
            <p:nvPr/>
          </p:nvSpPr>
          <p:spPr>
            <a:xfrm>
              <a:off x="1925569" y="3162123"/>
              <a:ext cx="6390932" cy="1246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9600" tIns="76200" rIns="142225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Times New Roman"/>
                <a:buNone/>
              </a:pPr>
              <a:r>
                <a:rPr lang="ru-RU" sz="2000" b="1">
                  <a:solidFill>
                    <a:schemeClr val="accen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Зертханалық жұмыстарда сыныптың ауасын ластайтын жұмыстар болмауы керек.Әрдайым техникалық қауіпсіздікке көңіл аударылып отырады.</a:t>
              </a:r>
              <a:endPara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18"/>
            <p:cNvSpPr/>
            <p:nvPr/>
          </p:nvSpPr>
          <p:spPr>
            <a:xfrm>
              <a:off x="335576" y="3103757"/>
              <a:ext cx="1246343" cy="1246343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9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9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9"/>
          <p:cNvSpPr/>
          <p:nvPr/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5" name="Google Shape;385;p19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386" name="Google Shape;386;p19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9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19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19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19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19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19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19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19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19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19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9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8" name="Google Shape;398;p19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399" name="Google Shape;399;p19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19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19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19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19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19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9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19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19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19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19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19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19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19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19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9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9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19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19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9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19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9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9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9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9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4" name="Google Shape;424;p19"/>
          <p:cNvSpPr txBox="1"/>
          <p:nvPr/>
        </p:nvSpPr>
        <p:spPr>
          <a:xfrm>
            <a:off x="5437067" y="1064058"/>
            <a:ext cx="6077100" cy="46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30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Оптика</a:t>
            </a:r>
            <a:endParaRPr sz="3000" b="1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300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•</a:t>
            </a:r>
            <a:r>
              <a:rPr lang="ru-RU" sz="30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Линзалардың қасиеттерін көрсету: жинаушы және шашыратушы линзалар.</a:t>
            </a:r>
            <a:endParaRPr sz="3000" b="1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30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• Жарықтың рефракциясы мен рефлексиясын көрсету (суға түскен таяқша).</a:t>
            </a:r>
            <a:endParaRPr sz="3000" b="1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228600" marR="0" lvl="0" indent="0" algn="just" rtl="0">
              <a:spcBef>
                <a:spcPts val="8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19"/>
          <p:cNvSpPr/>
          <p:nvPr/>
        </p:nvSpPr>
        <p:spPr>
          <a:xfrm>
            <a:off x="1260630" y="219319"/>
            <a:ext cx="9197114" cy="7394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19"/>
          <p:cNvSpPr txBox="1">
            <a:spLocks noGrp="1"/>
          </p:cNvSpPr>
          <p:nvPr>
            <p:ph type="title"/>
          </p:nvPr>
        </p:nvSpPr>
        <p:spPr>
          <a:xfrm>
            <a:off x="1139250" y="96252"/>
            <a:ext cx="9439800" cy="862500"/>
          </a:xfrm>
          <a:prstGeom prst="rect">
            <a:avLst/>
          </a:prstGeom>
          <a:solidFill>
            <a:srgbClr val="DDEAF6"/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lang="ru-RU" sz="24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Физика пәні бойынша жоғары буын оқушыларына арналған демонстрациялық эксперименттер</a:t>
            </a:r>
            <a:endParaRPr sz="2400" b="1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7" name="Google Shape;42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2000" y="1509750"/>
            <a:ext cx="4344950" cy="4014450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20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0"/>
          <p:cNvSpPr/>
          <p:nvPr/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5" name="Google Shape;435;p20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436" name="Google Shape;436;p20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20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20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20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20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20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20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20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20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20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20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20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8" name="Google Shape;448;p20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449" name="Google Shape;449;p20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20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20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20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20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20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0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0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20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20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20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4" name="Google Shape;474;p20"/>
          <p:cNvSpPr/>
          <p:nvPr/>
        </p:nvSpPr>
        <p:spPr>
          <a:xfrm>
            <a:off x="1260630" y="219319"/>
            <a:ext cx="9197114" cy="7394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20"/>
          <p:cNvSpPr txBox="1">
            <a:spLocks noGrp="1"/>
          </p:cNvSpPr>
          <p:nvPr>
            <p:ph type="title"/>
          </p:nvPr>
        </p:nvSpPr>
        <p:spPr>
          <a:xfrm>
            <a:off x="1139250" y="0"/>
            <a:ext cx="9630600" cy="959100"/>
          </a:xfrm>
          <a:prstGeom prst="rect">
            <a:avLst/>
          </a:prstGeom>
          <a:solidFill>
            <a:srgbClr val="DDEAF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lang="ru-RU" sz="24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Физика пәні бойынша жоғары буын оқушыларына арналған демонстрациялық эксперименттер</a:t>
            </a:r>
            <a:endParaRPr sz="2400" b="1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endParaRPr sz="2400" b="1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6" name="Google Shape;476;p20"/>
          <p:cNvSpPr txBox="1"/>
          <p:nvPr/>
        </p:nvSpPr>
        <p:spPr>
          <a:xfrm>
            <a:off x="963825" y="1411975"/>
            <a:ext cx="4934400" cy="4284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3810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Кванттық физика</a:t>
            </a:r>
            <a:endParaRPr sz="2400" b="1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3810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400" b="1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3810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• Фотоэлектрлік эффектіні көрсету (қарапайым эксперименттер).</a:t>
            </a:r>
            <a:endParaRPr sz="2400" b="1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3810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 b="1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3810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Спектрдің бөлінуін демонстрациялау (призма арқылы жарықтың спектрі).</a:t>
            </a:r>
            <a:endParaRPr sz="2400" b="1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38100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3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77" name="Google Shape;47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4575" y="1279750"/>
            <a:ext cx="5194924" cy="4416524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21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21"/>
          <p:cNvSpPr/>
          <p:nvPr/>
        </p:nvSpPr>
        <p:spPr>
          <a:xfrm>
            <a:off x="329351" y="556228"/>
            <a:ext cx="11247900" cy="57651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5" name="Google Shape;485;p21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486" name="Google Shape;486;p21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21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21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21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21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21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21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21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21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21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21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21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8" name="Google Shape;498;p21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499" name="Google Shape;499;p21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21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21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21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21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21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21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21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21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21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21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21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21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21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21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21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21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21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21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21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21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21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21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21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21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4" name="Google Shape;524;p21"/>
          <p:cNvSpPr txBox="1">
            <a:spLocks noGrp="1"/>
          </p:cNvSpPr>
          <p:nvPr>
            <p:ph type="body" idx="1"/>
          </p:nvPr>
        </p:nvSpPr>
        <p:spPr>
          <a:xfrm>
            <a:off x="887226" y="1112375"/>
            <a:ext cx="9610800" cy="46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705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AutoNum type="arabicPeriod"/>
            </a:pPr>
            <a:r>
              <a:rPr lang="ru-RU" sz="2800" b="1" i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Жоғары </a:t>
            </a:r>
            <a:r>
              <a:rPr lang="ru-RU" b="1" i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буын оқушыларына арналған демонстрациялық эксперимент құрылымын атап шық.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705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AutoNum type="arabicPeriod"/>
            </a:pPr>
            <a:r>
              <a:rPr lang="ru-RU" sz="2800" b="1" i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Демонстрациялық экспе</a:t>
            </a:r>
            <a:r>
              <a:rPr lang="ru-RU" b="1" i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римент кезіндегі қауіпсіздік ережелері қандай?</a:t>
            </a:r>
            <a:endParaRPr sz="2800" b="1" i="1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705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AutoNum type="arabicPeriod"/>
            </a:pPr>
            <a:r>
              <a:rPr lang="ru-RU" sz="2800" b="1" i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Демонстрациялық эксперименттерге қандай талаптар қойылады?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14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1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5" name="Google Shape;52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9632" y="3031067"/>
            <a:ext cx="2788253" cy="3485317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21"/>
          <p:cNvSpPr/>
          <p:nvPr/>
        </p:nvSpPr>
        <p:spPr>
          <a:xfrm>
            <a:off x="1233996" y="248764"/>
            <a:ext cx="9438607" cy="71739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DEAF6"/>
              </a:gs>
              <a:gs pos="100000">
                <a:srgbClr val="6E9CE7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rgbClr val="DDEA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highlight>
                <a:schemeClr val="accen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21"/>
          <p:cNvSpPr txBox="1">
            <a:spLocks noGrp="1"/>
          </p:cNvSpPr>
          <p:nvPr>
            <p:ph type="title"/>
          </p:nvPr>
        </p:nvSpPr>
        <p:spPr>
          <a:xfrm>
            <a:off x="1356275" y="110363"/>
            <a:ext cx="8619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lang="ru-RU" b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Бақылау сұрақтары:</a:t>
            </a:r>
            <a:endParaRPr b="1">
              <a:solidFill>
                <a:srgbClr val="FE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</Words>
  <Application>Microsoft Office PowerPoint</Application>
  <PresentationFormat>Широкоэкранный</PresentationFormat>
  <Paragraphs>44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Noto Sans Symbols</vt:lpstr>
      <vt:lpstr>Times New Roman</vt:lpstr>
      <vt:lpstr>Тема Office</vt:lpstr>
      <vt:lpstr>Презентация PowerPoint</vt:lpstr>
      <vt:lpstr>Презентация PowerPoint</vt:lpstr>
      <vt:lpstr>1. ВАКУУМДЫҚ ТЕХНИКАСЫНЫҢ ДАМУ ТАРИХЫ</vt:lpstr>
      <vt:lpstr>Демонстрациялық тәжірибе кезінде оқушылардың қауіпсіздігіне мұғалімнің жауапкершілігі</vt:lpstr>
      <vt:lpstr>Демонстрациялық эксперименттерге қойылатын талаптар</vt:lpstr>
      <vt:lpstr>Презентация PowerPoint</vt:lpstr>
      <vt:lpstr>Физика пәні бойынша жоғары буын оқушыларына арналған демонстрациялық эксперименттер</vt:lpstr>
      <vt:lpstr>Физика пәні бойынша жоғары буын оқушыларына арналған демонстрациялық эксперименттер </vt:lpstr>
      <vt:lpstr>Бақылау сұрақтары:</vt:lpstr>
      <vt:lpstr>НАЗАРЛАРЫҢЫЗҒА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</cp:lastModifiedBy>
  <cp:revision>1</cp:revision>
  <dcterms:modified xsi:type="dcterms:W3CDTF">2024-11-02T15:02:08Z</dcterms:modified>
</cp:coreProperties>
</file>