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5" d="100"/>
          <a:sy n="45" d="100"/>
        </p:scale>
        <p:origin x="78"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C9918F8-8489-44A7-B614-20759DDCF87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4484F66-0FCF-432A-B3F3-A3CABC48848C}"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5501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C9918F8-8489-44A7-B614-20759DDCF87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4484F66-0FCF-432A-B3F3-A3CABC48848C}" type="slidenum">
              <a:rPr lang="ru-RU" smtClean="0"/>
              <a:t>‹#›</a:t>
            </a:fld>
            <a:endParaRPr lang="ru-RU"/>
          </a:p>
        </p:txBody>
      </p:sp>
    </p:spTree>
    <p:extLst>
      <p:ext uri="{BB962C8B-B14F-4D97-AF65-F5344CB8AC3E}">
        <p14:creationId xmlns:p14="http://schemas.microsoft.com/office/powerpoint/2010/main" val="3737054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C9918F8-8489-44A7-B614-20759DDCF87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4484F66-0FCF-432A-B3F3-A3CABC48848C}" type="slidenum">
              <a:rPr lang="ru-RU" smtClean="0"/>
              <a:t>‹#›</a:t>
            </a:fld>
            <a:endParaRPr lang="ru-RU"/>
          </a:p>
        </p:txBody>
      </p:sp>
    </p:spTree>
    <p:extLst>
      <p:ext uri="{BB962C8B-B14F-4D97-AF65-F5344CB8AC3E}">
        <p14:creationId xmlns:p14="http://schemas.microsoft.com/office/powerpoint/2010/main" val="182711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C9918F8-8489-44A7-B614-20759DDCF87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4484F66-0FCF-432A-B3F3-A3CABC48848C}" type="slidenum">
              <a:rPr lang="ru-RU" smtClean="0"/>
              <a:t>‹#›</a:t>
            </a:fld>
            <a:endParaRPr lang="ru-RU"/>
          </a:p>
        </p:txBody>
      </p:sp>
    </p:spTree>
    <p:extLst>
      <p:ext uri="{BB962C8B-B14F-4D97-AF65-F5344CB8AC3E}">
        <p14:creationId xmlns:p14="http://schemas.microsoft.com/office/powerpoint/2010/main" val="2987630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C9918F8-8489-44A7-B614-20759DDCF87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4484F66-0FCF-432A-B3F3-A3CABC48848C}"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7690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C9918F8-8489-44A7-B614-20759DDCF870}" type="datetimeFigureOut">
              <a:rPr lang="ru-RU" smtClean="0"/>
              <a:t>11.11.2022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4484F66-0FCF-432A-B3F3-A3CABC48848C}" type="slidenum">
              <a:rPr lang="ru-RU" smtClean="0"/>
              <a:t>‹#›</a:t>
            </a:fld>
            <a:endParaRPr lang="ru-RU"/>
          </a:p>
        </p:txBody>
      </p:sp>
    </p:spTree>
    <p:extLst>
      <p:ext uri="{BB962C8B-B14F-4D97-AF65-F5344CB8AC3E}">
        <p14:creationId xmlns:p14="http://schemas.microsoft.com/office/powerpoint/2010/main" val="4170237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C9918F8-8489-44A7-B614-20759DDCF870}" type="datetimeFigureOut">
              <a:rPr lang="ru-RU" smtClean="0"/>
              <a:t>11.11.2022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4484F66-0FCF-432A-B3F3-A3CABC48848C}" type="slidenum">
              <a:rPr lang="ru-RU" smtClean="0"/>
              <a:t>‹#›</a:t>
            </a:fld>
            <a:endParaRPr lang="ru-RU"/>
          </a:p>
        </p:txBody>
      </p:sp>
    </p:spTree>
    <p:extLst>
      <p:ext uri="{BB962C8B-B14F-4D97-AF65-F5344CB8AC3E}">
        <p14:creationId xmlns:p14="http://schemas.microsoft.com/office/powerpoint/2010/main" val="176965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C9918F8-8489-44A7-B614-20759DDCF870}" type="datetimeFigureOut">
              <a:rPr lang="ru-RU" smtClean="0"/>
              <a:t>11.11.2022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4484F66-0FCF-432A-B3F3-A3CABC48848C}" type="slidenum">
              <a:rPr lang="ru-RU" smtClean="0"/>
              <a:t>‹#›</a:t>
            </a:fld>
            <a:endParaRPr lang="ru-RU"/>
          </a:p>
        </p:txBody>
      </p:sp>
    </p:spTree>
    <p:extLst>
      <p:ext uri="{BB962C8B-B14F-4D97-AF65-F5344CB8AC3E}">
        <p14:creationId xmlns:p14="http://schemas.microsoft.com/office/powerpoint/2010/main" val="439083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C9918F8-8489-44A7-B614-20759DDCF870}" type="datetimeFigureOut">
              <a:rPr lang="ru-RU" smtClean="0"/>
              <a:t>11.11.2022</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34484F66-0FCF-432A-B3F3-A3CABC48848C}" type="slidenum">
              <a:rPr lang="ru-RU" smtClean="0"/>
              <a:t>‹#›</a:t>
            </a:fld>
            <a:endParaRPr lang="ru-RU"/>
          </a:p>
        </p:txBody>
      </p:sp>
    </p:spTree>
    <p:extLst>
      <p:ext uri="{BB962C8B-B14F-4D97-AF65-F5344CB8AC3E}">
        <p14:creationId xmlns:p14="http://schemas.microsoft.com/office/powerpoint/2010/main" val="129338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C9918F8-8489-44A7-B614-20759DDCF870}" type="datetimeFigureOut">
              <a:rPr lang="ru-RU" smtClean="0"/>
              <a:t>11.11.2022</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4484F66-0FCF-432A-B3F3-A3CABC48848C}" type="slidenum">
              <a:rPr lang="ru-RU" smtClean="0"/>
              <a:t>‹#›</a:t>
            </a:fld>
            <a:endParaRPr lang="ru-RU"/>
          </a:p>
        </p:txBody>
      </p:sp>
    </p:spTree>
    <p:extLst>
      <p:ext uri="{BB962C8B-B14F-4D97-AF65-F5344CB8AC3E}">
        <p14:creationId xmlns:p14="http://schemas.microsoft.com/office/powerpoint/2010/main" val="2664631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C9918F8-8489-44A7-B614-20759DDCF870}" type="datetimeFigureOut">
              <a:rPr lang="ru-RU" smtClean="0"/>
              <a:t>11.11.2022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4484F66-0FCF-432A-B3F3-A3CABC48848C}" type="slidenum">
              <a:rPr lang="ru-RU" smtClean="0"/>
              <a:t>‹#›</a:t>
            </a:fld>
            <a:endParaRPr lang="ru-RU"/>
          </a:p>
        </p:txBody>
      </p:sp>
    </p:spTree>
    <p:extLst>
      <p:ext uri="{BB962C8B-B14F-4D97-AF65-F5344CB8AC3E}">
        <p14:creationId xmlns:p14="http://schemas.microsoft.com/office/powerpoint/2010/main" val="1946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C9918F8-8489-44A7-B614-20759DDCF870}" type="datetimeFigureOut">
              <a:rPr lang="ru-RU" smtClean="0"/>
              <a:t>11.11.2022</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4484F66-0FCF-432A-B3F3-A3CABC48848C}"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3207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468739D-D78B-82A8-1258-4E1D99800D06}"/>
              </a:ext>
            </a:extLst>
          </p:cNvPr>
          <p:cNvSpPr>
            <a:spLocks noGrp="1"/>
          </p:cNvSpPr>
          <p:nvPr>
            <p:ph type="ctrTitle"/>
          </p:nvPr>
        </p:nvSpPr>
        <p:spPr>
          <a:xfrm>
            <a:off x="1097280" y="758952"/>
            <a:ext cx="10058400" cy="3892168"/>
          </a:xfrm>
        </p:spPr>
        <p:txBody>
          <a:bodyPr>
            <a:normAutofit/>
          </a:bodyPr>
          <a:lstStyle/>
          <a:p>
            <a:r>
              <a:rPr lang="fr-FR" sz="6800"/>
              <a:t>Le contenu de l’enseignement du français deuxième langue étrangère et l’approche modulaire</a:t>
            </a:r>
            <a:endParaRPr lang="ru-RU" sz="6800"/>
          </a:p>
        </p:txBody>
      </p:sp>
      <p:sp>
        <p:nvSpPr>
          <p:cNvPr id="9" name="Rectangle 8">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45850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a:extLst>
              <a:ext uri="{FF2B5EF4-FFF2-40B4-BE49-F238E27FC236}">
                <a16:creationId xmlns:a16="http://schemas.microsoft.com/office/drawing/2014/main" id="{B1A5F92A-F02F-6048-31CD-4EDA3A67DCF4}"/>
              </a:ext>
            </a:extLst>
          </p:cNvPr>
          <p:cNvSpPr>
            <a:spLocks noGrp="1"/>
          </p:cNvSpPr>
          <p:nvPr>
            <p:ph type="title"/>
          </p:nvPr>
        </p:nvSpPr>
        <p:spPr>
          <a:xfrm>
            <a:off x="492370" y="605896"/>
            <a:ext cx="3084844" cy="5646208"/>
          </a:xfrm>
        </p:spPr>
        <p:txBody>
          <a:bodyPr anchor="ctr">
            <a:normAutofit/>
          </a:bodyPr>
          <a:lstStyle/>
          <a:p>
            <a:r>
              <a:rPr lang="fr-FR" sz="3600">
                <a:solidFill>
                  <a:srgbClr val="FFFFFF"/>
                </a:solidFill>
              </a:rPr>
              <a:t>L’enseignement à partir les situations -problèmes</a:t>
            </a:r>
            <a:br>
              <a:rPr lang="fr-FR" sz="3600">
                <a:solidFill>
                  <a:srgbClr val="FFFFFF"/>
                </a:solidFill>
              </a:rPr>
            </a:br>
            <a:endParaRPr lang="ru-RU"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Объект 2">
            <a:extLst>
              <a:ext uri="{FF2B5EF4-FFF2-40B4-BE49-F238E27FC236}">
                <a16:creationId xmlns:a16="http://schemas.microsoft.com/office/drawing/2014/main" id="{DA5F6186-B891-5E30-9669-8B00BAFC8D97}"/>
              </a:ext>
            </a:extLst>
          </p:cNvPr>
          <p:cNvSpPr>
            <a:spLocks noGrp="1"/>
          </p:cNvSpPr>
          <p:nvPr>
            <p:ph idx="1"/>
          </p:nvPr>
        </p:nvSpPr>
        <p:spPr>
          <a:xfrm>
            <a:off x="4742016" y="605896"/>
            <a:ext cx="6413663" cy="5646208"/>
          </a:xfrm>
        </p:spPr>
        <p:txBody>
          <a:bodyPr anchor="ctr">
            <a:normAutofit/>
          </a:bodyPr>
          <a:lstStyle/>
          <a:p>
            <a:r>
              <a:rPr lang="fr-FR">
                <a:effectLst/>
                <a:latin typeface="Times New Roman" panose="02020603050405020304" pitchFamily="18" charset="0"/>
                <a:ea typeface="Times New Roman" panose="02020603050405020304" pitchFamily="18" charset="0"/>
              </a:rPr>
              <a:t> </a:t>
            </a:r>
            <a:endParaRPr lang="ru-RU">
              <a:effectLst/>
              <a:latin typeface="Times New Roman" panose="02020603050405020304" pitchFamily="18" charset="0"/>
              <a:ea typeface="Times New Roman" panose="02020603050405020304" pitchFamily="18" charset="0"/>
            </a:endParaRPr>
          </a:p>
          <a:p>
            <a:r>
              <a:rPr lang="fr-FR">
                <a:effectLst/>
                <a:latin typeface="Times New Roman" panose="02020603050405020304" pitchFamily="18" charset="0"/>
                <a:ea typeface="Times New Roman" panose="02020603050405020304" pitchFamily="18" charset="0"/>
              </a:rPr>
              <a:t>Le système modulaire est né d’un besoin impératif de perfectionnement de l’organisation du système de la formation, ainsi que d’un souci de fragmentation des processus éducatifs en « unités élémentaires », en vue d’obtenir des structures plus souples et de briser le découpage traditionnel des contenus en années universitaires et scolaires. </a:t>
            </a:r>
            <a:endParaRPr lang="ru-RU">
              <a:effectLst/>
              <a:latin typeface="Times New Roman" panose="02020603050405020304" pitchFamily="18" charset="0"/>
              <a:ea typeface="Times New Roman" panose="02020603050405020304" pitchFamily="18" charset="0"/>
            </a:endParaRPr>
          </a:p>
          <a:p>
            <a:r>
              <a:rPr lang="fr-FR">
                <a:effectLst/>
                <a:latin typeface="Times New Roman" panose="02020603050405020304" pitchFamily="18" charset="0"/>
                <a:ea typeface="Times New Roman" panose="02020603050405020304" pitchFamily="18" charset="0"/>
              </a:rPr>
              <a:t>La modularisation de la formation ne constitue pas un nouveau moyen pédagogique, tout simplement une organisation didactique des contenus de la formation visant distribuer les éléments de connaissances, théoriques et pratiques, en unités simples et autosuffisantes - des éléments constitutifs d’un ensemble. C’est un type d’organisation  pratique des contenus de formation. </a:t>
            </a:r>
            <a:endParaRPr lang="ru-RU">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2664033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a:extLst>
              <a:ext uri="{FF2B5EF4-FFF2-40B4-BE49-F238E27FC236}">
                <a16:creationId xmlns:a16="http://schemas.microsoft.com/office/drawing/2014/main" id="{80DAA49A-3E8D-B747-227D-6C02E5DD4828}"/>
              </a:ext>
            </a:extLst>
          </p:cNvPr>
          <p:cNvSpPr>
            <a:spLocks noGrp="1"/>
          </p:cNvSpPr>
          <p:nvPr>
            <p:ph type="title"/>
          </p:nvPr>
        </p:nvSpPr>
        <p:spPr>
          <a:xfrm>
            <a:off x="492370" y="605896"/>
            <a:ext cx="3084844" cy="5646208"/>
          </a:xfrm>
        </p:spPr>
        <p:txBody>
          <a:bodyPr anchor="ctr">
            <a:normAutofit/>
          </a:bodyPr>
          <a:lstStyle/>
          <a:p>
            <a:r>
              <a:rPr lang="fr-FR" sz="3300" b="1">
                <a:solidFill>
                  <a:srgbClr val="FFFFFF"/>
                </a:solidFill>
                <a:effectLst/>
                <a:latin typeface="Times New Roman" panose="02020603050405020304" pitchFamily="18" charset="0"/>
                <a:ea typeface="Times New Roman" panose="02020603050405020304" pitchFamily="18" charset="0"/>
              </a:rPr>
              <a:t>L’enseignement à partir les situations -problèmes</a:t>
            </a:r>
            <a:br>
              <a:rPr lang="ru-RU" sz="3300" b="1">
                <a:solidFill>
                  <a:srgbClr val="FFFFFF"/>
                </a:solidFill>
                <a:effectLst/>
                <a:latin typeface="Times New Roman" panose="02020603050405020304" pitchFamily="18" charset="0"/>
                <a:ea typeface="Times New Roman" panose="02020603050405020304" pitchFamily="18" charset="0"/>
              </a:rPr>
            </a:br>
            <a:endParaRPr lang="ru-RU" sz="33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Объект 2">
            <a:extLst>
              <a:ext uri="{FF2B5EF4-FFF2-40B4-BE49-F238E27FC236}">
                <a16:creationId xmlns:a16="http://schemas.microsoft.com/office/drawing/2014/main" id="{E3984591-8B13-8BD9-FD39-FAE174CB3BF9}"/>
              </a:ext>
            </a:extLst>
          </p:cNvPr>
          <p:cNvSpPr>
            <a:spLocks noGrp="1"/>
          </p:cNvSpPr>
          <p:nvPr>
            <p:ph idx="1"/>
          </p:nvPr>
        </p:nvSpPr>
        <p:spPr>
          <a:xfrm>
            <a:off x="4742016" y="605896"/>
            <a:ext cx="6413663" cy="5646208"/>
          </a:xfrm>
        </p:spPr>
        <p:txBody>
          <a:bodyPr anchor="ctr">
            <a:normAutofit/>
          </a:bodyPr>
          <a:lstStyle/>
          <a:p>
            <a:r>
              <a:rPr lang="fr-FR">
                <a:effectLst/>
                <a:latin typeface="Times New Roman" panose="02020603050405020304" pitchFamily="18" charset="0"/>
                <a:ea typeface="Times New Roman" panose="02020603050405020304" pitchFamily="18" charset="0"/>
              </a:rPr>
              <a:t> </a:t>
            </a:r>
            <a:endParaRPr lang="ru-RU">
              <a:effectLst/>
              <a:latin typeface="Times New Roman" panose="02020603050405020304" pitchFamily="18" charset="0"/>
              <a:ea typeface="Times New Roman" panose="02020603050405020304" pitchFamily="18" charset="0"/>
            </a:endParaRPr>
          </a:p>
          <a:p>
            <a:r>
              <a:rPr lang="fr-FR">
                <a:effectLst/>
                <a:latin typeface="Times New Roman" panose="02020603050405020304" pitchFamily="18" charset="0"/>
                <a:ea typeface="Times New Roman" panose="02020603050405020304" pitchFamily="18" charset="0"/>
              </a:rPr>
              <a:t>L’enseignement à partir des situations problèmes converge avec les propositions de programmes basés sur les compétences, qui dans les diverses disciplines du programme universitaire et scolaire, ont succédé  à la programmation basée exclusivement sur les contenus. Dans l’enseignement de la langue étrangère, les compétences que prétendent développer les situations-problèmes sont de deux types : de compréhension et d’assimilation de la nouvelle langue que l’on apprend, et l’usage effectif de cette langue.  </a:t>
            </a:r>
            <a:endParaRPr lang="ru-RU">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061724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230A27-1553-42F8-99D7-829868E13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72232D-B4D6-429F-B3D1-2D9891B85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2"/>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FD87BEC-B9AB-C40E-C0C8-01C8DAAB882A}"/>
              </a:ext>
            </a:extLst>
          </p:cNvPr>
          <p:cNvSpPr>
            <a:spLocks noGrp="1"/>
          </p:cNvSpPr>
          <p:nvPr>
            <p:ph type="title"/>
          </p:nvPr>
        </p:nvSpPr>
        <p:spPr>
          <a:xfrm>
            <a:off x="965030" y="963997"/>
            <a:ext cx="3254691" cy="4938361"/>
          </a:xfrm>
        </p:spPr>
        <p:txBody>
          <a:bodyPr anchor="ctr">
            <a:normAutofit/>
          </a:bodyPr>
          <a:lstStyle/>
          <a:p>
            <a:pPr algn="r"/>
            <a:r>
              <a:rPr lang="fr-FR" sz="2100">
                <a:effectLst/>
                <a:latin typeface="Times New Roman" panose="02020603050405020304" pitchFamily="18" charset="0"/>
                <a:ea typeface="Times New Roman" panose="02020603050405020304" pitchFamily="18" charset="0"/>
              </a:rPr>
              <a:t>Qu’est-ce qu’une situation problème ? Les didacticiens définissent une situation-problème comme une unité de travail dans la classe, qui peut éventuellement constituer un programme basé sur des unités de ce type. Il existe divers modèle qui se différencient entre eux par des variantes mineures mais qui partagent tous les caractéristiques suivantes :</a:t>
            </a:r>
            <a:br>
              <a:rPr lang="ru-RU" sz="2100">
                <a:effectLst/>
                <a:latin typeface="Times New Roman" panose="02020603050405020304" pitchFamily="18" charset="0"/>
                <a:ea typeface="Times New Roman" panose="02020603050405020304" pitchFamily="18" charset="0"/>
              </a:rPr>
            </a:br>
            <a:endParaRPr lang="ru-RU" sz="2100"/>
          </a:p>
        </p:txBody>
      </p:sp>
      <p:cxnSp>
        <p:nvCxnSpPr>
          <p:cNvPr id="12" name="Straight Connector 11">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251"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4A4B0A42-1EA7-3074-967C-CAA84F3BD0E6}"/>
              </a:ext>
            </a:extLst>
          </p:cNvPr>
          <p:cNvSpPr>
            <a:spLocks noGrp="1"/>
          </p:cNvSpPr>
          <p:nvPr>
            <p:ph idx="1"/>
          </p:nvPr>
        </p:nvSpPr>
        <p:spPr>
          <a:xfrm>
            <a:off x="5134882" y="963507"/>
            <a:ext cx="6135097" cy="4938851"/>
          </a:xfrm>
        </p:spPr>
        <p:txBody>
          <a:bodyPr anchor="ctr">
            <a:normAutofit/>
          </a:bodyPr>
          <a:lstStyle/>
          <a:p>
            <a:pPr marL="342900" lvl="0" indent="-342900">
              <a:buFont typeface="+mj-lt"/>
              <a:buAutoNum type="alphaLcParenR"/>
              <a:tabLst>
                <a:tab pos="-131445" algn="l"/>
              </a:tabLst>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Les situations-problèmes proposent l’exécution d’une tâche, représentative de celles qui se réalisent habituellement en dehors de la classe, et qui requiert l’usage de la langue ;</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lphaLcParenR"/>
              <a:tabLst>
                <a:tab pos="-131445" algn="l"/>
              </a:tabLst>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L’exécution de cette activité devient ainsi l’objet de la situation –problème, de laquelle naissent toutes les activités linguistiques qui l’intègrent : si les apprenants réalisent des activités de lecture ou d’audition de textes déterminés, c’est parce qu’ils vont y trouver des données qu’ils utiliseront plus tard ; s’ils pratiquent des formes linguistiques (grammaticales, notionelles-fonctionnelles), c’est parce qu’ils auront besoin dans l’élaboration da la tâche ; s’ils s’entraînent dans l’expression orale et écrite, c’est parce qu’ils veulent se préparer à obtenir un meilleur résultat final, etc. ;</a:t>
            </a:r>
            <a:endParaRPr lang="ru-RU" sz="180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ru-RU" sz="1800"/>
          </a:p>
        </p:txBody>
      </p:sp>
    </p:spTree>
    <p:extLst>
      <p:ext uri="{BB962C8B-B14F-4D97-AF65-F5344CB8AC3E}">
        <p14:creationId xmlns:p14="http://schemas.microsoft.com/office/powerpoint/2010/main" val="3849869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230A27-1553-42F8-99D7-829868E13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72232D-B4D6-429F-B3D1-2D9891B85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2"/>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251"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506027F4-70B6-135D-894A-DE3F3559855D}"/>
              </a:ext>
            </a:extLst>
          </p:cNvPr>
          <p:cNvSpPr>
            <a:spLocks noGrp="1"/>
          </p:cNvSpPr>
          <p:nvPr>
            <p:ph idx="1"/>
          </p:nvPr>
        </p:nvSpPr>
        <p:spPr>
          <a:xfrm>
            <a:off x="5134882" y="963507"/>
            <a:ext cx="6135097" cy="4938851"/>
          </a:xfrm>
        </p:spPr>
        <p:txBody>
          <a:bodyPr anchor="ctr">
            <a:normAutofit/>
          </a:bodyPr>
          <a:lstStyle/>
          <a:p>
            <a:pPr marL="342900" lvl="0" indent="-342900">
              <a:buFont typeface="+mj-lt"/>
              <a:buAutoNum type="alphaLcParenR"/>
              <a:tabLst>
                <a:tab pos="-131445" algn="l"/>
              </a:tabLst>
            </a:pPr>
            <a:r>
              <a:rPr lang="fr-FR" sz="1700">
                <a:effectLst/>
                <a:latin typeface="Times New Roman" panose="02020603050405020304" pitchFamily="18" charset="0"/>
                <a:ea typeface="Times New Roman" panose="02020603050405020304" pitchFamily="18" charset="0"/>
                <a:cs typeface="Times New Roman" panose="02020603050405020304" pitchFamily="18" charset="0"/>
              </a:rPr>
              <a:t>De cette manière, les  situations-problèmes créent un contexte dans lequel toutes les formes linguistiques utilisées acquerront leur signification ;</a:t>
            </a:r>
            <a:endParaRPr lang="ru-RU" sz="17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lphaLcParenR"/>
              <a:tabLst>
                <a:tab pos="-131445" algn="l"/>
              </a:tabLst>
            </a:pPr>
            <a:r>
              <a:rPr lang="fr-FR" sz="1700">
                <a:effectLst/>
                <a:latin typeface="Times New Roman" panose="02020603050405020304" pitchFamily="18" charset="0"/>
                <a:ea typeface="Times New Roman" panose="02020603050405020304" pitchFamily="18" charset="0"/>
                <a:cs typeface="Times New Roman" panose="02020603050405020304" pitchFamily="18" charset="0"/>
              </a:rPr>
              <a:t>En mêmes temps, elles facilitent l’actualisation de procédures d’utilisation équivalentes à celles qui peuvent être observées en dehors du monde de la classe ;</a:t>
            </a:r>
            <a:endParaRPr lang="ru-RU" sz="17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lphaLcParenR"/>
              <a:tabLst>
                <a:tab pos="-131445" algn="l"/>
              </a:tabLst>
            </a:pPr>
            <a:r>
              <a:rPr lang="fr-FR" sz="1700">
                <a:effectLst/>
                <a:latin typeface="Times New Roman" panose="02020603050405020304" pitchFamily="18" charset="0"/>
                <a:ea typeface="Times New Roman" panose="02020603050405020304" pitchFamily="18" charset="0"/>
                <a:cs typeface="Times New Roman" panose="02020603050405020304" pitchFamily="18" charset="0"/>
              </a:rPr>
              <a:t>Les situations–problèmes impliquent la coopération et interaction des apprenants, qui utilisent la langue qu’ils sont en train d’apprendre pour exécuter la tâche en ses différents composants ;</a:t>
            </a:r>
            <a:endParaRPr lang="ru-RU" sz="17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lphaLcParenR"/>
              <a:tabLst>
                <a:tab pos="-131445" algn="l"/>
              </a:tabLst>
            </a:pPr>
            <a:r>
              <a:rPr lang="fr-FR" sz="1700">
                <a:effectLst/>
                <a:latin typeface="Times New Roman" panose="02020603050405020304" pitchFamily="18" charset="0"/>
                <a:ea typeface="Times New Roman" panose="02020603050405020304" pitchFamily="18" charset="0"/>
                <a:cs typeface="Times New Roman" panose="02020603050405020304" pitchFamily="18" charset="0"/>
              </a:rPr>
              <a:t>Les situations-problèmes se structurent en phases et en étapes successives et corrélées, déterminées par les caractéristiques du produit à élaborer, ainsi que par des critères d’ordre pédagogiques ;</a:t>
            </a:r>
            <a:endParaRPr lang="ru-RU" sz="17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lphaLcParenR"/>
              <a:tabLst>
                <a:tab pos="-131445" algn="l"/>
              </a:tabLst>
            </a:pPr>
            <a:r>
              <a:rPr lang="fr-FR" sz="1700">
                <a:effectLst/>
                <a:latin typeface="Times New Roman" panose="02020603050405020304" pitchFamily="18" charset="0"/>
                <a:ea typeface="Times New Roman" panose="02020603050405020304" pitchFamily="18" charset="0"/>
                <a:cs typeface="Times New Roman" panose="02020603050405020304" pitchFamily="18" charset="0"/>
              </a:rPr>
              <a:t>Tant le contenu que les résultats sont ouverts. Ils peuvent être prédéterminés de manière approximative, mais la forme finale qu’ils adopteront dépendra des procédés que chaque apprenant utilisera.</a:t>
            </a:r>
            <a:endParaRPr lang="ru-RU" sz="170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ru-RU" sz="1700"/>
          </a:p>
        </p:txBody>
      </p:sp>
    </p:spTree>
    <p:extLst>
      <p:ext uri="{BB962C8B-B14F-4D97-AF65-F5344CB8AC3E}">
        <p14:creationId xmlns:p14="http://schemas.microsoft.com/office/powerpoint/2010/main" val="163700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230A27-1553-42F8-99D7-829868E137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72232D-B4D6-429F-B3D1-2D9891B85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2"/>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6EA15D5E-4C6D-160C-4952-8B133A008DFB}"/>
              </a:ext>
            </a:extLst>
          </p:cNvPr>
          <p:cNvSpPr>
            <a:spLocks noGrp="1"/>
          </p:cNvSpPr>
          <p:nvPr>
            <p:ph type="title"/>
          </p:nvPr>
        </p:nvSpPr>
        <p:spPr>
          <a:xfrm>
            <a:off x="965030" y="963997"/>
            <a:ext cx="3254691" cy="4938361"/>
          </a:xfrm>
        </p:spPr>
        <p:txBody>
          <a:bodyPr anchor="ctr">
            <a:normAutofit/>
          </a:bodyPr>
          <a:lstStyle/>
          <a:p>
            <a:pPr algn="r"/>
            <a:r>
              <a:rPr lang="fr-FR" sz="4100">
                <a:effectLst/>
                <a:latin typeface="Times New Roman" panose="02020603050405020304" pitchFamily="18" charset="0"/>
                <a:ea typeface="Times New Roman" panose="02020603050405020304" pitchFamily="18" charset="0"/>
              </a:rPr>
              <a:t>Enfin les produits peuvent être très divers, et seulement indirectement ils sont mis en rapport   avec l’objectif</a:t>
            </a:r>
            <a:endParaRPr lang="ru-RU" sz="4100"/>
          </a:p>
        </p:txBody>
      </p:sp>
      <p:cxnSp>
        <p:nvCxnSpPr>
          <p:cNvPr id="12" name="Straight Connector 11">
            <a:extLst>
              <a:ext uri="{FF2B5EF4-FFF2-40B4-BE49-F238E27FC236}">
                <a16:creationId xmlns:a16="http://schemas.microsoft.com/office/drawing/2014/main" id="{02CC3441-26B3-4381-B3DF-8AE3C288BC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251"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5432651D-B23E-EAEB-D1CE-A12F9670F151}"/>
              </a:ext>
            </a:extLst>
          </p:cNvPr>
          <p:cNvSpPr>
            <a:spLocks noGrp="1"/>
          </p:cNvSpPr>
          <p:nvPr>
            <p:ph idx="1"/>
          </p:nvPr>
        </p:nvSpPr>
        <p:spPr>
          <a:xfrm>
            <a:off x="5134882" y="963507"/>
            <a:ext cx="6135097" cy="4938851"/>
          </a:xfrm>
        </p:spPr>
        <p:txBody>
          <a:bodyPr anchor="ctr">
            <a:normAutofit/>
          </a:bodyPr>
          <a:lstStyle/>
          <a:p>
            <a:pPr marL="0" indent="0">
              <a:buNone/>
            </a:pPr>
            <a:endParaRPr lang="ru-RU"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Sources </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sont les différents matériaux ou documents qui fournissent des données, stimuli et idées pour la réalisation de la tâche. Ils sont le point de départ da la tâche et de ses différentes parties ; de même que les produits, ils peuvent être très variées ; ils peuvent consister en des documents textuels ou non textuels, sonores, iconiques, ou encore une œuvre musicale, des images, des lettres, a séquence d’un film… bref, tout ce qui peut générer des idées et apporter des données pour la réalisation d’une tâche. </a:t>
            </a:r>
            <a:endParaRPr lang="ru-RU" sz="1800">
              <a:effectLst/>
              <a:latin typeface="Calibri" panose="020F0502020204030204" pitchFamily="34" charset="0"/>
              <a:ea typeface="Times New Roman" panose="02020603050405020304" pitchFamily="18" charset="0"/>
              <a:cs typeface="Times New Roman" panose="02020603050405020304" pitchFamily="18" charset="0"/>
            </a:endParaRPr>
          </a:p>
          <a:p>
            <a:endParaRPr lang="ru-RU" sz="1800"/>
          </a:p>
        </p:txBody>
      </p:sp>
    </p:spTree>
    <p:extLst>
      <p:ext uri="{BB962C8B-B14F-4D97-AF65-F5344CB8AC3E}">
        <p14:creationId xmlns:p14="http://schemas.microsoft.com/office/powerpoint/2010/main" val="2636923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Объект 2">
            <a:extLst>
              <a:ext uri="{FF2B5EF4-FFF2-40B4-BE49-F238E27FC236}">
                <a16:creationId xmlns:a16="http://schemas.microsoft.com/office/drawing/2014/main" id="{F40FED0D-58B1-5E62-DC39-6E057B290572}"/>
              </a:ext>
            </a:extLst>
          </p:cNvPr>
          <p:cNvSpPr>
            <a:spLocks noGrp="1"/>
          </p:cNvSpPr>
          <p:nvPr>
            <p:ph idx="1"/>
          </p:nvPr>
        </p:nvSpPr>
        <p:spPr>
          <a:xfrm>
            <a:off x="4742016" y="605896"/>
            <a:ext cx="6413663" cy="5646208"/>
          </a:xfrm>
        </p:spPr>
        <p:txBody>
          <a:bodyPr anchor="ctr">
            <a:normAutofit/>
          </a:bodyPr>
          <a:lstStyle/>
          <a:p>
            <a:pPr marL="342900" lvl="0" indent="-342900">
              <a:buFont typeface="Symbol" panose="05050102010706020507" pitchFamily="18" charset="2"/>
              <a:buChar char=""/>
              <a:tabLst>
                <a:tab pos="342900" algn="l"/>
                <a:tab pos="228600" algn="l"/>
                <a:tab pos="270510" algn="l"/>
                <a:tab pos="342900" algn="l"/>
              </a:tabLst>
            </a:pPr>
            <a:r>
              <a:rPr lang="fr-FR" b="1">
                <a:effectLst/>
                <a:latin typeface="Times New Roman" panose="02020603050405020304" pitchFamily="18" charset="0"/>
                <a:ea typeface="Times New Roman" panose="02020603050405020304" pitchFamily="18" charset="0"/>
              </a:rPr>
              <a:t>Entraînement </a:t>
            </a:r>
            <a:r>
              <a:rPr lang="fr-FR" b="0">
                <a:effectLst/>
                <a:latin typeface="Times New Roman" panose="02020603050405020304" pitchFamily="18" charset="0"/>
                <a:ea typeface="Times New Roman" panose="02020603050405020304" pitchFamily="18" charset="0"/>
              </a:rPr>
              <a:t>Les caractéristiques du produit et des phases de son élaboration déterminent la nécessité d’acquérir la maîtrise d’une série de connaissances et capacités, qui rendent possible le travail des apprenants. </a:t>
            </a:r>
            <a:endParaRPr lang="ru-RU" b="1">
              <a:effectLst/>
              <a:latin typeface="Times New Roman" panose="02020603050405020304" pitchFamily="18" charset="0"/>
              <a:ea typeface="Times New Roman" panose="02020603050405020304" pitchFamily="18" charset="0"/>
            </a:endParaRPr>
          </a:p>
          <a:p>
            <a:pPr marL="0" indent="0">
              <a:buNone/>
            </a:pPr>
            <a:r>
              <a:rPr lang="fr-FR">
                <a:effectLst/>
                <a:latin typeface="Times New Roman" panose="02020603050405020304" pitchFamily="18" charset="0"/>
                <a:ea typeface="Times New Roman" panose="02020603050405020304" pitchFamily="18" charset="0"/>
              </a:rPr>
              <a:t> </a:t>
            </a:r>
            <a:endParaRPr lang="ru-RU">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342900" algn="l"/>
                <a:tab pos="228600" algn="l"/>
                <a:tab pos="342900" algn="l"/>
              </a:tabLst>
            </a:pPr>
            <a:r>
              <a:rPr lang="fr-FR" b="1">
                <a:effectLst/>
                <a:latin typeface="Times New Roman" panose="02020603050405020304" pitchFamily="18" charset="0"/>
                <a:ea typeface="Times New Roman" panose="02020603050405020304" pitchFamily="18" charset="0"/>
              </a:rPr>
              <a:t>Connaissances </a:t>
            </a:r>
            <a:r>
              <a:rPr lang="fr-FR" b="0">
                <a:effectLst/>
                <a:latin typeface="Times New Roman" panose="02020603050405020304" pitchFamily="18" charset="0"/>
                <a:ea typeface="Times New Roman" panose="02020603050405020304" pitchFamily="18" charset="0"/>
              </a:rPr>
              <a:t>ce sont les contenus linguistiques dont nous avons besoins pour la réalisation de la tâche : le vocabulaire, les structures grammaticales, la prononciation et l’intonation, les notions et les fonctions. En plus des connaissances linguistiques, il faut tenir compte dans la programmation et la réalisation des tâches, des connaissances thématiques et qui sont nécessaires pour la participation effective des élèves dans le développement de la tâche.</a:t>
            </a:r>
            <a:endParaRPr lang="ru-RU" b="1">
              <a:effectLst/>
              <a:latin typeface="Times New Roman" panose="02020603050405020304" pitchFamily="18" charset="0"/>
              <a:ea typeface="Times New Roman" panose="02020603050405020304" pitchFamily="18" charset="0"/>
            </a:endParaRPr>
          </a:p>
          <a:p>
            <a:pPr marL="0" indent="0">
              <a:buNone/>
            </a:pPr>
            <a:endParaRPr lang="ru-RU">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7814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5A7CC849-ADF7-FD0F-451A-B10C7EE2922E}"/>
              </a:ext>
            </a:extLst>
          </p:cNvPr>
          <p:cNvSpPr>
            <a:spLocks noGrp="1"/>
          </p:cNvSpPr>
          <p:nvPr>
            <p:ph type="title"/>
          </p:nvPr>
        </p:nvSpPr>
        <p:spPr>
          <a:xfrm>
            <a:off x="965201" y="643467"/>
            <a:ext cx="6255026" cy="5054008"/>
          </a:xfrm>
        </p:spPr>
        <p:txBody>
          <a:bodyPr vert="horz" lIns="91440" tIns="45720" rIns="91440" bIns="45720" rtlCol="0" anchor="ctr">
            <a:normAutofit/>
          </a:bodyPr>
          <a:lstStyle/>
          <a:p>
            <a:pPr marL="342900" lvl="0" indent="-342900" algn="r">
              <a:tabLst>
                <a:tab pos="270510" algn="l"/>
              </a:tabLst>
            </a:pPr>
            <a:r>
              <a:rPr lang="en-US" sz="2000" b="1">
                <a:solidFill>
                  <a:schemeClr val="tx1">
                    <a:lumMod val="85000"/>
                    <a:lumOff val="15000"/>
                  </a:schemeClr>
                </a:solidFill>
                <a:effectLst/>
              </a:rPr>
              <a:t>Activités préliminaires </a:t>
            </a:r>
            <a:r>
              <a:rPr lang="en-US" sz="2000">
                <a:solidFill>
                  <a:schemeClr val="tx1">
                    <a:lumMod val="85000"/>
                    <a:lumOff val="15000"/>
                  </a:schemeClr>
                </a:solidFill>
                <a:effectLst/>
              </a:rPr>
              <a:t>Les activités constituent le cœur du développement de la situation-problème. Elles peuvent être de type différent : compréhension de textes, échanges d’information et d’opinions, observation et pratique d’éléments linguistiques.</a:t>
            </a:r>
            <a:br>
              <a:rPr lang="en-US" sz="2000">
                <a:solidFill>
                  <a:schemeClr val="tx1">
                    <a:lumMod val="85000"/>
                    <a:lumOff val="15000"/>
                  </a:schemeClr>
                </a:solidFill>
                <a:effectLst/>
              </a:rPr>
            </a:br>
            <a:r>
              <a:rPr lang="en-US" sz="2000" b="1">
                <a:solidFill>
                  <a:schemeClr val="tx1">
                    <a:lumMod val="85000"/>
                    <a:lumOff val="15000"/>
                  </a:schemeClr>
                </a:solidFill>
                <a:effectLst/>
              </a:rPr>
              <a:t> </a:t>
            </a:r>
            <a:br>
              <a:rPr lang="en-US" sz="2000">
                <a:solidFill>
                  <a:schemeClr val="tx1">
                    <a:lumMod val="85000"/>
                    <a:lumOff val="15000"/>
                  </a:schemeClr>
                </a:solidFill>
                <a:effectLst/>
              </a:rPr>
            </a:br>
            <a:r>
              <a:rPr lang="en-US" sz="2000" b="1">
                <a:solidFill>
                  <a:schemeClr val="tx1">
                    <a:lumMod val="85000"/>
                    <a:lumOff val="15000"/>
                  </a:schemeClr>
                </a:solidFill>
                <a:effectLst/>
              </a:rPr>
              <a:t>Activités dérivées  </a:t>
            </a:r>
            <a:r>
              <a:rPr lang="en-US" sz="2000">
                <a:solidFill>
                  <a:schemeClr val="tx1">
                    <a:lumMod val="85000"/>
                    <a:lumOff val="15000"/>
                  </a:schemeClr>
                </a:solidFill>
                <a:effectLst/>
              </a:rPr>
              <a:t>Le produit une fois obtenu et l’évaluation rétrospective ayant été réalisée, les apprenants peuvent reconnaître un nombre de domaines de connaissance ou de capacité qu’ils aimeraient approfondir, soit parce qu’ils ont découvert des domaines qui les intéressent et qui leur semblent susceptibles d’être explorés. Pour cela les activités du même type que les activités préliminaires peuvent être réalisées.</a:t>
            </a:r>
            <a:br>
              <a:rPr lang="en-US" sz="2000">
                <a:solidFill>
                  <a:schemeClr val="tx1">
                    <a:lumMod val="85000"/>
                    <a:lumOff val="15000"/>
                  </a:schemeClr>
                </a:solidFill>
                <a:effectLst/>
              </a:rPr>
            </a:br>
            <a:r>
              <a:rPr lang="en-US" sz="2000" b="1">
                <a:solidFill>
                  <a:schemeClr val="tx1">
                    <a:lumMod val="85000"/>
                    <a:lumOff val="15000"/>
                  </a:schemeClr>
                </a:solidFill>
                <a:effectLst/>
              </a:rPr>
              <a:t>Evaluation </a:t>
            </a:r>
            <a:r>
              <a:rPr lang="en-US" sz="2000">
                <a:solidFill>
                  <a:schemeClr val="tx1">
                    <a:lumMod val="85000"/>
                    <a:lumOff val="15000"/>
                  </a:schemeClr>
                </a:solidFill>
                <a:effectLst/>
              </a:rPr>
              <a:t>Dans les situations –problèmes,</a:t>
            </a:r>
            <a:r>
              <a:rPr lang="en-US" sz="2000" b="1">
                <a:solidFill>
                  <a:schemeClr val="tx1">
                    <a:lumMod val="85000"/>
                    <a:lumOff val="15000"/>
                  </a:schemeClr>
                </a:solidFill>
                <a:effectLst/>
              </a:rPr>
              <a:t>  </a:t>
            </a:r>
            <a:r>
              <a:rPr lang="en-US" sz="2000">
                <a:solidFill>
                  <a:schemeClr val="tx1">
                    <a:lumMod val="85000"/>
                    <a:lumOff val="15000"/>
                  </a:schemeClr>
                </a:solidFill>
                <a:effectLst/>
              </a:rPr>
              <a:t>comme dans n’importe quel type d’apprentissage, il est nécessaire d’effectuer une évaluation sur le progrès et les succès des apprenants.</a:t>
            </a:r>
            <a:br>
              <a:rPr lang="en-US" sz="2000">
                <a:solidFill>
                  <a:schemeClr val="tx1">
                    <a:lumMod val="85000"/>
                    <a:lumOff val="15000"/>
                  </a:schemeClr>
                </a:solidFill>
                <a:effectLst/>
              </a:rPr>
            </a:br>
            <a:endParaRPr lang="en-US" sz="2000">
              <a:solidFill>
                <a:schemeClr val="tx1">
                  <a:lumMod val="85000"/>
                  <a:lumOff val="15000"/>
                </a:schemeClr>
              </a:solidFill>
            </a:endParaRPr>
          </a:p>
        </p:txBody>
      </p:sp>
      <p:cxnSp>
        <p:nvCxnSpPr>
          <p:cNvPr id="15" name="Straight Connector 14">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47300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a:extLst>
              <a:ext uri="{FF2B5EF4-FFF2-40B4-BE49-F238E27FC236}">
                <a16:creationId xmlns:a16="http://schemas.microsoft.com/office/drawing/2014/main" id="{408B3562-CED4-3A8E-3DFC-93A882185C87}"/>
              </a:ext>
            </a:extLst>
          </p:cNvPr>
          <p:cNvSpPr>
            <a:spLocks noGrp="1"/>
          </p:cNvSpPr>
          <p:nvPr>
            <p:ph type="title"/>
          </p:nvPr>
        </p:nvSpPr>
        <p:spPr>
          <a:xfrm>
            <a:off x="492370" y="605896"/>
            <a:ext cx="3084844" cy="5646208"/>
          </a:xfrm>
        </p:spPr>
        <p:txBody>
          <a:bodyPr anchor="ctr">
            <a:normAutofit/>
          </a:bodyPr>
          <a:lstStyle/>
          <a:p>
            <a:r>
              <a:rPr lang="fr-FR" sz="3600" b="1">
                <a:solidFill>
                  <a:srgbClr val="FFFFFF"/>
                </a:solidFill>
                <a:effectLst/>
                <a:latin typeface="Times New Roman" panose="02020603050405020304" pitchFamily="18" charset="0"/>
                <a:ea typeface="Times New Roman" panose="02020603050405020304" pitchFamily="18" charset="0"/>
              </a:rPr>
              <a:t>Séquence </a:t>
            </a:r>
            <a:r>
              <a:rPr lang="fr-FR" sz="3600">
                <a:solidFill>
                  <a:srgbClr val="FFFFFF"/>
                </a:solidFill>
                <a:effectLst/>
                <a:latin typeface="Times New Roman" panose="02020603050405020304" pitchFamily="18" charset="0"/>
                <a:ea typeface="Times New Roman" panose="02020603050405020304" pitchFamily="18" charset="0"/>
              </a:rPr>
              <a:t>L’exécution de la tâche est menée moyennant des activités regroupées en trois phases : </a:t>
            </a:r>
            <a:br>
              <a:rPr lang="ru-RU" sz="3600">
                <a:solidFill>
                  <a:srgbClr val="FFFFFF"/>
                </a:solidFill>
                <a:effectLst/>
                <a:latin typeface="Times New Roman" panose="02020603050405020304" pitchFamily="18" charset="0"/>
                <a:ea typeface="Times New Roman" panose="02020603050405020304" pitchFamily="18" charset="0"/>
              </a:rPr>
            </a:br>
            <a:endParaRPr lang="ru-RU"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Объект 2">
            <a:extLst>
              <a:ext uri="{FF2B5EF4-FFF2-40B4-BE49-F238E27FC236}">
                <a16:creationId xmlns:a16="http://schemas.microsoft.com/office/drawing/2014/main" id="{10DE7625-E227-5727-630A-DBE2AFB56B0A}"/>
              </a:ext>
            </a:extLst>
          </p:cNvPr>
          <p:cNvSpPr>
            <a:spLocks noGrp="1"/>
          </p:cNvSpPr>
          <p:nvPr>
            <p:ph idx="1"/>
          </p:nvPr>
        </p:nvSpPr>
        <p:spPr>
          <a:xfrm>
            <a:off x="4742016" y="605896"/>
            <a:ext cx="6413663" cy="5646208"/>
          </a:xfrm>
        </p:spPr>
        <p:txBody>
          <a:bodyPr anchor="ctr">
            <a:normAutofit/>
          </a:bodyPr>
          <a:lstStyle/>
          <a:p>
            <a:pPr marL="342900" lvl="0" indent="-342900">
              <a:buFont typeface="Times New Roman" panose="02020603050405020304" pitchFamily="18" charset="0"/>
              <a:buChar char="-"/>
              <a:tabLst>
                <a:tab pos="570865" algn="l"/>
              </a:tabLst>
            </a:pPr>
            <a:r>
              <a:rPr lang="fr-FR" b="1">
                <a:effectLst/>
                <a:latin typeface="Times New Roman" panose="02020603050405020304" pitchFamily="18" charset="0"/>
                <a:ea typeface="Times New Roman" panose="02020603050405020304" pitchFamily="18" charset="0"/>
              </a:rPr>
              <a:t>la présentation de la situation-problème</a:t>
            </a:r>
            <a:r>
              <a:rPr lang="fr-FR">
                <a:effectLst/>
                <a:latin typeface="Times New Roman" panose="02020603050405020304" pitchFamily="18" charset="0"/>
                <a:ea typeface="Times New Roman" panose="02020603050405020304" pitchFamily="18" charset="0"/>
              </a:rPr>
              <a:t> (la prise de décisions à propos du thème, du produit de l’organisation du travail, la familiarisation avec le thème et avec le type de la tâche , ainsi que la motivation pour son exécution); </a:t>
            </a:r>
            <a:endParaRPr lang="ru-RU">
              <a:effectLst/>
              <a:latin typeface="Times New Roman" panose="02020603050405020304" pitchFamily="18" charset="0"/>
              <a:ea typeface="Times New Roman" panose="02020603050405020304" pitchFamily="18" charset="0"/>
            </a:endParaRPr>
          </a:p>
          <a:p>
            <a:pPr marL="342900" lvl="0" indent="-342900">
              <a:buFont typeface="Times New Roman" panose="02020603050405020304" pitchFamily="18" charset="0"/>
              <a:buChar char="-"/>
              <a:tabLst>
                <a:tab pos="570865" algn="l"/>
              </a:tabLst>
            </a:pPr>
            <a:r>
              <a:rPr lang="fr-FR" b="1">
                <a:effectLst/>
                <a:latin typeface="Times New Roman" panose="02020603050405020304" pitchFamily="18" charset="0"/>
                <a:ea typeface="Times New Roman" panose="02020603050405020304" pitchFamily="18" charset="0"/>
              </a:rPr>
              <a:t>la préparation</a:t>
            </a:r>
            <a:r>
              <a:rPr lang="fr-FR">
                <a:effectLst/>
                <a:latin typeface="Times New Roman" panose="02020603050405020304" pitchFamily="18" charset="0"/>
                <a:ea typeface="Times New Roman" panose="02020603050405020304" pitchFamily="18" charset="0"/>
              </a:rPr>
              <a:t> (la maîtrise des contenus nécessaires et l’entraînement dans les compétences linguistiques requises);</a:t>
            </a:r>
            <a:endParaRPr lang="ru-RU">
              <a:effectLst/>
              <a:latin typeface="Times New Roman" panose="02020603050405020304" pitchFamily="18" charset="0"/>
              <a:ea typeface="Times New Roman" panose="02020603050405020304" pitchFamily="18" charset="0"/>
            </a:endParaRPr>
          </a:p>
          <a:p>
            <a:pPr marL="342900" lvl="0" indent="-342900">
              <a:buFont typeface="Times New Roman" panose="02020603050405020304" pitchFamily="18" charset="0"/>
              <a:buChar char="-"/>
              <a:tabLst>
                <a:tab pos="570865" algn="l"/>
              </a:tabLst>
            </a:pPr>
            <a:r>
              <a:rPr lang="fr-FR" b="1">
                <a:effectLst/>
                <a:latin typeface="Times New Roman" panose="02020603050405020304" pitchFamily="18" charset="0"/>
                <a:ea typeface="Times New Roman" panose="02020603050405020304" pitchFamily="18" charset="0"/>
              </a:rPr>
              <a:t>la réalisation </a:t>
            </a:r>
            <a:r>
              <a:rPr lang="fr-FR">
                <a:effectLst/>
                <a:latin typeface="Times New Roman" panose="02020603050405020304" pitchFamily="18" charset="0"/>
                <a:ea typeface="Times New Roman" panose="02020603050405020304" pitchFamily="18" charset="0"/>
              </a:rPr>
              <a:t>(on élabore le produit, durant cette phase des activités d’autres types peuvent apparaître, mais fondamentalement, ce seront des activités d’usage de la langue : compréhension, expression et intéraction).</a:t>
            </a:r>
            <a:r>
              <a:rPr lang="fr-FR" b="1">
                <a:effectLst/>
                <a:latin typeface="Times New Roman" panose="02020603050405020304" pitchFamily="18" charset="0"/>
                <a:ea typeface="Times New Roman" panose="02020603050405020304" pitchFamily="18" charset="0"/>
              </a:rPr>
              <a:t> </a:t>
            </a:r>
            <a:endParaRPr lang="ru-RU" b="1">
              <a:effectLst/>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260100148"/>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TotalTime>
  <Words>999</Words>
  <Application>Microsoft Office PowerPoint</Application>
  <PresentationFormat>Широкоэкранный</PresentationFormat>
  <Paragraphs>27</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Calibri</vt:lpstr>
      <vt:lpstr>Calibri Light</vt:lpstr>
      <vt:lpstr>Symbol</vt:lpstr>
      <vt:lpstr>Times New Roman</vt:lpstr>
      <vt:lpstr>Ретро</vt:lpstr>
      <vt:lpstr>Le contenu de l’enseignement du français deuxième langue étrangère et l’approche modulaire</vt:lpstr>
      <vt:lpstr>L’enseignement à partir les situations -problèmes </vt:lpstr>
      <vt:lpstr>L’enseignement à partir les situations -problèmes </vt:lpstr>
      <vt:lpstr>Qu’est-ce qu’une situation problème ? Les didacticiens définissent une situation-problème comme une unité de travail dans la classe, qui peut éventuellement constituer un programme basé sur des unités de ce type. Il existe divers modèle qui se différencient entre eux par des variantes mineures mais qui partagent tous les caractéristiques suivantes : </vt:lpstr>
      <vt:lpstr>Презентация PowerPoint</vt:lpstr>
      <vt:lpstr>Enfin les produits peuvent être très divers, et seulement indirectement ils sont mis en rapport   avec l’objectif</vt:lpstr>
      <vt:lpstr>Презентация PowerPoint</vt:lpstr>
      <vt:lpstr>Activités préliminaires Les activités constituent le cœur du développement de la situation-problème. Elles peuvent être de type différent : compréhension de textes, échanges d’information et d’opinions, observation et pratique d’éléments linguistiques.   Activités dérivées  Le produit une fois obtenu et l’évaluation rétrospective ayant été réalisée, les apprenants peuvent reconnaître un nombre de domaines de connaissance ou de capacité qu’ils aimeraient approfondir, soit parce qu’ils ont découvert des domaines qui les intéressent et qui leur semblent susceptibles d’être explorés. Pour cela les activités du même type que les activités préliminaires peuvent être réalisées. Evaluation Dans les situations –problèmes,  comme dans n’importe quel type d’apprentissage, il est nécessaire d’effectuer une évaluation sur le progrès et les succès des apprenants. </vt:lpstr>
      <vt:lpstr>Séquence L’exécution de la tâche est menée moyennant des activités regroupées en trois phases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contenu de l’enseignement du français deuxième langue étrangère et l’approche modulaire</dc:title>
  <dc:creator>Хамза Мадина Адебиетовна</dc:creator>
  <cp:lastModifiedBy>Хамза Мадина Адебиетовна</cp:lastModifiedBy>
  <cp:revision>3</cp:revision>
  <dcterms:created xsi:type="dcterms:W3CDTF">2022-11-11T10:40:56Z</dcterms:created>
  <dcterms:modified xsi:type="dcterms:W3CDTF">2022-11-11T10:44:46Z</dcterms:modified>
</cp:coreProperties>
</file>