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77" r:id="rId5"/>
    <p:sldId id="278" r:id="rId6"/>
    <p:sldId id="280" r:id="rId7"/>
    <p:sldId id="279" r:id="rId8"/>
    <p:sldId id="281" r:id="rId9"/>
    <p:sldId id="28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3204" autoAdjust="0"/>
  </p:normalViewPr>
  <p:slideViewPr>
    <p:cSldViewPr snapToGrid="0">
      <p:cViewPr varScale="1">
        <p:scale>
          <a:sx n="79" d="100"/>
          <a:sy n="79" d="100"/>
        </p:scale>
        <p:origin x="802" y="67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BBF3-49A8-4B3F-9773-22E67695BB12}" type="datetimeFigureOut">
              <a:rPr lang="en-US" smtClean="0"/>
              <a:t>9/23/2024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B6193-5AA7-489B-8575-00593FC261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AAC2B-A50D-4386-849A-6B59FB991B4C}" type="datetimeFigureOut">
              <a:rPr lang="en-US" smtClean="0"/>
              <a:t>9/23/2024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5658-EA1F-4910-80AB-4DA76E1674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16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AF4D7D-42EC-4F30-296A-81B05C4E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anchor="ctr"/>
          <a:lstStyle>
            <a:lvl1pPr algn="l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en-US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en-US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en-US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en-US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en-US" sz="1800"/>
            </a:lvl5pPr>
          </a:lstStyle>
          <a:p>
            <a:pPr lvl="0"/>
            <a:r>
              <a:rPr lang="en-US" dirty="0"/>
              <a:t>Click to add text </a:t>
            </a:r>
          </a:p>
          <a:p>
            <a:pPr marL="685800" lvl="1" indent="-228600"/>
            <a:r>
              <a:rPr lang="en-US" dirty="0"/>
              <a:t>Second level</a:t>
            </a:r>
          </a:p>
          <a:p>
            <a:pPr marL="1143000" lvl="2" indent="-228600"/>
            <a:r>
              <a:rPr lang="en-US" dirty="0"/>
              <a:t>Third level</a:t>
            </a:r>
          </a:p>
          <a:p>
            <a:pPr marL="1600200" lvl="3" indent="-228600"/>
            <a:r>
              <a:rPr lang="en-US" dirty="0"/>
              <a:t>Fourth level</a:t>
            </a:r>
          </a:p>
          <a:p>
            <a:pPr marL="2057400" lvl="4" indent="-228600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89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3" name="Date Placeholder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4" name="Footer Placeholder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/>
          <a:lstStyle>
            <a:lvl1pPr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insert table</a:t>
            </a:r>
          </a:p>
          <a:p>
            <a:endParaRPr lang="en-US" dirty="0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11C2927-0A13-DC57-A83B-B8DB787A4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0245" y="544285"/>
            <a:ext cx="5528217" cy="2685383"/>
          </a:xfrm>
        </p:spPr>
        <p:txBody>
          <a:bodyPr anchor="b">
            <a:normAutofit/>
          </a:bodyPr>
          <a:lstStyle>
            <a:lvl1pPr algn="l">
              <a:defRPr sz="44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6340" y="3423773"/>
            <a:ext cx="5528217" cy="2029969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anchor="b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4914EB-20DD-97B4-8FF9-94D739D2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anchor="ctr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EA6F58-FA46-C921-5758-59234B148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oup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oup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oup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oup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EF03D4-C3B7-918C-FF43-0A9C106AC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" name="Date Placeholder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8" name="Footer Placeholder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9" name="Slide Number Placehold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F09F422-89F7-BDA7-7801-F364BA5D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Graphic 68">
              <a:extLst>
                <a:ext uri="{FF2B5EF4-FFF2-40B4-BE49-F238E27FC236}">
                  <a16:creationId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oup 172">
                    <a:extLst>
                      <a:ext uri="{FF2B5EF4-FFF2-40B4-BE49-F238E27FC236}">
                        <a16:creationId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oup 175">
                      <a:extLst>
                        <a:ext uri="{FF2B5EF4-FFF2-40B4-BE49-F238E27FC236}">
                          <a16:creationId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oup 177">
                        <a:extLst>
                          <a:ext uri="{FF2B5EF4-FFF2-40B4-BE49-F238E27FC236}">
                            <a16:creationId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oup 179">
                          <a:extLst>
                            <a:ext uri="{FF2B5EF4-FFF2-40B4-BE49-F238E27FC236}">
                              <a16:creationId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oup 181">
                            <a:extLst>
                              <a:ext uri="{FF2B5EF4-FFF2-40B4-BE49-F238E27FC236}">
                                <a16:creationId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92" name="Date Placeholder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193" name="Footer Placeholder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94" name="Slide Number Placeholder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ctangle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ctangle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/>
            </a:lvl1pPr>
            <a:lvl2pPr>
              <a:lnSpc>
                <a:spcPts val="2000"/>
              </a:lnSpc>
              <a:defRPr sz="1800"/>
            </a:lvl2pPr>
            <a:lvl3pPr>
              <a:lnSpc>
                <a:spcPts val="2000"/>
              </a:lnSpc>
              <a:defRPr sz="180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C28908-2548-441C-BE9D-8728E1FC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31DC170-FB16-45F8-B62C-DCAB2B9AC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9" name="Date Placehold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70" name="Footer Placehold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1" name="Slide Number Placehold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78F81CD-65D4-6CA1-E2C2-34DF58B56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19657A-6BE9-88F7-BE4C-6BF3C13F7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B2BB8E-26BE-8FBF-1C62-4F4285819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64BEFA-BF82-8BAF-1977-518DCAB0F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4C6E7FC-E03B-5EE2-7126-8CC1FBCB9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9957EF-0F68-275E-1FFC-87388D717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ECEEA3-55C1-1632-4F14-7E57A8026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6290E86-B21F-0C88-099F-07B046CA1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ctangle 23">
            <a:extLst>
              <a:ext uri="{FF2B5EF4-FFF2-40B4-BE49-F238E27FC236}">
                <a16:creationId xmlns:a16="http://schemas.microsoft.com/office/drawing/2014/main" id="{E489F066-AA0F-D3C7-739B-15808100E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66" r:id="rId2"/>
    <p:sldLayoutId id="2147483704" r:id="rId3"/>
    <p:sldLayoutId id="2147483702" r:id="rId4"/>
    <p:sldLayoutId id="2147483678" r:id="rId5"/>
    <p:sldLayoutId id="2147483681" r:id="rId6"/>
    <p:sldLayoutId id="2147483696" r:id="rId7"/>
    <p:sldLayoutId id="2147483691" r:id="rId8"/>
    <p:sldLayoutId id="2147483677" r:id="rId9"/>
    <p:sldLayoutId id="2147483699" r:id="rId10"/>
    <p:sldLayoutId id="2147483685" r:id="rId11"/>
    <p:sldLayoutId id="2147483676" r:id="rId12"/>
    <p:sldLayoutId id="214748364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025302" y="576669"/>
            <a:ext cx="8399255" cy="1754326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2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</a:t>
            </a: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включают государственный стандарт, санитарные нор­мы и правила, другие документы, которые в соответствии с законо­дательством </a:t>
            </a:r>
            <a:r>
              <a:rPr lang="ru-KZ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РК </a:t>
            </a: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 обязательные требования к качеству товаров, работ, услуг.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27DCA-F11F-1716-00DA-9EF49F13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3752F2-B9C8-48CE-A2ED-5D59272ED5A2}"/>
              </a:ext>
            </a:extLst>
          </p:cNvPr>
          <p:cNvSpPr txBox="1"/>
          <p:nvPr/>
        </p:nvSpPr>
        <p:spPr>
          <a:xfrm>
            <a:off x="4664411" y="3429000"/>
            <a:ext cx="701850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целесообразное решение повторяющейся задачи для достижения определенной цели. С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содержат показатели, которые гарантируют возможность повышения качества продукции и экономичности ее производства, а также повышения уровня ее взаимозаменяемости.</a:t>
            </a:r>
            <a:endParaRPr lang="ru-KZ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520AFD0-FFA3-4C0C-B888-F3749C737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3B6A03-4585-494E-A182-68E946BC73A9}"/>
              </a:ext>
            </a:extLst>
          </p:cNvPr>
          <p:cNvSpPr txBox="1"/>
          <p:nvPr/>
        </p:nvSpPr>
        <p:spPr>
          <a:xfrm>
            <a:off x="4659549" y="3984367"/>
            <a:ext cx="67650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нормативно-правовым актом, обязательным к исполнению. Несоблюдение стандарта преследуется по закону. Помимо документа стандарт может быть представлен в виде ос­новной единицы или константы (ток - А, время - с, абсолютный ноль и другое), или какого-либо предмета для физического сравнения, назы­ваемого эталоном (мерная колба, гиря, линейка).</a:t>
            </a:r>
            <a:endParaRPr lang="ru-KZ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9C5757-6EC5-4D98-BEDB-2A404B8ADC72}"/>
              </a:ext>
            </a:extLst>
          </p:cNvPr>
          <p:cNvSpPr txBox="1"/>
          <p:nvPr/>
        </p:nvSpPr>
        <p:spPr>
          <a:xfrm>
            <a:off x="4659549" y="237758"/>
            <a:ext cx="669263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как нормативный документ по стандартизации, разработан­ный при участии всех заинтересованных сторон (разработчиков, потреби­телей, пользователей) на основе их согласия, в котором для всеобщего и многократного использования могут устанавливаться общие принципы, правила выполнения, требования к качеству объекта стандартизации, на­правленные на достижение оптимальной степени упорядоченности в оп­ределенной области и утвержденные признанным уполномоченным орга­ном. </a:t>
            </a:r>
          </a:p>
        </p:txBody>
      </p:sp>
    </p:spTree>
    <p:extLst>
      <p:ext uri="{BB962C8B-B14F-4D97-AF65-F5344CB8AC3E}">
        <p14:creationId xmlns:p14="http://schemas.microsoft.com/office/powerpoint/2010/main" val="4149413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2731928-454A-4B6B-962F-4F0B808D3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42CFA0-E15C-43CF-B4FA-3F46D3104D79}"/>
              </a:ext>
            </a:extLst>
          </p:cNvPr>
          <p:cNvSpPr txBox="1"/>
          <p:nvPr/>
        </p:nvSpPr>
        <p:spPr>
          <a:xfrm>
            <a:off x="4761109" y="3069476"/>
            <a:ext cx="68537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cтандарт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стандарт, принятый региональной ор­ганизацией по стандартизации и доступный широкому кругу пот­ребителей.</a:t>
            </a:r>
            <a:endParaRPr lang="ru-KZ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CF6B0D-1E4D-4A1E-AC3D-4FD16B60D9FB}"/>
              </a:ext>
            </a:extLst>
          </p:cNvPr>
          <p:cNvSpPr txBox="1"/>
          <p:nvPr/>
        </p:nvSpPr>
        <p:spPr>
          <a:xfrm>
            <a:off x="4761109" y="5156021"/>
            <a:ext cx="64834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стандарт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стандарт, принятый национальным органом по стандартизации и доступный широкому кругу потреби­телей.</a:t>
            </a:r>
            <a:endParaRPr lang="ru-KZ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2C09A6-203C-4B2F-890F-2FB98BA7E752}"/>
              </a:ext>
            </a:extLst>
          </p:cNvPr>
          <p:cNvSpPr txBox="1"/>
          <p:nvPr/>
        </p:nvSpPr>
        <p:spPr>
          <a:xfrm>
            <a:off x="4761109" y="820412"/>
            <a:ext cx="66725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стандарт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стандарт, принятый международной организацией по стандартизации и доступный широкому кругу пот­ребителей.</a:t>
            </a:r>
          </a:p>
        </p:txBody>
      </p:sp>
    </p:spTree>
    <p:extLst>
      <p:ext uri="{BB962C8B-B14F-4D97-AF65-F5344CB8AC3E}">
        <p14:creationId xmlns:p14="http://schemas.microsoft.com/office/powerpoint/2010/main" val="2831961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425561-F3A3-4F98-AD6F-B4F5AA37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38604E-7258-44D4-963F-179CD01E2359}"/>
              </a:ext>
            </a:extLst>
          </p:cNvPr>
          <p:cNvSpPr txBox="1"/>
          <p:nvPr/>
        </p:nvSpPr>
        <p:spPr>
          <a:xfrm>
            <a:off x="4503327" y="3582728"/>
            <a:ext cx="609924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 документ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документ, содержащий правила, общие принципы, характеристики, которые относятся к определенному виду деятельности или результатам, и доступны широкому кругу пользовате­лей (потребителей).</a:t>
            </a:r>
            <a:endParaRPr lang="ru-KZ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1C9CBC-72F7-4097-86C6-EFB767BFF91F}"/>
              </a:ext>
            </a:extLst>
          </p:cNvPr>
          <p:cNvSpPr txBox="1"/>
          <p:nvPr/>
        </p:nvSpPr>
        <p:spPr>
          <a:xfrm>
            <a:off x="4503327" y="1056488"/>
            <a:ext cx="64640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деятельность по установлению норм, правил и характеристик продукции, работ, услуг.</a:t>
            </a:r>
          </a:p>
        </p:txBody>
      </p:sp>
    </p:spTree>
    <p:extLst>
      <p:ext uri="{BB962C8B-B14F-4D97-AF65-F5344CB8AC3E}">
        <p14:creationId xmlns:p14="http://schemas.microsoft.com/office/powerpoint/2010/main" val="2455793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F2A27F-55C2-48E2-B9BC-A2506D0C7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96DFAE-48D7-418F-83EF-3E30DB5B7A48}"/>
              </a:ext>
            </a:extLst>
          </p:cNvPr>
          <p:cNvSpPr txBox="1"/>
          <p:nvPr/>
        </p:nvSpPr>
        <p:spPr>
          <a:xfrm>
            <a:off x="2912274" y="793203"/>
            <a:ext cx="86776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стандартизации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форма участия в деятельности по стандартизации с учетом географического, политического или экономического признака.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A3E5EF-EE7B-43D4-87EF-6C2F46A56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1237" y="2370908"/>
            <a:ext cx="6394720" cy="398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62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E0E2D2-22B1-4E2B-915D-B3A29D12837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82677" y="-1"/>
            <a:ext cx="7950437" cy="6721475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стандартизации 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предмет, подлежащий или под­вергшийся стандартизации. Под предметом понимается продукция, процесс, </a:t>
            </a:r>
            <a:r>
              <a:rPr lang="ru-RU" sz="8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услуга.Стандарт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нормативный документ по стандартизации, разработанный, как </a:t>
            </a:r>
            <a:r>
              <a:rPr lang="ru-RU" sz="8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правило,на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основе </a:t>
            </a:r>
            <a:r>
              <a:rPr lang="ru-RU" sz="8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согласия,характеризующего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отсуствием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возраждений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существенным вопросам у большинства заинтересованных сторон и утвержденный признанным органом ( или представителем),в котором устанавливаются для всеобщего и многократного использования правила, общие принципы или характеристики, требования или методы, касающиеся определенных объектов стандартизации, и который направлен на достижение оптимальной степени упорядочения в определенной области. Стандарты основываются на обобщенных результатах </a:t>
            </a:r>
            <a:r>
              <a:rPr lang="ru-RU" sz="8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науки,техники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практического опыта и направлены на достижение оптимальной пользы общества. Стандарты разрабатывают как материальные предметы ( продукцию, эталоны, образцы веществ и т.д.), так и на нормы, правила, требования к объектам организационно-методического и общетехнического характера.</a:t>
            </a:r>
          </a:p>
          <a:p>
            <a:endParaRPr lang="ru-RU" dirty="0"/>
          </a:p>
          <a:p>
            <a:endParaRPr lang="ru-KZ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67B5293-0A07-4BCF-98EC-200994BFB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79125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33968143_Win32_SL_V3" id="{4DA6DF5E-F5DF-461D-8863-50E9C5721FD0}" vid="{BC6DDDB8-E14A-47D1-98C5-2C109624FD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8903D25-5BE2-4D9E-B7D8-BE1DCAE2D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65614A-92F9-4391-AC3D-F3F5B0704F99}">
  <ds:schemaRefs>
    <ds:schemaRef ds:uri="http://purl.org/dc/terms/"/>
    <ds:schemaRef ds:uri="http://schemas.microsoft.com/office/infopath/2007/PartnerControls"/>
    <ds:schemaRef ds:uri="230e9df3-be65-4c73-a93b-d1236ebd677e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16c05727-aa75-4e4a-9b5f-8a80a1165891"/>
    <ds:schemaRef ds:uri="71af3243-3dd4-4a8d-8c0d-dd76da1f02a5"/>
    <ds:schemaRef ds:uri="http://schemas.microsoft.com/sharepoint/v3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{BFC0ABBA-55CD-46F3-B7CB-F9243DBD26B8}tf33968143_win32</Template>
  <TotalTime>93</TotalTime>
  <Words>476</Words>
  <Application>Microsoft Office PowerPoint</Application>
  <PresentationFormat>Широкоэкранный</PresentationFormat>
  <Paragraphs>18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Avenir Next LT Pro</vt:lpstr>
      <vt:lpstr>Calibri</vt:lpstr>
      <vt:lpstr>Times New Roman</vt:lpstr>
      <vt:lpstr>Custom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стандартизации</dc:title>
  <dc:creator>Байхожаева Бахыткуль Узаковна</dc:creator>
  <cp:lastModifiedBy>User1</cp:lastModifiedBy>
  <cp:revision>14</cp:revision>
  <dcterms:created xsi:type="dcterms:W3CDTF">2024-09-04T11:41:25Z</dcterms:created>
  <dcterms:modified xsi:type="dcterms:W3CDTF">2024-09-23T04:59:05Z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