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66" r:id="rId2"/>
    <p:sldId id="267" r:id="rId3"/>
    <p:sldId id="268" r:id="rId4"/>
    <p:sldId id="257" r:id="rId5"/>
    <p:sldId id="269" r:id="rId6"/>
    <p:sldId id="258" r:id="rId7"/>
    <p:sldId id="277" r:id="rId8"/>
    <p:sldId id="278" r:id="rId9"/>
    <p:sldId id="270" r:id="rId10"/>
    <p:sldId id="259" r:id="rId11"/>
    <p:sldId id="262" r:id="rId12"/>
    <p:sldId id="274" r:id="rId13"/>
    <p:sldId id="273" r:id="rId14"/>
    <p:sldId id="272" r:id="rId15"/>
    <p:sldId id="271" r:id="rId16"/>
  </p:sldIdLst>
  <p:sldSz cx="14630400" cy="8229600"/>
  <p:notesSz cx="8229600" cy="14630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07" d="100"/>
          <a:sy n="107" d="100"/>
        </p:scale>
        <p:origin x="456" y="168"/>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B6473-FF57-4DD5-BB7D-03DAAFBC861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81AF7DD6-EE30-4A2B-AA50-361A93B2FE75}">
      <dgm:prSet phldrT="[Текст]"/>
      <dgm:spPr/>
      <dgm:t>
        <a:bodyPr/>
        <a:lstStyle/>
        <a:p>
          <a:r>
            <a:rPr lang="kk-KZ" b="1"/>
            <a:t>Психоанализде (З. Фрейд, К. Юнг, О. Кернберг):</a:t>
          </a:r>
          <a:r>
            <a:rPr lang="kk-KZ"/>
            <a:t> нарциссизм тұлғаның қалыптасуындағы табиғи кезеңдердің бірі деп түсіндіріледі. Бала кезіндегі өзін-өзі сүю сезімі қалыпты құбылыс, бірақ ол ересек өмірде шамадан тыс көрінсе, патологиялық нарциссизмге әкеледі.</a:t>
          </a:r>
          <a:endParaRPr lang="ru-RU"/>
        </a:p>
      </dgm:t>
    </dgm:pt>
    <dgm:pt modelId="{B9C45A6B-BDF4-45C0-B749-0114B1A818A7}" type="parTrans" cxnId="{B474F4BF-4A01-40CE-97AB-7C0FBE5C3C0D}">
      <dgm:prSet/>
      <dgm:spPr/>
      <dgm:t>
        <a:bodyPr/>
        <a:lstStyle/>
        <a:p>
          <a:endParaRPr lang="ru-RU"/>
        </a:p>
      </dgm:t>
    </dgm:pt>
    <dgm:pt modelId="{C232B84C-ADF5-469C-8CCB-B1896AEDFAA1}" type="sibTrans" cxnId="{B474F4BF-4A01-40CE-97AB-7C0FBE5C3C0D}">
      <dgm:prSet/>
      <dgm:spPr/>
      <dgm:t>
        <a:bodyPr/>
        <a:lstStyle/>
        <a:p>
          <a:endParaRPr lang="ru-RU"/>
        </a:p>
      </dgm:t>
    </dgm:pt>
    <dgm:pt modelId="{D2C6212A-EF65-439D-830E-24CFF9F12503}">
      <dgm:prSet/>
      <dgm:spPr/>
      <dgm:t>
        <a:bodyPr/>
        <a:lstStyle/>
        <a:p>
          <a:r>
            <a:rPr lang="kk-KZ" b="1"/>
            <a:t>Клиникалық психологияда:</a:t>
          </a:r>
          <a:r>
            <a:rPr lang="kk-KZ"/>
            <a:t> нарцистік тұлғалық бұзылыс (Narcissistic Personality Disorder) деп аталатын диагноз бар. Мұнда адам өзін ерекше санап, өзгелерден жоғары қояды, бірақ сынға төзімсіз, эмоциялық тұрақсыз болып келеді.</a:t>
          </a:r>
          <a:endParaRPr lang="ru-RU"/>
        </a:p>
      </dgm:t>
    </dgm:pt>
    <dgm:pt modelId="{2AB07F9E-7290-47D4-8444-F742904F6246}" type="parTrans" cxnId="{DE0FEC45-9265-4534-9568-4B701199947C}">
      <dgm:prSet/>
      <dgm:spPr/>
      <dgm:t>
        <a:bodyPr/>
        <a:lstStyle/>
        <a:p>
          <a:endParaRPr lang="ru-RU"/>
        </a:p>
      </dgm:t>
    </dgm:pt>
    <dgm:pt modelId="{AB372248-277D-4B06-A22E-0313A8102952}" type="sibTrans" cxnId="{DE0FEC45-9265-4534-9568-4B701199947C}">
      <dgm:prSet/>
      <dgm:spPr/>
      <dgm:t>
        <a:bodyPr/>
        <a:lstStyle/>
        <a:p>
          <a:endParaRPr lang="ru-RU"/>
        </a:p>
      </dgm:t>
    </dgm:pt>
    <dgm:pt modelId="{C50AA04E-8B38-4282-A2F1-6743BACFA902}">
      <dgm:prSet/>
      <dgm:spPr/>
      <dgm:t>
        <a:bodyPr/>
        <a:lstStyle/>
        <a:p>
          <a:r>
            <a:rPr lang="kk-KZ" b="1"/>
            <a:t>Әлеуметтік психологияда:</a:t>
          </a:r>
          <a:r>
            <a:rPr lang="kk-KZ"/>
            <a:t> нарциссизм заманауи қоғамдағы мәдени құбылыстармен байланыстырылады. Жарнамалар, әлеуметтік желілердегі «менді» көрсету, жеке тұлғаның табысын дәріптеу – нарциссизмнің таралуына ықпал ететін факторлар.</a:t>
          </a:r>
          <a:endParaRPr lang="ru-RU"/>
        </a:p>
      </dgm:t>
    </dgm:pt>
    <dgm:pt modelId="{CF921268-EF35-4973-8F75-EE966FC26D96}" type="parTrans" cxnId="{394DEA5F-42DA-4D29-8088-5DC882AFADA7}">
      <dgm:prSet/>
      <dgm:spPr/>
      <dgm:t>
        <a:bodyPr/>
        <a:lstStyle/>
        <a:p>
          <a:endParaRPr lang="ru-RU"/>
        </a:p>
      </dgm:t>
    </dgm:pt>
    <dgm:pt modelId="{C95CB86C-3980-4F18-84AD-D91B919106EB}" type="sibTrans" cxnId="{394DEA5F-42DA-4D29-8088-5DC882AFADA7}">
      <dgm:prSet/>
      <dgm:spPr/>
      <dgm:t>
        <a:bodyPr/>
        <a:lstStyle/>
        <a:p>
          <a:endParaRPr lang="ru-RU"/>
        </a:p>
      </dgm:t>
    </dgm:pt>
    <dgm:pt modelId="{34404A01-7854-4A41-BB24-FB0555489BA2}" type="pres">
      <dgm:prSet presAssocID="{B43B6473-FF57-4DD5-BB7D-03DAAFBC8617}" presName="Name0" presStyleCnt="0">
        <dgm:presLayoutVars>
          <dgm:dir/>
          <dgm:animLvl val="lvl"/>
          <dgm:resizeHandles val="exact"/>
        </dgm:presLayoutVars>
      </dgm:prSet>
      <dgm:spPr/>
    </dgm:pt>
    <dgm:pt modelId="{163D1B46-1B13-4E4F-ABCA-696A24986E49}" type="pres">
      <dgm:prSet presAssocID="{81AF7DD6-EE30-4A2B-AA50-361A93B2FE75}" presName="composite" presStyleCnt="0"/>
      <dgm:spPr/>
    </dgm:pt>
    <dgm:pt modelId="{1C63F46F-799E-4FEB-907F-95DC04B5D748}" type="pres">
      <dgm:prSet presAssocID="{81AF7DD6-EE30-4A2B-AA50-361A93B2FE75}" presName="parTx" presStyleLbl="alignNode1" presStyleIdx="0" presStyleCnt="3">
        <dgm:presLayoutVars>
          <dgm:chMax val="0"/>
          <dgm:chPref val="0"/>
          <dgm:bulletEnabled val="1"/>
        </dgm:presLayoutVars>
      </dgm:prSet>
      <dgm:spPr/>
    </dgm:pt>
    <dgm:pt modelId="{03716662-1E46-405D-A88B-078F9887BE20}" type="pres">
      <dgm:prSet presAssocID="{81AF7DD6-EE30-4A2B-AA50-361A93B2FE75}" presName="desTx" presStyleLbl="alignAccFollowNode1" presStyleIdx="0" presStyleCnt="3">
        <dgm:presLayoutVars>
          <dgm:bulletEnabled val="1"/>
        </dgm:presLayoutVars>
      </dgm:prSet>
      <dgm:spPr/>
    </dgm:pt>
    <dgm:pt modelId="{E246926B-DD56-4EFD-8F62-F9FAA2457CBA}" type="pres">
      <dgm:prSet presAssocID="{C232B84C-ADF5-469C-8CCB-B1896AEDFAA1}" presName="space" presStyleCnt="0"/>
      <dgm:spPr/>
    </dgm:pt>
    <dgm:pt modelId="{C9911055-3E9B-4DEC-AD08-387B2BB134B9}" type="pres">
      <dgm:prSet presAssocID="{D2C6212A-EF65-439D-830E-24CFF9F12503}" presName="composite" presStyleCnt="0"/>
      <dgm:spPr/>
    </dgm:pt>
    <dgm:pt modelId="{85593C6F-7388-4A2E-A798-FC39127A3FCE}" type="pres">
      <dgm:prSet presAssocID="{D2C6212A-EF65-439D-830E-24CFF9F12503}" presName="parTx" presStyleLbl="alignNode1" presStyleIdx="1" presStyleCnt="3">
        <dgm:presLayoutVars>
          <dgm:chMax val="0"/>
          <dgm:chPref val="0"/>
          <dgm:bulletEnabled val="1"/>
        </dgm:presLayoutVars>
      </dgm:prSet>
      <dgm:spPr/>
    </dgm:pt>
    <dgm:pt modelId="{8EFB830B-4BB9-40BE-90FB-80A08E8D3800}" type="pres">
      <dgm:prSet presAssocID="{D2C6212A-EF65-439D-830E-24CFF9F12503}" presName="desTx" presStyleLbl="alignAccFollowNode1" presStyleIdx="1" presStyleCnt="3">
        <dgm:presLayoutVars>
          <dgm:bulletEnabled val="1"/>
        </dgm:presLayoutVars>
      </dgm:prSet>
      <dgm:spPr/>
    </dgm:pt>
    <dgm:pt modelId="{B512E2D0-E2DE-4B8D-860B-1A93DDA0327E}" type="pres">
      <dgm:prSet presAssocID="{AB372248-277D-4B06-A22E-0313A8102952}" presName="space" presStyleCnt="0"/>
      <dgm:spPr/>
    </dgm:pt>
    <dgm:pt modelId="{A6AD182D-52AE-47AD-9527-F54C3096FA90}" type="pres">
      <dgm:prSet presAssocID="{C50AA04E-8B38-4282-A2F1-6743BACFA902}" presName="composite" presStyleCnt="0"/>
      <dgm:spPr/>
    </dgm:pt>
    <dgm:pt modelId="{43FA567F-E945-4DC4-9C58-2F982F7FB1E5}" type="pres">
      <dgm:prSet presAssocID="{C50AA04E-8B38-4282-A2F1-6743BACFA902}" presName="parTx" presStyleLbl="alignNode1" presStyleIdx="2" presStyleCnt="3">
        <dgm:presLayoutVars>
          <dgm:chMax val="0"/>
          <dgm:chPref val="0"/>
          <dgm:bulletEnabled val="1"/>
        </dgm:presLayoutVars>
      </dgm:prSet>
      <dgm:spPr/>
    </dgm:pt>
    <dgm:pt modelId="{86E2FCC0-0C4F-434F-BEB3-E9645D747E3A}" type="pres">
      <dgm:prSet presAssocID="{C50AA04E-8B38-4282-A2F1-6743BACFA902}" presName="desTx" presStyleLbl="alignAccFollowNode1" presStyleIdx="2" presStyleCnt="3">
        <dgm:presLayoutVars>
          <dgm:bulletEnabled val="1"/>
        </dgm:presLayoutVars>
      </dgm:prSet>
      <dgm:spPr/>
    </dgm:pt>
  </dgm:ptLst>
  <dgm:cxnLst>
    <dgm:cxn modelId="{2F6AB112-2238-4B7E-931D-0B1BB53F0A82}" type="presOf" srcId="{C50AA04E-8B38-4282-A2F1-6743BACFA902}" destId="{43FA567F-E945-4DC4-9C58-2F982F7FB1E5}" srcOrd="0" destOrd="0" presId="urn:microsoft.com/office/officeart/2005/8/layout/hList1"/>
    <dgm:cxn modelId="{6375B544-4AA6-4F59-BA05-42E8F8A36600}" type="presOf" srcId="{B43B6473-FF57-4DD5-BB7D-03DAAFBC8617}" destId="{34404A01-7854-4A41-BB24-FB0555489BA2}" srcOrd="0" destOrd="0" presId="urn:microsoft.com/office/officeart/2005/8/layout/hList1"/>
    <dgm:cxn modelId="{DE0FEC45-9265-4534-9568-4B701199947C}" srcId="{B43B6473-FF57-4DD5-BB7D-03DAAFBC8617}" destId="{D2C6212A-EF65-439D-830E-24CFF9F12503}" srcOrd="1" destOrd="0" parTransId="{2AB07F9E-7290-47D4-8444-F742904F6246}" sibTransId="{AB372248-277D-4B06-A22E-0313A8102952}"/>
    <dgm:cxn modelId="{394DEA5F-42DA-4D29-8088-5DC882AFADA7}" srcId="{B43B6473-FF57-4DD5-BB7D-03DAAFBC8617}" destId="{C50AA04E-8B38-4282-A2F1-6743BACFA902}" srcOrd="2" destOrd="0" parTransId="{CF921268-EF35-4973-8F75-EE966FC26D96}" sibTransId="{C95CB86C-3980-4F18-84AD-D91B919106EB}"/>
    <dgm:cxn modelId="{0772D5B5-4DF6-4AF6-A7FF-56DEE2681F3B}" type="presOf" srcId="{D2C6212A-EF65-439D-830E-24CFF9F12503}" destId="{85593C6F-7388-4A2E-A798-FC39127A3FCE}" srcOrd="0" destOrd="0" presId="urn:microsoft.com/office/officeart/2005/8/layout/hList1"/>
    <dgm:cxn modelId="{B474F4BF-4A01-40CE-97AB-7C0FBE5C3C0D}" srcId="{B43B6473-FF57-4DD5-BB7D-03DAAFBC8617}" destId="{81AF7DD6-EE30-4A2B-AA50-361A93B2FE75}" srcOrd="0" destOrd="0" parTransId="{B9C45A6B-BDF4-45C0-B749-0114B1A818A7}" sibTransId="{C232B84C-ADF5-469C-8CCB-B1896AEDFAA1}"/>
    <dgm:cxn modelId="{42AA2AEA-138F-4B8A-B626-1E753039E3F1}" type="presOf" srcId="{81AF7DD6-EE30-4A2B-AA50-361A93B2FE75}" destId="{1C63F46F-799E-4FEB-907F-95DC04B5D748}" srcOrd="0" destOrd="0" presId="urn:microsoft.com/office/officeart/2005/8/layout/hList1"/>
    <dgm:cxn modelId="{E56C63AB-4C5B-4EA0-B486-F16734447401}" type="presParOf" srcId="{34404A01-7854-4A41-BB24-FB0555489BA2}" destId="{163D1B46-1B13-4E4F-ABCA-696A24986E49}" srcOrd="0" destOrd="0" presId="urn:microsoft.com/office/officeart/2005/8/layout/hList1"/>
    <dgm:cxn modelId="{38B88CD5-8276-4C46-8705-F37A509899B2}" type="presParOf" srcId="{163D1B46-1B13-4E4F-ABCA-696A24986E49}" destId="{1C63F46F-799E-4FEB-907F-95DC04B5D748}" srcOrd="0" destOrd="0" presId="urn:microsoft.com/office/officeart/2005/8/layout/hList1"/>
    <dgm:cxn modelId="{51E0CABD-D249-4B87-821C-E53DAD8F898E}" type="presParOf" srcId="{163D1B46-1B13-4E4F-ABCA-696A24986E49}" destId="{03716662-1E46-405D-A88B-078F9887BE20}" srcOrd="1" destOrd="0" presId="urn:microsoft.com/office/officeart/2005/8/layout/hList1"/>
    <dgm:cxn modelId="{B21A8B76-99D9-4564-8E75-42C3FC61A648}" type="presParOf" srcId="{34404A01-7854-4A41-BB24-FB0555489BA2}" destId="{E246926B-DD56-4EFD-8F62-F9FAA2457CBA}" srcOrd="1" destOrd="0" presId="urn:microsoft.com/office/officeart/2005/8/layout/hList1"/>
    <dgm:cxn modelId="{50E0B0A1-913D-436D-A639-355E9FAE179F}" type="presParOf" srcId="{34404A01-7854-4A41-BB24-FB0555489BA2}" destId="{C9911055-3E9B-4DEC-AD08-387B2BB134B9}" srcOrd="2" destOrd="0" presId="urn:microsoft.com/office/officeart/2005/8/layout/hList1"/>
    <dgm:cxn modelId="{4E5F72BE-B710-42A8-9D98-7A4A8D4357B4}" type="presParOf" srcId="{C9911055-3E9B-4DEC-AD08-387B2BB134B9}" destId="{85593C6F-7388-4A2E-A798-FC39127A3FCE}" srcOrd="0" destOrd="0" presId="urn:microsoft.com/office/officeart/2005/8/layout/hList1"/>
    <dgm:cxn modelId="{D7B26F27-B1B6-49B4-9C12-F82E8E06AC36}" type="presParOf" srcId="{C9911055-3E9B-4DEC-AD08-387B2BB134B9}" destId="{8EFB830B-4BB9-40BE-90FB-80A08E8D3800}" srcOrd="1" destOrd="0" presId="urn:microsoft.com/office/officeart/2005/8/layout/hList1"/>
    <dgm:cxn modelId="{C0EBFC34-0A04-4898-8BB3-3D19EC873AE2}" type="presParOf" srcId="{34404A01-7854-4A41-BB24-FB0555489BA2}" destId="{B512E2D0-E2DE-4B8D-860B-1A93DDA0327E}" srcOrd="3" destOrd="0" presId="urn:microsoft.com/office/officeart/2005/8/layout/hList1"/>
    <dgm:cxn modelId="{1DB17D13-FB88-4959-BD2C-5F6C34A9146A}" type="presParOf" srcId="{34404A01-7854-4A41-BB24-FB0555489BA2}" destId="{A6AD182D-52AE-47AD-9527-F54C3096FA90}" srcOrd="4" destOrd="0" presId="urn:microsoft.com/office/officeart/2005/8/layout/hList1"/>
    <dgm:cxn modelId="{AD65B21C-2CDE-4A20-B3A9-D5FA6225924C}" type="presParOf" srcId="{A6AD182D-52AE-47AD-9527-F54C3096FA90}" destId="{43FA567F-E945-4DC4-9C58-2F982F7FB1E5}" srcOrd="0" destOrd="0" presId="urn:microsoft.com/office/officeart/2005/8/layout/hList1"/>
    <dgm:cxn modelId="{3A27B196-6AF1-47AA-B579-DB4613991027}" type="presParOf" srcId="{A6AD182D-52AE-47AD-9527-F54C3096FA90}" destId="{86E2FCC0-0C4F-434F-BEB3-E9645D747E3A}"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41A55D-4CF7-441B-ADC0-BA9C7DECB58D}" type="doc">
      <dgm:prSet loTypeId="urn:microsoft.com/office/officeart/2005/8/layout/vList2" loCatId="list" qsTypeId="urn:microsoft.com/office/officeart/2005/8/quickstyle/simple2" qsCatId="simple" csTypeId="urn:microsoft.com/office/officeart/2005/8/colors/accent1_2" csCatId="accent1" phldr="1"/>
      <dgm:spPr/>
    </dgm:pt>
    <dgm:pt modelId="{23FA3458-601A-4BEE-9314-FF2C37FD61E7}">
      <dgm:prSet/>
      <dgm:spPr/>
      <dgm:t>
        <a:bodyPr/>
        <a:lstStyle/>
        <a:p>
          <a:r>
            <a:rPr lang="kk-KZ"/>
            <a:t>Макроәлеуметтік факторлар (мысалы, мәдениеттегі жетістіктер, материалдық қамтамасыздық және т. Б.)</a:t>
          </a:r>
          <a:endParaRPr lang="ru-RU"/>
        </a:p>
      </dgm:t>
    </dgm:pt>
    <dgm:pt modelId="{7DD9BE6F-8AA8-4125-8880-B015C957DBA0}" type="sibTrans" cxnId="{224C2E8A-399F-438D-91ED-10FDDC9F7A12}">
      <dgm:prSet/>
      <dgm:spPr/>
      <dgm:t>
        <a:bodyPr/>
        <a:lstStyle/>
        <a:p>
          <a:endParaRPr lang="ru-RU"/>
        </a:p>
      </dgm:t>
    </dgm:pt>
    <dgm:pt modelId="{08BC63E3-CAF3-4BCF-A601-05194F4B415A}" type="parTrans" cxnId="{224C2E8A-399F-438D-91ED-10FDDC9F7A12}">
      <dgm:prSet/>
      <dgm:spPr/>
      <dgm:t>
        <a:bodyPr/>
        <a:lstStyle/>
        <a:p>
          <a:endParaRPr lang="ru-RU"/>
        </a:p>
      </dgm:t>
    </dgm:pt>
    <dgm:pt modelId="{0AC50705-0D0C-4706-B810-751DE67BCE48}">
      <dgm:prSet/>
      <dgm:spPr/>
      <dgm:t>
        <a:bodyPr/>
        <a:lstStyle/>
        <a:p>
          <a:r>
            <a:rPr lang="kk-KZ"/>
            <a:t>Қоршаған ортаның әлеуметтік факторлары (ересектермен – ата-әжелермен, басқа туыстарымен немесе қамқоршыларымен тәрбиелеуі және өзара әрекеттесу ерекшеліктері)</a:t>
          </a:r>
          <a:endParaRPr lang="ru-RU"/>
        </a:p>
      </dgm:t>
    </dgm:pt>
    <dgm:pt modelId="{2D71FD2C-CEA7-435E-9DF4-B769B9C8E302}" type="sibTrans" cxnId="{C3E155CA-FB33-432B-80B3-9F241DDFD940}">
      <dgm:prSet/>
      <dgm:spPr/>
      <dgm:t>
        <a:bodyPr/>
        <a:lstStyle/>
        <a:p>
          <a:endParaRPr lang="ru-RU"/>
        </a:p>
      </dgm:t>
    </dgm:pt>
    <dgm:pt modelId="{1158F563-CF75-44EF-91C8-5C9237580DF1}" type="parTrans" cxnId="{C3E155CA-FB33-432B-80B3-9F241DDFD940}">
      <dgm:prSet/>
      <dgm:spPr/>
      <dgm:t>
        <a:bodyPr/>
        <a:lstStyle/>
        <a:p>
          <a:endParaRPr lang="ru-RU"/>
        </a:p>
      </dgm:t>
    </dgm:pt>
    <dgm:pt modelId="{3989A37F-03E6-4380-A8CF-8DA4625B3700}">
      <dgm:prSet/>
      <dgm:spPr/>
      <dgm:t>
        <a:bodyPr/>
        <a:lstStyle/>
        <a:p>
          <a:r>
            <a:rPr lang="kk-KZ"/>
            <a:t>Отбасылық қатынастар (ерте жастағы анамен қарым-қатынас, бауырлармен қарым-қатынас)</a:t>
          </a:r>
          <a:endParaRPr lang="ru-RU"/>
        </a:p>
      </dgm:t>
    </dgm:pt>
    <dgm:pt modelId="{9BD093B2-D549-424F-A691-BAFBFCE42E10}" type="sibTrans" cxnId="{6E24DEF5-0092-437D-ADA9-6D347043F3F3}">
      <dgm:prSet/>
      <dgm:spPr/>
      <dgm:t>
        <a:bodyPr/>
        <a:lstStyle/>
        <a:p>
          <a:endParaRPr lang="ru-RU"/>
        </a:p>
      </dgm:t>
    </dgm:pt>
    <dgm:pt modelId="{5A48485F-0810-44D4-AD7C-7149EA5B38F0}" type="parTrans" cxnId="{6E24DEF5-0092-437D-ADA9-6D347043F3F3}">
      <dgm:prSet/>
      <dgm:spPr/>
      <dgm:t>
        <a:bodyPr/>
        <a:lstStyle/>
        <a:p>
          <a:endParaRPr lang="ru-RU"/>
        </a:p>
      </dgm:t>
    </dgm:pt>
    <dgm:pt modelId="{4BF57A46-7A7E-4F3C-8F5D-38A668B168C1}" type="pres">
      <dgm:prSet presAssocID="{5A41A55D-4CF7-441B-ADC0-BA9C7DECB58D}" presName="linear" presStyleCnt="0">
        <dgm:presLayoutVars>
          <dgm:animLvl val="lvl"/>
          <dgm:resizeHandles val="exact"/>
        </dgm:presLayoutVars>
      </dgm:prSet>
      <dgm:spPr/>
    </dgm:pt>
    <dgm:pt modelId="{183BDEAE-0523-41BA-9A77-C493AB4B5AA8}" type="pres">
      <dgm:prSet presAssocID="{3989A37F-03E6-4380-A8CF-8DA4625B3700}" presName="parentText" presStyleLbl="node1" presStyleIdx="0" presStyleCnt="3">
        <dgm:presLayoutVars>
          <dgm:chMax val="0"/>
          <dgm:bulletEnabled val="1"/>
        </dgm:presLayoutVars>
      </dgm:prSet>
      <dgm:spPr/>
    </dgm:pt>
    <dgm:pt modelId="{18B9D930-B3BF-4FC3-BDF1-6434E61F99E2}" type="pres">
      <dgm:prSet presAssocID="{9BD093B2-D549-424F-A691-BAFBFCE42E10}" presName="spacer" presStyleCnt="0"/>
      <dgm:spPr/>
    </dgm:pt>
    <dgm:pt modelId="{AF5ABC32-AF91-4326-A865-879850C794B0}" type="pres">
      <dgm:prSet presAssocID="{0AC50705-0D0C-4706-B810-751DE67BCE48}" presName="parentText" presStyleLbl="node1" presStyleIdx="1" presStyleCnt="3">
        <dgm:presLayoutVars>
          <dgm:chMax val="0"/>
          <dgm:bulletEnabled val="1"/>
        </dgm:presLayoutVars>
      </dgm:prSet>
      <dgm:spPr/>
    </dgm:pt>
    <dgm:pt modelId="{00C31468-3C27-43B5-B057-638A1BD69FED}" type="pres">
      <dgm:prSet presAssocID="{2D71FD2C-CEA7-435E-9DF4-B769B9C8E302}" presName="spacer" presStyleCnt="0"/>
      <dgm:spPr/>
    </dgm:pt>
    <dgm:pt modelId="{DC09C853-8E75-437D-98D8-FF2831685A8C}" type="pres">
      <dgm:prSet presAssocID="{23FA3458-601A-4BEE-9314-FF2C37FD61E7}" presName="parentText" presStyleLbl="node1" presStyleIdx="2" presStyleCnt="3">
        <dgm:presLayoutVars>
          <dgm:chMax val="0"/>
          <dgm:bulletEnabled val="1"/>
        </dgm:presLayoutVars>
      </dgm:prSet>
      <dgm:spPr/>
    </dgm:pt>
  </dgm:ptLst>
  <dgm:cxnLst>
    <dgm:cxn modelId="{DFFE0F22-8B38-460D-AE96-587CDBD6BE53}" type="presOf" srcId="{23FA3458-601A-4BEE-9314-FF2C37FD61E7}" destId="{DC09C853-8E75-437D-98D8-FF2831685A8C}" srcOrd="0" destOrd="0" presId="urn:microsoft.com/office/officeart/2005/8/layout/vList2"/>
    <dgm:cxn modelId="{224C2E8A-399F-438D-91ED-10FDDC9F7A12}" srcId="{5A41A55D-4CF7-441B-ADC0-BA9C7DECB58D}" destId="{23FA3458-601A-4BEE-9314-FF2C37FD61E7}" srcOrd="2" destOrd="0" parTransId="{08BC63E3-CAF3-4BCF-A601-05194F4B415A}" sibTransId="{7DD9BE6F-8AA8-4125-8880-B015C957DBA0}"/>
    <dgm:cxn modelId="{C79B64A0-F745-4E02-A701-B3A5A03DDF51}" type="presOf" srcId="{5A41A55D-4CF7-441B-ADC0-BA9C7DECB58D}" destId="{4BF57A46-7A7E-4F3C-8F5D-38A668B168C1}" srcOrd="0" destOrd="0" presId="urn:microsoft.com/office/officeart/2005/8/layout/vList2"/>
    <dgm:cxn modelId="{A9FC62A7-79BA-4EB6-B782-67F996560E4A}" type="presOf" srcId="{0AC50705-0D0C-4706-B810-751DE67BCE48}" destId="{AF5ABC32-AF91-4326-A865-879850C794B0}" srcOrd="0" destOrd="0" presId="urn:microsoft.com/office/officeart/2005/8/layout/vList2"/>
    <dgm:cxn modelId="{C3E155CA-FB33-432B-80B3-9F241DDFD940}" srcId="{5A41A55D-4CF7-441B-ADC0-BA9C7DECB58D}" destId="{0AC50705-0D0C-4706-B810-751DE67BCE48}" srcOrd="1" destOrd="0" parTransId="{1158F563-CF75-44EF-91C8-5C9237580DF1}" sibTransId="{2D71FD2C-CEA7-435E-9DF4-B769B9C8E302}"/>
    <dgm:cxn modelId="{567D14EF-1B63-4CD3-A21D-9ABF7051C630}" type="presOf" srcId="{3989A37F-03E6-4380-A8CF-8DA4625B3700}" destId="{183BDEAE-0523-41BA-9A77-C493AB4B5AA8}" srcOrd="0" destOrd="0" presId="urn:microsoft.com/office/officeart/2005/8/layout/vList2"/>
    <dgm:cxn modelId="{6E24DEF5-0092-437D-ADA9-6D347043F3F3}" srcId="{5A41A55D-4CF7-441B-ADC0-BA9C7DECB58D}" destId="{3989A37F-03E6-4380-A8CF-8DA4625B3700}" srcOrd="0" destOrd="0" parTransId="{5A48485F-0810-44D4-AD7C-7149EA5B38F0}" sibTransId="{9BD093B2-D549-424F-A691-BAFBFCE42E10}"/>
    <dgm:cxn modelId="{43D7706D-8E4D-445A-87B3-E8ABB5FB730B}" type="presParOf" srcId="{4BF57A46-7A7E-4F3C-8F5D-38A668B168C1}" destId="{183BDEAE-0523-41BA-9A77-C493AB4B5AA8}" srcOrd="0" destOrd="0" presId="urn:microsoft.com/office/officeart/2005/8/layout/vList2"/>
    <dgm:cxn modelId="{BFEB274E-84D8-49BE-8733-90EF233CCEF2}" type="presParOf" srcId="{4BF57A46-7A7E-4F3C-8F5D-38A668B168C1}" destId="{18B9D930-B3BF-4FC3-BDF1-6434E61F99E2}" srcOrd="1" destOrd="0" presId="urn:microsoft.com/office/officeart/2005/8/layout/vList2"/>
    <dgm:cxn modelId="{0C5700F2-CB40-4208-83E7-6C78DB335265}" type="presParOf" srcId="{4BF57A46-7A7E-4F3C-8F5D-38A668B168C1}" destId="{AF5ABC32-AF91-4326-A865-879850C794B0}" srcOrd="2" destOrd="0" presId="urn:microsoft.com/office/officeart/2005/8/layout/vList2"/>
    <dgm:cxn modelId="{2FBE1B4B-90A1-4AB0-A957-967BE1E9C67A}" type="presParOf" srcId="{4BF57A46-7A7E-4F3C-8F5D-38A668B168C1}" destId="{00C31468-3C27-43B5-B057-638A1BD69FED}" srcOrd="3" destOrd="0" presId="urn:microsoft.com/office/officeart/2005/8/layout/vList2"/>
    <dgm:cxn modelId="{A57EEAE1-F48E-494C-8B16-984523F4C906}" type="presParOf" srcId="{4BF57A46-7A7E-4F3C-8F5D-38A668B168C1}" destId="{DC09C853-8E75-437D-98D8-FF2831685A8C}"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42E0D5-126A-47A2-9081-AB15D180A20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ru-RU"/>
        </a:p>
      </dgm:t>
    </dgm:pt>
    <dgm:pt modelId="{8664606E-CF00-4A82-B025-F3A3FB3C59E0}">
      <dgm:prSet phldrT="[Текст]"/>
      <dgm:spPr/>
      <dgm:t>
        <a:bodyPr/>
        <a:lstStyle/>
        <a:p>
          <a:r>
            <a:rPr lang="kk-KZ"/>
            <a:t>Өзін-өзі бағалаудың жеткіліксіз деңгейі;</a:t>
          </a:r>
          <a:endParaRPr lang="ru-RU"/>
        </a:p>
      </dgm:t>
    </dgm:pt>
    <dgm:pt modelId="{D81436BB-D818-4DE1-906A-EE6AA551658E}" type="parTrans" cxnId="{AB1D5F58-99CF-4743-A50E-2FD07355C59B}">
      <dgm:prSet/>
      <dgm:spPr/>
      <dgm:t>
        <a:bodyPr/>
        <a:lstStyle/>
        <a:p>
          <a:endParaRPr lang="ru-RU"/>
        </a:p>
      </dgm:t>
    </dgm:pt>
    <dgm:pt modelId="{DA34D55E-CC5C-489F-82C6-7ED4EFCE0C4E}" type="sibTrans" cxnId="{AB1D5F58-99CF-4743-A50E-2FD07355C59B}">
      <dgm:prSet/>
      <dgm:spPr/>
      <dgm:t>
        <a:bodyPr/>
        <a:lstStyle/>
        <a:p>
          <a:endParaRPr lang="ru-RU"/>
        </a:p>
      </dgm:t>
    </dgm:pt>
    <dgm:pt modelId="{8875B97B-6C03-4C3D-BAD6-17F48001985F}">
      <dgm:prSet/>
      <dgm:spPr/>
      <dgm:t>
        <a:bodyPr/>
        <a:lstStyle/>
        <a:p>
          <a:r>
            <a:rPr lang="ru-RU" dirty="0" err="1"/>
            <a:t>Ата-аналар</a:t>
          </a:r>
          <a:r>
            <a:rPr lang="ru-RU" dirty="0"/>
            <a:t> мен </a:t>
          </a:r>
          <a:r>
            <a:rPr lang="ru-RU" dirty="0" err="1"/>
            <a:t>жақын әлеуметтік </a:t>
          </a:r>
          <a:r>
            <a:rPr lang="ru-RU" dirty="0"/>
            <a:t>орта </a:t>
          </a:r>
          <a:r>
            <a:rPr lang="ru-RU" dirty="0" err="1"/>
            <a:t>тарапынан</a:t>
          </a:r>
          <a:r>
            <a:rPr lang="ru-RU" dirty="0"/>
            <a:t> </a:t>
          </a:r>
          <a:r>
            <a:rPr lang="ru-RU" dirty="0" err="1"/>
            <a:t>гипер-қамқорлық</a:t>
          </a:r>
          <a:r>
            <a:rPr lang="ru-RU" dirty="0"/>
            <a:t>;</a:t>
          </a:r>
        </a:p>
      </dgm:t>
    </dgm:pt>
    <dgm:pt modelId="{CD956348-EE7F-465A-A28D-23CF51406946}" type="parTrans" cxnId="{2DA56790-AC0F-4461-A981-66160192EE15}">
      <dgm:prSet/>
      <dgm:spPr/>
      <dgm:t>
        <a:bodyPr/>
        <a:lstStyle/>
        <a:p>
          <a:endParaRPr lang="ru-RU"/>
        </a:p>
      </dgm:t>
    </dgm:pt>
    <dgm:pt modelId="{D6A4A3CE-5CF3-4645-B49B-4EC96800DC05}" type="sibTrans" cxnId="{2DA56790-AC0F-4461-A981-66160192EE15}">
      <dgm:prSet/>
      <dgm:spPr/>
      <dgm:t>
        <a:bodyPr/>
        <a:lstStyle/>
        <a:p>
          <a:endParaRPr lang="ru-RU"/>
        </a:p>
      </dgm:t>
    </dgm:pt>
    <dgm:pt modelId="{2A7F10DF-D4F7-4359-8A9E-4B7D24B778CB}">
      <dgm:prSet/>
      <dgm:spPr/>
      <dgm:t>
        <a:bodyPr/>
        <a:lstStyle/>
        <a:p>
          <a:r>
            <a:rPr lang="ru-RU"/>
            <a:t>Психологиялық жарақат;</a:t>
          </a:r>
        </a:p>
      </dgm:t>
    </dgm:pt>
    <dgm:pt modelId="{09DD1076-8693-4120-A79B-E4BF5B4926AA}" type="parTrans" cxnId="{DC94D078-5267-49F9-B5B0-11B7F9A62438}">
      <dgm:prSet/>
      <dgm:spPr/>
      <dgm:t>
        <a:bodyPr/>
        <a:lstStyle/>
        <a:p>
          <a:endParaRPr lang="ru-RU"/>
        </a:p>
      </dgm:t>
    </dgm:pt>
    <dgm:pt modelId="{D00D7F23-31BE-4D4B-8FB1-E34C25C06AEE}" type="sibTrans" cxnId="{DC94D078-5267-49F9-B5B0-11B7F9A62438}">
      <dgm:prSet/>
      <dgm:spPr/>
      <dgm:t>
        <a:bodyPr/>
        <a:lstStyle/>
        <a:p>
          <a:endParaRPr lang="ru-RU"/>
        </a:p>
      </dgm:t>
    </dgm:pt>
    <dgm:pt modelId="{EA2E3B28-78DA-4984-9505-CBEF46889530}">
      <dgm:prSet/>
      <dgm:spPr/>
      <dgm:t>
        <a:bodyPr/>
        <a:lstStyle/>
        <a:p>
          <a:r>
            <a:rPr lang="ru-RU"/>
            <a:t>Баланың жеке басын елемеу (өз қалауын және әлемді көру);</a:t>
          </a:r>
        </a:p>
      </dgm:t>
    </dgm:pt>
    <dgm:pt modelId="{DABD53EF-9C33-4929-B361-54AE2F2888B4}" type="parTrans" cxnId="{2447BB1F-CF7D-49AC-B154-E721AFFCAC86}">
      <dgm:prSet/>
      <dgm:spPr/>
      <dgm:t>
        <a:bodyPr/>
        <a:lstStyle/>
        <a:p>
          <a:endParaRPr lang="ru-RU"/>
        </a:p>
      </dgm:t>
    </dgm:pt>
    <dgm:pt modelId="{AC276503-C391-40BD-9B28-C4F5D0BD33EB}" type="sibTrans" cxnId="{2447BB1F-CF7D-49AC-B154-E721AFFCAC86}">
      <dgm:prSet/>
      <dgm:spPr/>
      <dgm:t>
        <a:bodyPr/>
        <a:lstStyle/>
        <a:p>
          <a:endParaRPr lang="ru-RU"/>
        </a:p>
      </dgm:t>
    </dgm:pt>
    <dgm:pt modelId="{4DE0D44A-CACA-400E-B44F-A70DE8249F4A}">
      <dgm:prSet/>
      <dgm:spPr/>
      <dgm:t>
        <a:bodyPr/>
        <a:lstStyle/>
        <a:p>
          <a:r>
            <a:rPr lang="ru-RU"/>
            <a:t>Нарцистикалық жарақат (нарцист ата-аналары тәрбиелеген адамдарға тән).</a:t>
          </a:r>
        </a:p>
      </dgm:t>
    </dgm:pt>
    <dgm:pt modelId="{BCAA1B33-F72A-475D-9E93-49EDA7C9B77B}" type="parTrans" cxnId="{F1389F06-BFA1-4E4B-8C34-4BF83A6F2288}">
      <dgm:prSet/>
      <dgm:spPr/>
      <dgm:t>
        <a:bodyPr/>
        <a:lstStyle/>
        <a:p>
          <a:endParaRPr lang="ru-RU"/>
        </a:p>
      </dgm:t>
    </dgm:pt>
    <dgm:pt modelId="{F773F6F2-0058-4A52-B198-8A1AECCAB86E}" type="sibTrans" cxnId="{F1389F06-BFA1-4E4B-8C34-4BF83A6F2288}">
      <dgm:prSet/>
      <dgm:spPr/>
      <dgm:t>
        <a:bodyPr/>
        <a:lstStyle/>
        <a:p>
          <a:endParaRPr lang="ru-RU"/>
        </a:p>
      </dgm:t>
    </dgm:pt>
    <dgm:pt modelId="{10E05C07-26AC-424D-AAF7-80E80CFBBD55}" type="pres">
      <dgm:prSet presAssocID="{4842E0D5-126A-47A2-9081-AB15D180A202}" presName="cycle" presStyleCnt="0">
        <dgm:presLayoutVars>
          <dgm:dir/>
          <dgm:resizeHandles val="exact"/>
        </dgm:presLayoutVars>
      </dgm:prSet>
      <dgm:spPr/>
    </dgm:pt>
    <dgm:pt modelId="{35F6D13C-030B-4A45-BC09-16A3E3FEE7F1}" type="pres">
      <dgm:prSet presAssocID="{8664606E-CF00-4A82-B025-F3A3FB3C59E0}" presName="node" presStyleLbl="node1" presStyleIdx="0" presStyleCnt="5">
        <dgm:presLayoutVars>
          <dgm:bulletEnabled val="1"/>
        </dgm:presLayoutVars>
      </dgm:prSet>
      <dgm:spPr/>
    </dgm:pt>
    <dgm:pt modelId="{F35572A1-6C4A-439F-A821-DDD361FEC2A9}" type="pres">
      <dgm:prSet presAssocID="{8664606E-CF00-4A82-B025-F3A3FB3C59E0}" presName="spNode" presStyleCnt="0"/>
      <dgm:spPr/>
    </dgm:pt>
    <dgm:pt modelId="{8476F98B-ACB2-426C-A2AE-287C5BB7DF19}" type="pres">
      <dgm:prSet presAssocID="{DA34D55E-CC5C-489F-82C6-7ED4EFCE0C4E}" presName="sibTrans" presStyleLbl="sibTrans1D1" presStyleIdx="0" presStyleCnt="5"/>
      <dgm:spPr/>
    </dgm:pt>
    <dgm:pt modelId="{8B6E0B75-F019-4E39-B602-C88177BEA287}" type="pres">
      <dgm:prSet presAssocID="{8875B97B-6C03-4C3D-BAD6-17F48001985F}" presName="node" presStyleLbl="node1" presStyleIdx="1" presStyleCnt="5">
        <dgm:presLayoutVars>
          <dgm:bulletEnabled val="1"/>
        </dgm:presLayoutVars>
      </dgm:prSet>
      <dgm:spPr/>
    </dgm:pt>
    <dgm:pt modelId="{2D70D483-981A-4CFA-BAC0-035E958C3792}" type="pres">
      <dgm:prSet presAssocID="{8875B97B-6C03-4C3D-BAD6-17F48001985F}" presName="spNode" presStyleCnt="0"/>
      <dgm:spPr/>
    </dgm:pt>
    <dgm:pt modelId="{CE410E2B-E39D-400B-8EBF-0992195307DB}" type="pres">
      <dgm:prSet presAssocID="{D6A4A3CE-5CF3-4645-B49B-4EC96800DC05}" presName="sibTrans" presStyleLbl="sibTrans1D1" presStyleIdx="1" presStyleCnt="5"/>
      <dgm:spPr/>
    </dgm:pt>
    <dgm:pt modelId="{D90A160E-CC4D-4EA8-8C96-5D62FA881CFF}" type="pres">
      <dgm:prSet presAssocID="{2A7F10DF-D4F7-4359-8A9E-4B7D24B778CB}" presName="node" presStyleLbl="node1" presStyleIdx="2" presStyleCnt="5">
        <dgm:presLayoutVars>
          <dgm:bulletEnabled val="1"/>
        </dgm:presLayoutVars>
      </dgm:prSet>
      <dgm:spPr/>
    </dgm:pt>
    <dgm:pt modelId="{C4A0A32A-8064-4234-A194-E5BFED0B5885}" type="pres">
      <dgm:prSet presAssocID="{2A7F10DF-D4F7-4359-8A9E-4B7D24B778CB}" presName="spNode" presStyleCnt="0"/>
      <dgm:spPr/>
    </dgm:pt>
    <dgm:pt modelId="{59FA9B73-603A-4DD3-BE71-8BBF0D605DDD}" type="pres">
      <dgm:prSet presAssocID="{D00D7F23-31BE-4D4B-8FB1-E34C25C06AEE}" presName="sibTrans" presStyleLbl="sibTrans1D1" presStyleIdx="2" presStyleCnt="5"/>
      <dgm:spPr/>
    </dgm:pt>
    <dgm:pt modelId="{566913AC-388F-463C-8EDC-1FE37FC43C1D}" type="pres">
      <dgm:prSet presAssocID="{EA2E3B28-78DA-4984-9505-CBEF46889530}" presName="node" presStyleLbl="node1" presStyleIdx="3" presStyleCnt="5">
        <dgm:presLayoutVars>
          <dgm:bulletEnabled val="1"/>
        </dgm:presLayoutVars>
      </dgm:prSet>
      <dgm:spPr/>
    </dgm:pt>
    <dgm:pt modelId="{8FB0E6CF-9D8C-40DF-8B56-19739A643C3C}" type="pres">
      <dgm:prSet presAssocID="{EA2E3B28-78DA-4984-9505-CBEF46889530}" presName="spNode" presStyleCnt="0"/>
      <dgm:spPr/>
    </dgm:pt>
    <dgm:pt modelId="{EAFC1AB6-1D02-4C83-9E7E-A17B23B56FEC}" type="pres">
      <dgm:prSet presAssocID="{AC276503-C391-40BD-9B28-C4F5D0BD33EB}" presName="sibTrans" presStyleLbl="sibTrans1D1" presStyleIdx="3" presStyleCnt="5"/>
      <dgm:spPr/>
    </dgm:pt>
    <dgm:pt modelId="{B6025C2D-96E0-45F3-86C4-5C43197B5DC5}" type="pres">
      <dgm:prSet presAssocID="{4DE0D44A-CACA-400E-B44F-A70DE8249F4A}" presName="node" presStyleLbl="node1" presStyleIdx="4" presStyleCnt="5">
        <dgm:presLayoutVars>
          <dgm:bulletEnabled val="1"/>
        </dgm:presLayoutVars>
      </dgm:prSet>
      <dgm:spPr/>
    </dgm:pt>
    <dgm:pt modelId="{266BF675-B1B3-450E-9A4D-B2C4F77B28FE}" type="pres">
      <dgm:prSet presAssocID="{4DE0D44A-CACA-400E-B44F-A70DE8249F4A}" presName="spNode" presStyleCnt="0"/>
      <dgm:spPr/>
    </dgm:pt>
    <dgm:pt modelId="{62CF62C3-DD7D-433E-AA00-A0FA02E31655}" type="pres">
      <dgm:prSet presAssocID="{F773F6F2-0058-4A52-B198-8A1AECCAB86E}" presName="sibTrans" presStyleLbl="sibTrans1D1" presStyleIdx="4" presStyleCnt="5"/>
      <dgm:spPr/>
    </dgm:pt>
  </dgm:ptLst>
  <dgm:cxnLst>
    <dgm:cxn modelId="{07CBFB03-20CB-4E8D-ACA7-F6899F7A69B0}" type="presOf" srcId="{AC276503-C391-40BD-9B28-C4F5D0BD33EB}" destId="{EAFC1AB6-1D02-4C83-9E7E-A17B23B56FEC}" srcOrd="0" destOrd="0" presId="urn:microsoft.com/office/officeart/2005/8/layout/cycle5"/>
    <dgm:cxn modelId="{F1389F06-BFA1-4E4B-8C34-4BF83A6F2288}" srcId="{4842E0D5-126A-47A2-9081-AB15D180A202}" destId="{4DE0D44A-CACA-400E-B44F-A70DE8249F4A}" srcOrd="4" destOrd="0" parTransId="{BCAA1B33-F72A-475D-9E93-49EDA7C9B77B}" sibTransId="{F773F6F2-0058-4A52-B198-8A1AECCAB86E}"/>
    <dgm:cxn modelId="{FCC77D0A-1EE9-42B2-8E1B-3276495C5F41}" type="presOf" srcId="{EA2E3B28-78DA-4984-9505-CBEF46889530}" destId="{566913AC-388F-463C-8EDC-1FE37FC43C1D}" srcOrd="0" destOrd="0" presId="urn:microsoft.com/office/officeart/2005/8/layout/cycle5"/>
    <dgm:cxn modelId="{0295860E-4882-4129-A882-639D70C98608}" type="presOf" srcId="{4DE0D44A-CACA-400E-B44F-A70DE8249F4A}" destId="{B6025C2D-96E0-45F3-86C4-5C43197B5DC5}" srcOrd="0" destOrd="0" presId="urn:microsoft.com/office/officeart/2005/8/layout/cycle5"/>
    <dgm:cxn modelId="{2447BB1F-CF7D-49AC-B154-E721AFFCAC86}" srcId="{4842E0D5-126A-47A2-9081-AB15D180A202}" destId="{EA2E3B28-78DA-4984-9505-CBEF46889530}" srcOrd="3" destOrd="0" parTransId="{DABD53EF-9C33-4929-B361-54AE2F2888B4}" sibTransId="{AC276503-C391-40BD-9B28-C4F5D0BD33EB}"/>
    <dgm:cxn modelId="{1408D829-175E-4A87-ACEC-20A59EB2AE7D}" type="presOf" srcId="{D00D7F23-31BE-4D4B-8FB1-E34C25C06AEE}" destId="{59FA9B73-603A-4DD3-BE71-8BBF0D605DDD}" srcOrd="0" destOrd="0" presId="urn:microsoft.com/office/officeart/2005/8/layout/cycle5"/>
    <dgm:cxn modelId="{403E9350-869B-4E1C-927D-0F9E9698C8FC}" type="presOf" srcId="{DA34D55E-CC5C-489F-82C6-7ED4EFCE0C4E}" destId="{8476F98B-ACB2-426C-A2AE-287C5BB7DF19}" srcOrd="0" destOrd="0" presId="urn:microsoft.com/office/officeart/2005/8/layout/cycle5"/>
    <dgm:cxn modelId="{AB1D5F58-99CF-4743-A50E-2FD07355C59B}" srcId="{4842E0D5-126A-47A2-9081-AB15D180A202}" destId="{8664606E-CF00-4A82-B025-F3A3FB3C59E0}" srcOrd="0" destOrd="0" parTransId="{D81436BB-D818-4DE1-906A-EE6AA551658E}" sibTransId="{DA34D55E-CC5C-489F-82C6-7ED4EFCE0C4E}"/>
    <dgm:cxn modelId="{C580D96F-6DD9-4071-9141-DA0FB9A950FB}" type="presOf" srcId="{2A7F10DF-D4F7-4359-8A9E-4B7D24B778CB}" destId="{D90A160E-CC4D-4EA8-8C96-5D62FA881CFF}" srcOrd="0" destOrd="0" presId="urn:microsoft.com/office/officeart/2005/8/layout/cycle5"/>
    <dgm:cxn modelId="{3A56CE73-3C8D-470F-8FF3-A99BA1713CAA}" type="presOf" srcId="{D6A4A3CE-5CF3-4645-B49B-4EC96800DC05}" destId="{CE410E2B-E39D-400B-8EBF-0992195307DB}" srcOrd="0" destOrd="0" presId="urn:microsoft.com/office/officeart/2005/8/layout/cycle5"/>
    <dgm:cxn modelId="{DC94D078-5267-49F9-B5B0-11B7F9A62438}" srcId="{4842E0D5-126A-47A2-9081-AB15D180A202}" destId="{2A7F10DF-D4F7-4359-8A9E-4B7D24B778CB}" srcOrd="2" destOrd="0" parTransId="{09DD1076-8693-4120-A79B-E4BF5B4926AA}" sibTransId="{D00D7F23-31BE-4D4B-8FB1-E34C25C06AEE}"/>
    <dgm:cxn modelId="{2DA56790-AC0F-4461-A981-66160192EE15}" srcId="{4842E0D5-126A-47A2-9081-AB15D180A202}" destId="{8875B97B-6C03-4C3D-BAD6-17F48001985F}" srcOrd="1" destOrd="0" parTransId="{CD956348-EE7F-465A-A28D-23CF51406946}" sibTransId="{D6A4A3CE-5CF3-4645-B49B-4EC96800DC05}"/>
    <dgm:cxn modelId="{63E94099-058D-41AE-8EC8-E25146554736}" type="presOf" srcId="{8875B97B-6C03-4C3D-BAD6-17F48001985F}" destId="{8B6E0B75-F019-4E39-B602-C88177BEA287}" srcOrd="0" destOrd="0" presId="urn:microsoft.com/office/officeart/2005/8/layout/cycle5"/>
    <dgm:cxn modelId="{A03733AE-E545-43AA-AD5C-0228801AFCC7}" type="presOf" srcId="{8664606E-CF00-4A82-B025-F3A3FB3C59E0}" destId="{35F6D13C-030B-4A45-BC09-16A3E3FEE7F1}" srcOrd="0" destOrd="0" presId="urn:microsoft.com/office/officeart/2005/8/layout/cycle5"/>
    <dgm:cxn modelId="{3CC5AAB0-F128-4F3F-A6DB-46E0C5135C66}" type="presOf" srcId="{F773F6F2-0058-4A52-B198-8A1AECCAB86E}" destId="{62CF62C3-DD7D-433E-AA00-A0FA02E31655}" srcOrd="0" destOrd="0" presId="urn:microsoft.com/office/officeart/2005/8/layout/cycle5"/>
    <dgm:cxn modelId="{652ED7BB-F92A-48BD-A522-950FD0DE8EF1}" type="presOf" srcId="{4842E0D5-126A-47A2-9081-AB15D180A202}" destId="{10E05C07-26AC-424D-AAF7-80E80CFBBD55}" srcOrd="0" destOrd="0" presId="urn:microsoft.com/office/officeart/2005/8/layout/cycle5"/>
    <dgm:cxn modelId="{A6F2D9CB-0045-45CA-BBC2-474C6A744BF9}" type="presParOf" srcId="{10E05C07-26AC-424D-AAF7-80E80CFBBD55}" destId="{35F6D13C-030B-4A45-BC09-16A3E3FEE7F1}" srcOrd="0" destOrd="0" presId="urn:microsoft.com/office/officeart/2005/8/layout/cycle5"/>
    <dgm:cxn modelId="{E0AE0087-543F-4616-968C-5AE8F3C66074}" type="presParOf" srcId="{10E05C07-26AC-424D-AAF7-80E80CFBBD55}" destId="{F35572A1-6C4A-439F-A821-DDD361FEC2A9}" srcOrd="1" destOrd="0" presId="urn:microsoft.com/office/officeart/2005/8/layout/cycle5"/>
    <dgm:cxn modelId="{CA6B04C5-ECE7-4CA2-8448-19542C8F1BBE}" type="presParOf" srcId="{10E05C07-26AC-424D-AAF7-80E80CFBBD55}" destId="{8476F98B-ACB2-426C-A2AE-287C5BB7DF19}" srcOrd="2" destOrd="0" presId="urn:microsoft.com/office/officeart/2005/8/layout/cycle5"/>
    <dgm:cxn modelId="{A4B743C1-B80F-4C8B-BC46-D3791908AAA4}" type="presParOf" srcId="{10E05C07-26AC-424D-AAF7-80E80CFBBD55}" destId="{8B6E0B75-F019-4E39-B602-C88177BEA287}" srcOrd="3" destOrd="0" presId="urn:microsoft.com/office/officeart/2005/8/layout/cycle5"/>
    <dgm:cxn modelId="{F38077CD-D1D9-4EFA-9B51-75044290421B}" type="presParOf" srcId="{10E05C07-26AC-424D-AAF7-80E80CFBBD55}" destId="{2D70D483-981A-4CFA-BAC0-035E958C3792}" srcOrd="4" destOrd="0" presId="urn:microsoft.com/office/officeart/2005/8/layout/cycle5"/>
    <dgm:cxn modelId="{754BDD35-31AC-4120-979A-84C34153A0A8}" type="presParOf" srcId="{10E05C07-26AC-424D-AAF7-80E80CFBBD55}" destId="{CE410E2B-E39D-400B-8EBF-0992195307DB}" srcOrd="5" destOrd="0" presId="urn:microsoft.com/office/officeart/2005/8/layout/cycle5"/>
    <dgm:cxn modelId="{867B00B3-F5CD-442A-99FE-8852C401EA89}" type="presParOf" srcId="{10E05C07-26AC-424D-AAF7-80E80CFBBD55}" destId="{D90A160E-CC4D-4EA8-8C96-5D62FA881CFF}" srcOrd="6" destOrd="0" presId="urn:microsoft.com/office/officeart/2005/8/layout/cycle5"/>
    <dgm:cxn modelId="{FEB7944D-4F2E-48EF-B851-146014A57785}" type="presParOf" srcId="{10E05C07-26AC-424D-AAF7-80E80CFBBD55}" destId="{C4A0A32A-8064-4234-A194-E5BFED0B5885}" srcOrd="7" destOrd="0" presId="urn:microsoft.com/office/officeart/2005/8/layout/cycle5"/>
    <dgm:cxn modelId="{3B2D8A92-9386-4714-BCF0-ACEDA85A7C10}" type="presParOf" srcId="{10E05C07-26AC-424D-AAF7-80E80CFBBD55}" destId="{59FA9B73-603A-4DD3-BE71-8BBF0D605DDD}" srcOrd="8" destOrd="0" presId="urn:microsoft.com/office/officeart/2005/8/layout/cycle5"/>
    <dgm:cxn modelId="{92B3DF5F-80C1-4C73-AF6A-82EBB173FABC}" type="presParOf" srcId="{10E05C07-26AC-424D-AAF7-80E80CFBBD55}" destId="{566913AC-388F-463C-8EDC-1FE37FC43C1D}" srcOrd="9" destOrd="0" presId="urn:microsoft.com/office/officeart/2005/8/layout/cycle5"/>
    <dgm:cxn modelId="{F0F5F856-BAD0-4BC8-9863-A951580392CF}" type="presParOf" srcId="{10E05C07-26AC-424D-AAF7-80E80CFBBD55}" destId="{8FB0E6CF-9D8C-40DF-8B56-19739A643C3C}" srcOrd="10" destOrd="0" presId="urn:microsoft.com/office/officeart/2005/8/layout/cycle5"/>
    <dgm:cxn modelId="{FA232EF0-97D5-46E1-A0A0-11C730BEED7B}" type="presParOf" srcId="{10E05C07-26AC-424D-AAF7-80E80CFBBD55}" destId="{EAFC1AB6-1D02-4C83-9E7E-A17B23B56FEC}" srcOrd="11" destOrd="0" presId="urn:microsoft.com/office/officeart/2005/8/layout/cycle5"/>
    <dgm:cxn modelId="{02C4EC14-566F-42F0-A1C2-CA395C6447C1}" type="presParOf" srcId="{10E05C07-26AC-424D-AAF7-80E80CFBBD55}" destId="{B6025C2D-96E0-45F3-86C4-5C43197B5DC5}" srcOrd="12" destOrd="0" presId="urn:microsoft.com/office/officeart/2005/8/layout/cycle5"/>
    <dgm:cxn modelId="{C19FE1AE-C47B-4700-A2E5-D8B8B3887D57}" type="presParOf" srcId="{10E05C07-26AC-424D-AAF7-80E80CFBBD55}" destId="{266BF675-B1B3-450E-9A4D-B2C4F77B28FE}" srcOrd="13" destOrd="0" presId="urn:microsoft.com/office/officeart/2005/8/layout/cycle5"/>
    <dgm:cxn modelId="{8B7A0BA8-8702-4993-BABE-DD7F0E6B3C99}" type="presParOf" srcId="{10E05C07-26AC-424D-AAF7-80E80CFBBD55}" destId="{62CF62C3-DD7D-433E-AA00-A0FA02E31655}" srcOrd="14"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3F46F-799E-4FEB-907F-95DC04B5D748}">
      <dsp:nvSpPr>
        <dsp:cNvPr id="0" name=""/>
        <dsp:cNvSpPr/>
      </dsp:nvSpPr>
      <dsp:spPr>
        <a:xfrm>
          <a:off x="4471" y="1124137"/>
          <a:ext cx="4359460" cy="17036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kk-KZ" sz="1600" b="1" kern="1200"/>
            <a:t>Психоанализде (З. Фрейд, К. Юнг, О. Кернберг):</a:t>
          </a:r>
          <a:r>
            <a:rPr lang="kk-KZ" sz="1600" kern="1200"/>
            <a:t> нарциссизм тұлғаның қалыптасуындағы табиғи кезеңдердің бірі деп түсіндіріледі. Бала кезіндегі өзін-өзі сүю сезімі қалыпты құбылыс, бірақ ол ересек өмірде шамадан тыс көрінсе, патологиялық нарциссизмге әкеледі.</a:t>
          </a:r>
          <a:endParaRPr lang="ru-RU" sz="1600" kern="1200"/>
        </a:p>
      </dsp:txBody>
      <dsp:txXfrm>
        <a:off x="4471" y="1124137"/>
        <a:ext cx="4359460" cy="1703690"/>
      </dsp:txXfrm>
    </dsp:sp>
    <dsp:sp modelId="{03716662-1E46-405D-A88B-078F9887BE20}">
      <dsp:nvSpPr>
        <dsp:cNvPr id="0" name=""/>
        <dsp:cNvSpPr/>
      </dsp:nvSpPr>
      <dsp:spPr>
        <a:xfrm>
          <a:off x="4471" y="2827828"/>
          <a:ext cx="4359460" cy="7027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593C6F-7388-4A2E-A798-FC39127A3FCE}">
      <dsp:nvSpPr>
        <dsp:cNvPr id="0" name=""/>
        <dsp:cNvSpPr/>
      </dsp:nvSpPr>
      <dsp:spPr>
        <a:xfrm>
          <a:off x="4974256" y="1124137"/>
          <a:ext cx="4359460" cy="17036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kk-KZ" sz="1600" b="1" kern="1200"/>
            <a:t>Клиникалық психологияда:</a:t>
          </a:r>
          <a:r>
            <a:rPr lang="kk-KZ" sz="1600" kern="1200"/>
            <a:t> нарцистік тұлғалық бұзылыс (Narcissistic Personality Disorder) деп аталатын диагноз бар. Мұнда адам өзін ерекше санап, өзгелерден жоғары қояды, бірақ сынға төзімсіз, эмоциялық тұрақсыз болып келеді.</a:t>
          </a:r>
          <a:endParaRPr lang="ru-RU" sz="1600" kern="1200"/>
        </a:p>
      </dsp:txBody>
      <dsp:txXfrm>
        <a:off x="4974256" y="1124137"/>
        <a:ext cx="4359460" cy="1703690"/>
      </dsp:txXfrm>
    </dsp:sp>
    <dsp:sp modelId="{8EFB830B-4BB9-40BE-90FB-80A08E8D3800}">
      <dsp:nvSpPr>
        <dsp:cNvPr id="0" name=""/>
        <dsp:cNvSpPr/>
      </dsp:nvSpPr>
      <dsp:spPr>
        <a:xfrm>
          <a:off x="4974256" y="2827828"/>
          <a:ext cx="4359460" cy="7027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FA567F-E945-4DC4-9C58-2F982F7FB1E5}">
      <dsp:nvSpPr>
        <dsp:cNvPr id="0" name=""/>
        <dsp:cNvSpPr/>
      </dsp:nvSpPr>
      <dsp:spPr>
        <a:xfrm>
          <a:off x="9944041" y="1124137"/>
          <a:ext cx="4359460" cy="17036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kk-KZ" sz="1600" b="1" kern="1200"/>
            <a:t>Әлеуметтік психологияда:</a:t>
          </a:r>
          <a:r>
            <a:rPr lang="kk-KZ" sz="1600" kern="1200"/>
            <a:t> нарциссизм заманауи қоғамдағы мәдени құбылыстармен байланыстырылады. Жарнамалар, әлеуметтік желілердегі «менді» көрсету, жеке тұлғаның табысын дәріптеу – нарциссизмнің таралуына ықпал ететін факторлар.</a:t>
          </a:r>
          <a:endParaRPr lang="ru-RU" sz="1600" kern="1200"/>
        </a:p>
      </dsp:txBody>
      <dsp:txXfrm>
        <a:off x="9944041" y="1124137"/>
        <a:ext cx="4359460" cy="1703690"/>
      </dsp:txXfrm>
    </dsp:sp>
    <dsp:sp modelId="{86E2FCC0-0C4F-434F-BEB3-E9645D747E3A}">
      <dsp:nvSpPr>
        <dsp:cNvPr id="0" name=""/>
        <dsp:cNvSpPr/>
      </dsp:nvSpPr>
      <dsp:spPr>
        <a:xfrm>
          <a:off x="9944041" y="2827828"/>
          <a:ext cx="4359460" cy="7027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BDEAE-0523-41BA-9A77-C493AB4B5AA8}">
      <dsp:nvSpPr>
        <dsp:cNvPr id="0" name=""/>
        <dsp:cNvSpPr/>
      </dsp:nvSpPr>
      <dsp:spPr>
        <a:xfrm>
          <a:off x="0" y="9421"/>
          <a:ext cx="14109403" cy="79450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a:t>Отбасылық қатынастар (ерте жастағы анамен қарым-қатынас, бауырлармен қарым-қатынас)</a:t>
          </a:r>
          <a:endParaRPr lang="ru-RU" sz="2000" kern="1200"/>
        </a:p>
      </dsp:txBody>
      <dsp:txXfrm>
        <a:off x="38784" y="48205"/>
        <a:ext cx="14031835" cy="716935"/>
      </dsp:txXfrm>
    </dsp:sp>
    <dsp:sp modelId="{AF5ABC32-AF91-4326-A865-879850C794B0}">
      <dsp:nvSpPr>
        <dsp:cNvPr id="0" name=""/>
        <dsp:cNvSpPr/>
      </dsp:nvSpPr>
      <dsp:spPr>
        <a:xfrm>
          <a:off x="0" y="861524"/>
          <a:ext cx="14109403" cy="79450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a:t>Қоршаған ортаның әлеуметтік факторлары (ересектермен – ата-әжелермен, басқа туыстарымен немесе қамқоршыларымен тәрбиелеуі және өзара әрекеттесу ерекшеліктері)</a:t>
          </a:r>
          <a:endParaRPr lang="ru-RU" sz="2000" kern="1200"/>
        </a:p>
      </dsp:txBody>
      <dsp:txXfrm>
        <a:off x="38784" y="900308"/>
        <a:ext cx="14031835" cy="716935"/>
      </dsp:txXfrm>
    </dsp:sp>
    <dsp:sp modelId="{DC09C853-8E75-437D-98D8-FF2831685A8C}">
      <dsp:nvSpPr>
        <dsp:cNvPr id="0" name=""/>
        <dsp:cNvSpPr/>
      </dsp:nvSpPr>
      <dsp:spPr>
        <a:xfrm>
          <a:off x="0" y="1713628"/>
          <a:ext cx="14109403" cy="79450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a:t>Макроәлеуметтік факторлар (мысалы, мәдениеттегі жетістіктер, материалдық қамтамасыздық және т. Б.)</a:t>
          </a:r>
          <a:endParaRPr lang="ru-RU" sz="2000" kern="1200"/>
        </a:p>
      </dsp:txBody>
      <dsp:txXfrm>
        <a:off x="38784" y="1752412"/>
        <a:ext cx="14031835" cy="716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6D13C-030B-4A45-BC09-16A3E3FEE7F1}">
      <dsp:nvSpPr>
        <dsp:cNvPr id="0" name=""/>
        <dsp:cNvSpPr/>
      </dsp:nvSpPr>
      <dsp:spPr>
        <a:xfrm>
          <a:off x="2822784" y="6"/>
          <a:ext cx="1921267" cy="12488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kern="1200"/>
            <a:t>Өзін-өзі бағалаудың жеткіліксіз деңгейі;</a:t>
          </a:r>
          <a:endParaRPr lang="ru-RU" sz="1400" kern="1200"/>
        </a:p>
      </dsp:txBody>
      <dsp:txXfrm>
        <a:off x="2883747" y="60969"/>
        <a:ext cx="1799341" cy="1126897"/>
      </dsp:txXfrm>
    </dsp:sp>
    <dsp:sp modelId="{8476F98B-ACB2-426C-A2AE-287C5BB7DF19}">
      <dsp:nvSpPr>
        <dsp:cNvPr id="0" name=""/>
        <dsp:cNvSpPr/>
      </dsp:nvSpPr>
      <dsp:spPr>
        <a:xfrm>
          <a:off x="1286953" y="624417"/>
          <a:ext cx="4992930" cy="4992930"/>
        </a:xfrm>
        <a:custGeom>
          <a:avLst/>
          <a:gdLst/>
          <a:ahLst/>
          <a:cxnLst/>
          <a:rect l="0" t="0" r="0" b="0"/>
          <a:pathLst>
            <a:path>
              <a:moveTo>
                <a:pt x="3714838" y="317496"/>
              </a:moveTo>
              <a:arcTo wR="2496465" hR="2496465" stAng="17952707" swAng="121269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B6E0B75-F019-4E39-B602-C88177BEA287}">
      <dsp:nvSpPr>
        <dsp:cNvPr id="0" name=""/>
        <dsp:cNvSpPr/>
      </dsp:nvSpPr>
      <dsp:spPr>
        <a:xfrm>
          <a:off x="5197064" y="1725021"/>
          <a:ext cx="1921267" cy="12488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err="1"/>
            <a:t>Ата-аналар</a:t>
          </a:r>
          <a:r>
            <a:rPr lang="ru-RU" sz="1400" kern="1200" dirty="0"/>
            <a:t> мен </a:t>
          </a:r>
          <a:r>
            <a:rPr lang="ru-RU" sz="1400" kern="1200" dirty="0" err="1"/>
            <a:t>жақын әлеуметтік </a:t>
          </a:r>
          <a:r>
            <a:rPr lang="ru-RU" sz="1400" kern="1200" dirty="0"/>
            <a:t>орта </a:t>
          </a:r>
          <a:r>
            <a:rPr lang="ru-RU" sz="1400" kern="1200" dirty="0" err="1"/>
            <a:t>тарапынан</a:t>
          </a:r>
          <a:r>
            <a:rPr lang="ru-RU" sz="1400" kern="1200" dirty="0"/>
            <a:t> </a:t>
          </a:r>
          <a:r>
            <a:rPr lang="ru-RU" sz="1400" kern="1200" dirty="0" err="1"/>
            <a:t>гипер-қамқорлық</a:t>
          </a:r>
          <a:r>
            <a:rPr lang="ru-RU" sz="1400" kern="1200" dirty="0"/>
            <a:t>;</a:t>
          </a:r>
        </a:p>
      </dsp:txBody>
      <dsp:txXfrm>
        <a:off x="5258027" y="1785984"/>
        <a:ext cx="1799341" cy="1126897"/>
      </dsp:txXfrm>
    </dsp:sp>
    <dsp:sp modelId="{CE410E2B-E39D-400B-8EBF-0992195307DB}">
      <dsp:nvSpPr>
        <dsp:cNvPr id="0" name=""/>
        <dsp:cNvSpPr/>
      </dsp:nvSpPr>
      <dsp:spPr>
        <a:xfrm>
          <a:off x="1286953" y="624417"/>
          <a:ext cx="4992930" cy="4992930"/>
        </a:xfrm>
        <a:custGeom>
          <a:avLst/>
          <a:gdLst/>
          <a:ahLst/>
          <a:cxnLst/>
          <a:rect l="0" t="0" r="0" b="0"/>
          <a:pathLst>
            <a:path>
              <a:moveTo>
                <a:pt x="4986961" y="2669002"/>
              </a:moveTo>
              <a:arcTo wR="2496465" hR="2496465" stAng="21837782" swAng="136062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90A160E-CC4D-4EA8-8C96-5D62FA881CFF}">
      <dsp:nvSpPr>
        <dsp:cNvPr id="0" name=""/>
        <dsp:cNvSpPr/>
      </dsp:nvSpPr>
      <dsp:spPr>
        <a:xfrm>
          <a:off x="4290170" y="4516154"/>
          <a:ext cx="1921267" cy="12488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a:t>Психологиялық жарақат;</a:t>
          </a:r>
        </a:p>
      </dsp:txBody>
      <dsp:txXfrm>
        <a:off x="4351133" y="4577117"/>
        <a:ext cx="1799341" cy="1126897"/>
      </dsp:txXfrm>
    </dsp:sp>
    <dsp:sp modelId="{59FA9B73-603A-4DD3-BE71-8BBF0D605DDD}">
      <dsp:nvSpPr>
        <dsp:cNvPr id="0" name=""/>
        <dsp:cNvSpPr/>
      </dsp:nvSpPr>
      <dsp:spPr>
        <a:xfrm>
          <a:off x="1286953" y="624417"/>
          <a:ext cx="4992930" cy="4992930"/>
        </a:xfrm>
        <a:custGeom>
          <a:avLst/>
          <a:gdLst/>
          <a:ahLst/>
          <a:cxnLst/>
          <a:rect l="0" t="0" r="0" b="0"/>
          <a:pathLst>
            <a:path>
              <a:moveTo>
                <a:pt x="2803285" y="4974004"/>
              </a:moveTo>
              <a:arcTo wR="2496465" hR="2496465" stAng="4976424" swAng="84715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66913AC-388F-463C-8EDC-1FE37FC43C1D}">
      <dsp:nvSpPr>
        <dsp:cNvPr id="0" name=""/>
        <dsp:cNvSpPr/>
      </dsp:nvSpPr>
      <dsp:spPr>
        <a:xfrm>
          <a:off x="1355399" y="4516154"/>
          <a:ext cx="1921267" cy="12488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a:t>Баланың жеке басын елемеу (өз қалауын және әлемді көру);</a:t>
          </a:r>
        </a:p>
      </dsp:txBody>
      <dsp:txXfrm>
        <a:off x="1416362" y="4577117"/>
        <a:ext cx="1799341" cy="1126897"/>
      </dsp:txXfrm>
    </dsp:sp>
    <dsp:sp modelId="{EAFC1AB6-1D02-4C83-9E7E-A17B23B56FEC}">
      <dsp:nvSpPr>
        <dsp:cNvPr id="0" name=""/>
        <dsp:cNvSpPr/>
      </dsp:nvSpPr>
      <dsp:spPr>
        <a:xfrm>
          <a:off x="1286953" y="624417"/>
          <a:ext cx="4992930" cy="4992930"/>
        </a:xfrm>
        <a:custGeom>
          <a:avLst/>
          <a:gdLst/>
          <a:ahLst/>
          <a:cxnLst/>
          <a:rect l="0" t="0" r="0" b="0"/>
          <a:pathLst>
            <a:path>
              <a:moveTo>
                <a:pt x="265022" y="3615840"/>
              </a:moveTo>
              <a:arcTo wR="2496465" hR="2496465" stAng="9201597" swAng="136062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6025C2D-96E0-45F3-86C4-5C43197B5DC5}">
      <dsp:nvSpPr>
        <dsp:cNvPr id="0" name=""/>
        <dsp:cNvSpPr/>
      </dsp:nvSpPr>
      <dsp:spPr>
        <a:xfrm>
          <a:off x="448505" y="1725021"/>
          <a:ext cx="1921267" cy="12488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a:t>Нарцистикалық жарақат (нарцист ата-аналары тәрбиелеген адамдарға тән).</a:t>
          </a:r>
        </a:p>
      </dsp:txBody>
      <dsp:txXfrm>
        <a:off x="509468" y="1785984"/>
        <a:ext cx="1799341" cy="1126897"/>
      </dsp:txXfrm>
    </dsp:sp>
    <dsp:sp modelId="{62CF62C3-DD7D-433E-AA00-A0FA02E31655}">
      <dsp:nvSpPr>
        <dsp:cNvPr id="0" name=""/>
        <dsp:cNvSpPr/>
      </dsp:nvSpPr>
      <dsp:spPr>
        <a:xfrm>
          <a:off x="1286953" y="624417"/>
          <a:ext cx="4992930" cy="4992930"/>
        </a:xfrm>
        <a:custGeom>
          <a:avLst/>
          <a:gdLst/>
          <a:ahLst/>
          <a:cxnLst/>
          <a:rect l="0" t="0" r="0" b="0"/>
          <a:pathLst>
            <a:path>
              <a:moveTo>
                <a:pt x="600308" y="872603"/>
              </a:moveTo>
              <a:arcTo wR="2496465" hR="2496465" stAng="13234598" swAng="121269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xfrm>
            <a:off x="-762000" y="1096963"/>
            <a:ext cx="9753600" cy="54879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xfrm>
            <a:off x="822960" y="6948623"/>
            <a:ext cx="6583680" cy="6584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4377" tIns="62188" rIns="124377" bIns="62188"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xfrm>
            <a:off x="4661536" y="13897246"/>
            <a:ext cx="3566160" cy="730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77" tIns="62188" rIns="124377" bIns="62188"/>
          <a:lstStyle>
            <a:lvl1pPr>
              <a:defRPr>
                <a:solidFill>
                  <a:schemeClr val="tx1"/>
                </a:solidFill>
                <a:latin typeface="Arial" panose="020B0604020202020204" pitchFamily="34" charset="0"/>
                <a:cs typeface="Arial" panose="020B0604020202020204" pitchFamily="34" charset="0"/>
              </a:defRPr>
            </a:lvl1pPr>
            <a:lvl2pPr marL="1010561" indent="-388677">
              <a:defRPr>
                <a:solidFill>
                  <a:schemeClr val="tx1"/>
                </a:solidFill>
                <a:latin typeface="Arial" panose="020B0604020202020204" pitchFamily="34" charset="0"/>
                <a:cs typeface="Arial" panose="020B0604020202020204" pitchFamily="34" charset="0"/>
              </a:defRPr>
            </a:lvl2pPr>
            <a:lvl3pPr marL="1554709" indent="-310942">
              <a:defRPr>
                <a:solidFill>
                  <a:schemeClr val="tx1"/>
                </a:solidFill>
                <a:latin typeface="Arial" panose="020B0604020202020204" pitchFamily="34" charset="0"/>
                <a:cs typeface="Arial" panose="020B0604020202020204" pitchFamily="34" charset="0"/>
              </a:defRPr>
            </a:lvl3pPr>
            <a:lvl4pPr marL="2176592" indent="-310942">
              <a:defRPr>
                <a:solidFill>
                  <a:schemeClr val="tx1"/>
                </a:solidFill>
                <a:latin typeface="Arial" panose="020B0604020202020204" pitchFamily="34" charset="0"/>
                <a:cs typeface="Arial" panose="020B0604020202020204" pitchFamily="34" charset="0"/>
              </a:defRPr>
            </a:lvl4pPr>
            <a:lvl5pPr marL="2798475" indent="-310942">
              <a:defRPr>
                <a:solidFill>
                  <a:schemeClr val="tx1"/>
                </a:solidFill>
                <a:latin typeface="Arial" panose="020B0604020202020204" pitchFamily="34" charset="0"/>
                <a:cs typeface="Arial" panose="020B0604020202020204" pitchFamily="34" charset="0"/>
              </a:defRPr>
            </a:lvl5pPr>
            <a:lvl6pPr marL="342035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042242"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664126"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28600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1243767" eaLnBrk="0" fontAlgn="base" hangingPunct="0">
              <a:spcBef>
                <a:spcPct val="0"/>
              </a:spcBef>
              <a:spcAft>
                <a:spcPct val="0"/>
              </a:spcAft>
              <a:defRPr/>
            </a:pPr>
            <a:fld id="{3B8D0B8F-73B5-4E4A-99F3-9004156A2761}" type="slidenum">
              <a:rPr lang="ru-RU" altLang="ru-RU" sz="1600" smtClean="0">
                <a:solidFill>
                  <a:prstClr val="black"/>
                </a:solidFill>
              </a:rPr>
              <a:pPr algn="r" defTabSz="1243767" eaLnBrk="0" fontAlgn="base" hangingPunct="0">
                <a:spcBef>
                  <a:spcPct val="0"/>
                </a:spcBef>
                <a:spcAft>
                  <a:spcPct val="0"/>
                </a:spcAft>
                <a:defRPr/>
              </a:pPr>
              <a:t>2</a:t>
            </a:fld>
            <a:endParaRPr lang="ru-RU" altLang="ru-RU" sz="1600" dirty="0">
              <a:solidFill>
                <a:prstClr val="black"/>
              </a:solidFill>
            </a:endParaRPr>
          </a:p>
        </p:txBody>
      </p:sp>
    </p:spTree>
    <p:extLst>
      <p:ext uri="{BB962C8B-B14F-4D97-AF65-F5344CB8AC3E}">
        <p14:creationId xmlns:p14="http://schemas.microsoft.com/office/powerpoint/2010/main" val="22725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xfrm>
            <a:off x="137160" y="1097397"/>
            <a:ext cx="7955280" cy="5486984"/>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xfrm>
            <a:off x="822960" y="6948623"/>
            <a:ext cx="6583680" cy="6584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4377" tIns="62188" rIns="124377" bIns="62188"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xfrm>
            <a:off x="4661536" y="13897246"/>
            <a:ext cx="3566160" cy="730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77" tIns="62188" rIns="124377" bIns="62188"/>
          <a:lstStyle>
            <a:lvl1pPr>
              <a:defRPr>
                <a:solidFill>
                  <a:schemeClr val="tx1"/>
                </a:solidFill>
                <a:latin typeface="Arial" panose="020B0604020202020204" pitchFamily="34" charset="0"/>
                <a:cs typeface="Arial" panose="020B0604020202020204" pitchFamily="34" charset="0"/>
              </a:defRPr>
            </a:lvl1pPr>
            <a:lvl2pPr marL="1010561" indent="-388677">
              <a:defRPr>
                <a:solidFill>
                  <a:schemeClr val="tx1"/>
                </a:solidFill>
                <a:latin typeface="Arial" panose="020B0604020202020204" pitchFamily="34" charset="0"/>
                <a:cs typeface="Arial" panose="020B0604020202020204" pitchFamily="34" charset="0"/>
              </a:defRPr>
            </a:lvl2pPr>
            <a:lvl3pPr marL="1554709" indent="-310942">
              <a:defRPr>
                <a:solidFill>
                  <a:schemeClr val="tx1"/>
                </a:solidFill>
                <a:latin typeface="Arial" panose="020B0604020202020204" pitchFamily="34" charset="0"/>
                <a:cs typeface="Arial" panose="020B0604020202020204" pitchFamily="34" charset="0"/>
              </a:defRPr>
            </a:lvl3pPr>
            <a:lvl4pPr marL="2176592" indent="-310942">
              <a:defRPr>
                <a:solidFill>
                  <a:schemeClr val="tx1"/>
                </a:solidFill>
                <a:latin typeface="Arial" panose="020B0604020202020204" pitchFamily="34" charset="0"/>
                <a:cs typeface="Arial" panose="020B0604020202020204" pitchFamily="34" charset="0"/>
              </a:defRPr>
            </a:lvl4pPr>
            <a:lvl5pPr marL="2798475" indent="-310942">
              <a:defRPr>
                <a:solidFill>
                  <a:schemeClr val="tx1"/>
                </a:solidFill>
                <a:latin typeface="Arial" panose="020B0604020202020204" pitchFamily="34" charset="0"/>
                <a:cs typeface="Arial" panose="020B0604020202020204" pitchFamily="34" charset="0"/>
              </a:defRPr>
            </a:lvl5pPr>
            <a:lvl6pPr marL="342035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042242"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664126"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28600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1243767" eaLnBrk="0" fontAlgn="base" hangingPunct="0">
              <a:spcBef>
                <a:spcPct val="0"/>
              </a:spcBef>
              <a:spcAft>
                <a:spcPct val="0"/>
              </a:spcAft>
              <a:defRPr/>
            </a:pPr>
            <a:fld id="{3B8D0B8F-73B5-4E4A-99F3-9004156A2761}" type="slidenum">
              <a:rPr lang="ru-RU" altLang="ru-RU" sz="1600" smtClean="0">
                <a:solidFill>
                  <a:prstClr val="black"/>
                </a:solidFill>
              </a:rPr>
              <a:pPr algn="r" defTabSz="1243767" eaLnBrk="0" fontAlgn="base" hangingPunct="0">
                <a:spcBef>
                  <a:spcPct val="0"/>
                </a:spcBef>
                <a:spcAft>
                  <a:spcPct val="0"/>
                </a:spcAft>
                <a:defRPr/>
              </a:pPr>
              <a:t>14</a:t>
            </a:fld>
            <a:endParaRPr lang="ru-RU" altLang="ru-RU" sz="1600" dirty="0">
              <a:solidFill>
                <a:prstClr val="black"/>
              </a:solidFill>
            </a:endParaRPr>
          </a:p>
        </p:txBody>
      </p:sp>
    </p:spTree>
    <p:extLst>
      <p:ext uri="{BB962C8B-B14F-4D97-AF65-F5344CB8AC3E}">
        <p14:creationId xmlns:p14="http://schemas.microsoft.com/office/powerpoint/2010/main" val="179235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xfrm>
            <a:off x="-762000" y="1096963"/>
            <a:ext cx="9753600" cy="54879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xfrm>
            <a:off x="822960" y="6948623"/>
            <a:ext cx="6583680" cy="6584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4377" tIns="62188" rIns="124377" bIns="62188"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xfrm>
            <a:off x="4661536" y="13897246"/>
            <a:ext cx="3566160" cy="730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77" tIns="62188" rIns="124377" bIns="62188"/>
          <a:lstStyle>
            <a:lvl1pPr>
              <a:defRPr>
                <a:solidFill>
                  <a:schemeClr val="tx1"/>
                </a:solidFill>
                <a:latin typeface="Arial" panose="020B0604020202020204" pitchFamily="34" charset="0"/>
                <a:cs typeface="Arial" panose="020B0604020202020204" pitchFamily="34" charset="0"/>
              </a:defRPr>
            </a:lvl1pPr>
            <a:lvl2pPr marL="1010561" indent="-388677">
              <a:defRPr>
                <a:solidFill>
                  <a:schemeClr val="tx1"/>
                </a:solidFill>
                <a:latin typeface="Arial" panose="020B0604020202020204" pitchFamily="34" charset="0"/>
                <a:cs typeface="Arial" panose="020B0604020202020204" pitchFamily="34" charset="0"/>
              </a:defRPr>
            </a:lvl2pPr>
            <a:lvl3pPr marL="1554709" indent="-310942">
              <a:defRPr>
                <a:solidFill>
                  <a:schemeClr val="tx1"/>
                </a:solidFill>
                <a:latin typeface="Arial" panose="020B0604020202020204" pitchFamily="34" charset="0"/>
                <a:cs typeface="Arial" panose="020B0604020202020204" pitchFamily="34" charset="0"/>
              </a:defRPr>
            </a:lvl3pPr>
            <a:lvl4pPr marL="2176592" indent="-310942">
              <a:defRPr>
                <a:solidFill>
                  <a:schemeClr val="tx1"/>
                </a:solidFill>
                <a:latin typeface="Arial" panose="020B0604020202020204" pitchFamily="34" charset="0"/>
                <a:cs typeface="Arial" panose="020B0604020202020204" pitchFamily="34" charset="0"/>
              </a:defRPr>
            </a:lvl4pPr>
            <a:lvl5pPr marL="2798475" indent="-310942">
              <a:defRPr>
                <a:solidFill>
                  <a:schemeClr val="tx1"/>
                </a:solidFill>
                <a:latin typeface="Arial" panose="020B0604020202020204" pitchFamily="34" charset="0"/>
                <a:cs typeface="Arial" panose="020B0604020202020204" pitchFamily="34" charset="0"/>
              </a:defRPr>
            </a:lvl5pPr>
            <a:lvl6pPr marL="342035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042242"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664126"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28600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1243767" eaLnBrk="0" fontAlgn="base" hangingPunct="0">
              <a:spcBef>
                <a:spcPct val="0"/>
              </a:spcBef>
              <a:spcAft>
                <a:spcPct val="0"/>
              </a:spcAft>
              <a:defRPr/>
            </a:pPr>
            <a:fld id="{3B8D0B8F-73B5-4E4A-99F3-9004156A2761}" type="slidenum">
              <a:rPr lang="ru-RU" altLang="ru-RU" sz="1600" smtClean="0">
                <a:solidFill>
                  <a:prstClr val="black"/>
                </a:solidFill>
              </a:rPr>
              <a:pPr algn="r" defTabSz="1243767" eaLnBrk="0" fontAlgn="base" hangingPunct="0">
                <a:spcBef>
                  <a:spcPct val="0"/>
                </a:spcBef>
                <a:spcAft>
                  <a:spcPct val="0"/>
                </a:spcAft>
                <a:defRPr/>
              </a:pPr>
              <a:t>3</a:t>
            </a:fld>
            <a:endParaRPr lang="ru-RU" altLang="ru-RU" sz="1600" dirty="0">
              <a:solidFill>
                <a:prstClr val="black"/>
              </a:solidFill>
            </a:endParaRPr>
          </a:p>
        </p:txBody>
      </p:sp>
    </p:spTree>
    <p:extLst>
      <p:ext uri="{BB962C8B-B14F-4D97-AF65-F5344CB8AC3E}">
        <p14:creationId xmlns:p14="http://schemas.microsoft.com/office/powerpoint/2010/main" val="385503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95CCD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821054" y="5384799"/>
            <a:ext cx="10241280" cy="1808480"/>
          </a:xfrm>
          <a:prstGeom prst="rect">
            <a:avLst/>
          </a:prstGeom>
        </p:spPr>
        <p:txBody>
          <a:bodyPr lIns="109728" tIns="54864" rIns="109728" bIns="54864"/>
          <a:lstStyle/>
          <a:p>
            <a:r>
              <a:rPr lang="ru-RU"/>
              <a:t>Образец заголовка</a:t>
            </a:r>
            <a:endParaRPr lang="en-US" dirty="0"/>
          </a:p>
        </p:txBody>
      </p:sp>
      <p:sp>
        <p:nvSpPr>
          <p:cNvPr id="3" name="Content Placeholder 2"/>
          <p:cNvSpPr>
            <a:spLocks noGrp="1"/>
          </p:cNvSpPr>
          <p:nvPr>
            <p:ph idx="1"/>
          </p:nvPr>
        </p:nvSpPr>
        <p:spPr>
          <a:xfrm>
            <a:off x="821054" y="822961"/>
            <a:ext cx="10241280" cy="4338320"/>
          </a:xfrm>
          <a:prstGeom prst="rect">
            <a:avLst/>
          </a:prstGeom>
        </p:spPr>
        <p:txBody>
          <a:bodyPr lIns="109728" tIns="54864" rIns="109728" bIns="54864"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1885294" y="7406641"/>
            <a:ext cx="1920240" cy="438150"/>
          </a:xfrm>
          <a:prstGeom prst="rect">
            <a:avLst/>
          </a:prstGeom>
        </p:spPr>
        <p:txBody>
          <a:bodyPr lIns="109728" tIns="54864" rIns="109728" bIns="54864"/>
          <a:lstStyle/>
          <a:p>
            <a:pPr>
              <a:defRPr/>
            </a:pPr>
            <a:fld id="{21487DBB-1F1E-4F72-B829-6C9988CC79E5}" type="datetimeFigureOut">
              <a:rPr lang="ru-RU" smtClean="0"/>
              <a:pPr>
                <a:defRPr/>
              </a:pPr>
              <a:t>01.10.2025</a:t>
            </a:fld>
            <a:endParaRPr lang="ru-RU"/>
          </a:p>
        </p:txBody>
      </p:sp>
      <p:sp>
        <p:nvSpPr>
          <p:cNvPr id="5" name="Footer Placeholder 4"/>
          <p:cNvSpPr>
            <a:spLocks noGrp="1"/>
          </p:cNvSpPr>
          <p:nvPr>
            <p:ph type="ftr" sz="quarter" idx="11"/>
          </p:nvPr>
        </p:nvSpPr>
        <p:spPr>
          <a:xfrm>
            <a:off x="821054" y="7406641"/>
            <a:ext cx="9052560" cy="438150"/>
          </a:xfrm>
          <a:prstGeom prst="rect">
            <a:avLst/>
          </a:prstGeom>
        </p:spPr>
        <p:txBody>
          <a:bodyPr lIns="109728" tIns="54864" rIns="109728" bIns="54864"/>
          <a:lstStyle/>
          <a:p>
            <a:pPr>
              <a:defRPr/>
            </a:pPr>
            <a:endParaRPr lang="ru-RU"/>
          </a:p>
        </p:txBody>
      </p:sp>
      <p:sp>
        <p:nvSpPr>
          <p:cNvPr id="6" name="Slide Number Placeholder 5"/>
          <p:cNvSpPr>
            <a:spLocks noGrp="1"/>
          </p:cNvSpPr>
          <p:nvPr>
            <p:ph type="sldNum" sz="quarter" idx="12"/>
          </p:nvPr>
        </p:nvSpPr>
        <p:spPr>
          <a:xfrm>
            <a:off x="12435841" y="6694171"/>
            <a:ext cx="1370694" cy="803910"/>
          </a:xfrm>
          <a:prstGeom prst="rect">
            <a:avLst/>
          </a:prstGeom>
        </p:spPr>
        <p:txBody>
          <a:bodyPr lIns="109728" tIns="54864" rIns="109728" bIns="54864"/>
          <a:lstStyle/>
          <a:p>
            <a:pPr>
              <a:defRPr/>
            </a:pPr>
            <a:fld id="{4C3FFF8C-91DD-463A-AEA1-4FC0140120AF}" type="slidenum">
              <a:rPr lang="ru-RU" altLang="en-US" smtClean="0"/>
              <a:pPr>
                <a:defRPr/>
              </a:pPr>
              <a:t>‹#›</a:t>
            </a:fld>
            <a:endParaRPr lang="ru-RU" altLang="en-US"/>
          </a:p>
        </p:txBody>
      </p:sp>
    </p:spTree>
    <p:extLst>
      <p:ext uri="{BB962C8B-B14F-4D97-AF65-F5344CB8AC3E}">
        <p14:creationId xmlns:p14="http://schemas.microsoft.com/office/powerpoint/2010/main" val="4290270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97280" y="2556512"/>
            <a:ext cx="12435840" cy="1764030"/>
          </a:xfrm>
          <a:prstGeom prst="rect">
            <a:avLst/>
          </a:prstGeom>
        </p:spPr>
        <p:txBody>
          <a:bodyPr lIns="109728" tIns="54864" rIns="109728" bIns="54864"/>
          <a:lstStyle/>
          <a:p>
            <a:r>
              <a:rPr lang="ru-RU"/>
              <a:t>Образец заголовка</a:t>
            </a:r>
          </a:p>
        </p:txBody>
      </p:sp>
      <p:sp>
        <p:nvSpPr>
          <p:cNvPr id="3" name="Подзаголовок 2"/>
          <p:cNvSpPr>
            <a:spLocks noGrp="1"/>
          </p:cNvSpPr>
          <p:nvPr>
            <p:ph type="subTitle" idx="1"/>
          </p:nvPr>
        </p:nvSpPr>
        <p:spPr>
          <a:xfrm>
            <a:off x="2194560" y="4663440"/>
            <a:ext cx="10241280" cy="2103120"/>
          </a:xfrm>
          <a:prstGeom prst="rect">
            <a:avLst/>
          </a:prstGeom>
        </p:spPr>
        <p:txBody>
          <a:bodyPr lIns="109728" tIns="54864" rIns="109728" bIns="54864"/>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748C643F-DB16-456A-BA0E-CE58C2038575}"/>
              </a:ext>
            </a:extLst>
          </p:cNvPr>
          <p:cNvSpPr>
            <a:spLocks noGrp="1"/>
          </p:cNvSpPr>
          <p:nvPr>
            <p:ph type="dt" sz="half" idx="10"/>
          </p:nvPr>
        </p:nvSpPr>
        <p:spPr>
          <a:xfrm>
            <a:off x="731520" y="7627622"/>
            <a:ext cx="3413760" cy="438150"/>
          </a:xfrm>
          <a:prstGeom prst="rect">
            <a:avLst/>
          </a:prstGeom>
        </p:spPr>
        <p:txBody>
          <a:bodyPr lIns="109728" tIns="54864" rIns="109728" bIns="54864"/>
          <a:lstStyle>
            <a:lvl1pPr>
              <a:defRPr/>
            </a:lvl1pPr>
          </a:lstStyle>
          <a:p>
            <a:pPr>
              <a:defRPr/>
            </a:pPr>
            <a:fld id="{0503DAF4-A44C-4E73-A9D8-E81EC8449F90}" type="datetimeFigureOut">
              <a:rPr lang="ru-RU"/>
              <a:pPr>
                <a:defRPr/>
              </a:pPr>
              <a:t>01.10.2025</a:t>
            </a:fld>
            <a:endParaRPr lang="ru-RU" dirty="0"/>
          </a:p>
        </p:txBody>
      </p:sp>
      <p:sp>
        <p:nvSpPr>
          <p:cNvPr id="5" name="Нижний колонтитул 4">
            <a:extLst>
              <a:ext uri="{FF2B5EF4-FFF2-40B4-BE49-F238E27FC236}">
                <a16:creationId xmlns:a16="http://schemas.microsoft.com/office/drawing/2014/main" id="{B3EF0BEB-BD8D-4B13-B785-B5A2E3C056D2}"/>
              </a:ext>
            </a:extLst>
          </p:cNvPr>
          <p:cNvSpPr>
            <a:spLocks noGrp="1"/>
          </p:cNvSpPr>
          <p:nvPr>
            <p:ph type="ftr" sz="quarter" idx="11"/>
          </p:nvPr>
        </p:nvSpPr>
        <p:spPr>
          <a:xfrm>
            <a:off x="4998720" y="7627622"/>
            <a:ext cx="4632960" cy="438150"/>
          </a:xfrm>
          <a:prstGeom prst="rect">
            <a:avLst/>
          </a:prstGeom>
        </p:spPr>
        <p:txBody>
          <a:bodyPr lIns="109728" tIns="54864" rIns="109728" bIns="54864"/>
          <a:lstStyle>
            <a:lvl1pPr>
              <a:defRPr/>
            </a:lvl1pPr>
          </a:lstStyle>
          <a:p>
            <a:pPr>
              <a:defRPr/>
            </a:pPr>
            <a:endParaRPr lang="ru-RU"/>
          </a:p>
        </p:txBody>
      </p:sp>
      <p:sp>
        <p:nvSpPr>
          <p:cNvPr id="6" name="Номер слайда 5">
            <a:extLst>
              <a:ext uri="{FF2B5EF4-FFF2-40B4-BE49-F238E27FC236}">
                <a16:creationId xmlns:a16="http://schemas.microsoft.com/office/drawing/2014/main" id="{C9EC9375-601F-4373-9427-2CC6C94F6790}"/>
              </a:ext>
            </a:extLst>
          </p:cNvPr>
          <p:cNvSpPr>
            <a:spLocks noGrp="1"/>
          </p:cNvSpPr>
          <p:nvPr>
            <p:ph type="sldNum" sz="quarter" idx="12"/>
          </p:nvPr>
        </p:nvSpPr>
        <p:spPr>
          <a:xfrm>
            <a:off x="10485120" y="7627622"/>
            <a:ext cx="3413760" cy="438150"/>
          </a:xfrm>
          <a:prstGeom prst="rect">
            <a:avLst/>
          </a:prstGeom>
        </p:spPr>
        <p:txBody>
          <a:bodyPr lIns="109728" tIns="54864" rIns="109728" bIns="54864"/>
          <a:lstStyle>
            <a:lvl1pPr>
              <a:defRPr/>
            </a:lvl1pPr>
          </a:lstStyle>
          <a:p>
            <a:pPr>
              <a:defRPr/>
            </a:pPr>
            <a:fld id="{4DD51E33-2FD2-413E-9884-3519C6CF4693}" type="slidenum">
              <a:rPr lang="ru-RU" altLang="en-US"/>
              <a:pPr>
                <a:defRPr/>
              </a:pPr>
              <a:t>‹#›</a:t>
            </a:fld>
            <a:endParaRPr lang="ru-RU" altLang="en-US" dirty="0"/>
          </a:p>
        </p:txBody>
      </p:sp>
    </p:spTree>
    <p:extLst>
      <p:ext uri="{BB962C8B-B14F-4D97-AF65-F5344CB8AC3E}">
        <p14:creationId xmlns:p14="http://schemas.microsoft.com/office/powerpoint/2010/main" val="3306474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jpe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4.pn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biblioclub.ru/index.php?page=book&amp;id=7038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a:extLst>
              <a:ext uri="{FF2B5EF4-FFF2-40B4-BE49-F238E27FC236}">
                <a16:creationId xmlns:a16="http://schemas.microsoft.com/office/drawing/2014/main" id="{1059DEF4-67EB-4FA2-B83A-0D5A2CBDDACE}"/>
              </a:ext>
            </a:extLst>
          </p:cNvPr>
          <p:cNvPicPr>
            <a:picLocks noChangeAspect="1"/>
          </p:cNvPicPr>
          <p:nvPr/>
        </p:nvPicPr>
        <p:blipFill>
          <a:blip r:embed="rId2">
            <a:duotone>
              <a:schemeClr val="bg2">
                <a:shade val="45000"/>
                <a:satMod val="135000"/>
              </a:schemeClr>
              <a:prstClr val="white"/>
            </a:duotone>
          </a:blip>
          <a:stretch>
            <a:fillRect/>
          </a:stretch>
        </p:blipFill>
        <p:spPr>
          <a:xfrm>
            <a:off x="0" y="0"/>
            <a:ext cx="14630400" cy="8229600"/>
          </a:xfrm>
          <a:prstGeom prst="rect">
            <a:avLst/>
          </a:prstGeom>
          <a:solidFill>
            <a:srgbClr val="92D050"/>
          </a:solidFill>
        </p:spPr>
      </p:pic>
      <p:sp>
        <p:nvSpPr>
          <p:cNvPr id="4100" name="TextBox 6">
            <a:extLst>
              <a:ext uri="{FF2B5EF4-FFF2-40B4-BE49-F238E27FC236}">
                <a16:creationId xmlns:a16="http://schemas.microsoft.com/office/drawing/2014/main" id="{B40FC791-94D1-4D53-95F1-D425A21CBC75}"/>
              </a:ext>
            </a:extLst>
          </p:cNvPr>
          <p:cNvSpPr txBox="1">
            <a:spLocks noChangeArrowheads="1"/>
          </p:cNvSpPr>
          <p:nvPr/>
        </p:nvSpPr>
        <p:spPr bwMode="auto">
          <a:xfrm>
            <a:off x="439225" y="6949587"/>
            <a:ext cx="12397663" cy="8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54864" rIns="109728" bIns="5486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ru-RU" sz="2900" b="1" i="1" dirty="0" err="1">
                <a:solidFill>
                  <a:schemeClr val="accent1"/>
                </a:solidFill>
                <a:latin typeface="Arial" pitchFamily="34" charset="0"/>
                <a:ea typeface="Calibri" panose="020F0502020204030204" pitchFamily="34" charset="0"/>
                <a:cs typeface="Arial" pitchFamily="34" charset="0"/>
              </a:rPr>
              <a:t>Мандыкаева</a:t>
            </a:r>
            <a:r>
              <a:rPr lang="ru-RU" sz="2900" b="1" i="1" dirty="0">
                <a:solidFill>
                  <a:schemeClr val="accent1"/>
                </a:solidFill>
                <a:latin typeface="Arial" pitchFamily="34" charset="0"/>
                <a:ea typeface="Calibri" panose="020F0502020204030204" pitchFamily="34" charset="0"/>
                <a:cs typeface="Arial" pitchFamily="34" charset="0"/>
              </a:rPr>
              <a:t> </a:t>
            </a:r>
            <a:r>
              <a:rPr lang="ru-RU" sz="2900" b="1" i="1" dirty="0" err="1">
                <a:solidFill>
                  <a:schemeClr val="accent1"/>
                </a:solidFill>
                <a:latin typeface="Arial" pitchFamily="34" charset="0"/>
                <a:ea typeface="Calibri" panose="020F0502020204030204" pitchFamily="34" charset="0"/>
                <a:cs typeface="Arial" pitchFamily="34" charset="0"/>
              </a:rPr>
              <a:t>Алмагуль</a:t>
            </a:r>
            <a:r>
              <a:rPr lang="ru-RU" sz="2900" b="1" i="1" dirty="0">
                <a:solidFill>
                  <a:schemeClr val="accent1"/>
                </a:solidFill>
                <a:latin typeface="Arial" pitchFamily="34" charset="0"/>
                <a:ea typeface="Calibri" panose="020F0502020204030204" pitchFamily="34" charset="0"/>
                <a:cs typeface="Arial" pitchFamily="34" charset="0"/>
              </a:rPr>
              <a:t> </a:t>
            </a:r>
            <a:r>
              <a:rPr lang="ru-RU" sz="2900" b="1" i="1" dirty="0" err="1">
                <a:solidFill>
                  <a:schemeClr val="accent1"/>
                </a:solidFill>
                <a:latin typeface="Arial" pitchFamily="34" charset="0"/>
                <a:ea typeface="Calibri" panose="020F0502020204030204" pitchFamily="34" charset="0"/>
                <a:cs typeface="Arial" pitchFamily="34" charset="0"/>
              </a:rPr>
              <a:t>Рамазановна</a:t>
            </a:r>
            <a:endParaRPr lang="en-US" sz="2900" b="1" i="1" dirty="0">
              <a:solidFill>
                <a:schemeClr val="accent1"/>
              </a:solidFill>
              <a:latin typeface="Arial" pitchFamily="34" charset="0"/>
              <a:ea typeface="Calibri" panose="020F0502020204030204" pitchFamily="34" charset="0"/>
              <a:cs typeface="Arial" pitchFamily="34" charset="0"/>
            </a:endParaRPr>
          </a:p>
          <a:p>
            <a:pPr algn="ctr">
              <a:spcBef>
                <a:spcPts val="0"/>
              </a:spcBef>
              <a:buNone/>
            </a:pPr>
            <a:r>
              <a:rPr lang="kk-KZ" sz="1900" i="1" dirty="0">
                <a:solidFill>
                  <a:schemeClr val="accent1"/>
                </a:solidFill>
                <a:latin typeface="Arial" pitchFamily="34" charset="0"/>
                <a:ea typeface="Calibri" panose="020F0502020204030204" pitchFamily="34" charset="0"/>
                <a:cs typeface="Arial" pitchFamily="34" charset="0"/>
              </a:rPr>
              <a:t>Л</a:t>
            </a:r>
            <a:r>
              <a:rPr lang="ru-RU" sz="1900" i="1" dirty="0">
                <a:solidFill>
                  <a:schemeClr val="accent1"/>
                </a:solidFill>
                <a:latin typeface="Arial" pitchFamily="34" charset="0"/>
                <a:ea typeface="Calibri" panose="020F0502020204030204" pitchFamily="34" charset="0"/>
                <a:cs typeface="Arial" pitchFamily="34" charset="0"/>
              </a:rPr>
              <a:t>.</a:t>
            </a:r>
            <a:r>
              <a:rPr lang="ru-RU" sz="1900" i="1" dirty="0" err="1">
                <a:solidFill>
                  <a:schemeClr val="accent1"/>
                </a:solidFill>
                <a:latin typeface="Arial" pitchFamily="34" charset="0"/>
                <a:ea typeface="Calibri" panose="020F0502020204030204" pitchFamily="34" charset="0"/>
                <a:cs typeface="Arial" pitchFamily="34" charset="0"/>
              </a:rPr>
              <a:t>Н.Гумилев</a:t>
            </a:r>
            <a:r>
              <a:rPr lang="ru-RU" sz="1900" i="1" dirty="0">
                <a:solidFill>
                  <a:schemeClr val="accent1"/>
                </a:solidFill>
                <a:latin typeface="Arial" pitchFamily="34" charset="0"/>
                <a:ea typeface="Calibri" panose="020F0502020204030204" pitchFamily="34" charset="0"/>
                <a:cs typeface="Arial" pitchFamily="34" charset="0"/>
              </a:rPr>
              <a:t> </a:t>
            </a:r>
            <a:r>
              <a:rPr lang="ru-RU" sz="1900" i="1" dirty="0" err="1">
                <a:solidFill>
                  <a:schemeClr val="accent1"/>
                </a:solidFill>
                <a:latin typeface="Arial" pitchFamily="34" charset="0"/>
                <a:ea typeface="Calibri" panose="020F0502020204030204" pitchFamily="34" charset="0"/>
                <a:cs typeface="Arial" pitchFamily="34" charset="0"/>
              </a:rPr>
              <a:t>атындағы</a:t>
            </a:r>
            <a:r>
              <a:rPr lang="ru-RU" sz="1900" i="1" dirty="0">
                <a:solidFill>
                  <a:schemeClr val="accent1"/>
                </a:solidFill>
                <a:latin typeface="Arial" pitchFamily="34" charset="0"/>
                <a:ea typeface="Calibri" panose="020F0502020204030204" pitchFamily="34" charset="0"/>
                <a:cs typeface="Arial" pitchFamily="34" charset="0"/>
              </a:rPr>
              <a:t> </a:t>
            </a:r>
            <a:r>
              <a:rPr lang="ru-RU" sz="1900" i="1" dirty="0" err="1">
                <a:solidFill>
                  <a:schemeClr val="accent1"/>
                </a:solidFill>
                <a:latin typeface="Arial" pitchFamily="34" charset="0"/>
                <a:ea typeface="Calibri" panose="020F0502020204030204" pitchFamily="34" charset="0"/>
                <a:cs typeface="Arial" pitchFamily="34" charset="0"/>
              </a:rPr>
              <a:t>Еуразия</a:t>
            </a:r>
            <a:r>
              <a:rPr lang="ru-RU" sz="1900" i="1" dirty="0">
                <a:solidFill>
                  <a:schemeClr val="accent1"/>
                </a:solidFill>
                <a:latin typeface="Arial" pitchFamily="34" charset="0"/>
                <a:ea typeface="Calibri" panose="020F0502020204030204" pitchFamily="34" charset="0"/>
                <a:cs typeface="Arial" pitchFamily="34" charset="0"/>
              </a:rPr>
              <a:t> </a:t>
            </a:r>
            <a:r>
              <a:rPr lang="ru-RU" sz="1900" i="1" dirty="0" err="1">
                <a:solidFill>
                  <a:schemeClr val="accent1"/>
                </a:solidFill>
                <a:latin typeface="Arial" pitchFamily="34" charset="0"/>
                <a:ea typeface="Calibri" panose="020F0502020204030204" pitchFamily="34" charset="0"/>
                <a:cs typeface="Arial" pitchFamily="34" charset="0"/>
              </a:rPr>
              <a:t>ұлттық</a:t>
            </a:r>
            <a:r>
              <a:rPr lang="ru-RU" sz="1900" i="1" dirty="0">
                <a:solidFill>
                  <a:schemeClr val="accent1"/>
                </a:solidFill>
                <a:latin typeface="Arial" pitchFamily="34" charset="0"/>
                <a:ea typeface="Calibri" panose="020F0502020204030204" pitchFamily="34" charset="0"/>
                <a:cs typeface="Arial" pitchFamily="34" charset="0"/>
              </a:rPr>
              <a:t> </a:t>
            </a:r>
            <a:r>
              <a:rPr lang="ru-RU" sz="1900" i="1" dirty="0" err="1">
                <a:solidFill>
                  <a:schemeClr val="accent1"/>
                </a:solidFill>
                <a:latin typeface="Arial" pitchFamily="34" charset="0"/>
                <a:ea typeface="Calibri" panose="020F0502020204030204" pitchFamily="34" charset="0"/>
                <a:cs typeface="Arial" pitchFamily="34" charset="0"/>
              </a:rPr>
              <a:t>университеті</a:t>
            </a:r>
            <a:r>
              <a:rPr lang="ru-RU" sz="1900" i="1" dirty="0">
                <a:solidFill>
                  <a:schemeClr val="accent1"/>
                </a:solidFill>
                <a:latin typeface="Arial" pitchFamily="34" charset="0"/>
                <a:ea typeface="Calibri" panose="020F0502020204030204" pitchFamily="34" charset="0"/>
                <a:cs typeface="Arial" pitchFamily="34" charset="0"/>
              </a:rPr>
              <a:t>, психология </a:t>
            </a:r>
            <a:r>
              <a:rPr lang="ru-RU" sz="1900" i="1" dirty="0" err="1">
                <a:solidFill>
                  <a:schemeClr val="accent1"/>
                </a:solidFill>
                <a:latin typeface="Arial" pitchFamily="34" charset="0"/>
                <a:ea typeface="Calibri" panose="020F0502020204030204" pitchFamily="34" charset="0"/>
                <a:cs typeface="Arial" pitchFamily="34" charset="0"/>
              </a:rPr>
              <a:t>ғылымдарының</a:t>
            </a:r>
            <a:r>
              <a:rPr lang="ru-RU" sz="1900" i="1" dirty="0">
                <a:solidFill>
                  <a:schemeClr val="accent1"/>
                </a:solidFill>
                <a:latin typeface="Arial" pitchFamily="34" charset="0"/>
                <a:ea typeface="Calibri" panose="020F0502020204030204" pitchFamily="34" charset="0"/>
                <a:cs typeface="Arial" pitchFamily="34" charset="0"/>
              </a:rPr>
              <a:t> кандидаты, доцент</a:t>
            </a:r>
          </a:p>
        </p:txBody>
      </p:sp>
      <p:sp>
        <p:nvSpPr>
          <p:cNvPr id="4" name="Прямоугольник 3"/>
          <p:cNvSpPr/>
          <p:nvPr/>
        </p:nvSpPr>
        <p:spPr>
          <a:xfrm>
            <a:off x="806282" y="3001877"/>
            <a:ext cx="8390153" cy="1895904"/>
          </a:xfrm>
          <a:prstGeom prst="rect">
            <a:avLst/>
          </a:prstGeom>
        </p:spPr>
        <p:txBody>
          <a:bodyPr wrap="square" lIns="109728" tIns="54864" rIns="109728" bIns="54864">
            <a:spAutoFit/>
          </a:bodyPr>
          <a:lstStyle/>
          <a:p>
            <a:pPr algn="ctr"/>
            <a:r>
              <a:rPr lang="kk-KZ" sz="5800" b="1" dirty="0">
                <a:solidFill>
                  <a:schemeClr val="accent1"/>
                </a:solidFill>
                <a:latin typeface="Arial" pitchFamily="34" charset="0"/>
                <a:ea typeface="Calibri" panose="020F0502020204030204" pitchFamily="34" charset="0"/>
                <a:cs typeface="Arial" pitchFamily="34" charset="0"/>
              </a:rPr>
              <a:t>ДИФФЕРЕНЦИАЛДЫ</a:t>
            </a:r>
          </a:p>
          <a:p>
            <a:pPr algn="ctr"/>
            <a:r>
              <a:rPr lang="kk-KZ" sz="5800" b="1" dirty="0">
                <a:solidFill>
                  <a:schemeClr val="accent1"/>
                </a:solidFill>
                <a:latin typeface="Arial" pitchFamily="34" charset="0"/>
                <a:ea typeface="Calibri" panose="020F0502020204030204" pitchFamily="34" charset="0"/>
                <a:cs typeface="Arial" pitchFamily="34" charset="0"/>
              </a:rPr>
              <a:t> ПСИХОЛОГИЯ</a:t>
            </a:r>
          </a:p>
        </p:txBody>
      </p:sp>
      <p:pic>
        <p:nvPicPr>
          <p:cNvPr id="1028" name="Picture 4" descr="Picture background">
            <a:extLst>
              <a:ext uri="{FF2B5EF4-FFF2-40B4-BE49-F238E27FC236}">
                <a16:creationId xmlns:a16="http://schemas.microsoft.com/office/drawing/2014/main" id="{F20842D9-59F7-4D9C-9D8A-4FF1A1D45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0243" y="4207397"/>
            <a:ext cx="2198110" cy="3170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icture background">
            <a:extLst>
              <a:ext uri="{FF2B5EF4-FFF2-40B4-BE49-F238E27FC236}">
                <a16:creationId xmlns:a16="http://schemas.microsoft.com/office/drawing/2014/main" id="{02D0DF62-5A00-4B21-9DFE-2D791133F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6888" y="1225616"/>
            <a:ext cx="1661465" cy="25237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Picture background">
            <a:extLst>
              <a:ext uri="{FF2B5EF4-FFF2-40B4-BE49-F238E27FC236}">
                <a16:creationId xmlns:a16="http://schemas.microsoft.com/office/drawing/2014/main" id="{D9B928ED-289F-4F2B-8EB9-2E84B2EC3C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48339" y="3556104"/>
            <a:ext cx="1419858" cy="21194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Picture background">
            <a:extLst>
              <a:ext uri="{FF2B5EF4-FFF2-40B4-BE49-F238E27FC236}">
                <a16:creationId xmlns:a16="http://schemas.microsoft.com/office/drawing/2014/main" id="{F58BFC81-EDA6-44BA-9190-52570377EE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6435" y="5096851"/>
            <a:ext cx="1419858" cy="1954057"/>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a:extLst>
              <a:ext uri="{FF2B5EF4-FFF2-40B4-BE49-F238E27FC236}">
                <a16:creationId xmlns:a16="http://schemas.microsoft.com/office/drawing/2014/main" id="{779FDCC6-CE17-4B22-AA7D-5E32B9CE1E0A}"/>
              </a:ext>
            </a:extLst>
          </p:cNvPr>
          <p:cNvPicPr>
            <a:picLocks noChangeAspect="1"/>
          </p:cNvPicPr>
          <p:nvPr/>
        </p:nvPicPr>
        <p:blipFill>
          <a:blip r:embed="rId7"/>
          <a:stretch>
            <a:fillRect/>
          </a:stretch>
        </p:blipFill>
        <p:spPr>
          <a:xfrm>
            <a:off x="11359892" y="1564436"/>
            <a:ext cx="1476996" cy="1969328"/>
          </a:xfrm>
          <a:prstGeom prst="rect">
            <a:avLst/>
          </a:prstGeom>
        </p:spPr>
      </p:pic>
      <p:pic>
        <p:nvPicPr>
          <p:cNvPr id="1038" name="Picture 14" descr="Picture background">
            <a:extLst>
              <a:ext uri="{FF2B5EF4-FFF2-40B4-BE49-F238E27FC236}">
                <a16:creationId xmlns:a16="http://schemas.microsoft.com/office/drawing/2014/main" id="{CC9625F0-447D-4154-8DB9-F9644E4A55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98427" y="3515386"/>
            <a:ext cx="917062" cy="1275047"/>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15">
            <a:extLst>
              <a:ext uri="{FF2B5EF4-FFF2-40B4-BE49-F238E27FC236}">
                <a16:creationId xmlns:a16="http://schemas.microsoft.com/office/drawing/2014/main" id="{774886D9-15E4-41B1-9073-901318295C4B}"/>
              </a:ext>
            </a:extLst>
          </p:cNvPr>
          <p:cNvPicPr>
            <a:picLocks noChangeAspect="1"/>
          </p:cNvPicPr>
          <p:nvPr/>
        </p:nvPicPr>
        <p:blipFill>
          <a:blip r:embed="rId9"/>
          <a:stretch>
            <a:fillRect/>
          </a:stretch>
        </p:blipFill>
        <p:spPr>
          <a:xfrm>
            <a:off x="10790639" y="2748341"/>
            <a:ext cx="472212" cy="720323"/>
          </a:xfrm>
          <a:prstGeom prst="rect">
            <a:avLst/>
          </a:prstGeom>
        </p:spPr>
      </p:pic>
      <p:pic>
        <p:nvPicPr>
          <p:cNvPr id="1042" name="Picture 18" descr="Picture background">
            <a:extLst>
              <a:ext uri="{FF2B5EF4-FFF2-40B4-BE49-F238E27FC236}">
                <a16:creationId xmlns:a16="http://schemas.microsoft.com/office/drawing/2014/main" id="{E8DD5E28-C314-4E51-AF99-A181EA8A286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36271"/>
          <a:stretch/>
        </p:blipFill>
        <p:spPr bwMode="auto">
          <a:xfrm>
            <a:off x="10748338" y="5810740"/>
            <a:ext cx="1419859" cy="127912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icture background">
            <a:extLst>
              <a:ext uri="{FF2B5EF4-FFF2-40B4-BE49-F238E27FC236}">
                <a16:creationId xmlns:a16="http://schemas.microsoft.com/office/drawing/2014/main" id="{12A6E642-6C53-4090-A869-BE8FFE46EBA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48279" y="5807798"/>
            <a:ext cx="861966" cy="1257034"/>
          </a:xfrm>
          <a:prstGeom prst="rect">
            <a:avLst/>
          </a:prstGeom>
          <a:noFill/>
          <a:extLst>
            <a:ext uri="{909E8E84-426E-40DD-AFC4-6F175D3DCCD1}">
              <a14:hiddenFill xmlns:a14="http://schemas.microsoft.com/office/drawing/2010/main">
                <a:solidFill>
                  <a:srgbClr val="FFFFFF"/>
                </a:solidFill>
              </a14:hiddenFill>
            </a:ext>
          </a:extLst>
        </p:spPr>
      </p:pic>
      <p:sp>
        <p:nvSpPr>
          <p:cNvPr id="26" name="Прямоугольник 25">
            <a:extLst>
              <a:ext uri="{FF2B5EF4-FFF2-40B4-BE49-F238E27FC236}">
                <a16:creationId xmlns:a16="http://schemas.microsoft.com/office/drawing/2014/main" id="{20B22823-1B7A-4BBE-96E4-B681194634D4}"/>
              </a:ext>
            </a:extLst>
          </p:cNvPr>
          <p:cNvSpPr/>
          <p:nvPr/>
        </p:nvSpPr>
        <p:spPr>
          <a:xfrm>
            <a:off x="1859600" y="314500"/>
            <a:ext cx="12338444" cy="553998"/>
          </a:xfrm>
          <a:prstGeom prst="rect">
            <a:avLst/>
          </a:prstGeom>
        </p:spPr>
        <p:txBody>
          <a:bodyPr wrap="square" lIns="109728" tIns="54864" rIns="109728" bIns="54864">
            <a:spAutoFit/>
          </a:bodyPr>
          <a:lstStyle/>
          <a:p>
            <a:pPr algn="ctr"/>
            <a:r>
              <a:rPr lang="ru-RU" sz="2900" b="1" dirty="0">
                <a:solidFill>
                  <a:srgbClr val="7499B4"/>
                </a:solidFill>
                <a:latin typeface="Arial" pitchFamily="34" charset="0"/>
                <a:ea typeface="Calibri" panose="020F0502020204030204" pitchFamily="34" charset="0"/>
                <a:cs typeface="Arial" pitchFamily="34" charset="0"/>
              </a:rPr>
              <a:t>Л.Н.ГУМИЛЕВ АТЫНДАҒЫ ЕУРАЗИЯ ҰЛТТЫҚ УНИВЕРСИТЕТІ</a:t>
            </a:r>
            <a:endParaRPr lang="kk-KZ" sz="2900" b="1" dirty="0">
              <a:solidFill>
                <a:srgbClr val="7499B4"/>
              </a:solidFill>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val="3092351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3" name="Рисунок 22" descr="фон.jpg"/>
          <p:cNvPicPr>
            <a:picLocks noChangeAspect="1"/>
          </p:cNvPicPr>
          <p:nvPr/>
        </p:nvPicPr>
        <p:blipFill>
          <a:blip r:embed="rId3"/>
          <a:stretch>
            <a:fillRect/>
          </a:stretch>
        </p:blipFill>
        <p:spPr>
          <a:xfrm>
            <a:off x="0" y="0"/>
            <a:ext cx="14630400" cy="8229600"/>
          </a:xfrm>
          <a:prstGeom prst="rect">
            <a:avLst/>
          </a:prstGeom>
        </p:spPr>
      </p:pic>
      <p:sp>
        <p:nvSpPr>
          <p:cNvPr id="2" name="Text 0"/>
          <p:cNvSpPr/>
          <p:nvPr/>
        </p:nvSpPr>
        <p:spPr>
          <a:xfrm>
            <a:off x="2282938" y="378023"/>
            <a:ext cx="11490127" cy="429578"/>
          </a:xfrm>
          <a:prstGeom prst="rect">
            <a:avLst/>
          </a:prstGeom>
          <a:noFill/>
          <a:ln/>
        </p:spPr>
        <p:txBody>
          <a:bodyPr wrap="none" lIns="0" tIns="0" rIns="0" bIns="0" rtlCol="0" anchor="t"/>
          <a:lstStyle/>
          <a:p>
            <a:pPr algn="ctr">
              <a:lnSpc>
                <a:spcPts val="3350"/>
              </a:lnSpc>
            </a:pPr>
            <a:r>
              <a:rPr lang="ru-RU" sz="2800" b="1" dirty="0" err="1">
                <a:solidFill>
                  <a:srgbClr val="2E3C4E"/>
                </a:solidFill>
                <a:latin typeface="Arial" pitchFamily="34" charset="0"/>
                <a:ea typeface="Host Grotesk Medium" pitchFamily="34" charset="-122"/>
                <a:cs typeface="Arial" pitchFamily="34" charset="0"/>
              </a:rPr>
              <a:t>Нарциссизмнің негізгі</a:t>
            </a:r>
            <a:r>
              <a:rPr lang="ru-RU" sz="2800" b="1" dirty="0">
                <a:solidFill>
                  <a:srgbClr val="2E3C4E"/>
                </a:solidFill>
                <a:latin typeface="Arial" pitchFamily="34" charset="0"/>
                <a:ea typeface="Host Grotesk Medium" pitchFamily="34" charset="-122"/>
                <a:cs typeface="Arial" pitchFamily="34" charset="0"/>
              </a:rPr>
              <a:t> </a:t>
            </a:r>
            <a:r>
              <a:rPr lang="ru-RU" sz="2800" b="1" dirty="0" err="1">
                <a:solidFill>
                  <a:srgbClr val="2E3C4E"/>
                </a:solidFill>
                <a:latin typeface="Arial" pitchFamily="34" charset="0"/>
                <a:ea typeface="Host Grotesk Medium" pitchFamily="34" charset="-122"/>
                <a:cs typeface="Arial" pitchFamily="34" charset="0"/>
              </a:rPr>
              <a:t>себептері</a:t>
            </a:r>
            <a:endParaRPr lang="en-US" sz="2800" b="1" dirty="0">
              <a:latin typeface="Arial" pitchFamily="34" charset="0"/>
              <a:cs typeface="Arial" pitchFamily="34" charset="0"/>
            </a:endParaRPr>
          </a:p>
        </p:txBody>
      </p:sp>
      <p:sp>
        <p:nvSpPr>
          <p:cNvPr id="3" name="Text 1"/>
          <p:cNvSpPr/>
          <p:nvPr/>
        </p:nvSpPr>
        <p:spPr>
          <a:xfrm>
            <a:off x="6868633" y="1231378"/>
            <a:ext cx="7538483" cy="412433"/>
          </a:xfrm>
          <a:prstGeom prst="rect">
            <a:avLst/>
          </a:prstGeom>
          <a:noFill/>
          <a:ln/>
        </p:spPr>
        <p:txBody>
          <a:bodyPr wrap="square" lIns="0" tIns="0" rIns="0" bIns="0" rtlCol="0" anchor="t"/>
          <a:lstStyle/>
          <a:p>
            <a:r>
              <a:rPr lang="kk-KZ" dirty="0">
                <a:latin typeface="Arial" pitchFamily="34" charset="0"/>
                <a:cs typeface="Arial" pitchFamily="34" charset="0"/>
              </a:rPr>
              <a:t>	Жеке тұлғаның жалпы құрылымына байланысты белгілі бәр себептер нарциссизмнің әртүрлі формаларының дамуына әкелуі мүмкін. Әдетте, психоэмоционалды, отбасылық, педагогикалық, әлеуметтік себептер жүйке жүйесінің тұқым қуалаушылығы мен биологиялық сипаттамаларының негізіне "түседі", бұл нарцистикалық тұлғаның бұзылуының қалыптасуына әкеледі.</a:t>
            </a:r>
            <a:endParaRPr lang="ru-RU" dirty="0">
              <a:latin typeface="Arial" pitchFamily="34" charset="0"/>
              <a:cs typeface="Arial" pitchFamily="34" charset="0"/>
            </a:endParaRPr>
          </a:p>
          <a:p>
            <a:r>
              <a:rPr lang="ru-RU" dirty="0">
                <a:latin typeface="Arial" pitchFamily="34" charset="0"/>
                <a:cs typeface="Arial" pitchFamily="34" charset="0"/>
              </a:rPr>
              <a:t>	Нарцисс пен </a:t>
            </a:r>
            <a:r>
              <a:rPr lang="ru-RU" dirty="0" err="1">
                <a:latin typeface="Arial" pitchFamily="34" charset="0"/>
                <a:cs typeface="Arial" pitchFamily="34" charset="0"/>
              </a:rPr>
              <a:t>оның жақындарының психотерапиясы</a:t>
            </a:r>
            <a:endParaRPr lang="ru-RU" dirty="0">
              <a:latin typeface="Arial" pitchFamily="34" charset="0"/>
              <a:cs typeface="Arial" pitchFamily="34" charset="0"/>
            </a:endParaRPr>
          </a:p>
          <a:p>
            <a:r>
              <a:rPr lang="kk-KZ" dirty="0">
                <a:latin typeface="Arial" pitchFamily="34" charset="0"/>
                <a:cs typeface="Arial" pitchFamily="34" charset="0"/>
              </a:rPr>
              <a:t>Нарциссизм адамның өзіне ғана емес, оның айналасына да теріс әсер етеді, сондықтан нарциссист пен оның жақындары үшін өзара әрекеттесудің әрбір қатысушысы үшін отбасылық немесе жеке ұсынылады. Өздерінің қарым-қатынастарында көптеген нарцистикалық тұлғалар бар адамдар олармен өзара әрекеттесудің негізгі ережелерін үйренуі керек:</a:t>
            </a:r>
            <a:endParaRPr lang="ru-RU" dirty="0">
              <a:latin typeface="Arial" pitchFamily="34" charset="0"/>
              <a:cs typeface="Arial" pitchFamily="34" charset="0"/>
            </a:endParaRPr>
          </a:p>
          <a:p>
            <a:pPr lvl="2">
              <a:buFont typeface="Arial" pitchFamily="34" charset="0"/>
              <a:buChar char="•"/>
            </a:pPr>
            <a:r>
              <a:rPr lang="ru-RU" dirty="0" err="1">
                <a:latin typeface="Arial" pitchFamily="34" charset="0"/>
                <a:cs typeface="Arial" pitchFamily="34" charset="0"/>
              </a:rPr>
              <a:t>Жеке</a:t>
            </a:r>
            <a:r>
              <a:rPr lang="ru-RU" dirty="0">
                <a:latin typeface="Arial" pitchFamily="34" charset="0"/>
                <a:cs typeface="Arial" pitchFamily="34" charset="0"/>
              </a:rPr>
              <a:t> </a:t>
            </a:r>
            <a:r>
              <a:rPr lang="ru-RU" dirty="0" err="1">
                <a:latin typeface="Arial" pitchFamily="34" charset="0"/>
                <a:cs typeface="Arial" pitchFamily="34" charset="0"/>
              </a:rPr>
              <a:t>шекараларын</a:t>
            </a:r>
            <a:r>
              <a:rPr lang="ru-RU" dirty="0">
                <a:latin typeface="Arial" pitchFamily="34" charset="0"/>
                <a:cs typeface="Arial" pitchFamily="34" charset="0"/>
              </a:rPr>
              <a:t> </a:t>
            </a:r>
            <a:r>
              <a:rPr lang="ru-RU" dirty="0" err="1">
                <a:latin typeface="Arial" pitchFamily="34" charset="0"/>
                <a:cs typeface="Arial" pitchFamily="34" charset="0"/>
              </a:rPr>
              <a:t>нақты қорғау;</a:t>
            </a:r>
            <a:endParaRPr lang="ru-RU" dirty="0">
              <a:latin typeface="Arial" pitchFamily="34" charset="0"/>
              <a:cs typeface="Arial" pitchFamily="34" charset="0"/>
            </a:endParaRPr>
          </a:p>
          <a:p>
            <a:pPr lvl="2">
              <a:buFont typeface="Arial" pitchFamily="34" charset="0"/>
              <a:buChar char="•"/>
            </a:pPr>
            <a:r>
              <a:rPr lang="ru-RU" dirty="0" err="1">
                <a:latin typeface="Arial" pitchFamily="34" charset="0"/>
                <a:cs typeface="Arial" pitchFamily="34" charset="0"/>
              </a:rPr>
              <a:t>Манипуляцияларды</a:t>
            </a:r>
            <a:r>
              <a:rPr lang="ru-RU" dirty="0">
                <a:latin typeface="Arial" pitchFamily="34" charset="0"/>
                <a:cs typeface="Arial" pitchFamily="34" charset="0"/>
              </a:rPr>
              <a:t> </a:t>
            </a:r>
            <a:r>
              <a:rPr lang="ru-RU" dirty="0" err="1">
                <a:latin typeface="Arial" pitchFamily="34" charset="0"/>
                <a:cs typeface="Arial" pitchFamily="34" charset="0"/>
              </a:rPr>
              <a:t>бақылау (бұл әдетте кінә </a:t>
            </a:r>
            <a:r>
              <a:rPr lang="ru-RU" dirty="0">
                <a:latin typeface="Arial" pitchFamily="34" charset="0"/>
                <a:cs typeface="Arial" pitchFamily="34" charset="0"/>
              </a:rPr>
              <a:t>мен </a:t>
            </a:r>
            <a:r>
              <a:rPr lang="ru-RU" dirty="0" err="1">
                <a:latin typeface="Arial" pitchFamily="34" charset="0"/>
                <a:cs typeface="Arial" pitchFamily="34" charset="0"/>
              </a:rPr>
              <a:t>ұят сезімін</a:t>
            </a:r>
            <a:r>
              <a:rPr lang="ru-RU" dirty="0">
                <a:latin typeface="Arial" pitchFamily="34" charset="0"/>
                <a:cs typeface="Arial" pitchFamily="34" charset="0"/>
              </a:rPr>
              <a:t> </a:t>
            </a:r>
            <a:r>
              <a:rPr lang="ru-RU" dirty="0" err="1">
                <a:latin typeface="Arial" pitchFamily="34" charset="0"/>
                <a:cs typeface="Arial" pitchFamily="34" charset="0"/>
              </a:rPr>
              <a:t>тудырады</a:t>
            </a:r>
            <a:r>
              <a:rPr lang="ru-RU" dirty="0">
                <a:latin typeface="Arial" pitchFamily="34" charset="0"/>
                <a:cs typeface="Arial" pitchFamily="34" charset="0"/>
              </a:rPr>
              <a:t>);</a:t>
            </a:r>
          </a:p>
          <a:p>
            <a:pPr lvl="2">
              <a:buFont typeface="Arial" pitchFamily="34" charset="0"/>
              <a:buChar char="•"/>
            </a:pPr>
            <a:r>
              <a:rPr lang="ru-RU" dirty="0" err="1">
                <a:latin typeface="Arial" pitchFamily="34" charset="0"/>
                <a:cs typeface="Arial" pitchFamily="34" charset="0"/>
              </a:rPr>
              <a:t>Нарцисттің эмоционалды</a:t>
            </a:r>
            <a:r>
              <a:rPr lang="ru-RU" dirty="0">
                <a:latin typeface="Arial" pitchFamily="34" charset="0"/>
                <a:cs typeface="Arial" pitchFamily="34" charset="0"/>
              </a:rPr>
              <a:t> </a:t>
            </a:r>
            <a:r>
              <a:rPr lang="ru-RU" dirty="0" err="1">
                <a:latin typeface="Arial" pitchFamily="34" charset="0"/>
                <a:cs typeface="Arial" pitchFamily="34" charset="0"/>
              </a:rPr>
              <a:t>жағдайы және оның қызметінің нәтижесі үшін жауапкершілікті</a:t>
            </a:r>
            <a:r>
              <a:rPr lang="ru-RU" dirty="0">
                <a:latin typeface="Arial" pitchFamily="34" charset="0"/>
                <a:cs typeface="Arial" pitchFamily="34" charset="0"/>
              </a:rPr>
              <a:t> </a:t>
            </a:r>
            <a:r>
              <a:rPr lang="ru-RU" dirty="0" err="1">
                <a:latin typeface="Arial" pitchFamily="34" charset="0"/>
                <a:cs typeface="Arial" pitchFamily="34" charset="0"/>
              </a:rPr>
              <a:t>өз мойныңызға алмаңыз;</a:t>
            </a:r>
            <a:endParaRPr lang="ru-RU" dirty="0">
              <a:latin typeface="Arial" pitchFamily="34" charset="0"/>
              <a:cs typeface="Arial" pitchFamily="34" charset="0"/>
            </a:endParaRPr>
          </a:p>
          <a:p>
            <a:pPr lvl="2">
              <a:buFont typeface="Arial" pitchFamily="34" charset="0"/>
              <a:buChar char="•"/>
            </a:pPr>
            <a:r>
              <a:rPr lang="ru-RU" dirty="0" err="1">
                <a:latin typeface="Arial" pitchFamily="34" charset="0"/>
                <a:cs typeface="Arial" pitchFamily="34" charset="0"/>
              </a:rPr>
              <a:t>Кез-келген</a:t>
            </a:r>
            <a:r>
              <a:rPr lang="ru-RU" dirty="0">
                <a:latin typeface="Arial" pitchFamily="34" charset="0"/>
                <a:cs typeface="Arial" pitchFamily="34" charset="0"/>
              </a:rPr>
              <a:t> </a:t>
            </a:r>
            <a:r>
              <a:rPr lang="ru-RU" dirty="0" err="1">
                <a:latin typeface="Arial" pitchFamily="34" charset="0"/>
                <a:cs typeface="Arial" pitchFamily="34" charset="0"/>
              </a:rPr>
              <a:t>жанжалдан</a:t>
            </a:r>
            <a:r>
              <a:rPr lang="ru-RU" dirty="0">
                <a:latin typeface="Arial" pitchFamily="34" charset="0"/>
                <a:cs typeface="Arial" pitchFamily="34" charset="0"/>
              </a:rPr>
              <a:t> </a:t>
            </a:r>
            <a:r>
              <a:rPr lang="ru-RU" dirty="0" err="1">
                <a:latin typeface="Arial" pitchFamily="34" charset="0"/>
                <a:cs typeface="Arial" pitchFamily="34" charset="0"/>
              </a:rPr>
              <a:t>ең басында</a:t>
            </a:r>
            <a:r>
              <a:rPr lang="ru-RU" dirty="0">
                <a:latin typeface="Arial" pitchFamily="34" charset="0"/>
                <a:cs typeface="Arial" pitchFamily="34" charset="0"/>
              </a:rPr>
              <a:t> </a:t>
            </a:r>
            <a:r>
              <a:rPr lang="ru-RU" dirty="0" err="1">
                <a:latin typeface="Arial" pitchFamily="34" charset="0"/>
                <a:cs typeface="Arial" pitchFamily="34" charset="0"/>
              </a:rPr>
              <a:t>шығыңыз.</a:t>
            </a:r>
            <a:endParaRPr lang="ru-RU" dirty="0">
              <a:latin typeface="Arial" pitchFamily="34" charset="0"/>
              <a:cs typeface="Arial" pitchFamily="34" charset="0"/>
            </a:endParaRPr>
          </a:p>
          <a:p>
            <a:r>
              <a:rPr lang="kk-KZ" dirty="0">
                <a:latin typeface="Arial" pitchFamily="34" charset="0"/>
                <a:cs typeface="Arial" pitchFamily="34" charset="0"/>
              </a:rPr>
              <a:t>Нарциссизм бастапқы немесе тікелей зорлық-зомбылықтың деструктивті нысандарын тапқан жағдайларда, ең жақсы нұсқа-кез-келген байланыстарды тоқтату. Маңызды : өз қауіпсіздігі мен амандығын бірінші орынға қою қажет.</a:t>
            </a:r>
            <a:endParaRPr lang="ru-RU" dirty="0">
              <a:latin typeface="Arial" pitchFamily="34" charset="0"/>
              <a:cs typeface="Arial" pitchFamily="34" charset="0"/>
            </a:endParaRPr>
          </a:p>
        </p:txBody>
      </p:sp>
      <p:pic>
        <p:nvPicPr>
          <p:cNvPr id="24" name="Image 5" descr="preencoded.png"/>
          <p:cNvPicPr>
            <a:picLocks noChangeAspect="1"/>
          </p:cNvPicPr>
          <p:nvPr/>
        </p:nvPicPr>
        <p:blipFill>
          <a:blip r:embed="rId4"/>
          <a:stretch>
            <a:fillRect/>
          </a:stretch>
        </p:blipFill>
        <p:spPr>
          <a:xfrm>
            <a:off x="899210" y="6745657"/>
            <a:ext cx="412313" cy="1143000"/>
          </a:xfrm>
          <a:prstGeom prst="rect">
            <a:avLst/>
          </a:prstGeom>
        </p:spPr>
      </p:pic>
      <p:graphicFrame>
        <p:nvGraphicFramePr>
          <p:cNvPr id="26" name="Схема 25"/>
          <p:cNvGraphicFramePr/>
          <p:nvPr/>
        </p:nvGraphicFramePr>
        <p:xfrm>
          <a:off x="-400611" y="1531094"/>
          <a:ext cx="7566837" cy="58479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1" name="Рисунок 20" descr="фон.jpg"/>
          <p:cNvPicPr>
            <a:picLocks noChangeAspect="1"/>
          </p:cNvPicPr>
          <p:nvPr/>
        </p:nvPicPr>
        <p:blipFill>
          <a:blip r:embed="rId3"/>
          <a:stretch>
            <a:fillRect/>
          </a:stretch>
        </p:blipFill>
        <p:spPr>
          <a:xfrm>
            <a:off x="0" y="0"/>
            <a:ext cx="14630400" cy="8229600"/>
          </a:xfrm>
          <a:prstGeom prst="rect">
            <a:avLst/>
          </a:prstGeom>
        </p:spPr>
      </p:pic>
      <p:sp>
        <p:nvSpPr>
          <p:cNvPr id="15361" name="Rectangle 1"/>
          <p:cNvSpPr>
            <a:spLocks noChangeArrowheads="1"/>
          </p:cNvSpPr>
          <p:nvPr/>
        </p:nvSpPr>
        <p:spPr bwMode="auto">
          <a:xfrm>
            <a:off x="999499" y="1306722"/>
            <a:ext cx="13035201"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kk-KZ" sz="2000" dirty="0">
                <a:latin typeface="Arial" pitchFamily="34" charset="0"/>
                <a:cs typeface="Arial" pitchFamily="34" charset="0"/>
              </a:rPr>
              <a:t>	Нарцистикалық бөлік жоғары дамыған адамдар үшін дәрі-дәрмек терапиясы пайдасыз, өйткені ол эмоционалды стрессті уақытша жеңілдетеді. Жеке тұлғаны үйлесімді ету үшін психотерапияның келесі бағыттарда қажет:</a:t>
            </a:r>
            <a:endParaRPr lang="ru-RU" sz="2000" dirty="0">
              <a:latin typeface="Arial" pitchFamily="34" charset="0"/>
              <a:cs typeface="Arial" pitchFamily="34" charset="0"/>
            </a:endParaRPr>
          </a:p>
          <a:p>
            <a:pPr lvl="2">
              <a:buFont typeface="Arial" pitchFamily="34" charset="0"/>
              <a:buChar char="•"/>
            </a:pPr>
            <a:r>
              <a:rPr lang="kk-KZ" sz="2000" dirty="0">
                <a:latin typeface="Arial" pitchFamily="34" charset="0"/>
                <a:cs typeface="Arial" pitchFamily="34" charset="0"/>
              </a:rPr>
              <a:t>Тиісті өзін-өзі бағалауды қалпына келтіру;</a:t>
            </a:r>
            <a:endParaRPr lang="ru-RU" sz="2000" dirty="0">
              <a:latin typeface="Arial" pitchFamily="34" charset="0"/>
              <a:cs typeface="Arial" pitchFamily="34" charset="0"/>
            </a:endParaRPr>
          </a:p>
          <a:p>
            <a:pPr lvl="2">
              <a:buFont typeface="Arial" pitchFamily="34" charset="0"/>
              <a:buChar char="•"/>
            </a:pPr>
            <a:r>
              <a:rPr lang="kk-KZ" sz="2000" dirty="0">
                <a:latin typeface="Arial" pitchFamily="34" charset="0"/>
                <a:cs typeface="Arial" pitchFamily="34" charset="0"/>
              </a:rPr>
              <a:t>Эмпатия дағдыларын дамыту;агрессия және автоагрессия көріністерімен жұмыс;</a:t>
            </a:r>
            <a:endParaRPr lang="ru-RU" sz="2000" dirty="0">
              <a:latin typeface="Arial" pitchFamily="34" charset="0"/>
              <a:cs typeface="Arial" pitchFamily="34" charset="0"/>
            </a:endParaRPr>
          </a:p>
          <a:p>
            <a:pPr lvl="2">
              <a:buFont typeface="Arial" pitchFamily="34" charset="0"/>
              <a:buChar char="•"/>
            </a:pPr>
            <a:r>
              <a:rPr lang="ru-RU" sz="2000" dirty="0">
                <a:latin typeface="Arial" pitchFamily="34" charset="0"/>
                <a:cs typeface="Arial" pitchFamily="34" charset="0"/>
              </a:rPr>
              <a:t>"Мен" </a:t>
            </a:r>
            <a:r>
              <a:rPr lang="ru-RU" sz="2000" dirty="0" err="1">
                <a:latin typeface="Arial" pitchFamily="34" charset="0"/>
                <a:cs typeface="Arial" pitchFamily="34" charset="0"/>
              </a:rPr>
              <a:t>нақты бейнесін</a:t>
            </a:r>
            <a:r>
              <a:rPr lang="ru-RU" sz="2000" dirty="0">
                <a:latin typeface="Arial" pitchFamily="34" charset="0"/>
                <a:cs typeface="Arial" pitchFamily="34" charset="0"/>
              </a:rPr>
              <a:t> </a:t>
            </a:r>
            <a:r>
              <a:rPr lang="ru-RU" sz="2000" dirty="0" err="1">
                <a:latin typeface="Arial" pitchFamily="34" charset="0"/>
                <a:cs typeface="Arial" pitchFamily="34" charset="0"/>
              </a:rPr>
              <a:t>және жеке</a:t>
            </a:r>
            <a:r>
              <a:rPr lang="ru-RU" sz="2000" dirty="0">
                <a:latin typeface="Arial" pitchFamily="34" charset="0"/>
                <a:cs typeface="Arial" pitchFamily="34" charset="0"/>
              </a:rPr>
              <a:t> </a:t>
            </a:r>
            <a:r>
              <a:rPr lang="ru-RU" sz="2000" dirty="0" err="1">
                <a:latin typeface="Arial" pitchFamily="34" charset="0"/>
                <a:cs typeface="Arial" pitchFamily="34" charset="0"/>
              </a:rPr>
              <a:t>шекараларын</a:t>
            </a:r>
            <a:r>
              <a:rPr lang="ru-RU" sz="2000" dirty="0">
                <a:latin typeface="Arial" pitchFamily="34" charset="0"/>
                <a:cs typeface="Arial" pitchFamily="34" charset="0"/>
              </a:rPr>
              <a:t> </a:t>
            </a:r>
            <a:r>
              <a:rPr lang="ru-RU" sz="2000" dirty="0" err="1">
                <a:latin typeface="Arial" pitchFamily="34" charset="0"/>
                <a:cs typeface="Arial" pitchFamily="34" charset="0"/>
              </a:rPr>
              <a:t>белгілеу</a:t>
            </a:r>
            <a:r>
              <a:rPr lang="ru-RU" sz="2000" dirty="0">
                <a:latin typeface="Arial" pitchFamily="34" charset="0"/>
                <a:cs typeface="Arial" pitchFamily="34" charset="0"/>
              </a:rPr>
              <a:t>;</a:t>
            </a:r>
          </a:p>
          <a:p>
            <a:pPr lvl="2">
              <a:buFont typeface="Arial" pitchFamily="34" charset="0"/>
              <a:buChar char="•"/>
            </a:pPr>
            <a:r>
              <a:rPr lang="ru-RU" sz="2000" dirty="0" err="1">
                <a:latin typeface="Arial" pitchFamily="34" charset="0"/>
                <a:cs typeface="Arial" pitchFamily="34" charset="0"/>
              </a:rPr>
              <a:t>Балалық кездегі</a:t>
            </a:r>
            <a:r>
              <a:rPr lang="ru-RU" sz="2000" dirty="0">
                <a:latin typeface="Arial" pitchFamily="34" charset="0"/>
                <a:cs typeface="Arial" pitchFamily="34" charset="0"/>
              </a:rPr>
              <a:t> </a:t>
            </a:r>
            <a:r>
              <a:rPr lang="ru-RU" sz="2000" dirty="0" err="1">
                <a:latin typeface="Arial" pitchFamily="34" charset="0"/>
                <a:cs typeface="Arial" pitchFamily="34" charset="0"/>
              </a:rPr>
              <a:t>психикалық травмалармен</a:t>
            </a:r>
            <a:r>
              <a:rPr lang="ru-RU" sz="2000" dirty="0">
                <a:latin typeface="Arial" pitchFamily="34" charset="0"/>
                <a:cs typeface="Arial" pitchFamily="34" charset="0"/>
              </a:rPr>
              <a:t> </a:t>
            </a:r>
            <a:r>
              <a:rPr lang="ru-RU" sz="2000" dirty="0" err="1">
                <a:latin typeface="Arial" pitchFamily="34" charset="0"/>
                <a:cs typeface="Arial" pitchFamily="34" charset="0"/>
              </a:rPr>
              <a:t>жұмыс жасау</a:t>
            </a:r>
            <a:r>
              <a:rPr lang="ru-RU" sz="2000" dirty="0">
                <a:latin typeface="Arial" pitchFamily="34" charset="0"/>
                <a:cs typeface="Arial" pitchFamily="34" charset="0"/>
              </a:rPr>
              <a:t>.</a:t>
            </a:r>
          </a:p>
          <a:p>
            <a:r>
              <a:rPr lang="ru-RU" sz="2000" dirty="0">
                <a:latin typeface="Arial" pitchFamily="34" charset="0"/>
                <a:cs typeface="Arial" pitchFamily="34" charset="0"/>
              </a:rPr>
              <a:t>	</a:t>
            </a:r>
            <a:r>
              <a:rPr lang="ru-RU" sz="2000" dirty="0" err="1">
                <a:latin typeface="Arial" pitchFamily="34" charset="0"/>
                <a:cs typeface="Arial" pitchFamily="34" charset="0"/>
              </a:rPr>
              <a:t>Нарцистикалық бұзылул кезінде</a:t>
            </a:r>
            <a:r>
              <a:rPr lang="ru-RU" sz="2000" dirty="0">
                <a:latin typeface="Arial" pitchFamily="34" charset="0"/>
                <a:cs typeface="Arial" pitchFamily="34" charset="0"/>
              </a:rPr>
              <a:t> </a:t>
            </a:r>
            <a:r>
              <a:rPr lang="ru-RU" sz="2000" dirty="0" err="1">
                <a:latin typeface="Arial" pitchFamily="34" charset="0"/>
                <a:cs typeface="Arial" pitchFamily="34" charset="0"/>
              </a:rPr>
              <a:t>жеке</a:t>
            </a:r>
            <a:r>
              <a:rPr lang="ru-RU" sz="2000" dirty="0">
                <a:latin typeface="Arial" pitchFamily="34" charset="0"/>
                <a:cs typeface="Arial" pitchFamily="34" charset="0"/>
              </a:rPr>
              <a:t> </a:t>
            </a:r>
            <a:r>
              <a:rPr lang="ru-RU" sz="2000" dirty="0" err="1">
                <a:latin typeface="Arial" pitchFamily="34" charset="0"/>
                <a:cs typeface="Arial" pitchFamily="34" charset="0"/>
              </a:rPr>
              <a:t>тұлғаның құрылымы деформацияланған, сондықтан ұзақ және терең </a:t>
            </a:r>
            <a:r>
              <a:rPr lang="ru-RU" sz="2000" dirty="0">
                <a:latin typeface="Arial" pitchFamily="34" charset="0"/>
                <a:cs typeface="Arial" pitchFamily="34" charset="0"/>
              </a:rPr>
              <a:t>психотерапия </a:t>
            </a:r>
            <a:r>
              <a:rPr lang="ru-RU" sz="2000" dirty="0" err="1">
                <a:latin typeface="Arial" pitchFamily="34" charset="0"/>
                <a:cs typeface="Arial" pitchFamily="34" charset="0"/>
              </a:rPr>
              <a:t>қажет</a:t>
            </a:r>
            <a:r>
              <a:rPr lang="ru-RU" sz="2000" dirty="0">
                <a:latin typeface="Arial" pitchFamily="34" charset="0"/>
                <a:cs typeface="Arial" pitchFamily="34" charset="0"/>
              </a:rPr>
              <a:t>. </a:t>
            </a:r>
            <a:r>
              <a:rPr lang="ru-RU" sz="2000" dirty="0" err="1">
                <a:latin typeface="Arial" pitchFamily="34" charset="0"/>
                <a:cs typeface="Arial" pitchFamily="34" charset="0"/>
              </a:rPr>
              <a:t>Көбінесе нарцист</a:t>
            </a:r>
            <a:r>
              <a:rPr lang="ru-RU" sz="2000" dirty="0">
                <a:latin typeface="Arial" pitchFamily="34" charset="0"/>
                <a:cs typeface="Arial" pitchFamily="34" charset="0"/>
              </a:rPr>
              <a:t> </a:t>
            </a:r>
            <a:r>
              <a:rPr lang="ru-RU" sz="2000" dirty="0" err="1">
                <a:latin typeface="Arial" pitchFamily="34" charset="0"/>
                <a:cs typeface="Arial" pitchFamily="34" charset="0"/>
              </a:rPr>
              <a:t>клиенттер</a:t>
            </a:r>
            <a:r>
              <a:rPr lang="ru-RU" sz="2000" dirty="0">
                <a:latin typeface="Arial" pitchFamily="34" charset="0"/>
                <a:cs typeface="Arial" pitchFamily="34" charset="0"/>
              </a:rPr>
              <a:t> </a:t>
            </a:r>
            <a:r>
              <a:rPr lang="ru-RU" sz="2000" dirty="0" err="1">
                <a:latin typeface="Arial" pitchFamily="34" charset="0"/>
                <a:cs typeface="Arial" pitchFamily="34" charset="0"/>
              </a:rPr>
              <a:t>терапевтік</a:t>
            </a:r>
            <a:r>
              <a:rPr lang="ru-RU" sz="2000" dirty="0">
                <a:latin typeface="Arial" pitchFamily="34" charset="0"/>
                <a:cs typeface="Arial" pitchFamily="34" charset="0"/>
              </a:rPr>
              <a:t> </a:t>
            </a:r>
            <a:r>
              <a:rPr lang="ru-RU" sz="2000" dirty="0" err="1">
                <a:latin typeface="Arial" pitchFamily="34" charset="0"/>
                <a:cs typeface="Arial" pitchFamily="34" charset="0"/>
              </a:rPr>
              <a:t>қатынастардан "қашады", өйткені олар</a:t>
            </a:r>
            <a:r>
              <a:rPr lang="ru-RU" sz="2000" dirty="0">
                <a:latin typeface="Arial" pitchFamily="34" charset="0"/>
                <a:cs typeface="Arial" pitchFamily="34" charset="0"/>
              </a:rPr>
              <a:t> </a:t>
            </a:r>
            <a:r>
              <a:rPr lang="ru-RU" sz="2000" dirty="0" err="1">
                <a:latin typeface="Arial" pitchFamily="34" charset="0"/>
                <a:cs typeface="Arial" pitchFamily="34" charset="0"/>
              </a:rPr>
              <a:t>ұзақ" әдеттегі </a:t>
            </a:r>
            <a:r>
              <a:rPr lang="ru-RU" sz="2000" dirty="0">
                <a:latin typeface="Arial" pitchFamily="34" charset="0"/>
                <a:cs typeface="Arial" pitchFamily="34" charset="0"/>
              </a:rPr>
              <a:t>" </a:t>
            </a:r>
            <a:r>
              <a:rPr lang="ru-RU" sz="2000" dirty="0" err="1">
                <a:latin typeface="Arial" pitchFamily="34" charset="0"/>
                <a:cs typeface="Arial" pitchFamily="34" charset="0"/>
              </a:rPr>
              <a:t>қарым-қатынасқа шыдай</a:t>
            </a:r>
            <a:r>
              <a:rPr lang="ru-RU" sz="2000" dirty="0">
                <a:latin typeface="Arial" pitchFamily="34" charset="0"/>
                <a:cs typeface="Arial" pitchFamily="34" charset="0"/>
              </a:rPr>
              <a:t> </a:t>
            </a:r>
            <a:r>
              <a:rPr lang="ru-RU" sz="2000" dirty="0" err="1">
                <a:latin typeface="Arial" pitchFamily="34" charset="0"/>
                <a:cs typeface="Arial" pitchFamily="34" charset="0"/>
              </a:rPr>
              <a:t>алмайды</a:t>
            </a:r>
            <a:r>
              <a:rPr lang="ru-RU" sz="2000" dirty="0">
                <a:latin typeface="Arial" pitchFamily="34" charset="0"/>
                <a:cs typeface="Arial" pitchFamily="34" charset="0"/>
              </a:rPr>
              <a:t>. </a:t>
            </a:r>
            <a:r>
              <a:rPr lang="ru-RU" sz="2000" dirty="0" err="1">
                <a:latin typeface="Arial" pitchFamily="34" charset="0"/>
                <a:cs typeface="Arial" pitchFamily="34" charset="0"/>
              </a:rPr>
              <a:t>Сондай-ақ, психотерапевтпен</a:t>
            </a:r>
            <a:r>
              <a:rPr lang="ru-RU" sz="2000" dirty="0">
                <a:latin typeface="Arial" pitchFamily="34" charset="0"/>
                <a:cs typeface="Arial" pitchFamily="34" charset="0"/>
              </a:rPr>
              <a:t> </a:t>
            </a:r>
            <a:r>
              <a:rPr lang="ru-RU" sz="2000" dirty="0" err="1">
                <a:latin typeface="Arial" pitchFamily="34" charset="0"/>
                <a:cs typeface="Arial" pitchFamily="34" charset="0"/>
              </a:rPr>
              <a:t>қарым-қатынас жасау</a:t>
            </a:r>
            <a:r>
              <a:rPr lang="ru-RU" sz="2000" dirty="0">
                <a:latin typeface="Arial" pitchFamily="34" charset="0"/>
                <a:cs typeface="Arial" pitchFamily="34" charset="0"/>
              </a:rPr>
              <a:t> </a:t>
            </a:r>
            <a:r>
              <a:rPr lang="ru-RU" sz="2000" dirty="0" err="1">
                <a:latin typeface="Arial" pitchFamily="34" charset="0"/>
                <a:cs typeface="Arial" pitchFamily="34" charset="0"/>
              </a:rPr>
              <a:t>барысында</a:t>
            </a:r>
            <a:r>
              <a:rPr lang="ru-RU" sz="2000" dirty="0">
                <a:latin typeface="Arial" pitchFamily="34" charset="0"/>
                <a:cs typeface="Arial" pitchFamily="34" charset="0"/>
              </a:rPr>
              <a:t> нарцисс идеализация мен </a:t>
            </a:r>
            <a:r>
              <a:rPr lang="ru-RU" sz="2000" dirty="0" err="1">
                <a:latin typeface="Arial" pitchFamily="34" charset="0"/>
                <a:cs typeface="Arial" pitchFamily="34" charset="0"/>
              </a:rPr>
              <a:t>құнсызданудың өзіне тән қорғанысын қолданады</a:t>
            </a:r>
            <a:r>
              <a:rPr lang="ru-RU" sz="2000" dirty="0">
                <a:latin typeface="Arial" pitchFamily="34" charset="0"/>
                <a:cs typeface="Arial" pitchFamily="34" charset="0"/>
              </a:rPr>
              <a:t>. </a:t>
            </a:r>
            <a:r>
              <a:rPr lang="ru-RU" sz="2000" dirty="0" err="1">
                <a:latin typeface="Arial" pitchFamily="34" charset="0"/>
                <a:cs typeface="Arial" pitchFamily="34" charset="0"/>
              </a:rPr>
              <a:t>Алдымен</a:t>
            </a:r>
            <a:r>
              <a:rPr lang="ru-RU" sz="2000" dirty="0">
                <a:latin typeface="Arial" pitchFamily="34" charset="0"/>
                <a:cs typeface="Arial" pitchFamily="34" charset="0"/>
              </a:rPr>
              <a:t> </a:t>
            </a:r>
            <a:r>
              <a:rPr lang="ru-RU" sz="2000" dirty="0" err="1">
                <a:latin typeface="Arial" pitchFamily="34" charset="0"/>
                <a:cs typeface="Arial" pitchFamily="34" charset="0"/>
              </a:rPr>
              <a:t>терапевтпен</a:t>
            </a:r>
            <a:r>
              <a:rPr lang="ru-RU" sz="2000" dirty="0">
                <a:latin typeface="Arial" pitchFamily="34" charset="0"/>
                <a:cs typeface="Arial" pitchFamily="34" charset="0"/>
              </a:rPr>
              <a:t> </a:t>
            </a:r>
            <a:r>
              <a:rPr lang="ru-RU" sz="2000" dirty="0" err="1">
                <a:latin typeface="Arial" pitchFamily="34" charset="0"/>
                <a:cs typeface="Arial" pitchFamily="34" charset="0"/>
              </a:rPr>
              <a:t>қарым-қатынастан эйфорияда</a:t>
            </a:r>
            <a:r>
              <a:rPr lang="ru-RU" sz="2000" dirty="0">
                <a:latin typeface="Arial" pitchFamily="34" charset="0"/>
                <a:cs typeface="Arial" pitchFamily="34" charset="0"/>
              </a:rPr>
              <a:t> </a:t>
            </a:r>
            <a:r>
              <a:rPr lang="ru-RU" sz="2000" dirty="0" err="1">
                <a:latin typeface="Arial" pitchFamily="34" charset="0"/>
                <a:cs typeface="Arial" pitchFamily="34" charset="0"/>
              </a:rPr>
              <a:t>болады</a:t>
            </a:r>
            <a:r>
              <a:rPr lang="ru-RU" sz="2000" dirty="0">
                <a:latin typeface="Arial" pitchFamily="34" charset="0"/>
                <a:cs typeface="Arial" pitchFamily="34" charset="0"/>
              </a:rPr>
              <a:t>, </a:t>
            </a:r>
            <a:r>
              <a:rPr lang="ru-RU" sz="2000" dirty="0" err="1">
                <a:latin typeface="Arial" pitchFamily="34" charset="0"/>
                <a:cs typeface="Arial" pitchFamily="34" charset="0"/>
              </a:rPr>
              <a:t>содан</a:t>
            </a:r>
            <a:r>
              <a:rPr lang="ru-RU" sz="2000" dirty="0">
                <a:latin typeface="Arial" pitchFamily="34" charset="0"/>
                <a:cs typeface="Arial" pitchFamily="34" charset="0"/>
              </a:rPr>
              <a:t> </a:t>
            </a:r>
            <a:r>
              <a:rPr lang="ru-RU" sz="2000" dirty="0" err="1">
                <a:latin typeface="Arial" pitchFamily="34" charset="0"/>
                <a:cs typeface="Arial" pitchFamily="34" charset="0"/>
              </a:rPr>
              <a:t>кейін</a:t>
            </a:r>
            <a:r>
              <a:rPr lang="ru-RU" sz="2000" dirty="0">
                <a:latin typeface="Arial" pitchFamily="34" charset="0"/>
                <a:cs typeface="Arial" pitchFamily="34" charset="0"/>
              </a:rPr>
              <a:t> </a:t>
            </a:r>
            <a:r>
              <a:rPr lang="ru-RU" sz="2000" dirty="0" err="1">
                <a:latin typeface="Arial" pitchFamily="34" charset="0"/>
                <a:cs typeface="Arial" pitchFamily="34" charset="0"/>
              </a:rPr>
              <a:t>ол</a:t>
            </a:r>
            <a:r>
              <a:rPr lang="ru-RU" sz="2000" dirty="0">
                <a:latin typeface="Arial" pitchFamily="34" charset="0"/>
                <a:cs typeface="Arial" pitchFamily="34" charset="0"/>
              </a:rPr>
              <a:t> </a:t>
            </a:r>
            <a:r>
              <a:rPr lang="ru-RU" sz="2000" dirty="0" err="1">
                <a:latin typeface="Arial" pitchFamily="34" charset="0"/>
                <a:cs typeface="Arial" pitchFamily="34" charset="0"/>
              </a:rPr>
              <a:t>"қарапайым адам</a:t>
            </a:r>
            <a:r>
              <a:rPr lang="ru-RU" sz="2000" dirty="0">
                <a:latin typeface="Arial" pitchFamily="34" charset="0"/>
                <a:cs typeface="Arial" pitchFamily="34" charset="0"/>
              </a:rPr>
              <a:t>" </a:t>
            </a:r>
            <a:r>
              <a:rPr lang="ru-RU" sz="2000" dirty="0" err="1">
                <a:latin typeface="Arial" pitchFamily="34" charset="0"/>
                <a:cs typeface="Arial" pitchFamily="34" charset="0"/>
              </a:rPr>
              <a:t>екенін</a:t>
            </a:r>
            <a:r>
              <a:rPr lang="ru-RU" sz="2000" dirty="0">
                <a:latin typeface="Arial" pitchFamily="34" charset="0"/>
                <a:cs typeface="Arial" pitchFamily="34" charset="0"/>
              </a:rPr>
              <a:t> </a:t>
            </a:r>
            <a:r>
              <a:rPr lang="ru-RU" sz="2000" dirty="0" err="1">
                <a:latin typeface="Arial" pitchFamily="34" charset="0"/>
                <a:cs typeface="Arial" pitchFamily="34" charset="0"/>
              </a:rPr>
              <a:t>түсініп, </a:t>
            </a:r>
            <a:r>
              <a:rPr lang="ru-RU" sz="2000" dirty="0">
                <a:latin typeface="Arial" pitchFamily="34" charset="0"/>
                <a:cs typeface="Arial" pitchFamily="34" charset="0"/>
              </a:rPr>
              <a:t>оны </a:t>
            </a:r>
            <a:r>
              <a:rPr lang="ru-RU" sz="2000" dirty="0" err="1">
                <a:latin typeface="Arial" pitchFamily="34" charset="0"/>
                <a:cs typeface="Arial" pitchFamily="34" charset="0"/>
              </a:rPr>
              <a:t>құнсыздандырады </a:t>
            </a:r>
            <a:r>
              <a:rPr lang="ru-RU" sz="2000" dirty="0">
                <a:latin typeface="Arial" pitchFamily="34" charset="0"/>
                <a:cs typeface="Arial" pitchFamily="34" charset="0"/>
              </a:rPr>
              <a:t>(</a:t>
            </a:r>
            <a:r>
              <a:rPr lang="ru-RU" sz="2000" dirty="0" err="1">
                <a:latin typeface="Arial" pitchFamily="34" charset="0"/>
                <a:cs typeface="Arial" pitchFamily="34" charset="0"/>
              </a:rPr>
              <a:t>әдетте</a:t>
            </a:r>
            <a:r>
              <a:rPr lang="ru-RU" sz="2000" dirty="0">
                <a:latin typeface="Arial" pitchFamily="34" charset="0"/>
                <a:cs typeface="Arial" pitchFamily="34" charset="0"/>
              </a:rPr>
              <a:t>, нарцисс психотерапия </a:t>
            </a:r>
            <a:r>
              <a:rPr lang="ru-RU" sz="2000" dirty="0" err="1">
                <a:latin typeface="Arial" pitchFamily="34" charset="0"/>
                <a:cs typeface="Arial" pitchFamily="34" charset="0"/>
              </a:rPr>
              <a:t>курсынан</a:t>
            </a:r>
            <a:r>
              <a:rPr lang="ru-RU" sz="2000" dirty="0">
                <a:latin typeface="Arial" pitchFamily="34" charset="0"/>
                <a:cs typeface="Arial" pitchFamily="34" charset="0"/>
              </a:rPr>
              <a:t> </a:t>
            </a:r>
            <a:r>
              <a:rPr lang="ru-RU" sz="2000" dirty="0" err="1">
                <a:latin typeface="Arial" pitchFamily="34" charset="0"/>
                <a:cs typeface="Arial" pitchFamily="34" charset="0"/>
              </a:rPr>
              <a:t>кетуге</a:t>
            </a:r>
            <a:r>
              <a:rPr lang="ru-RU" sz="2000" dirty="0">
                <a:latin typeface="Arial" pitchFamily="34" charset="0"/>
                <a:cs typeface="Arial" pitchFamily="34" charset="0"/>
              </a:rPr>
              <a:t> </a:t>
            </a:r>
            <a:r>
              <a:rPr lang="ru-RU" sz="2000" dirty="0" err="1">
                <a:latin typeface="Arial" pitchFamily="34" charset="0"/>
                <a:cs typeface="Arial" pitchFamily="34" charset="0"/>
              </a:rPr>
              <a:t>тырысады</a:t>
            </a:r>
            <a:r>
              <a:rPr lang="ru-RU" sz="2000" dirty="0">
                <a:latin typeface="Arial" pitchFamily="34" charset="0"/>
                <a:cs typeface="Arial" pitchFamily="34" charset="0"/>
              </a:rPr>
              <a:t>). </a:t>
            </a:r>
            <a:r>
              <a:rPr lang="ru-RU" sz="2000" dirty="0" err="1">
                <a:latin typeface="Arial" pitchFamily="34" charset="0"/>
                <a:cs typeface="Arial" pitchFamily="34" charset="0"/>
              </a:rPr>
              <a:t>Сондықтан, психологтың, психотерапевтің осындай</a:t>
            </a:r>
            <a:r>
              <a:rPr lang="ru-RU" sz="2000" dirty="0">
                <a:latin typeface="Arial" pitchFamily="34" charset="0"/>
                <a:cs typeface="Arial" pitchFamily="34" charset="0"/>
              </a:rPr>
              <a:t> </a:t>
            </a:r>
            <a:r>
              <a:rPr lang="ru-RU" sz="2000" dirty="0" err="1">
                <a:latin typeface="Arial" pitchFamily="34" charset="0"/>
                <a:cs typeface="Arial" pitchFamily="34" charset="0"/>
              </a:rPr>
              <a:t>клиентпен</a:t>
            </a:r>
            <a:r>
              <a:rPr lang="ru-RU" sz="2000" dirty="0">
                <a:latin typeface="Arial" pitchFamily="34" charset="0"/>
                <a:cs typeface="Arial" pitchFamily="34" charset="0"/>
              </a:rPr>
              <a:t> </a:t>
            </a:r>
            <a:r>
              <a:rPr lang="ru-RU" sz="2000" dirty="0" err="1">
                <a:latin typeface="Arial" pitchFamily="34" charset="0"/>
                <a:cs typeface="Arial" pitchFamily="34" charset="0"/>
              </a:rPr>
              <a:t>жұмыс істеудегі</a:t>
            </a:r>
            <a:r>
              <a:rPr lang="ru-RU" sz="2000" dirty="0">
                <a:latin typeface="Arial" pitchFamily="34" charset="0"/>
                <a:cs typeface="Arial" pitchFamily="34" charset="0"/>
              </a:rPr>
              <a:t> </a:t>
            </a:r>
            <a:r>
              <a:rPr lang="ru-RU" sz="2000" dirty="0" err="1">
                <a:latin typeface="Arial" pitchFamily="34" charset="0"/>
                <a:cs typeface="Arial" pitchFamily="34" charset="0"/>
              </a:rPr>
              <a:t>негізгі</a:t>
            </a:r>
            <a:r>
              <a:rPr lang="ru-RU" sz="2000" dirty="0">
                <a:latin typeface="Arial" pitchFamily="34" charset="0"/>
                <a:cs typeface="Arial" pitchFamily="34" charset="0"/>
              </a:rPr>
              <a:t> </a:t>
            </a:r>
            <a:r>
              <a:rPr lang="ru-RU" sz="2000" dirty="0" err="1">
                <a:latin typeface="Arial" pitchFamily="34" charset="0"/>
                <a:cs typeface="Arial" pitchFamily="34" charset="0"/>
              </a:rPr>
              <a:t>міндеті</a:t>
            </a:r>
            <a:r>
              <a:rPr lang="ru-RU" sz="2000" dirty="0">
                <a:latin typeface="Arial" pitchFamily="34" charset="0"/>
                <a:cs typeface="Arial" pitchFamily="34" charset="0"/>
              </a:rPr>
              <a:t> - </a:t>
            </a:r>
            <a:r>
              <a:rPr lang="ru-RU" sz="2000" dirty="0" err="1">
                <a:latin typeface="Arial" pitchFamily="34" charset="0"/>
                <a:cs typeface="Arial" pitchFamily="34" charset="0"/>
              </a:rPr>
              <a:t>нарцистке</a:t>
            </a:r>
            <a:r>
              <a:rPr lang="ru-RU" sz="2000" dirty="0">
                <a:latin typeface="Arial" pitchFamily="34" charset="0"/>
                <a:cs typeface="Arial" pitchFamily="34" charset="0"/>
              </a:rPr>
              <a:t> </a:t>
            </a:r>
            <a:r>
              <a:rPr lang="ru-RU" sz="2000" dirty="0" err="1">
                <a:latin typeface="Arial" pitchFamily="34" charset="0"/>
                <a:cs typeface="Arial" pitchFamily="34" charset="0"/>
              </a:rPr>
              <a:t>терапияда</a:t>
            </a:r>
            <a:r>
              <a:rPr lang="ru-RU" sz="2000" dirty="0">
                <a:latin typeface="Arial" pitchFamily="34" charset="0"/>
                <a:cs typeface="Arial" pitchFamily="34" charset="0"/>
              </a:rPr>
              <a:t> </a:t>
            </a:r>
            <a:r>
              <a:rPr lang="ru-RU" sz="2000" dirty="0" err="1">
                <a:latin typeface="Arial" pitchFamily="34" charset="0"/>
                <a:cs typeface="Arial" pitchFamily="34" charset="0"/>
              </a:rPr>
              <a:t>қалуға және қажетті сенім</a:t>
            </a:r>
            <a:r>
              <a:rPr lang="ru-RU" sz="2000" dirty="0">
                <a:latin typeface="Arial" pitchFamily="34" charset="0"/>
                <a:cs typeface="Arial" pitchFamily="34" charset="0"/>
              </a:rPr>
              <a:t> </a:t>
            </a:r>
            <a:r>
              <a:rPr lang="ru-RU" sz="2000" dirty="0" err="1">
                <a:latin typeface="Arial" pitchFamily="34" charset="0"/>
                <a:cs typeface="Arial" pitchFamily="34" charset="0"/>
              </a:rPr>
              <a:t>деңгейін қалыптастыруға мүмкіндік беретін</a:t>
            </a:r>
            <a:r>
              <a:rPr lang="ru-RU" sz="2000" dirty="0">
                <a:latin typeface="Arial" pitchFamily="34" charset="0"/>
                <a:cs typeface="Arial" pitchFamily="34" charset="0"/>
              </a:rPr>
              <a:t> </a:t>
            </a:r>
            <a:r>
              <a:rPr lang="ru-RU" sz="2000" dirty="0" err="1">
                <a:latin typeface="Arial" pitchFamily="34" charset="0"/>
                <a:cs typeface="Arial" pitchFamily="34" charset="0"/>
              </a:rPr>
              <a:t>байланыс</a:t>
            </a:r>
            <a:r>
              <a:rPr lang="ru-RU" sz="2000" dirty="0">
                <a:latin typeface="Arial" pitchFamily="34" charset="0"/>
                <a:cs typeface="Arial" pitchFamily="34" charset="0"/>
              </a:rPr>
              <a:t> </a:t>
            </a:r>
            <a:r>
              <a:rPr lang="ru-RU" sz="2000" dirty="0" err="1">
                <a:latin typeface="Arial" pitchFamily="34" charset="0"/>
                <a:cs typeface="Arial" pitchFamily="34" charset="0"/>
              </a:rPr>
              <a:t>орнату</a:t>
            </a:r>
            <a:r>
              <a:rPr lang="ru-RU" sz="2000" dirty="0">
                <a:latin typeface="Arial" pitchFamily="34" charset="0"/>
                <a:cs typeface="Arial" pitchFamily="34" charset="0"/>
              </a:rPr>
              <a:t>. </a:t>
            </a:r>
            <a:r>
              <a:rPr lang="ru-RU" sz="2000" dirty="0" err="1">
                <a:latin typeface="Arial" pitchFamily="34" charset="0"/>
                <a:cs typeface="Arial" pitchFamily="34" charset="0"/>
              </a:rPr>
              <a:t>Соңғы кезеңдерде әлеуметтік жағдайларды ойнату</a:t>
            </a:r>
            <a:r>
              <a:rPr lang="ru-RU" sz="2000" dirty="0">
                <a:latin typeface="Arial" pitchFamily="34" charset="0"/>
                <a:cs typeface="Arial" pitchFamily="34" charset="0"/>
              </a:rPr>
              <a:t> </a:t>
            </a:r>
            <a:r>
              <a:rPr lang="ru-RU" sz="2000" dirty="0" err="1">
                <a:latin typeface="Arial" pitchFamily="34" charset="0"/>
                <a:cs typeface="Arial" pitchFamily="34" charset="0"/>
              </a:rPr>
              <a:t>сияқты жаттығуды енгізуге</a:t>
            </a:r>
            <a:r>
              <a:rPr lang="ru-RU" sz="2000" dirty="0">
                <a:latin typeface="Arial" pitchFamily="34" charset="0"/>
                <a:cs typeface="Arial" pitchFamily="34" charset="0"/>
              </a:rPr>
              <a:t> </a:t>
            </a:r>
            <a:r>
              <a:rPr lang="ru-RU" sz="2000" dirty="0" err="1">
                <a:latin typeface="Arial" pitchFamily="34" charset="0"/>
                <a:cs typeface="Arial" pitchFamily="34" charset="0"/>
              </a:rPr>
              <a:t>болады</a:t>
            </a:r>
            <a:r>
              <a:rPr lang="ru-RU" sz="2000" dirty="0">
                <a:latin typeface="Arial" pitchFamily="34" charset="0"/>
                <a:cs typeface="Arial" pitchFamily="34" charset="0"/>
              </a:rPr>
              <a:t>. </a:t>
            </a:r>
            <a:r>
              <a:rPr lang="ru-RU" sz="2000" dirty="0" err="1">
                <a:latin typeface="Arial" pitchFamily="34" charset="0"/>
                <a:cs typeface="Arial" pitchFamily="34" charset="0"/>
              </a:rPr>
              <a:t>Жеке</a:t>
            </a:r>
            <a:r>
              <a:rPr lang="ru-RU" sz="2000" dirty="0">
                <a:latin typeface="Arial" pitchFamily="34" charset="0"/>
                <a:cs typeface="Arial" pitchFamily="34" charset="0"/>
              </a:rPr>
              <a:t> </a:t>
            </a:r>
            <a:r>
              <a:rPr lang="ru-RU" sz="2000" dirty="0" err="1">
                <a:latin typeface="Arial" pitchFamily="34" charset="0"/>
                <a:cs typeface="Arial" pitchFamily="34" charset="0"/>
              </a:rPr>
              <a:t>тұлғаны үйлестіру жылдамдығы адамның жеке</a:t>
            </a:r>
            <a:r>
              <a:rPr lang="ru-RU" sz="2000" dirty="0">
                <a:latin typeface="Arial" pitchFamily="34" charset="0"/>
                <a:cs typeface="Arial" pitchFamily="34" charset="0"/>
              </a:rPr>
              <a:t> </a:t>
            </a:r>
            <a:r>
              <a:rPr lang="ru-RU" sz="2000" dirty="0" err="1">
                <a:latin typeface="Arial" pitchFamily="34" charset="0"/>
                <a:cs typeface="Arial" pitchFamily="34" charset="0"/>
              </a:rPr>
              <a:t>ерекшеліктеріне</a:t>
            </a:r>
            <a:r>
              <a:rPr lang="ru-RU" sz="2000" dirty="0">
                <a:latin typeface="Arial" pitchFamily="34" charset="0"/>
                <a:cs typeface="Arial" pitchFamily="34" charset="0"/>
              </a:rPr>
              <a:t>, </a:t>
            </a:r>
            <a:r>
              <a:rPr lang="ru-RU" sz="2000" dirty="0" err="1">
                <a:latin typeface="Arial" pitchFamily="34" charset="0"/>
                <a:cs typeface="Arial" pitchFamily="34" charset="0"/>
              </a:rPr>
              <a:t>психо-травматикалық және әлеуметтік жағдайларға, сондай-ақ оның хабардарлық деңгейіне, өзгеруге деген</a:t>
            </a:r>
            <a:r>
              <a:rPr lang="ru-RU" sz="2000" dirty="0">
                <a:latin typeface="Arial" pitchFamily="34" charset="0"/>
                <a:cs typeface="Arial" pitchFamily="34" charset="0"/>
              </a:rPr>
              <a:t> </a:t>
            </a:r>
            <a:r>
              <a:rPr lang="ru-RU" sz="2000" dirty="0" err="1">
                <a:latin typeface="Arial" pitchFamily="34" charset="0"/>
                <a:cs typeface="Arial" pitchFamily="34" charset="0"/>
              </a:rPr>
              <a:t>ниетіне</a:t>
            </a:r>
            <a:r>
              <a:rPr lang="ru-RU" sz="2000" dirty="0">
                <a:latin typeface="Arial" pitchFamily="34" charset="0"/>
                <a:cs typeface="Arial" pitchFamily="34" charset="0"/>
              </a:rPr>
              <a:t> </a:t>
            </a:r>
            <a:r>
              <a:rPr lang="ru-RU" sz="2000" dirty="0" err="1">
                <a:latin typeface="Arial" pitchFamily="34" charset="0"/>
                <a:cs typeface="Arial" pitchFamily="34" charset="0"/>
              </a:rPr>
              <a:t>байланысты</a:t>
            </a:r>
            <a:r>
              <a:rPr lang="ru-RU" sz="2000" dirty="0">
                <a:latin typeface="Arial" pitchFamily="34" charset="0"/>
                <a:cs typeface="Arial" pitchFamily="34" charset="0"/>
              </a:rPr>
              <a:t>.</a:t>
            </a:r>
            <a:endParaRPr kumimoji="0" lang="kk-KZ"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descr="фон.jpg"/>
          <p:cNvPicPr>
            <a:picLocks noChangeAspect="1"/>
          </p:cNvPicPr>
          <p:nvPr/>
        </p:nvPicPr>
        <p:blipFill>
          <a:blip r:embed="rId3"/>
          <a:stretch>
            <a:fillRect/>
          </a:stretch>
        </p:blipFill>
        <p:spPr>
          <a:xfrm>
            <a:off x="0" y="0"/>
            <a:ext cx="14630400" cy="8229600"/>
          </a:xfrm>
          <a:prstGeom prst="rect">
            <a:avLst/>
          </a:prstGeom>
        </p:spPr>
      </p:pic>
      <p:sp>
        <p:nvSpPr>
          <p:cNvPr id="2" name="Text 0"/>
          <p:cNvSpPr/>
          <p:nvPr/>
        </p:nvSpPr>
        <p:spPr>
          <a:xfrm>
            <a:off x="2144125" y="244552"/>
            <a:ext cx="10200084" cy="620078"/>
          </a:xfrm>
          <a:prstGeom prst="rect">
            <a:avLst/>
          </a:prstGeom>
          <a:noFill/>
          <a:ln/>
        </p:spPr>
        <p:txBody>
          <a:bodyPr wrap="none" lIns="0" tIns="0" rIns="0" bIns="0" rtlCol="0" anchor="t"/>
          <a:lstStyle/>
          <a:p>
            <a:pPr algn="ctr"/>
            <a:r>
              <a:rPr lang="kk-KZ" sz="3200" b="1" dirty="0">
                <a:latin typeface="Arial" pitchFamily="34" charset="0"/>
                <a:cs typeface="Arial" pitchFamily="34" charset="0"/>
              </a:rPr>
              <a:t>Гендерлік нарциссизм</a:t>
            </a:r>
          </a:p>
        </p:txBody>
      </p:sp>
      <p:sp>
        <p:nvSpPr>
          <p:cNvPr id="15361" name="Rectangle 1"/>
          <p:cNvSpPr>
            <a:spLocks noChangeArrowheads="1"/>
          </p:cNvSpPr>
          <p:nvPr/>
        </p:nvSpPr>
        <p:spPr bwMode="auto">
          <a:xfrm>
            <a:off x="265814" y="959207"/>
            <a:ext cx="14173199"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kk-KZ" sz="2400" dirty="0">
                <a:latin typeface="Arial" pitchFamily="34" charset="0"/>
                <a:cs typeface="Arial" pitchFamily="34" charset="0"/>
              </a:rPr>
              <a:t>	Буффало университетінің зерттеуіне сәйкес, нарцистикалық бұзылыс диагнозы қойылған 475 мың адам ішінде ер адамдар әйелдерге қарағанда бұл бұзылуға көбірек бейім. Ғалымдар бұл деректерді 30 жыл бойы жинады. Осы уақыт ішінде жыныстардың пайызы айтарлықтай өзгерген жоқ. Сонымен бірге зерттеушілер екі маңызды тармақты атап өтті.</a:t>
            </a:r>
            <a:endParaRPr lang="ru-RU" sz="2400" dirty="0">
              <a:latin typeface="Arial" pitchFamily="34" charset="0"/>
              <a:cs typeface="Arial" pitchFamily="34" charset="0"/>
            </a:endParaRPr>
          </a:p>
          <a:p>
            <a:r>
              <a:rPr lang="kk-KZ" sz="2400" dirty="0">
                <a:latin typeface="Arial" pitchFamily="34" charset="0"/>
                <a:cs typeface="Arial" pitchFamily="34" charset="0"/>
              </a:rPr>
              <a:t>	Біріншіден, нарцист ер адамдар әйелдерге қарағанда басқаларды қанап, белгілі бір артықшылықтарға ие деп санайды.</a:t>
            </a:r>
            <a:endParaRPr lang="ru-RU" sz="2400" dirty="0">
              <a:latin typeface="Arial" pitchFamily="34" charset="0"/>
              <a:cs typeface="Arial" pitchFamily="34" charset="0"/>
            </a:endParaRPr>
          </a:p>
          <a:p>
            <a:r>
              <a:rPr lang="kk-KZ" sz="2400" dirty="0">
                <a:latin typeface="Arial" pitchFamily="34" charset="0"/>
                <a:cs typeface="Arial" pitchFamily="34" charset="0"/>
              </a:rPr>
              <a:t>	Екіншіден, ер адамдар билікке көбірек ұмтылды. Ғалымдар мұны соңғы уақытқа дейін көшбасшылық қасиеттер әйелдік өлшемдеріне сәйкес келмейтіндігімен түсіндіреді. Зерттеу авторларының бірі Эмили Гриалваның айтуынша, қыздың агрессивтілігі мен авторитаризмі көбірек сынға түседі. Осылайша, қоғам бейсаналық түрде нарцистикалық мінез-құлықтың көріністерін басады.</a:t>
            </a:r>
            <a:endParaRPr lang="ru-RU" sz="2400" dirty="0">
              <a:latin typeface="Arial" pitchFamily="34" charset="0"/>
              <a:cs typeface="Arial" pitchFamily="34" charset="0"/>
            </a:endParaRPr>
          </a:p>
          <a:p>
            <a:r>
              <a:rPr lang="kk-KZ" sz="2400" dirty="0">
                <a:latin typeface="Arial" pitchFamily="34" charset="0"/>
                <a:cs typeface="Arial" pitchFamily="34" charset="0"/>
              </a:rPr>
              <a:t>	Менменшіктік пен өзін-өзі көрсетуге деген ұмтылысқа келетін болсақ, бұл тұрғыда ерлер мен әйелдер арасында айырмашылық болған жоқ.</a:t>
            </a:r>
            <a:endParaRPr lang="ru-RU" sz="2400" dirty="0">
              <a:latin typeface="Arial" pitchFamily="34" charset="0"/>
              <a:cs typeface="Arial" pitchFamily="34" charset="0"/>
            </a:endParaRPr>
          </a:p>
          <a:p>
            <a:r>
              <a:rPr lang="kk-KZ" sz="2400" dirty="0">
                <a:latin typeface="Arial" pitchFamily="34" charset="0"/>
                <a:cs typeface="Arial" pitchFamily="34" charset="0"/>
              </a:rPr>
              <a:t>	Қорытындылай келе, нарцисстік бұзылыс өз өзіне сенімсіздіктен, айналаға деген реніштен,тәрбиенің дұрыс емес формасынан және психикалық жарақаттардан пайда болады. Олар өзгелерді елемейді, өзін Құдайға теңейді.Нарцисс адамдар өз өзін қатты жақсы көретін адамдар ретінде танылса да, іс жүзінде керісінше өз өзін көп сынайтын және жақсы көрмейтін адамдар болып табылады. Және өз өзіне деген махаббат тек қорғаныс механизмі болып табылады.</a:t>
            </a:r>
            <a:endParaRPr lang="ru-RU" sz="24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109823C-8377-426A-B636-DCF2261AA0EF}"/>
              </a:ext>
            </a:extLst>
          </p:cNvPr>
          <p:cNvPicPr>
            <a:picLocks noChangeAspect="1"/>
          </p:cNvPicPr>
          <p:nvPr/>
        </p:nvPicPr>
        <p:blipFill>
          <a:blip r:embed="rId2"/>
          <a:stretch>
            <a:fillRect/>
          </a:stretch>
        </p:blipFill>
        <p:spPr>
          <a:xfrm>
            <a:off x="0" y="1"/>
            <a:ext cx="14630400" cy="8229599"/>
          </a:xfrm>
          <a:prstGeom prst="rect">
            <a:avLst/>
          </a:prstGeom>
        </p:spPr>
      </p:pic>
      <p:sp>
        <p:nvSpPr>
          <p:cNvPr id="3" name="Объект 2">
            <a:extLst>
              <a:ext uri="{FF2B5EF4-FFF2-40B4-BE49-F238E27FC236}">
                <a16:creationId xmlns:a16="http://schemas.microsoft.com/office/drawing/2014/main" id="{FBF07D2F-3FED-41E9-914E-C18DE5E5E138}"/>
              </a:ext>
            </a:extLst>
          </p:cNvPr>
          <p:cNvSpPr>
            <a:spLocks noGrp="1"/>
          </p:cNvSpPr>
          <p:nvPr>
            <p:ph idx="1"/>
          </p:nvPr>
        </p:nvSpPr>
        <p:spPr>
          <a:xfrm>
            <a:off x="731520" y="1825178"/>
            <a:ext cx="13592971" cy="5005198"/>
          </a:xfrm>
        </p:spPr>
        <p:style>
          <a:lnRef idx="2">
            <a:schemeClr val="accent5"/>
          </a:lnRef>
          <a:fillRef idx="1">
            <a:schemeClr val="lt1"/>
          </a:fillRef>
          <a:effectRef idx="0">
            <a:schemeClr val="accent5"/>
          </a:effectRef>
          <a:fontRef idx="minor">
            <a:schemeClr val="dk1"/>
          </a:fontRef>
        </p:style>
        <p:txBody>
          <a:bodyPr/>
          <a:lstStyle/>
          <a:p>
            <a:r>
              <a:rPr lang="kk-KZ" sz="2900" b="1" dirty="0">
                <a:solidFill>
                  <a:schemeClr val="tx1"/>
                </a:solidFill>
                <a:latin typeface="Arial" pitchFamily="34" charset="0"/>
                <a:cs typeface="Arial" pitchFamily="34" charset="0"/>
              </a:rPr>
              <a:t>1. Нарциссизм атауының шығу төркіні қай дереккөзбен байланыстырылады? </a:t>
            </a:r>
          </a:p>
          <a:p>
            <a:r>
              <a:rPr lang="kk-KZ" sz="2900" b="1" dirty="0">
                <a:solidFill>
                  <a:schemeClr val="tx1"/>
                </a:solidFill>
                <a:latin typeface="Arial" pitchFamily="34" charset="0"/>
                <a:cs typeface="Arial" pitchFamily="34" charset="0"/>
              </a:rPr>
              <a:t>2. Психоанализде (З. Фрейд, К. Юнг) нарциссизм қалай түсіндіріледі? </a:t>
            </a:r>
          </a:p>
          <a:p>
            <a:r>
              <a:rPr lang="kk-KZ" sz="2900" b="1" dirty="0">
                <a:solidFill>
                  <a:schemeClr val="tx1"/>
                </a:solidFill>
                <a:latin typeface="Arial" pitchFamily="34" charset="0"/>
                <a:cs typeface="Arial" pitchFamily="34" charset="0"/>
              </a:rPr>
              <a:t>3. Клиникалық психологияда нарциссизм қандай диагнозбен байланысты? </a:t>
            </a:r>
          </a:p>
          <a:p>
            <a:r>
              <a:rPr lang="kk-KZ" sz="2900" b="1" dirty="0">
                <a:solidFill>
                  <a:schemeClr val="tx1"/>
                </a:solidFill>
                <a:latin typeface="Arial" pitchFamily="34" charset="0"/>
                <a:cs typeface="Arial" pitchFamily="34" charset="0"/>
              </a:rPr>
              <a:t>4. Әлеуметтік психологияда нарциссизмнің таралуына қандай факторлар әсер етеді?</a:t>
            </a:r>
          </a:p>
          <a:p>
            <a:r>
              <a:rPr lang="kk-KZ" sz="2900" b="1" dirty="0">
                <a:solidFill>
                  <a:schemeClr val="tx1"/>
                </a:solidFill>
                <a:latin typeface="Arial" pitchFamily="34" charset="0"/>
                <a:cs typeface="Arial" pitchFamily="34" charset="0"/>
              </a:rPr>
              <a:t>5. Психологияда нарциссизм екі қырынан қарастырылады. Олар қандай? </a:t>
            </a:r>
          </a:p>
          <a:p>
            <a:r>
              <a:rPr lang="kk-KZ" sz="2900" b="1" dirty="0">
                <a:solidFill>
                  <a:schemeClr val="tx1"/>
                </a:solidFill>
                <a:latin typeface="Arial" pitchFamily="34" charset="0"/>
                <a:cs typeface="Arial" pitchFamily="34" charset="0"/>
              </a:rPr>
              <a:t>6. Нарциссизмнің негізгі белгілерін атаңыз. </a:t>
            </a:r>
          </a:p>
        </p:txBody>
      </p:sp>
      <p:sp>
        <p:nvSpPr>
          <p:cNvPr id="4" name="Text 0">
            <a:extLst>
              <a:ext uri="{FF2B5EF4-FFF2-40B4-BE49-F238E27FC236}">
                <a16:creationId xmlns:a16="http://schemas.microsoft.com/office/drawing/2014/main" id="{C225C7B0-B2F4-4C09-9448-3B21C93F2730}"/>
              </a:ext>
            </a:extLst>
          </p:cNvPr>
          <p:cNvSpPr/>
          <p:nvPr/>
        </p:nvSpPr>
        <p:spPr>
          <a:xfrm>
            <a:off x="3152180" y="433745"/>
            <a:ext cx="7386054" cy="489942"/>
          </a:xfrm>
          <a:prstGeom prst="rect">
            <a:avLst/>
          </a:prstGeom>
          <a:noFill/>
          <a:ln/>
        </p:spPr>
        <p:txBody>
          <a:bodyPr wrap="none" lIns="0" tIns="0" rIns="0" bIns="0" rtlCol="0" anchor="t"/>
          <a:lstStyle/>
          <a:p>
            <a:pPr>
              <a:lnSpc>
                <a:spcPts val="3850"/>
              </a:lnSpc>
            </a:pPr>
            <a:r>
              <a:rPr lang="en-US" sz="3100" b="1" dirty="0">
                <a:solidFill>
                  <a:srgbClr val="0070C0"/>
                </a:solidFill>
                <a:latin typeface="Arial" panose="020B0604020202020204" pitchFamily="34" charset="0"/>
                <a:ea typeface="Bricolage Grotesque Semi Bold" pitchFamily="34" charset="-122"/>
                <a:cs typeface="Arial" panose="020B0604020202020204" pitchFamily="34" charset="0"/>
              </a:rPr>
              <a:t>Бақылау сұрақтары</a:t>
            </a:r>
            <a:endParaRPr lang="en-US" sz="31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3951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фон.jpg">
            <a:extLst>
              <a:ext uri="{FF2B5EF4-FFF2-40B4-BE49-F238E27FC236}">
                <a16:creationId xmlns:a16="http://schemas.microsoft.com/office/drawing/2014/main" id="{78A9BF57-8846-475C-9915-AB354322D6C3}"/>
              </a:ext>
            </a:extLst>
          </p:cNvPr>
          <p:cNvPicPr>
            <a:picLocks noChangeAspect="1"/>
          </p:cNvPicPr>
          <p:nvPr/>
        </p:nvPicPr>
        <p:blipFill>
          <a:blip r:embed="rId3"/>
          <a:stretch>
            <a:fillRect/>
          </a:stretch>
        </p:blipFill>
        <p:spPr>
          <a:xfrm>
            <a:off x="0" y="0"/>
            <a:ext cx="14630400" cy="8229600"/>
          </a:xfrm>
          <a:prstGeom prst="rect">
            <a:avLst/>
          </a:prstGeom>
        </p:spPr>
      </p:pic>
      <p:sp>
        <p:nvSpPr>
          <p:cNvPr id="6" name="TextBox 5">
            <a:extLst>
              <a:ext uri="{FF2B5EF4-FFF2-40B4-BE49-F238E27FC236}">
                <a16:creationId xmlns:a16="http://schemas.microsoft.com/office/drawing/2014/main" id="{C405AC48-6B2D-48DE-BB62-810C1E636391}"/>
              </a:ext>
            </a:extLst>
          </p:cNvPr>
          <p:cNvSpPr txBox="1"/>
          <p:nvPr/>
        </p:nvSpPr>
        <p:spPr>
          <a:xfrm>
            <a:off x="463164" y="1245046"/>
            <a:ext cx="13704073" cy="7125412"/>
          </a:xfrm>
          <a:prstGeom prst="rect">
            <a:avLst/>
          </a:prstGeom>
          <a:noFill/>
        </p:spPr>
        <p:txBody>
          <a:bodyPr wrap="square" lIns="109728" tIns="54864" rIns="109728" bIns="54864">
            <a:spAutoFit/>
          </a:bodyPr>
          <a:lstStyle/>
          <a:p>
            <a:r>
              <a:rPr lang="kk-KZ"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Нартова-</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Бочавер</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С. К. Дифференциальная психология : учебное пособие / С. К. Нартова-</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Бочавер</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 6-е изд., стер. – Москва : ФЛИНТА, 2021. – 281 с. : ил. – (Библиотека психолога). – Режим доступа: по подписке. – URL: </a:t>
            </a:r>
            <a:r>
              <a:rPr lang="ru-RU" sz="1700" u="sng" kern="100" dirty="0">
                <a:solidFill>
                  <a:srgbClr val="002060"/>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https://biblioclub.ru/index.php?page=book&amp;id=70386</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(дата обращения: 17.06.2025). – </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Библиогр</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с. 263-269. – ISBN 978-5-9765-2052-3. – Текст : электронный.</a:t>
            </a:r>
          </a:p>
          <a:p>
            <a:r>
              <a:rPr lang="kk-KZ"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kk-KZ"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Кондрашихина, О. А. Дифференциальная психология : О. А. Кондрашихина. — 2-е изд., </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перераб</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и доп. — Севастополь : </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СевГУ</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2022. — 305 с. — Текст : электронный // Лань : электронно-библиотечная система. — URL: https://e.lanbook.com/book/261881 (дата обращения: 17.06.2025). — Режим доступа: для </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авториз</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пользователей.</a:t>
            </a:r>
          </a:p>
          <a:p>
            <a:r>
              <a:rPr lang="kk-KZ"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Базылевич</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Т. Ф. Дифференциальная психология : учебник / Т.Ф. </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Базылевич</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 Москва : ИНФРА-М, 2024. — 224 с. + Доп. материалы [Электронный ресурс]. — (Высшее образование: Бакалавриат). — DOI 10.12737/5258. - ISBN 978-5-16-009399-4. - Текст : электронный. - URL: (дата обращения: 17.06.2025). – Режим доступа: по подписке.</a:t>
            </a:r>
          </a:p>
          <a:p>
            <a:endParaRPr lang="ru-RU" sz="1700" dirty="0">
              <a:solidFill>
                <a:srgbClr val="002060"/>
              </a:solidFill>
              <a:latin typeface="Arial" panose="020B0604020202020204" pitchFamily="34" charset="0"/>
              <a:ea typeface="Tahoma" panose="020B0604030504040204" pitchFamily="34" charset="0"/>
              <a:cs typeface="Arial" pitchFamily="34" charset="0"/>
            </a:endParaRPr>
          </a:p>
          <a:p>
            <a:r>
              <a:rPr lang="ru-RU" sz="1700" dirty="0" err="1">
                <a:solidFill>
                  <a:srgbClr val="002060"/>
                </a:solidFill>
                <a:latin typeface="Arial" panose="020B0604020202020204" pitchFamily="34" charset="0"/>
                <a:ea typeface="Tahoma" panose="020B0604030504040204" pitchFamily="34" charset="0"/>
                <a:cs typeface="Arial" pitchFamily="34" charset="0"/>
              </a:rPr>
              <a:t>Орманова</a:t>
            </a:r>
            <a:r>
              <a:rPr lang="ru-RU" sz="1700" dirty="0">
                <a:solidFill>
                  <a:srgbClr val="002060"/>
                </a:solidFill>
                <a:latin typeface="Arial" panose="020B0604020202020204" pitchFamily="34" charset="0"/>
                <a:ea typeface="Tahoma" panose="020B0604030504040204" pitchFamily="34" charset="0"/>
                <a:cs typeface="Arial" pitchFamily="34" charset="0"/>
              </a:rPr>
              <a:t> З.Қ. </a:t>
            </a:r>
            <a:r>
              <a:rPr lang="ru-RU" sz="1700" dirty="0" err="1">
                <a:solidFill>
                  <a:srgbClr val="002060"/>
                </a:solidFill>
                <a:latin typeface="Arial" panose="020B0604020202020204" pitchFamily="34" charset="0"/>
                <a:ea typeface="Tahoma" panose="020B0604030504040204" pitchFamily="34" charset="0"/>
                <a:cs typeface="Arial" pitchFamily="34" charset="0"/>
              </a:rPr>
              <a:t>Дифференциалды</a:t>
            </a:r>
            <a:r>
              <a:rPr lang="ru-RU" sz="1700" dirty="0">
                <a:solidFill>
                  <a:srgbClr val="002060"/>
                </a:solidFill>
                <a:latin typeface="Arial" panose="020B0604020202020204" pitchFamily="34" charset="0"/>
                <a:ea typeface="Tahoma" panose="020B0604030504040204" pitchFamily="34" charset="0"/>
                <a:cs typeface="Arial" pitchFamily="34" charset="0"/>
              </a:rPr>
              <a:t> психология: </a:t>
            </a:r>
            <a:r>
              <a:rPr lang="ru-RU" sz="1700" dirty="0" err="1">
                <a:solidFill>
                  <a:srgbClr val="002060"/>
                </a:solidFill>
                <a:latin typeface="Arial" panose="020B0604020202020204" pitchFamily="34" charset="0"/>
                <a:ea typeface="Tahoma" panose="020B0604030504040204" pitchFamily="34" charset="0"/>
                <a:cs typeface="Arial" pitchFamily="34" charset="0"/>
              </a:rPr>
              <a:t>оқулық</a:t>
            </a:r>
            <a:r>
              <a:rPr lang="ru-RU" sz="1700" dirty="0">
                <a:solidFill>
                  <a:srgbClr val="002060"/>
                </a:solidFill>
                <a:latin typeface="Arial" panose="020B0604020202020204" pitchFamily="34" charset="0"/>
                <a:ea typeface="Tahoma" panose="020B0604030504040204" pitchFamily="34" charset="0"/>
                <a:cs typeface="Arial" pitchFamily="34" charset="0"/>
              </a:rPr>
              <a:t> / З. Қ. </a:t>
            </a:r>
            <a:r>
              <a:rPr lang="ru-RU" sz="1700" dirty="0" err="1">
                <a:solidFill>
                  <a:srgbClr val="002060"/>
                </a:solidFill>
                <a:latin typeface="Arial" panose="020B0604020202020204" pitchFamily="34" charset="0"/>
                <a:ea typeface="Tahoma" panose="020B0604030504040204" pitchFamily="34" charset="0"/>
                <a:cs typeface="Arial" pitchFamily="34" charset="0"/>
              </a:rPr>
              <a:t>Орманова</a:t>
            </a:r>
            <a:r>
              <a:rPr lang="ru-RU" sz="1700" dirty="0">
                <a:solidFill>
                  <a:srgbClr val="002060"/>
                </a:solidFill>
                <a:latin typeface="Arial" panose="020B0604020202020204" pitchFamily="34" charset="0"/>
                <a:ea typeface="Tahoma" panose="020B0604030504040204" pitchFamily="34" charset="0"/>
                <a:cs typeface="Arial" pitchFamily="34" charset="0"/>
              </a:rPr>
              <a:t>. – Алматы:</a:t>
            </a:r>
            <a:r>
              <a:rPr lang="en-US" sz="1700" dirty="0">
                <a:solidFill>
                  <a:srgbClr val="002060"/>
                </a:solidFill>
                <a:latin typeface="Arial" panose="020B0604020202020204" pitchFamily="34" charset="0"/>
                <a:ea typeface="Tahoma" panose="020B0604030504040204" pitchFamily="34" charset="0"/>
                <a:cs typeface="Arial" pitchFamily="34" charset="0"/>
              </a:rPr>
              <a:t> TechSmith</a:t>
            </a:r>
            <a:r>
              <a:rPr lang="kk-KZ" sz="1700" dirty="0">
                <a:solidFill>
                  <a:srgbClr val="002060"/>
                </a:solidFill>
                <a:latin typeface="Arial" panose="020B0604020202020204" pitchFamily="34" charset="0"/>
                <a:ea typeface="Tahoma" panose="020B0604030504040204" pitchFamily="34" charset="0"/>
                <a:cs typeface="Arial" pitchFamily="34" charset="0"/>
              </a:rPr>
              <a:t>, 2023. -216 бет. – </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ISBN978-601-352-153-4.</a:t>
            </a:r>
          </a:p>
          <a:p>
            <a:r>
              <a:rPr lang="kk-KZ" sz="1700" dirty="0">
                <a:solidFill>
                  <a:srgbClr val="002060"/>
                </a:solidFill>
                <a:latin typeface="Arial" panose="020B0604020202020204" pitchFamily="34" charset="0"/>
                <a:ea typeface="Tahoma" panose="020B0604030504040204" pitchFamily="34" charset="0"/>
                <a:cs typeface="Arial" pitchFamily="34" charset="0"/>
              </a:rPr>
              <a:t> </a:t>
            </a:r>
            <a:r>
              <a:rPr lang="ru-RU" sz="1700" dirty="0">
                <a:solidFill>
                  <a:srgbClr val="002060"/>
                </a:solidFill>
                <a:latin typeface="Arial" panose="020B0604020202020204" pitchFamily="34" charset="0"/>
                <a:ea typeface="Tahoma" panose="020B0604030504040204" pitchFamily="34" charset="0"/>
                <a:cs typeface="Arial" pitchFamily="34" charset="0"/>
              </a:rPr>
              <a:t> </a:t>
            </a:r>
          </a:p>
          <a:p>
            <a:pPr marL="83820" marR="67056">
              <a:lnSpc>
                <a:spcPct val="98000"/>
              </a:lnSpc>
            </a:pPr>
            <a:r>
              <a:rPr lang="kk-KZ" sz="1700" i="1" dirty="0">
                <a:solidFill>
                  <a:srgbClr val="002060"/>
                </a:solidFill>
                <a:latin typeface="Arial" panose="020B0604020202020204" pitchFamily="34" charset="0"/>
                <a:ea typeface="Times New Roman" panose="02020603050405020304" pitchFamily="18" charset="0"/>
                <a:cs typeface="Arial" panose="020B0604020202020204" pitchFamily="34" charset="0"/>
              </a:rPr>
              <a:t>Марютина,Т.</a:t>
            </a:r>
            <a:r>
              <a:rPr lang="kk-KZ" sz="1700" i="1" spc="-6"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i="1" spc="-30" dirty="0">
                <a:solidFill>
                  <a:srgbClr val="002060"/>
                </a:solidFill>
                <a:latin typeface="Arial" panose="020B0604020202020204" pitchFamily="34" charset="0"/>
                <a:ea typeface="Times New Roman" panose="02020603050405020304" pitchFamily="18" charset="0"/>
                <a:cs typeface="Arial" panose="020B0604020202020204" pitchFamily="34" charset="0"/>
              </a:rPr>
              <a:t>М. </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Дифферен</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циальная</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психология</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психология</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 учебник для вузов /</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349758"/>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Т. М. Марютина. — Москва : Издательство Юрайт,</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2025. —</a:t>
            </a:r>
            <a:r>
              <a:rPr lang="kk-KZ" sz="1700" spc="6"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515</a:t>
            </a:r>
            <a:r>
              <a:rPr lang="kk-KZ" sz="1700" spc="-2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с. </a:t>
            </a:r>
            <a:r>
              <a:rPr lang="kk-KZ" sz="1700" spc="-6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67056"/>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(Высшее образование). — ISBN</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978-5-534-17908-8.</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121920"/>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Текст : электронный // Образовательная</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платформа Юрайт [сайт]. — (дата</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обращения:</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 18.06.2025).</a:t>
            </a:r>
            <a:endPar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104394"/>
            <a:endPar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104394"/>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Мандель, Б. Р. </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Дифференциальная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психология. Модульный курс</a:t>
            </a:r>
            <a:r>
              <a:rPr lang="kk-KZ" sz="1700" spc="-5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kk-KZ" sz="1700" spc="-2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учебное</a:t>
            </a:r>
            <a:r>
              <a:rPr lang="kk-KZ" sz="1700" spc="-5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пособие</a:t>
            </a:r>
            <a:r>
              <a:rPr lang="kk-KZ" sz="1700" spc="-5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kk-KZ" sz="1700" spc="-66"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Б.Р. Мандель. — Москва : Вузовский учебник : ИНФРА-М, 2022. —</a:t>
            </a:r>
            <a:r>
              <a:rPr lang="kk-KZ" sz="1700" spc="-6"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315 с. -</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a:lnSpc>
                <a:spcPts val="1650"/>
              </a:lnSpc>
            </a:pP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ISBN</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978-5-9558-0205-3.</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spc="-6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67056"/>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Текст</a:t>
            </a:r>
            <a:r>
              <a:rPr lang="kk-KZ" sz="1700" spc="-5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kk-KZ" sz="1700" spc="-5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электронный.</a:t>
            </a:r>
            <a:r>
              <a:rPr lang="kk-KZ" sz="1700" spc="-6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kk-KZ" sz="1700" spc="-66"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(дата обращения: 18.06.2025). – Режим доступа: по</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подписке.</a:t>
            </a:r>
            <a:endParaRPr lang="ru-RU" sz="1700" dirty="0">
              <a:solidFill>
                <a:srgbClr val="002060"/>
              </a:solidFill>
              <a:latin typeface="Arial" panose="020B0604020202020204" pitchFamily="34" charset="0"/>
              <a:ea typeface="Tahoma" panose="020B0604030504040204" pitchFamily="34" charset="0"/>
              <a:cs typeface="Arial" pitchFamily="34" charset="0"/>
            </a:endParaRPr>
          </a:p>
        </p:txBody>
      </p:sp>
      <p:sp>
        <p:nvSpPr>
          <p:cNvPr id="12" name="TextBox 11">
            <a:extLst>
              <a:ext uri="{FF2B5EF4-FFF2-40B4-BE49-F238E27FC236}">
                <a16:creationId xmlns:a16="http://schemas.microsoft.com/office/drawing/2014/main" id="{1506C61F-5682-4B1C-9FFE-D1B61EE508C7}"/>
              </a:ext>
            </a:extLst>
          </p:cNvPr>
          <p:cNvSpPr txBox="1"/>
          <p:nvPr/>
        </p:nvSpPr>
        <p:spPr>
          <a:xfrm>
            <a:off x="4811098" y="191164"/>
            <a:ext cx="7317187" cy="780214"/>
          </a:xfrm>
          <a:prstGeom prst="rect">
            <a:avLst/>
          </a:prstGeom>
          <a:noFill/>
        </p:spPr>
        <p:txBody>
          <a:bodyPr wrap="square" lIns="109728" tIns="54864" rIns="109728" bIns="54864">
            <a:spAutoFit/>
          </a:bodyPr>
          <a:lstStyle/>
          <a:p>
            <a:pPr>
              <a:lnSpc>
                <a:spcPct val="150000"/>
              </a:lnSpc>
            </a:pPr>
            <a:r>
              <a:rPr lang="ru-RU" sz="2900" b="1" dirty="0" err="1">
                <a:solidFill>
                  <a:srgbClr val="002060"/>
                </a:solidFill>
                <a:latin typeface="Arial" pitchFamily="34" charset="0"/>
                <a:ea typeface="Tahoma" panose="020B0604030504040204" pitchFamily="34" charset="0"/>
                <a:cs typeface="Arial" pitchFamily="34" charset="0"/>
              </a:rPr>
              <a:t>Әдебиеттер</a:t>
            </a:r>
            <a:r>
              <a:rPr lang="ru-RU" sz="2900" b="1" dirty="0">
                <a:solidFill>
                  <a:srgbClr val="002060"/>
                </a:solidFill>
                <a:latin typeface="Arial" pitchFamily="34" charset="0"/>
                <a:ea typeface="Tahoma" panose="020B0604030504040204" pitchFamily="34" charset="0"/>
                <a:cs typeface="Arial" pitchFamily="34" charset="0"/>
              </a:rPr>
              <a:t>:</a:t>
            </a:r>
          </a:p>
        </p:txBody>
      </p:sp>
    </p:spTree>
    <p:extLst>
      <p:ext uri="{BB962C8B-B14F-4D97-AF65-F5344CB8AC3E}">
        <p14:creationId xmlns:p14="http://schemas.microsoft.com/office/powerpoint/2010/main" val="1274121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фон.jpg"/>
          <p:cNvPicPr>
            <a:picLocks noChangeAspect="1"/>
          </p:cNvPicPr>
          <p:nvPr/>
        </p:nvPicPr>
        <p:blipFill>
          <a:blip r:embed="rId2"/>
          <a:stretch>
            <a:fillRect/>
          </a:stretch>
        </p:blipFill>
        <p:spPr>
          <a:xfrm>
            <a:off x="0" y="0"/>
            <a:ext cx="14630400" cy="8229600"/>
          </a:xfrm>
          <a:prstGeom prst="rect">
            <a:avLst/>
          </a:prstGeom>
        </p:spPr>
      </p:pic>
      <p:sp>
        <p:nvSpPr>
          <p:cNvPr id="13314" name="Заголовок 1">
            <a:extLst>
              <a:ext uri="{FF2B5EF4-FFF2-40B4-BE49-F238E27FC236}">
                <a16:creationId xmlns:a16="http://schemas.microsoft.com/office/drawing/2014/main" id="{4836029E-A24D-4144-A4E8-ECBC5785967F}"/>
              </a:ext>
            </a:extLst>
          </p:cNvPr>
          <p:cNvSpPr txBox="1">
            <a:spLocks/>
          </p:cNvSpPr>
          <p:nvPr/>
        </p:nvSpPr>
        <p:spPr bwMode="auto">
          <a:xfrm>
            <a:off x="3080387" y="3752850"/>
            <a:ext cx="8728710" cy="105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097280" eaLnBrk="0" fontAlgn="base" hangingPunct="0">
              <a:spcBef>
                <a:spcPct val="0"/>
              </a:spcBef>
              <a:spcAft>
                <a:spcPct val="0"/>
              </a:spcAft>
              <a:buNone/>
            </a:pPr>
            <a:r>
              <a:rPr lang="ru-RU" altLang="ru-RU" sz="5300" b="1" dirty="0" err="1">
                <a:solidFill>
                  <a:srgbClr val="03517A"/>
                </a:solidFill>
                <a:latin typeface="Arial" pitchFamily="34" charset="0"/>
                <a:cs typeface="Arial" pitchFamily="34" charset="0"/>
              </a:rPr>
              <a:t>Назарларыңызға</a:t>
            </a:r>
            <a:r>
              <a:rPr lang="ru-RU" altLang="ru-RU" sz="5300" b="1" dirty="0">
                <a:solidFill>
                  <a:srgbClr val="03517A"/>
                </a:solidFill>
                <a:latin typeface="Arial" pitchFamily="34" charset="0"/>
                <a:cs typeface="Arial" pitchFamily="34" charset="0"/>
              </a:rPr>
              <a:t> </a:t>
            </a:r>
            <a:r>
              <a:rPr lang="ru-RU" altLang="ru-RU" sz="5300" b="1" dirty="0" err="1">
                <a:solidFill>
                  <a:srgbClr val="03517A"/>
                </a:solidFill>
                <a:latin typeface="Arial" pitchFamily="34" charset="0"/>
                <a:cs typeface="Arial" pitchFamily="34" charset="0"/>
              </a:rPr>
              <a:t>рахмет</a:t>
            </a:r>
            <a:r>
              <a:rPr lang="ru-RU" altLang="ru-RU" sz="5300" b="1" dirty="0">
                <a:solidFill>
                  <a:srgbClr val="03517A"/>
                </a:solidFill>
                <a:latin typeface="Arial" pitchFamily="34" charset="0"/>
                <a:cs typeface="Arial" pitchFamily="34" charset="0"/>
              </a:rPr>
              <a:t>!</a:t>
            </a:r>
          </a:p>
        </p:txBody>
      </p:sp>
      <p:pic>
        <p:nvPicPr>
          <p:cNvPr id="14" name="Рисунок 12295">
            <a:extLst>
              <a:ext uri="{FF2B5EF4-FFF2-40B4-BE49-F238E27FC236}">
                <a16:creationId xmlns:a16="http://schemas.microsoft.com/office/drawing/2014/main" id="{F5351ADE-FD22-4D54-81B4-4E18D06B5A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7908" y="1381128"/>
            <a:ext cx="588644" cy="58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260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descr="фон.jpg"/>
          <p:cNvPicPr>
            <a:picLocks noChangeAspect="1"/>
          </p:cNvPicPr>
          <p:nvPr/>
        </p:nvPicPr>
        <p:blipFill>
          <a:blip r:embed="rId3"/>
          <a:stretch>
            <a:fillRect/>
          </a:stretch>
        </p:blipFill>
        <p:spPr>
          <a:xfrm>
            <a:off x="0" y="0"/>
            <a:ext cx="14630400" cy="8229600"/>
          </a:xfrm>
          <a:prstGeom prst="rect">
            <a:avLst/>
          </a:prstGeom>
        </p:spPr>
      </p:pic>
      <p:sp>
        <p:nvSpPr>
          <p:cNvPr id="7" name="Прямоугольник 6">
            <a:extLst>
              <a:ext uri="{FF2B5EF4-FFF2-40B4-BE49-F238E27FC236}">
                <a16:creationId xmlns:a16="http://schemas.microsoft.com/office/drawing/2014/main" id="{27B0486A-5950-4D27-BE2C-5898448A7E19}"/>
              </a:ext>
            </a:extLst>
          </p:cNvPr>
          <p:cNvSpPr/>
          <p:nvPr/>
        </p:nvSpPr>
        <p:spPr>
          <a:xfrm>
            <a:off x="178752" y="1120402"/>
            <a:ext cx="14272898" cy="6703226"/>
          </a:xfrm>
          <a:prstGeom prst="rect">
            <a:avLst/>
          </a:prstGeom>
          <a:solidFill>
            <a:srgbClr val="EEECC7"/>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ru-RU"/>
          </a:p>
        </p:txBody>
      </p:sp>
      <p:sp>
        <p:nvSpPr>
          <p:cNvPr id="6" name="TextBox 5">
            <a:extLst>
              <a:ext uri="{FF2B5EF4-FFF2-40B4-BE49-F238E27FC236}">
                <a16:creationId xmlns:a16="http://schemas.microsoft.com/office/drawing/2014/main" id="{FCF28E9A-4073-4F1E-84BC-4EFA528B1463}"/>
              </a:ext>
            </a:extLst>
          </p:cNvPr>
          <p:cNvSpPr txBox="1"/>
          <p:nvPr/>
        </p:nvSpPr>
        <p:spPr>
          <a:xfrm>
            <a:off x="6091130" y="2416840"/>
            <a:ext cx="7522266" cy="4635115"/>
          </a:xfrm>
          <a:prstGeom prst="rect">
            <a:avLst/>
          </a:prstGeom>
          <a:noFill/>
        </p:spPr>
        <p:txBody>
          <a:bodyPr wrap="square" lIns="109728" tIns="54864" rIns="109728" bIns="54864">
            <a:spAutoFit/>
          </a:bodyPr>
          <a:lstStyle/>
          <a:p>
            <a:pPr algn="ctr">
              <a:spcAft>
                <a:spcPts val="1200"/>
              </a:spcAft>
            </a:pPr>
            <a:r>
              <a:rPr lang="kk-KZ" sz="2900" i="1" dirty="0">
                <a:solidFill>
                  <a:schemeClr val="tx2"/>
                </a:solidFill>
                <a:latin typeface="Arial" panose="020B0604020202020204" pitchFamily="34" charset="0"/>
                <a:ea typeface="Times New Roman" panose="02020603050405020304" pitchFamily="18" charset="0"/>
                <a:cs typeface="Arial" panose="020B0604020202020204" pitchFamily="34" charset="0"/>
              </a:rPr>
              <a:t>Тақырыбы: </a:t>
            </a:r>
          </a:p>
          <a:p>
            <a:pPr algn="ctr">
              <a:spcAft>
                <a:spcPts val="1200"/>
              </a:spcAft>
            </a:pPr>
            <a:endParaRPr lang="kk-KZ" sz="2900" b="1" i="1"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lgn="ctr">
              <a:spcAft>
                <a:spcPts val="1200"/>
              </a:spcAft>
            </a:pPr>
            <a:r>
              <a:rPr lang="ru-RU" sz="36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Нарцистік</a:t>
            </a:r>
            <a:r>
              <a:rPr lang="ru-RU" sz="36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36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мінез-құлық ерекшеліктері</a:t>
            </a:r>
            <a:r>
              <a:rPr lang="ru-RU" sz="36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36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Нарциссизмның пайда</a:t>
            </a:r>
            <a:r>
              <a:rPr lang="ru-RU" sz="3600" b="1" dirty="0">
                <a:solidFill>
                  <a:schemeClr val="tx2"/>
                </a:solidFill>
                <a:latin typeface="Arial" panose="020B0604020202020204" pitchFamily="34" charset="0"/>
                <a:ea typeface="Times New Roman" panose="02020603050405020304" pitchFamily="18" charset="0"/>
                <a:cs typeface="Arial" panose="020B0604020202020204" pitchFamily="34" charset="0"/>
              </a:rPr>
              <a:t> болу </a:t>
            </a:r>
            <a:r>
              <a:rPr lang="ru-RU" sz="36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себептері</a:t>
            </a:r>
            <a:r>
              <a:rPr lang="ru-RU" sz="36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36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Нарцистік</a:t>
            </a:r>
            <a:r>
              <a:rPr lang="ru-RU" sz="36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36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мінез-құлықтың белгілері</a:t>
            </a:r>
            <a:r>
              <a:rPr lang="ru-RU" sz="36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36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Нарцистік</a:t>
            </a:r>
            <a:r>
              <a:rPr lang="ru-RU" sz="36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36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мінез-құлықпен күресу.</a:t>
            </a:r>
            <a:endParaRPr lang="ru-RU" sz="3600" b="1"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id="{13164AFD-8BC0-46A6-95E3-48F8DAE434B9}"/>
              </a:ext>
            </a:extLst>
          </p:cNvPr>
          <p:cNvSpPr txBox="1"/>
          <p:nvPr/>
        </p:nvSpPr>
        <p:spPr>
          <a:xfrm>
            <a:off x="8218803" y="1838253"/>
            <a:ext cx="2623840" cy="553998"/>
          </a:xfrm>
          <a:prstGeom prst="rect">
            <a:avLst/>
          </a:prstGeom>
          <a:noFill/>
          <a:ln w="22225" cap="rnd">
            <a:solidFill>
              <a:schemeClr val="accent1">
                <a:shade val="50000"/>
              </a:schemeClr>
            </a:solidFill>
            <a:round/>
          </a:ln>
        </p:spPr>
        <p:txBody>
          <a:bodyPr wrap="square" lIns="109728" tIns="54864" rIns="109728" bIns="54864">
            <a:spAutoFit/>
          </a:bodyPr>
          <a:lstStyle/>
          <a:p>
            <a:pPr algn="ct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a:t>
            </a:r>
            <a:r>
              <a:rPr lang="en-US"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1</a:t>
            </a: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2 дәріс </a:t>
            </a:r>
            <a:endParaRPr lang="ru-RU" sz="2900" dirty="0"/>
          </a:p>
        </p:txBody>
      </p:sp>
      <p:pic>
        <p:nvPicPr>
          <p:cNvPr id="24578" name="Picture 2" descr="Picture background"/>
          <p:cNvPicPr>
            <a:picLocks noChangeAspect="1" noChangeArrowheads="1"/>
          </p:cNvPicPr>
          <p:nvPr/>
        </p:nvPicPr>
        <p:blipFill>
          <a:blip r:embed="rId4"/>
          <a:srcRect/>
          <a:stretch>
            <a:fillRect/>
          </a:stretch>
        </p:blipFill>
        <p:spPr bwMode="auto">
          <a:xfrm>
            <a:off x="389491" y="2778362"/>
            <a:ext cx="5701639" cy="4137245"/>
          </a:xfrm>
          <a:prstGeom prst="rect">
            <a:avLst/>
          </a:prstGeom>
          <a:noFill/>
        </p:spPr>
      </p:pic>
    </p:spTree>
    <p:extLst>
      <p:ext uri="{BB962C8B-B14F-4D97-AF65-F5344CB8AC3E}">
        <p14:creationId xmlns:p14="http://schemas.microsoft.com/office/powerpoint/2010/main" val="417989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Рисунок 71" descr="фон.jpg"/>
          <p:cNvPicPr>
            <a:picLocks noChangeAspect="1"/>
          </p:cNvPicPr>
          <p:nvPr/>
        </p:nvPicPr>
        <p:blipFill>
          <a:blip r:embed="rId3"/>
          <a:stretch>
            <a:fillRect/>
          </a:stretch>
        </p:blipFill>
        <p:spPr>
          <a:xfrm>
            <a:off x="0" y="0"/>
            <a:ext cx="14630400" cy="8229600"/>
          </a:xfrm>
          <a:prstGeom prst="rect">
            <a:avLst/>
          </a:prstGeom>
        </p:spPr>
      </p:pic>
      <p:sp>
        <p:nvSpPr>
          <p:cNvPr id="8" name="TextBox 7">
            <a:extLst>
              <a:ext uri="{FF2B5EF4-FFF2-40B4-BE49-F238E27FC236}">
                <a16:creationId xmlns:a16="http://schemas.microsoft.com/office/drawing/2014/main" id="{4414C933-E78C-4591-9ED2-E2C5D8BE6C71}"/>
              </a:ext>
            </a:extLst>
          </p:cNvPr>
          <p:cNvSpPr txBox="1"/>
          <p:nvPr/>
        </p:nvSpPr>
        <p:spPr>
          <a:xfrm>
            <a:off x="1057250" y="1977929"/>
            <a:ext cx="13174799" cy="39041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09728" tIns="54864" rIns="109728" bIns="54864">
            <a:spAutoFit/>
          </a:bodyPr>
          <a:lstStyle/>
          <a:p>
            <a:pPr marL="1097280" lvl="1" indent="-548640">
              <a:spcAft>
                <a:spcPts val="2880"/>
              </a:spcAft>
              <a:buSzPts val="1100"/>
              <a:buFont typeface="+mj-lt"/>
              <a:buAutoNum type="arabicPeriod"/>
            </a:pP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Нарцистік мінез-құлық ұғымы. Нарциссизмнің психологиядағы орны</a:t>
            </a:r>
          </a:p>
          <a:p>
            <a:pPr marL="1097280" lvl="1" indent="-548640">
              <a:spcAft>
                <a:spcPts val="2880"/>
              </a:spcAft>
              <a:buSzPts val="1100"/>
              <a:buFont typeface="+mj-lt"/>
              <a:buAutoNum type="arabicPeriod"/>
            </a:pP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Нарцистік мінез-құлық ерекшеліктері. </a:t>
            </a:r>
          </a:p>
          <a:p>
            <a:pPr marL="1097280" lvl="1" indent="-548640">
              <a:spcAft>
                <a:spcPts val="2880"/>
              </a:spcAft>
              <a:buSzPts val="1100"/>
              <a:buFont typeface="+mj-lt"/>
              <a:buAutoNum type="arabicPeriod"/>
            </a:pP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Нарциссизмның пайда болу себептері.</a:t>
            </a:r>
          </a:p>
          <a:p>
            <a:pPr marL="1097280" lvl="1" indent="-548640">
              <a:spcAft>
                <a:spcPts val="2880"/>
              </a:spcAft>
              <a:buSzPts val="1100"/>
              <a:buFont typeface="+mj-lt"/>
              <a:buAutoNum type="arabicPeriod"/>
            </a:pP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Нарцистік мінез-құлықтың белгілері. Нарцистік мінез-құлықпен күресу жолдары.</a:t>
            </a:r>
          </a:p>
        </p:txBody>
      </p:sp>
      <p:sp>
        <p:nvSpPr>
          <p:cNvPr id="27650" name="AutoShape 2" descr="blob:https://web.whatsapp.com/bee0a836-ec9a-4c3b-b907-1788ca8ebc43"/>
          <p:cNvSpPr>
            <a:spLocks noChangeAspect="1" noChangeArrowheads="1"/>
          </p:cNvSpPr>
          <p:nvPr/>
        </p:nvSpPr>
        <p:spPr bwMode="auto">
          <a:xfrm>
            <a:off x="186690" y="-173355"/>
            <a:ext cx="365760" cy="365761"/>
          </a:xfrm>
          <a:prstGeom prst="rect">
            <a:avLst/>
          </a:prstGeom>
          <a:noFill/>
        </p:spPr>
        <p:txBody>
          <a:bodyPr vert="horz" wrap="square" lIns="109728" tIns="54864" rIns="109728" bIns="54864" numCol="1" anchor="t" anchorCtr="0" compatLnSpc="1">
            <a:prstTxWarp prst="textNoShape">
              <a:avLst/>
            </a:prstTxWarp>
          </a:bodyPr>
          <a:lstStyle/>
          <a:p>
            <a:endParaRPr lang="ru-RU"/>
          </a:p>
        </p:txBody>
      </p:sp>
      <p:sp>
        <p:nvSpPr>
          <p:cNvPr id="24" name="TextBox 23">
            <a:extLst>
              <a:ext uri="{FF2B5EF4-FFF2-40B4-BE49-F238E27FC236}">
                <a16:creationId xmlns:a16="http://schemas.microsoft.com/office/drawing/2014/main" id="{FE53FB67-E392-400A-8D68-000CB1CD463A}"/>
              </a:ext>
            </a:extLst>
          </p:cNvPr>
          <p:cNvSpPr txBox="1"/>
          <p:nvPr/>
        </p:nvSpPr>
        <p:spPr>
          <a:xfrm>
            <a:off x="-779251" y="192406"/>
            <a:ext cx="15011299" cy="871777"/>
          </a:xfrm>
          <a:prstGeom prst="rect">
            <a:avLst/>
          </a:prstGeom>
          <a:noFill/>
        </p:spPr>
        <p:txBody>
          <a:bodyPr wrap="square" lIns="109728" tIns="54864" rIns="109728" bIns="54864">
            <a:spAutoFit/>
          </a:bodyPr>
          <a:lstStyle/>
          <a:p>
            <a:pPr algn="ctr">
              <a:lnSpc>
                <a:spcPct val="115000"/>
              </a:lnSpc>
              <a:spcAft>
                <a:spcPts val="1200"/>
              </a:spcAft>
            </a:pPr>
            <a:r>
              <a:rPr lang="ru-RU" sz="4300" b="1" dirty="0" err="1">
                <a:solidFill>
                  <a:srgbClr val="002060"/>
                </a:solidFill>
                <a:latin typeface="Arial" pitchFamily="34" charset="0"/>
                <a:ea typeface="Calibri" panose="020F0502020204030204" pitchFamily="34" charset="0"/>
                <a:cs typeface="Arial" pitchFamily="34" charset="0"/>
              </a:rPr>
              <a:t>Жоспары</a:t>
            </a:r>
            <a:r>
              <a:rPr lang="ru-RU" sz="4300" b="1" dirty="0">
                <a:solidFill>
                  <a:schemeClr val="tx2"/>
                </a:solidFill>
                <a:latin typeface="Arial" pitchFamily="34" charset="0"/>
                <a:ea typeface="Calibri" panose="020F0502020204030204" pitchFamily="34" charset="0"/>
                <a:cs typeface="Arial" pitchFamily="34" charset="0"/>
              </a:rPr>
              <a:t>:</a:t>
            </a:r>
          </a:p>
        </p:txBody>
      </p:sp>
    </p:spTree>
    <p:extLst>
      <p:ext uri="{BB962C8B-B14F-4D97-AF65-F5344CB8AC3E}">
        <p14:creationId xmlns:p14="http://schemas.microsoft.com/office/powerpoint/2010/main" val="361294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3"/>
          <a:stretch>
            <a:fillRect/>
          </a:stretch>
        </p:blipFill>
        <p:spPr>
          <a:xfrm>
            <a:off x="0" y="0"/>
            <a:ext cx="14630400" cy="8229600"/>
          </a:xfrm>
          <a:prstGeom prst="rect">
            <a:avLst/>
          </a:prstGeom>
        </p:spPr>
      </p:pic>
      <p:sp>
        <p:nvSpPr>
          <p:cNvPr id="3" name="Text 1"/>
          <p:cNvSpPr/>
          <p:nvPr/>
        </p:nvSpPr>
        <p:spPr>
          <a:xfrm>
            <a:off x="294039" y="1270259"/>
            <a:ext cx="8073784" cy="6108736"/>
          </a:xfrm>
          <a:prstGeom prst="rect">
            <a:avLst/>
          </a:prstGeom>
          <a:noFill/>
          <a:ln/>
        </p:spPr>
        <p:txBody>
          <a:bodyPr wrap="square" lIns="0" tIns="0" rIns="0" bIns="0" rtlCol="0" anchor="t"/>
          <a:lstStyle/>
          <a:p>
            <a:r>
              <a:rPr lang="kk-KZ" sz="2000" b="1" dirty="0">
                <a:latin typeface="Arial" pitchFamily="34" charset="0"/>
                <a:cs typeface="Arial" pitchFamily="34" charset="0"/>
              </a:rPr>
              <a:t>	Нарциссизм </a:t>
            </a:r>
            <a:r>
              <a:rPr lang="kk-KZ" sz="2000" dirty="0">
                <a:latin typeface="Arial" pitchFamily="34" charset="0"/>
                <a:cs typeface="Arial" pitchFamily="34" charset="0"/>
              </a:rPr>
              <a:t>- бұл өзін-өзі бағалаудың, өз өзін сүйуінің, өзін және өз қасиеттерін ерекше тұрғыдан қабылдаудың жоғары деңгейінде көрінетін мінез-құлық сипаты. Ол көбінесе нақты жағдайға сәйкес келмейді. Осы психологиялық ерекшеліктің атауының өзі Нарцисс жайлы грек аңыздарынан алынған. Ол аңыз бойынша өте сымбатты Нарцисс судан өз келбетін көріп, көз ала алмай, сол аттас гүлге айналды.</a:t>
            </a:r>
            <a:endParaRPr lang="ru-RU" sz="2000" dirty="0">
              <a:latin typeface="Arial" pitchFamily="34" charset="0"/>
              <a:cs typeface="Arial" pitchFamily="34" charset="0"/>
            </a:endParaRPr>
          </a:p>
          <a:p>
            <a:r>
              <a:rPr lang="kk-KZ" sz="2000" dirty="0">
                <a:latin typeface="Arial" pitchFamily="34" charset="0"/>
                <a:cs typeface="Arial" pitchFamily="34" charset="0"/>
              </a:rPr>
              <a:t>	Нарцистік мінез-құлық – өзінің аса күрделілік сезімімен, сонымен қатар өзінің сыртта, айналасындағылар үшін маңыздылығын растауға мұқтаждылыұпен басқарылатын мінез-құлық.</a:t>
            </a:r>
            <a:endParaRPr lang="ru-RU" sz="2000" dirty="0">
              <a:latin typeface="Arial" pitchFamily="34" charset="0"/>
              <a:cs typeface="Arial" pitchFamily="34" charset="0"/>
            </a:endParaRPr>
          </a:p>
          <a:p>
            <a:r>
              <a:rPr lang="kk-KZ" sz="2000" dirty="0">
                <a:latin typeface="Arial" pitchFamily="34" charset="0"/>
                <a:cs typeface="Arial" pitchFamily="34" charset="0"/>
              </a:rPr>
              <a:t>	Психологиялық және психиатриялық тәжірибеде өзін-өзі ұнатудың шамадан тыс дамуы жеке ауытқулар мен мінез-құлықтың акцентрациясы ретінде қарастырылады. Сонымен қатар, көптеген ғалымдар : "әр адамның нарцистикалық бөлігі бар, мәселе тек осы қасиеттің даму деңгейінде және оның адам өмірінің жалпы сапасына әсері" туралы айтады. Нарциссизмнің көрінуіне байланысты , оны деструктивті және конструктивті, патологиялық және нормативті деп бөлуге болады.</a:t>
            </a:r>
            <a:endParaRPr lang="ru-RU" sz="2000" dirty="0">
              <a:latin typeface="Arial" pitchFamily="34" charset="0"/>
              <a:cs typeface="Arial" pitchFamily="34" charset="0"/>
            </a:endParaRPr>
          </a:p>
        </p:txBody>
      </p:sp>
      <p:sp>
        <p:nvSpPr>
          <p:cNvPr id="20482" name="AutoShape 2"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4"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6" name="AutoShape 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8" name="AutoShape 8"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90" name="AutoShape 10"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92" name="AutoShape 12"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94" name="AutoShape 1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96" name="AutoShape 1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98" name="AutoShape 18"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00" name="AutoShape 20"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02" name="AutoShape 22"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05" name="AutoShape 25" descr="C:\Users\Арай\AppData\Local\Temp\{E04958DE-8FA4-40C3-8E50-5B7CA3FC573D}.tm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07" name="Picture 27" descr="Picture background"/>
          <p:cNvPicPr>
            <a:picLocks noChangeAspect="1" noChangeArrowheads="1"/>
          </p:cNvPicPr>
          <p:nvPr/>
        </p:nvPicPr>
        <p:blipFill>
          <a:blip r:embed="rId4"/>
          <a:srcRect l="24884" r="24361" b="7610"/>
          <a:stretch>
            <a:fillRect/>
          </a:stretch>
        </p:blipFill>
        <p:spPr bwMode="auto">
          <a:xfrm>
            <a:off x="8304153" y="1270259"/>
            <a:ext cx="6188058" cy="589608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3"/>
          <a:stretch>
            <a:fillRect/>
          </a:stretch>
        </p:blipFill>
        <p:spPr>
          <a:xfrm>
            <a:off x="0" y="0"/>
            <a:ext cx="14630400" cy="8229600"/>
          </a:xfrm>
          <a:prstGeom prst="rect">
            <a:avLst/>
          </a:prstGeom>
        </p:spPr>
      </p:pic>
      <p:sp>
        <p:nvSpPr>
          <p:cNvPr id="3" name="Text 1"/>
          <p:cNvSpPr/>
          <p:nvPr/>
        </p:nvSpPr>
        <p:spPr>
          <a:xfrm>
            <a:off x="202019" y="1150311"/>
            <a:ext cx="14300790" cy="1986294"/>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t"/>
          <a:lstStyle/>
          <a:p>
            <a:r>
              <a:rPr lang="kk-KZ" dirty="0">
                <a:latin typeface="Arial" pitchFamily="34" charset="0"/>
                <a:cs typeface="Arial" pitchFamily="34" charset="0"/>
              </a:rPr>
              <a:t>	Бұрын нарциссизм тек еркектерге ғана тән деп есептелген, бірақ соңғы зерттеулер оның ерлер мен әйелдер арасында бірдей таралғанын көрсетті. Нарцистикалық акцентруация әдетте туа біткен сапа емес, тек дамудың белгілі бір жағдайларында патологиялық формаларға ие болады. Алайда жүйке жүйесі деңгейінде мысалы СДВГ кезінде бұл тұлға бұзылуы тұқым қуалауы мүмкін мысалы. Балалық шақта ол кездеспейді. Алғашқы белгілер жасөспірім кезінен бастап, көбінесе жас және ересек кезеңдерде пайда бола бастайды. Бұл психологиялық жарақаттан, рефлексияның дамуынан, әлеуметтік орта және тәрбиеге байланысты болады.</a:t>
            </a:r>
          </a:p>
          <a:p>
            <a:r>
              <a:rPr lang="kk-KZ" dirty="0">
                <a:latin typeface="Arial" pitchFamily="34" charset="0"/>
                <a:cs typeface="Arial" pitchFamily="34" charset="0"/>
              </a:rPr>
              <a:t>	Психологияда нарциссизм тұлғаның даму сатыларында және психикалық ауытқулардың бір түрінде қарастырылады.</a:t>
            </a:r>
            <a:endParaRPr lang="ru-RU" dirty="0">
              <a:latin typeface="Arial" pitchFamily="34" charset="0"/>
              <a:cs typeface="Arial" pitchFamily="34" charset="0"/>
            </a:endParaRPr>
          </a:p>
        </p:txBody>
      </p:sp>
      <p:graphicFrame>
        <p:nvGraphicFramePr>
          <p:cNvPr id="8" name="Схема 7"/>
          <p:cNvGraphicFramePr/>
          <p:nvPr/>
        </p:nvGraphicFramePr>
        <p:xfrm>
          <a:off x="184206" y="2128865"/>
          <a:ext cx="14307973" cy="46546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Прямоугольник 9"/>
          <p:cNvSpPr/>
          <p:nvPr/>
        </p:nvSpPr>
        <p:spPr>
          <a:xfrm>
            <a:off x="202019" y="6071174"/>
            <a:ext cx="14300790" cy="1015663"/>
          </a:xfrm>
          <a:prstGeom prst="rect">
            <a:avLst/>
          </a:prstGeom>
        </p:spPr>
        <p:txBody>
          <a:bodyPr wrap="square">
            <a:spAutoFit/>
          </a:bodyPr>
          <a:lstStyle/>
          <a:p>
            <a:pPr algn="ctr"/>
            <a:r>
              <a:rPr lang="ru-RU" sz="2000" dirty="0" err="1">
                <a:latin typeface="Arial" pitchFamily="34" charset="0"/>
                <a:cs typeface="Arial" pitchFamily="34" charset="0"/>
              </a:rPr>
              <a:t>Осылайша</a:t>
            </a:r>
            <a:r>
              <a:rPr lang="ru-RU" sz="2000" dirty="0">
                <a:latin typeface="Arial" pitchFamily="34" charset="0"/>
                <a:cs typeface="Arial" pitchFamily="34" charset="0"/>
              </a:rPr>
              <a:t>, нарциссизм </a:t>
            </a:r>
            <a:r>
              <a:rPr lang="ru-RU" sz="2000" dirty="0" err="1">
                <a:latin typeface="Arial" pitchFamily="34" charset="0"/>
                <a:cs typeface="Arial" pitchFamily="34" charset="0"/>
              </a:rPr>
              <a:t>психологияда</a:t>
            </a:r>
            <a:r>
              <a:rPr lang="ru-RU" sz="2000" dirty="0">
                <a:latin typeface="Arial" pitchFamily="34" charset="0"/>
                <a:cs typeface="Arial" pitchFamily="34" charset="0"/>
              </a:rPr>
              <a:t> </a:t>
            </a:r>
            <a:r>
              <a:rPr lang="ru-RU" sz="2000" dirty="0" err="1">
                <a:latin typeface="Arial" pitchFamily="34" charset="0"/>
                <a:cs typeface="Arial" pitchFamily="34" charset="0"/>
              </a:rPr>
              <a:t>екі</a:t>
            </a:r>
            <a:r>
              <a:rPr lang="ru-RU" sz="2000" dirty="0">
                <a:latin typeface="Arial" pitchFamily="34" charset="0"/>
                <a:cs typeface="Arial" pitchFamily="34" charset="0"/>
              </a:rPr>
              <a:t> </a:t>
            </a:r>
            <a:r>
              <a:rPr lang="ru-RU" sz="2000" dirty="0" err="1">
                <a:latin typeface="Arial" pitchFamily="34" charset="0"/>
                <a:cs typeface="Arial" pitchFamily="34" charset="0"/>
              </a:rPr>
              <a:t>қырынан қарастырылады</a:t>
            </a:r>
            <a:r>
              <a:rPr lang="ru-RU" sz="2000" dirty="0">
                <a:latin typeface="Arial" pitchFamily="34" charset="0"/>
                <a:cs typeface="Arial" pitchFamily="34" charset="0"/>
              </a:rPr>
              <a:t>:</a:t>
            </a:r>
          </a:p>
          <a:p>
            <a:pPr marL="457200" indent="-457200" algn="ctr">
              <a:buFont typeface="+mj-lt"/>
              <a:buAutoNum type="arabicPeriod"/>
            </a:pPr>
            <a:r>
              <a:rPr lang="ru-RU" sz="2000" dirty="0">
                <a:latin typeface="Arial" pitchFamily="34" charset="0"/>
                <a:cs typeface="Arial" pitchFamily="34" charset="0"/>
              </a:rPr>
              <a:t>Даму </a:t>
            </a:r>
            <a:r>
              <a:rPr lang="ru-RU" sz="2000" dirty="0" err="1">
                <a:latin typeface="Arial" pitchFamily="34" charset="0"/>
                <a:cs typeface="Arial" pitchFamily="34" charset="0"/>
              </a:rPr>
              <a:t>кезеңінің табиғи бөлігі </a:t>
            </a:r>
            <a:r>
              <a:rPr lang="ru-RU" sz="2000" dirty="0">
                <a:latin typeface="Arial" pitchFamily="34" charset="0"/>
                <a:cs typeface="Arial" pitchFamily="34" charset="0"/>
              </a:rPr>
              <a:t>(</a:t>
            </a:r>
            <a:r>
              <a:rPr lang="ru-RU" sz="2000" dirty="0" err="1">
                <a:latin typeface="Arial" pitchFamily="34" charset="0"/>
                <a:cs typeface="Arial" pitchFamily="34" charset="0"/>
              </a:rPr>
              <a:t>қалыпты </a:t>
            </a:r>
            <a:r>
              <a:rPr lang="ru-RU" sz="2000" dirty="0">
                <a:latin typeface="Arial" pitchFamily="34" charset="0"/>
                <a:cs typeface="Arial" pitchFamily="34" charset="0"/>
              </a:rPr>
              <a:t>нарциссизм).</a:t>
            </a:r>
          </a:p>
          <a:p>
            <a:pPr marL="457200" indent="-457200" algn="ctr">
              <a:buFont typeface="+mj-lt"/>
              <a:buAutoNum type="arabicPeriod"/>
            </a:pPr>
            <a:r>
              <a:rPr lang="ru-RU" sz="2000" dirty="0" err="1">
                <a:latin typeface="Arial" pitchFamily="34" charset="0"/>
                <a:cs typeface="Arial" pitchFamily="34" charset="0"/>
              </a:rPr>
              <a:t>Патологиялық құбылыс (тұлғалық бұзылыс деңгейіне жеткенде</a:t>
            </a:r>
            <a:r>
              <a:rPr lang="ru-RU" sz="2000" dirty="0">
                <a:latin typeface="Arial" pitchFamily="34" charset="0"/>
                <a:cs typeface="Arial" pitchFamily="34"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0" name="Рисунок 19" descr="фон.jpg"/>
          <p:cNvPicPr>
            <a:picLocks noChangeAspect="1"/>
          </p:cNvPicPr>
          <p:nvPr/>
        </p:nvPicPr>
        <p:blipFill>
          <a:blip r:embed="rId3"/>
          <a:stretch>
            <a:fillRect/>
          </a:stretch>
        </p:blipFill>
        <p:spPr>
          <a:xfrm>
            <a:off x="0" y="0"/>
            <a:ext cx="14630400" cy="8229600"/>
          </a:xfrm>
          <a:prstGeom prst="rect">
            <a:avLst/>
          </a:prstGeom>
        </p:spPr>
      </p:pic>
      <p:sp>
        <p:nvSpPr>
          <p:cNvPr id="3" name="Text 1"/>
          <p:cNvSpPr/>
          <p:nvPr/>
        </p:nvSpPr>
        <p:spPr>
          <a:xfrm>
            <a:off x="770811" y="1244002"/>
            <a:ext cx="13042821" cy="892969"/>
          </a:xfrm>
          <a:prstGeom prst="rect">
            <a:avLst/>
          </a:prstGeom>
          <a:noFill/>
          <a:ln/>
        </p:spPr>
        <p:txBody>
          <a:bodyPr wrap="square" lIns="0" tIns="0" rIns="0" bIns="0" rtlCol="0" anchor="t"/>
          <a:lstStyle/>
          <a:p>
            <a:r>
              <a:rPr lang="kk-KZ" b="1" dirty="0">
                <a:latin typeface="Arial" pitchFamily="34" charset="0"/>
                <a:cs typeface="Arial" pitchFamily="34" charset="0"/>
              </a:rPr>
              <a:t>Нарцистік</a:t>
            </a:r>
            <a:r>
              <a:rPr lang="kk-KZ" dirty="0">
                <a:latin typeface="Arial" pitchFamily="34" charset="0"/>
                <a:cs typeface="Arial" pitchFamily="34" charset="0"/>
              </a:rPr>
              <a:t> </a:t>
            </a:r>
            <a:r>
              <a:rPr lang="kk-KZ" b="1" dirty="0">
                <a:latin typeface="Arial" pitchFamily="34" charset="0"/>
                <a:cs typeface="Arial" pitchFamily="34" charset="0"/>
              </a:rPr>
              <a:t>мінез-құлықтың белгілері</a:t>
            </a:r>
            <a:endParaRPr lang="ru-RU" dirty="0">
              <a:latin typeface="Arial" pitchFamily="34" charset="0"/>
              <a:cs typeface="Arial" pitchFamily="34" charset="0"/>
            </a:endParaRPr>
          </a:p>
          <a:p>
            <a:r>
              <a:rPr lang="ru-RU" dirty="0" err="1">
                <a:latin typeface="Arial" pitchFamily="34" charset="0"/>
                <a:cs typeface="Arial" pitchFamily="34" charset="0"/>
              </a:rPr>
              <a:t>Нарцисттің барлық жеке</a:t>
            </a:r>
            <a:r>
              <a:rPr lang="ru-RU" dirty="0">
                <a:latin typeface="Arial" pitchFamily="34" charset="0"/>
                <a:cs typeface="Arial" pitchFamily="34" charset="0"/>
              </a:rPr>
              <a:t> </a:t>
            </a:r>
            <a:r>
              <a:rPr lang="ru-RU" dirty="0" err="1">
                <a:latin typeface="Arial" pitchFamily="34" charset="0"/>
                <a:cs typeface="Arial" pitchFamily="34" charset="0"/>
              </a:rPr>
              <a:t>іс-әрекеттері өзін-өзі бағалаудың қажетті деңгейін және оның имиджін</a:t>
            </a:r>
            <a:r>
              <a:rPr lang="ru-RU" dirty="0">
                <a:latin typeface="Arial" pitchFamily="34" charset="0"/>
                <a:cs typeface="Arial" pitchFamily="34" charset="0"/>
              </a:rPr>
              <a:t> </a:t>
            </a:r>
            <a:r>
              <a:rPr lang="ru-RU" dirty="0" err="1">
                <a:latin typeface="Arial" pitchFamily="34" charset="0"/>
                <a:cs typeface="Arial" pitchFamily="34" charset="0"/>
              </a:rPr>
              <a:t>сақтау төңірегінде ұйымдастырылған.</a:t>
            </a:r>
            <a:r>
              <a:rPr lang="ru-RU" dirty="0">
                <a:latin typeface="Arial" pitchFamily="34" charset="0"/>
                <a:cs typeface="Arial" pitchFamily="34" charset="0"/>
              </a:rPr>
              <a:t> Адам </a:t>
            </a:r>
            <a:r>
              <a:rPr lang="ru-RU" dirty="0" err="1">
                <a:latin typeface="Arial" pitchFamily="34" charset="0"/>
                <a:cs typeface="Arial" pitchFamily="34" charset="0"/>
              </a:rPr>
              <a:t>шындықтың объективті</a:t>
            </a:r>
            <a:r>
              <a:rPr lang="ru-RU" dirty="0">
                <a:latin typeface="Arial" pitchFamily="34" charset="0"/>
                <a:cs typeface="Arial" pitchFamily="34" charset="0"/>
              </a:rPr>
              <a:t> </a:t>
            </a:r>
            <a:r>
              <a:rPr lang="ru-RU" dirty="0" err="1">
                <a:latin typeface="Arial" pitchFamily="34" charset="0"/>
                <a:cs typeface="Arial" pitchFamily="34" charset="0"/>
              </a:rPr>
              <a:t>деректеріне</a:t>
            </a:r>
            <a:r>
              <a:rPr lang="ru-RU" dirty="0">
                <a:latin typeface="Arial" pitchFamily="34" charset="0"/>
                <a:cs typeface="Arial" pitchFamily="34" charset="0"/>
              </a:rPr>
              <a:t> </a:t>
            </a:r>
            <a:r>
              <a:rPr lang="ru-RU" dirty="0" err="1">
                <a:latin typeface="Arial" pitchFamily="34" charset="0"/>
                <a:cs typeface="Arial" pitchFamily="34" charset="0"/>
              </a:rPr>
              <a:t>назар</a:t>
            </a:r>
            <a:r>
              <a:rPr lang="ru-RU" dirty="0">
                <a:latin typeface="Arial" pitchFamily="34" charset="0"/>
                <a:cs typeface="Arial" pitchFamily="34" charset="0"/>
              </a:rPr>
              <a:t> </a:t>
            </a:r>
            <a:r>
              <a:rPr lang="ru-RU" dirty="0" err="1">
                <a:latin typeface="Arial" pitchFamily="34" charset="0"/>
                <a:cs typeface="Arial" pitchFamily="34" charset="0"/>
              </a:rPr>
              <a:t>аудармайды</a:t>
            </a:r>
            <a:r>
              <a:rPr lang="ru-RU" dirty="0">
                <a:latin typeface="Arial" pitchFamily="34" charset="0"/>
                <a:cs typeface="Arial" pitchFamily="34" charset="0"/>
              </a:rPr>
              <a:t> </a:t>
            </a:r>
            <a:r>
              <a:rPr lang="ru-RU" dirty="0" err="1">
                <a:latin typeface="Arial" pitchFamily="34" charset="0"/>
                <a:cs typeface="Arial" pitchFamily="34" charset="0"/>
              </a:rPr>
              <a:t>және өзінің ерекшеліктері</a:t>
            </a:r>
            <a:r>
              <a:rPr lang="ru-RU" dirty="0">
                <a:latin typeface="Arial" pitchFamily="34" charset="0"/>
                <a:cs typeface="Arial" pitchFamily="34" charset="0"/>
              </a:rPr>
              <a:t> мен </a:t>
            </a:r>
            <a:r>
              <a:rPr lang="ru-RU" dirty="0" err="1">
                <a:latin typeface="Arial" pitchFamily="34" charset="0"/>
                <a:cs typeface="Arial" pitchFamily="34" charset="0"/>
              </a:rPr>
              <a:t>көріністерін басқалардың жауаптарымен</a:t>
            </a:r>
            <a:r>
              <a:rPr lang="ru-RU" dirty="0">
                <a:latin typeface="Arial" pitchFamily="34" charset="0"/>
                <a:cs typeface="Arial" pitchFamily="34" charset="0"/>
              </a:rPr>
              <a:t> </a:t>
            </a:r>
            <a:r>
              <a:rPr lang="ru-RU" dirty="0" err="1">
                <a:latin typeface="Arial" pitchFamily="34" charset="0"/>
                <a:cs typeface="Arial" pitchFamily="34" charset="0"/>
              </a:rPr>
              <a:t>байланыстырмайды</a:t>
            </a:r>
            <a:r>
              <a:rPr lang="ru-RU" dirty="0">
                <a:latin typeface="Arial" pitchFamily="34" charset="0"/>
                <a:cs typeface="Arial" pitchFamily="34" charset="0"/>
              </a:rPr>
              <a:t>, </a:t>
            </a:r>
            <a:r>
              <a:rPr lang="ru-RU" dirty="0" err="1">
                <a:latin typeface="Arial" pitchFamily="34" charset="0"/>
                <a:cs typeface="Arial" pitchFamily="34" charset="0"/>
              </a:rPr>
              <a:t>осылайша</a:t>
            </a:r>
            <a:r>
              <a:rPr lang="ru-RU" dirty="0">
                <a:latin typeface="Arial" pitchFamily="34" charset="0"/>
                <a:cs typeface="Arial" pitchFamily="34" charset="0"/>
              </a:rPr>
              <a:t> </a:t>
            </a:r>
            <a:r>
              <a:rPr lang="ru-RU" dirty="0" err="1">
                <a:latin typeface="Arial" pitchFamily="34" charset="0"/>
                <a:cs typeface="Arial" pitchFamily="34" charset="0"/>
              </a:rPr>
              <a:t>жабық жүйе пайда</a:t>
            </a:r>
            <a:r>
              <a:rPr lang="ru-RU" dirty="0">
                <a:latin typeface="Arial" pitchFamily="34" charset="0"/>
                <a:cs typeface="Arial" pitchFamily="34" charset="0"/>
              </a:rPr>
              <a:t> </a:t>
            </a:r>
            <a:r>
              <a:rPr lang="ru-RU" dirty="0" err="1">
                <a:latin typeface="Arial" pitchFamily="34" charset="0"/>
                <a:cs typeface="Arial" pitchFamily="34" charset="0"/>
              </a:rPr>
              <a:t>болады</a:t>
            </a:r>
            <a:r>
              <a:rPr lang="ru-RU" dirty="0">
                <a:latin typeface="Arial" pitchFamily="34" charset="0"/>
                <a:cs typeface="Arial" pitchFamily="34" charset="0"/>
              </a:rPr>
              <a:t>.</a:t>
            </a:r>
            <a:endParaRPr lang="en-US" b="1" dirty="0">
              <a:latin typeface="Arial" pitchFamily="34" charset="0"/>
              <a:cs typeface="Arial" pitchFamily="34" charset="0"/>
            </a:endParaRPr>
          </a:p>
        </p:txBody>
      </p:sp>
      <p:sp>
        <p:nvSpPr>
          <p:cNvPr id="4" name="Shape 2"/>
          <p:cNvSpPr/>
          <p:nvPr/>
        </p:nvSpPr>
        <p:spPr>
          <a:xfrm>
            <a:off x="793790" y="2815905"/>
            <a:ext cx="4215289" cy="4935229"/>
          </a:xfrm>
          <a:prstGeom prst="roundRect">
            <a:avLst>
              <a:gd name="adj" fmla="val 3137"/>
            </a:avLst>
          </a:prstGeom>
          <a:solidFill>
            <a:srgbClr val="FAF9F5"/>
          </a:solidFill>
          <a:ln w="22860">
            <a:solidFill>
              <a:srgbClr val="95CCDA"/>
            </a:solidFill>
            <a:prstDash val="solid"/>
          </a:ln>
        </p:spPr>
      </p:sp>
      <p:sp>
        <p:nvSpPr>
          <p:cNvPr id="5" name="Shape 3"/>
          <p:cNvSpPr/>
          <p:nvPr/>
        </p:nvSpPr>
        <p:spPr>
          <a:xfrm>
            <a:off x="816650" y="2838767"/>
            <a:ext cx="4169569" cy="595313"/>
          </a:xfrm>
          <a:prstGeom prst="roundRect">
            <a:avLst>
              <a:gd name="adj" fmla="val 9395"/>
            </a:avLst>
          </a:prstGeom>
          <a:solidFill>
            <a:srgbClr val="95CCDA"/>
          </a:solidFill>
          <a:ln/>
        </p:spPr>
      </p:sp>
      <p:sp>
        <p:nvSpPr>
          <p:cNvPr id="8" name="Text 5"/>
          <p:cNvSpPr/>
          <p:nvPr/>
        </p:nvSpPr>
        <p:spPr>
          <a:xfrm>
            <a:off x="1015008" y="3434311"/>
            <a:ext cx="3772853" cy="1924439"/>
          </a:xfrm>
          <a:prstGeom prst="rect">
            <a:avLst/>
          </a:prstGeom>
          <a:noFill/>
          <a:ln/>
        </p:spPr>
        <p:txBody>
          <a:bodyPr wrap="square" lIns="0" tIns="0" rIns="0" bIns="0" rtlCol="0" anchor="t"/>
          <a:lstStyle/>
          <a:p>
            <a:pPr lvl="0">
              <a:buFont typeface="Arial" pitchFamily="34" charset="0"/>
              <a:buChar char="•"/>
            </a:pPr>
            <a:r>
              <a:rPr lang="kk-KZ" dirty="0">
                <a:latin typeface="Arial" pitchFamily="34" charset="0"/>
                <a:cs typeface="Arial" pitchFamily="34" charset="0"/>
              </a:rPr>
              <a:t>Өз мүмкіндіктерін, дағдылары мен таланттарын қайта бағалау. Жиі адамның сыни көзқарастардың толық болмауымен және қателіктерді немесе өздерінің қабілетсіздіктерін мойындамаумен бірге жүреді. Мұндай адам басқаларға шын жүректен өздеріне жақсы адам жоқ екенін айтады және олардың барлық ерекшеліктеріне үлкен төзімділік танытуды талап етеді.</a:t>
            </a:r>
            <a:endParaRPr lang="ru-RU" dirty="0">
              <a:latin typeface="Arial" pitchFamily="34" charset="0"/>
              <a:cs typeface="Arial" pitchFamily="34" charset="0"/>
            </a:endParaRPr>
          </a:p>
        </p:txBody>
      </p:sp>
      <p:sp>
        <p:nvSpPr>
          <p:cNvPr id="9" name="Shape 6"/>
          <p:cNvSpPr/>
          <p:nvPr/>
        </p:nvSpPr>
        <p:spPr>
          <a:xfrm>
            <a:off x="5207437" y="2815906"/>
            <a:ext cx="4215408" cy="4935229"/>
          </a:xfrm>
          <a:prstGeom prst="roundRect">
            <a:avLst>
              <a:gd name="adj" fmla="val 3137"/>
            </a:avLst>
          </a:prstGeom>
          <a:solidFill>
            <a:srgbClr val="FAF9F5"/>
          </a:solidFill>
          <a:ln w="22860">
            <a:solidFill>
              <a:srgbClr val="C3643D"/>
            </a:solidFill>
            <a:prstDash val="solid"/>
          </a:ln>
        </p:spPr>
      </p:sp>
      <p:sp>
        <p:nvSpPr>
          <p:cNvPr id="10" name="Shape 7"/>
          <p:cNvSpPr/>
          <p:nvPr/>
        </p:nvSpPr>
        <p:spPr>
          <a:xfrm>
            <a:off x="5230297" y="2838767"/>
            <a:ext cx="4169688" cy="595313"/>
          </a:xfrm>
          <a:prstGeom prst="roundRect">
            <a:avLst>
              <a:gd name="adj" fmla="val 9395"/>
            </a:avLst>
          </a:prstGeom>
          <a:solidFill>
            <a:srgbClr val="C3643D"/>
          </a:solidFill>
          <a:ln/>
        </p:spPr>
      </p:sp>
      <p:sp>
        <p:nvSpPr>
          <p:cNvPr id="13" name="Text 9"/>
          <p:cNvSpPr/>
          <p:nvPr/>
        </p:nvSpPr>
        <p:spPr>
          <a:xfrm>
            <a:off x="5428655" y="3444944"/>
            <a:ext cx="3772972" cy="1190625"/>
          </a:xfrm>
          <a:prstGeom prst="rect">
            <a:avLst/>
          </a:prstGeom>
          <a:noFill/>
          <a:ln/>
        </p:spPr>
        <p:txBody>
          <a:bodyPr wrap="square" lIns="0" tIns="0" rIns="0" bIns="0" rtlCol="0" anchor="t"/>
          <a:lstStyle/>
          <a:p>
            <a:pPr lvl="0">
              <a:lnSpc>
                <a:spcPts val="2300"/>
              </a:lnSpc>
              <a:buFont typeface="Arial" pitchFamily="34" charset="0"/>
              <a:buChar char="•"/>
            </a:pPr>
            <a:r>
              <a:rPr lang="kk-KZ" dirty="0">
                <a:latin typeface="Arial" pitchFamily="34" charset="0"/>
                <a:cs typeface="Arial" pitchFamily="34" charset="0"/>
              </a:rPr>
              <a:t>Көңіл-күйдің күрт өзгеруі және өзін-өзі бағалау. Мұндай адамдардың өзіндік сезімі басқалардың мінез-құлқына байланысты. </a:t>
            </a:r>
            <a:r>
              <a:rPr lang="ru-RU" dirty="0" err="1">
                <a:latin typeface="Arial" pitchFamily="34" charset="0"/>
                <a:cs typeface="Arial" pitchFamily="34" charset="0"/>
              </a:rPr>
              <a:t>Сондықтан, оларды</a:t>
            </a:r>
            <a:r>
              <a:rPr lang="ru-RU" dirty="0">
                <a:latin typeface="Arial" pitchFamily="34" charset="0"/>
                <a:cs typeface="Arial" pitchFamily="34" charset="0"/>
              </a:rPr>
              <a:t> </a:t>
            </a:r>
            <a:r>
              <a:rPr lang="ru-RU" dirty="0" err="1">
                <a:latin typeface="Arial" pitchFamily="34" charset="0"/>
                <a:cs typeface="Arial" pitchFamily="34" charset="0"/>
              </a:rPr>
              <a:t>мақтағанда, танығанда нарциссте</a:t>
            </a:r>
            <a:r>
              <a:rPr lang="ru-RU" dirty="0">
                <a:latin typeface="Arial" pitchFamily="34" charset="0"/>
                <a:cs typeface="Arial" pitchFamily="34" charset="0"/>
              </a:rPr>
              <a:t> мегаломания </a:t>
            </a:r>
            <a:r>
              <a:rPr lang="ru-RU" dirty="0" err="1">
                <a:latin typeface="Arial" pitchFamily="34" charset="0"/>
                <a:cs typeface="Arial" pitchFamily="34" charset="0"/>
              </a:rPr>
              <a:t>басталса</a:t>
            </a:r>
            <a:r>
              <a:rPr lang="ru-RU" dirty="0">
                <a:latin typeface="Arial" pitchFamily="34" charset="0"/>
                <a:cs typeface="Arial" pitchFamily="34" charset="0"/>
              </a:rPr>
              <a:t>, ал </a:t>
            </a:r>
            <a:r>
              <a:rPr lang="ru-RU" dirty="0" err="1">
                <a:latin typeface="Arial" pitchFamily="34" charset="0"/>
                <a:cs typeface="Arial" pitchFamily="34" charset="0"/>
              </a:rPr>
              <a:t>мұндай жағдай болмағанда</a:t>
            </a:r>
            <a:r>
              <a:rPr lang="ru-RU" dirty="0">
                <a:latin typeface="Arial" pitchFamily="34" charset="0"/>
                <a:cs typeface="Arial" pitchFamily="34" charset="0"/>
              </a:rPr>
              <a:t>, депрессия </a:t>
            </a:r>
            <a:r>
              <a:rPr lang="ru-RU" dirty="0" err="1">
                <a:latin typeface="Arial" pitchFamily="34" charset="0"/>
                <a:cs typeface="Arial" pitchFamily="34" charset="0"/>
              </a:rPr>
              <a:t>басталады</a:t>
            </a:r>
            <a:r>
              <a:rPr lang="ru-RU" dirty="0">
                <a:latin typeface="Arial" pitchFamily="34" charset="0"/>
                <a:cs typeface="Arial" pitchFamily="34" charset="0"/>
              </a:rPr>
              <a:t>. </a:t>
            </a:r>
            <a:r>
              <a:rPr lang="ru-RU" dirty="0" err="1">
                <a:latin typeface="Arial" pitchFamily="34" charset="0"/>
                <a:cs typeface="Arial" pitchFamily="34" charset="0"/>
              </a:rPr>
              <a:t>Орташа</a:t>
            </a:r>
            <a:r>
              <a:rPr lang="ru-RU" dirty="0">
                <a:latin typeface="Arial" pitchFamily="34" charset="0"/>
                <a:cs typeface="Arial" pitchFamily="34" charset="0"/>
              </a:rPr>
              <a:t> </a:t>
            </a:r>
            <a:r>
              <a:rPr lang="ru-RU" dirty="0" err="1">
                <a:latin typeface="Arial" pitchFamily="34" charset="0"/>
                <a:cs typeface="Arial" pitchFamily="34" charset="0"/>
              </a:rPr>
              <a:t>күй өте сирек</a:t>
            </a:r>
            <a:r>
              <a:rPr lang="ru-RU" dirty="0">
                <a:latin typeface="Arial" pitchFamily="34" charset="0"/>
                <a:cs typeface="Arial" pitchFamily="34" charset="0"/>
              </a:rPr>
              <a:t> </a:t>
            </a:r>
            <a:r>
              <a:rPr lang="ru-RU" dirty="0" err="1">
                <a:latin typeface="Arial" pitchFamily="34" charset="0"/>
                <a:cs typeface="Arial" pitchFamily="34" charset="0"/>
              </a:rPr>
              <a:t>кездеседі</a:t>
            </a:r>
            <a:r>
              <a:rPr lang="ru-RU" dirty="0">
                <a:latin typeface="Arial" pitchFamily="34" charset="0"/>
                <a:cs typeface="Arial" pitchFamily="34" charset="0"/>
              </a:rPr>
              <a:t>. </a:t>
            </a:r>
            <a:r>
              <a:rPr lang="ru-RU" dirty="0" err="1">
                <a:latin typeface="Arial" pitchFamily="34" charset="0"/>
                <a:cs typeface="Arial" pitchFamily="34" charset="0"/>
              </a:rPr>
              <a:t>Әдетте нарцист</a:t>
            </a:r>
            <a:r>
              <a:rPr lang="ru-RU" dirty="0">
                <a:latin typeface="Arial" pitchFamily="34" charset="0"/>
                <a:cs typeface="Arial" pitchFamily="34" charset="0"/>
              </a:rPr>
              <a:t> </a:t>
            </a:r>
            <a:r>
              <a:rPr lang="ru-RU" dirty="0" err="1">
                <a:latin typeface="Arial" pitchFamily="34" charset="0"/>
                <a:cs typeface="Arial" pitchFamily="34" charset="0"/>
              </a:rPr>
              <a:t>өзін құдайға теңейді немесе</a:t>
            </a:r>
            <a:r>
              <a:rPr lang="ru-RU" dirty="0">
                <a:latin typeface="Arial" pitchFamily="34" charset="0"/>
                <a:cs typeface="Arial" pitchFamily="34" charset="0"/>
              </a:rPr>
              <a:t> бос </a:t>
            </a:r>
            <a:r>
              <a:rPr lang="ru-RU" dirty="0" err="1">
                <a:latin typeface="Arial" pitchFamily="34" charset="0"/>
                <a:cs typeface="Arial" pitchFamily="34" charset="0"/>
              </a:rPr>
              <a:t>орынға теңейді</a:t>
            </a:r>
            <a:r>
              <a:rPr lang="ru-RU" dirty="0">
                <a:latin typeface="Arial" pitchFamily="34" charset="0"/>
                <a:cs typeface="Arial" pitchFamily="34" charset="0"/>
              </a:rPr>
              <a:t>.</a:t>
            </a:r>
            <a:endParaRPr lang="en-US" sz="1600" dirty="0">
              <a:latin typeface="Arial" pitchFamily="34" charset="0"/>
              <a:cs typeface="Arial" pitchFamily="34" charset="0"/>
            </a:endParaRPr>
          </a:p>
        </p:txBody>
      </p:sp>
      <p:sp>
        <p:nvSpPr>
          <p:cNvPr id="14" name="Shape 10"/>
          <p:cNvSpPr/>
          <p:nvPr/>
        </p:nvSpPr>
        <p:spPr>
          <a:xfrm>
            <a:off x="9621203" y="2815906"/>
            <a:ext cx="4215289" cy="4935229"/>
          </a:xfrm>
          <a:prstGeom prst="roundRect">
            <a:avLst>
              <a:gd name="adj" fmla="val 3137"/>
            </a:avLst>
          </a:prstGeom>
          <a:solidFill>
            <a:srgbClr val="FAF9F5"/>
          </a:solidFill>
          <a:ln w="22860">
            <a:solidFill>
              <a:srgbClr val="64B8CE"/>
            </a:solidFill>
            <a:prstDash val="solid"/>
          </a:ln>
        </p:spPr>
      </p:sp>
      <p:sp>
        <p:nvSpPr>
          <p:cNvPr id="15" name="Shape 11"/>
          <p:cNvSpPr/>
          <p:nvPr/>
        </p:nvSpPr>
        <p:spPr>
          <a:xfrm>
            <a:off x="9644063" y="2838767"/>
            <a:ext cx="4169569" cy="595313"/>
          </a:xfrm>
          <a:prstGeom prst="roundRect">
            <a:avLst>
              <a:gd name="adj" fmla="val 9395"/>
            </a:avLst>
          </a:prstGeom>
          <a:solidFill>
            <a:srgbClr val="64B8CE"/>
          </a:solidFill>
          <a:ln/>
        </p:spPr>
      </p:sp>
      <p:sp>
        <p:nvSpPr>
          <p:cNvPr id="18" name="Text 13"/>
          <p:cNvSpPr/>
          <p:nvPr/>
        </p:nvSpPr>
        <p:spPr>
          <a:xfrm>
            <a:off x="9842421" y="3444944"/>
            <a:ext cx="3772853" cy="1190625"/>
          </a:xfrm>
          <a:prstGeom prst="rect">
            <a:avLst/>
          </a:prstGeom>
          <a:noFill/>
          <a:ln/>
        </p:spPr>
        <p:txBody>
          <a:bodyPr wrap="square" lIns="0" tIns="0" rIns="0" bIns="0" rtlCol="0" anchor="t"/>
          <a:lstStyle/>
          <a:p>
            <a:pPr lvl="0">
              <a:buFont typeface="Arial" pitchFamily="34" charset="0"/>
              <a:buChar char="•"/>
            </a:pPr>
            <a:r>
              <a:rPr lang="ru-RU" dirty="0" err="1">
                <a:latin typeface="Arial" pitchFamily="34" charset="0"/>
                <a:cs typeface="Arial" pitchFamily="34" charset="0"/>
              </a:rPr>
              <a:t>Өзгелерді өз пайдасы</a:t>
            </a:r>
            <a:r>
              <a:rPr lang="ru-RU" dirty="0">
                <a:latin typeface="Arial" pitchFamily="34" charset="0"/>
                <a:cs typeface="Arial" pitchFamily="34" charset="0"/>
              </a:rPr>
              <a:t> </a:t>
            </a:r>
            <a:r>
              <a:rPr lang="ru-RU" dirty="0" err="1">
                <a:latin typeface="Arial" pitchFamily="34" charset="0"/>
                <a:cs typeface="Arial" pitchFamily="34" charset="0"/>
              </a:rPr>
              <a:t>үшін немесе</a:t>
            </a:r>
            <a:r>
              <a:rPr lang="ru-RU" dirty="0">
                <a:latin typeface="Arial" pitchFamily="34" charset="0"/>
                <a:cs typeface="Arial" pitchFamily="34" charset="0"/>
              </a:rPr>
              <a:t> </a:t>
            </a:r>
            <a:r>
              <a:rPr lang="ru-RU" dirty="0" err="1">
                <a:latin typeface="Arial" pitchFamily="34" charset="0"/>
                <a:cs typeface="Arial" pitchFamily="34" charset="0"/>
              </a:rPr>
              <a:t>адамдарды</a:t>
            </a:r>
            <a:r>
              <a:rPr lang="ru-RU" dirty="0">
                <a:latin typeface="Arial" pitchFamily="34" charset="0"/>
                <a:cs typeface="Arial" pitchFamily="34" charset="0"/>
              </a:rPr>
              <a:t> </a:t>
            </a:r>
            <a:r>
              <a:rPr lang="ru-RU" dirty="0" err="1">
                <a:latin typeface="Arial" pitchFamily="34" charset="0"/>
                <a:cs typeface="Arial" pitchFamily="34" charset="0"/>
              </a:rPr>
              <a:t>тікелей</a:t>
            </a:r>
            <a:r>
              <a:rPr lang="ru-RU" dirty="0">
                <a:latin typeface="Arial" pitchFamily="34" charset="0"/>
                <a:cs typeface="Arial" pitchFamily="34" charset="0"/>
              </a:rPr>
              <a:t> </a:t>
            </a:r>
            <a:r>
              <a:rPr lang="ru-RU" dirty="0" err="1">
                <a:latin typeface="Arial" pitchFamily="34" charset="0"/>
                <a:cs typeface="Arial" pitchFamily="34" charset="0"/>
              </a:rPr>
              <a:t>пайдалану</a:t>
            </a:r>
            <a:r>
              <a:rPr lang="ru-RU" dirty="0">
                <a:latin typeface="Arial" pitchFamily="34" charset="0"/>
                <a:cs typeface="Arial" pitchFamily="34" charset="0"/>
              </a:rPr>
              <a:t> </a:t>
            </a:r>
            <a:r>
              <a:rPr lang="ru-RU" dirty="0" err="1">
                <a:latin typeface="Arial" pitchFamily="34" charset="0"/>
                <a:cs typeface="Arial" pitchFamily="34" charset="0"/>
              </a:rPr>
              <a:t>үшін манипуляциялау</a:t>
            </a:r>
            <a:r>
              <a:rPr lang="ru-RU" dirty="0">
                <a:latin typeface="Arial" pitchFamily="34" charset="0"/>
                <a:cs typeface="Arial" pitchFamily="34" charset="0"/>
              </a:rPr>
              <a:t>. </a:t>
            </a:r>
            <a:r>
              <a:rPr lang="ru-RU" dirty="0" err="1">
                <a:latin typeface="Arial" pitchFamily="34" charset="0"/>
                <a:cs typeface="Arial" pitchFamily="34" charset="0"/>
              </a:rPr>
              <a:t>Нарцисттің пікірі</a:t>
            </a:r>
            <a:r>
              <a:rPr lang="ru-RU" dirty="0">
                <a:latin typeface="Arial" pitchFamily="34" charset="0"/>
                <a:cs typeface="Arial" pitchFamily="34" charset="0"/>
              </a:rPr>
              <a:t> </a:t>
            </a:r>
            <a:r>
              <a:rPr lang="ru-RU" dirty="0" err="1">
                <a:latin typeface="Arial" pitchFamily="34" charset="0"/>
                <a:cs typeface="Arial" pitchFamily="34" charset="0"/>
              </a:rPr>
              <a:t>әрқашан жалғыз шындық ретінде</a:t>
            </a:r>
            <a:r>
              <a:rPr lang="ru-RU" dirty="0">
                <a:latin typeface="Arial" pitchFamily="34" charset="0"/>
                <a:cs typeface="Arial" pitchFamily="34" charset="0"/>
              </a:rPr>
              <a:t> </a:t>
            </a:r>
            <a:r>
              <a:rPr lang="ru-RU" dirty="0" err="1">
                <a:latin typeface="Arial" pitchFamily="34" charset="0"/>
                <a:cs typeface="Arial" pitchFamily="34" charset="0"/>
              </a:rPr>
              <a:t>қарастырылады және керісінше</a:t>
            </a:r>
            <a:r>
              <a:rPr lang="ru-RU" dirty="0">
                <a:latin typeface="Arial" pitchFamily="34" charset="0"/>
                <a:cs typeface="Arial" pitchFamily="34" charset="0"/>
              </a:rPr>
              <a:t> ой </a:t>
            </a:r>
            <a:r>
              <a:rPr lang="ru-RU" dirty="0" err="1">
                <a:latin typeface="Arial" pitchFamily="34" charset="0"/>
                <a:cs typeface="Arial" pitchFamily="34" charset="0"/>
              </a:rPr>
              <a:t>айтылғанда</a:t>
            </a:r>
            <a:r>
              <a:rPr lang="ru-RU" dirty="0">
                <a:latin typeface="Arial" pitchFamily="34" charset="0"/>
                <a:cs typeface="Arial" pitchFamily="34" charset="0"/>
              </a:rPr>
              <a:t>, </a:t>
            </a:r>
            <a:r>
              <a:rPr lang="ru-RU" dirty="0" err="1">
                <a:latin typeface="Arial" pitchFamily="34" charset="0"/>
                <a:cs typeface="Arial" pitchFamily="34" charset="0"/>
              </a:rPr>
              <a:t>ашуланудан</a:t>
            </a:r>
            <a:r>
              <a:rPr lang="ru-RU" dirty="0">
                <a:latin typeface="Arial" pitchFamily="34" charset="0"/>
                <a:cs typeface="Arial" pitchFamily="34" charset="0"/>
              </a:rPr>
              <a:t> </a:t>
            </a:r>
            <a:r>
              <a:rPr lang="ru-RU" dirty="0" err="1">
                <a:latin typeface="Arial" pitchFamily="34" charset="0"/>
                <a:cs typeface="Arial" pitchFamily="34" charset="0"/>
              </a:rPr>
              <a:t>зорлық- зомбылыққа дейін</a:t>
            </a:r>
            <a:r>
              <a:rPr lang="ru-RU" dirty="0">
                <a:latin typeface="Arial" pitchFamily="34" charset="0"/>
                <a:cs typeface="Arial" pitchFamily="34" charset="0"/>
              </a:rPr>
              <a:t> </a:t>
            </a:r>
            <a:r>
              <a:rPr lang="ru-RU" dirty="0" err="1">
                <a:latin typeface="Arial" pitchFamily="34" charset="0"/>
                <a:cs typeface="Arial" pitchFamily="34" charset="0"/>
              </a:rPr>
              <a:t>баруы</a:t>
            </a:r>
            <a:r>
              <a:rPr lang="ru-RU" dirty="0">
                <a:latin typeface="Arial" pitchFamily="34" charset="0"/>
                <a:cs typeface="Arial" pitchFamily="34" charset="0"/>
              </a:rPr>
              <a:t> </a:t>
            </a:r>
            <a:r>
              <a:rPr lang="ru-RU" dirty="0" err="1">
                <a:latin typeface="Arial" pitchFamily="34" charset="0"/>
                <a:cs typeface="Arial" pitchFamily="34" charset="0"/>
              </a:rPr>
              <a:t>мүмкін</a:t>
            </a:r>
            <a:r>
              <a:rPr lang="ru-RU" dirty="0">
                <a:latin typeface="Arial" pitchFamily="34" charset="0"/>
                <a:cs typeface="Arial" pitchFamily="34" charset="0"/>
              </a:rPr>
              <a:t>. </a:t>
            </a:r>
            <a:r>
              <a:rPr lang="ru-RU" dirty="0" err="1">
                <a:latin typeface="Arial" pitchFamily="34" charset="0"/>
                <a:cs typeface="Arial" pitchFamily="34" charset="0"/>
              </a:rPr>
              <a:t>Манипуляциялар</a:t>
            </a:r>
            <a:r>
              <a:rPr lang="ru-RU" dirty="0">
                <a:latin typeface="Arial" pitchFamily="34" charset="0"/>
                <a:cs typeface="Arial" pitchFamily="34" charset="0"/>
              </a:rPr>
              <a:t> </a:t>
            </a:r>
            <a:r>
              <a:rPr lang="ru-RU" dirty="0" err="1">
                <a:latin typeface="Arial" pitchFamily="34" charset="0"/>
                <a:cs typeface="Arial" pitchFamily="34" charset="0"/>
              </a:rPr>
              <a:t>материалдық салаға </a:t>
            </a:r>
            <a:r>
              <a:rPr lang="ru-RU" dirty="0">
                <a:latin typeface="Arial" pitchFamily="34" charset="0"/>
                <a:cs typeface="Arial" pitchFamily="34" charset="0"/>
              </a:rPr>
              <a:t>да, </a:t>
            </a:r>
            <a:r>
              <a:rPr lang="ru-RU" dirty="0" err="1">
                <a:latin typeface="Arial" pitchFamily="34" charset="0"/>
                <a:cs typeface="Arial" pitchFamily="34" charset="0"/>
              </a:rPr>
              <a:t>моральға </a:t>
            </a:r>
            <a:r>
              <a:rPr lang="ru-RU" dirty="0">
                <a:latin typeface="Arial" pitchFamily="34" charset="0"/>
                <a:cs typeface="Arial" pitchFamily="34" charset="0"/>
              </a:rPr>
              <a:t>да </a:t>
            </a:r>
            <a:r>
              <a:rPr lang="ru-RU" dirty="0" err="1">
                <a:latin typeface="Arial" pitchFamily="34" charset="0"/>
                <a:cs typeface="Arial" pitchFamily="34" charset="0"/>
              </a:rPr>
              <a:t>қатысты болады</a:t>
            </a:r>
            <a:r>
              <a:rPr lang="ru-RU" dirty="0">
                <a:latin typeface="Arial" pitchFamily="34" charset="0"/>
                <a:cs typeface="Arial" pitchFamily="34" charset="0"/>
              </a:rPr>
              <a:t>. Нарцисс </a:t>
            </a:r>
            <a:r>
              <a:rPr lang="ru-RU" dirty="0" err="1">
                <a:latin typeface="Arial" pitchFamily="34" charset="0"/>
                <a:cs typeface="Arial" pitchFamily="34" charset="0"/>
              </a:rPr>
              <a:t>жақын адамдардан</a:t>
            </a:r>
            <a:r>
              <a:rPr lang="ru-RU" dirty="0">
                <a:latin typeface="Arial" pitchFamily="34" charset="0"/>
                <a:cs typeface="Arial" pitchFamily="34" charset="0"/>
              </a:rPr>
              <a:t> </a:t>
            </a:r>
            <a:r>
              <a:rPr lang="ru-RU" dirty="0" err="1">
                <a:latin typeface="Arial" pitchFamily="34" charset="0"/>
                <a:cs typeface="Arial" pitchFamily="34" charset="0"/>
              </a:rPr>
              <a:t>барлық шырындарды</a:t>
            </a:r>
            <a:r>
              <a:rPr lang="ru-RU" dirty="0">
                <a:latin typeface="Arial" pitchFamily="34" charset="0"/>
                <a:cs typeface="Arial" pitchFamily="34" charset="0"/>
              </a:rPr>
              <a:t> </a:t>
            </a:r>
            <a:r>
              <a:rPr lang="ru-RU" dirty="0" err="1">
                <a:latin typeface="Arial" pitchFamily="34" charset="0"/>
                <a:cs typeface="Arial" pitchFamily="34" charset="0"/>
              </a:rPr>
              <a:t>сорып</a:t>
            </a:r>
            <a:r>
              <a:rPr lang="ru-RU" dirty="0">
                <a:latin typeface="Arial" pitchFamily="34" charset="0"/>
                <a:cs typeface="Arial" pitchFamily="34" charset="0"/>
              </a:rPr>
              <a:t> </a:t>
            </a:r>
            <a:r>
              <a:rPr lang="ru-RU" dirty="0" err="1">
                <a:latin typeface="Arial" pitchFamily="34" charset="0"/>
                <a:cs typeface="Arial" pitchFamily="34" charset="0"/>
              </a:rPr>
              <a:t>алады</a:t>
            </a:r>
            <a:r>
              <a:rPr lang="ru-RU" dirty="0">
                <a:latin typeface="Arial" pitchFamily="34" charset="0"/>
                <a:cs typeface="Arial" pitchFamily="34" charset="0"/>
              </a:rPr>
              <a:t> </a:t>
            </a:r>
            <a:r>
              <a:rPr lang="ru-RU" dirty="0" err="1">
                <a:latin typeface="Arial" pitchFamily="34" charset="0"/>
                <a:cs typeface="Arial" pitchFamily="34" charset="0"/>
              </a:rPr>
              <a:t>және онымен</a:t>
            </a:r>
            <a:r>
              <a:rPr lang="ru-RU" dirty="0">
                <a:latin typeface="Arial" pitchFamily="34" charset="0"/>
                <a:cs typeface="Arial" pitchFamily="34" charset="0"/>
              </a:rPr>
              <a:t> </a:t>
            </a:r>
            <a:r>
              <a:rPr lang="ru-RU" dirty="0" err="1">
                <a:latin typeface="Arial" pitchFamily="34" charset="0"/>
                <a:cs typeface="Arial" pitchFamily="34" charset="0"/>
              </a:rPr>
              <a:t>қарым-қатынас көбінесе қатыгез</a:t>
            </a:r>
            <a:r>
              <a:rPr lang="ru-RU" dirty="0">
                <a:latin typeface="Arial" pitchFamily="34" charset="0"/>
                <a:cs typeface="Arial" pitchFamily="34" charset="0"/>
              </a:rPr>
              <a:t>, </a:t>
            </a:r>
            <a:r>
              <a:rPr lang="ru-RU" dirty="0" err="1">
                <a:latin typeface="Arial" pitchFamily="34" charset="0"/>
                <a:cs typeface="Arial" pitchFamily="34" charset="0"/>
              </a:rPr>
              <a:t>тәуелді және қайғылы деп</a:t>
            </a:r>
            <a:r>
              <a:rPr lang="ru-RU" dirty="0">
                <a:latin typeface="Arial" pitchFamily="34" charset="0"/>
                <a:cs typeface="Arial" pitchFamily="34" charset="0"/>
              </a:rPr>
              <a:t> </a:t>
            </a:r>
            <a:r>
              <a:rPr lang="ru-RU" dirty="0" err="1">
                <a:latin typeface="Arial" pitchFamily="34" charset="0"/>
                <a:cs typeface="Arial" pitchFamily="34" charset="0"/>
              </a:rPr>
              <a:t>сипатталады</a:t>
            </a:r>
            <a:r>
              <a:rPr lang="ru-RU" dirty="0">
                <a:latin typeface="Arial" pitchFamily="34" charset="0"/>
                <a:cs typeface="Arial" pitchFamily="34"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фон.jpg"/>
          <p:cNvPicPr>
            <a:picLocks noChangeAspect="1"/>
          </p:cNvPicPr>
          <p:nvPr/>
        </p:nvPicPr>
        <p:blipFill>
          <a:blip r:embed="rId3"/>
          <a:stretch>
            <a:fillRect/>
          </a:stretch>
        </p:blipFill>
        <p:spPr>
          <a:xfrm>
            <a:off x="0" y="0"/>
            <a:ext cx="14630400" cy="8229600"/>
          </a:xfrm>
          <a:prstGeom prst="rect">
            <a:avLst/>
          </a:prstGeom>
        </p:spPr>
      </p:pic>
      <p:sp>
        <p:nvSpPr>
          <p:cNvPr id="4" name="Shape 2"/>
          <p:cNvSpPr/>
          <p:nvPr/>
        </p:nvSpPr>
        <p:spPr>
          <a:xfrm>
            <a:off x="793790" y="1082725"/>
            <a:ext cx="4215289" cy="6753469"/>
          </a:xfrm>
          <a:prstGeom prst="roundRect">
            <a:avLst>
              <a:gd name="adj" fmla="val 3137"/>
            </a:avLst>
          </a:prstGeom>
          <a:solidFill>
            <a:srgbClr val="FAF9F5"/>
          </a:solidFill>
          <a:ln w="22860">
            <a:solidFill>
              <a:srgbClr val="95CCDA"/>
            </a:solidFill>
            <a:prstDash val="solid"/>
          </a:ln>
        </p:spPr>
      </p:sp>
      <p:sp>
        <p:nvSpPr>
          <p:cNvPr id="5" name="Shape 3"/>
          <p:cNvSpPr/>
          <p:nvPr/>
        </p:nvSpPr>
        <p:spPr>
          <a:xfrm>
            <a:off x="816650" y="1105588"/>
            <a:ext cx="4169569" cy="595313"/>
          </a:xfrm>
          <a:prstGeom prst="roundRect">
            <a:avLst>
              <a:gd name="adj" fmla="val 9395"/>
            </a:avLst>
          </a:prstGeom>
          <a:solidFill>
            <a:srgbClr val="95CCDA"/>
          </a:solidFill>
          <a:ln/>
        </p:spPr>
      </p:sp>
      <p:sp>
        <p:nvSpPr>
          <p:cNvPr id="8" name="Text 5"/>
          <p:cNvSpPr/>
          <p:nvPr/>
        </p:nvSpPr>
        <p:spPr>
          <a:xfrm>
            <a:off x="1015008" y="1701132"/>
            <a:ext cx="3772853" cy="1924439"/>
          </a:xfrm>
          <a:prstGeom prst="rect">
            <a:avLst/>
          </a:prstGeom>
          <a:noFill/>
          <a:ln/>
        </p:spPr>
        <p:txBody>
          <a:bodyPr wrap="square" lIns="0" tIns="0" rIns="0" bIns="0" rtlCol="0" anchor="t"/>
          <a:lstStyle/>
          <a:p>
            <a:pPr lvl="0">
              <a:buFont typeface="Arial" pitchFamily="34" charset="0"/>
              <a:buChar char="•"/>
            </a:pPr>
            <a:r>
              <a:rPr lang="ru-RU" sz="1600" dirty="0" err="1">
                <a:latin typeface="Arial" pitchFamily="34" charset="0"/>
                <a:cs typeface="Arial" pitchFamily="34" charset="0"/>
              </a:rPr>
              <a:t>Комуникация</a:t>
            </a:r>
            <a:r>
              <a:rPr lang="ru-RU" sz="1600" dirty="0">
                <a:latin typeface="Arial" pitchFamily="34" charset="0"/>
                <a:cs typeface="Arial" pitchFamily="34" charset="0"/>
              </a:rPr>
              <a:t> </a:t>
            </a:r>
            <a:r>
              <a:rPr lang="ru-RU" sz="1600" dirty="0" err="1">
                <a:latin typeface="Arial" pitchFamily="34" charset="0"/>
                <a:cs typeface="Arial" pitchFamily="34" charset="0"/>
              </a:rPr>
              <a:t>проблемасы</a:t>
            </a:r>
            <a:r>
              <a:rPr lang="ru-RU" sz="1600" dirty="0">
                <a:latin typeface="Arial" pitchFamily="34" charset="0"/>
                <a:cs typeface="Arial" pitchFamily="34" charset="0"/>
              </a:rPr>
              <a:t>. </a:t>
            </a:r>
            <a:r>
              <a:rPr lang="ru-RU" sz="1600" dirty="0" err="1">
                <a:latin typeface="Arial" pitchFamily="34" charset="0"/>
                <a:cs typeface="Arial" pitchFamily="34" charset="0"/>
              </a:rPr>
              <a:t>Нарциссизмі</a:t>
            </a:r>
            <a:r>
              <a:rPr lang="ru-RU" sz="1600" dirty="0">
                <a:latin typeface="Arial" pitchFamily="34" charset="0"/>
                <a:cs typeface="Arial" pitchFamily="34" charset="0"/>
              </a:rPr>
              <a:t> бар </a:t>
            </a:r>
            <a:r>
              <a:rPr lang="ru-RU" sz="1600" dirty="0" err="1">
                <a:latin typeface="Arial" pitchFamily="34" charset="0"/>
                <a:cs typeface="Arial" pitchFamily="34" charset="0"/>
              </a:rPr>
              <a:t>адам</a:t>
            </a:r>
            <a:r>
              <a:rPr lang="ru-RU" sz="1600" dirty="0">
                <a:latin typeface="Arial" pitchFamily="34" charset="0"/>
                <a:cs typeface="Arial" pitchFamily="34" charset="0"/>
              </a:rPr>
              <a:t>, </a:t>
            </a:r>
            <a:r>
              <a:rPr lang="ru-RU" sz="1600" dirty="0" err="1">
                <a:latin typeface="Arial" pitchFamily="34" charset="0"/>
                <a:cs typeface="Arial" pitchFamily="34" charset="0"/>
              </a:rPr>
              <a:t>басқа адамдардың басым</a:t>
            </a:r>
            <a:r>
              <a:rPr lang="ru-RU" sz="1600" dirty="0">
                <a:latin typeface="Arial" pitchFamily="34" charset="0"/>
                <a:cs typeface="Arial" pitchFamily="34" charset="0"/>
              </a:rPr>
              <a:t> </a:t>
            </a:r>
            <a:r>
              <a:rPr lang="ru-RU" sz="1600" dirty="0" err="1">
                <a:latin typeface="Arial" pitchFamily="34" charset="0"/>
                <a:cs typeface="Arial" pitchFamily="34" charset="0"/>
              </a:rPr>
              <a:t>көпшілігіне немқұрайдылық </a:t>
            </a:r>
            <a:r>
              <a:rPr lang="ru-RU" sz="1600" dirty="0">
                <a:latin typeface="Arial" pitchFamily="34" charset="0"/>
                <a:cs typeface="Arial" pitchFamily="34" charset="0"/>
              </a:rPr>
              <a:t>пен </a:t>
            </a:r>
            <a:r>
              <a:rPr lang="ru-RU" sz="1600" dirty="0" err="1">
                <a:latin typeface="Arial" pitchFamily="34" charset="0"/>
                <a:cs typeface="Arial" pitchFamily="34" charset="0"/>
              </a:rPr>
              <a:t>жеккөрушілікпен қарайды</a:t>
            </a:r>
            <a:r>
              <a:rPr lang="ru-RU" sz="1600" dirty="0">
                <a:latin typeface="Arial" pitchFamily="34" charset="0"/>
                <a:cs typeface="Arial" pitchFamily="34" charset="0"/>
              </a:rPr>
              <a:t>, </a:t>
            </a:r>
            <a:r>
              <a:rPr lang="ru-RU" sz="1600" dirty="0" err="1">
                <a:latin typeface="Arial" pitchFamily="34" charset="0"/>
                <a:cs typeface="Arial" pitchFamily="34" charset="0"/>
              </a:rPr>
              <a:t>оларға жанашырлық танытпайды</a:t>
            </a:r>
            <a:r>
              <a:rPr lang="ru-RU" sz="1600" dirty="0">
                <a:latin typeface="Arial" pitchFamily="34" charset="0"/>
                <a:cs typeface="Arial" pitchFamily="34" charset="0"/>
              </a:rPr>
              <a:t>. </a:t>
            </a:r>
            <a:r>
              <a:rPr lang="ru-RU" sz="1600" dirty="0" err="1">
                <a:latin typeface="Arial" pitchFamily="34" charset="0"/>
                <a:cs typeface="Arial" pitchFamily="34" charset="0"/>
              </a:rPr>
              <a:t>Бұл </a:t>
            </a:r>
            <a:r>
              <a:rPr lang="ru-RU" sz="1600" dirty="0">
                <a:latin typeface="Arial" pitchFamily="34" charset="0"/>
                <a:cs typeface="Arial" pitchFamily="34" charset="0"/>
              </a:rPr>
              <a:t>механизм </a:t>
            </a:r>
            <a:r>
              <a:rPr lang="ru-RU" sz="1600" dirty="0" err="1">
                <a:latin typeface="Arial" pitchFamily="34" charset="0"/>
                <a:cs typeface="Arial" pitchFamily="34" charset="0"/>
              </a:rPr>
              <a:t>әр адамға қатысты емес</a:t>
            </a:r>
            <a:r>
              <a:rPr lang="ru-RU" sz="1600" dirty="0">
                <a:latin typeface="Arial" pitchFamily="34" charset="0"/>
                <a:cs typeface="Arial" pitchFamily="34" charset="0"/>
              </a:rPr>
              <a:t>, </a:t>
            </a:r>
            <a:r>
              <a:rPr lang="ru-RU" sz="1600" dirty="0" err="1">
                <a:latin typeface="Arial" pitchFamily="34" charset="0"/>
                <a:cs typeface="Arial" pitchFamily="34" charset="0"/>
              </a:rPr>
              <a:t>бірақ кейбір</a:t>
            </a:r>
            <a:r>
              <a:rPr lang="ru-RU" sz="1600" dirty="0">
                <a:latin typeface="Arial" pitchFamily="34" charset="0"/>
                <a:cs typeface="Arial" pitchFamily="34" charset="0"/>
              </a:rPr>
              <a:t> </a:t>
            </a:r>
            <a:r>
              <a:rPr lang="ru-RU" sz="1600" dirty="0" err="1">
                <a:latin typeface="Arial" pitchFamily="34" charset="0"/>
                <a:cs typeface="Arial" pitchFamily="34" charset="0"/>
              </a:rPr>
              <a:t>критерийлер</a:t>
            </a:r>
            <a:r>
              <a:rPr lang="ru-RU" sz="1600" dirty="0">
                <a:latin typeface="Arial" pitchFamily="34" charset="0"/>
                <a:cs typeface="Arial" pitchFamily="34" charset="0"/>
              </a:rPr>
              <a:t> </a:t>
            </a:r>
            <a:r>
              <a:rPr lang="ru-RU" sz="1600" dirty="0" err="1">
                <a:latin typeface="Arial" pitchFamily="34" charset="0"/>
                <a:cs typeface="Arial" pitchFamily="34" charset="0"/>
              </a:rPr>
              <a:t>бойынша</a:t>
            </a:r>
            <a:r>
              <a:rPr lang="ru-RU" sz="1600" dirty="0">
                <a:latin typeface="Arial" pitchFamily="34" charset="0"/>
                <a:cs typeface="Arial" pitchFamily="34" charset="0"/>
              </a:rPr>
              <a:t> </a:t>
            </a:r>
            <a:r>
              <a:rPr lang="ru-RU" sz="1600" dirty="0" err="1">
                <a:latin typeface="Arial" pitchFamily="34" charset="0"/>
                <a:cs typeface="Arial" pitchFamily="34" charset="0"/>
              </a:rPr>
              <a:t>нарцистке</a:t>
            </a:r>
            <a:r>
              <a:rPr lang="ru-RU" sz="1600" dirty="0">
                <a:latin typeface="Arial" pitchFamily="34" charset="0"/>
                <a:cs typeface="Arial" pitchFamily="34" charset="0"/>
              </a:rPr>
              <a:t> </a:t>
            </a:r>
            <a:r>
              <a:rPr lang="ru-RU" sz="1600" dirty="0" err="1">
                <a:latin typeface="Arial" pitchFamily="34" charset="0"/>
                <a:cs typeface="Arial" pitchFamily="34" charset="0"/>
              </a:rPr>
              <a:t>қарағанда жақсы көрінетін </a:t>
            </a:r>
            <a:r>
              <a:rPr lang="ru-RU" sz="1600" dirty="0">
                <a:latin typeface="Arial" pitchFamily="34" charset="0"/>
                <a:cs typeface="Arial" pitchFamily="34" charset="0"/>
              </a:rPr>
              <a:t>"</a:t>
            </a:r>
            <a:r>
              <a:rPr lang="ru-RU" sz="1600" dirty="0" err="1">
                <a:latin typeface="Arial" pitchFamily="34" charset="0"/>
                <a:cs typeface="Arial" pitchFamily="34" charset="0"/>
              </a:rPr>
              <a:t>таңдаулыларға</a:t>
            </a:r>
            <a:r>
              <a:rPr lang="ru-RU" sz="1600" dirty="0">
                <a:latin typeface="Arial" pitchFamily="34" charset="0"/>
                <a:cs typeface="Arial" pitchFamily="34" charset="0"/>
              </a:rPr>
              <a:t>" </a:t>
            </a:r>
            <a:r>
              <a:rPr lang="ru-RU" sz="1600" dirty="0" err="1">
                <a:latin typeface="Arial" pitchFamily="34" charset="0"/>
                <a:cs typeface="Arial" pitchFamily="34" charset="0"/>
              </a:rPr>
              <a:t>қатысты</a:t>
            </a:r>
            <a:r>
              <a:rPr lang="ru-RU" sz="1600" dirty="0">
                <a:latin typeface="Arial" pitchFamily="34" charset="0"/>
                <a:cs typeface="Arial" pitchFamily="34" charset="0"/>
              </a:rPr>
              <a:t>. </a:t>
            </a:r>
            <a:r>
              <a:rPr lang="ru-RU" sz="1600" dirty="0" err="1">
                <a:latin typeface="Arial" pitchFamily="34" charset="0"/>
                <a:cs typeface="Arial" pitchFamily="34" charset="0"/>
              </a:rPr>
              <a:t>Нарцисттердің қабылдауында одан</a:t>
            </a:r>
            <a:r>
              <a:rPr lang="ru-RU" sz="1600" dirty="0">
                <a:latin typeface="Arial" pitchFamily="34" charset="0"/>
                <a:cs typeface="Arial" pitchFamily="34" charset="0"/>
              </a:rPr>
              <a:t> </a:t>
            </a:r>
            <a:r>
              <a:rPr lang="ru-RU" sz="1600" dirty="0" err="1">
                <a:latin typeface="Arial" pitchFamily="34" charset="0"/>
                <a:cs typeface="Arial" pitchFamily="34" charset="0"/>
              </a:rPr>
              <a:t>гөрі "жоғары" адамдар</a:t>
            </a:r>
            <a:r>
              <a:rPr lang="ru-RU" sz="1600" dirty="0">
                <a:latin typeface="Arial" pitchFamily="34" charset="0"/>
                <a:cs typeface="Arial" pitchFamily="34" charset="0"/>
              </a:rPr>
              <a:t> бар, </a:t>
            </a:r>
            <a:r>
              <a:rPr lang="ru-RU" sz="1600" dirty="0" err="1">
                <a:latin typeface="Arial" pitchFamily="34" charset="0"/>
                <a:cs typeface="Arial" pitchFamily="34" charset="0"/>
              </a:rPr>
              <a:t>олар</a:t>
            </a:r>
            <a:r>
              <a:rPr lang="ru-RU" sz="1600" dirty="0">
                <a:latin typeface="Arial" pitchFamily="34" charset="0"/>
                <a:cs typeface="Arial" pitchFamily="34" charset="0"/>
              </a:rPr>
              <a:t> </a:t>
            </a:r>
            <a:r>
              <a:rPr lang="ru-RU" sz="1600" dirty="0" err="1">
                <a:latin typeface="Arial" pitchFamily="34" charset="0"/>
                <a:cs typeface="Arial" pitchFamily="34" charset="0"/>
              </a:rPr>
              <a:t>олардың құнсыздануына себеп</a:t>
            </a:r>
            <a:r>
              <a:rPr lang="ru-RU" sz="1600" dirty="0">
                <a:latin typeface="Arial" pitchFamily="34" charset="0"/>
                <a:cs typeface="Arial" pitchFamily="34" charset="0"/>
              </a:rPr>
              <a:t> </a:t>
            </a:r>
            <a:r>
              <a:rPr lang="ru-RU" sz="1600" dirty="0" err="1">
                <a:latin typeface="Arial" pitchFamily="34" charset="0"/>
                <a:cs typeface="Arial" pitchFamily="34" charset="0"/>
              </a:rPr>
              <a:t>болғанға дейін</a:t>
            </a:r>
            <a:r>
              <a:rPr lang="ru-RU" sz="1600" dirty="0">
                <a:latin typeface="Arial" pitchFamily="34" charset="0"/>
                <a:cs typeface="Arial" pitchFamily="34" charset="0"/>
              </a:rPr>
              <a:t> </a:t>
            </a:r>
            <a:r>
              <a:rPr lang="ru-RU" sz="1600" dirty="0" err="1">
                <a:latin typeface="Arial" pitchFamily="34" charset="0"/>
                <a:cs typeface="Arial" pitchFamily="34" charset="0"/>
              </a:rPr>
              <a:t>оның қызығушылығын тудырады</a:t>
            </a:r>
            <a:r>
              <a:rPr lang="ru-RU" sz="1600" dirty="0">
                <a:latin typeface="Arial" pitchFamily="34" charset="0"/>
                <a:cs typeface="Arial" pitchFamily="34" charset="0"/>
              </a:rPr>
              <a:t>. </a:t>
            </a:r>
            <a:r>
              <a:rPr lang="ru-RU" sz="1600" dirty="0" err="1">
                <a:latin typeface="Arial" pitchFamily="34" charset="0"/>
                <a:cs typeface="Arial" pitchFamily="34" charset="0"/>
              </a:rPr>
              <a:t>Одан</a:t>
            </a:r>
            <a:r>
              <a:rPr lang="ru-RU" sz="1600" dirty="0">
                <a:latin typeface="Arial" pitchFamily="34" charset="0"/>
                <a:cs typeface="Arial" pitchFamily="34" charset="0"/>
              </a:rPr>
              <a:t> </a:t>
            </a:r>
            <a:r>
              <a:rPr lang="ru-RU" sz="1600" dirty="0" err="1">
                <a:latin typeface="Arial" pitchFamily="34" charset="0"/>
                <a:cs typeface="Arial" pitchFamily="34" charset="0"/>
              </a:rPr>
              <a:t>"төмен" адамдар</a:t>
            </a:r>
            <a:r>
              <a:rPr lang="ru-RU" sz="1600" dirty="0">
                <a:latin typeface="Arial" pitchFamily="34" charset="0"/>
                <a:cs typeface="Arial" pitchFamily="34" charset="0"/>
              </a:rPr>
              <a:t> бар, </a:t>
            </a:r>
            <a:r>
              <a:rPr lang="ru-RU" sz="1600" dirty="0" err="1">
                <a:latin typeface="Arial" pitchFamily="34" charset="0"/>
                <a:cs typeface="Arial" pitchFamily="34" charset="0"/>
              </a:rPr>
              <a:t>оның түсінігінде </a:t>
            </a:r>
            <a:r>
              <a:rPr lang="ru-RU" sz="1600" dirty="0">
                <a:latin typeface="Arial" pitchFamily="34" charset="0"/>
                <a:cs typeface="Arial" pitchFamily="34" charset="0"/>
              </a:rPr>
              <a:t>аз </a:t>
            </a:r>
            <a:r>
              <a:rPr lang="ru-RU" sz="1600" dirty="0" err="1">
                <a:latin typeface="Arial" pitchFamily="34" charset="0"/>
                <a:cs typeface="Arial" pitchFamily="34" charset="0"/>
              </a:rPr>
              <a:t>табысты</a:t>
            </a:r>
            <a:r>
              <a:rPr lang="ru-RU" sz="1600" dirty="0">
                <a:latin typeface="Arial" pitchFamily="34" charset="0"/>
                <a:cs typeface="Arial" pitchFamily="34" charset="0"/>
              </a:rPr>
              <a:t>, </a:t>
            </a:r>
            <a:r>
              <a:rPr lang="ru-RU" sz="1600" dirty="0" err="1">
                <a:latin typeface="Arial" pitchFamily="34" charset="0"/>
                <a:cs typeface="Arial" pitchFamily="34" charset="0"/>
              </a:rPr>
              <a:t>аз</a:t>
            </a:r>
            <a:r>
              <a:rPr lang="ru-RU" sz="1600" dirty="0">
                <a:latin typeface="Arial" pitchFamily="34" charset="0"/>
                <a:cs typeface="Arial" pitchFamily="34" charset="0"/>
              </a:rPr>
              <a:t> </a:t>
            </a:r>
            <a:r>
              <a:rPr lang="ru-RU" sz="1600" dirty="0" err="1">
                <a:latin typeface="Arial" pitchFamily="34" charset="0"/>
                <a:cs typeface="Arial" pitchFamily="34" charset="0"/>
              </a:rPr>
              <a:t>қабілетті</a:t>
            </a:r>
            <a:r>
              <a:rPr lang="ru-RU" sz="1600" dirty="0">
                <a:latin typeface="Arial" pitchFamily="34" charset="0"/>
                <a:cs typeface="Arial" pitchFamily="34" charset="0"/>
              </a:rPr>
              <a:t>, </a:t>
            </a:r>
            <a:r>
              <a:rPr lang="ru-RU" sz="1600" dirty="0" err="1">
                <a:latin typeface="Arial" pitchFamily="34" charset="0"/>
                <a:cs typeface="Arial" pitchFamily="34" charset="0"/>
              </a:rPr>
              <a:t>аз</a:t>
            </a:r>
            <a:r>
              <a:rPr lang="ru-RU" sz="1600" dirty="0">
                <a:latin typeface="Arial" pitchFamily="34" charset="0"/>
                <a:cs typeface="Arial" pitchFamily="34" charset="0"/>
              </a:rPr>
              <a:t> </a:t>
            </a:r>
            <a:r>
              <a:rPr lang="ru-RU" sz="1600" dirty="0" err="1">
                <a:latin typeface="Arial" pitchFamily="34" charset="0"/>
                <a:cs typeface="Arial" pitchFamily="34" charset="0"/>
              </a:rPr>
              <a:t>тартымды</a:t>
            </a:r>
            <a:r>
              <a:rPr lang="ru-RU" sz="1600" dirty="0">
                <a:latin typeface="Arial" pitchFamily="34" charset="0"/>
                <a:cs typeface="Arial" pitchFamily="34" charset="0"/>
              </a:rPr>
              <a:t>, </a:t>
            </a:r>
            <a:r>
              <a:rPr lang="ru-RU" sz="1600" dirty="0" err="1">
                <a:latin typeface="Arial" pitchFamily="34" charset="0"/>
                <a:cs typeface="Arial" pitchFamily="34" charset="0"/>
              </a:rPr>
              <a:t>демек</a:t>
            </a:r>
            <a:r>
              <a:rPr lang="ru-RU" sz="1600" dirty="0">
                <a:latin typeface="Arial" pitchFamily="34" charset="0"/>
                <a:cs typeface="Arial" pitchFamily="34" charset="0"/>
              </a:rPr>
              <a:t>, </a:t>
            </a:r>
            <a:r>
              <a:rPr lang="ru-RU" sz="1600" dirty="0" err="1">
                <a:latin typeface="Arial" pitchFamily="34" charset="0"/>
                <a:cs typeface="Arial" pitchFamily="34" charset="0"/>
              </a:rPr>
              <a:t>назар</a:t>
            </a:r>
            <a:r>
              <a:rPr lang="ru-RU" sz="1600" dirty="0">
                <a:latin typeface="Arial" pitchFamily="34" charset="0"/>
                <a:cs typeface="Arial" pitchFamily="34" charset="0"/>
              </a:rPr>
              <a:t> </a:t>
            </a:r>
            <a:r>
              <a:rPr lang="ru-RU" sz="1600" dirty="0" err="1">
                <a:latin typeface="Arial" pitchFamily="34" charset="0"/>
                <a:cs typeface="Arial" pitchFamily="34" charset="0"/>
              </a:rPr>
              <a:t>аударуға лайық емес</a:t>
            </a:r>
            <a:r>
              <a:rPr lang="ru-RU" sz="1600" dirty="0">
                <a:latin typeface="Arial" pitchFamily="34" charset="0"/>
                <a:cs typeface="Arial" pitchFamily="34" charset="0"/>
              </a:rPr>
              <a:t>. </a:t>
            </a:r>
            <a:r>
              <a:rPr lang="ru-RU" sz="1600" dirty="0" err="1">
                <a:latin typeface="Arial" pitchFamily="34" charset="0"/>
                <a:cs typeface="Arial" pitchFamily="34" charset="0"/>
              </a:rPr>
              <a:t>Қарым-қатынастың басында</a:t>
            </a:r>
            <a:r>
              <a:rPr lang="ru-RU" sz="1600" dirty="0">
                <a:latin typeface="Arial" pitchFamily="34" charset="0"/>
                <a:cs typeface="Arial" pitchFamily="34" charset="0"/>
              </a:rPr>
              <a:t> нарцисс </a:t>
            </a:r>
            <a:r>
              <a:rPr lang="ru-RU" sz="1600" dirty="0" err="1">
                <a:latin typeface="Arial" pitchFamily="34" charset="0"/>
                <a:cs typeface="Arial" pitchFamily="34" charset="0"/>
              </a:rPr>
              <a:t>өзіне қарағанда </a:t>
            </a:r>
            <a:r>
              <a:rPr lang="ru-RU" sz="1600" dirty="0">
                <a:latin typeface="Arial" pitchFamily="34" charset="0"/>
                <a:cs typeface="Arial" pitchFamily="34" charset="0"/>
              </a:rPr>
              <a:t>"</a:t>
            </a:r>
            <a:r>
              <a:rPr lang="ru-RU" sz="1600" dirty="0" err="1">
                <a:latin typeface="Arial" pitchFamily="34" charset="0"/>
                <a:cs typeface="Arial" pitchFamily="34" charset="0"/>
              </a:rPr>
              <a:t>жоғары</a:t>
            </a:r>
            <a:r>
              <a:rPr lang="ru-RU" sz="1600" dirty="0">
                <a:latin typeface="Arial" pitchFamily="34" charset="0"/>
                <a:cs typeface="Arial" pitchFamily="34" charset="0"/>
              </a:rPr>
              <a:t>" </a:t>
            </a:r>
            <a:r>
              <a:rPr lang="ru-RU" sz="1600" dirty="0" err="1">
                <a:latin typeface="Arial" pitchFamily="34" charset="0"/>
                <a:cs typeface="Arial" pitchFamily="34" charset="0"/>
              </a:rPr>
              <a:t>деп</a:t>
            </a:r>
            <a:r>
              <a:rPr lang="ru-RU" sz="1600" dirty="0">
                <a:latin typeface="Arial" pitchFamily="34" charset="0"/>
                <a:cs typeface="Arial" pitchFamily="34" charset="0"/>
              </a:rPr>
              <a:t> </a:t>
            </a:r>
            <a:r>
              <a:rPr lang="ru-RU" sz="1600" dirty="0" err="1">
                <a:latin typeface="Arial" pitchFamily="34" charset="0"/>
                <a:cs typeface="Arial" pitchFamily="34" charset="0"/>
              </a:rPr>
              <a:t>санайтын</a:t>
            </a:r>
            <a:r>
              <a:rPr lang="ru-RU" sz="1600" dirty="0">
                <a:latin typeface="Arial" pitchFamily="34" charset="0"/>
                <a:cs typeface="Arial" pitchFamily="34" charset="0"/>
              </a:rPr>
              <a:t> </a:t>
            </a:r>
            <a:r>
              <a:rPr lang="ru-RU" sz="1600" dirty="0" err="1">
                <a:latin typeface="Arial" pitchFamily="34" charset="0"/>
                <a:cs typeface="Arial" pitchFamily="34" charset="0"/>
              </a:rPr>
              <a:t>адамдарды</a:t>
            </a:r>
            <a:r>
              <a:rPr lang="ru-RU" sz="1600" dirty="0">
                <a:latin typeface="Arial" pitchFamily="34" charset="0"/>
                <a:cs typeface="Arial" pitchFamily="34" charset="0"/>
              </a:rPr>
              <a:t> </a:t>
            </a:r>
            <a:r>
              <a:rPr lang="ru-RU" sz="1600" dirty="0" err="1">
                <a:latin typeface="Arial" pitchFamily="34" charset="0"/>
                <a:cs typeface="Arial" pitchFamily="34" charset="0"/>
              </a:rPr>
              <a:t>жер</a:t>
            </a:r>
            <a:r>
              <a:rPr lang="ru-RU" sz="1600" dirty="0">
                <a:latin typeface="Arial" pitchFamily="34" charset="0"/>
                <a:cs typeface="Arial" pitchFamily="34" charset="0"/>
              </a:rPr>
              <a:t> </a:t>
            </a:r>
            <a:r>
              <a:rPr lang="ru-RU" sz="1600" dirty="0" err="1">
                <a:latin typeface="Arial" pitchFamily="34" charset="0"/>
                <a:cs typeface="Arial" pitchFamily="34" charset="0"/>
              </a:rPr>
              <a:t>бетіндегі</a:t>
            </a:r>
            <a:r>
              <a:rPr lang="ru-RU" sz="1600" dirty="0">
                <a:latin typeface="Arial" pitchFamily="34" charset="0"/>
                <a:cs typeface="Arial" pitchFamily="34" charset="0"/>
              </a:rPr>
              <a:t> </a:t>
            </a:r>
            <a:r>
              <a:rPr lang="ru-RU" sz="1600" dirty="0" err="1">
                <a:latin typeface="Arial" pitchFamily="34" charset="0"/>
                <a:cs typeface="Arial" pitchFamily="34" charset="0"/>
              </a:rPr>
              <a:t>ең ақылды</a:t>
            </a:r>
            <a:r>
              <a:rPr lang="ru-RU" sz="1600" dirty="0">
                <a:latin typeface="Arial" pitchFamily="34" charset="0"/>
                <a:cs typeface="Arial" pitchFamily="34" charset="0"/>
              </a:rPr>
              <a:t>, </a:t>
            </a:r>
            <a:r>
              <a:rPr lang="ru-RU" sz="1600" dirty="0" err="1">
                <a:latin typeface="Arial" pitchFamily="34" charset="0"/>
                <a:cs typeface="Arial" pitchFamily="34" charset="0"/>
              </a:rPr>
              <a:t>әдемі</a:t>
            </a:r>
            <a:r>
              <a:rPr lang="ru-RU" sz="1600" dirty="0">
                <a:latin typeface="Arial" pitchFamily="34" charset="0"/>
                <a:cs typeface="Arial" pitchFamily="34" charset="0"/>
              </a:rPr>
              <a:t>, </a:t>
            </a:r>
            <a:r>
              <a:rPr lang="ru-RU" sz="1600" dirty="0" err="1">
                <a:latin typeface="Arial" pitchFamily="34" charset="0"/>
                <a:cs typeface="Arial" pitchFamily="34" charset="0"/>
              </a:rPr>
              <a:t>талантты</a:t>
            </a:r>
            <a:r>
              <a:rPr lang="ru-RU" sz="1600" dirty="0">
                <a:latin typeface="Arial" pitchFamily="34" charset="0"/>
                <a:cs typeface="Arial" pitchFamily="34" charset="0"/>
              </a:rPr>
              <a:t> </a:t>
            </a:r>
            <a:r>
              <a:rPr lang="ru-RU" sz="1600" dirty="0" err="1">
                <a:latin typeface="Arial" pitchFamily="34" charset="0"/>
                <a:cs typeface="Arial" pitchFamily="34" charset="0"/>
              </a:rPr>
              <a:t>адамдар</a:t>
            </a:r>
            <a:r>
              <a:rPr lang="ru-RU" sz="1600" dirty="0">
                <a:latin typeface="Arial" pitchFamily="34" charset="0"/>
                <a:cs typeface="Arial" pitchFamily="34" charset="0"/>
              </a:rPr>
              <a:t> </a:t>
            </a:r>
            <a:r>
              <a:rPr lang="ru-RU" sz="1600" dirty="0" err="1">
                <a:latin typeface="Arial" pitchFamily="34" charset="0"/>
                <a:cs typeface="Arial" pitchFamily="34" charset="0"/>
              </a:rPr>
              <a:t>қатарына қосады</a:t>
            </a:r>
            <a:r>
              <a:rPr lang="ru-RU" sz="1600" dirty="0">
                <a:latin typeface="Arial" pitchFamily="34" charset="0"/>
                <a:cs typeface="Arial" pitchFamily="34" charset="0"/>
              </a:rPr>
              <a:t>. </a:t>
            </a:r>
            <a:r>
              <a:rPr lang="ru-RU" sz="1600" dirty="0" err="1">
                <a:latin typeface="Arial" pitchFamily="34" charset="0"/>
                <a:cs typeface="Arial" pitchFamily="34" charset="0"/>
              </a:rPr>
              <a:t>Біраз</a:t>
            </a:r>
            <a:r>
              <a:rPr lang="ru-RU" sz="1600" dirty="0">
                <a:latin typeface="Arial" pitchFamily="34" charset="0"/>
                <a:cs typeface="Arial" pitchFamily="34" charset="0"/>
              </a:rPr>
              <a:t> </a:t>
            </a:r>
            <a:r>
              <a:rPr lang="ru-RU" sz="1600" dirty="0" err="1">
                <a:latin typeface="Arial" pitchFamily="34" charset="0"/>
                <a:cs typeface="Arial" pitchFamily="34" charset="0"/>
              </a:rPr>
              <a:t>уақыттан кейін</a:t>
            </a:r>
            <a:r>
              <a:rPr lang="ru-RU" sz="1600" dirty="0">
                <a:latin typeface="Arial" pitchFamily="34" charset="0"/>
                <a:cs typeface="Arial" pitchFamily="34" charset="0"/>
              </a:rPr>
              <a:t> </a:t>
            </a:r>
            <a:r>
              <a:rPr lang="ru-RU" sz="1600" dirty="0" err="1">
                <a:latin typeface="Arial" pitchFamily="34" charset="0"/>
                <a:cs typeface="Arial" pitchFamily="34" charset="0"/>
              </a:rPr>
              <a:t>таразы</a:t>
            </a:r>
            <a:r>
              <a:rPr lang="ru-RU" sz="1600" dirty="0">
                <a:latin typeface="Arial" pitchFamily="34" charset="0"/>
                <a:cs typeface="Arial" pitchFamily="34" charset="0"/>
              </a:rPr>
              <a:t> </a:t>
            </a:r>
            <a:r>
              <a:rPr lang="ru-RU" sz="1600" dirty="0" err="1">
                <a:latin typeface="Arial" pitchFamily="34" charset="0"/>
                <a:cs typeface="Arial" pitchFamily="34" charset="0"/>
              </a:rPr>
              <a:t>қарама </a:t>
            </a:r>
            <a:r>
              <a:rPr lang="ru-RU" sz="1600" dirty="0">
                <a:latin typeface="Arial" pitchFamily="34" charset="0"/>
                <a:cs typeface="Arial" pitchFamily="34" charset="0"/>
              </a:rPr>
              <a:t>- </a:t>
            </a:r>
            <a:r>
              <a:rPr lang="ru-RU" sz="1600" dirty="0" err="1">
                <a:latin typeface="Arial" pitchFamily="34" charset="0"/>
                <a:cs typeface="Arial" pitchFamily="34" charset="0"/>
              </a:rPr>
              <a:t>қарсы жаққа ауысады</a:t>
            </a:r>
            <a:r>
              <a:rPr lang="ru-RU" sz="1600" dirty="0">
                <a:latin typeface="Arial" pitchFamily="34" charset="0"/>
                <a:cs typeface="Arial" pitchFamily="34" charset="0"/>
              </a:rPr>
              <a:t>, ал </a:t>
            </a:r>
            <a:r>
              <a:rPr lang="ru-RU" sz="1600" dirty="0" err="1">
                <a:latin typeface="Arial" pitchFamily="34" charset="0"/>
                <a:cs typeface="Arial" pitchFamily="34" charset="0"/>
              </a:rPr>
              <a:t>бұрынғы </a:t>
            </a:r>
            <a:r>
              <a:rPr lang="ru-RU" sz="1600" dirty="0">
                <a:latin typeface="Arial" pitchFamily="34" charset="0"/>
                <a:cs typeface="Arial" pitchFamily="34" charset="0"/>
              </a:rPr>
              <a:t>идеал </a:t>
            </a:r>
            <a:r>
              <a:rPr lang="ru-RU" sz="1600" dirty="0" err="1">
                <a:latin typeface="Arial" pitchFamily="34" charset="0"/>
                <a:cs typeface="Arial" pitchFamily="34" charset="0"/>
              </a:rPr>
              <a:t>құлайды</a:t>
            </a:r>
            <a:r>
              <a:rPr lang="ru-RU" sz="1600" dirty="0">
                <a:latin typeface="Arial" pitchFamily="34" charset="0"/>
                <a:cs typeface="Arial" pitchFamily="34" charset="0"/>
              </a:rPr>
              <a:t>.</a:t>
            </a:r>
          </a:p>
        </p:txBody>
      </p:sp>
      <p:sp>
        <p:nvSpPr>
          <p:cNvPr id="9" name="Shape 6"/>
          <p:cNvSpPr/>
          <p:nvPr/>
        </p:nvSpPr>
        <p:spPr>
          <a:xfrm>
            <a:off x="5207437" y="1082727"/>
            <a:ext cx="4215408" cy="6753467"/>
          </a:xfrm>
          <a:prstGeom prst="roundRect">
            <a:avLst>
              <a:gd name="adj" fmla="val 3137"/>
            </a:avLst>
          </a:prstGeom>
          <a:solidFill>
            <a:srgbClr val="FAF9F5"/>
          </a:solidFill>
          <a:ln w="22860">
            <a:solidFill>
              <a:srgbClr val="C3643D"/>
            </a:solidFill>
            <a:prstDash val="solid"/>
          </a:ln>
        </p:spPr>
      </p:sp>
      <p:sp>
        <p:nvSpPr>
          <p:cNvPr id="10" name="Shape 7"/>
          <p:cNvSpPr/>
          <p:nvPr/>
        </p:nvSpPr>
        <p:spPr>
          <a:xfrm>
            <a:off x="5230297" y="1105588"/>
            <a:ext cx="4169688" cy="595313"/>
          </a:xfrm>
          <a:prstGeom prst="roundRect">
            <a:avLst>
              <a:gd name="adj" fmla="val 9395"/>
            </a:avLst>
          </a:prstGeom>
          <a:solidFill>
            <a:srgbClr val="C3643D"/>
          </a:solidFill>
          <a:ln/>
        </p:spPr>
      </p:sp>
      <p:sp>
        <p:nvSpPr>
          <p:cNvPr id="13" name="Text 9"/>
          <p:cNvSpPr/>
          <p:nvPr/>
        </p:nvSpPr>
        <p:spPr>
          <a:xfrm>
            <a:off x="5428655" y="1711765"/>
            <a:ext cx="3772972" cy="1190625"/>
          </a:xfrm>
          <a:prstGeom prst="rect">
            <a:avLst/>
          </a:prstGeom>
          <a:noFill/>
          <a:ln/>
        </p:spPr>
        <p:txBody>
          <a:bodyPr wrap="square" lIns="0" tIns="0" rIns="0" bIns="0" rtlCol="0" anchor="t"/>
          <a:lstStyle/>
          <a:p>
            <a:pPr lvl="0">
              <a:lnSpc>
                <a:spcPts val="2300"/>
              </a:lnSpc>
              <a:buFont typeface="Arial" pitchFamily="34" charset="0"/>
              <a:buChar char="•"/>
            </a:pPr>
            <a:r>
              <a:rPr lang="ru-RU" dirty="0" err="1">
                <a:latin typeface="Arial" pitchFamily="34" charset="0"/>
                <a:cs typeface="Arial" pitchFamily="34" charset="0"/>
              </a:rPr>
              <a:t>Эмпатияның болмауы</a:t>
            </a:r>
            <a:r>
              <a:rPr lang="ru-RU" dirty="0">
                <a:latin typeface="Arial" pitchFamily="34" charset="0"/>
                <a:cs typeface="Arial" pitchFamily="34" charset="0"/>
              </a:rPr>
              <a:t> </a:t>
            </a:r>
            <a:r>
              <a:rPr lang="ru-RU" dirty="0" err="1">
                <a:latin typeface="Arial" pitchFamily="34" charset="0"/>
                <a:cs typeface="Arial" pitchFamily="34" charset="0"/>
              </a:rPr>
              <a:t>және соның салдарынан</a:t>
            </a:r>
            <a:r>
              <a:rPr lang="ru-RU" dirty="0">
                <a:latin typeface="Arial" pitchFamily="34" charset="0"/>
                <a:cs typeface="Arial" pitchFamily="34" charset="0"/>
              </a:rPr>
              <a:t> </a:t>
            </a:r>
            <a:r>
              <a:rPr lang="ru-RU" dirty="0" err="1">
                <a:latin typeface="Arial" pitchFamily="34" charset="0"/>
                <a:cs typeface="Arial" pitchFamily="34" charset="0"/>
              </a:rPr>
              <a:t>тиісті</a:t>
            </a:r>
            <a:r>
              <a:rPr lang="ru-RU" dirty="0">
                <a:latin typeface="Arial" pitchFamily="34" charset="0"/>
                <a:cs typeface="Arial" pitchFamily="34" charset="0"/>
              </a:rPr>
              <a:t> </a:t>
            </a:r>
            <a:r>
              <a:rPr lang="ru-RU" dirty="0" err="1">
                <a:latin typeface="Arial" pitchFamily="34" charset="0"/>
                <a:cs typeface="Arial" pitchFamily="34" charset="0"/>
              </a:rPr>
              <a:t>жауап</a:t>
            </a:r>
            <a:r>
              <a:rPr lang="ru-RU" dirty="0">
                <a:latin typeface="Arial" pitchFamily="34" charset="0"/>
                <a:cs typeface="Arial" pitchFamily="34" charset="0"/>
              </a:rPr>
              <a:t> беру </a:t>
            </a:r>
            <a:r>
              <a:rPr lang="ru-RU" dirty="0" err="1">
                <a:latin typeface="Arial" pitchFamily="34" charset="0"/>
                <a:cs typeface="Arial" pitchFamily="34" charset="0"/>
              </a:rPr>
              <a:t>және сапалы</a:t>
            </a:r>
            <a:r>
              <a:rPr lang="ru-RU" dirty="0">
                <a:latin typeface="Arial" pitchFamily="34" charset="0"/>
                <a:cs typeface="Arial" pitchFamily="34" charset="0"/>
              </a:rPr>
              <a:t> </a:t>
            </a:r>
            <a:r>
              <a:rPr lang="ru-RU" dirty="0" err="1">
                <a:latin typeface="Arial" pitchFamily="34" charset="0"/>
                <a:cs typeface="Arial" pitchFamily="34" charset="0"/>
              </a:rPr>
              <a:t>қарым-қатынас орнату</a:t>
            </a:r>
            <a:r>
              <a:rPr lang="ru-RU" dirty="0">
                <a:latin typeface="Arial" pitchFamily="34" charset="0"/>
                <a:cs typeface="Arial" pitchFamily="34" charset="0"/>
              </a:rPr>
              <a:t> </a:t>
            </a:r>
            <a:r>
              <a:rPr lang="ru-RU" dirty="0" err="1">
                <a:latin typeface="Arial" pitchFamily="34" charset="0"/>
                <a:cs typeface="Arial" pitchFamily="34" charset="0"/>
              </a:rPr>
              <a:t>мүмкін еместігі</a:t>
            </a:r>
            <a:r>
              <a:rPr lang="ru-RU" dirty="0">
                <a:latin typeface="Arial" pitchFamily="34" charset="0"/>
                <a:cs typeface="Arial" pitchFamily="34" charset="0"/>
              </a:rPr>
              <a:t>. </a:t>
            </a:r>
            <a:r>
              <a:rPr lang="ru-RU" dirty="0" err="1">
                <a:latin typeface="Arial" pitchFamily="34" charset="0"/>
                <a:cs typeface="Arial" pitchFamily="34" charset="0"/>
              </a:rPr>
              <a:t>Нарцистер</a:t>
            </a:r>
            <a:r>
              <a:rPr lang="ru-RU" dirty="0">
                <a:latin typeface="Arial" pitchFamily="34" charset="0"/>
                <a:cs typeface="Arial" pitchFamily="34" charset="0"/>
              </a:rPr>
              <a:t> </a:t>
            </a:r>
            <a:r>
              <a:rPr lang="ru-RU" dirty="0" err="1">
                <a:latin typeface="Arial" pitchFamily="34" charset="0"/>
                <a:cs typeface="Arial" pitchFamily="34" charset="0"/>
              </a:rPr>
              <a:t>моральдық және этикалық нормаларды</a:t>
            </a:r>
            <a:r>
              <a:rPr lang="ru-RU" dirty="0">
                <a:latin typeface="Arial" pitchFamily="34" charset="0"/>
                <a:cs typeface="Arial" pitchFamily="34" charset="0"/>
              </a:rPr>
              <a:t> </a:t>
            </a:r>
            <a:r>
              <a:rPr lang="ru-RU" dirty="0" err="1">
                <a:latin typeface="Arial" pitchFamily="34" charset="0"/>
                <a:cs typeface="Arial" pitchFamily="34" charset="0"/>
              </a:rPr>
              <a:t>сирек</a:t>
            </a:r>
            <a:r>
              <a:rPr lang="ru-RU" dirty="0">
                <a:latin typeface="Arial" pitchFamily="34" charset="0"/>
                <a:cs typeface="Arial" pitchFamily="34" charset="0"/>
              </a:rPr>
              <a:t> </a:t>
            </a:r>
            <a:r>
              <a:rPr lang="ru-RU" dirty="0" err="1">
                <a:latin typeface="Arial" pitchFamily="34" charset="0"/>
                <a:cs typeface="Arial" pitchFamily="34" charset="0"/>
              </a:rPr>
              <a:t>сақтайды, олардың арасында</a:t>
            </a:r>
            <a:r>
              <a:rPr lang="ru-RU" dirty="0">
                <a:latin typeface="Arial" pitchFamily="34" charset="0"/>
                <a:cs typeface="Arial" pitchFamily="34" charset="0"/>
              </a:rPr>
              <a:t> </a:t>
            </a:r>
            <a:r>
              <a:rPr lang="ru-RU" dirty="0" err="1">
                <a:latin typeface="Arial" pitchFamily="34" charset="0"/>
                <a:cs typeface="Arial" pitchFamily="34" charset="0"/>
              </a:rPr>
              <a:t>қылмыскерлер </a:t>
            </a:r>
            <a:r>
              <a:rPr lang="ru-RU" dirty="0">
                <a:latin typeface="Arial" pitchFamily="34" charset="0"/>
                <a:cs typeface="Arial" pitchFamily="34" charset="0"/>
              </a:rPr>
              <a:t>мен </a:t>
            </a:r>
            <a:r>
              <a:rPr lang="ru-RU" dirty="0" err="1">
                <a:latin typeface="Arial" pitchFamily="34" charset="0"/>
                <a:cs typeface="Arial" pitchFamily="34" charset="0"/>
              </a:rPr>
              <a:t>антисоциальдық тұлғалар көп</a:t>
            </a:r>
            <a:r>
              <a:rPr lang="ru-RU" dirty="0">
                <a:latin typeface="Arial" pitchFamily="34" charset="0"/>
                <a:cs typeface="Arial" pitchFamily="34" charset="0"/>
              </a:rPr>
              <a:t>. </a:t>
            </a:r>
            <a:r>
              <a:rPr lang="ru-RU" dirty="0" err="1">
                <a:latin typeface="Arial" pitchFamily="34" charset="0"/>
                <a:cs typeface="Arial" pitchFamily="34" charset="0"/>
              </a:rPr>
              <a:t>Бұл көптеген адамдар</a:t>
            </a:r>
            <a:r>
              <a:rPr lang="ru-RU" dirty="0">
                <a:latin typeface="Arial" pitchFamily="34" charset="0"/>
                <a:cs typeface="Arial" pitchFamily="34" charset="0"/>
              </a:rPr>
              <a:t> </a:t>
            </a:r>
            <a:r>
              <a:rPr lang="ru-RU" dirty="0" err="1">
                <a:latin typeface="Arial" pitchFamily="34" charset="0"/>
                <a:cs typeface="Arial" pitchFamily="34" charset="0"/>
              </a:rPr>
              <a:t>сияқты сезімталдық </a:t>
            </a:r>
            <a:r>
              <a:rPr lang="ru-RU" dirty="0">
                <a:latin typeface="Arial" pitchFamily="34" charset="0"/>
                <a:cs typeface="Arial" pitchFamily="34" charset="0"/>
              </a:rPr>
              <a:t>пен </a:t>
            </a:r>
            <a:r>
              <a:rPr lang="ru-RU" dirty="0" err="1">
                <a:latin typeface="Arial" pitchFamily="34" charset="0"/>
                <a:cs typeface="Arial" pitchFamily="34" charset="0"/>
              </a:rPr>
              <a:t>адамгершілікке</a:t>
            </a:r>
            <a:r>
              <a:rPr lang="ru-RU" dirty="0">
                <a:latin typeface="Arial" pitchFamily="34" charset="0"/>
                <a:cs typeface="Arial" pitchFamily="34" charset="0"/>
              </a:rPr>
              <a:t> </a:t>
            </a:r>
            <a:r>
              <a:rPr lang="ru-RU" dirty="0" err="1">
                <a:latin typeface="Arial" pitchFamily="34" charset="0"/>
                <a:cs typeface="Arial" pitchFamily="34" charset="0"/>
              </a:rPr>
              <a:t>негізделген</a:t>
            </a:r>
            <a:r>
              <a:rPr lang="ru-RU" dirty="0">
                <a:latin typeface="Arial" pitchFamily="34" charset="0"/>
                <a:cs typeface="Arial" pitchFamily="34" charset="0"/>
              </a:rPr>
              <a:t> </a:t>
            </a:r>
            <a:r>
              <a:rPr lang="ru-RU" dirty="0" err="1">
                <a:latin typeface="Arial" pitchFamily="34" charset="0"/>
                <a:cs typeface="Arial" pitchFamily="34" charset="0"/>
              </a:rPr>
              <a:t>мінез-құлық пен</a:t>
            </a:r>
            <a:r>
              <a:rPr lang="ru-RU" dirty="0">
                <a:latin typeface="Arial" pitchFamily="34" charset="0"/>
                <a:cs typeface="Arial" pitchFamily="34" charset="0"/>
              </a:rPr>
              <a:t> </a:t>
            </a:r>
            <a:r>
              <a:rPr lang="ru-RU" dirty="0" err="1">
                <a:latin typeface="Arial" pitchFamily="34" charset="0"/>
                <a:cs typeface="Arial" pitchFamily="34" charset="0"/>
              </a:rPr>
              <a:t>шектеулерді</a:t>
            </a:r>
            <a:r>
              <a:rPr lang="ru-RU" dirty="0">
                <a:latin typeface="Arial" pitchFamily="34" charset="0"/>
                <a:cs typeface="Arial" pitchFamily="34" charset="0"/>
              </a:rPr>
              <a:t> </a:t>
            </a:r>
            <a:r>
              <a:rPr lang="ru-RU" dirty="0" err="1">
                <a:latin typeface="Arial" pitchFamily="34" charset="0"/>
                <a:cs typeface="Arial" pitchFamily="34" charset="0"/>
              </a:rPr>
              <a:t>реттеудің ішкі</a:t>
            </a:r>
            <a:r>
              <a:rPr lang="ru-RU" dirty="0">
                <a:latin typeface="Arial" pitchFamily="34" charset="0"/>
                <a:cs typeface="Arial" pitchFamily="34" charset="0"/>
              </a:rPr>
              <a:t> </a:t>
            </a:r>
            <a:r>
              <a:rPr lang="ru-RU" dirty="0" err="1">
                <a:latin typeface="Arial" pitchFamily="34" charset="0"/>
                <a:cs typeface="Arial" pitchFamily="34" charset="0"/>
              </a:rPr>
              <a:t>механизмі</a:t>
            </a:r>
            <a:r>
              <a:rPr lang="ru-RU" dirty="0">
                <a:latin typeface="Arial" pitchFamily="34" charset="0"/>
                <a:cs typeface="Arial" pitchFamily="34" charset="0"/>
              </a:rPr>
              <a:t> </a:t>
            </a:r>
            <a:r>
              <a:rPr lang="ru-RU" dirty="0" err="1">
                <a:latin typeface="Arial" pitchFamily="34" charset="0"/>
                <a:cs typeface="Arial" pitchFamily="34" charset="0"/>
              </a:rPr>
              <a:t>болмағандықтан</a:t>
            </a:r>
            <a:r>
              <a:rPr lang="ru-RU" dirty="0">
                <a:latin typeface="Arial" pitchFamily="34" charset="0"/>
                <a:cs typeface="Arial" pitchFamily="34" charset="0"/>
              </a:rPr>
              <a:t>. </a:t>
            </a:r>
            <a:r>
              <a:rPr lang="ru-RU" dirty="0" err="1">
                <a:latin typeface="Arial" pitchFamily="34" charset="0"/>
                <a:cs typeface="Arial" pitchFamily="34" charset="0"/>
              </a:rPr>
              <a:t>Күнделікті өмірде бұл әңгімелесушіліні тыңдай алмауымен</a:t>
            </a:r>
            <a:r>
              <a:rPr lang="ru-RU" dirty="0">
                <a:latin typeface="Arial" pitchFamily="34" charset="0"/>
                <a:cs typeface="Arial" pitchFamily="34" charset="0"/>
              </a:rPr>
              <a:t>, </a:t>
            </a:r>
            <a:r>
              <a:rPr lang="ru-RU" dirty="0" err="1">
                <a:latin typeface="Arial" pitchFamily="34" charset="0"/>
                <a:cs typeface="Arial" pitchFamily="34" charset="0"/>
              </a:rPr>
              <a:t>оның әңгімесінің жиі</a:t>
            </a:r>
            <a:r>
              <a:rPr lang="ru-RU" dirty="0">
                <a:latin typeface="Arial" pitchFamily="34" charset="0"/>
                <a:cs typeface="Arial" pitchFamily="34" charset="0"/>
              </a:rPr>
              <a:t> </a:t>
            </a:r>
            <a:r>
              <a:rPr lang="ru-RU" dirty="0" err="1">
                <a:latin typeface="Arial" pitchFamily="34" charset="0"/>
                <a:cs typeface="Arial" pitchFamily="34" charset="0"/>
              </a:rPr>
              <a:t>үзіуімен және басқалардың проблемаларына</a:t>
            </a:r>
            <a:r>
              <a:rPr lang="ru-RU" dirty="0">
                <a:latin typeface="Arial" pitchFamily="34" charset="0"/>
                <a:cs typeface="Arial" pitchFamily="34" charset="0"/>
              </a:rPr>
              <a:t> </a:t>
            </a:r>
            <a:r>
              <a:rPr lang="ru-RU" dirty="0" err="1">
                <a:latin typeface="Arial" pitchFamily="34" charset="0"/>
                <a:cs typeface="Arial" pitchFamily="34" charset="0"/>
              </a:rPr>
              <a:t>назар</a:t>
            </a:r>
            <a:r>
              <a:rPr lang="ru-RU" dirty="0">
                <a:latin typeface="Arial" pitchFamily="34" charset="0"/>
                <a:cs typeface="Arial" pitchFamily="34" charset="0"/>
              </a:rPr>
              <a:t> </a:t>
            </a:r>
            <a:r>
              <a:rPr lang="ru-RU" dirty="0" err="1">
                <a:latin typeface="Arial" pitchFamily="34" charset="0"/>
                <a:cs typeface="Arial" pitchFamily="34" charset="0"/>
              </a:rPr>
              <a:t>аудармаумен</a:t>
            </a:r>
            <a:r>
              <a:rPr lang="ru-RU" dirty="0">
                <a:latin typeface="Arial" pitchFamily="34" charset="0"/>
                <a:cs typeface="Arial" pitchFamily="34" charset="0"/>
              </a:rPr>
              <a:t> </a:t>
            </a:r>
            <a:r>
              <a:rPr lang="ru-RU" dirty="0" err="1">
                <a:latin typeface="Arial" pitchFamily="34" charset="0"/>
                <a:cs typeface="Arial" pitchFamily="34" charset="0"/>
              </a:rPr>
              <a:t>байқалады.</a:t>
            </a:r>
            <a:endParaRPr lang="en-US" sz="1600" dirty="0">
              <a:latin typeface="Arial" pitchFamily="34" charset="0"/>
              <a:cs typeface="Arial" pitchFamily="34" charset="0"/>
            </a:endParaRPr>
          </a:p>
        </p:txBody>
      </p:sp>
      <p:sp>
        <p:nvSpPr>
          <p:cNvPr id="14" name="Shape 10"/>
          <p:cNvSpPr/>
          <p:nvPr/>
        </p:nvSpPr>
        <p:spPr>
          <a:xfrm>
            <a:off x="9621203" y="1082727"/>
            <a:ext cx="4215289" cy="6753467"/>
          </a:xfrm>
          <a:prstGeom prst="roundRect">
            <a:avLst>
              <a:gd name="adj" fmla="val 3137"/>
            </a:avLst>
          </a:prstGeom>
          <a:solidFill>
            <a:srgbClr val="FAF9F5"/>
          </a:solidFill>
          <a:ln w="22860">
            <a:solidFill>
              <a:srgbClr val="64B8CE"/>
            </a:solidFill>
            <a:prstDash val="solid"/>
          </a:ln>
        </p:spPr>
      </p:sp>
      <p:sp>
        <p:nvSpPr>
          <p:cNvPr id="15" name="Shape 11"/>
          <p:cNvSpPr/>
          <p:nvPr/>
        </p:nvSpPr>
        <p:spPr>
          <a:xfrm>
            <a:off x="9644063" y="1105588"/>
            <a:ext cx="4169569" cy="595313"/>
          </a:xfrm>
          <a:prstGeom prst="roundRect">
            <a:avLst>
              <a:gd name="adj" fmla="val 9395"/>
            </a:avLst>
          </a:prstGeom>
          <a:solidFill>
            <a:srgbClr val="64B8CE"/>
          </a:solidFill>
          <a:ln/>
        </p:spPr>
      </p:sp>
      <p:sp>
        <p:nvSpPr>
          <p:cNvPr id="18" name="Text 13"/>
          <p:cNvSpPr/>
          <p:nvPr/>
        </p:nvSpPr>
        <p:spPr>
          <a:xfrm>
            <a:off x="9842421" y="1711765"/>
            <a:ext cx="3772853" cy="1190625"/>
          </a:xfrm>
          <a:prstGeom prst="rect">
            <a:avLst/>
          </a:prstGeom>
          <a:noFill/>
          <a:ln/>
        </p:spPr>
        <p:txBody>
          <a:bodyPr wrap="square" lIns="0" tIns="0" rIns="0" bIns="0" rtlCol="0" anchor="t"/>
          <a:lstStyle/>
          <a:p>
            <a:pPr lvl="0">
              <a:buFont typeface="Arial" pitchFamily="34" charset="0"/>
              <a:buChar char="•"/>
            </a:pPr>
            <a:r>
              <a:rPr lang="ru-RU" dirty="0" err="1">
                <a:latin typeface="Arial" pitchFamily="34" charset="0"/>
                <a:cs typeface="Arial" pitchFamily="34" charset="0"/>
              </a:rPr>
              <a:t>Бұл сондай</a:t>
            </a:r>
            <a:r>
              <a:rPr lang="ru-RU" dirty="0">
                <a:latin typeface="Arial" pitchFamily="34" charset="0"/>
                <a:cs typeface="Arial" pitchFamily="34" charset="0"/>
              </a:rPr>
              <a:t> – </a:t>
            </a:r>
            <a:r>
              <a:rPr lang="ru-RU" dirty="0" err="1">
                <a:latin typeface="Arial" pitchFamily="34" charset="0"/>
                <a:cs typeface="Arial" pitchFamily="34" charset="0"/>
              </a:rPr>
              <a:t>ақ көмек сұраудың проблемаларын</a:t>
            </a:r>
            <a:r>
              <a:rPr lang="ru-RU" dirty="0">
                <a:latin typeface="Arial" pitchFamily="34" charset="0"/>
                <a:cs typeface="Arial" pitchFamily="34" charset="0"/>
              </a:rPr>
              <a:t> </a:t>
            </a:r>
            <a:r>
              <a:rPr lang="ru-RU" dirty="0" err="1">
                <a:latin typeface="Arial" pitchFamily="34" charset="0"/>
                <a:cs typeface="Arial" pitchFamily="34" charset="0"/>
              </a:rPr>
              <a:t>қамтуы мүмкін </a:t>
            </a:r>
            <a:r>
              <a:rPr lang="ru-RU" dirty="0">
                <a:latin typeface="Arial" pitchFamily="34" charset="0"/>
                <a:cs typeface="Arial" pitchFamily="34" charset="0"/>
              </a:rPr>
              <a:t>- </a:t>
            </a:r>
            <a:r>
              <a:rPr lang="ru-RU" dirty="0" err="1">
                <a:latin typeface="Arial" pitchFamily="34" charset="0"/>
                <a:cs typeface="Arial" pitchFamily="34" charset="0"/>
              </a:rPr>
              <a:t>нарциссист</a:t>
            </a:r>
            <a:r>
              <a:rPr lang="ru-RU" dirty="0">
                <a:latin typeface="Arial" pitchFamily="34" charset="0"/>
                <a:cs typeface="Arial" pitchFamily="34" charset="0"/>
              </a:rPr>
              <a:t> </a:t>
            </a:r>
            <a:r>
              <a:rPr lang="ru-RU" dirty="0" err="1">
                <a:latin typeface="Arial" pitchFamily="34" charset="0"/>
                <a:cs typeface="Arial" pitchFamily="34" charset="0"/>
              </a:rPr>
              <a:t>өзінің әлсіздігін мойындай</a:t>
            </a:r>
            <a:r>
              <a:rPr lang="ru-RU" dirty="0">
                <a:latin typeface="Arial" pitchFamily="34" charset="0"/>
                <a:cs typeface="Arial" pitchFamily="34" charset="0"/>
              </a:rPr>
              <a:t> </a:t>
            </a:r>
            <a:r>
              <a:rPr lang="ru-RU" dirty="0" err="1">
                <a:latin typeface="Arial" pitchFamily="34" charset="0"/>
                <a:cs typeface="Arial" pitchFamily="34" charset="0"/>
              </a:rPr>
              <a:t>отырып</a:t>
            </a:r>
            <a:r>
              <a:rPr lang="ru-RU" dirty="0">
                <a:latin typeface="Arial" pitchFamily="34" charset="0"/>
                <a:cs typeface="Arial" pitchFamily="34" charset="0"/>
              </a:rPr>
              <a:t>, </a:t>
            </a:r>
            <a:r>
              <a:rPr lang="ru-RU" dirty="0" err="1">
                <a:latin typeface="Arial" pitchFamily="34" charset="0"/>
                <a:cs typeface="Arial" pitchFamily="34" charset="0"/>
              </a:rPr>
              <a:t>ешқашан басқа адамға жүгінбейді және оған көмектескенде, ол</a:t>
            </a:r>
            <a:r>
              <a:rPr lang="ru-RU" dirty="0">
                <a:latin typeface="Arial" pitchFamily="34" charset="0"/>
                <a:cs typeface="Arial" pitchFamily="34" charset="0"/>
              </a:rPr>
              <a:t> </a:t>
            </a:r>
            <a:r>
              <a:rPr lang="ru-RU" dirty="0" err="1">
                <a:latin typeface="Arial" pitchFamily="34" charset="0"/>
                <a:cs typeface="Arial" pitchFamily="34" charset="0"/>
              </a:rPr>
              <a:t>өте ұят сезімін</a:t>
            </a:r>
            <a:r>
              <a:rPr lang="ru-RU" dirty="0">
                <a:latin typeface="Arial" pitchFamily="34" charset="0"/>
                <a:cs typeface="Arial" pitchFamily="34" charset="0"/>
              </a:rPr>
              <a:t> </a:t>
            </a:r>
            <a:r>
              <a:rPr lang="ru-RU" dirty="0" err="1">
                <a:latin typeface="Arial" pitchFamily="34" charset="0"/>
                <a:cs typeface="Arial" pitchFamily="34" charset="0"/>
              </a:rPr>
              <a:t>сезінеді</a:t>
            </a:r>
            <a:r>
              <a:rPr lang="ru-RU" dirty="0">
                <a:latin typeface="Arial" pitchFamily="34" charset="0"/>
                <a:cs typeface="Arial" pitchFamily="34" charset="0"/>
              </a:rPr>
              <a:t>.</a:t>
            </a:r>
          </a:p>
          <a:p>
            <a:pPr lvl="0">
              <a:buFont typeface="Arial" pitchFamily="34" charset="0"/>
              <a:buChar char="•"/>
            </a:pPr>
            <a:r>
              <a:rPr lang="ru-RU" dirty="0" err="1">
                <a:latin typeface="Arial" pitchFamily="34" charset="0"/>
                <a:cs typeface="Arial" pitchFamily="34" charset="0"/>
              </a:rPr>
              <a:t>Шамадан</a:t>
            </a:r>
            <a:r>
              <a:rPr lang="ru-RU" dirty="0">
                <a:latin typeface="Arial" pitchFamily="34" charset="0"/>
                <a:cs typeface="Arial" pitchFamily="34" charset="0"/>
              </a:rPr>
              <a:t> </a:t>
            </a:r>
            <a:r>
              <a:rPr lang="ru-RU" dirty="0" err="1">
                <a:latin typeface="Arial" pitchFamily="34" charset="0"/>
                <a:cs typeface="Arial" pitchFamily="34" charset="0"/>
              </a:rPr>
              <a:t>тыс</a:t>
            </a:r>
            <a:r>
              <a:rPr lang="ru-RU" dirty="0">
                <a:latin typeface="Arial" pitchFamily="34" charset="0"/>
                <a:cs typeface="Arial" pitchFamily="34" charset="0"/>
              </a:rPr>
              <a:t> </a:t>
            </a:r>
            <a:r>
              <a:rPr lang="ru-RU" dirty="0" err="1">
                <a:latin typeface="Arial" pitchFamily="34" charset="0"/>
                <a:cs typeface="Arial" pitchFamily="34" charset="0"/>
              </a:rPr>
              <a:t>қызғаныш өзін-өзі төмен бағалау </a:t>
            </a:r>
            <a:r>
              <a:rPr lang="ru-RU" dirty="0">
                <a:latin typeface="Arial" pitchFamily="34" charset="0"/>
                <a:cs typeface="Arial" pitchFamily="34" charset="0"/>
              </a:rPr>
              <a:t>мен </a:t>
            </a:r>
            <a:r>
              <a:rPr lang="ru-RU" dirty="0" err="1">
                <a:latin typeface="Arial" pitchFamily="34" charset="0"/>
                <a:cs typeface="Arial" pitchFamily="34" charset="0"/>
              </a:rPr>
              <a:t>сенімсіздіктен</a:t>
            </a:r>
            <a:r>
              <a:rPr lang="ru-RU" dirty="0">
                <a:latin typeface="Arial" pitchFamily="34" charset="0"/>
                <a:cs typeface="Arial" pitchFamily="34" charset="0"/>
              </a:rPr>
              <a:t> </a:t>
            </a:r>
            <a:r>
              <a:rPr lang="ru-RU" dirty="0" err="1">
                <a:latin typeface="Arial" pitchFamily="34" charset="0"/>
                <a:cs typeface="Arial" pitchFamily="34" charset="0"/>
              </a:rPr>
              <a:t>туындайды</a:t>
            </a:r>
            <a:r>
              <a:rPr lang="ru-RU" dirty="0">
                <a:latin typeface="Arial" pitchFamily="34" charset="0"/>
                <a:cs typeface="Arial" pitchFamily="34" charset="0"/>
              </a:rPr>
              <a:t>. </a:t>
            </a:r>
            <a:r>
              <a:rPr lang="ru-RU" dirty="0" err="1">
                <a:latin typeface="Arial" pitchFamily="34" charset="0"/>
                <a:cs typeface="Arial" pitchFamily="34" charset="0"/>
              </a:rPr>
              <a:t>Ол</a:t>
            </a:r>
            <a:r>
              <a:rPr lang="ru-RU" dirty="0">
                <a:latin typeface="Arial" pitchFamily="34" charset="0"/>
                <a:cs typeface="Arial" pitchFamily="34" charset="0"/>
              </a:rPr>
              <a:t> </a:t>
            </a:r>
            <a:r>
              <a:rPr lang="ru-RU" dirty="0" err="1">
                <a:latin typeface="Arial" pitchFamily="34" charset="0"/>
                <a:cs typeface="Arial" pitchFamily="34" charset="0"/>
              </a:rPr>
              <a:t>белгілі</a:t>
            </a:r>
            <a:r>
              <a:rPr lang="ru-RU" dirty="0">
                <a:latin typeface="Arial" pitchFamily="34" charset="0"/>
                <a:cs typeface="Arial" pitchFamily="34" charset="0"/>
              </a:rPr>
              <a:t> </a:t>
            </a:r>
            <a:r>
              <a:rPr lang="ru-RU" dirty="0" err="1">
                <a:latin typeface="Arial" pitchFamily="34" charset="0"/>
                <a:cs typeface="Arial" pitchFamily="34" charset="0"/>
              </a:rPr>
              <a:t>бір</a:t>
            </a:r>
            <a:r>
              <a:rPr lang="ru-RU" dirty="0">
                <a:latin typeface="Arial" pitchFamily="34" charset="0"/>
                <a:cs typeface="Arial" pitchFamily="34" charset="0"/>
              </a:rPr>
              <a:t> </a:t>
            </a:r>
            <a:r>
              <a:rPr lang="ru-RU" dirty="0" err="1">
                <a:latin typeface="Arial" pitchFamily="34" charset="0"/>
                <a:cs typeface="Arial" pitchFamily="34" charset="0"/>
              </a:rPr>
              <a:t>нәрселерге және материалдық әл-ауқатқа, әлеуметтік және отбасылық мәртебеге, даңққа немесе</a:t>
            </a:r>
            <a:r>
              <a:rPr lang="ru-RU" dirty="0">
                <a:latin typeface="Arial" pitchFamily="34" charset="0"/>
                <a:cs typeface="Arial" pitchFamily="34" charset="0"/>
              </a:rPr>
              <a:t> </a:t>
            </a:r>
            <a:r>
              <a:rPr lang="ru-RU" dirty="0" err="1">
                <a:latin typeface="Arial" pitchFamily="34" charset="0"/>
                <a:cs typeface="Arial" pitchFamily="34" charset="0"/>
              </a:rPr>
              <a:t>еркіндікке</a:t>
            </a:r>
            <a:r>
              <a:rPr lang="ru-RU" dirty="0">
                <a:latin typeface="Arial" pitchFamily="34" charset="0"/>
                <a:cs typeface="Arial" pitchFamily="34" charset="0"/>
              </a:rPr>
              <a:t> </a:t>
            </a:r>
            <a:r>
              <a:rPr lang="ru-RU" dirty="0" err="1">
                <a:latin typeface="Arial" pitchFamily="34" charset="0"/>
                <a:cs typeface="Arial" pitchFamily="34" charset="0"/>
              </a:rPr>
              <a:t>қызғанышпен көрінуі мүмкін.</a:t>
            </a:r>
            <a:r>
              <a:rPr lang="ru-RU" dirty="0">
                <a:latin typeface="Arial" pitchFamily="34" charset="0"/>
                <a:cs typeface="Arial" pitchFamily="34" charset="0"/>
              </a:rPr>
              <a:t> </a:t>
            </a:r>
            <a:r>
              <a:rPr lang="ru-RU" dirty="0" err="1">
                <a:latin typeface="Arial" pitchFamily="34" charset="0"/>
                <a:cs typeface="Arial" pitchFamily="34" charset="0"/>
              </a:rPr>
              <a:t>Нарциссист</a:t>
            </a:r>
            <a:r>
              <a:rPr lang="ru-RU" dirty="0">
                <a:latin typeface="Arial" pitchFamily="34" charset="0"/>
                <a:cs typeface="Arial" pitchFamily="34" charset="0"/>
              </a:rPr>
              <a:t> </a:t>
            </a:r>
            <a:r>
              <a:rPr lang="ru-RU" dirty="0" err="1">
                <a:latin typeface="Arial" pitchFamily="34" charset="0"/>
                <a:cs typeface="Arial" pitchFamily="34" charset="0"/>
              </a:rPr>
              <a:t>шығармашылық, қуану қабілеті, мейірімділік</a:t>
            </a:r>
            <a:r>
              <a:rPr lang="ru-RU" dirty="0">
                <a:latin typeface="Arial" pitchFamily="34" charset="0"/>
                <a:cs typeface="Arial" pitchFamily="34" charset="0"/>
              </a:rPr>
              <a:t> пен </a:t>
            </a:r>
            <a:r>
              <a:rPr lang="ru-RU" dirty="0" err="1">
                <a:latin typeface="Arial" pitchFamily="34" charset="0"/>
                <a:cs typeface="Arial" pitchFamily="34" charset="0"/>
              </a:rPr>
              <a:t>сезімталдық сияқты жеке</a:t>
            </a:r>
            <a:r>
              <a:rPr lang="ru-RU" dirty="0">
                <a:latin typeface="Arial" pitchFamily="34" charset="0"/>
                <a:cs typeface="Arial" pitchFamily="34" charset="0"/>
              </a:rPr>
              <a:t> </a:t>
            </a:r>
            <a:r>
              <a:rPr lang="ru-RU" dirty="0" err="1">
                <a:latin typeface="Arial" pitchFamily="34" charset="0"/>
                <a:cs typeface="Arial" pitchFamily="34" charset="0"/>
              </a:rPr>
              <a:t>санаттармен</a:t>
            </a:r>
            <a:r>
              <a:rPr lang="ru-RU" dirty="0">
                <a:latin typeface="Arial" pitchFamily="34" charset="0"/>
                <a:cs typeface="Arial" pitchFamily="34" charset="0"/>
              </a:rPr>
              <a:t> </a:t>
            </a:r>
            <a:r>
              <a:rPr lang="ru-RU" dirty="0" err="1">
                <a:latin typeface="Arial" pitchFamily="34" charset="0"/>
                <a:cs typeface="Arial" pitchFamily="34" charset="0"/>
              </a:rPr>
              <a:t>шектелмейді</a:t>
            </a:r>
            <a:endParaRPr lang="ru-RU"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фон.jpg"/>
          <p:cNvPicPr>
            <a:picLocks noChangeAspect="1"/>
          </p:cNvPicPr>
          <p:nvPr/>
        </p:nvPicPr>
        <p:blipFill>
          <a:blip r:embed="rId3"/>
          <a:stretch>
            <a:fillRect/>
          </a:stretch>
        </p:blipFill>
        <p:spPr>
          <a:xfrm>
            <a:off x="0" y="0"/>
            <a:ext cx="14630400" cy="8229600"/>
          </a:xfrm>
          <a:prstGeom prst="rect">
            <a:avLst/>
          </a:prstGeom>
        </p:spPr>
      </p:pic>
      <p:sp>
        <p:nvSpPr>
          <p:cNvPr id="4" name="Shape 2"/>
          <p:cNvSpPr/>
          <p:nvPr/>
        </p:nvSpPr>
        <p:spPr>
          <a:xfrm>
            <a:off x="793790" y="1082725"/>
            <a:ext cx="4215289" cy="4339881"/>
          </a:xfrm>
          <a:prstGeom prst="roundRect">
            <a:avLst>
              <a:gd name="adj" fmla="val 3137"/>
            </a:avLst>
          </a:prstGeom>
          <a:solidFill>
            <a:srgbClr val="FAF9F5"/>
          </a:solidFill>
          <a:ln w="22860">
            <a:solidFill>
              <a:srgbClr val="95CCDA"/>
            </a:solidFill>
            <a:prstDash val="solid"/>
          </a:ln>
        </p:spPr>
      </p:sp>
      <p:sp>
        <p:nvSpPr>
          <p:cNvPr id="5" name="Shape 3"/>
          <p:cNvSpPr/>
          <p:nvPr/>
        </p:nvSpPr>
        <p:spPr>
          <a:xfrm>
            <a:off x="816650" y="1105588"/>
            <a:ext cx="4169569" cy="595313"/>
          </a:xfrm>
          <a:prstGeom prst="roundRect">
            <a:avLst>
              <a:gd name="adj" fmla="val 9395"/>
            </a:avLst>
          </a:prstGeom>
          <a:solidFill>
            <a:srgbClr val="95CCDA"/>
          </a:solidFill>
          <a:ln/>
        </p:spPr>
      </p:sp>
      <p:sp>
        <p:nvSpPr>
          <p:cNvPr id="8" name="Text 5"/>
          <p:cNvSpPr/>
          <p:nvPr/>
        </p:nvSpPr>
        <p:spPr>
          <a:xfrm>
            <a:off x="1015008" y="1701132"/>
            <a:ext cx="3772853" cy="1924439"/>
          </a:xfrm>
          <a:prstGeom prst="rect">
            <a:avLst/>
          </a:prstGeom>
          <a:noFill/>
          <a:ln/>
        </p:spPr>
        <p:txBody>
          <a:bodyPr wrap="square" lIns="0" tIns="0" rIns="0" bIns="0" rtlCol="0" anchor="t"/>
          <a:lstStyle/>
          <a:p>
            <a:pPr lvl="0">
              <a:buFont typeface="Arial" pitchFamily="34" charset="0"/>
              <a:buChar char="•"/>
            </a:pPr>
            <a:r>
              <a:rPr lang="ru-RU" dirty="0" err="1">
                <a:latin typeface="Arial" pitchFamily="34" charset="0"/>
                <a:cs typeface="Arial" pitchFamily="34" charset="0"/>
              </a:rPr>
              <a:t>Өзін-өзі бұзатын мінез-құлық.</a:t>
            </a:r>
            <a:r>
              <a:rPr lang="ru-RU" dirty="0">
                <a:latin typeface="Arial" pitchFamily="34" charset="0"/>
                <a:cs typeface="Arial" pitchFamily="34" charset="0"/>
              </a:rPr>
              <a:t> Нарцисс </a:t>
            </a:r>
            <a:r>
              <a:rPr lang="ru-RU" dirty="0" err="1">
                <a:latin typeface="Arial" pitchFamily="34" charset="0"/>
                <a:cs typeface="Arial" pitchFamily="34" charset="0"/>
              </a:rPr>
              <a:t>кез-келген</a:t>
            </a:r>
            <a:r>
              <a:rPr lang="ru-RU" dirty="0">
                <a:latin typeface="Arial" pitchFamily="34" charset="0"/>
                <a:cs typeface="Arial" pitchFamily="34" charset="0"/>
              </a:rPr>
              <a:t> стресс пен </a:t>
            </a:r>
            <a:r>
              <a:rPr lang="ru-RU" dirty="0" err="1">
                <a:latin typeface="Arial" pitchFamily="34" charset="0"/>
                <a:cs typeface="Arial" pitchFamily="34" charset="0"/>
              </a:rPr>
              <a:t>тәжірибені</a:t>
            </a:r>
            <a:r>
              <a:rPr lang="ru-RU" dirty="0">
                <a:latin typeface="Arial" pitchFamily="34" charset="0"/>
                <a:cs typeface="Arial" pitchFamily="34" charset="0"/>
              </a:rPr>
              <a:t>, </a:t>
            </a:r>
            <a:r>
              <a:rPr lang="ru-RU" dirty="0" err="1">
                <a:latin typeface="Arial" pitchFamily="34" charset="0"/>
                <a:cs typeface="Arial" pitchFamily="34" charset="0"/>
              </a:rPr>
              <a:t>неғұрлым күшті оң уайымдарға немесе</a:t>
            </a:r>
            <a:r>
              <a:rPr lang="ru-RU" dirty="0">
                <a:latin typeface="Arial" pitchFamily="34" charset="0"/>
                <a:cs typeface="Arial" pitchFamily="34" charset="0"/>
              </a:rPr>
              <a:t> </a:t>
            </a:r>
            <a:r>
              <a:rPr lang="ru-RU" dirty="0" err="1">
                <a:latin typeface="Arial" pitchFamily="34" charset="0"/>
                <a:cs typeface="Arial" pitchFamily="34" charset="0"/>
              </a:rPr>
              <a:t>психоактивті</a:t>
            </a:r>
            <a:r>
              <a:rPr lang="ru-RU" dirty="0">
                <a:latin typeface="Arial" pitchFamily="34" charset="0"/>
                <a:cs typeface="Arial" pitchFamily="34" charset="0"/>
              </a:rPr>
              <a:t> </a:t>
            </a:r>
            <a:r>
              <a:rPr lang="ru-RU" dirty="0" err="1">
                <a:latin typeface="Arial" pitchFamily="34" charset="0"/>
                <a:cs typeface="Arial" pitchFamily="34" charset="0"/>
              </a:rPr>
              <a:t>заттардың үлкен дозаларымен</a:t>
            </a:r>
            <a:r>
              <a:rPr lang="ru-RU" dirty="0">
                <a:latin typeface="Arial" pitchFamily="34" charset="0"/>
                <a:cs typeface="Arial" pitchFamily="34" charset="0"/>
              </a:rPr>
              <a:t> </a:t>
            </a:r>
            <a:r>
              <a:rPr lang="ru-RU" dirty="0" err="1">
                <a:latin typeface="Arial" pitchFamily="34" charset="0"/>
                <a:cs typeface="Arial" pitchFamily="34" charset="0"/>
              </a:rPr>
              <a:t>жоюға тырысады</a:t>
            </a:r>
            <a:r>
              <a:rPr lang="ru-RU" dirty="0">
                <a:latin typeface="Arial" pitchFamily="34" charset="0"/>
                <a:cs typeface="Arial" pitchFamily="34" charset="0"/>
              </a:rPr>
              <a:t>. </a:t>
            </a:r>
            <a:r>
              <a:rPr lang="ru-RU" dirty="0" err="1">
                <a:latin typeface="Arial" pitchFamily="34" charset="0"/>
                <a:cs typeface="Arial" pitchFamily="34" charset="0"/>
              </a:rPr>
              <a:t>Жиі</a:t>
            </a:r>
            <a:r>
              <a:rPr lang="ru-RU" dirty="0">
                <a:latin typeface="Arial" pitchFamily="34" charset="0"/>
                <a:cs typeface="Arial" pitchFamily="34" charset="0"/>
              </a:rPr>
              <a:t> </a:t>
            </a:r>
            <a:r>
              <a:rPr lang="ru-RU" dirty="0" err="1">
                <a:latin typeface="Arial" pitchFamily="34" charset="0"/>
                <a:cs typeface="Arial" pitchFamily="34" charset="0"/>
              </a:rPr>
              <a:t>жұмыс </a:t>
            </a:r>
            <a:r>
              <a:rPr lang="ru-RU" dirty="0">
                <a:latin typeface="Arial" pitchFamily="34" charset="0"/>
                <a:cs typeface="Arial" pitchFamily="34" charset="0"/>
              </a:rPr>
              <a:t>пен </a:t>
            </a:r>
            <a:r>
              <a:rPr lang="ru-RU" dirty="0" err="1">
                <a:latin typeface="Arial" pitchFamily="34" charset="0"/>
                <a:cs typeface="Arial" pitchFamily="34" charset="0"/>
              </a:rPr>
              <a:t>хоббидің өзгеруі</a:t>
            </a:r>
            <a:r>
              <a:rPr lang="ru-RU" dirty="0">
                <a:latin typeface="Arial" pitchFamily="34" charset="0"/>
                <a:cs typeface="Arial" pitchFamily="34" charset="0"/>
              </a:rPr>
              <a:t>, </a:t>
            </a:r>
            <a:r>
              <a:rPr lang="ru-RU" dirty="0" err="1">
                <a:latin typeface="Arial" pitchFamily="34" charset="0"/>
                <a:cs typeface="Arial" pitchFamily="34" charset="0"/>
              </a:rPr>
              <a:t>бір</a:t>
            </a:r>
            <a:r>
              <a:rPr lang="ru-RU" dirty="0">
                <a:latin typeface="Arial" pitchFamily="34" charset="0"/>
                <a:cs typeface="Arial" pitchFamily="34" charset="0"/>
              </a:rPr>
              <a:t> </a:t>
            </a:r>
            <a:r>
              <a:rPr lang="ru-RU" dirty="0" err="1">
                <a:latin typeface="Arial" pitchFamily="34" charset="0"/>
                <a:cs typeface="Arial" pitchFamily="34" charset="0"/>
              </a:rPr>
              <a:t>идеядан</a:t>
            </a:r>
            <a:r>
              <a:rPr lang="ru-RU" dirty="0">
                <a:latin typeface="Arial" pitchFamily="34" charset="0"/>
                <a:cs typeface="Arial" pitchFamily="34" charset="0"/>
              </a:rPr>
              <a:t> </a:t>
            </a:r>
            <a:r>
              <a:rPr lang="ru-RU" dirty="0" err="1">
                <a:latin typeface="Arial" pitchFamily="34" charset="0"/>
                <a:cs typeface="Arial" pitchFamily="34" charset="0"/>
              </a:rPr>
              <a:t>шабыт</a:t>
            </a:r>
            <a:r>
              <a:rPr lang="ru-RU" dirty="0">
                <a:latin typeface="Arial" pitchFamily="34" charset="0"/>
                <a:cs typeface="Arial" pitchFamily="34" charset="0"/>
              </a:rPr>
              <a:t> </a:t>
            </a:r>
            <a:r>
              <a:rPr lang="ru-RU" dirty="0" err="1">
                <a:latin typeface="Arial" pitchFamily="34" charset="0"/>
                <a:cs typeface="Arial" pitchFamily="34" charset="0"/>
              </a:rPr>
              <a:t>алып</a:t>
            </a:r>
            <a:r>
              <a:rPr lang="ru-RU" dirty="0">
                <a:latin typeface="Arial" pitchFamily="34" charset="0"/>
                <a:cs typeface="Arial" pitchFamily="34" charset="0"/>
              </a:rPr>
              <a:t>, </a:t>
            </a:r>
            <a:r>
              <a:rPr lang="ru-RU" dirty="0" err="1">
                <a:latin typeface="Arial" pitchFamily="34" charset="0"/>
                <a:cs typeface="Arial" pitchFamily="34" charset="0"/>
              </a:rPr>
              <a:t>жабдықты сатып</a:t>
            </a:r>
            <a:r>
              <a:rPr lang="ru-RU" dirty="0">
                <a:latin typeface="Arial" pitchFamily="34" charset="0"/>
                <a:cs typeface="Arial" pitchFamily="34" charset="0"/>
              </a:rPr>
              <a:t> </a:t>
            </a:r>
            <a:r>
              <a:rPr lang="ru-RU" dirty="0" err="1">
                <a:latin typeface="Arial" pitchFamily="34" charset="0"/>
                <a:cs typeface="Arial" pitchFamily="34" charset="0"/>
              </a:rPr>
              <a:t>алу</a:t>
            </a:r>
            <a:r>
              <a:rPr lang="ru-RU" dirty="0">
                <a:latin typeface="Arial" pitchFamily="34" charset="0"/>
                <a:cs typeface="Arial" pitchFamily="34" charset="0"/>
              </a:rPr>
              <a:t> </a:t>
            </a:r>
            <a:r>
              <a:rPr lang="ru-RU" dirty="0" err="1">
                <a:latin typeface="Arial" pitchFamily="34" charset="0"/>
                <a:cs typeface="Arial" pitchFamily="34" charset="0"/>
              </a:rPr>
              <a:t>үшін барлық ақшаны құртып</a:t>
            </a:r>
            <a:r>
              <a:rPr lang="ru-RU" dirty="0">
                <a:latin typeface="Arial" pitchFamily="34" charset="0"/>
                <a:cs typeface="Arial" pitchFamily="34" charset="0"/>
              </a:rPr>
              <a:t>, </a:t>
            </a:r>
            <a:r>
              <a:rPr lang="ru-RU" dirty="0" err="1">
                <a:latin typeface="Arial" pitchFamily="34" charset="0"/>
                <a:cs typeface="Arial" pitchFamily="34" charset="0"/>
              </a:rPr>
              <a:t>бір</a:t>
            </a:r>
            <a:r>
              <a:rPr lang="ru-RU" dirty="0">
                <a:latin typeface="Arial" pitchFamily="34" charset="0"/>
                <a:cs typeface="Arial" pitchFamily="34" charset="0"/>
              </a:rPr>
              <a:t> </a:t>
            </a:r>
            <a:r>
              <a:rPr lang="ru-RU" dirty="0" err="1">
                <a:latin typeface="Arial" pitchFamily="34" charset="0"/>
                <a:cs typeface="Arial" pitchFamily="34" charset="0"/>
              </a:rPr>
              <a:t>аптадан</a:t>
            </a:r>
            <a:r>
              <a:rPr lang="ru-RU" dirty="0">
                <a:latin typeface="Arial" pitchFamily="34" charset="0"/>
                <a:cs typeface="Arial" pitchFamily="34" charset="0"/>
              </a:rPr>
              <a:t> </a:t>
            </a:r>
            <a:r>
              <a:rPr lang="ru-RU" dirty="0" err="1">
                <a:latin typeface="Arial" pitchFamily="34" charset="0"/>
                <a:cs typeface="Arial" pitchFamily="34" charset="0"/>
              </a:rPr>
              <a:t>кейін</a:t>
            </a:r>
            <a:r>
              <a:rPr lang="ru-RU" dirty="0">
                <a:latin typeface="Arial" pitchFamily="34" charset="0"/>
                <a:cs typeface="Arial" pitchFamily="34" charset="0"/>
              </a:rPr>
              <a:t> </a:t>
            </a:r>
            <a:r>
              <a:rPr lang="ru-RU" dirty="0" err="1">
                <a:latin typeface="Arial" pitchFamily="34" charset="0"/>
                <a:cs typeface="Arial" pitchFamily="34" charset="0"/>
              </a:rPr>
              <a:t>бәрін тастап</a:t>
            </a:r>
            <a:r>
              <a:rPr lang="ru-RU" dirty="0">
                <a:latin typeface="Arial" pitchFamily="34" charset="0"/>
                <a:cs typeface="Arial" pitchFamily="34" charset="0"/>
              </a:rPr>
              <a:t> кету - </a:t>
            </a:r>
            <a:r>
              <a:rPr lang="ru-RU" dirty="0" err="1">
                <a:latin typeface="Arial" pitchFamily="34" charset="0"/>
                <a:cs typeface="Arial" pitchFamily="34" charset="0"/>
              </a:rPr>
              <a:t>нарцистикалық өмірдегі қалыпты белгілері</a:t>
            </a:r>
            <a:r>
              <a:rPr lang="ru-RU" dirty="0">
                <a:latin typeface="Arial" pitchFamily="34" charset="0"/>
                <a:cs typeface="Arial" pitchFamily="34" charset="0"/>
              </a:rPr>
              <a:t>.</a:t>
            </a:r>
          </a:p>
        </p:txBody>
      </p:sp>
      <p:sp>
        <p:nvSpPr>
          <p:cNvPr id="9" name="Shape 6"/>
          <p:cNvSpPr/>
          <p:nvPr/>
        </p:nvSpPr>
        <p:spPr>
          <a:xfrm>
            <a:off x="5207437" y="1082727"/>
            <a:ext cx="4215408" cy="4339879"/>
          </a:xfrm>
          <a:prstGeom prst="roundRect">
            <a:avLst>
              <a:gd name="adj" fmla="val 3137"/>
            </a:avLst>
          </a:prstGeom>
          <a:solidFill>
            <a:srgbClr val="FAF9F5"/>
          </a:solidFill>
          <a:ln w="22860">
            <a:solidFill>
              <a:srgbClr val="C3643D"/>
            </a:solidFill>
            <a:prstDash val="solid"/>
          </a:ln>
        </p:spPr>
      </p:sp>
      <p:sp>
        <p:nvSpPr>
          <p:cNvPr id="10" name="Shape 7"/>
          <p:cNvSpPr/>
          <p:nvPr/>
        </p:nvSpPr>
        <p:spPr>
          <a:xfrm>
            <a:off x="5230297" y="1105588"/>
            <a:ext cx="4169688" cy="595313"/>
          </a:xfrm>
          <a:prstGeom prst="roundRect">
            <a:avLst>
              <a:gd name="adj" fmla="val 9395"/>
            </a:avLst>
          </a:prstGeom>
          <a:solidFill>
            <a:srgbClr val="C3643D"/>
          </a:solidFill>
          <a:ln/>
        </p:spPr>
      </p:sp>
      <p:sp>
        <p:nvSpPr>
          <p:cNvPr id="13" name="Text 9"/>
          <p:cNvSpPr/>
          <p:nvPr/>
        </p:nvSpPr>
        <p:spPr>
          <a:xfrm>
            <a:off x="5428655" y="1711765"/>
            <a:ext cx="3772972" cy="1190625"/>
          </a:xfrm>
          <a:prstGeom prst="rect">
            <a:avLst/>
          </a:prstGeom>
          <a:noFill/>
          <a:ln/>
        </p:spPr>
        <p:txBody>
          <a:bodyPr wrap="square" lIns="0" tIns="0" rIns="0" bIns="0" rtlCol="0" anchor="t"/>
          <a:lstStyle/>
          <a:p>
            <a:pPr lvl="0">
              <a:lnSpc>
                <a:spcPts val="2300"/>
              </a:lnSpc>
              <a:buFont typeface="Arial" pitchFamily="34" charset="0"/>
              <a:buChar char="•"/>
            </a:pPr>
            <a:r>
              <a:rPr lang="ru-RU" dirty="0" err="1">
                <a:latin typeface="Arial" pitchFamily="34" charset="0"/>
                <a:cs typeface="Arial" pitchFamily="34" charset="0"/>
              </a:rPr>
              <a:t>Эмоциялардың теріс</a:t>
            </a:r>
            <a:r>
              <a:rPr lang="ru-RU" dirty="0">
                <a:latin typeface="Arial" pitchFamily="34" charset="0"/>
                <a:cs typeface="Arial" pitchFamily="34" charset="0"/>
              </a:rPr>
              <a:t> </a:t>
            </a:r>
            <a:r>
              <a:rPr lang="ru-RU" dirty="0" err="1">
                <a:latin typeface="Arial" pitchFamily="34" charset="0"/>
                <a:cs typeface="Arial" pitchFamily="34" charset="0"/>
              </a:rPr>
              <a:t>спектрінің басым</a:t>
            </a:r>
            <a:r>
              <a:rPr lang="ru-RU" dirty="0">
                <a:latin typeface="Arial" pitchFamily="34" charset="0"/>
                <a:cs typeface="Arial" pitchFamily="34" charset="0"/>
              </a:rPr>
              <a:t> </a:t>
            </a:r>
            <a:r>
              <a:rPr lang="ru-RU" dirty="0" err="1">
                <a:latin typeface="Arial" pitchFamily="34" charset="0"/>
                <a:cs typeface="Arial" pitchFamily="34" charset="0"/>
              </a:rPr>
              <a:t>болуы</a:t>
            </a:r>
            <a:r>
              <a:rPr lang="ru-RU" dirty="0">
                <a:latin typeface="Arial" pitchFamily="34" charset="0"/>
                <a:cs typeface="Arial" pitchFamily="34" charset="0"/>
              </a:rPr>
              <a:t>. </a:t>
            </a:r>
            <a:r>
              <a:rPr lang="ru-RU" dirty="0" err="1">
                <a:latin typeface="Arial" pitchFamily="34" charset="0"/>
                <a:cs typeface="Arial" pitchFamily="34" charset="0"/>
              </a:rPr>
              <a:t>Нарцисттің оң пікірлері</a:t>
            </a:r>
            <a:r>
              <a:rPr lang="ru-RU" dirty="0">
                <a:latin typeface="Arial" pitchFamily="34" charset="0"/>
                <a:cs typeface="Arial" pitchFamily="34" charset="0"/>
              </a:rPr>
              <a:t> тек </a:t>
            </a:r>
            <a:r>
              <a:rPr lang="ru-RU" dirty="0" err="1">
                <a:latin typeface="Arial" pitchFamily="34" charset="0"/>
                <a:cs typeface="Arial" pitchFamily="34" charset="0"/>
              </a:rPr>
              <a:t>өзі туралы</a:t>
            </a:r>
            <a:r>
              <a:rPr lang="ru-RU" dirty="0">
                <a:latin typeface="Arial" pitchFamily="34" charset="0"/>
                <a:cs typeface="Arial" pitchFamily="34" charset="0"/>
              </a:rPr>
              <a:t> </a:t>
            </a:r>
            <a:r>
              <a:rPr lang="ru-RU" dirty="0" err="1">
                <a:latin typeface="Arial" pitchFamily="34" charset="0"/>
                <a:cs typeface="Arial" pitchFamily="34" charset="0"/>
              </a:rPr>
              <a:t>және өзі жақсы деп</a:t>
            </a:r>
            <a:r>
              <a:rPr lang="ru-RU" dirty="0">
                <a:latin typeface="Arial" pitchFamily="34" charset="0"/>
                <a:cs typeface="Arial" pitchFamily="34" charset="0"/>
              </a:rPr>
              <a:t> </a:t>
            </a:r>
            <a:r>
              <a:rPr lang="ru-RU" dirty="0" err="1">
                <a:latin typeface="Arial" pitchFamily="34" charset="0"/>
                <a:cs typeface="Arial" pitchFamily="34" charset="0"/>
              </a:rPr>
              <a:t>санайтын</a:t>
            </a:r>
            <a:r>
              <a:rPr lang="ru-RU" dirty="0">
                <a:latin typeface="Arial" pitchFamily="34" charset="0"/>
                <a:cs typeface="Arial" pitchFamily="34" charset="0"/>
              </a:rPr>
              <a:t> "</a:t>
            </a:r>
            <a:r>
              <a:rPr lang="ru-RU" dirty="0" err="1">
                <a:latin typeface="Arial" pitchFamily="34" charset="0"/>
                <a:cs typeface="Arial" pitchFamily="34" charset="0"/>
              </a:rPr>
              <a:t>таңдалған</a:t>
            </a:r>
            <a:r>
              <a:rPr lang="ru-RU" dirty="0">
                <a:latin typeface="Arial" pitchFamily="34" charset="0"/>
                <a:cs typeface="Arial" pitchFamily="34" charset="0"/>
              </a:rPr>
              <a:t>" </a:t>
            </a:r>
            <a:r>
              <a:rPr lang="ru-RU" dirty="0" err="1">
                <a:latin typeface="Arial" pitchFamily="34" charset="0"/>
                <a:cs typeface="Arial" pitchFamily="34" charset="0"/>
              </a:rPr>
              <a:t>адамдар</a:t>
            </a:r>
            <a:r>
              <a:rPr lang="ru-RU" dirty="0">
                <a:latin typeface="Arial" pitchFamily="34" charset="0"/>
                <a:cs typeface="Arial" pitchFamily="34" charset="0"/>
              </a:rPr>
              <a:t> </a:t>
            </a:r>
            <a:r>
              <a:rPr lang="ru-RU" dirty="0" err="1">
                <a:latin typeface="Arial" pitchFamily="34" charset="0"/>
                <a:cs typeface="Arial" pitchFamily="34" charset="0"/>
              </a:rPr>
              <a:t>туралы</a:t>
            </a:r>
            <a:r>
              <a:rPr lang="ru-RU" dirty="0">
                <a:latin typeface="Arial" pitchFamily="34" charset="0"/>
                <a:cs typeface="Arial" pitchFamily="34" charset="0"/>
              </a:rPr>
              <a:t> </a:t>
            </a:r>
            <a:r>
              <a:rPr lang="ru-RU" dirty="0" err="1">
                <a:latin typeface="Arial" pitchFamily="34" charset="0"/>
                <a:cs typeface="Arial" pitchFamily="34" charset="0"/>
              </a:rPr>
              <a:t>ғана мүмкін</a:t>
            </a:r>
            <a:r>
              <a:rPr lang="ru-RU" dirty="0">
                <a:latin typeface="Arial" pitchFamily="34" charset="0"/>
                <a:cs typeface="Arial" pitchFamily="34" charset="0"/>
              </a:rPr>
              <a:t>, ал </a:t>
            </a:r>
            <a:r>
              <a:rPr lang="ru-RU" dirty="0" err="1">
                <a:latin typeface="Arial" pitchFamily="34" charset="0"/>
                <a:cs typeface="Arial" pitchFamily="34" charset="0"/>
              </a:rPr>
              <a:t>қалғандары туралы</a:t>
            </a:r>
            <a:r>
              <a:rPr lang="ru-RU" dirty="0">
                <a:latin typeface="Arial" pitchFamily="34" charset="0"/>
                <a:cs typeface="Arial" pitchFamily="34" charset="0"/>
              </a:rPr>
              <a:t> </a:t>
            </a:r>
            <a:r>
              <a:rPr lang="ru-RU" dirty="0" err="1">
                <a:latin typeface="Arial" pitchFamily="34" charset="0"/>
                <a:cs typeface="Arial" pitchFamily="34" charset="0"/>
              </a:rPr>
              <a:t>ол</a:t>
            </a:r>
            <a:r>
              <a:rPr lang="ru-RU" dirty="0">
                <a:latin typeface="Arial" pitchFamily="34" charset="0"/>
                <a:cs typeface="Arial" pitchFamily="34" charset="0"/>
              </a:rPr>
              <a:t> тек сын </a:t>
            </a:r>
            <a:r>
              <a:rPr lang="ru-RU" dirty="0" err="1">
                <a:latin typeface="Arial" pitchFamily="34" charset="0"/>
                <a:cs typeface="Arial" pitchFamily="34" charset="0"/>
              </a:rPr>
              <a:t>айтады</a:t>
            </a:r>
            <a:r>
              <a:rPr lang="ru-RU" dirty="0">
                <a:latin typeface="Arial" pitchFamily="34" charset="0"/>
                <a:cs typeface="Arial" pitchFamily="34" charset="0"/>
              </a:rPr>
              <a:t>. </a:t>
            </a:r>
            <a:r>
              <a:rPr lang="ru-RU" dirty="0" err="1">
                <a:latin typeface="Arial" pitchFamily="34" charset="0"/>
                <a:cs typeface="Arial" pitchFamily="34" charset="0"/>
              </a:rPr>
              <a:t>Нарциссизмі</a:t>
            </a:r>
            <a:r>
              <a:rPr lang="ru-RU" dirty="0">
                <a:latin typeface="Arial" pitchFamily="34" charset="0"/>
                <a:cs typeface="Arial" pitchFamily="34" charset="0"/>
              </a:rPr>
              <a:t> бар </a:t>
            </a:r>
            <a:r>
              <a:rPr lang="ru-RU" dirty="0" err="1">
                <a:latin typeface="Arial" pitchFamily="34" charset="0"/>
                <a:cs typeface="Arial" pitchFamily="34" charset="0"/>
              </a:rPr>
              <a:t>адамдар</a:t>
            </a:r>
            <a:r>
              <a:rPr lang="ru-RU" dirty="0">
                <a:latin typeface="Arial" pitchFamily="34" charset="0"/>
                <a:cs typeface="Arial" pitchFamily="34" charset="0"/>
              </a:rPr>
              <a:t> </a:t>
            </a:r>
            <a:r>
              <a:rPr lang="ru-RU" dirty="0" err="1">
                <a:latin typeface="Arial" pitchFamily="34" charset="0"/>
                <a:cs typeface="Arial" pitchFamily="34" charset="0"/>
              </a:rPr>
              <a:t>жиі</a:t>
            </a:r>
            <a:r>
              <a:rPr lang="ru-RU" dirty="0">
                <a:latin typeface="Arial" pitchFamily="34" charset="0"/>
                <a:cs typeface="Arial" pitchFamily="34" charset="0"/>
              </a:rPr>
              <a:t> </a:t>
            </a:r>
            <a:r>
              <a:rPr lang="ru-RU" dirty="0" err="1">
                <a:latin typeface="Arial" pitchFamily="34" charset="0"/>
                <a:cs typeface="Arial" pitchFamily="34" charset="0"/>
              </a:rPr>
              <a:t>ашуланады</a:t>
            </a:r>
            <a:r>
              <a:rPr lang="ru-RU" dirty="0">
                <a:latin typeface="Arial" pitchFamily="34" charset="0"/>
                <a:cs typeface="Arial" pitchFamily="34" charset="0"/>
              </a:rPr>
              <a:t> </a:t>
            </a:r>
            <a:r>
              <a:rPr lang="ru-RU" dirty="0" err="1">
                <a:latin typeface="Arial" pitchFamily="34" charset="0"/>
                <a:cs typeface="Arial" pitchFamily="34" charset="0"/>
              </a:rPr>
              <a:t>және басқаларды өздерінің сәтсіздіктері үшін кінәлауға тырысады</a:t>
            </a:r>
            <a:r>
              <a:rPr lang="ru-RU" dirty="0">
                <a:latin typeface="Arial" pitchFamily="34" charset="0"/>
                <a:cs typeface="Arial" pitchFamily="34" charset="0"/>
              </a:rPr>
              <a:t>, </a:t>
            </a:r>
            <a:r>
              <a:rPr lang="ru-RU" dirty="0" err="1">
                <a:latin typeface="Arial" pitchFamily="34" charset="0"/>
                <a:cs typeface="Arial" pitchFamily="34" charset="0"/>
              </a:rPr>
              <a:t>сондай-ақ қорқыту </a:t>
            </a:r>
            <a:r>
              <a:rPr lang="ru-RU" dirty="0">
                <a:latin typeface="Arial" pitchFamily="34" charset="0"/>
                <a:cs typeface="Arial" pitchFamily="34" charset="0"/>
              </a:rPr>
              <a:t>мен </a:t>
            </a:r>
            <a:r>
              <a:rPr lang="ru-RU" dirty="0" err="1">
                <a:latin typeface="Arial" pitchFamily="34" charset="0"/>
                <a:cs typeface="Arial" pitchFamily="34" charset="0"/>
              </a:rPr>
              <a:t>айқайлау арқылы бәріне қол жеткізуге</a:t>
            </a:r>
            <a:r>
              <a:rPr lang="ru-RU" dirty="0">
                <a:latin typeface="Arial" pitchFamily="34" charset="0"/>
                <a:cs typeface="Arial" pitchFamily="34" charset="0"/>
              </a:rPr>
              <a:t> </a:t>
            </a:r>
            <a:r>
              <a:rPr lang="ru-RU" dirty="0" err="1">
                <a:latin typeface="Arial" pitchFamily="34" charset="0"/>
                <a:cs typeface="Arial" pitchFamily="34" charset="0"/>
              </a:rPr>
              <a:t>тырысады</a:t>
            </a:r>
            <a:r>
              <a:rPr lang="ru-RU" dirty="0">
                <a:latin typeface="Arial" pitchFamily="34" charset="0"/>
                <a:cs typeface="Arial" pitchFamily="34" charset="0"/>
              </a:rPr>
              <a:t>.</a:t>
            </a:r>
          </a:p>
        </p:txBody>
      </p:sp>
      <p:sp>
        <p:nvSpPr>
          <p:cNvPr id="14" name="Shape 10"/>
          <p:cNvSpPr/>
          <p:nvPr/>
        </p:nvSpPr>
        <p:spPr>
          <a:xfrm>
            <a:off x="9621203" y="1082728"/>
            <a:ext cx="4215289" cy="4339878"/>
          </a:xfrm>
          <a:prstGeom prst="roundRect">
            <a:avLst>
              <a:gd name="adj" fmla="val 3137"/>
            </a:avLst>
          </a:prstGeom>
          <a:solidFill>
            <a:srgbClr val="FAF9F5"/>
          </a:solidFill>
          <a:ln w="22860">
            <a:solidFill>
              <a:srgbClr val="64B8CE"/>
            </a:solidFill>
            <a:prstDash val="solid"/>
          </a:ln>
        </p:spPr>
      </p:sp>
      <p:sp>
        <p:nvSpPr>
          <p:cNvPr id="15" name="Shape 11"/>
          <p:cNvSpPr/>
          <p:nvPr/>
        </p:nvSpPr>
        <p:spPr>
          <a:xfrm>
            <a:off x="9644063" y="1105588"/>
            <a:ext cx="4169569" cy="595313"/>
          </a:xfrm>
          <a:prstGeom prst="roundRect">
            <a:avLst>
              <a:gd name="adj" fmla="val 9395"/>
            </a:avLst>
          </a:prstGeom>
          <a:solidFill>
            <a:srgbClr val="64B8CE"/>
          </a:solidFill>
          <a:ln/>
        </p:spPr>
      </p:sp>
      <p:sp>
        <p:nvSpPr>
          <p:cNvPr id="18" name="Text 13"/>
          <p:cNvSpPr/>
          <p:nvPr/>
        </p:nvSpPr>
        <p:spPr>
          <a:xfrm>
            <a:off x="9842421" y="1711765"/>
            <a:ext cx="3772853" cy="1190625"/>
          </a:xfrm>
          <a:prstGeom prst="rect">
            <a:avLst/>
          </a:prstGeom>
          <a:noFill/>
          <a:ln/>
        </p:spPr>
        <p:txBody>
          <a:bodyPr wrap="square" lIns="0" tIns="0" rIns="0" bIns="0" rtlCol="0" anchor="t"/>
          <a:lstStyle/>
          <a:p>
            <a:pPr lvl="0">
              <a:buFont typeface="Arial" pitchFamily="34" charset="0"/>
              <a:buChar char="•"/>
            </a:pPr>
            <a:r>
              <a:rPr lang="ru-RU" dirty="0" err="1">
                <a:latin typeface="Arial" pitchFamily="34" charset="0"/>
                <a:cs typeface="Arial" pitchFamily="34" charset="0"/>
              </a:rPr>
              <a:t>Ақ-қара ойлау</a:t>
            </a:r>
            <a:r>
              <a:rPr lang="ru-RU" dirty="0">
                <a:latin typeface="Arial" pitchFamily="34" charset="0"/>
                <a:cs typeface="Arial" pitchFamily="34" charset="0"/>
              </a:rPr>
              <a:t>". </a:t>
            </a:r>
            <a:r>
              <a:rPr lang="ru-RU" dirty="0" err="1">
                <a:latin typeface="Arial" pitchFamily="34" charset="0"/>
                <a:cs typeface="Arial" pitchFamily="34" charset="0"/>
              </a:rPr>
              <a:t>Әлемді қабылдауда нарциссизмі</a:t>
            </a:r>
            <a:r>
              <a:rPr lang="ru-RU" dirty="0">
                <a:latin typeface="Arial" pitchFamily="34" charset="0"/>
                <a:cs typeface="Arial" pitchFamily="34" charset="0"/>
              </a:rPr>
              <a:t> бар </a:t>
            </a:r>
            <a:r>
              <a:rPr lang="ru-RU" dirty="0" err="1">
                <a:latin typeface="Arial" pitchFamily="34" charset="0"/>
                <a:cs typeface="Arial" pitchFamily="34" charset="0"/>
              </a:rPr>
              <a:t>адамның адекваттығы жоқ</a:t>
            </a:r>
            <a:r>
              <a:rPr lang="ru-RU" dirty="0">
                <a:latin typeface="Arial" pitchFamily="34" charset="0"/>
                <a:cs typeface="Arial" pitchFamily="34" charset="0"/>
              </a:rPr>
              <a:t>. </a:t>
            </a:r>
            <a:r>
              <a:rPr lang="ru-RU" dirty="0" err="1">
                <a:latin typeface="Arial" pitchFamily="34" charset="0"/>
                <a:cs typeface="Arial" pitchFamily="34" charset="0"/>
              </a:rPr>
              <a:t>Барлығы қорқынышты немесе</a:t>
            </a:r>
            <a:r>
              <a:rPr lang="ru-RU" dirty="0">
                <a:latin typeface="Arial" pitchFamily="34" charset="0"/>
                <a:cs typeface="Arial" pitchFamily="34" charset="0"/>
              </a:rPr>
              <a:t> </a:t>
            </a:r>
            <a:r>
              <a:rPr lang="ru-RU" dirty="0" err="1">
                <a:latin typeface="Arial" pitchFamily="34" charset="0"/>
                <a:cs typeface="Arial" pitchFamily="34" charset="0"/>
              </a:rPr>
              <a:t>керемет</a:t>
            </a:r>
            <a:r>
              <a:rPr lang="ru-RU" dirty="0">
                <a:latin typeface="Arial" pitchFamily="34" charset="0"/>
                <a:cs typeface="Arial" pitchFamily="34" charset="0"/>
              </a:rPr>
              <a:t>.</a:t>
            </a:r>
          </a:p>
        </p:txBody>
      </p:sp>
      <p:sp>
        <p:nvSpPr>
          <p:cNvPr id="12" name="Text 1"/>
          <p:cNvSpPr/>
          <p:nvPr/>
        </p:nvSpPr>
        <p:spPr>
          <a:xfrm>
            <a:off x="770811" y="5624620"/>
            <a:ext cx="13042821" cy="892969"/>
          </a:xfrm>
          <a:prstGeom prst="rect">
            <a:avLst/>
          </a:prstGeom>
          <a:noFill/>
          <a:ln/>
        </p:spPr>
        <p:txBody>
          <a:bodyPr wrap="square" lIns="0" tIns="0" rIns="0" bIns="0" rtlCol="0" anchor="t"/>
          <a:lstStyle/>
          <a:p>
            <a:r>
              <a:rPr lang="kk-KZ" dirty="0">
                <a:latin typeface="Arial" pitchFamily="34" charset="0"/>
                <a:cs typeface="Arial" pitchFamily="34" charset="0"/>
              </a:rPr>
              <a:t>	Психиканың аталған барлық ерекшеліктері көптеген психологиялық жарақаттарға байланысты қалыптасады және мақсаты – психиканы сақтау, яғни.қорғаныш психологиялық механизмдер ретінде әрекет етеді. Бұндай адамдардың нтеллекті жоғары, тіпті генийге дейін болуы мүмкін. Сонымен қатар, нарциссистер өте тартымды және сүйкімді болуы 	мүмкін, бірақ соған қарамастан басқа адаммен эмпатикалық байланыс жасай алмайды.</a:t>
            </a:r>
            <a:endParaRPr lang="ru-RU" dirty="0">
              <a:latin typeface="Arial" pitchFamily="34" charset="0"/>
              <a:cs typeface="Arial" pitchFamily="34" charset="0"/>
            </a:endParaRPr>
          </a:p>
          <a:p>
            <a:r>
              <a:rPr lang="ru-RU" dirty="0" err="1">
                <a:latin typeface="Arial" pitchFamily="34" charset="0"/>
                <a:cs typeface="Arial" pitchFamily="34" charset="0"/>
              </a:rPr>
              <a:t>Көрнекті әдеби мысалдар</a:t>
            </a:r>
            <a:r>
              <a:rPr lang="ru-RU" dirty="0">
                <a:latin typeface="Arial" pitchFamily="34" charset="0"/>
                <a:cs typeface="Arial" pitchFamily="34" charset="0"/>
              </a:rPr>
              <a:t> </a:t>
            </a:r>
            <a:r>
              <a:rPr lang="ru-RU" dirty="0" err="1">
                <a:latin typeface="Arial" pitchFamily="34" charset="0"/>
                <a:cs typeface="Arial" pitchFamily="34" charset="0"/>
              </a:rPr>
              <a:t>ретінде</a:t>
            </a:r>
            <a:r>
              <a:rPr lang="ru-RU" dirty="0">
                <a:latin typeface="Arial" pitchFamily="34" charset="0"/>
                <a:cs typeface="Arial" pitchFamily="34" charset="0"/>
              </a:rPr>
              <a:t> Остап Бендер, </a:t>
            </a:r>
            <a:r>
              <a:rPr lang="ru-RU" dirty="0" err="1">
                <a:latin typeface="Arial" pitchFamily="34" charset="0"/>
                <a:cs typeface="Arial" pitchFamily="34" charset="0"/>
              </a:rPr>
              <a:t>Ретт</a:t>
            </a:r>
            <a:r>
              <a:rPr lang="ru-RU" dirty="0">
                <a:latin typeface="Arial" pitchFamily="34" charset="0"/>
                <a:cs typeface="Arial" pitchFamily="34" charset="0"/>
              </a:rPr>
              <a:t> </a:t>
            </a:r>
            <a:r>
              <a:rPr lang="ru-RU" dirty="0" err="1">
                <a:latin typeface="Arial" pitchFamily="34" charset="0"/>
                <a:cs typeface="Arial" pitchFamily="34" charset="0"/>
              </a:rPr>
              <a:t>Батлер</a:t>
            </a:r>
            <a:r>
              <a:rPr lang="ru-RU" dirty="0">
                <a:latin typeface="Arial" pitchFamily="34" charset="0"/>
                <a:cs typeface="Arial" pitchFamily="34" charset="0"/>
              </a:rPr>
              <a:t> </a:t>
            </a:r>
            <a:r>
              <a:rPr lang="ru-RU" dirty="0" err="1">
                <a:latin typeface="Arial" pitchFamily="34" charset="0"/>
                <a:cs typeface="Arial" pitchFamily="34" charset="0"/>
              </a:rPr>
              <a:t>және Ұлы Гэтсбиді</a:t>
            </a:r>
            <a:r>
              <a:rPr lang="ru-RU" dirty="0">
                <a:latin typeface="Arial" pitchFamily="34" charset="0"/>
                <a:cs typeface="Arial" pitchFamily="34" charset="0"/>
              </a:rPr>
              <a:t> </a:t>
            </a:r>
            <a:r>
              <a:rPr lang="ru-RU" dirty="0" err="1">
                <a:latin typeface="Arial" pitchFamily="34" charset="0"/>
                <a:cs typeface="Arial" pitchFamily="34" charset="0"/>
              </a:rPr>
              <a:t>келтіруге</a:t>
            </a:r>
            <a:r>
              <a:rPr lang="ru-RU" dirty="0">
                <a:latin typeface="Arial" pitchFamily="34" charset="0"/>
                <a:cs typeface="Arial" pitchFamily="34" charset="0"/>
              </a:rPr>
              <a:t> </a:t>
            </a:r>
            <a:r>
              <a:rPr lang="ru-RU" dirty="0" err="1">
                <a:latin typeface="Arial" pitchFamily="34" charset="0"/>
                <a:cs typeface="Arial" pitchFamily="34" charset="0"/>
              </a:rPr>
              <a:t>болады</a:t>
            </a:r>
            <a:r>
              <a:rPr lang="ru-RU" dirty="0">
                <a:latin typeface="Arial" pitchFamily="34" charset="0"/>
                <a:cs typeface="Arial" pitchFamily="34" charset="0"/>
              </a:rPr>
              <a:t>. </a:t>
            </a:r>
            <a:r>
              <a:rPr lang="ru-RU" dirty="0" err="1">
                <a:latin typeface="Arial" pitchFamily="34" charset="0"/>
                <a:cs typeface="Arial" pitchFamily="34" charset="0"/>
              </a:rPr>
              <a:t>Барлық </a:t>
            </a:r>
            <a:r>
              <a:rPr lang="ru-RU" dirty="0">
                <a:latin typeface="Arial" pitchFamily="34" charset="0"/>
                <a:cs typeface="Arial" pitchFamily="34" charset="0"/>
              </a:rPr>
              <a:t>осы </a:t>
            </a:r>
            <a:r>
              <a:rPr lang="ru-RU" dirty="0" err="1">
                <a:latin typeface="Arial" pitchFamily="34" charset="0"/>
                <a:cs typeface="Arial" pitchFamily="34" charset="0"/>
              </a:rPr>
              <a:t>кейіпкерлердің тағдыры драмамен</a:t>
            </a:r>
            <a:r>
              <a:rPr lang="ru-RU" dirty="0">
                <a:latin typeface="Arial" pitchFamily="34" charset="0"/>
                <a:cs typeface="Arial" pitchFamily="34" charset="0"/>
              </a:rPr>
              <a:t>, </a:t>
            </a:r>
            <a:r>
              <a:rPr lang="ru-RU" dirty="0" err="1">
                <a:latin typeface="Arial" pitchFamily="34" charset="0"/>
                <a:cs typeface="Arial" pitchFamily="34" charset="0"/>
              </a:rPr>
              <a:t>әдемі </a:t>
            </a:r>
            <a:r>
              <a:rPr lang="ru-RU" dirty="0">
                <a:latin typeface="Arial" pitchFamily="34" charset="0"/>
                <a:cs typeface="Arial" pitchFamily="34" charset="0"/>
              </a:rPr>
              <a:t>"</a:t>
            </a:r>
            <a:r>
              <a:rPr lang="ru-RU" dirty="0" err="1">
                <a:latin typeface="Arial" pitchFamily="34" charset="0"/>
                <a:cs typeface="Arial" pitchFamily="34" charset="0"/>
              </a:rPr>
              <a:t>декорациямен</a:t>
            </a:r>
            <a:r>
              <a:rPr lang="ru-RU" dirty="0">
                <a:latin typeface="Arial" pitchFamily="34" charset="0"/>
                <a:cs typeface="Arial" pitchFamily="34" charset="0"/>
              </a:rPr>
              <a:t>", </a:t>
            </a:r>
            <a:r>
              <a:rPr lang="ru-RU" dirty="0" err="1">
                <a:latin typeface="Arial" pitchFamily="34" charset="0"/>
                <a:cs typeface="Arial" pitchFamily="34" charset="0"/>
              </a:rPr>
              <a:t>әдемі аруларға деген</a:t>
            </a:r>
            <a:r>
              <a:rPr lang="ru-RU" dirty="0">
                <a:latin typeface="Arial" pitchFamily="34" charset="0"/>
                <a:cs typeface="Arial" pitchFamily="34" charset="0"/>
              </a:rPr>
              <a:t> </a:t>
            </a:r>
            <a:r>
              <a:rPr lang="ru-RU" dirty="0" err="1">
                <a:latin typeface="Arial" pitchFamily="34" charset="0"/>
                <a:cs typeface="Arial" pitchFamily="34" charset="0"/>
              </a:rPr>
              <a:t>шексіз</a:t>
            </a:r>
            <a:r>
              <a:rPr lang="ru-RU" dirty="0">
                <a:latin typeface="Arial" pitchFamily="34" charset="0"/>
                <a:cs typeface="Arial" pitchFamily="34" charset="0"/>
              </a:rPr>
              <a:t> </a:t>
            </a:r>
            <a:r>
              <a:rPr lang="ru-RU" dirty="0" err="1">
                <a:latin typeface="Arial" pitchFamily="34" charset="0"/>
                <a:cs typeface="Arial" pitchFamily="34" charset="0"/>
              </a:rPr>
              <a:t>махаббатпен</a:t>
            </a:r>
            <a:r>
              <a:rPr lang="ru-RU" dirty="0">
                <a:latin typeface="Arial" pitchFamily="34" charset="0"/>
                <a:cs typeface="Arial" pitchFamily="34" charset="0"/>
              </a:rPr>
              <a:t>, </a:t>
            </a:r>
            <a:r>
              <a:rPr lang="ru-RU" dirty="0" err="1">
                <a:latin typeface="Arial" pitchFamily="34" charset="0"/>
                <a:cs typeface="Arial" pitchFamily="34" charset="0"/>
              </a:rPr>
              <a:t>алаяқтықпен және қызықты оқиғалармен бірге</a:t>
            </a:r>
            <a:r>
              <a:rPr lang="ru-RU" dirty="0">
                <a:latin typeface="Arial" pitchFamily="34" charset="0"/>
                <a:cs typeface="Arial" pitchFamily="34" charset="0"/>
              </a:rPr>
              <a:t> </a:t>
            </a:r>
            <a:r>
              <a:rPr lang="ru-RU" dirty="0" err="1">
                <a:latin typeface="Arial" pitchFamily="34" charset="0"/>
                <a:cs typeface="Arial" pitchFamily="34" charset="0"/>
              </a:rPr>
              <a:t>жүреді</a:t>
            </a:r>
            <a:r>
              <a:rPr lang="ru-RU" dirty="0">
                <a:latin typeface="Arial" pitchFamily="34" charset="0"/>
                <a:cs typeface="Arial" pitchFamily="34" charset="0"/>
              </a:rPr>
              <a:t>. </a:t>
            </a:r>
            <a:r>
              <a:rPr lang="ru-RU" dirty="0" err="1">
                <a:latin typeface="Arial" pitchFamily="34" charset="0"/>
                <a:cs typeface="Arial" pitchFamily="34" charset="0"/>
              </a:rPr>
              <a:t>Дәл осындай</a:t>
            </a:r>
            <a:r>
              <a:rPr lang="ru-RU" dirty="0">
                <a:latin typeface="Arial" pitchFamily="34" charset="0"/>
                <a:cs typeface="Arial" pitchFamily="34" charset="0"/>
              </a:rPr>
              <a:t> </a:t>
            </a:r>
            <a:r>
              <a:rPr lang="ru-RU" dirty="0" err="1">
                <a:latin typeface="Arial" pitchFamily="34" charset="0"/>
                <a:cs typeface="Arial" pitchFamily="34" charset="0"/>
              </a:rPr>
              <a:t>айлалармен</a:t>
            </a:r>
            <a:r>
              <a:rPr lang="ru-RU" dirty="0">
                <a:latin typeface="Arial" pitchFamily="34" charset="0"/>
                <a:cs typeface="Arial" pitchFamily="34" charset="0"/>
              </a:rPr>
              <a:t>, </a:t>
            </a:r>
            <a:r>
              <a:rPr lang="ru-RU" dirty="0" err="1">
                <a:latin typeface="Arial" pitchFamily="34" charset="0"/>
                <a:cs typeface="Arial" pitchFamily="34" charset="0"/>
              </a:rPr>
              <a:t>нарцистер</a:t>
            </a:r>
            <a:r>
              <a:rPr lang="ru-RU" dirty="0">
                <a:latin typeface="Arial" pitchFamily="34" charset="0"/>
                <a:cs typeface="Arial" pitchFamily="34" charset="0"/>
              </a:rPr>
              <a:t> </a:t>
            </a:r>
            <a:r>
              <a:rPr lang="ru-RU" dirty="0" err="1">
                <a:latin typeface="Arial" pitchFamily="34" charset="0"/>
                <a:cs typeface="Arial" pitchFamily="34" charset="0"/>
              </a:rPr>
              <a:t>өздерінің ішкі</a:t>
            </a:r>
            <a:r>
              <a:rPr lang="ru-RU" dirty="0">
                <a:latin typeface="Arial" pitchFamily="34" charset="0"/>
                <a:cs typeface="Arial" pitchFamily="34" charset="0"/>
              </a:rPr>
              <a:t> </a:t>
            </a:r>
            <a:r>
              <a:rPr lang="ru-RU" dirty="0" err="1">
                <a:latin typeface="Arial" pitchFamily="34" charset="0"/>
                <a:cs typeface="Arial" pitchFamily="34" charset="0"/>
              </a:rPr>
              <a:t>бостығын толтыруға тырысады</a:t>
            </a:r>
            <a:r>
              <a:rPr lang="ru-RU" dirty="0">
                <a:latin typeface="Arial" pitchFamily="34" charset="0"/>
                <a:cs typeface="Arial" pitchFamily="34" charset="0"/>
              </a:rPr>
              <a:t>.</a:t>
            </a:r>
            <a:endParaRPr lang="en-US" b="1"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фон.jpg"/>
          <p:cNvPicPr>
            <a:picLocks noChangeAspect="1"/>
          </p:cNvPicPr>
          <p:nvPr/>
        </p:nvPicPr>
        <p:blipFill>
          <a:blip r:embed="rId3"/>
          <a:stretch>
            <a:fillRect/>
          </a:stretch>
        </p:blipFill>
        <p:spPr>
          <a:xfrm>
            <a:off x="0" y="0"/>
            <a:ext cx="14630400" cy="8229600"/>
          </a:xfrm>
          <a:prstGeom prst="rect">
            <a:avLst/>
          </a:prstGeom>
        </p:spPr>
      </p:pic>
      <p:sp>
        <p:nvSpPr>
          <p:cNvPr id="14337" name="Rectangle 1"/>
          <p:cNvSpPr>
            <a:spLocks noChangeArrowheads="1"/>
          </p:cNvSpPr>
          <p:nvPr/>
        </p:nvSpPr>
        <p:spPr bwMode="auto">
          <a:xfrm>
            <a:off x="3305482" y="159507"/>
            <a:ext cx="801943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90525" algn="l"/>
              </a:tabLst>
            </a:pPr>
            <a:r>
              <a:rPr kumimoji="0" lang="ru-RU" sz="3200" b="1" i="0" u="none" strike="noStrike" cap="none" normalizeH="0" baseline="0" dirty="0" err="1">
                <a:ln>
                  <a:noFill/>
                </a:ln>
                <a:solidFill>
                  <a:schemeClr val="tx1"/>
                </a:solidFill>
                <a:effectLst/>
                <a:latin typeface="Arial" pitchFamily="34" charset="0"/>
                <a:ea typeface="Calibri" pitchFamily="34" charset="0"/>
                <a:cs typeface="Arial" pitchFamily="34" charset="0"/>
              </a:rPr>
              <a:t>Нарциссизмның пайда</a:t>
            </a:r>
            <a:r>
              <a:rPr kumimoji="0" lang="ru-RU" sz="3200" b="1" i="0" u="none" strike="noStrike" cap="none" normalizeH="0" baseline="0" dirty="0">
                <a:ln>
                  <a:noFill/>
                </a:ln>
                <a:solidFill>
                  <a:schemeClr val="tx1"/>
                </a:solidFill>
                <a:effectLst/>
                <a:latin typeface="Arial" pitchFamily="34" charset="0"/>
                <a:ea typeface="Calibri" pitchFamily="34" charset="0"/>
                <a:cs typeface="Arial" pitchFamily="34" charset="0"/>
              </a:rPr>
              <a:t> болу </a:t>
            </a:r>
            <a:r>
              <a:rPr kumimoji="0" lang="ru-RU" sz="3200" b="1" i="0" u="none" strike="noStrike" cap="none" normalizeH="0" baseline="0" dirty="0" err="1">
                <a:ln>
                  <a:noFill/>
                </a:ln>
                <a:solidFill>
                  <a:schemeClr val="tx1"/>
                </a:solidFill>
                <a:effectLst/>
                <a:latin typeface="Arial" pitchFamily="34" charset="0"/>
                <a:ea typeface="Calibri" pitchFamily="34" charset="0"/>
                <a:cs typeface="Arial" pitchFamily="34" charset="0"/>
              </a:rPr>
              <a:t>себептері</a:t>
            </a:r>
            <a:endParaRPr kumimoji="0" lang="ru-RU" sz="44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7" name="Схема 6"/>
          <p:cNvGraphicFramePr/>
          <p:nvPr/>
        </p:nvGraphicFramePr>
        <p:xfrm>
          <a:off x="265815" y="1203856"/>
          <a:ext cx="14109403" cy="25175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 1"/>
          <p:cNvSpPr/>
          <p:nvPr/>
        </p:nvSpPr>
        <p:spPr>
          <a:xfrm>
            <a:off x="265815" y="3944680"/>
            <a:ext cx="14109403" cy="2572910"/>
          </a:xfrm>
          <a:prstGeom prst="rect">
            <a:avLst/>
          </a:prstGeom>
          <a:noFill/>
          <a:ln/>
        </p:spPr>
        <p:txBody>
          <a:bodyPr wrap="square" lIns="0" tIns="0" rIns="0" bIns="0" rtlCol="0" anchor="t"/>
          <a:lstStyle/>
          <a:p>
            <a:r>
              <a:rPr lang="kk-KZ" dirty="0">
                <a:latin typeface="Arial" pitchFamily="34" charset="0"/>
                <a:cs typeface="Arial" pitchFamily="34" charset="0"/>
              </a:rPr>
              <a:t>	Жеке тұлғаны қалыптастырудың ең маңызды кезеңі-ерте жас (3 жасқа дейін), тиісінше, нарциссизм осы кезеңде басталады. Егер бала ата-анасынан жеткілікті махаббат, жылулық пен қолдау алмаса, әлемнің сөзсіз қауіпсіздігін сезінбесе, онда ересек кезінде ол өтемақы талап етеді. Нәрестенің өмір сүруіне қауіп төндіретін ананың немқұрайдылығы немесе назарының болмауы баланың ішкі әлемде айқын көрінеді, содан кейін мұндай адам өзіне үнемі назар аударуды және өзін патша немесе құдай ретінде қарауды талап етеді. Бұл сондай – ақ ерте кезеңдерде қолдау мен көтермелеудің орнына баланы үнемі сынға алуды қамтуы мүмкін - бұл қанағаттандырылмаған мақтауға талапты әкеледі.</a:t>
            </a:r>
          </a:p>
          <a:p>
            <a:r>
              <a:rPr lang="kk-KZ" dirty="0">
                <a:latin typeface="Arial" pitchFamily="34" charset="0"/>
                <a:cs typeface="Arial" pitchFamily="34" charset="0"/>
              </a:rPr>
              <a:t>	Гипер қорғаныс және баланың қажеттіліктерін тез қанағаттандырумен ата-аналардың мінез-құлқының қарама-қарсы моделі нарцистикалық бөліктің дамуына әкеледі. Бала кезінен адамдардың осындай көзқарасқа үйренеді, содан кейін нақты әлеммен бетпе-бет келіп, соққыға ұшырайды және оның қажеттіліктерін қанағаттандырудың әдеттегі тәсілі мен жылдамдығын талап етеді. Жеңіске және жетістікке үнемі назар аударатын, мақтауды көп естіген балалар да азап шегіп, тек даңқ кезеңінде моральдық жеңілдікке ие нарцистерге айналуы мүмкін.</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4636</TotalTime>
  <Words>2435</Words>
  <Application>Microsoft Macintosh PowerPoint</Application>
  <PresentationFormat>Произвольный</PresentationFormat>
  <Paragraphs>110</Paragraphs>
  <Slides>15</Slides>
  <Notes>12</Notes>
  <HiddenSlides>0</HiddenSlides>
  <MMClips>0</MMClips>
  <ScaleCrop>false</ScaleCrop>
  <HeadingPairs>
    <vt:vector size="6" baseType="variant">
      <vt:variant>
        <vt:lpstr>Использованные шрифты</vt:lpstr>
      </vt:variant>
      <vt:variant>
        <vt:i4>1</vt:i4>
      </vt:variant>
      <vt:variant>
        <vt:lpstr>Тема</vt:lpstr>
      </vt:variant>
      <vt:variant>
        <vt:i4>1</vt:i4>
      </vt:variant>
      <vt:variant>
        <vt:lpstr>Заголовки слайдов</vt:lpstr>
      </vt:variant>
      <vt:variant>
        <vt:i4>15</vt:i4>
      </vt:variant>
    </vt:vector>
  </HeadingPairs>
  <TitlesOfParts>
    <vt:vector size="17" baseType="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Арай</dc:creator>
  <cp:lastModifiedBy>Алмагуль Мандыкаева</cp:lastModifiedBy>
  <cp:revision>4</cp:revision>
  <dcterms:created xsi:type="dcterms:W3CDTF">2025-09-10T15:46:30Z</dcterms:created>
  <dcterms:modified xsi:type="dcterms:W3CDTF">2025-10-01T07:44:02Z</dcterms:modified>
</cp:coreProperties>
</file>