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Lst>
  <p:sldSz cx="18288000" cy="10287000"/>
  <p:notesSz cx="6858000" cy="9144000"/>
  <p:embeddedFontLst>
    <p:embeddedFont>
      <p:font typeface="Open Sans Bold" panose="020B0604020202020204" charset="0"/>
      <p:regular r:id="rId23"/>
    </p:embeddedFont>
    <p:embeddedFont>
      <p:font typeface="Calibri" panose="020F0502020204030204" pitchFamily="34" charset="0"/>
      <p:regular r:id="rId24"/>
      <p:bold r:id="rId25"/>
      <p:italic r:id="rId26"/>
      <p:boldItalic r:id="rId27"/>
    </p:embeddedFont>
    <p:embeddedFont>
      <p:font typeface="Open San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5B6B"/>
        </a:solidFill>
        <a:effectLst/>
      </p:bgPr>
    </p:bg>
    <p:spTree>
      <p:nvGrpSpPr>
        <p:cNvPr id="1" name=""/>
        <p:cNvGrpSpPr/>
        <p:nvPr/>
      </p:nvGrpSpPr>
      <p:grpSpPr>
        <a:xfrm>
          <a:off x="0" y="0"/>
          <a:ext cx="0" cy="0"/>
          <a:chOff x="0" y="0"/>
          <a:chExt cx="0" cy="0"/>
        </a:xfrm>
      </p:grpSpPr>
      <p:sp>
        <p:nvSpPr>
          <p:cNvPr id="2" name="TextBox 2"/>
          <p:cNvSpPr txBox="1"/>
          <p:nvPr/>
        </p:nvSpPr>
        <p:spPr>
          <a:xfrm>
            <a:off x="1502717" y="2942281"/>
            <a:ext cx="15282566" cy="4315154"/>
          </a:xfrm>
          <a:prstGeom prst="rect">
            <a:avLst/>
          </a:prstGeom>
        </p:spPr>
        <p:txBody>
          <a:bodyPr lIns="0" tIns="0" rIns="0" bIns="0" rtlCol="0" anchor="t">
            <a:spAutoFit/>
          </a:bodyPr>
          <a:lstStyle/>
          <a:p>
            <a:pPr algn="ctr">
              <a:lnSpc>
                <a:spcPts val="5756"/>
              </a:lnSpc>
            </a:pPr>
            <a:r>
              <a:rPr lang="en-US" sz="4112" b="1">
                <a:solidFill>
                  <a:srgbClr val="FFFFFF"/>
                </a:solidFill>
                <a:latin typeface="Open Sans Bold"/>
                <a:ea typeface="Open Sans Bold"/>
                <a:cs typeface="Open Sans Bold"/>
                <a:sym typeface="Open Sans Bold"/>
              </a:rPr>
              <a:t> №2 дәріс</a:t>
            </a:r>
          </a:p>
          <a:p>
            <a:pPr algn="ctr">
              <a:lnSpc>
                <a:spcPts val="5756"/>
              </a:lnSpc>
            </a:pPr>
            <a:endParaRPr lang="en-US" sz="4112" b="1">
              <a:solidFill>
                <a:srgbClr val="FFFFFF"/>
              </a:solidFill>
              <a:latin typeface="Open Sans Bold"/>
              <a:ea typeface="Open Sans Bold"/>
              <a:cs typeface="Open Sans Bold"/>
              <a:sym typeface="Open Sans Bold"/>
            </a:endParaRPr>
          </a:p>
          <a:p>
            <a:pPr algn="ctr">
              <a:lnSpc>
                <a:spcPts val="5756"/>
              </a:lnSpc>
              <a:spcBef>
                <a:spcPct val="0"/>
              </a:spcBef>
            </a:pPr>
            <a:r>
              <a:rPr lang="en-US" sz="4112" b="1">
                <a:solidFill>
                  <a:srgbClr val="FFFFFF"/>
                </a:solidFill>
                <a:latin typeface="Open Sans Bold"/>
                <a:ea typeface="Open Sans Bold"/>
                <a:cs typeface="Open Sans Bold"/>
                <a:sym typeface="Open Sans Bold"/>
              </a:rPr>
              <a:t> Тақырыбы. Органикалық қосылыстардың жіктелуі мен номеклатурасы. Тривиалды, рационалды жүйелік және радикалды функционалды номенклатура.</a:t>
            </a:r>
          </a:p>
          <a:p>
            <a:pPr algn="ctr">
              <a:lnSpc>
                <a:spcPts val="5756"/>
              </a:lnSpc>
              <a:spcBef>
                <a:spcPct val="0"/>
              </a:spcBef>
            </a:pPr>
            <a:endParaRPr lang="en-US" sz="4112" b="1">
              <a:solidFill>
                <a:srgbClr val="FFFFFF"/>
              </a:solidFill>
              <a:latin typeface="Open Sans Bold"/>
              <a:ea typeface="Open Sans Bold"/>
              <a:cs typeface="Open Sans Bold"/>
              <a:sym typeface="Open San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71192" y="2119630"/>
            <a:ext cx="15745617" cy="5981065"/>
          </a:xfrm>
          <a:prstGeom prst="rect">
            <a:avLst/>
          </a:prstGeom>
        </p:spPr>
        <p:txBody>
          <a:bodyPr lIns="0" tIns="0" rIns="0" bIns="0" rtlCol="0" anchor="t">
            <a:spAutoFit/>
          </a:bodyPr>
          <a:lstStyle/>
          <a:p>
            <a:pPr algn="ctr">
              <a:lnSpc>
                <a:spcPts val="4759"/>
              </a:lnSpc>
            </a:pPr>
            <a:r>
              <a:rPr lang="en-US" sz="3399" b="1">
                <a:solidFill>
                  <a:srgbClr val="025B6B"/>
                </a:solidFill>
                <a:latin typeface="Open Sans Bold"/>
                <a:ea typeface="Open Sans Bold"/>
                <a:cs typeface="Open Sans Bold"/>
                <a:sym typeface="Open Sans Bold"/>
              </a:rPr>
              <a:t> 2. Органикалық қосылыстардың жіктелуі.</a:t>
            </a:r>
          </a:p>
          <a:p>
            <a:pPr algn="ctr">
              <a:lnSpc>
                <a:spcPts val="4759"/>
              </a:lnSpc>
            </a:pPr>
            <a:endParaRPr lang="en-US" sz="3399" b="1">
              <a:solidFill>
                <a:srgbClr val="025B6B"/>
              </a:solidFill>
              <a:latin typeface="Open Sans Bold"/>
              <a:ea typeface="Open Sans Bold"/>
              <a:cs typeface="Open Sans Bold"/>
              <a:sym typeface="Open Sans Bold"/>
            </a:endParaRPr>
          </a:p>
          <a:p>
            <a:pPr algn="ctr">
              <a:lnSpc>
                <a:spcPts val="4759"/>
              </a:lnSpc>
              <a:spcBef>
                <a:spcPct val="0"/>
              </a:spcBef>
            </a:pPr>
            <a:r>
              <a:rPr lang="en-US" sz="3399" b="1">
                <a:solidFill>
                  <a:srgbClr val="025B6B"/>
                </a:solidFill>
                <a:latin typeface="Open Sans Bold"/>
                <a:ea typeface="Open Sans Bold"/>
                <a:cs typeface="Open Sans Bold"/>
                <a:sym typeface="Open Sans Bold"/>
              </a:rPr>
              <a:t> 2.1 Жіктеу дегеніміз не және оның маңызы</a:t>
            </a:r>
          </a:p>
          <a:p>
            <a:pPr algn="ctr">
              <a:lnSpc>
                <a:spcPts val="4759"/>
              </a:lnSpc>
              <a:spcBef>
                <a:spcPct val="0"/>
              </a:spcBef>
            </a:pPr>
            <a:endParaRPr lang="en-US" sz="3399" b="1">
              <a:solidFill>
                <a:srgbClr val="025B6B"/>
              </a:solidFill>
              <a:latin typeface="Open Sans Bold"/>
              <a:ea typeface="Open Sans Bold"/>
              <a:cs typeface="Open Sans Bold"/>
              <a:sym typeface="Open Sans Bold"/>
            </a:endParaRPr>
          </a:p>
          <a:p>
            <a:pPr algn="ctr">
              <a:lnSpc>
                <a:spcPts val="4759"/>
              </a:lnSpc>
              <a:spcBef>
                <a:spcPct val="0"/>
              </a:spcBef>
            </a:pPr>
            <a:r>
              <a:rPr lang="en-US" sz="3399">
                <a:solidFill>
                  <a:srgbClr val="025B6B"/>
                </a:solidFill>
                <a:latin typeface="Open Sans"/>
                <a:ea typeface="Open Sans"/>
                <a:cs typeface="Open Sans"/>
                <a:sym typeface="Open Sans"/>
              </a:rPr>
              <a:t> Жіктеу — органикалық қосылыстарды олардың құрылымы, құрамындағы элементтер, функционалдық топтар немесе химиялық қасиеттеріне байланысты топтарға бөлу. Бұл процесс химиялық қосылыстарды түсінуді, зерттеуді, атауды және қолдануды жеңілдетеді. Жіктеу жүйелілік пен логикалық байланыс орнатуға көмектеседі.</a:t>
            </a:r>
          </a:p>
          <a:p>
            <a:pPr algn="ctr">
              <a:lnSpc>
                <a:spcPts val="4759"/>
              </a:lnSpc>
              <a:spcBef>
                <a:spcPct val="0"/>
              </a:spcBef>
            </a:pPr>
            <a:endParaRPr lang="en-US" sz="3399">
              <a:solidFill>
                <a:srgbClr val="025B6B"/>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34488" y="4835114"/>
            <a:ext cx="4977491" cy="3398949"/>
          </a:xfrm>
          <a:custGeom>
            <a:avLst/>
            <a:gdLst/>
            <a:ahLst/>
            <a:cxnLst/>
            <a:rect l="l" t="t" r="r" b="b"/>
            <a:pathLst>
              <a:path w="4977491" h="3398949">
                <a:moveTo>
                  <a:pt x="0" y="0"/>
                </a:moveTo>
                <a:lnTo>
                  <a:pt x="4977491" y="0"/>
                </a:lnTo>
                <a:lnTo>
                  <a:pt x="4977491" y="3398950"/>
                </a:lnTo>
                <a:lnTo>
                  <a:pt x="0" y="3398950"/>
                </a:lnTo>
                <a:lnTo>
                  <a:pt x="0" y="0"/>
                </a:lnTo>
                <a:close/>
              </a:path>
            </a:pathLst>
          </a:custGeom>
          <a:blipFill>
            <a:blip r:embed="rId2"/>
            <a:stretch>
              <a:fillRect l="-113815" t="-121576" r="-84555" b="-82096"/>
            </a:stretch>
          </a:blipFill>
        </p:spPr>
      </p:sp>
      <p:sp>
        <p:nvSpPr>
          <p:cNvPr id="3" name="TextBox 3"/>
          <p:cNvSpPr txBox="1"/>
          <p:nvPr/>
        </p:nvSpPr>
        <p:spPr>
          <a:xfrm>
            <a:off x="1028700" y="971550"/>
            <a:ext cx="16381790" cy="4280011"/>
          </a:xfrm>
          <a:prstGeom prst="rect">
            <a:avLst/>
          </a:prstGeom>
        </p:spPr>
        <p:txBody>
          <a:bodyPr lIns="0" tIns="0" rIns="0" bIns="0" rtlCol="0" anchor="t">
            <a:spAutoFit/>
          </a:bodyPr>
          <a:lstStyle/>
          <a:p>
            <a:pPr algn="l">
              <a:lnSpc>
                <a:spcPts val="4263"/>
              </a:lnSpc>
              <a:spcBef>
                <a:spcPct val="0"/>
              </a:spcBef>
            </a:pPr>
            <a:r>
              <a:rPr lang="en-US" sz="3045" b="1">
                <a:solidFill>
                  <a:srgbClr val="025B6B"/>
                </a:solidFill>
                <a:latin typeface="Open Sans Bold"/>
                <a:ea typeface="Open Sans Bold"/>
                <a:cs typeface="Open Sans Bold"/>
                <a:sym typeface="Open Sans Bold"/>
              </a:rPr>
              <a:t> 2.2 Органикалық қосылыстарды жіктеудің негізгі белгілері</a:t>
            </a:r>
          </a:p>
          <a:p>
            <a:pPr algn="l">
              <a:lnSpc>
                <a:spcPts val="4263"/>
              </a:lnSpc>
              <a:spcBef>
                <a:spcPct val="0"/>
              </a:spcBef>
            </a:pPr>
            <a:endParaRPr lang="en-US" sz="3045" b="1">
              <a:solidFill>
                <a:srgbClr val="025B6B"/>
              </a:solidFill>
              <a:latin typeface="Open Sans Bold"/>
              <a:ea typeface="Open Sans Bold"/>
              <a:cs typeface="Open Sans Bold"/>
              <a:sym typeface="Open Sans Bold"/>
            </a:endParaRPr>
          </a:p>
          <a:p>
            <a:pPr algn="l">
              <a:lnSpc>
                <a:spcPts val="4263"/>
              </a:lnSpc>
              <a:spcBef>
                <a:spcPct val="0"/>
              </a:spcBef>
            </a:pPr>
            <a:r>
              <a:rPr lang="en-US" sz="3045">
                <a:solidFill>
                  <a:srgbClr val="025B6B"/>
                </a:solidFill>
                <a:latin typeface="Open Sans"/>
                <a:ea typeface="Open Sans"/>
                <a:cs typeface="Open Sans"/>
                <a:sym typeface="Open Sans"/>
              </a:rPr>
              <a:t> Органикалық қосылыстар мына белгілерге байланысты жіктеледі:</a:t>
            </a:r>
          </a:p>
          <a:p>
            <a:pPr algn="l">
              <a:lnSpc>
                <a:spcPts val="4263"/>
              </a:lnSpc>
              <a:spcBef>
                <a:spcPct val="0"/>
              </a:spcBef>
            </a:pPr>
            <a:r>
              <a:rPr lang="en-US" sz="3045">
                <a:solidFill>
                  <a:srgbClr val="025B6B"/>
                </a:solidFill>
                <a:latin typeface="Open Sans"/>
                <a:ea typeface="Open Sans"/>
                <a:cs typeface="Open Sans"/>
                <a:sym typeface="Open Sans"/>
              </a:rPr>
              <a:t> 1.             Көміртек қаңқасының құрылысына байланысты (тізбектің түріне қарай)</a:t>
            </a:r>
          </a:p>
          <a:p>
            <a:pPr algn="l">
              <a:lnSpc>
                <a:spcPts val="4263"/>
              </a:lnSpc>
              <a:spcBef>
                <a:spcPct val="0"/>
              </a:spcBef>
            </a:pPr>
            <a:r>
              <a:rPr lang="en-US" sz="3045">
                <a:solidFill>
                  <a:srgbClr val="025B6B"/>
                </a:solidFill>
                <a:latin typeface="Open Sans"/>
                <a:ea typeface="Open Sans"/>
                <a:cs typeface="Open Sans"/>
                <a:sym typeface="Open Sans"/>
              </a:rPr>
              <a:t> 2.             Функционалды топтардың болуына байланысты (қосылыстың химиялық қасиетін анықтайтын топтар). Суретте кейбір фунскционалды топтар келтірілген (1-сурет):</a:t>
            </a:r>
          </a:p>
          <a:p>
            <a:pPr algn="l">
              <a:lnSpc>
                <a:spcPts val="4263"/>
              </a:lnSpc>
              <a:spcBef>
                <a:spcPct val="0"/>
              </a:spcBef>
            </a:pPr>
            <a:endParaRPr lang="en-US" sz="3045">
              <a:solidFill>
                <a:srgbClr val="025B6B"/>
              </a:solidFill>
              <a:latin typeface="Open Sans"/>
              <a:ea typeface="Open Sans"/>
              <a:cs typeface="Open Sans"/>
              <a:sym typeface="Open Sans"/>
            </a:endParaRPr>
          </a:p>
        </p:txBody>
      </p:sp>
      <p:sp>
        <p:nvSpPr>
          <p:cNvPr id="4" name="TextBox 4"/>
          <p:cNvSpPr txBox="1"/>
          <p:nvPr/>
        </p:nvSpPr>
        <p:spPr>
          <a:xfrm>
            <a:off x="9078470" y="5911019"/>
            <a:ext cx="8332019" cy="1180465"/>
          </a:xfrm>
          <a:prstGeom prst="rect">
            <a:avLst/>
          </a:prstGeom>
        </p:spPr>
        <p:txBody>
          <a:bodyPr lIns="0" tIns="0" rIns="0" bIns="0" rtlCol="0" anchor="t">
            <a:spAutoFit/>
          </a:bodyPr>
          <a:lstStyle/>
          <a:p>
            <a:pPr algn="ctr">
              <a:lnSpc>
                <a:spcPts val="4759"/>
              </a:lnSpc>
              <a:spcBef>
                <a:spcPct val="0"/>
              </a:spcBef>
            </a:pPr>
            <a:r>
              <a:rPr lang="en-US" sz="3399">
                <a:solidFill>
                  <a:srgbClr val="025B6B"/>
                </a:solidFill>
                <a:latin typeface="Open Sans"/>
                <a:ea typeface="Open Sans"/>
                <a:cs typeface="Open Sans"/>
                <a:sym typeface="Open Sans"/>
              </a:rPr>
              <a:t>1-сурет. Кейбір функционалды топтар</a:t>
            </a:r>
          </a:p>
          <a:p>
            <a:pPr algn="ctr">
              <a:lnSpc>
                <a:spcPts val="4759"/>
              </a:lnSpc>
              <a:spcBef>
                <a:spcPct val="0"/>
              </a:spcBef>
            </a:pPr>
            <a:endParaRPr lang="en-US" sz="3399">
              <a:solidFill>
                <a:srgbClr val="025B6B"/>
              </a:solidFill>
              <a:latin typeface="Open Sans"/>
              <a:ea typeface="Open Sans"/>
              <a:cs typeface="Open Sans"/>
              <a:sym typeface="Open Sans"/>
            </a:endParaRPr>
          </a:p>
        </p:txBody>
      </p:sp>
      <p:sp>
        <p:nvSpPr>
          <p:cNvPr id="5" name="TextBox 5"/>
          <p:cNvSpPr txBox="1"/>
          <p:nvPr/>
        </p:nvSpPr>
        <p:spPr>
          <a:xfrm>
            <a:off x="582230" y="8891289"/>
            <a:ext cx="17274730" cy="1180465"/>
          </a:xfrm>
          <a:prstGeom prst="rect">
            <a:avLst/>
          </a:prstGeom>
        </p:spPr>
        <p:txBody>
          <a:bodyPr lIns="0" tIns="0" rIns="0" bIns="0" rtlCol="0" anchor="t">
            <a:spAutoFit/>
          </a:bodyPr>
          <a:lstStyle/>
          <a:p>
            <a:pPr algn="ctr">
              <a:lnSpc>
                <a:spcPts val="4759"/>
              </a:lnSpc>
              <a:spcBef>
                <a:spcPct val="0"/>
              </a:spcBef>
            </a:pPr>
            <a:r>
              <a:rPr lang="en-US" sz="3399">
                <a:solidFill>
                  <a:srgbClr val="025B6B"/>
                </a:solidFill>
                <a:latin typeface="Open Sans"/>
                <a:ea typeface="Open Sans"/>
                <a:cs typeface="Open Sans"/>
                <a:sym typeface="Open Sans"/>
              </a:rPr>
              <a:t> 3. Күрделілігіне байланысты (қарапайым немесе туынды қосылыстар)</a:t>
            </a:r>
          </a:p>
          <a:p>
            <a:pPr algn="ctr">
              <a:lnSpc>
                <a:spcPts val="4759"/>
              </a:lnSpc>
              <a:spcBef>
                <a:spcPct val="0"/>
              </a:spcBef>
            </a:pPr>
            <a:endParaRPr lang="en-US" sz="3399">
              <a:solidFill>
                <a:srgbClr val="025B6B"/>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5B6B"/>
        </a:solidFill>
        <a:effectLst/>
      </p:bgPr>
    </p:bg>
    <p:spTree>
      <p:nvGrpSpPr>
        <p:cNvPr id="1" name=""/>
        <p:cNvGrpSpPr/>
        <p:nvPr/>
      </p:nvGrpSpPr>
      <p:grpSpPr>
        <a:xfrm>
          <a:off x="0" y="0"/>
          <a:ext cx="0" cy="0"/>
          <a:chOff x="0" y="0"/>
          <a:chExt cx="0" cy="0"/>
        </a:xfrm>
      </p:grpSpPr>
      <p:sp>
        <p:nvSpPr>
          <p:cNvPr id="2" name="TextBox 2"/>
          <p:cNvSpPr txBox="1"/>
          <p:nvPr/>
        </p:nvSpPr>
        <p:spPr>
          <a:xfrm>
            <a:off x="1354748" y="1022521"/>
            <a:ext cx="15578504" cy="8235779"/>
          </a:xfrm>
          <a:prstGeom prst="rect">
            <a:avLst/>
          </a:prstGeom>
        </p:spPr>
        <p:txBody>
          <a:bodyPr lIns="0" tIns="0" rIns="0" bIns="0" rtlCol="0" anchor="t">
            <a:spAutoFit/>
          </a:bodyPr>
          <a:lstStyle/>
          <a:p>
            <a:pPr algn="ctr">
              <a:lnSpc>
                <a:spcPts val="3859"/>
              </a:lnSpc>
            </a:pPr>
            <a:r>
              <a:rPr lang="en-US" sz="2756" b="1">
                <a:solidFill>
                  <a:srgbClr val="FFFFFF"/>
                </a:solidFill>
                <a:latin typeface="Open Sans Bold"/>
                <a:ea typeface="Open Sans Bold"/>
                <a:cs typeface="Open Sans Bold"/>
                <a:sym typeface="Open Sans Bold"/>
              </a:rPr>
              <a:t> 2.3 Көміртек қаңқасының түріне қарай жіктелуі</a:t>
            </a:r>
          </a:p>
          <a:p>
            <a:pPr algn="ctr">
              <a:lnSpc>
                <a:spcPts val="3859"/>
              </a:lnSpc>
            </a:pPr>
            <a:endParaRPr lang="en-US" sz="2756" b="1">
              <a:solidFill>
                <a:srgbClr val="FFFFFF"/>
              </a:solidFill>
              <a:latin typeface="Open Sans Bold"/>
              <a:ea typeface="Open Sans Bold"/>
              <a:cs typeface="Open Sans Bold"/>
              <a:sym typeface="Open Sans Bold"/>
            </a:endParaRPr>
          </a:p>
          <a:p>
            <a:pPr algn="ctr">
              <a:lnSpc>
                <a:spcPts val="3859"/>
              </a:lnSpc>
            </a:pPr>
            <a:r>
              <a:rPr lang="en-US" sz="2756" b="1">
                <a:solidFill>
                  <a:srgbClr val="FFFFFF"/>
                </a:solidFill>
                <a:latin typeface="Open Sans Bold"/>
                <a:ea typeface="Open Sans Bold"/>
                <a:cs typeface="Open Sans Bold"/>
                <a:sym typeface="Open Sans Bold"/>
              </a:rPr>
              <a:t> 1. Ациклді (ашық тізбекті) қосылыстар</a:t>
            </a:r>
          </a:p>
          <a:p>
            <a:pPr algn="ctr">
              <a:lnSpc>
                <a:spcPts val="3859"/>
              </a:lnSpc>
              <a:spcBef>
                <a:spcPct val="0"/>
              </a:spcBef>
            </a:pPr>
            <a:r>
              <a:rPr lang="en-US" sz="2756">
                <a:solidFill>
                  <a:srgbClr val="FFFFFF"/>
                </a:solidFill>
                <a:latin typeface="Open Sans"/>
                <a:ea typeface="Open Sans"/>
                <a:cs typeface="Open Sans"/>
                <a:sym typeface="Open Sans"/>
              </a:rPr>
              <a:t> - Түзу немесе тармақталған тізбекті қосылыстар.</a:t>
            </a:r>
          </a:p>
          <a:p>
            <a:pPr algn="ctr">
              <a:lnSpc>
                <a:spcPts val="3859"/>
              </a:lnSpc>
              <a:spcBef>
                <a:spcPct val="0"/>
              </a:spcBef>
            </a:pPr>
            <a:r>
              <a:rPr lang="en-US" sz="2756">
                <a:solidFill>
                  <a:srgbClr val="FFFFFF"/>
                </a:solidFill>
                <a:latin typeface="Open Sans"/>
                <a:ea typeface="Open Sans"/>
                <a:cs typeface="Open Sans"/>
                <a:sym typeface="Open Sans"/>
              </a:rPr>
              <a:t> - Басқа атауы – алифатты қосылыстар.</a:t>
            </a:r>
          </a:p>
          <a:p>
            <a:pPr algn="ctr">
              <a:lnSpc>
                <a:spcPts val="3859"/>
              </a:lnSpc>
              <a:spcBef>
                <a:spcPct val="0"/>
              </a:spcBef>
            </a:pPr>
            <a:r>
              <a:rPr lang="en-US" sz="2756">
                <a:solidFill>
                  <a:srgbClr val="FFFFFF"/>
                </a:solidFill>
                <a:latin typeface="Open Sans"/>
                <a:ea typeface="Open Sans"/>
                <a:cs typeface="Open Sans"/>
                <a:sym typeface="Open Sans"/>
              </a:rPr>
              <a:t> Қаныққан – тек дара (σ) байланыс бар: Мысал: метан CH₄, этан CH₃–CH₃. Қанықпаған – қос немесе үш байланыс бар: Мысал: этен CH₂=CH₂, этин CH≡CH</a:t>
            </a:r>
          </a:p>
          <a:p>
            <a:pPr algn="ctr">
              <a:lnSpc>
                <a:spcPts val="3859"/>
              </a:lnSpc>
              <a:spcBef>
                <a:spcPct val="0"/>
              </a:spcBef>
            </a:pPr>
            <a:endParaRPr lang="en-US" sz="2756">
              <a:solidFill>
                <a:srgbClr val="FFFFFF"/>
              </a:solidFill>
              <a:latin typeface="Open Sans"/>
              <a:ea typeface="Open Sans"/>
              <a:cs typeface="Open Sans"/>
              <a:sym typeface="Open Sans"/>
            </a:endParaRPr>
          </a:p>
          <a:p>
            <a:pPr algn="ctr">
              <a:lnSpc>
                <a:spcPts val="3859"/>
              </a:lnSpc>
              <a:spcBef>
                <a:spcPct val="0"/>
              </a:spcBef>
            </a:pPr>
            <a:r>
              <a:rPr lang="en-US" sz="2756" b="1">
                <a:solidFill>
                  <a:srgbClr val="FFFFFF"/>
                </a:solidFill>
                <a:latin typeface="Open Sans Bold"/>
                <a:ea typeface="Open Sans Bold"/>
                <a:cs typeface="Open Sans Bold"/>
                <a:sym typeface="Open Sans Bold"/>
              </a:rPr>
              <a:t> 2. Циклді қосылыстар</a:t>
            </a:r>
          </a:p>
          <a:p>
            <a:pPr algn="ctr">
              <a:lnSpc>
                <a:spcPts val="3859"/>
              </a:lnSpc>
              <a:spcBef>
                <a:spcPct val="0"/>
              </a:spcBef>
            </a:pPr>
            <a:r>
              <a:rPr lang="en-US" sz="2756">
                <a:solidFill>
                  <a:srgbClr val="FFFFFF"/>
                </a:solidFill>
                <a:latin typeface="Open Sans"/>
                <a:ea typeface="Open Sans"/>
                <a:cs typeface="Open Sans"/>
                <a:sym typeface="Open Sans"/>
              </a:rPr>
              <a:t> Тізбек тұйықталған (сақина тәрізді).</a:t>
            </a:r>
          </a:p>
          <a:p>
            <a:pPr algn="ctr">
              <a:lnSpc>
                <a:spcPts val="3859"/>
              </a:lnSpc>
              <a:spcBef>
                <a:spcPct val="0"/>
              </a:spcBef>
            </a:pPr>
            <a:r>
              <a:rPr lang="en-US" sz="2756">
                <a:solidFill>
                  <a:srgbClr val="FFFFFF"/>
                </a:solidFill>
                <a:latin typeface="Open Sans"/>
                <a:ea typeface="Open Sans"/>
                <a:cs typeface="Open Sans"/>
                <a:sym typeface="Open Sans"/>
              </a:rPr>
              <a:t> Алициклді қосылыстар – көміртек сақинасында, бірақ ароматты емес.</a:t>
            </a:r>
          </a:p>
          <a:p>
            <a:pPr algn="ctr">
              <a:lnSpc>
                <a:spcPts val="3859"/>
              </a:lnSpc>
              <a:spcBef>
                <a:spcPct val="0"/>
              </a:spcBef>
            </a:pPr>
            <a:r>
              <a:rPr lang="en-US" sz="2756">
                <a:solidFill>
                  <a:srgbClr val="FFFFFF"/>
                </a:solidFill>
                <a:latin typeface="Open Sans"/>
                <a:ea typeface="Open Sans"/>
                <a:cs typeface="Open Sans"/>
                <a:sym typeface="Open Sans"/>
              </a:rPr>
              <a:t>Мысал: циклогексан, циклобутан</a:t>
            </a:r>
          </a:p>
          <a:p>
            <a:pPr algn="ctr">
              <a:lnSpc>
                <a:spcPts val="3859"/>
              </a:lnSpc>
              <a:spcBef>
                <a:spcPct val="0"/>
              </a:spcBef>
            </a:pPr>
            <a:r>
              <a:rPr lang="en-US" sz="2756">
                <a:solidFill>
                  <a:srgbClr val="FFFFFF"/>
                </a:solidFill>
                <a:latin typeface="Open Sans"/>
                <a:ea typeface="Open Sans"/>
                <a:cs typeface="Open Sans"/>
                <a:sym typeface="Open Sans"/>
              </a:rPr>
              <a:t> Ароматты (арендер) – ароматты сақинасы бар, ерекше тұрақтылықпен ерекшеленеді.</a:t>
            </a:r>
          </a:p>
          <a:p>
            <a:pPr algn="ctr">
              <a:lnSpc>
                <a:spcPts val="3859"/>
              </a:lnSpc>
              <a:spcBef>
                <a:spcPct val="0"/>
              </a:spcBef>
            </a:pPr>
            <a:r>
              <a:rPr lang="en-US" sz="2756">
                <a:solidFill>
                  <a:srgbClr val="FFFFFF"/>
                </a:solidFill>
                <a:latin typeface="Open Sans"/>
                <a:ea typeface="Open Sans"/>
                <a:cs typeface="Open Sans"/>
                <a:sym typeface="Open Sans"/>
              </a:rPr>
              <a:t>Мысал: бензол C₆H₆, толуол C₆H₅CH₃</a:t>
            </a:r>
          </a:p>
          <a:p>
            <a:pPr algn="ctr">
              <a:lnSpc>
                <a:spcPts val="3859"/>
              </a:lnSpc>
              <a:spcBef>
                <a:spcPct val="0"/>
              </a:spcBef>
            </a:pPr>
            <a:r>
              <a:rPr lang="en-US" sz="2756">
                <a:solidFill>
                  <a:srgbClr val="FFFFFF"/>
                </a:solidFill>
                <a:latin typeface="Open Sans"/>
                <a:ea typeface="Open Sans"/>
                <a:cs typeface="Open Sans"/>
                <a:sym typeface="Open Sans"/>
              </a:rPr>
              <a:t> Гетероциклді қосылыстар – сақинада көміртектен басқа элементтер (мысалы, N, O, S) қатысқан. Мысал: фуран, пиридин, тиофен</a:t>
            </a:r>
          </a:p>
          <a:p>
            <a:pPr algn="ctr">
              <a:lnSpc>
                <a:spcPts val="3859"/>
              </a:lnSpc>
              <a:spcBef>
                <a:spcPct val="0"/>
              </a:spcBef>
            </a:pPr>
            <a:endParaRPr lang="en-US" sz="2756">
              <a:solidFill>
                <a:srgbClr val="FFFFF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5B6B"/>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973246" y="-90488"/>
          <a:ext cx="12683121" cy="10467975"/>
        </p:xfrm>
        <a:graphic>
          <a:graphicData uri="http://schemas.openxmlformats.org/drawingml/2006/table">
            <a:tbl>
              <a:tblPr/>
              <a:tblGrid>
                <a:gridCol w="2666994">
                  <a:extLst>
                    <a:ext uri="{9D8B030D-6E8A-4147-A177-3AD203B41FA5}">
                      <a16:colId xmlns:a16="http://schemas.microsoft.com/office/drawing/2014/main" val="20000"/>
                    </a:ext>
                  </a:extLst>
                </a:gridCol>
                <a:gridCol w="3143855">
                  <a:extLst>
                    <a:ext uri="{9D8B030D-6E8A-4147-A177-3AD203B41FA5}">
                      <a16:colId xmlns:a16="http://schemas.microsoft.com/office/drawing/2014/main" val="20001"/>
                    </a:ext>
                  </a:extLst>
                </a:gridCol>
                <a:gridCol w="2514103">
                  <a:extLst>
                    <a:ext uri="{9D8B030D-6E8A-4147-A177-3AD203B41FA5}">
                      <a16:colId xmlns:a16="http://schemas.microsoft.com/office/drawing/2014/main" val="20002"/>
                    </a:ext>
                  </a:extLst>
                </a:gridCol>
                <a:gridCol w="4358169">
                  <a:extLst>
                    <a:ext uri="{9D8B030D-6E8A-4147-A177-3AD203B41FA5}">
                      <a16:colId xmlns:a16="http://schemas.microsoft.com/office/drawing/2014/main" val="20003"/>
                    </a:ext>
                  </a:extLst>
                </a:gridCol>
              </a:tblGrid>
              <a:tr h="793463">
                <a:tc>
                  <a:txBody>
                    <a:bodyPr/>
                    <a:lstStyle/>
                    <a:p>
                      <a:pPr algn="ctr">
                        <a:lnSpc>
                          <a:spcPts val="2520"/>
                        </a:lnSpc>
                        <a:defRPr/>
                      </a:pPr>
                      <a:r>
                        <a:rPr lang="en-US" sz="1800" b="1">
                          <a:solidFill>
                            <a:srgbClr val="FFFFFF"/>
                          </a:solidFill>
                          <a:latin typeface="Open Sans Bold"/>
                          <a:ea typeface="Open Sans Bold"/>
                          <a:cs typeface="Open Sans Bold"/>
                          <a:sym typeface="Open Sans Bold"/>
                        </a:rPr>
                        <a:t>Класс</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Функционалдық топ</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Мысал</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Формула</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108936">
                <a:tc>
                  <a:txBody>
                    <a:bodyPr/>
                    <a:lstStyle/>
                    <a:p>
                      <a:pPr algn="ctr">
                        <a:lnSpc>
                          <a:spcPts val="2520"/>
                        </a:lnSpc>
                        <a:defRPr/>
                      </a:pPr>
                      <a:r>
                        <a:rPr lang="en-US" sz="1800">
                          <a:solidFill>
                            <a:srgbClr val="FFFFFF"/>
                          </a:solidFill>
                          <a:latin typeface="Open Sans"/>
                          <a:ea typeface="Open Sans"/>
                          <a:cs typeface="Open Sans"/>
                          <a:sym typeface="Open Sans"/>
                        </a:rPr>
                        <a:t>Көмірсутектер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Метан, этен, бензол</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CH₄, C₂H₄, C₆H₆</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793463">
                <a:tc>
                  <a:txBody>
                    <a:bodyPr/>
                    <a:lstStyle/>
                    <a:p>
                      <a:pPr algn="ctr">
                        <a:lnSpc>
                          <a:spcPts val="2520"/>
                        </a:lnSpc>
                        <a:defRPr/>
                      </a:pPr>
                      <a:r>
                        <a:rPr lang="en-US" sz="1800">
                          <a:solidFill>
                            <a:srgbClr val="FFFFFF"/>
                          </a:solidFill>
                          <a:latin typeface="Open Sans"/>
                          <a:ea typeface="Open Sans"/>
                          <a:cs typeface="Open Sans"/>
                          <a:sym typeface="Open Sans"/>
                        </a:rPr>
                        <a:t>Спирттер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–OH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Этанол</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CH₃CH₂OH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793463">
                <a:tc>
                  <a:txBody>
                    <a:bodyPr/>
                    <a:lstStyle/>
                    <a:p>
                      <a:pPr algn="ctr">
                        <a:lnSpc>
                          <a:spcPts val="2520"/>
                        </a:lnSpc>
                        <a:defRPr/>
                      </a:pPr>
                      <a:r>
                        <a:rPr lang="en-US" sz="1800">
                          <a:solidFill>
                            <a:srgbClr val="FFFFFF"/>
                          </a:solidFill>
                          <a:latin typeface="Open Sans"/>
                          <a:ea typeface="Open Sans"/>
                          <a:cs typeface="Open Sans"/>
                          <a:sym typeface="Open Sans"/>
                        </a:rPr>
                        <a:t>Фенолдар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–OH (ароматты)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Фенол</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C₆H₅OH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793463">
                <a:tc>
                  <a:txBody>
                    <a:bodyPr/>
                    <a:lstStyle/>
                    <a:p>
                      <a:pPr algn="ctr">
                        <a:lnSpc>
                          <a:spcPts val="2520"/>
                        </a:lnSpc>
                        <a:defRPr/>
                      </a:pPr>
                      <a:r>
                        <a:rPr lang="en-US" sz="1800">
                          <a:solidFill>
                            <a:srgbClr val="FFFFFF"/>
                          </a:solidFill>
                          <a:latin typeface="Open Sans"/>
                          <a:ea typeface="Open Sans"/>
                          <a:cs typeface="Open Sans"/>
                          <a:sym typeface="Open Sans"/>
                        </a:rPr>
                        <a:t>Альдегидтер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–CHO</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Ацетальдегид</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CH₃CHO</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793463">
                <a:tc>
                  <a:txBody>
                    <a:bodyPr/>
                    <a:lstStyle/>
                    <a:p>
                      <a:pPr algn="ctr">
                        <a:lnSpc>
                          <a:spcPts val="2520"/>
                        </a:lnSpc>
                        <a:defRPr/>
                      </a:pPr>
                      <a:r>
                        <a:rPr lang="en-US" sz="1800">
                          <a:solidFill>
                            <a:srgbClr val="FFFFFF"/>
                          </a:solidFill>
                          <a:latin typeface="Open Sans"/>
                          <a:ea typeface="Open Sans"/>
                          <a:cs typeface="Open Sans"/>
                          <a:sym typeface="Open Sans"/>
                        </a:rPr>
                        <a:t>Кетондар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&gt;C=O</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Ацетон</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CH₃COCH₃</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1424409">
                <a:tc>
                  <a:txBody>
                    <a:bodyPr/>
                    <a:lstStyle/>
                    <a:p>
                      <a:pPr algn="ctr">
                        <a:lnSpc>
                          <a:spcPts val="2520"/>
                        </a:lnSpc>
                        <a:defRPr/>
                      </a:pPr>
                      <a:r>
                        <a:rPr lang="en-US" sz="1800">
                          <a:solidFill>
                            <a:srgbClr val="FFFFFF"/>
                          </a:solidFill>
                          <a:latin typeface="Open Sans"/>
                          <a:ea typeface="Open Sans"/>
                          <a:cs typeface="Open Sans"/>
                          <a:sym typeface="Open Sans"/>
                        </a:rPr>
                        <a:t>Карбон қышқылдары</a:t>
                      </a:r>
                      <a:endParaRPr lang="en-US" sz="1100"/>
                    </a:p>
                    <a:p>
                      <a:pPr algn="ctr">
                        <a:lnSpc>
                          <a:spcPts val="2520"/>
                        </a:lnSpc>
                      </a:pP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–COOH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Сірке қышқылы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CH₃COOH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793463">
                <a:tc>
                  <a:txBody>
                    <a:bodyPr/>
                    <a:lstStyle/>
                    <a:p>
                      <a:pPr algn="ctr">
                        <a:lnSpc>
                          <a:spcPts val="2520"/>
                        </a:lnSpc>
                        <a:defRPr/>
                      </a:pPr>
                      <a:r>
                        <a:rPr lang="en-US" sz="1800">
                          <a:solidFill>
                            <a:srgbClr val="FFFFFF"/>
                          </a:solidFill>
                          <a:latin typeface="Open Sans"/>
                          <a:ea typeface="Open Sans"/>
                          <a:cs typeface="Open Sans"/>
                          <a:sym typeface="Open Sans"/>
                        </a:rPr>
                        <a:t>Эфирлер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–O–</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Диметил эфирі</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CH₃OCH₃</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793463">
                <a:tc>
                  <a:txBody>
                    <a:bodyPr/>
                    <a:lstStyle/>
                    <a:p>
                      <a:pPr algn="ctr">
                        <a:lnSpc>
                          <a:spcPts val="2520"/>
                        </a:lnSpc>
                        <a:defRPr/>
                      </a:pPr>
                      <a:r>
                        <a:rPr lang="en-US" sz="1800">
                          <a:solidFill>
                            <a:srgbClr val="FFFFFF"/>
                          </a:solidFill>
                          <a:latin typeface="Open Sans"/>
                          <a:ea typeface="Open Sans"/>
                          <a:cs typeface="Open Sans"/>
                          <a:sym typeface="Open Sans"/>
                        </a:rPr>
                        <a:t>Күрделі эфирлер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–COO–</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Метил ацетат</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CH₃COOCH₃</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r h="793463">
                <a:tc>
                  <a:txBody>
                    <a:bodyPr/>
                    <a:lstStyle/>
                    <a:p>
                      <a:pPr algn="ctr">
                        <a:lnSpc>
                          <a:spcPts val="2520"/>
                        </a:lnSpc>
                        <a:defRPr/>
                      </a:pPr>
                      <a:r>
                        <a:rPr lang="en-US" sz="1800">
                          <a:solidFill>
                            <a:srgbClr val="FFFFFF"/>
                          </a:solidFill>
                          <a:latin typeface="Open Sans"/>
                          <a:ea typeface="Open Sans"/>
                          <a:cs typeface="Open Sans"/>
                          <a:sym typeface="Open Sans"/>
                        </a:rPr>
                        <a:t>Аминдер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–NH₂</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Метиламин</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CH₃NH₂</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9"/>
                  </a:ext>
                </a:extLst>
              </a:tr>
              <a:tr h="793463">
                <a:tc>
                  <a:txBody>
                    <a:bodyPr/>
                    <a:lstStyle/>
                    <a:p>
                      <a:pPr algn="ctr">
                        <a:lnSpc>
                          <a:spcPts val="2520"/>
                        </a:lnSpc>
                        <a:defRPr/>
                      </a:pPr>
                      <a:r>
                        <a:rPr lang="en-US" sz="1800">
                          <a:solidFill>
                            <a:srgbClr val="FFFFFF"/>
                          </a:solidFill>
                          <a:latin typeface="Open Sans"/>
                          <a:ea typeface="Open Sans"/>
                          <a:cs typeface="Open Sans"/>
                          <a:sym typeface="Open Sans"/>
                        </a:rPr>
                        <a:t>Нитроқосылыстар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–NO₂</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Нитробензол</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C₆H₅NO₂</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0"/>
                  </a:ext>
                </a:extLst>
              </a:tr>
              <a:tr h="793463">
                <a:tc>
                  <a:txBody>
                    <a:bodyPr/>
                    <a:lstStyle/>
                    <a:p>
                      <a:pPr algn="ctr">
                        <a:lnSpc>
                          <a:spcPts val="2520"/>
                        </a:lnSpc>
                        <a:defRPr/>
                      </a:pPr>
                      <a:r>
                        <a:rPr lang="en-US" sz="1800">
                          <a:solidFill>
                            <a:srgbClr val="FFFFFF"/>
                          </a:solidFill>
                          <a:latin typeface="Open Sans"/>
                          <a:ea typeface="Open Sans"/>
                          <a:cs typeface="Open Sans"/>
                          <a:sym typeface="Open Sans"/>
                        </a:rPr>
                        <a:t>Аминоқышқылдар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–NH₂ және –COOH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Глицин</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NH₂CH₂COOH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 name="TextBox 3"/>
          <p:cNvSpPr txBox="1"/>
          <p:nvPr/>
        </p:nvSpPr>
        <p:spPr>
          <a:xfrm>
            <a:off x="733047" y="3138099"/>
            <a:ext cx="3993580" cy="2715894"/>
          </a:xfrm>
          <a:prstGeom prst="rect">
            <a:avLst/>
          </a:prstGeom>
        </p:spPr>
        <p:txBody>
          <a:bodyPr lIns="0" tIns="0" rIns="0" bIns="0" rtlCol="0" anchor="t">
            <a:spAutoFit/>
          </a:bodyPr>
          <a:lstStyle/>
          <a:p>
            <a:pPr algn="ctr">
              <a:lnSpc>
                <a:spcPts val="3080"/>
              </a:lnSpc>
            </a:pPr>
            <a:r>
              <a:rPr lang="en-US" sz="2200">
                <a:solidFill>
                  <a:srgbClr val="FFFFFF"/>
                </a:solidFill>
                <a:latin typeface="Open Sans"/>
                <a:ea typeface="Open Sans"/>
                <a:cs typeface="Open Sans"/>
                <a:sym typeface="Open Sans"/>
              </a:rPr>
              <a:t> 2.4 Функционалдық топтарға қарай жіктелуі</a:t>
            </a:r>
          </a:p>
          <a:p>
            <a:pPr algn="ctr">
              <a:lnSpc>
                <a:spcPts val="3080"/>
              </a:lnSpc>
              <a:spcBef>
                <a:spcPct val="0"/>
              </a:spcBef>
            </a:pPr>
            <a:r>
              <a:rPr lang="en-US" sz="2200">
                <a:solidFill>
                  <a:srgbClr val="FFFFFF"/>
                </a:solidFill>
                <a:latin typeface="Open Sans"/>
                <a:ea typeface="Open Sans"/>
                <a:cs typeface="Open Sans"/>
                <a:sym typeface="Open Sans"/>
              </a:rPr>
              <a:t> Функционалдық топ – молекула құрамындағы химиялық қасиеттерді анықтайтын атомдар тобы.</a:t>
            </a:r>
          </a:p>
          <a:p>
            <a:pPr algn="ctr">
              <a:lnSpc>
                <a:spcPts val="3080"/>
              </a:lnSpc>
              <a:spcBef>
                <a:spcPct val="0"/>
              </a:spcBef>
            </a:pPr>
            <a:endParaRPr lang="en-US" sz="2200">
              <a:solidFill>
                <a:srgbClr val="FFFFF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25B6B"/>
        </a:solidFill>
        <a:effectLst/>
      </p:bgPr>
    </p:bg>
    <p:spTree>
      <p:nvGrpSpPr>
        <p:cNvPr id="1" name=""/>
        <p:cNvGrpSpPr/>
        <p:nvPr/>
      </p:nvGrpSpPr>
      <p:grpSpPr>
        <a:xfrm>
          <a:off x="0" y="0"/>
          <a:ext cx="0" cy="0"/>
          <a:chOff x="0" y="0"/>
          <a:chExt cx="0" cy="0"/>
        </a:xfrm>
      </p:grpSpPr>
      <p:sp>
        <p:nvSpPr>
          <p:cNvPr id="2" name="Freeform 2"/>
          <p:cNvSpPr/>
          <p:nvPr/>
        </p:nvSpPr>
        <p:spPr>
          <a:xfrm>
            <a:off x="1911718" y="8100695"/>
            <a:ext cx="3625394" cy="2089133"/>
          </a:xfrm>
          <a:custGeom>
            <a:avLst/>
            <a:gdLst/>
            <a:ahLst/>
            <a:cxnLst/>
            <a:rect l="l" t="t" r="r" b="b"/>
            <a:pathLst>
              <a:path w="3625394" h="2089133">
                <a:moveTo>
                  <a:pt x="0" y="0"/>
                </a:moveTo>
                <a:lnTo>
                  <a:pt x="3625394" y="0"/>
                </a:lnTo>
                <a:lnTo>
                  <a:pt x="3625394" y="2089133"/>
                </a:lnTo>
                <a:lnTo>
                  <a:pt x="0" y="2089133"/>
                </a:lnTo>
                <a:lnTo>
                  <a:pt x="0" y="0"/>
                </a:lnTo>
                <a:close/>
              </a:path>
            </a:pathLst>
          </a:custGeom>
          <a:blipFill>
            <a:blip r:embed="rId2"/>
            <a:stretch>
              <a:fillRect/>
            </a:stretch>
          </a:blipFill>
        </p:spPr>
      </p:sp>
      <p:sp>
        <p:nvSpPr>
          <p:cNvPr id="3" name="TextBox 3"/>
          <p:cNvSpPr txBox="1"/>
          <p:nvPr/>
        </p:nvSpPr>
        <p:spPr>
          <a:xfrm>
            <a:off x="693093" y="2119630"/>
            <a:ext cx="16901815" cy="5981065"/>
          </a:xfrm>
          <a:prstGeom prst="rect">
            <a:avLst/>
          </a:prstGeom>
        </p:spPr>
        <p:txBody>
          <a:bodyPr lIns="0" tIns="0" rIns="0" bIns="0" rtlCol="0" anchor="t">
            <a:spAutoFit/>
          </a:bodyPr>
          <a:lstStyle/>
          <a:p>
            <a:pPr algn="ctr">
              <a:lnSpc>
                <a:spcPts val="4759"/>
              </a:lnSpc>
            </a:pPr>
            <a:r>
              <a:rPr lang="en-US" sz="3399" b="1">
                <a:solidFill>
                  <a:srgbClr val="FFFFFF"/>
                </a:solidFill>
                <a:latin typeface="Open Sans Bold"/>
                <a:ea typeface="Open Sans Bold"/>
                <a:cs typeface="Open Sans Bold"/>
                <a:sym typeface="Open Sans Bold"/>
              </a:rPr>
              <a:t> 2.5 Күрделілік дәрежесіне қарай жіктелуі</a:t>
            </a:r>
          </a:p>
          <a:p>
            <a:pPr algn="ctr">
              <a:lnSpc>
                <a:spcPts val="4759"/>
              </a:lnSpc>
            </a:pPr>
            <a:endParaRPr lang="en-US" sz="3399" b="1">
              <a:solidFill>
                <a:srgbClr val="FFFFFF"/>
              </a:solidFill>
              <a:latin typeface="Open Sans Bold"/>
              <a:ea typeface="Open Sans Bold"/>
              <a:cs typeface="Open Sans Bold"/>
              <a:sym typeface="Open Sans Bold"/>
            </a:endParaRPr>
          </a:p>
          <a:p>
            <a:pPr algn="ctr">
              <a:lnSpc>
                <a:spcPts val="4759"/>
              </a:lnSpc>
            </a:pPr>
            <a:r>
              <a:rPr lang="en-US" sz="3399">
                <a:solidFill>
                  <a:srgbClr val="FFFFFF"/>
                </a:solidFill>
                <a:latin typeface="Open Sans"/>
                <a:ea typeface="Open Sans"/>
                <a:cs typeface="Open Sans"/>
                <a:sym typeface="Open Sans"/>
              </a:rPr>
              <a:t> 1. Қарапайым органикалық қосылыстар</a:t>
            </a:r>
          </a:p>
          <a:p>
            <a:pPr algn="ctr">
              <a:lnSpc>
                <a:spcPts val="4759"/>
              </a:lnSpc>
              <a:spcBef>
                <a:spcPct val="0"/>
              </a:spcBef>
            </a:pPr>
            <a:r>
              <a:rPr lang="en-US" sz="3399">
                <a:solidFill>
                  <a:srgbClr val="FFFFFF"/>
                </a:solidFill>
                <a:latin typeface="Open Sans"/>
                <a:ea typeface="Open Sans"/>
                <a:cs typeface="Open Sans"/>
                <a:sym typeface="Open Sans"/>
              </a:rPr>
              <a:t> Тек көміртек пен сутектен (немесе аздаған элементтерден) тұрады.</a:t>
            </a:r>
          </a:p>
          <a:p>
            <a:pPr algn="ctr">
              <a:lnSpc>
                <a:spcPts val="4759"/>
              </a:lnSpc>
              <a:spcBef>
                <a:spcPct val="0"/>
              </a:spcBef>
            </a:pPr>
            <a:r>
              <a:rPr lang="en-US" sz="3399">
                <a:solidFill>
                  <a:srgbClr val="FFFFFF"/>
                </a:solidFill>
                <a:latin typeface="Open Sans"/>
                <a:ea typeface="Open Sans"/>
                <a:cs typeface="Open Sans"/>
                <a:sym typeface="Open Sans"/>
              </a:rPr>
              <a:t>Мысал: метан, этан, этанол</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 2. Туынды (күрделі) органикалық қосылыстар</a:t>
            </a:r>
          </a:p>
          <a:p>
            <a:pPr algn="ctr">
              <a:lnSpc>
                <a:spcPts val="4759"/>
              </a:lnSpc>
              <a:spcBef>
                <a:spcPct val="0"/>
              </a:spcBef>
            </a:pPr>
            <a:r>
              <a:rPr lang="en-US" sz="3399">
                <a:solidFill>
                  <a:srgbClr val="FFFFFF"/>
                </a:solidFill>
                <a:latin typeface="Open Sans"/>
                <a:ea typeface="Open Sans"/>
                <a:cs typeface="Open Sans"/>
                <a:sym typeface="Open Sans"/>
              </a:rPr>
              <a:t> Молекуласында бірнеше функционалдық топтар немесе басқа элементтер бар.</a:t>
            </a:r>
          </a:p>
          <a:p>
            <a:pPr algn="ctr">
              <a:lnSpc>
                <a:spcPts val="4759"/>
              </a:lnSpc>
              <a:spcBef>
                <a:spcPct val="0"/>
              </a:spcBef>
            </a:pPr>
            <a:r>
              <a:rPr lang="en-US" sz="3399">
                <a:solidFill>
                  <a:srgbClr val="FFFFFF"/>
                </a:solidFill>
                <a:latin typeface="Open Sans"/>
                <a:ea typeface="Open Sans"/>
                <a:cs typeface="Open Sans"/>
                <a:sym typeface="Open Sans"/>
              </a:rPr>
              <a:t>Мысал: аминоқышқылдар, қанттар, витаминдер, ДНҚ</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574998" y="3257550"/>
          <a:ext cx="8994098" cy="5133975"/>
        </p:xfrm>
        <a:graphic>
          <a:graphicData uri="http://schemas.openxmlformats.org/drawingml/2006/table">
            <a:tbl>
              <a:tblPr/>
              <a:tblGrid>
                <a:gridCol w="3665411">
                  <a:extLst>
                    <a:ext uri="{9D8B030D-6E8A-4147-A177-3AD203B41FA5}">
                      <a16:colId xmlns:a16="http://schemas.microsoft.com/office/drawing/2014/main" val="20000"/>
                    </a:ext>
                  </a:extLst>
                </a:gridCol>
                <a:gridCol w="2664344">
                  <a:extLst>
                    <a:ext uri="{9D8B030D-6E8A-4147-A177-3AD203B41FA5}">
                      <a16:colId xmlns:a16="http://schemas.microsoft.com/office/drawing/2014/main" val="20001"/>
                    </a:ext>
                  </a:extLst>
                </a:gridCol>
                <a:gridCol w="2664344">
                  <a:extLst>
                    <a:ext uri="{9D8B030D-6E8A-4147-A177-3AD203B41FA5}">
                      <a16:colId xmlns:a16="http://schemas.microsoft.com/office/drawing/2014/main" val="20002"/>
                    </a:ext>
                  </a:extLst>
                </a:gridCol>
              </a:tblGrid>
              <a:tr h="1026795">
                <a:tc>
                  <a:txBody>
                    <a:bodyPr/>
                    <a:lstStyle/>
                    <a:p>
                      <a:pPr algn="ctr">
                        <a:lnSpc>
                          <a:spcPts val="2520"/>
                        </a:lnSpc>
                        <a:defRPr/>
                      </a:pPr>
                      <a:r>
                        <a:rPr lang="en-US" sz="1800" b="1">
                          <a:solidFill>
                            <a:srgbClr val="025B6B"/>
                          </a:solidFill>
                          <a:latin typeface="Open Sans Bold"/>
                          <a:ea typeface="Open Sans Bold"/>
                          <a:cs typeface="Open Sans Bold"/>
                          <a:sym typeface="Open Sans Bold"/>
                        </a:rPr>
                        <a:t>Топ</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025B6B"/>
                          </a:solidFill>
                          <a:latin typeface="Open Sans Bold"/>
                          <a:ea typeface="Open Sans Bold"/>
                          <a:cs typeface="Open Sans Bold"/>
                          <a:sym typeface="Open Sans Bold"/>
                        </a:rPr>
                        <a:t>Байланыс түрі</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025B6B"/>
                          </a:solidFill>
                          <a:latin typeface="Open Sans Bold"/>
                          <a:ea typeface="Open Sans Bold"/>
                          <a:cs typeface="Open Sans Bold"/>
                          <a:sym typeface="Open Sans Bold"/>
                        </a:rPr>
                        <a:t>Мысал</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6795">
                <a:tc>
                  <a:txBody>
                    <a:bodyPr/>
                    <a:lstStyle/>
                    <a:p>
                      <a:pPr algn="ctr">
                        <a:lnSpc>
                          <a:spcPts val="2520"/>
                        </a:lnSpc>
                        <a:defRPr/>
                      </a:pPr>
                      <a:r>
                        <a:rPr lang="en-US" sz="1800">
                          <a:solidFill>
                            <a:srgbClr val="025B6B"/>
                          </a:solidFill>
                          <a:latin typeface="Open Sans"/>
                          <a:ea typeface="Open Sans"/>
                          <a:cs typeface="Open Sans"/>
                          <a:sym typeface="Open Sans"/>
                        </a:rPr>
                        <a:t>Алкандар</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Тек дара байланыс</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CH₄, C₂H₆</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6795">
                <a:tc>
                  <a:txBody>
                    <a:bodyPr/>
                    <a:lstStyle/>
                    <a:p>
                      <a:pPr algn="ctr">
                        <a:lnSpc>
                          <a:spcPts val="2520"/>
                        </a:lnSpc>
                        <a:defRPr/>
                      </a:pPr>
                      <a:r>
                        <a:rPr lang="en-US" sz="1800">
                          <a:solidFill>
                            <a:srgbClr val="025B6B"/>
                          </a:solidFill>
                          <a:latin typeface="Open Sans"/>
                          <a:ea typeface="Open Sans"/>
                          <a:cs typeface="Open Sans"/>
                          <a:sym typeface="Open Sans"/>
                        </a:rPr>
                        <a:t>Алкендер</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Бір қос байланыс</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C₂H₄, C₃H₆</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6795">
                <a:tc>
                  <a:txBody>
                    <a:bodyPr/>
                    <a:lstStyle/>
                    <a:p>
                      <a:pPr algn="ctr">
                        <a:lnSpc>
                          <a:spcPts val="2520"/>
                        </a:lnSpc>
                        <a:defRPr/>
                      </a:pPr>
                      <a:r>
                        <a:rPr lang="en-US" sz="1800">
                          <a:solidFill>
                            <a:srgbClr val="025B6B"/>
                          </a:solidFill>
                          <a:latin typeface="Open Sans"/>
                          <a:ea typeface="Open Sans"/>
                          <a:cs typeface="Open Sans"/>
                          <a:sym typeface="Open Sans"/>
                        </a:rPr>
                        <a:t>Алкиндер</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Бір үштік байланыс</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C₂H₂, C₃H₄</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6795">
                <a:tc>
                  <a:txBody>
                    <a:bodyPr/>
                    <a:lstStyle/>
                    <a:p>
                      <a:pPr algn="ctr">
                        <a:lnSpc>
                          <a:spcPts val="2520"/>
                        </a:lnSpc>
                        <a:defRPr/>
                      </a:pPr>
                      <a:r>
                        <a:rPr lang="en-US" sz="1800">
                          <a:solidFill>
                            <a:srgbClr val="025B6B"/>
                          </a:solidFill>
                          <a:latin typeface="Open Sans"/>
                          <a:ea typeface="Open Sans"/>
                          <a:cs typeface="Open Sans"/>
                          <a:sym typeface="Open Sans"/>
                        </a:rPr>
                        <a:t>Арендер (ароматты)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Бензол сақинасы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C₆H₆, C₆H₅CH₃</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3"/>
          <p:cNvSpPr txBox="1"/>
          <p:nvPr/>
        </p:nvSpPr>
        <p:spPr>
          <a:xfrm>
            <a:off x="1028700" y="373106"/>
            <a:ext cx="16394295" cy="2380615"/>
          </a:xfrm>
          <a:prstGeom prst="rect">
            <a:avLst/>
          </a:prstGeom>
        </p:spPr>
        <p:txBody>
          <a:bodyPr lIns="0" tIns="0" rIns="0" bIns="0" rtlCol="0" anchor="t">
            <a:spAutoFit/>
          </a:bodyPr>
          <a:lstStyle/>
          <a:p>
            <a:pPr algn="ctr">
              <a:lnSpc>
                <a:spcPts val="4759"/>
              </a:lnSpc>
              <a:spcBef>
                <a:spcPct val="0"/>
              </a:spcBef>
            </a:pPr>
            <a:r>
              <a:rPr lang="en-US" sz="3399">
                <a:solidFill>
                  <a:srgbClr val="025B6B"/>
                </a:solidFill>
                <a:latin typeface="Open Sans"/>
                <a:ea typeface="Open Sans"/>
                <a:cs typeface="Open Sans"/>
                <a:sym typeface="Open Sans"/>
              </a:rPr>
              <a:t> 2.6 Көмірсутектердің жеке жіктелуі (ерекше маңызды)</a:t>
            </a:r>
          </a:p>
          <a:p>
            <a:pPr algn="ctr">
              <a:lnSpc>
                <a:spcPts val="4759"/>
              </a:lnSpc>
              <a:spcBef>
                <a:spcPct val="0"/>
              </a:spcBef>
            </a:pPr>
            <a:r>
              <a:rPr lang="en-US" sz="3399">
                <a:solidFill>
                  <a:srgbClr val="025B6B"/>
                </a:solidFill>
                <a:latin typeface="Open Sans"/>
                <a:ea typeface="Open Sans"/>
                <a:cs typeface="Open Sans"/>
                <a:sym typeface="Open Sans"/>
              </a:rPr>
              <a:t> Көмірсутектер – құрамында тек көміртек пен сутек бар қосылыстар. Олар үш негізгі топқа бөлінеді:</a:t>
            </a:r>
          </a:p>
          <a:p>
            <a:pPr algn="ctr">
              <a:lnSpc>
                <a:spcPts val="4759"/>
              </a:lnSpc>
              <a:spcBef>
                <a:spcPct val="0"/>
              </a:spcBef>
            </a:pPr>
            <a:endParaRPr lang="en-US" sz="3399">
              <a:solidFill>
                <a:srgbClr val="025B6B"/>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19929" y="2688537"/>
            <a:ext cx="15648141" cy="4852777"/>
          </a:xfrm>
          <a:prstGeom prst="rect">
            <a:avLst/>
          </a:prstGeom>
        </p:spPr>
        <p:txBody>
          <a:bodyPr lIns="0" tIns="0" rIns="0" bIns="0" rtlCol="0" anchor="t">
            <a:spAutoFit/>
          </a:bodyPr>
          <a:lstStyle/>
          <a:p>
            <a:pPr algn="ctr">
              <a:lnSpc>
                <a:spcPts val="4295"/>
              </a:lnSpc>
              <a:spcBef>
                <a:spcPct val="0"/>
              </a:spcBef>
            </a:pPr>
            <a:r>
              <a:rPr lang="en-US" sz="3068">
                <a:solidFill>
                  <a:srgbClr val="025B6B"/>
                </a:solidFill>
                <a:latin typeface="Open Sans"/>
                <a:ea typeface="Open Sans"/>
                <a:cs typeface="Open Sans"/>
                <a:sym typeface="Open Sans"/>
              </a:rPr>
              <a:t> Сонымен, органикалық қосылыстар — құрылымы, функционалдық топтары және химиялық қасиеттері бойынша алуан түрлі заттар. Оларды жіктеу — бұл қосылыстардың ортақ белгілерін түсініп, олардың құрылымын жүйелеуге мүмкіндік береді. Органикалық қосылыстарды жіктеу бірнеше бағыт бойынша жүзеге асырылады: құрылымына қарай (ашық немесе тұйық тізбекті), функционалдық топтарына байланысты, химиялық туындысына қарай (қарапайым немесе туынды), сондай-ақ байланыс түріне қарай (қаныққан, қанықпаған немесе ароматты қосылыстар ретінде).</a:t>
            </a:r>
          </a:p>
          <a:p>
            <a:pPr algn="ctr">
              <a:lnSpc>
                <a:spcPts val="4295"/>
              </a:lnSpc>
              <a:spcBef>
                <a:spcPct val="0"/>
              </a:spcBef>
            </a:pPr>
            <a:endParaRPr lang="en-US" sz="3068">
              <a:solidFill>
                <a:srgbClr val="025B6B"/>
              </a:solidFill>
              <a:latin typeface="Open Sans"/>
              <a:ea typeface="Open Sans"/>
              <a:cs typeface="Open Sans"/>
              <a:sym typeface="Open Sans"/>
            </a:endParaRPr>
          </a:p>
        </p:txBody>
      </p:sp>
      <p:sp>
        <p:nvSpPr>
          <p:cNvPr id="3" name="Freeform 3"/>
          <p:cNvSpPr/>
          <p:nvPr/>
        </p:nvSpPr>
        <p:spPr>
          <a:xfrm rot="1174651">
            <a:off x="1352897" y="7426755"/>
            <a:ext cx="1641495" cy="2218237"/>
          </a:xfrm>
          <a:custGeom>
            <a:avLst/>
            <a:gdLst/>
            <a:ahLst/>
            <a:cxnLst/>
            <a:rect l="l" t="t" r="r" b="b"/>
            <a:pathLst>
              <a:path w="1641495" h="2218237">
                <a:moveTo>
                  <a:pt x="0" y="0"/>
                </a:moveTo>
                <a:lnTo>
                  <a:pt x="1641495" y="0"/>
                </a:lnTo>
                <a:lnTo>
                  <a:pt x="1641495" y="2218236"/>
                </a:lnTo>
                <a:lnTo>
                  <a:pt x="0" y="22182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25B6B"/>
        </a:solidFill>
        <a:effectLst/>
      </p:bgPr>
    </p:bg>
    <p:spTree>
      <p:nvGrpSpPr>
        <p:cNvPr id="1" name=""/>
        <p:cNvGrpSpPr/>
        <p:nvPr/>
      </p:nvGrpSpPr>
      <p:grpSpPr>
        <a:xfrm>
          <a:off x="0" y="0"/>
          <a:ext cx="0" cy="0"/>
          <a:chOff x="0" y="0"/>
          <a:chExt cx="0" cy="0"/>
        </a:xfrm>
      </p:grpSpPr>
      <p:sp>
        <p:nvSpPr>
          <p:cNvPr id="2" name="TextBox 2"/>
          <p:cNvSpPr txBox="1"/>
          <p:nvPr/>
        </p:nvSpPr>
        <p:spPr>
          <a:xfrm>
            <a:off x="1046756" y="990600"/>
            <a:ext cx="15332981" cy="8963058"/>
          </a:xfrm>
          <a:prstGeom prst="rect">
            <a:avLst/>
          </a:prstGeom>
        </p:spPr>
        <p:txBody>
          <a:bodyPr lIns="0" tIns="0" rIns="0" bIns="0" rtlCol="0" anchor="t">
            <a:spAutoFit/>
          </a:bodyPr>
          <a:lstStyle/>
          <a:p>
            <a:pPr algn="l">
              <a:lnSpc>
                <a:spcPts val="3148"/>
              </a:lnSpc>
            </a:pPr>
            <a:r>
              <a:rPr lang="en-US" sz="2248">
                <a:solidFill>
                  <a:srgbClr val="FFFFFF"/>
                </a:solidFill>
                <a:latin typeface="Open Sans"/>
                <a:ea typeface="Open Sans"/>
                <a:cs typeface="Open Sans"/>
                <a:sym typeface="Open Sans"/>
              </a:rPr>
              <a:t> 3. Номенклатура түрлері:</a:t>
            </a:r>
          </a:p>
          <a:p>
            <a:pPr algn="l">
              <a:lnSpc>
                <a:spcPts val="3148"/>
              </a:lnSpc>
            </a:pPr>
            <a:endParaRPr lang="en-US" sz="2248">
              <a:solidFill>
                <a:srgbClr val="FFFFFF"/>
              </a:solidFill>
              <a:latin typeface="Open Sans"/>
              <a:ea typeface="Open Sans"/>
              <a:cs typeface="Open Sans"/>
              <a:sym typeface="Open Sans"/>
            </a:endParaRPr>
          </a:p>
          <a:p>
            <a:pPr algn="l">
              <a:lnSpc>
                <a:spcPts val="3148"/>
              </a:lnSpc>
              <a:spcBef>
                <a:spcPct val="0"/>
              </a:spcBef>
            </a:pPr>
            <a:r>
              <a:rPr lang="en-US" sz="2248">
                <a:solidFill>
                  <a:srgbClr val="FFFFFF"/>
                </a:solidFill>
                <a:latin typeface="Open Sans"/>
                <a:ea typeface="Open Sans"/>
                <a:cs typeface="Open Sans"/>
                <a:sym typeface="Open Sans"/>
              </a:rPr>
              <a:t> а) Тривиалды номенклатура:</a:t>
            </a:r>
          </a:p>
          <a:p>
            <a:pPr algn="l">
              <a:lnSpc>
                <a:spcPts val="3148"/>
              </a:lnSpc>
              <a:spcBef>
                <a:spcPct val="0"/>
              </a:spcBef>
            </a:pPr>
            <a:r>
              <a:rPr lang="en-US" sz="2248">
                <a:solidFill>
                  <a:srgbClr val="FFFFFF"/>
                </a:solidFill>
                <a:latin typeface="Open Sans"/>
                <a:ea typeface="Open Sans"/>
                <a:cs typeface="Open Sans"/>
                <a:sym typeface="Open Sans"/>
              </a:rPr>
              <a:t> -                Ең көне, дәстүрлі атаулар.</a:t>
            </a:r>
          </a:p>
          <a:p>
            <a:pPr algn="l">
              <a:lnSpc>
                <a:spcPts val="3148"/>
              </a:lnSpc>
              <a:spcBef>
                <a:spcPct val="0"/>
              </a:spcBef>
            </a:pPr>
            <a:r>
              <a:rPr lang="en-US" sz="2248">
                <a:solidFill>
                  <a:srgbClr val="FFFFFF"/>
                </a:solidFill>
                <a:latin typeface="Open Sans"/>
                <a:ea typeface="Open Sans"/>
                <a:cs typeface="Open Sans"/>
                <a:sym typeface="Open Sans"/>
              </a:rPr>
              <a:t> -                Көп жағдайда қосылыс көзіне, қасиетіне немесе қолданылуына байланысты қойылған.</a:t>
            </a:r>
          </a:p>
          <a:p>
            <a:pPr algn="l">
              <a:lnSpc>
                <a:spcPts val="3148"/>
              </a:lnSpc>
              <a:spcBef>
                <a:spcPct val="0"/>
              </a:spcBef>
            </a:pPr>
            <a:r>
              <a:rPr lang="en-US" sz="2248">
                <a:solidFill>
                  <a:srgbClr val="FFFFFF"/>
                </a:solidFill>
                <a:latin typeface="Open Sans"/>
                <a:ea typeface="Open Sans"/>
                <a:cs typeface="Open Sans"/>
                <a:sym typeface="Open Sans"/>
              </a:rPr>
              <a:t>Мысал: CH₃COOH — сірке қышқылы; CH₃OH — метил спирті</a:t>
            </a:r>
          </a:p>
          <a:p>
            <a:pPr algn="l">
              <a:lnSpc>
                <a:spcPts val="3148"/>
              </a:lnSpc>
              <a:spcBef>
                <a:spcPct val="0"/>
              </a:spcBef>
            </a:pPr>
            <a:endParaRPr lang="en-US" sz="2248">
              <a:solidFill>
                <a:srgbClr val="FFFFFF"/>
              </a:solidFill>
              <a:latin typeface="Open Sans"/>
              <a:ea typeface="Open Sans"/>
              <a:cs typeface="Open Sans"/>
              <a:sym typeface="Open Sans"/>
            </a:endParaRPr>
          </a:p>
          <a:p>
            <a:pPr algn="l">
              <a:lnSpc>
                <a:spcPts val="3148"/>
              </a:lnSpc>
              <a:spcBef>
                <a:spcPct val="0"/>
              </a:spcBef>
            </a:pPr>
            <a:r>
              <a:rPr lang="en-US" sz="2248">
                <a:solidFill>
                  <a:srgbClr val="FFFFFF"/>
                </a:solidFill>
                <a:latin typeface="Open Sans"/>
                <a:ea typeface="Open Sans"/>
                <a:cs typeface="Open Sans"/>
                <a:sym typeface="Open Sans"/>
              </a:rPr>
              <a:t> б) Рационалды номенклатура:</a:t>
            </a:r>
          </a:p>
          <a:p>
            <a:pPr algn="l">
              <a:lnSpc>
                <a:spcPts val="3148"/>
              </a:lnSpc>
              <a:spcBef>
                <a:spcPct val="0"/>
              </a:spcBef>
            </a:pPr>
            <a:r>
              <a:rPr lang="en-US" sz="2248">
                <a:solidFill>
                  <a:srgbClr val="FFFFFF"/>
                </a:solidFill>
                <a:latin typeface="Open Sans"/>
                <a:ea typeface="Open Sans"/>
                <a:cs typeface="Open Sans"/>
                <a:sym typeface="Open Sans"/>
              </a:rPr>
              <a:t> -                Қосылыстың негізгі құрылымын немесе туындысын көрсетуге бағытталған.</a:t>
            </a:r>
          </a:p>
          <a:p>
            <a:pPr algn="l">
              <a:lnSpc>
                <a:spcPts val="3148"/>
              </a:lnSpc>
              <a:spcBef>
                <a:spcPct val="0"/>
              </a:spcBef>
            </a:pPr>
            <a:r>
              <a:rPr lang="en-US" sz="2248">
                <a:solidFill>
                  <a:srgbClr val="FFFFFF"/>
                </a:solidFill>
                <a:latin typeface="Open Sans"/>
                <a:ea typeface="Open Sans"/>
                <a:cs typeface="Open Sans"/>
                <a:sym typeface="Open Sans"/>
              </a:rPr>
              <a:t> -                Күрделі қосылыстардың атауларын жеңілдетуге арналған.</a:t>
            </a:r>
          </a:p>
          <a:p>
            <a:pPr algn="l">
              <a:lnSpc>
                <a:spcPts val="3148"/>
              </a:lnSpc>
              <a:spcBef>
                <a:spcPct val="0"/>
              </a:spcBef>
            </a:pPr>
            <a:r>
              <a:rPr lang="en-US" sz="2248">
                <a:solidFill>
                  <a:srgbClr val="FFFFFF"/>
                </a:solidFill>
                <a:latin typeface="Open Sans"/>
                <a:ea typeface="Open Sans"/>
                <a:cs typeface="Open Sans"/>
                <a:sym typeface="Open Sans"/>
              </a:rPr>
              <a:t> Мысал: CH₃CH₂COOH — пропион қышқылы (рационалды), бірақ IUPAC атауы —пропан қышқылы.</a:t>
            </a:r>
          </a:p>
          <a:p>
            <a:pPr algn="l">
              <a:lnSpc>
                <a:spcPts val="3148"/>
              </a:lnSpc>
              <a:spcBef>
                <a:spcPct val="0"/>
              </a:spcBef>
            </a:pPr>
            <a:endParaRPr lang="en-US" sz="2248">
              <a:solidFill>
                <a:srgbClr val="FFFFFF"/>
              </a:solidFill>
              <a:latin typeface="Open Sans"/>
              <a:ea typeface="Open Sans"/>
              <a:cs typeface="Open Sans"/>
              <a:sym typeface="Open Sans"/>
            </a:endParaRPr>
          </a:p>
          <a:p>
            <a:pPr algn="l">
              <a:lnSpc>
                <a:spcPts val="3148"/>
              </a:lnSpc>
              <a:spcBef>
                <a:spcPct val="0"/>
              </a:spcBef>
            </a:pPr>
            <a:r>
              <a:rPr lang="en-US" sz="2248">
                <a:solidFill>
                  <a:srgbClr val="FFFFFF"/>
                </a:solidFill>
                <a:latin typeface="Open Sans"/>
                <a:ea typeface="Open Sans"/>
                <a:cs typeface="Open Sans"/>
                <a:sym typeface="Open Sans"/>
              </a:rPr>
              <a:t> в) Жүйелік (IUPAC) номенклатура:</a:t>
            </a:r>
          </a:p>
          <a:p>
            <a:pPr algn="l">
              <a:lnSpc>
                <a:spcPts val="3148"/>
              </a:lnSpc>
              <a:spcBef>
                <a:spcPct val="0"/>
              </a:spcBef>
            </a:pPr>
            <a:r>
              <a:rPr lang="en-US" sz="2248">
                <a:solidFill>
                  <a:srgbClr val="FFFFFF"/>
                </a:solidFill>
                <a:latin typeface="Open Sans"/>
                <a:ea typeface="Open Sans"/>
                <a:cs typeface="Open Sans"/>
                <a:sym typeface="Open Sans"/>
              </a:rPr>
              <a:t> -                Халықаралық таза және бірізді ережелерге негізделген.</a:t>
            </a:r>
          </a:p>
          <a:p>
            <a:pPr algn="l">
              <a:lnSpc>
                <a:spcPts val="3148"/>
              </a:lnSpc>
              <a:spcBef>
                <a:spcPct val="0"/>
              </a:spcBef>
            </a:pPr>
            <a:r>
              <a:rPr lang="en-US" sz="2248">
                <a:solidFill>
                  <a:srgbClr val="FFFFFF"/>
                </a:solidFill>
                <a:latin typeface="Open Sans"/>
                <a:ea typeface="Open Sans"/>
                <a:cs typeface="Open Sans"/>
                <a:sym typeface="Open Sans"/>
              </a:rPr>
              <a:t> -                Қосылыстың құрылымына қарай негізгі тізбек таңдалады және функционалды топтарға сәйкес атау беріледі.</a:t>
            </a:r>
          </a:p>
          <a:p>
            <a:pPr algn="l">
              <a:lnSpc>
                <a:spcPts val="3148"/>
              </a:lnSpc>
              <a:spcBef>
                <a:spcPct val="0"/>
              </a:spcBef>
            </a:pPr>
            <a:r>
              <a:rPr lang="en-US" sz="2248">
                <a:solidFill>
                  <a:srgbClr val="FFFFFF"/>
                </a:solidFill>
                <a:latin typeface="Open Sans"/>
                <a:ea typeface="Open Sans"/>
                <a:cs typeface="Open Sans"/>
                <a:sym typeface="Open Sans"/>
              </a:rPr>
              <a:t>Мысал: CH₃CH₂CH₂OH — пропан-1-ол; CH₃COCH₃ — пропан-2-он</a:t>
            </a:r>
          </a:p>
          <a:p>
            <a:pPr algn="l">
              <a:lnSpc>
                <a:spcPts val="3148"/>
              </a:lnSpc>
              <a:spcBef>
                <a:spcPct val="0"/>
              </a:spcBef>
            </a:pPr>
            <a:endParaRPr lang="en-US" sz="2248">
              <a:solidFill>
                <a:srgbClr val="FFFFFF"/>
              </a:solidFill>
              <a:latin typeface="Open Sans"/>
              <a:ea typeface="Open Sans"/>
              <a:cs typeface="Open Sans"/>
              <a:sym typeface="Open Sans"/>
            </a:endParaRPr>
          </a:p>
          <a:p>
            <a:pPr algn="l">
              <a:lnSpc>
                <a:spcPts val="3148"/>
              </a:lnSpc>
              <a:spcBef>
                <a:spcPct val="0"/>
              </a:spcBef>
            </a:pPr>
            <a:r>
              <a:rPr lang="en-US" sz="2248">
                <a:solidFill>
                  <a:srgbClr val="FFFFFF"/>
                </a:solidFill>
                <a:latin typeface="Open Sans"/>
                <a:ea typeface="Open Sans"/>
                <a:cs typeface="Open Sans"/>
                <a:sym typeface="Open Sans"/>
              </a:rPr>
              <a:t> г) Радикалды-функционалды номенклатура:</a:t>
            </a:r>
          </a:p>
          <a:p>
            <a:pPr algn="l">
              <a:lnSpc>
                <a:spcPts val="3148"/>
              </a:lnSpc>
              <a:spcBef>
                <a:spcPct val="0"/>
              </a:spcBef>
            </a:pPr>
            <a:r>
              <a:rPr lang="en-US" sz="2248">
                <a:solidFill>
                  <a:srgbClr val="FFFFFF"/>
                </a:solidFill>
                <a:latin typeface="Open Sans"/>
                <a:ea typeface="Open Sans"/>
                <a:cs typeface="Open Sans"/>
                <a:sym typeface="Open Sans"/>
              </a:rPr>
              <a:t> -                Қосылыстың құрылымын радикалдар мен функционалды топтар негізінде сипаттайды.</a:t>
            </a:r>
          </a:p>
          <a:p>
            <a:pPr algn="l">
              <a:lnSpc>
                <a:spcPts val="3148"/>
              </a:lnSpc>
              <a:spcBef>
                <a:spcPct val="0"/>
              </a:spcBef>
            </a:pPr>
            <a:r>
              <a:rPr lang="en-US" sz="2248">
                <a:solidFill>
                  <a:srgbClr val="FFFFFF"/>
                </a:solidFill>
                <a:latin typeface="Open Sans"/>
                <a:ea typeface="Open Sans"/>
                <a:cs typeface="Open Sans"/>
                <a:sym typeface="Open Sans"/>
              </a:rPr>
              <a:t> -                Радикал – молекуладағы сутек атомы алмасқан көмірсутек бөлігі.</a:t>
            </a:r>
          </a:p>
          <a:p>
            <a:pPr algn="l">
              <a:lnSpc>
                <a:spcPts val="3148"/>
              </a:lnSpc>
              <a:spcBef>
                <a:spcPct val="0"/>
              </a:spcBef>
            </a:pPr>
            <a:r>
              <a:rPr lang="en-US" sz="2248">
                <a:solidFill>
                  <a:srgbClr val="FFFFFF"/>
                </a:solidFill>
                <a:latin typeface="Open Sans"/>
                <a:ea typeface="Open Sans"/>
                <a:cs typeface="Open Sans"/>
                <a:sym typeface="Open Sans"/>
              </a:rPr>
              <a:t>Мысал: CH₃CH₂OH — этил спирті (этил + -OH тобы)</a:t>
            </a:r>
          </a:p>
          <a:p>
            <a:pPr algn="l">
              <a:lnSpc>
                <a:spcPts val="3148"/>
              </a:lnSpc>
              <a:spcBef>
                <a:spcPct val="0"/>
              </a:spcBef>
            </a:pPr>
            <a:endParaRPr lang="en-US" sz="2248">
              <a:solidFill>
                <a:srgbClr val="FFFFF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25B6B"/>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488062" y="2726507"/>
          <a:ext cx="13311876" cy="6531793"/>
        </p:xfrm>
        <a:graphic>
          <a:graphicData uri="http://schemas.openxmlformats.org/drawingml/2006/table">
            <a:tbl>
              <a:tblPr/>
              <a:tblGrid>
                <a:gridCol w="2662375">
                  <a:extLst>
                    <a:ext uri="{9D8B030D-6E8A-4147-A177-3AD203B41FA5}">
                      <a16:colId xmlns:a16="http://schemas.microsoft.com/office/drawing/2014/main" val="20000"/>
                    </a:ext>
                  </a:extLst>
                </a:gridCol>
                <a:gridCol w="2662375">
                  <a:extLst>
                    <a:ext uri="{9D8B030D-6E8A-4147-A177-3AD203B41FA5}">
                      <a16:colId xmlns:a16="http://schemas.microsoft.com/office/drawing/2014/main" val="20001"/>
                    </a:ext>
                  </a:extLst>
                </a:gridCol>
                <a:gridCol w="2662375">
                  <a:extLst>
                    <a:ext uri="{9D8B030D-6E8A-4147-A177-3AD203B41FA5}">
                      <a16:colId xmlns:a16="http://schemas.microsoft.com/office/drawing/2014/main" val="20002"/>
                    </a:ext>
                  </a:extLst>
                </a:gridCol>
                <a:gridCol w="2662375">
                  <a:extLst>
                    <a:ext uri="{9D8B030D-6E8A-4147-A177-3AD203B41FA5}">
                      <a16:colId xmlns:a16="http://schemas.microsoft.com/office/drawing/2014/main" val="20003"/>
                    </a:ext>
                  </a:extLst>
                </a:gridCol>
                <a:gridCol w="2662375">
                  <a:extLst>
                    <a:ext uri="{9D8B030D-6E8A-4147-A177-3AD203B41FA5}">
                      <a16:colId xmlns:a16="http://schemas.microsoft.com/office/drawing/2014/main" val="20004"/>
                    </a:ext>
                  </a:extLst>
                </a:gridCol>
              </a:tblGrid>
              <a:tr h="1632948">
                <a:tc>
                  <a:txBody>
                    <a:bodyPr/>
                    <a:lstStyle/>
                    <a:p>
                      <a:pPr algn="ctr">
                        <a:lnSpc>
                          <a:spcPts val="2520"/>
                        </a:lnSpc>
                        <a:defRPr/>
                      </a:pPr>
                      <a:r>
                        <a:rPr lang="en-US" sz="1800" b="1">
                          <a:solidFill>
                            <a:srgbClr val="FFFFFF"/>
                          </a:solidFill>
                          <a:latin typeface="Open Sans Bold"/>
                          <a:ea typeface="Open Sans Bold"/>
                          <a:cs typeface="Open Sans Bold"/>
                          <a:sym typeface="Open Sans Bold"/>
                        </a:rPr>
                        <a:t>Формула</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Тривиалды атауы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Рационалды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Жүйелік (IUPAC)</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Радикалды-функционалды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632948">
                <a:tc>
                  <a:txBody>
                    <a:bodyPr/>
                    <a:lstStyle/>
                    <a:p>
                      <a:pPr algn="ctr">
                        <a:lnSpc>
                          <a:spcPts val="2520"/>
                        </a:lnSpc>
                        <a:defRPr/>
                      </a:pPr>
                      <a:r>
                        <a:rPr lang="en-US" sz="1800">
                          <a:solidFill>
                            <a:srgbClr val="FFFFFF"/>
                          </a:solidFill>
                          <a:latin typeface="Open Sans"/>
                          <a:ea typeface="Open Sans"/>
                          <a:cs typeface="Open Sans"/>
                          <a:sym typeface="Open Sans"/>
                        </a:rPr>
                        <a:t>CH₄</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Метан</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Метан</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Метил гидрид</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632948">
                <a:tc>
                  <a:txBody>
                    <a:bodyPr/>
                    <a:lstStyle/>
                    <a:p>
                      <a:pPr algn="ctr">
                        <a:lnSpc>
                          <a:spcPts val="2520"/>
                        </a:lnSpc>
                        <a:defRPr/>
                      </a:pPr>
                      <a:r>
                        <a:rPr lang="en-US" sz="1800">
                          <a:solidFill>
                            <a:srgbClr val="FFFFFF"/>
                          </a:solidFill>
                          <a:latin typeface="Open Sans"/>
                          <a:ea typeface="Open Sans"/>
                          <a:cs typeface="Open Sans"/>
                          <a:sym typeface="Open Sans"/>
                        </a:rPr>
                        <a:t>CH₃CH₂OH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Этил спирті</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Этанол</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Этил спирті</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632948">
                <a:tc>
                  <a:txBody>
                    <a:bodyPr/>
                    <a:lstStyle/>
                    <a:p>
                      <a:pPr algn="ctr">
                        <a:lnSpc>
                          <a:spcPts val="2520"/>
                        </a:lnSpc>
                        <a:defRPr/>
                      </a:pPr>
                      <a:r>
                        <a:rPr lang="en-US" sz="1800">
                          <a:solidFill>
                            <a:srgbClr val="FFFFFF"/>
                          </a:solidFill>
                          <a:latin typeface="Open Sans"/>
                          <a:ea typeface="Open Sans"/>
                          <a:cs typeface="Open Sans"/>
                          <a:sym typeface="Open Sans"/>
                        </a:rPr>
                        <a:t>CH₃COOH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Сірке қышқылы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Ацет қышқылы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Этан қышқылы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Метилформиат</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5473229" y="1334405"/>
            <a:ext cx="7341543" cy="5803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 Қысқаша салыстырмалы кесте: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25B6B"/>
        </a:solidFill>
        <a:effectLst/>
      </p:bgPr>
    </p:bg>
    <p:spTree>
      <p:nvGrpSpPr>
        <p:cNvPr id="1" name=""/>
        <p:cNvGrpSpPr/>
        <p:nvPr/>
      </p:nvGrpSpPr>
      <p:grpSpPr>
        <a:xfrm>
          <a:off x="0" y="0"/>
          <a:ext cx="0" cy="0"/>
          <a:chOff x="0" y="0"/>
          <a:chExt cx="0" cy="0"/>
        </a:xfrm>
      </p:grpSpPr>
      <p:sp>
        <p:nvSpPr>
          <p:cNvPr id="2" name="TextBox 2"/>
          <p:cNvSpPr txBox="1"/>
          <p:nvPr/>
        </p:nvSpPr>
        <p:spPr>
          <a:xfrm>
            <a:off x="1323976" y="971550"/>
            <a:ext cx="15640048" cy="8729575"/>
          </a:xfrm>
          <a:prstGeom prst="rect">
            <a:avLst/>
          </a:prstGeom>
        </p:spPr>
        <p:txBody>
          <a:bodyPr lIns="0" tIns="0" rIns="0" bIns="0" rtlCol="0" anchor="t">
            <a:spAutoFit/>
          </a:bodyPr>
          <a:lstStyle/>
          <a:p>
            <a:pPr algn="ctr">
              <a:lnSpc>
                <a:spcPts val="4338"/>
              </a:lnSpc>
              <a:spcBef>
                <a:spcPct val="0"/>
              </a:spcBef>
            </a:pPr>
            <a:r>
              <a:rPr lang="en-US" sz="3098">
                <a:solidFill>
                  <a:srgbClr val="FFFFFF"/>
                </a:solidFill>
                <a:latin typeface="Open Sans"/>
                <a:ea typeface="Open Sans"/>
                <a:cs typeface="Open Sans"/>
                <a:sym typeface="Open Sans"/>
              </a:rPr>
              <a:t> Сонымен қорыта келгенде, рационалды номенклатура — бұл қосылыстың құрамындағы функционалдық топтарға және химиялық қасиеттеріне негізделген атау беру әдісі. Ол қосылыстың табиғатын анық көрсетеді және химиялық реакцияларды болжауға көмектеседі. Жүйелік (систематикалық) номенклатура — халықаралық стандарттарға сәйкес (IUPAC) қосылыстың молекулалық құрылымына сүйене отырып жасалады. Бұл жүйе қосылыстарды бірізді және нақты атаумен сипаттауға мүмкіндік береді, әсіресе күрделі қосылыстарда маңызды. Тривиалды номенклатура — тарихи қалыптасқан, көбінесе химиялық құрылымын толығымен көрсетпейтін, қарапайым немесе кеңінен тараған атауларды қолдану. Ол күнделікті тәжірибеде жиі қолданылады, бірақ химиялық нақтылыққа кейде сай келмеуі мүмкін.</a:t>
            </a:r>
          </a:p>
          <a:p>
            <a:pPr algn="ctr">
              <a:lnSpc>
                <a:spcPts val="4338"/>
              </a:lnSpc>
              <a:spcBef>
                <a:spcPct val="0"/>
              </a:spcBef>
            </a:pPr>
            <a:r>
              <a:rPr lang="en-US" sz="3098">
                <a:solidFill>
                  <a:srgbClr val="FFFFFF"/>
                </a:solidFill>
                <a:latin typeface="Open Sans"/>
                <a:ea typeface="Open Sans"/>
                <a:cs typeface="Open Sans"/>
                <a:sym typeface="Open Sans"/>
              </a:rPr>
              <a:t> Сонымен, органикалық қосылыстардың номенклатурасы химиктерге заттарды дұрыс атауға, олардың құрылымын түсінуге және ғылыми ақпаратты тиімді алмасуға мүмкіндік береді. Әр номенклатура түрінің өз орны мен маңызы бар, оларды бір-бірін толықтыратын құралдар ретінде қарастыруға болады.</a:t>
            </a:r>
          </a:p>
          <a:p>
            <a:pPr algn="ctr">
              <a:lnSpc>
                <a:spcPts val="4338"/>
              </a:lnSpc>
              <a:spcBef>
                <a:spcPct val="0"/>
              </a:spcBef>
            </a:pPr>
            <a:endParaRPr lang="en-US" sz="3098">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5B6B"/>
        </a:solidFill>
        <a:effectLst/>
      </p:bgPr>
    </p:bg>
    <p:spTree>
      <p:nvGrpSpPr>
        <p:cNvPr id="1" name=""/>
        <p:cNvGrpSpPr/>
        <p:nvPr/>
      </p:nvGrpSpPr>
      <p:grpSpPr>
        <a:xfrm>
          <a:off x="0" y="0"/>
          <a:ext cx="0" cy="0"/>
          <a:chOff x="0" y="0"/>
          <a:chExt cx="0" cy="0"/>
        </a:xfrm>
      </p:grpSpPr>
      <p:sp>
        <p:nvSpPr>
          <p:cNvPr id="2" name="TextBox 2"/>
          <p:cNvSpPr txBox="1"/>
          <p:nvPr/>
        </p:nvSpPr>
        <p:spPr>
          <a:xfrm>
            <a:off x="1028700" y="919480"/>
            <a:ext cx="17800074" cy="8381365"/>
          </a:xfrm>
          <a:prstGeom prst="rect">
            <a:avLst/>
          </a:prstGeom>
        </p:spPr>
        <p:txBody>
          <a:bodyPr lIns="0" tIns="0" rIns="0" bIns="0" rtlCol="0" anchor="t">
            <a:spAutoFit/>
          </a:bodyPr>
          <a:lstStyle/>
          <a:p>
            <a:pPr algn="l">
              <a:lnSpc>
                <a:spcPts val="4759"/>
              </a:lnSpc>
              <a:spcBef>
                <a:spcPct val="0"/>
              </a:spcBef>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Дәріс мақсаты: </a:t>
            </a:r>
            <a:r>
              <a:rPr lang="en-US" sz="3399">
                <a:solidFill>
                  <a:srgbClr val="FFFFFF"/>
                </a:solidFill>
                <a:latin typeface="Open Sans"/>
                <a:ea typeface="Open Sans"/>
                <a:cs typeface="Open Sans"/>
                <a:sym typeface="Open Sans"/>
              </a:rPr>
              <a:t>Органикалық қосылыстардың жіктелуін түсіндіру; әртүрлі номенклатура түрлерін (тривиалды, рационалды, жүйелік және радикалды-функционалды) ажырата білуге үйрету; халықаралық (IUPAC) жүйесіне сәйкес атауларды дұрыс қолдана білуге дағдыландыру.</a:t>
            </a:r>
          </a:p>
          <a:p>
            <a:pPr algn="l">
              <a:lnSpc>
                <a:spcPts val="4759"/>
              </a:lnSpc>
              <a:spcBef>
                <a:spcPct val="0"/>
              </a:spcBef>
            </a:pPr>
            <a:endParaRPr lang="en-US" sz="3399">
              <a:solidFill>
                <a:srgbClr val="FFFFFF"/>
              </a:solidFill>
              <a:latin typeface="Open Sans"/>
              <a:ea typeface="Open Sans"/>
              <a:cs typeface="Open Sans"/>
              <a:sym typeface="Open Sans"/>
            </a:endParaRPr>
          </a:p>
          <a:p>
            <a:pPr algn="l">
              <a:lnSpc>
                <a:spcPts val="4759"/>
              </a:lnSpc>
              <a:spcBef>
                <a:spcPct val="0"/>
              </a:spcBef>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Дәріс жоспары:</a:t>
            </a:r>
          </a:p>
          <a:p>
            <a:pPr algn="l">
              <a:lnSpc>
                <a:spcPts val="4759"/>
              </a:lnSpc>
              <a:spcBef>
                <a:spcPct val="0"/>
              </a:spcBef>
            </a:pPr>
            <a:r>
              <a:rPr lang="en-US" sz="3399">
                <a:solidFill>
                  <a:srgbClr val="FFFFFF"/>
                </a:solidFill>
                <a:latin typeface="Open Sans"/>
                <a:ea typeface="Open Sans"/>
                <a:cs typeface="Open Sans"/>
                <a:sym typeface="Open Sans"/>
              </a:rPr>
              <a:t> 1.             Органикалық қосылыстар туралы жалпы түсінік</a:t>
            </a:r>
          </a:p>
          <a:p>
            <a:pPr algn="l">
              <a:lnSpc>
                <a:spcPts val="4759"/>
              </a:lnSpc>
              <a:spcBef>
                <a:spcPct val="0"/>
              </a:spcBef>
            </a:pPr>
            <a:r>
              <a:rPr lang="en-US" sz="3399">
                <a:solidFill>
                  <a:srgbClr val="FFFFFF"/>
                </a:solidFill>
                <a:latin typeface="Open Sans"/>
                <a:ea typeface="Open Sans"/>
                <a:cs typeface="Open Sans"/>
                <a:sym typeface="Open Sans"/>
              </a:rPr>
              <a:t> 2.             Органикалық қосылыстардың жіктелуі</a:t>
            </a:r>
          </a:p>
          <a:p>
            <a:pPr algn="l">
              <a:lnSpc>
                <a:spcPts val="4759"/>
              </a:lnSpc>
              <a:spcBef>
                <a:spcPct val="0"/>
              </a:spcBef>
            </a:pPr>
            <a:r>
              <a:rPr lang="en-US" sz="3399">
                <a:solidFill>
                  <a:srgbClr val="FFFFFF"/>
                </a:solidFill>
                <a:latin typeface="Open Sans"/>
                <a:ea typeface="Open Sans"/>
                <a:cs typeface="Open Sans"/>
                <a:sym typeface="Open Sans"/>
              </a:rPr>
              <a:t> 3.             Номенклатура түрлері:</a:t>
            </a:r>
          </a:p>
          <a:p>
            <a:pPr algn="l">
              <a:lnSpc>
                <a:spcPts val="4759"/>
              </a:lnSpc>
              <a:spcBef>
                <a:spcPct val="0"/>
              </a:spcBef>
            </a:pPr>
            <a:r>
              <a:rPr lang="en-US" sz="3399">
                <a:solidFill>
                  <a:srgbClr val="FFFFFF"/>
                </a:solidFill>
                <a:latin typeface="Open Sans"/>
                <a:ea typeface="Open Sans"/>
                <a:cs typeface="Open Sans"/>
                <a:sym typeface="Open Sans"/>
              </a:rPr>
              <a:t> -                Тривиалды (дәстүрлі) атаулар</a:t>
            </a:r>
          </a:p>
          <a:p>
            <a:pPr algn="l">
              <a:lnSpc>
                <a:spcPts val="4759"/>
              </a:lnSpc>
              <a:spcBef>
                <a:spcPct val="0"/>
              </a:spcBef>
            </a:pPr>
            <a:r>
              <a:rPr lang="en-US" sz="3399">
                <a:solidFill>
                  <a:srgbClr val="FFFFFF"/>
                </a:solidFill>
                <a:latin typeface="Open Sans"/>
                <a:ea typeface="Open Sans"/>
                <a:cs typeface="Open Sans"/>
                <a:sym typeface="Open Sans"/>
              </a:rPr>
              <a:t> -                Рационалды номенклатура</a:t>
            </a:r>
          </a:p>
          <a:p>
            <a:pPr algn="l">
              <a:lnSpc>
                <a:spcPts val="4759"/>
              </a:lnSpc>
              <a:spcBef>
                <a:spcPct val="0"/>
              </a:spcBef>
            </a:pPr>
            <a:r>
              <a:rPr lang="en-US" sz="3399">
                <a:solidFill>
                  <a:srgbClr val="FFFFFF"/>
                </a:solidFill>
                <a:latin typeface="Open Sans"/>
                <a:ea typeface="Open Sans"/>
                <a:cs typeface="Open Sans"/>
                <a:sym typeface="Open Sans"/>
              </a:rPr>
              <a:t> -                Жүйелік (IUPAC) номенклатура</a:t>
            </a:r>
          </a:p>
          <a:p>
            <a:pPr algn="l">
              <a:lnSpc>
                <a:spcPts val="4759"/>
              </a:lnSpc>
              <a:spcBef>
                <a:spcPct val="0"/>
              </a:spcBef>
            </a:pPr>
            <a:r>
              <a:rPr lang="en-US" sz="3399">
                <a:solidFill>
                  <a:srgbClr val="FFFFFF"/>
                </a:solidFill>
                <a:latin typeface="Open Sans"/>
                <a:ea typeface="Open Sans"/>
                <a:cs typeface="Open Sans"/>
                <a:sym typeface="Open Sans"/>
              </a:rPr>
              <a:t> -                Радикалды-функционалды номенклатура</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5006" y="1216473"/>
            <a:ext cx="15697988" cy="7181215"/>
          </a:xfrm>
          <a:prstGeom prst="rect">
            <a:avLst/>
          </a:prstGeom>
        </p:spPr>
        <p:txBody>
          <a:bodyPr lIns="0" tIns="0" rIns="0" bIns="0" rtlCol="0" anchor="t">
            <a:spAutoFit/>
          </a:bodyPr>
          <a:lstStyle/>
          <a:p>
            <a:pPr algn="l">
              <a:lnSpc>
                <a:spcPts val="4759"/>
              </a:lnSpc>
            </a:pPr>
            <a:r>
              <a:rPr lang="en-US" sz="3399">
                <a:solidFill>
                  <a:srgbClr val="000000"/>
                </a:solidFill>
                <a:latin typeface="Open Sans"/>
                <a:ea typeface="Open Sans"/>
                <a:cs typeface="Open Sans"/>
                <a:sym typeface="Open Sans"/>
              </a:rPr>
              <a:t> Бақылау сұрақтары:</a:t>
            </a:r>
          </a:p>
          <a:p>
            <a:pPr algn="l">
              <a:lnSpc>
                <a:spcPts val="4759"/>
              </a:lnSpc>
            </a:pPr>
            <a:r>
              <a:rPr lang="en-US" sz="3399">
                <a:solidFill>
                  <a:srgbClr val="000000"/>
                </a:solidFill>
                <a:latin typeface="Open Sans"/>
                <a:ea typeface="Open Sans"/>
                <a:cs typeface="Open Sans"/>
                <a:sym typeface="Open Sans"/>
              </a:rPr>
              <a:t> 1.    Органикалық қосылыстар қандай негізгі топтарға бөлінеді?</a:t>
            </a:r>
          </a:p>
          <a:p>
            <a:pPr algn="l">
              <a:lnSpc>
                <a:spcPts val="4759"/>
              </a:lnSpc>
              <a:spcBef>
                <a:spcPct val="0"/>
              </a:spcBef>
            </a:pPr>
            <a:r>
              <a:rPr lang="en-US" sz="3399">
                <a:solidFill>
                  <a:srgbClr val="000000"/>
                </a:solidFill>
                <a:latin typeface="Open Sans"/>
                <a:ea typeface="Open Sans"/>
                <a:cs typeface="Open Sans"/>
                <a:sym typeface="Open Sans"/>
              </a:rPr>
              <a:t> 2.    Тривиалды және жүйелік номенклатураның айырмашылығы неде?</a:t>
            </a:r>
          </a:p>
          <a:p>
            <a:pPr algn="l">
              <a:lnSpc>
                <a:spcPts val="4759"/>
              </a:lnSpc>
              <a:spcBef>
                <a:spcPct val="0"/>
              </a:spcBef>
            </a:pPr>
            <a:r>
              <a:rPr lang="en-US" sz="3399">
                <a:solidFill>
                  <a:srgbClr val="000000"/>
                </a:solidFill>
                <a:latin typeface="Open Sans"/>
                <a:ea typeface="Open Sans"/>
                <a:cs typeface="Open Sans"/>
                <a:sym typeface="Open Sans"/>
              </a:rPr>
              <a:t> 3.    Рационалды номенклатура дегеніміз не және ол қай кезде қолданылады?</a:t>
            </a:r>
          </a:p>
          <a:p>
            <a:pPr algn="l">
              <a:lnSpc>
                <a:spcPts val="4759"/>
              </a:lnSpc>
              <a:spcBef>
                <a:spcPct val="0"/>
              </a:spcBef>
            </a:pPr>
            <a:r>
              <a:rPr lang="en-US" sz="3399">
                <a:solidFill>
                  <a:srgbClr val="000000"/>
                </a:solidFill>
                <a:latin typeface="Open Sans"/>
                <a:ea typeface="Open Sans"/>
                <a:cs typeface="Open Sans"/>
                <a:sym typeface="Open Sans"/>
              </a:rPr>
              <a:t> 4.    Радикалды-функционалды номенклатураның негізгі ерекшеліктерін атаңыз.</a:t>
            </a:r>
          </a:p>
          <a:p>
            <a:pPr algn="l">
              <a:lnSpc>
                <a:spcPts val="4759"/>
              </a:lnSpc>
              <a:spcBef>
                <a:spcPct val="0"/>
              </a:spcBef>
            </a:pPr>
            <a:r>
              <a:rPr lang="en-US" sz="3399">
                <a:solidFill>
                  <a:srgbClr val="000000"/>
                </a:solidFill>
                <a:latin typeface="Open Sans"/>
                <a:ea typeface="Open Sans"/>
                <a:cs typeface="Open Sans"/>
                <a:sym typeface="Open Sans"/>
              </a:rPr>
              <a:t> 5.    CH₃CH₂CH₂OH қосылысының әртүрлі номенклатуралар бойынша атауын жазыңыз.</a:t>
            </a:r>
          </a:p>
          <a:p>
            <a:pPr algn="l">
              <a:lnSpc>
                <a:spcPts val="4759"/>
              </a:lnSpc>
              <a:spcBef>
                <a:spcPct val="0"/>
              </a:spcBef>
            </a:pPr>
            <a:r>
              <a:rPr lang="en-US" sz="3399">
                <a:solidFill>
                  <a:srgbClr val="000000"/>
                </a:solidFill>
                <a:latin typeface="Open Sans"/>
                <a:ea typeface="Open Sans"/>
                <a:cs typeface="Open Sans"/>
                <a:sym typeface="Open Sans"/>
              </a:rPr>
              <a:t> 6.    Неліктен IUPAC номенклатурасы ғылымда кеңінен қолданылады?</a:t>
            </a:r>
          </a:p>
          <a:p>
            <a:pPr algn="l">
              <a:lnSpc>
                <a:spcPts val="4759"/>
              </a:lnSpc>
              <a:spcBef>
                <a:spcPct val="0"/>
              </a:spcBef>
            </a:pPr>
            <a:r>
              <a:rPr lang="en-US" sz="3399">
                <a:solidFill>
                  <a:srgbClr val="000000"/>
                </a:solidFill>
                <a:latin typeface="Open Sans"/>
                <a:ea typeface="Open Sans"/>
                <a:cs typeface="Open Sans"/>
                <a:sym typeface="Open Sans"/>
              </a:rPr>
              <a:t> 7.    Қосылыстың атауын анықтауда функционалды топтың рөлі қандай?</a:t>
            </a:r>
          </a:p>
          <a:p>
            <a:pPr algn="l">
              <a:lnSpc>
                <a:spcPts val="4759"/>
              </a:lnSpc>
              <a:spcBef>
                <a:spcPct val="0"/>
              </a:spcBef>
            </a:pPr>
            <a:endParaRPr lang="en-US" sz="3399">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3695700"/>
            <a:ext cx="9454768" cy="1015663"/>
          </a:xfrm>
          <a:prstGeom prst="rect">
            <a:avLst/>
          </a:prstGeom>
          <a:noFill/>
        </p:spPr>
        <p:txBody>
          <a:bodyPr wrap="none" rtlCol="0">
            <a:spAutoFit/>
          </a:bodyPr>
          <a:lstStyle/>
          <a:p>
            <a:r>
              <a:rPr lang="kk-KZ" sz="6000" dirty="0" smtClean="0"/>
              <a:t>НАЗАРЛАРЫҢЫЗҒА РАҚМЕТ!</a:t>
            </a:r>
            <a:endParaRPr lang="ru-RU" sz="6000" dirty="0"/>
          </a:p>
        </p:txBody>
      </p:sp>
    </p:spTree>
    <p:extLst>
      <p:ext uri="{BB962C8B-B14F-4D97-AF65-F5344CB8AC3E}">
        <p14:creationId xmlns:p14="http://schemas.microsoft.com/office/powerpoint/2010/main" val="375720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113473" y="2066925"/>
          <a:ext cx="15145827" cy="6497903"/>
        </p:xfrm>
        <a:graphic>
          <a:graphicData uri="http://schemas.openxmlformats.org/drawingml/2006/table">
            <a:tbl>
              <a:tblPr/>
              <a:tblGrid>
                <a:gridCol w="5734704">
                  <a:extLst>
                    <a:ext uri="{9D8B030D-6E8A-4147-A177-3AD203B41FA5}">
                      <a16:colId xmlns:a16="http://schemas.microsoft.com/office/drawing/2014/main" val="20000"/>
                    </a:ext>
                  </a:extLst>
                </a:gridCol>
                <a:gridCol w="9411123">
                  <a:extLst>
                    <a:ext uri="{9D8B030D-6E8A-4147-A177-3AD203B41FA5}">
                      <a16:colId xmlns:a16="http://schemas.microsoft.com/office/drawing/2014/main" val="20001"/>
                    </a:ext>
                  </a:extLst>
                </a:gridCol>
              </a:tblGrid>
              <a:tr h="1025186">
                <a:tc>
                  <a:txBody>
                    <a:bodyPr/>
                    <a:lstStyle/>
                    <a:p>
                      <a:pPr algn="ctr">
                        <a:lnSpc>
                          <a:spcPts val="2520"/>
                        </a:lnSpc>
                        <a:defRPr/>
                      </a:pPr>
                      <a:r>
                        <a:rPr lang="en-US" sz="1800" b="1">
                          <a:solidFill>
                            <a:srgbClr val="025B6B"/>
                          </a:solidFill>
                          <a:latin typeface="Open Sans Bold"/>
                          <a:ea typeface="Open Sans Bold"/>
                          <a:cs typeface="Open Sans Bold"/>
                          <a:sym typeface="Open Sans Bold"/>
                        </a:rPr>
                        <a:t>Ерекшелік</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025B6B"/>
                          </a:solidFill>
                          <a:latin typeface="Open Sans Bold"/>
                          <a:ea typeface="Open Sans Bold"/>
                          <a:cs typeface="Open Sans Bold"/>
                          <a:sym typeface="Open Sans Bold"/>
                        </a:rPr>
                        <a:t>Сипаттамасы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1417">
                <a:tc>
                  <a:txBody>
                    <a:bodyPr/>
                    <a:lstStyle/>
                    <a:p>
                      <a:pPr algn="ctr">
                        <a:lnSpc>
                          <a:spcPts val="2520"/>
                        </a:lnSpc>
                        <a:defRPr/>
                      </a:pPr>
                      <a:r>
                        <a:rPr lang="en-US" sz="1800">
                          <a:solidFill>
                            <a:srgbClr val="025B6B"/>
                          </a:solidFill>
                          <a:latin typeface="Open Sans"/>
                          <a:ea typeface="Open Sans"/>
                          <a:cs typeface="Open Sans"/>
                          <a:sym typeface="Open Sans"/>
                        </a:rPr>
                        <a:t>1. Көміртек негізі</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Барлық органикалық қосылыстардың негізін көміртек атомдары құрайды. Олар тізбек, сақина, тармақталған құрылымдар түзе алады.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13281">
                <a:tc>
                  <a:txBody>
                    <a:bodyPr/>
                    <a:lstStyle/>
                    <a:p>
                      <a:pPr algn="ctr">
                        <a:lnSpc>
                          <a:spcPts val="2520"/>
                        </a:lnSpc>
                        <a:defRPr/>
                      </a:pPr>
                      <a:r>
                        <a:rPr lang="en-US" sz="1800">
                          <a:solidFill>
                            <a:srgbClr val="025B6B"/>
                          </a:solidFill>
                          <a:latin typeface="Open Sans"/>
                          <a:ea typeface="Open Sans"/>
                          <a:cs typeface="Open Sans"/>
                          <a:sym typeface="Open Sans"/>
                        </a:rPr>
                        <a:t>2. Ковалентті байланыс</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Органикалық қосылыстардағы атомдар көбіне ковалентті байланыспен байланысады.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5186">
                <a:tc>
                  <a:txBody>
                    <a:bodyPr/>
                    <a:lstStyle/>
                    <a:p>
                      <a:pPr algn="ctr">
                        <a:lnSpc>
                          <a:spcPts val="2520"/>
                        </a:lnSpc>
                        <a:defRPr/>
                      </a:pPr>
                      <a:r>
                        <a:rPr lang="en-US" sz="1800">
                          <a:solidFill>
                            <a:srgbClr val="025B6B"/>
                          </a:solidFill>
                          <a:latin typeface="Open Sans"/>
                          <a:ea typeface="Open Sans"/>
                          <a:cs typeface="Open Sans"/>
                          <a:sym typeface="Open Sans"/>
                        </a:rPr>
                        <a:t>3. Изомерия құбылысы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Бірдей молекулалық формуламен бірнеше құрылым (изомерлер) түзе алады.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11417">
                <a:tc>
                  <a:txBody>
                    <a:bodyPr/>
                    <a:lstStyle/>
                    <a:p>
                      <a:pPr algn="ctr">
                        <a:lnSpc>
                          <a:spcPts val="2520"/>
                        </a:lnSpc>
                        <a:defRPr/>
                      </a:pPr>
                      <a:r>
                        <a:rPr lang="en-US" sz="1800">
                          <a:solidFill>
                            <a:srgbClr val="025B6B"/>
                          </a:solidFill>
                          <a:latin typeface="Open Sans"/>
                          <a:ea typeface="Open Sans"/>
                          <a:cs typeface="Open Sans"/>
                          <a:sym typeface="Open Sans"/>
                        </a:rPr>
                        <a:t>4. Түрлі реакцияларға бейімділік</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Қосылыстар қышқылдану, тотығу, гидролиз, орынбасу, қосылу, айырылу сияқты реакцияларға оңай түседі.</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11417">
                <a:tc>
                  <a:txBody>
                    <a:bodyPr/>
                    <a:lstStyle/>
                    <a:p>
                      <a:pPr algn="ctr">
                        <a:lnSpc>
                          <a:spcPts val="2520"/>
                        </a:lnSpc>
                        <a:defRPr/>
                      </a:pPr>
                      <a:r>
                        <a:rPr lang="en-US" sz="1800">
                          <a:solidFill>
                            <a:srgbClr val="025B6B"/>
                          </a:solidFill>
                          <a:latin typeface="Open Sans"/>
                          <a:ea typeface="Open Sans"/>
                          <a:cs typeface="Open Sans"/>
                          <a:sym typeface="Open Sans"/>
                        </a:rPr>
                        <a:t>5. Биологиялық маңыздылығы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Барлық тірі ағзалардың негізі — органикалық заттар (ақуыздар, көмірсулар, липидтер, нуклеин қышқылдары).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3"/>
          <p:cNvSpPr txBox="1"/>
          <p:nvPr/>
        </p:nvSpPr>
        <p:spPr>
          <a:xfrm>
            <a:off x="3510632" y="448310"/>
            <a:ext cx="11266736" cy="580390"/>
          </a:xfrm>
          <a:prstGeom prst="rect">
            <a:avLst/>
          </a:prstGeom>
        </p:spPr>
        <p:txBody>
          <a:bodyPr lIns="0" tIns="0" rIns="0" bIns="0" rtlCol="0" anchor="t">
            <a:spAutoFit/>
          </a:bodyPr>
          <a:lstStyle/>
          <a:p>
            <a:pPr algn="ctr">
              <a:lnSpc>
                <a:spcPts val="4759"/>
              </a:lnSpc>
              <a:spcBef>
                <a:spcPct val="0"/>
              </a:spcBef>
            </a:pPr>
            <a:r>
              <a:rPr lang="en-US" sz="3399" b="1">
                <a:solidFill>
                  <a:srgbClr val="025B6B"/>
                </a:solidFill>
                <a:latin typeface="Open Sans Bold"/>
                <a:ea typeface="Open Sans Bold"/>
                <a:cs typeface="Open Sans Bold"/>
                <a:sym typeface="Open Sans Bold"/>
              </a:rPr>
              <a:t> 1.2 Органикалық қосылыстардың ерекшеліктері</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715" y="1819592"/>
            <a:ext cx="16816285" cy="5981065"/>
          </a:xfrm>
          <a:prstGeom prst="rect">
            <a:avLst/>
          </a:prstGeom>
        </p:spPr>
        <p:txBody>
          <a:bodyPr lIns="0" tIns="0" rIns="0" bIns="0" rtlCol="0" anchor="t">
            <a:spAutoFit/>
          </a:bodyPr>
          <a:lstStyle/>
          <a:p>
            <a:pPr algn="l">
              <a:lnSpc>
                <a:spcPts val="4759"/>
              </a:lnSpc>
            </a:pPr>
            <a:r>
              <a:rPr lang="en-US" sz="3399">
                <a:solidFill>
                  <a:srgbClr val="025B6B"/>
                </a:solidFill>
                <a:latin typeface="Open Sans"/>
                <a:ea typeface="Open Sans"/>
                <a:cs typeface="Open Sans"/>
                <a:sym typeface="Open Sans"/>
              </a:rPr>
              <a:t> 1.3 Органикалық қосылыстардың тарихынан қысқаша</a:t>
            </a:r>
          </a:p>
          <a:p>
            <a:pPr algn="l">
              <a:lnSpc>
                <a:spcPts val="4759"/>
              </a:lnSpc>
              <a:spcBef>
                <a:spcPct val="0"/>
              </a:spcBef>
            </a:pPr>
            <a:r>
              <a:rPr lang="en-US" sz="3399">
                <a:solidFill>
                  <a:srgbClr val="025B6B"/>
                </a:solidFill>
                <a:latin typeface="Open Sans"/>
                <a:ea typeface="Open Sans"/>
                <a:cs typeface="Open Sans"/>
                <a:sym typeface="Open Sans"/>
              </a:rPr>
              <a:t> -                Бұрын тек тірі ағзалардан алынатын қосылыстарды ғана органикалық деп санаған.</a:t>
            </a:r>
          </a:p>
          <a:p>
            <a:pPr algn="l">
              <a:lnSpc>
                <a:spcPts val="4759"/>
              </a:lnSpc>
              <a:spcBef>
                <a:spcPct val="0"/>
              </a:spcBef>
            </a:pPr>
            <a:r>
              <a:rPr lang="en-US" sz="3399">
                <a:solidFill>
                  <a:srgbClr val="025B6B"/>
                </a:solidFill>
                <a:latin typeface="Open Sans"/>
                <a:ea typeface="Open Sans"/>
                <a:cs typeface="Open Sans"/>
                <a:sym typeface="Open Sans"/>
              </a:rPr>
              <a:t> -                1828 жылы Фридрих Вёлер лабораторияда бейорганикалық зат (аммоний цианатын) ысытып, мочевина (органикалық қосылыс) алған.</a:t>
            </a:r>
          </a:p>
          <a:p>
            <a:pPr algn="l">
              <a:lnSpc>
                <a:spcPts val="4759"/>
              </a:lnSpc>
              <a:spcBef>
                <a:spcPct val="0"/>
              </a:spcBef>
            </a:pPr>
            <a:r>
              <a:rPr lang="en-US" sz="3399">
                <a:solidFill>
                  <a:srgbClr val="025B6B"/>
                </a:solidFill>
                <a:latin typeface="Open Sans"/>
                <a:ea typeface="Open Sans"/>
                <a:cs typeface="Open Sans"/>
                <a:sym typeface="Open Sans"/>
              </a:rPr>
              <a:t> -                Бұл оқиға органикалық қосылыстарды синтетикалық жолмен де алуға болатынын дәлелдеді.</a:t>
            </a:r>
          </a:p>
          <a:p>
            <a:pPr algn="l">
              <a:lnSpc>
                <a:spcPts val="4759"/>
              </a:lnSpc>
              <a:spcBef>
                <a:spcPct val="0"/>
              </a:spcBef>
            </a:pPr>
            <a:r>
              <a:rPr lang="en-US" sz="3399">
                <a:solidFill>
                  <a:srgbClr val="025B6B"/>
                </a:solidFill>
                <a:latin typeface="Open Sans"/>
                <a:ea typeface="Open Sans"/>
                <a:cs typeface="Open Sans"/>
                <a:sym typeface="Open Sans"/>
              </a:rPr>
              <a:t> -                Осыдан бастап органикалық химия жеке ғылым саласы ретінде қалыптасты.</a:t>
            </a:r>
          </a:p>
          <a:p>
            <a:pPr algn="l">
              <a:lnSpc>
                <a:spcPts val="4759"/>
              </a:lnSpc>
              <a:spcBef>
                <a:spcPct val="0"/>
              </a:spcBef>
            </a:pPr>
            <a:endParaRPr lang="en-US" sz="3399">
              <a:solidFill>
                <a:srgbClr val="025B6B"/>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533013" y="2385857"/>
          <a:ext cx="16212054" cy="6324600"/>
        </p:xfrm>
        <a:graphic>
          <a:graphicData uri="http://schemas.openxmlformats.org/drawingml/2006/table">
            <a:tbl>
              <a:tblPr/>
              <a:tblGrid>
                <a:gridCol w="5871927">
                  <a:extLst>
                    <a:ext uri="{9D8B030D-6E8A-4147-A177-3AD203B41FA5}">
                      <a16:colId xmlns:a16="http://schemas.microsoft.com/office/drawing/2014/main" val="20000"/>
                    </a:ext>
                  </a:extLst>
                </a:gridCol>
                <a:gridCol w="10340128">
                  <a:extLst>
                    <a:ext uri="{9D8B030D-6E8A-4147-A177-3AD203B41FA5}">
                      <a16:colId xmlns:a16="http://schemas.microsoft.com/office/drawing/2014/main" val="20001"/>
                    </a:ext>
                  </a:extLst>
                </a:gridCol>
              </a:tblGrid>
              <a:tr h="1025352">
                <a:tc>
                  <a:txBody>
                    <a:bodyPr/>
                    <a:lstStyle/>
                    <a:p>
                      <a:pPr algn="ctr">
                        <a:lnSpc>
                          <a:spcPts val="2520"/>
                        </a:lnSpc>
                        <a:defRPr/>
                      </a:pPr>
                      <a:r>
                        <a:rPr lang="en-US" sz="1800" b="1">
                          <a:solidFill>
                            <a:srgbClr val="025B6B"/>
                          </a:solidFill>
                          <a:latin typeface="Open Sans Bold"/>
                          <a:ea typeface="Open Sans Bold"/>
                          <a:cs typeface="Open Sans Bold"/>
                          <a:sym typeface="Open Sans Bold"/>
                        </a:rPr>
                        <a:t>Элемент</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Қызметі мен орны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1596">
                <a:tc>
                  <a:txBody>
                    <a:bodyPr/>
                    <a:lstStyle/>
                    <a:p>
                      <a:pPr algn="ctr">
                        <a:lnSpc>
                          <a:spcPts val="2520"/>
                        </a:lnSpc>
                        <a:defRPr/>
                      </a:pPr>
                      <a:r>
                        <a:rPr lang="en-US" sz="1800" b="1">
                          <a:solidFill>
                            <a:srgbClr val="025B6B"/>
                          </a:solidFill>
                          <a:latin typeface="Open Sans Bold"/>
                          <a:ea typeface="Open Sans Bold"/>
                          <a:cs typeface="Open Sans Bold"/>
                          <a:sym typeface="Open Sans Bold"/>
                        </a:rPr>
                        <a:t>Көміртек (C)</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Негізгі "құрылыс материалы", 4 валенттілікке ие, ұзын тізбектер мен сақиналар түзе алады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82648">
                <a:tc>
                  <a:txBody>
                    <a:bodyPr/>
                    <a:lstStyle/>
                    <a:p>
                      <a:pPr algn="ctr">
                        <a:lnSpc>
                          <a:spcPts val="2520"/>
                        </a:lnSpc>
                        <a:defRPr/>
                      </a:pPr>
                      <a:r>
                        <a:rPr lang="en-US" sz="1800" b="1">
                          <a:solidFill>
                            <a:srgbClr val="025B6B"/>
                          </a:solidFill>
                          <a:latin typeface="Open Sans Bold"/>
                          <a:ea typeface="Open Sans Bold"/>
                          <a:cs typeface="Open Sans Bold"/>
                          <a:sym typeface="Open Sans Bold"/>
                        </a:rPr>
                        <a:t>Сутек (H)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Көміртекпен байланыса отырып молекула тұрақтылығын қамтамасыз етеді</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68056">
                <a:tc>
                  <a:txBody>
                    <a:bodyPr/>
                    <a:lstStyle/>
                    <a:p>
                      <a:pPr algn="ctr">
                        <a:lnSpc>
                          <a:spcPts val="2520"/>
                        </a:lnSpc>
                        <a:defRPr/>
                      </a:pPr>
                      <a:r>
                        <a:rPr lang="en-US" sz="1800" b="1">
                          <a:solidFill>
                            <a:srgbClr val="025B6B"/>
                          </a:solidFill>
                          <a:latin typeface="Open Sans Bold"/>
                          <a:ea typeface="Open Sans Bold"/>
                          <a:cs typeface="Open Sans Bold"/>
                          <a:sym typeface="Open Sans Bold"/>
                        </a:rPr>
                        <a:t>Оттек (O)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Спирт, қышқыл, эфир, кетон, альдегид т.б. функционалдық топтар құрамында болады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5352">
                <a:tc>
                  <a:txBody>
                    <a:bodyPr/>
                    <a:lstStyle/>
                    <a:p>
                      <a:pPr algn="ctr">
                        <a:lnSpc>
                          <a:spcPts val="2520"/>
                        </a:lnSpc>
                        <a:defRPr/>
                      </a:pPr>
                      <a:r>
                        <a:rPr lang="en-US" sz="1800" b="1">
                          <a:solidFill>
                            <a:srgbClr val="025B6B"/>
                          </a:solidFill>
                          <a:latin typeface="Open Sans Bold"/>
                          <a:ea typeface="Open Sans Bold"/>
                          <a:cs typeface="Open Sans Bold"/>
                          <a:sym typeface="Open Sans Bold"/>
                        </a:rPr>
                        <a:t>Азот (N)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Амин, амид, нитроқосылыстар құрамында кездеседі</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11596">
                <a:tc>
                  <a:txBody>
                    <a:bodyPr/>
                    <a:lstStyle/>
                    <a:p>
                      <a:pPr algn="ctr">
                        <a:lnSpc>
                          <a:spcPts val="2520"/>
                        </a:lnSpc>
                        <a:defRPr/>
                      </a:pPr>
                      <a:r>
                        <a:rPr lang="en-US" sz="1800" b="1">
                          <a:solidFill>
                            <a:srgbClr val="025B6B"/>
                          </a:solidFill>
                          <a:latin typeface="Open Sans Bold"/>
                          <a:ea typeface="Open Sans Bold"/>
                          <a:cs typeface="Open Sans Bold"/>
                          <a:sym typeface="Open Sans Bold"/>
                        </a:rPr>
                        <a:t>Күкірт (S), фосфор (P), галогендер</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25B6B"/>
                          </a:solidFill>
                          <a:latin typeface="Open Sans"/>
                          <a:ea typeface="Open Sans"/>
                          <a:cs typeface="Open Sans"/>
                          <a:sym typeface="Open Sans"/>
                        </a:rPr>
                        <a:t>Кейбір маңызды қосылыстар құрамында болады (мысалы, аминқышқылдар, дәрілік заттар, пестицидтер)</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3"/>
          <p:cNvSpPr txBox="1"/>
          <p:nvPr/>
        </p:nvSpPr>
        <p:spPr>
          <a:xfrm>
            <a:off x="1047246" y="962025"/>
            <a:ext cx="16193509" cy="580390"/>
          </a:xfrm>
          <a:prstGeom prst="rect">
            <a:avLst/>
          </a:prstGeom>
        </p:spPr>
        <p:txBody>
          <a:bodyPr lIns="0" tIns="0" rIns="0" bIns="0" rtlCol="0" anchor="t">
            <a:spAutoFit/>
          </a:bodyPr>
          <a:lstStyle/>
          <a:p>
            <a:pPr algn="ctr">
              <a:lnSpc>
                <a:spcPts val="4759"/>
              </a:lnSpc>
              <a:spcBef>
                <a:spcPct val="0"/>
              </a:spcBef>
            </a:pPr>
            <a:r>
              <a:rPr lang="en-US" sz="3399" b="1">
                <a:solidFill>
                  <a:srgbClr val="025B6B"/>
                </a:solidFill>
                <a:latin typeface="Open Sans Bold"/>
                <a:ea typeface="Open Sans Bold"/>
                <a:cs typeface="Open Sans Bold"/>
                <a:sym typeface="Open Sans Bold"/>
              </a:rPr>
              <a:t> 1.4 Органикалық қосылыстардың құрамындағы негізгі элементтер:</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5B6B"/>
        </a:solidFill>
        <a:effectLst/>
      </p:bgPr>
    </p:bg>
    <p:spTree>
      <p:nvGrpSpPr>
        <p:cNvPr id="1" name=""/>
        <p:cNvGrpSpPr/>
        <p:nvPr/>
      </p:nvGrpSpPr>
      <p:grpSpPr>
        <a:xfrm>
          <a:off x="0" y="0"/>
          <a:ext cx="0" cy="0"/>
          <a:chOff x="0" y="0"/>
          <a:chExt cx="0" cy="0"/>
        </a:xfrm>
      </p:grpSpPr>
      <p:sp>
        <p:nvSpPr>
          <p:cNvPr id="2" name="TextBox 2"/>
          <p:cNvSpPr txBox="1"/>
          <p:nvPr/>
        </p:nvSpPr>
        <p:spPr>
          <a:xfrm>
            <a:off x="1457956" y="2440369"/>
            <a:ext cx="16408004" cy="5981065"/>
          </a:xfrm>
          <a:prstGeom prst="rect">
            <a:avLst/>
          </a:prstGeom>
        </p:spPr>
        <p:txBody>
          <a:bodyPr lIns="0" tIns="0" rIns="0" bIns="0" rtlCol="0" anchor="t">
            <a:spAutoFit/>
          </a:bodyPr>
          <a:lstStyle/>
          <a:p>
            <a:pPr algn="l">
              <a:lnSpc>
                <a:spcPts val="4759"/>
              </a:lnSpc>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1.5 Органикалық қосылыстардың сан алуандығы</a:t>
            </a:r>
          </a:p>
          <a:p>
            <a:pPr algn="l">
              <a:lnSpc>
                <a:spcPts val="4759"/>
              </a:lnSpc>
              <a:spcBef>
                <a:spcPct val="0"/>
              </a:spcBef>
            </a:pPr>
            <a:r>
              <a:rPr lang="en-US" sz="3399">
                <a:solidFill>
                  <a:srgbClr val="FFFFFF"/>
                </a:solidFill>
                <a:latin typeface="Open Sans"/>
                <a:ea typeface="Open Sans"/>
                <a:cs typeface="Open Sans"/>
                <a:sym typeface="Open Sans"/>
              </a:rPr>
              <a:t> -                Қазіргі кезде 20 миллионнан астам органикалық қосылыс белгілі.</a:t>
            </a:r>
          </a:p>
          <a:p>
            <a:pPr algn="l">
              <a:lnSpc>
                <a:spcPts val="4759"/>
              </a:lnSpc>
              <a:spcBef>
                <a:spcPct val="0"/>
              </a:spcBef>
            </a:pPr>
            <a:r>
              <a:rPr lang="en-US" sz="3399">
                <a:solidFill>
                  <a:srgbClr val="FFFFFF"/>
                </a:solidFill>
                <a:latin typeface="Open Sans"/>
                <a:ea typeface="Open Sans"/>
                <a:cs typeface="Open Sans"/>
                <a:sym typeface="Open Sans"/>
              </a:rPr>
              <a:t> -                Бұл сан күн сайын артып отыр.</a:t>
            </a:r>
          </a:p>
          <a:p>
            <a:pPr algn="l">
              <a:lnSpc>
                <a:spcPts val="4759"/>
              </a:lnSpc>
              <a:spcBef>
                <a:spcPct val="0"/>
              </a:spcBef>
            </a:pPr>
            <a:r>
              <a:rPr lang="en-US" sz="3399">
                <a:solidFill>
                  <a:srgbClr val="FFFFFF"/>
                </a:solidFill>
                <a:latin typeface="Open Sans"/>
                <a:ea typeface="Open Sans"/>
                <a:cs typeface="Open Sans"/>
                <a:sym typeface="Open Sans"/>
              </a:rPr>
              <a:t> -                Әртүрлілігіне көміртек атомының ерекше қасиеті себеп:</a:t>
            </a:r>
          </a:p>
          <a:p>
            <a:pPr algn="l">
              <a:lnSpc>
                <a:spcPts val="4759"/>
              </a:lnSpc>
              <a:spcBef>
                <a:spcPct val="0"/>
              </a:spcBef>
            </a:pPr>
            <a:r>
              <a:rPr lang="en-US" sz="3399">
                <a:solidFill>
                  <a:srgbClr val="FFFFFF"/>
                </a:solidFill>
                <a:latin typeface="Open Sans"/>
                <a:ea typeface="Open Sans"/>
                <a:cs typeface="Open Sans"/>
                <a:sym typeface="Open Sans"/>
              </a:rPr>
              <a:t> -                Тізбек түзе алады (түзу, тармақталған)</a:t>
            </a:r>
          </a:p>
          <a:p>
            <a:pPr algn="l">
              <a:lnSpc>
                <a:spcPts val="4759"/>
              </a:lnSpc>
              <a:spcBef>
                <a:spcPct val="0"/>
              </a:spcBef>
            </a:pPr>
            <a:r>
              <a:rPr lang="en-US" sz="3399">
                <a:solidFill>
                  <a:srgbClr val="FFFFFF"/>
                </a:solidFill>
                <a:latin typeface="Open Sans"/>
                <a:ea typeface="Open Sans"/>
                <a:cs typeface="Open Sans"/>
                <a:sym typeface="Open Sans"/>
              </a:rPr>
              <a:t> -                Сақина түзеді (циклдік қосылыстар)</a:t>
            </a:r>
          </a:p>
          <a:p>
            <a:pPr algn="l">
              <a:lnSpc>
                <a:spcPts val="4759"/>
              </a:lnSpc>
              <a:spcBef>
                <a:spcPct val="0"/>
              </a:spcBef>
            </a:pPr>
            <a:r>
              <a:rPr lang="en-US" sz="3399">
                <a:solidFill>
                  <a:srgbClr val="FFFFFF"/>
                </a:solidFill>
                <a:latin typeface="Open Sans"/>
                <a:ea typeface="Open Sans"/>
                <a:cs typeface="Open Sans"/>
                <a:sym typeface="Open Sans"/>
              </a:rPr>
              <a:t> -                Қосарланған немесе үштік байланыс түзе алады</a:t>
            </a:r>
          </a:p>
          <a:p>
            <a:pPr algn="l">
              <a:lnSpc>
                <a:spcPts val="4759"/>
              </a:lnSpc>
              <a:spcBef>
                <a:spcPct val="0"/>
              </a:spcBef>
            </a:pPr>
            <a:r>
              <a:rPr lang="en-US" sz="3399">
                <a:solidFill>
                  <a:srgbClr val="FFFFFF"/>
                </a:solidFill>
                <a:latin typeface="Open Sans"/>
                <a:ea typeface="Open Sans"/>
                <a:cs typeface="Open Sans"/>
                <a:sym typeface="Open Sans"/>
              </a:rPr>
              <a:t> -                Изомерия құбылысы — құрылымы әртүрлі, бірақ молекула формуласы бірдей заттар</a:t>
            </a:r>
          </a:p>
          <a:p>
            <a:pPr algn="l">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5B6B"/>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1258277"/>
          <a:ext cx="15951023" cy="8946704"/>
        </p:xfrm>
        <a:graphic>
          <a:graphicData uri="http://schemas.openxmlformats.org/drawingml/2006/table">
            <a:tbl>
              <a:tblPr/>
              <a:tblGrid>
                <a:gridCol w="5032077">
                  <a:extLst>
                    <a:ext uri="{9D8B030D-6E8A-4147-A177-3AD203B41FA5}">
                      <a16:colId xmlns:a16="http://schemas.microsoft.com/office/drawing/2014/main" val="20000"/>
                    </a:ext>
                  </a:extLst>
                </a:gridCol>
                <a:gridCol w="5907923">
                  <a:extLst>
                    <a:ext uri="{9D8B030D-6E8A-4147-A177-3AD203B41FA5}">
                      <a16:colId xmlns:a16="http://schemas.microsoft.com/office/drawing/2014/main" val="20001"/>
                    </a:ext>
                  </a:extLst>
                </a:gridCol>
                <a:gridCol w="5011022">
                  <a:extLst>
                    <a:ext uri="{9D8B030D-6E8A-4147-A177-3AD203B41FA5}">
                      <a16:colId xmlns:a16="http://schemas.microsoft.com/office/drawing/2014/main" val="20002"/>
                    </a:ext>
                  </a:extLst>
                </a:gridCol>
              </a:tblGrid>
              <a:tr h="793956">
                <a:tc>
                  <a:txBody>
                    <a:bodyPr/>
                    <a:lstStyle/>
                    <a:p>
                      <a:pPr algn="ctr">
                        <a:lnSpc>
                          <a:spcPts val="2520"/>
                        </a:lnSpc>
                        <a:defRPr/>
                      </a:pPr>
                      <a:r>
                        <a:rPr lang="en-US" sz="1800" b="1">
                          <a:solidFill>
                            <a:srgbClr val="FFFFFF"/>
                          </a:solidFill>
                          <a:latin typeface="Open Sans Bold"/>
                          <a:ea typeface="Open Sans Bold"/>
                          <a:cs typeface="Open Sans Bold"/>
                          <a:sym typeface="Open Sans Bold"/>
                        </a:rPr>
                        <a:t>Класс</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Мысал</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Функционалдық топ</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943748">
                <a:tc>
                  <a:txBody>
                    <a:bodyPr/>
                    <a:lstStyle/>
                    <a:p>
                      <a:pPr algn="ctr">
                        <a:lnSpc>
                          <a:spcPts val="2520"/>
                        </a:lnSpc>
                        <a:defRPr/>
                      </a:pPr>
                      <a:r>
                        <a:rPr lang="en-US" sz="1800">
                          <a:solidFill>
                            <a:srgbClr val="FFFFFF"/>
                          </a:solidFill>
                          <a:latin typeface="Open Sans"/>
                          <a:ea typeface="Open Sans"/>
                          <a:cs typeface="Open Sans"/>
                          <a:sym typeface="Open Sans"/>
                        </a:rPr>
                        <a:t>Алкандар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CH₄ (метан)</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999710">
                <a:tc>
                  <a:txBody>
                    <a:bodyPr/>
                    <a:lstStyle/>
                    <a:p>
                      <a:pPr algn="ctr">
                        <a:lnSpc>
                          <a:spcPts val="2520"/>
                        </a:lnSpc>
                        <a:defRPr/>
                      </a:pPr>
                      <a:r>
                        <a:rPr lang="en-US" sz="1800">
                          <a:solidFill>
                            <a:srgbClr val="FFFFFF"/>
                          </a:solidFill>
                          <a:latin typeface="Open Sans"/>
                          <a:ea typeface="Open Sans"/>
                          <a:cs typeface="Open Sans"/>
                          <a:sym typeface="Open Sans"/>
                        </a:rPr>
                        <a:t>Спирттер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CH₃OH (метанол)</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—OH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107765">
                <a:tc>
                  <a:txBody>
                    <a:bodyPr/>
                    <a:lstStyle/>
                    <a:p>
                      <a:pPr algn="ctr">
                        <a:lnSpc>
                          <a:spcPts val="2520"/>
                        </a:lnSpc>
                        <a:defRPr/>
                      </a:pPr>
                      <a:r>
                        <a:rPr lang="en-US" sz="1800">
                          <a:solidFill>
                            <a:srgbClr val="FFFFFF"/>
                          </a:solidFill>
                          <a:latin typeface="Open Sans"/>
                          <a:ea typeface="Open Sans"/>
                          <a:cs typeface="Open Sans"/>
                          <a:sym typeface="Open Sans"/>
                        </a:rPr>
                        <a:t>Карбон қышқылдары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CH₃COOH (сірке қышқылы)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—COOH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107765">
                <a:tc>
                  <a:txBody>
                    <a:bodyPr/>
                    <a:lstStyle/>
                    <a:p>
                      <a:pPr algn="ctr">
                        <a:lnSpc>
                          <a:spcPts val="2520"/>
                        </a:lnSpc>
                        <a:defRPr/>
                      </a:pPr>
                      <a:r>
                        <a:rPr lang="en-US" sz="1800">
                          <a:solidFill>
                            <a:srgbClr val="FFFFFF"/>
                          </a:solidFill>
                          <a:latin typeface="Open Sans"/>
                          <a:ea typeface="Open Sans"/>
                          <a:cs typeface="Open Sans"/>
                          <a:sym typeface="Open Sans"/>
                        </a:rPr>
                        <a:t>Альдегидтер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CH₃CHO (ацетальдегид)</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—CHO</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942538">
                <a:tc>
                  <a:txBody>
                    <a:bodyPr/>
                    <a:lstStyle/>
                    <a:p>
                      <a:pPr algn="ctr">
                        <a:lnSpc>
                          <a:spcPts val="2520"/>
                        </a:lnSpc>
                        <a:defRPr/>
                      </a:pPr>
                      <a:r>
                        <a:rPr lang="en-US" sz="1800">
                          <a:solidFill>
                            <a:srgbClr val="FFFFFF"/>
                          </a:solidFill>
                          <a:latin typeface="Open Sans"/>
                          <a:ea typeface="Open Sans"/>
                          <a:cs typeface="Open Sans"/>
                          <a:sym typeface="Open Sans"/>
                        </a:rPr>
                        <a:t>Кетондар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CH₃COCH₃ (ацетон)</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—CO—</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942538">
                <a:tc>
                  <a:txBody>
                    <a:bodyPr/>
                    <a:lstStyle/>
                    <a:p>
                      <a:pPr algn="ctr">
                        <a:lnSpc>
                          <a:spcPts val="2520"/>
                        </a:lnSpc>
                        <a:defRPr/>
                      </a:pPr>
                      <a:r>
                        <a:rPr lang="en-US" sz="1800">
                          <a:solidFill>
                            <a:srgbClr val="FFFFFF"/>
                          </a:solidFill>
                          <a:latin typeface="Open Sans"/>
                          <a:ea typeface="Open Sans"/>
                          <a:cs typeface="Open Sans"/>
                          <a:sym typeface="Open Sans"/>
                        </a:rPr>
                        <a:t>Аминдер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CH₃NH₂ (метиламин)</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—NH₂</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1000920">
                <a:tc>
                  <a:txBody>
                    <a:bodyPr/>
                    <a:lstStyle/>
                    <a:p>
                      <a:pPr algn="ctr">
                        <a:lnSpc>
                          <a:spcPts val="2520"/>
                        </a:lnSpc>
                        <a:defRPr/>
                      </a:pPr>
                      <a:r>
                        <a:rPr lang="en-US" sz="1800">
                          <a:solidFill>
                            <a:srgbClr val="FFFFFF"/>
                          </a:solidFill>
                          <a:latin typeface="Open Sans"/>
                          <a:ea typeface="Open Sans"/>
                          <a:cs typeface="Open Sans"/>
                          <a:sym typeface="Open Sans"/>
                        </a:rPr>
                        <a:t>Нитроқосылыстар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CH₃NO₂ (нитрометан)</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—NO₂</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1107765">
                <a:tc>
                  <a:txBody>
                    <a:bodyPr/>
                    <a:lstStyle/>
                    <a:p>
                      <a:pPr algn="ctr">
                        <a:lnSpc>
                          <a:spcPts val="2520"/>
                        </a:lnSpc>
                        <a:defRPr/>
                      </a:pPr>
                      <a:r>
                        <a:rPr lang="en-US" sz="1800">
                          <a:solidFill>
                            <a:srgbClr val="FFFFFF"/>
                          </a:solidFill>
                          <a:latin typeface="Open Sans"/>
                          <a:ea typeface="Open Sans"/>
                          <a:cs typeface="Open Sans"/>
                          <a:sym typeface="Open Sans"/>
                        </a:rPr>
                        <a:t>Эфирлер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CH₃OCH₃ (диметил эфирі)</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—O—</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3"/>
          <p:cNvSpPr txBox="1"/>
          <p:nvPr/>
        </p:nvSpPr>
        <p:spPr>
          <a:xfrm>
            <a:off x="-661078" y="77812"/>
            <a:ext cx="19610157" cy="118046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 1.6 Органикалық қосылыстардың негізгі кластары (функционалдық топтары):</a:t>
            </a:r>
          </a:p>
          <a:p>
            <a:pPr algn="ctr">
              <a:lnSpc>
                <a:spcPts val="4759"/>
              </a:lnSpc>
              <a:spcBef>
                <a:spcPct val="0"/>
              </a:spcBef>
            </a:pPr>
            <a:endParaRPr lang="en-US" sz="3399" b="1">
              <a:solidFill>
                <a:srgbClr val="FFFFFF"/>
              </a:solidFill>
              <a:latin typeface="Open Sans Bold"/>
              <a:ea typeface="Open Sans Bold"/>
              <a:cs typeface="Open Sans Bold"/>
              <a:sym typeface="Open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5B6B"/>
        </a:solidFill>
        <a:effectLst/>
      </p:bgPr>
    </p:bg>
    <p:spTree>
      <p:nvGrpSpPr>
        <p:cNvPr id="1" name=""/>
        <p:cNvGrpSpPr/>
        <p:nvPr/>
      </p:nvGrpSpPr>
      <p:grpSpPr>
        <a:xfrm>
          <a:off x="0" y="0"/>
          <a:ext cx="0" cy="0"/>
          <a:chOff x="0" y="0"/>
          <a:chExt cx="0" cy="0"/>
        </a:xfrm>
      </p:grpSpPr>
      <p:sp>
        <p:nvSpPr>
          <p:cNvPr id="2" name="TextBox 2"/>
          <p:cNvSpPr txBox="1"/>
          <p:nvPr/>
        </p:nvSpPr>
        <p:spPr>
          <a:xfrm>
            <a:off x="661078" y="619442"/>
            <a:ext cx="16965843" cy="8981440"/>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Open Sans"/>
                <a:ea typeface="Open Sans"/>
                <a:cs typeface="Open Sans"/>
                <a:sym typeface="Open Sans"/>
              </a:rPr>
              <a:t> Органикалық химияның маңызы. Органикалық химия — адам өмірінің барлық салаларында кеңінен қолданылатын маңызды ғылым саласы. Ол, ең алдымен, өнеркәсіпте кең қолданысқа ие, себебі пластмасса, бояғыштар, жасанды талшықтар, отын түрлері (бензин, дизель), еріткіштер мен тұрмыстық химия заттарының барлығы органикалық қосылыстар негізінде алынады. Медицинада органикалық қосылыстардан дәрілік заттар, гормондар, антибиотиктер және витаминдер синтезделеді, бұл олардың адам денсаулығын сақтау мен емдеуде маңызды рөл атқаратынын көрсетеді. Ауыл шаруашылығында органикалық химияның жетістіктері тыңайтқыштар, пестицидтер, гербицидтер өндіру арқылы өнімділікті арттыру мен зиянкестермен күреске қолданылады. Сонымен қатар, тірі ағзалардың құрамын негізінен органикалық заттар — ДНҚ, РНҚ, ақуыздар, көмірсулар мен липидтер құрайды. Осылайша, органикалық қосылыстар тіршіліктің негізі болып табылады.</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1078" y="3019742"/>
            <a:ext cx="16965843" cy="4180840"/>
          </a:xfrm>
          <a:prstGeom prst="rect">
            <a:avLst/>
          </a:prstGeom>
        </p:spPr>
        <p:txBody>
          <a:bodyPr lIns="0" tIns="0" rIns="0" bIns="0" rtlCol="0" anchor="t">
            <a:spAutoFit/>
          </a:bodyPr>
          <a:lstStyle/>
          <a:p>
            <a:pPr algn="ctr">
              <a:lnSpc>
                <a:spcPts val="4759"/>
              </a:lnSpc>
              <a:spcBef>
                <a:spcPct val="0"/>
              </a:spcBef>
            </a:pPr>
            <a:r>
              <a:rPr lang="en-US" sz="3399">
                <a:solidFill>
                  <a:srgbClr val="025B6B"/>
                </a:solidFill>
                <a:latin typeface="Open Sans"/>
                <a:ea typeface="Open Sans"/>
                <a:cs typeface="Open Sans"/>
                <a:sym typeface="Open Sans"/>
              </a:rPr>
              <a:t> Сонымен қорыта айтқанда, органикалық қосылыстар — көміртекке негізделген, тіршілік пен өндірістің негізі болып саналатын маңызды химиялық заттар. Олар өздерінің құрылымының күрделілігімен, қасиеттерінің сан алуандылығымен және практикалық маңыздылығымен ерекшеленеді. Органикалық химия — адам өмірінің барлық салаларында кеңінен қолданылатын және үлкен рөл атқаратын ғылым саласы.</a:t>
            </a:r>
          </a:p>
          <a:p>
            <a:pPr algn="ctr">
              <a:lnSpc>
                <a:spcPts val="4759"/>
              </a:lnSpc>
              <a:spcBef>
                <a:spcPct val="0"/>
              </a:spcBef>
            </a:pPr>
            <a:endParaRPr lang="en-US" sz="3399">
              <a:solidFill>
                <a:srgbClr val="025B6B"/>
              </a:solidFill>
              <a:latin typeface="Open Sans"/>
              <a:ea typeface="Open Sans"/>
              <a:cs typeface="Open Sans"/>
              <a:sym typeface="Open Sans"/>
            </a:endParaRPr>
          </a:p>
        </p:txBody>
      </p:sp>
      <p:sp>
        <p:nvSpPr>
          <p:cNvPr id="3" name="Freeform 3"/>
          <p:cNvSpPr/>
          <p:nvPr/>
        </p:nvSpPr>
        <p:spPr>
          <a:xfrm rot="1097231">
            <a:off x="1212012" y="6985881"/>
            <a:ext cx="2021994" cy="2732425"/>
          </a:xfrm>
          <a:custGeom>
            <a:avLst/>
            <a:gdLst/>
            <a:ahLst/>
            <a:cxnLst/>
            <a:rect l="l" t="t" r="r" b="b"/>
            <a:pathLst>
              <a:path w="2021994" h="2732425">
                <a:moveTo>
                  <a:pt x="0" y="0"/>
                </a:moveTo>
                <a:lnTo>
                  <a:pt x="2021994" y="0"/>
                </a:lnTo>
                <a:lnTo>
                  <a:pt x="2021994" y="2732425"/>
                </a:lnTo>
                <a:lnTo>
                  <a:pt x="0" y="273242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1810</Words>
  <Application>Microsoft Office PowerPoint</Application>
  <PresentationFormat>Произвольный</PresentationFormat>
  <Paragraphs>238</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Open Sans Bold</vt:lpstr>
      <vt:lpstr>Calibri</vt:lpstr>
      <vt:lpstr>Open Sans</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дәріс Тақырыбы. Органикалық қосылыстардың жіктелуі мен номеклатурасы. Тривиалды, рационалды жүйелік және радикалды функционалды номенклатура.</dc:title>
  <cp:lastModifiedBy>Админ</cp:lastModifiedBy>
  <cp:revision>2</cp:revision>
  <dcterms:created xsi:type="dcterms:W3CDTF">2006-08-16T00:00:00Z</dcterms:created>
  <dcterms:modified xsi:type="dcterms:W3CDTF">2025-09-22T05:37:41Z</dcterms:modified>
  <dc:identifier>DAGzjGFuWhI</dc:identifier>
</cp:coreProperties>
</file>